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56"/>
  </p:notesMasterIdLst>
  <p:sldIdLst>
    <p:sldId id="295" r:id="rId2"/>
    <p:sldId id="518" r:id="rId3"/>
    <p:sldId id="519" r:id="rId4"/>
    <p:sldId id="474" r:id="rId5"/>
    <p:sldId id="520" r:id="rId6"/>
    <p:sldId id="521" r:id="rId7"/>
    <p:sldId id="522" r:id="rId8"/>
    <p:sldId id="523" r:id="rId9"/>
    <p:sldId id="524" r:id="rId10"/>
    <p:sldId id="525" r:id="rId11"/>
    <p:sldId id="526" r:id="rId12"/>
    <p:sldId id="527" r:id="rId13"/>
    <p:sldId id="528" r:id="rId14"/>
    <p:sldId id="529" r:id="rId15"/>
    <p:sldId id="530" r:id="rId16"/>
    <p:sldId id="531" r:id="rId17"/>
    <p:sldId id="449" r:id="rId18"/>
    <p:sldId id="450" r:id="rId19"/>
    <p:sldId id="532" r:id="rId20"/>
    <p:sldId id="533" r:id="rId21"/>
    <p:sldId id="477" r:id="rId22"/>
    <p:sldId id="434" r:id="rId23"/>
    <p:sldId id="435" r:id="rId24"/>
    <p:sldId id="433" r:id="rId25"/>
    <p:sldId id="352" r:id="rId26"/>
    <p:sldId id="347" r:id="rId27"/>
    <p:sldId id="490" r:id="rId28"/>
    <p:sldId id="415" r:id="rId29"/>
    <p:sldId id="349" r:id="rId30"/>
    <p:sldId id="370" r:id="rId31"/>
    <p:sldId id="350" r:id="rId32"/>
    <p:sldId id="376" r:id="rId33"/>
    <p:sldId id="368" r:id="rId34"/>
    <p:sldId id="417" r:id="rId35"/>
    <p:sldId id="353" r:id="rId36"/>
    <p:sldId id="346" r:id="rId37"/>
    <p:sldId id="355" r:id="rId38"/>
    <p:sldId id="356" r:id="rId39"/>
    <p:sldId id="357" r:id="rId40"/>
    <p:sldId id="358" r:id="rId41"/>
    <p:sldId id="359" r:id="rId42"/>
    <p:sldId id="360" r:id="rId43"/>
    <p:sldId id="361" r:id="rId44"/>
    <p:sldId id="371" r:id="rId45"/>
    <p:sldId id="372" r:id="rId46"/>
    <p:sldId id="373" r:id="rId47"/>
    <p:sldId id="351" r:id="rId48"/>
    <p:sldId id="486" r:id="rId49"/>
    <p:sldId id="362" r:id="rId50"/>
    <p:sldId id="375" r:id="rId51"/>
    <p:sldId id="364" r:id="rId52"/>
    <p:sldId id="377" r:id="rId53"/>
    <p:sldId id="365" r:id="rId54"/>
    <p:sldId id="369" r:id="rId55"/>
    <p:sldId id="379" r:id="rId56"/>
    <p:sldId id="374" r:id="rId57"/>
    <p:sldId id="418" r:id="rId58"/>
    <p:sldId id="380" r:id="rId59"/>
    <p:sldId id="308" r:id="rId60"/>
    <p:sldId id="321" r:id="rId61"/>
    <p:sldId id="489" r:id="rId62"/>
    <p:sldId id="326" r:id="rId63"/>
    <p:sldId id="327" r:id="rId64"/>
    <p:sldId id="392" r:id="rId65"/>
    <p:sldId id="343" r:id="rId66"/>
    <p:sldId id="387" r:id="rId67"/>
    <p:sldId id="388" r:id="rId68"/>
    <p:sldId id="408" r:id="rId69"/>
    <p:sldId id="390" r:id="rId70"/>
    <p:sldId id="483" r:id="rId71"/>
    <p:sldId id="482" r:id="rId72"/>
    <p:sldId id="457" r:id="rId73"/>
    <p:sldId id="439" r:id="rId74"/>
    <p:sldId id="440" r:id="rId75"/>
    <p:sldId id="456" r:id="rId76"/>
    <p:sldId id="391" r:id="rId77"/>
    <p:sldId id="465" r:id="rId78"/>
    <p:sldId id="485" r:id="rId79"/>
    <p:sldId id="257" r:id="rId80"/>
    <p:sldId id="344" r:id="rId81"/>
    <p:sldId id="385" r:id="rId82"/>
    <p:sldId id="324" r:id="rId83"/>
    <p:sldId id="386" r:id="rId84"/>
    <p:sldId id="383" r:id="rId85"/>
    <p:sldId id="384" r:id="rId86"/>
    <p:sldId id="419" r:id="rId87"/>
    <p:sldId id="304" r:id="rId88"/>
    <p:sldId id="274" r:id="rId89"/>
    <p:sldId id="432" r:id="rId90"/>
    <p:sldId id="420" r:id="rId91"/>
    <p:sldId id="431" r:id="rId92"/>
    <p:sldId id="423" r:id="rId93"/>
    <p:sldId id="422" r:id="rId94"/>
    <p:sldId id="421" r:id="rId95"/>
    <p:sldId id="427" r:id="rId96"/>
    <p:sldId id="481" r:id="rId97"/>
    <p:sldId id="480" r:id="rId98"/>
    <p:sldId id="430" r:id="rId99"/>
    <p:sldId id="488" r:id="rId100"/>
    <p:sldId id="426" r:id="rId101"/>
    <p:sldId id="381" r:id="rId102"/>
    <p:sldId id="441" r:id="rId103"/>
    <p:sldId id="311" r:id="rId104"/>
    <p:sldId id="382" r:id="rId105"/>
    <p:sldId id="313" r:id="rId106"/>
    <p:sldId id="466" r:id="rId107"/>
    <p:sldId id="416" r:id="rId108"/>
    <p:sldId id="467" r:id="rId109"/>
    <p:sldId id="312" r:id="rId110"/>
    <p:sldId id="402" r:id="rId111"/>
    <p:sldId id="424" r:id="rId112"/>
    <p:sldId id="487" r:id="rId113"/>
    <p:sldId id="316" r:id="rId114"/>
    <p:sldId id="403" r:id="rId115"/>
    <p:sldId id="459" r:id="rId116"/>
    <p:sldId id="337" r:id="rId117"/>
    <p:sldId id="460" r:id="rId118"/>
    <p:sldId id="458" r:id="rId119"/>
    <p:sldId id="319" r:id="rId120"/>
    <p:sldId id="468" r:id="rId121"/>
    <p:sldId id="414" r:id="rId122"/>
    <p:sldId id="394" r:id="rId123"/>
    <p:sldId id="395" r:id="rId124"/>
    <p:sldId id="396" r:id="rId125"/>
    <p:sldId id="397" r:id="rId126"/>
    <p:sldId id="398" r:id="rId127"/>
    <p:sldId id="399" r:id="rId128"/>
    <p:sldId id="400" r:id="rId129"/>
    <p:sldId id="411" r:id="rId130"/>
    <p:sldId id="412" r:id="rId131"/>
    <p:sldId id="413" r:id="rId132"/>
    <p:sldId id="479" r:id="rId133"/>
    <p:sldId id="534" r:id="rId134"/>
    <p:sldId id="535" r:id="rId135"/>
    <p:sldId id="536" r:id="rId136"/>
    <p:sldId id="537" r:id="rId137"/>
    <p:sldId id="538" r:id="rId138"/>
    <p:sldId id="539" r:id="rId139"/>
    <p:sldId id="540" r:id="rId140"/>
    <p:sldId id="541" r:id="rId141"/>
    <p:sldId id="542" r:id="rId142"/>
    <p:sldId id="543" r:id="rId143"/>
    <p:sldId id="544" r:id="rId144"/>
    <p:sldId id="545" r:id="rId145"/>
    <p:sldId id="546" r:id="rId146"/>
    <p:sldId id="547" r:id="rId147"/>
    <p:sldId id="548" r:id="rId148"/>
    <p:sldId id="549" r:id="rId149"/>
    <p:sldId id="550" r:id="rId150"/>
    <p:sldId id="476" r:id="rId151"/>
    <p:sldId id="453" r:id="rId152"/>
    <p:sldId id="454" r:id="rId153"/>
    <p:sldId id="473" r:id="rId154"/>
    <p:sldId id="478" r:id="rId15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99CCFF"/>
    <a:srgbClr val="009900"/>
    <a:srgbClr val="99FF99"/>
    <a:srgbClr val="FF3300"/>
    <a:srgbClr val="FF0000"/>
    <a:srgbClr val="33CC33"/>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738" y="12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p:cViewPr varScale="1">
        <p:scale>
          <a:sx n="51" d="100"/>
          <a:sy n="51" d="100"/>
        </p:scale>
        <p:origin x="-182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6179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6179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179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6179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6179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3F0B936-E147-4001-9CE2-C020AF903FF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235955-2190-4F33-B557-36EE51EBB18E}" type="slidenum">
              <a:rPr lang="en-US" altLang="en-US"/>
              <a:pPr/>
              <a:t>1</a:t>
            </a:fld>
            <a:endParaRPr lang="en-US" altLang="en-US"/>
          </a:p>
        </p:txBody>
      </p:sp>
      <p:sp>
        <p:nvSpPr>
          <p:cNvPr id="357378" name="Rectangle 2"/>
          <p:cNvSpPr>
            <a:spLocks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C96851-BF77-4BBE-BBB8-D18830B4F862}" type="slidenum">
              <a:rPr lang="en-US" altLang="en-US"/>
              <a:pPr/>
              <a:t>10</a:t>
            </a:fld>
            <a:endParaRPr lang="en-US" altLang="en-US"/>
          </a:p>
        </p:txBody>
      </p:sp>
      <p:sp>
        <p:nvSpPr>
          <p:cNvPr id="415746" name="Rectangle 2"/>
          <p:cNvSpPr>
            <a:spLocks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88FE8-487F-476E-B84D-7AEAB4B6F96D}" type="slidenum">
              <a:rPr lang="en-US" altLang="en-US"/>
              <a:pPr/>
              <a:t>11</a:t>
            </a:fld>
            <a:endParaRPr lang="en-US" altLang="en-US"/>
          </a:p>
        </p:txBody>
      </p:sp>
      <p:sp>
        <p:nvSpPr>
          <p:cNvPr id="417794" name="Rectangle 2"/>
          <p:cNvSpPr>
            <a:spLocks noChangeArrowheads="1" noTextEdit="1"/>
          </p:cNvSpPr>
          <p:nvPr>
            <p:ph type="sldImg"/>
          </p:nvPr>
        </p:nvSpPr>
        <p:spPr>
          <a:ln/>
        </p:spPr>
      </p:sp>
      <p:sp>
        <p:nvSpPr>
          <p:cNvPr id="4177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27A69F-E9E5-4FBF-AF89-7A473634BF8C}" type="slidenum">
              <a:rPr lang="en-US" altLang="en-US"/>
              <a:pPr/>
              <a:t>12</a:t>
            </a:fld>
            <a:endParaRPr lang="en-US" altLang="en-US"/>
          </a:p>
        </p:txBody>
      </p:sp>
      <p:sp>
        <p:nvSpPr>
          <p:cNvPr id="419842" name="Rectangle 2"/>
          <p:cNvSpPr>
            <a:spLocks noChangeArrowheads="1" noTextEdit="1"/>
          </p:cNvSpPr>
          <p:nvPr>
            <p:ph type="sldImg"/>
          </p:nvPr>
        </p:nvSpPr>
        <p:spPr>
          <a:ln/>
        </p:spPr>
      </p:sp>
      <p:sp>
        <p:nvSpPr>
          <p:cNvPr id="4198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4C7FB-331A-46A0-9A7E-9F68F7D5256F}" type="slidenum">
              <a:rPr lang="en-US" altLang="en-US"/>
              <a:pPr/>
              <a:t>13</a:t>
            </a:fld>
            <a:endParaRPr lang="en-US" altLang="en-US"/>
          </a:p>
        </p:txBody>
      </p:sp>
      <p:sp>
        <p:nvSpPr>
          <p:cNvPr id="421890" name="Rectangle 2"/>
          <p:cNvSpPr>
            <a:spLocks noChangeArrowheads="1" noTextEdit="1"/>
          </p:cNvSpPr>
          <p:nvPr>
            <p:ph type="sldImg"/>
          </p:nvPr>
        </p:nvSpPr>
        <p:spPr>
          <a:ln/>
        </p:spPr>
      </p:sp>
      <p:sp>
        <p:nvSpPr>
          <p:cNvPr id="4218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B51F0724-A68A-4F95-B7A1-B0AD6C96A8E7}" type="slidenum">
              <a:rPr lang="en-US" altLang="en-US"/>
              <a:pPr/>
              <a:t>14</a:t>
            </a:fld>
            <a:endParaRPr lang="en-US" altLang="en-US"/>
          </a:p>
        </p:txBody>
      </p:sp>
      <p:sp>
        <p:nvSpPr>
          <p:cNvPr id="42393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3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b"/>
          <a:lstStyle/>
          <a:p>
            <a:pPr algn="r"/>
            <a:r>
              <a:rPr lang="en-US" altLang="en-US" sz="1200">
                <a:latin typeface="Times New Roman" panose="02020603050405020304" pitchFamily="18" charset="0"/>
              </a:rPr>
              <a:t>3</a:t>
            </a:r>
          </a:p>
        </p:txBody>
      </p:sp>
      <p:sp>
        <p:nvSpPr>
          <p:cNvPr id="42394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4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42" name="Rectangle 6"/>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43" name="Rectangle 7"/>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latin typeface="Times New Roman" panose="02020603050405020304" pitchFamily="18" charset="0"/>
              </a:rPr>
              <a:t>9</a:t>
            </a:r>
          </a:p>
        </p:txBody>
      </p:sp>
      <p:sp>
        <p:nvSpPr>
          <p:cNvPr id="423944" name="Rectangle 8"/>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45" name="Rectangle 9"/>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46" name="Rectangle 10"/>
          <p:cNvSpPr>
            <a:spLocks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Lst>
        </p:spPr>
      </p:sp>
      <p:sp>
        <p:nvSpPr>
          <p:cNvPr id="423947" name="Rectangle 11"/>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3662" tIns="46037" rIns="93662" bIns="46037"/>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D3CB40-AB2F-4079-A420-C3CAC724AD64}" type="slidenum">
              <a:rPr lang="en-US" altLang="en-US"/>
              <a:pPr/>
              <a:t>15</a:t>
            </a:fld>
            <a:endParaRPr lang="en-US" altLang="en-US"/>
          </a:p>
        </p:txBody>
      </p:sp>
      <p:sp>
        <p:nvSpPr>
          <p:cNvPr id="425986" name="Rectangle 2"/>
          <p:cNvSpPr>
            <a:spLocks noChangeArrowheads="1" noTextEdit="1"/>
          </p:cNvSpPr>
          <p:nvPr>
            <p:ph type="sldImg"/>
          </p:nvPr>
        </p:nvSpPr>
        <p:spPr>
          <a:ln/>
        </p:spPr>
      </p:sp>
      <p:sp>
        <p:nvSpPr>
          <p:cNvPr id="4259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F13E57-3424-4F7A-BFE4-11FC80DBC780}" type="slidenum">
              <a:rPr lang="en-US" altLang="en-US"/>
              <a:pPr/>
              <a:t>16</a:t>
            </a:fld>
            <a:endParaRPr lang="en-US" altLang="en-US"/>
          </a:p>
        </p:txBody>
      </p:sp>
      <p:sp>
        <p:nvSpPr>
          <p:cNvPr id="428034" name="Rectangle 2"/>
          <p:cNvSpPr>
            <a:spLocks noChangeArrowheads="1" noTextEdit="1"/>
          </p:cNvSpPr>
          <p:nvPr>
            <p:ph type="sldImg"/>
          </p:nvPr>
        </p:nvSpPr>
        <p:spPr>
          <a:ln/>
        </p:spPr>
      </p:sp>
      <p:sp>
        <p:nvSpPr>
          <p:cNvPr id="4280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081F53-5AC1-4A64-BE0B-CDA1A1973B5F}" type="slidenum">
              <a:rPr lang="en-US" altLang="en-US"/>
              <a:pPr/>
              <a:t>17</a:t>
            </a:fld>
            <a:endParaRPr lang="en-US" altLang="en-US"/>
          </a:p>
        </p:txBody>
      </p:sp>
      <p:sp>
        <p:nvSpPr>
          <p:cNvPr id="360450" name="Rectangle 2"/>
          <p:cNvSpPr>
            <a:spLocks noChangeArrowheads="1" noTextEdit="1"/>
          </p:cNvSpPr>
          <p:nvPr>
            <p:ph type="sldImg"/>
          </p:nvPr>
        </p:nvSpPr>
        <p:spPr>
          <a:ln/>
        </p:spPr>
      </p:sp>
      <p:sp>
        <p:nvSpPr>
          <p:cNvPr id="3604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05808A-72F9-496A-8E0B-10639BFDAE4D}" type="slidenum">
              <a:rPr lang="en-US" altLang="en-US"/>
              <a:pPr/>
              <a:t>18</a:t>
            </a:fld>
            <a:endParaRPr lang="en-US" altLang="en-US"/>
          </a:p>
        </p:txBody>
      </p:sp>
      <p:sp>
        <p:nvSpPr>
          <p:cNvPr id="361474" name="Rectangle 2"/>
          <p:cNvSpPr>
            <a:spLocks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D89451-1DBB-4952-989A-E49CA7C9885D}" type="slidenum">
              <a:rPr lang="en-US" altLang="en-US"/>
              <a:pPr/>
              <a:t>19</a:t>
            </a:fld>
            <a:endParaRPr lang="en-US" altLang="en-US"/>
          </a:p>
        </p:txBody>
      </p:sp>
      <p:sp>
        <p:nvSpPr>
          <p:cNvPr id="430082" name="Rectangle 2"/>
          <p:cNvSpPr>
            <a:spLocks noChangeArrowheads="1" noTextEdit="1"/>
          </p:cNvSpPr>
          <p:nvPr>
            <p:ph type="sldImg"/>
          </p:nvPr>
        </p:nvSpPr>
        <p:spPr>
          <a:ln/>
        </p:spPr>
      </p:sp>
      <p:sp>
        <p:nvSpPr>
          <p:cNvPr id="4300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9A9041-10FF-4C40-B4F5-D62E21B3E8A5}" type="slidenum">
              <a:rPr lang="en-US" altLang="en-US"/>
              <a:pPr/>
              <a:t>2</a:t>
            </a:fld>
            <a:endParaRPr lang="en-US" altLang="en-US"/>
          </a:p>
        </p:txBody>
      </p:sp>
      <p:sp>
        <p:nvSpPr>
          <p:cNvPr id="401410" name="Rectangle 2"/>
          <p:cNvSpPr>
            <a:spLocks noChangeArrowheads="1" noTextEdit="1"/>
          </p:cNvSpPr>
          <p:nvPr>
            <p:ph type="sldImg"/>
          </p:nvPr>
        </p:nvSpPr>
        <p:spPr>
          <a:ln/>
        </p:spPr>
      </p:sp>
      <p:sp>
        <p:nvSpPr>
          <p:cNvPr id="4014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7E2C79-5A1F-40F1-9A6F-C3C904A5D88D}" type="slidenum">
              <a:rPr lang="en-US" altLang="en-US"/>
              <a:pPr/>
              <a:t>20</a:t>
            </a:fld>
            <a:endParaRPr lang="en-US" altLang="en-US"/>
          </a:p>
        </p:txBody>
      </p:sp>
      <p:sp>
        <p:nvSpPr>
          <p:cNvPr id="432130" name="Rectangle 2"/>
          <p:cNvSpPr>
            <a:spLocks noChangeArrowheads="1" noTextEdit="1"/>
          </p:cNvSpPr>
          <p:nvPr>
            <p:ph type="sldImg"/>
          </p:nvPr>
        </p:nvSpPr>
        <p:spPr>
          <a:ln/>
        </p:spPr>
      </p:sp>
      <p:sp>
        <p:nvSpPr>
          <p:cNvPr id="4321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E610B3-0F5C-4D5A-805A-195393EA444B}" type="slidenum">
              <a:rPr lang="en-US" altLang="en-US"/>
              <a:pPr/>
              <a:t>21</a:t>
            </a:fld>
            <a:endParaRPr lang="en-US" altLang="en-US"/>
          </a:p>
        </p:txBody>
      </p:sp>
      <p:sp>
        <p:nvSpPr>
          <p:cNvPr id="364546" name="Rectangle 2"/>
          <p:cNvSpPr>
            <a:spLocks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CFFE0E-6454-44FE-A5F3-A8203E34DAE3}" type="slidenum">
              <a:rPr lang="en-US" altLang="en-US"/>
              <a:pPr/>
              <a:t>22</a:t>
            </a:fld>
            <a:endParaRPr lang="en-US" altLang="en-US"/>
          </a:p>
        </p:txBody>
      </p:sp>
      <p:sp>
        <p:nvSpPr>
          <p:cNvPr id="365570" name="Rectangle 2"/>
          <p:cNvSpPr>
            <a:spLocks noChangeArrowheads="1" noTextEdit="1"/>
          </p:cNvSpPr>
          <p:nvPr>
            <p:ph type="sldImg"/>
          </p:nvPr>
        </p:nvSpPr>
        <p:spPr>
          <a:ln/>
        </p:spPr>
      </p:sp>
      <p:sp>
        <p:nvSpPr>
          <p:cNvPr id="3655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13BE9C-406C-4D0B-A631-CDAA7FD55C2B}" type="slidenum">
              <a:rPr lang="en-US" altLang="en-US"/>
              <a:pPr/>
              <a:t>73</a:t>
            </a:fld>
            <a:endParaRPr lang="en-US" altLang="en-US"/>
          </a:p>
        </p:txBody>
      </p:sp>
      <p:sp>
        <p:nvSpPr>
          <p:cNvPr id="231426" name="Rectangle 2"/>
          <p:cNvSpPr>
            <a:spLocks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177E29-A8F3-4211-8AE9-D6772BCF9E7C}" type="slidenum">
              <a:rPr lang="en-US" altLang="en-US"/>
              <a:pPr/>
              <a:t>81</a:t>
            </a:fld>
            <a:endParaRPr lang="en-US" altLang="en-US"/>
          </a:p>
        </p:txBody>
      </p:sp>
      <p:sp>
        <p:nvSpPr>
          <p:cNvPr id="162818" name="Rectangle 2"/>
          <p:cNvSpPr>
            <a:spLocks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35CB8E-9A80-4381-8B7E-9A141F3C4B79}" type="slidenum">
              <a:rPr lang="en-US" altLang="en-US"/>
              <a:pPr/>
              <a:t>133</a:t>
            </a:fld>
            <a:endParaRPr lang="en-US" altLang="en-US"/>
          </a:p>
        </p:txBody>
      </p:sp>
      <p:sp>
        <p:nvSpPr>
          <p:cNvPr id="434178" name="Rectangle 2"/>
          <p:cNvSpPr>
            <a:spLocks noChangeArrowheads="1" noTextEdit="1"/>
          </p:cNvSpPr>
          <p:nvPr>
            <p:ph type="sldImg"/>
          </p:nvPr>
        </p:nvSpPr>
        <p:spPr>
          <a:ln/>
        </p:spPr>
      </p:sp>
      <p:sp>
        <p:nvSpPr>
          <p:cNvPr id="4341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14A1AC-7B74-4BCD-9B30-B7D74E9D512B}" type="slidenum">
              <a:rPr lang="en-US" altLang="en-US"/>
              <a:pPr/>
              <a:t>134</a:t>
            </a:fld>
            <a:endParaRPr lang="en-US" altLang="en-US"/>
          </a:p>
        </p:txBody>
      </p:sp>
      <p:sp>
        <p:nvSpPr>
          <p:cNvPr id="436226" name="Rectangle 2"/>
          <p:cNvSpPr>
            <a:spLocks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D1F6B5-B990-43D3-B74B-EBB456F5FD02}" type="slidenum">
              <a:rPr lang="en-US" altLang="en-US"/>
              <a:pPr/>
              <a:t>135</a:t>
            </a:fld>
            <a:endParaRPr lang="en-US" altLang="en-US"/>
          </a:p>
        </p:txBody>
      </p:sp>
      <p:sp>
        <p:nvSpPr>
          <p:cNvPr id="438274" name="Rectangle 2"/>
          <p:cNvSpPr>
            <a:spLocks noChangeArrowheads="1" noTextEdit="1"/>
          </p:cNvSpPr>
          <p:nvPr>
            <p:ph type="sldImg"/>
          </p:nvPr>
        </p:nvSpPr>
        <p:spPr>
          <a:ln/>
        </p:spPr>
      </p:sp>
      <p:sp>
        <p:nvSpPr>
          <p:cNvPr id="4382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8C5D1C-642A-4094-B8D7-DDFD63706B5C}" type="slidenum">
              <a:rPr lang="en-US" altLang="en-US"/>
              <a:pPr/>
              <a:t>136</a:t>
            </a:fld>
            <a:endParaRPr lang="en-US" altLang="en-US"/>
          </a:p>
        </p:txBody>
      </p:sp>
      <p:sp>
        <p:nvSpPr>
          <p:cNvPr id="440322" name="Rectangle 2"/>
          <p:cNvSpPr>
            <a:spLocks noChangeArrowheads="1" noTextEdit="1"/>
          </p:cNvSpPr>
          <p:nvPr>
            <p:ph type="sldImg"/>
          </p:nvPr>
        </p:nvSpPr>
        <p:spPr>
          <a:ln/>
        </p:spPr>
      </p:sp>
      <p:sp>
        <p:nvSpPr>
          <p:cNvPr id="4403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774FBA-1B4B-4BC5-994E-4DC1D1AB9410}" type="slidenum">
              <a:rPr lang="en-US" altLang="en-US"/>
              <a:pPr/>
              <a:t>137</a:t>
            </a:fld>
            <a:endParaRPr lang="en-US" altLang="en-US"/>
          </a:p>
        </p:txBody>
      </p:sp>
      <p:sp>
        <p:nvSpPr>
          <p:cNvPr id="442370" name="Rectangle 2"/>
          <p:cNvSpPr>
            <a:spLocks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72045C-2F45-4B39-9198-A01279383757}" type="slidenum">
              <a:rPr lang="en-US" altLang="en-US"/>
              <a:pPr/>
              <a:t>3</a:t>
            </a:fld>
            <a:endParaRPr lang="en-US" altLang="en-US"/>
          </a:p>
        </p:txBody>
      </p:sp>
      <p:sp>
        <p:nvSpPr>
          <p:cNvPr id="403458" name="Rectangle 2"/>
          <p:cNvSpPr>
            <a:spLocks noChangeArrowheads="1" noTextEdit="1"/>
          </p:cNvSpPr>
          <p:nvPr>
            <p:ph type="sldImg"/>
          </p:nvPr>
        </p:nvSpPr>
        <p:spPr>
          <a:ln/>
        </p:spPr>
      </p:sp>
      <p:sp>
        <p:nvSpPr>
          <p:cNvPr id="4034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7754CB-9D9C-46ED-8B2F-7980AEBA909B}" type="slidenum">
              <a:rPr lang="en-US" altLang="en-US"/>
              <a:pPr/>
              <a:t>145</a:t>
            </a:fld>
            <a:endParaRPr lang="en-US" altLang="en-US"/>
          </a:p>
        </p:txBody>
      </p:sp>
      <p:sp>
        <p:nvSpPr>
          <p:cNvPr id="451586" name="Rectangle 2"/>
          <p:cNvSpPr>
            <a:spLocks noChangeArrowheads="1" noTextEdit="1"/>
          </p:cNvSpPr>
          <p:nvPr>
            <p:ph type="sldImg"/>
          </p:nvPr>
        </p:nvSpPr>
        <p:spPr>
          <a:ln/>
        </p:spPr>
      </p:sp>
      <p:sp>
        <p:nvSpPr>
          <p:cNvPr id="4515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693FA4-F2AF-4413-823C-C4F170A6050E}" type="slidenum">
              <a:rPr lang="en-US" altLang="en-US"/>
              <a:pPr/>
              <a:t>146</a:t>
            </a:fld>
            <a:endParaRPr lang="en-US" altLang="en-US"/>
          </a:p>
        </p:txBody>
      </p:sp>
      <p:sp>
        <p:nvSpPr>
          <p:cNvPr id="453634" name="Rectangle 2"/>
          <p:cNvSpPr>
            <a:spLocks noChangeArrowheads="1" noTextEdit="1"/>
          </p:cNvSpPr>
          <p:nvPr>
            <p:ph type="sldImg"/>
          </p:nvPr>
        </p:nvSpPr>
        <p:spPr>
          <a:ln/>
        </p:spPr>
      </p:sp>
      <p:sp>
        <p:nvSpPr>
          <p:cNvPr id="4536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DEC67-88E3-45FA-A104-B435CB5B1043}" type="slidenum">
              <a:rPr lang="en-US" altLang="en-US"/>
              <a:pPr/>
              <a:t>147</a:t>
            </a:fld>
            <a:endParaRPr lang="en-US" altLang="en-US"/>
          </a:p>
        </p:txBody>
      </p:sp>
      <p:sp>
        <p:nvSpPr>
          <p:cNvPr id="455682" name="Rectangle 2"/>
          <p:cNvSpPr>
            <a:spLocks noChangeArrowheads="1" noTextEdit="1"/>
          </p:cNvSpPr>
          <p:nvPr>
            <p:ph type="sldImg"/>
          </p:nvPr>
        </p:nvSpPr>
        <p:spPr>
          <a:ln/>
        </p:spPr>
      </p:sp>
      <p:sp>
        <p:nvSpPr>
          <p:cNvPr id="4556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020CF9-8C70-40AE-AA88-588F3AA07EE3}" type="slidenum">
              <a:rPr lang="en-US" altLang="en-US"/>
              <a:pPr/>
              <a:t>148</a:t>
            </a:fld>
            <a:endParaRPr lang="en-US" altLang="en-US"/>
          </a:p>
        </p:txBody>
      </p:sp>
      <p:sp>
        <p:nvSpPr>
          <p:cNvPr id="457730" name="Rectangle 2"/>
          <p:cNvSpPr>
            <a:spLocks noChangeArrowheads="1" noTextEdit="1"/>
          </p:cNvSpPr>
          <p:nvPr>
            <p:ph type="sldImg"/>
          </p:nvPr>
        </p:nvSpPr>
        <p:spPr>
          <a:ln/>
        </p:spPr>
      </p:sp>
      <p:sp>
        <p:nvSpPr>
          <p:cNvPr id="4577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5DB4AD-C0B2-41F3-97FE-DAE29DCE6953}" type="slidenum">
              <a:rPr lang="en-US" altLang="en-US"/>
              <a:pPr/>
              <a:t>149</a:t>
            </a:fld>
            <a:endParaRPr lang="en-US" altLang="en-US"/>
          </a:p>
        </p:txBody>
      </p:sp>
      <p:sp>
        <p:nvSpPr>
          <p:cNvPr id="459778" name="Rectangle 2"/>
          <p:cNvSpPr>
            <a:spLocks noChangeArrowheads="1" noTextEdit="1"/>
          </p:cNvSpPr>
          <p:nvPr>
            <p:ph type="sldImg"/>
          </p:nvPr>
        </p:nvSpPr>
        <p:spPr>
          <a:ln/>
        </p:spPr>
      </p:sp>
      <p:sp>
        <p:nvSpPr>
          <p:cNvPr id="4597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00D265-433F-4661-B70D-44A85C509C32}" type="slidenum">
              <a:rPr lang="en-US" altLang="en-US"/>
              <a:pPr/>
              <a:t>150</a:t>
            </a:fld>
            <a:endParaRPr lang="en-US" altLang="en-US"/>
          </a:p>
        </p:txBody>
      </p:sp>
      <p:sp>
        <p:nvSpPr>
          <p:cNvPr id="399362" name="Rectangle 2"/>
          <p:cNvSpPr>
            <a:spLocks noChangeArrowheads="1" noTextEdit="1"/>
          </p:cNvSpPr>
          <p:nvPr>
            <p:ph type="sldImg"/>
          </p:nvPr>
        </p:nvSpPr>
        <p:spPr>
          <a:ln/>
        </p:spPr>
      </p:sp>
      <p:sp>
        <p:nvSpPr>
          <p:cNvPr id="3993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88B492-D505-4FE2-9CF3-1A6A47F24698}" type="slidenum">
              <a:rPr lang="en-US" altLang="en-US"/>
              <a:pPr/>
              <a:t>151</a:t>
            </a:fld>
            <a:endParaRPr lang="en-US" altLang="en-US"/>
          </a:p>
        </p:txBody>
      </p:sp>
      <p:sp>
        <p:nvSpPr>
          <p:cNvPr id="253954" name="Rectangle 2"/>
          <p:cNvSpPr>
            <a:spLocks noChangeArrowheads="1" noTextEdit="1"/>
          </p:cNvSpPr>
          <p:nvPr>
            <p:ph type="sldImg"/>
          </p:nvPr>
        </p:nvSpPr>
        <p:spPr>
          <a:xfrm>
            <a:off x="1146175" y="687388"/>
            <a:ext cx="4567238" cy="3427412"/>
          </a:xfrm>
          <a:ln/>
        </p:spPr>
      </p:sp>
      <p:sp>
        <p:nvSpPr>
          <p:cNvPr id="253955" name="Rectangle 3"/>
          <p:cNvSpPr>
            <a:spLocks noGrp="1" noChangeArrowheads="1"/>
          </p:cNvSpPr>
          <p:nvPr>
            <p:ph type="body" idx="1"/>
          </p:nvPr>
        </p:nvSpPr>
        <p:spPr>
          <a:xfrm>
            <a:off x="381000" y="4354513"/>
            <a:ext cx="6137275" cy="4430712"/>
          </a:xfrm>
          <a:noFill/>
          <a:ln/>
        </p:spPr>
        <p:txBody>
          <a:bodyPr lIns="90316" tIns="45158" rIns="90316" bIns="45158"/>
          <a:lstStyle/>
          <a:p>
            <a:pPr>
              <a:buFont typeface="Wingdings" panose="05000000000000000000" pitchFamily="2" charset="2"/>
              <a:buChar char="Ø"/>
            </a:pPr>
            <a:r>
              <a:rPr lang="en-US" altLang="en-US">
                <a:latin typeface="Arial Rounded MT Bold" panose="020F0704030504030204" pitchFamily="34" charset="0"/>
              </a:rPr>
              <a:t>Introduce the EDCS Standard (an HTML document) and explain the importance and purpose of the specification clauses.</a:t>
            </a:r>
          </a:p>
          <a:p>
            <a:pPr>
              <a:buFont typeface="Wingdings" panose="05000000000000000000" pitchFamily="2" charset="2"/>
              <a:buChar char="Ø"/>
            </a:pPr>
            <a:r>
              <a:rPr lang="en-US" altLang="en-US">
                <a:latin typeface="Arial Rounded MT Bold" panose="020F0704030504030204" pitchFamily="34" charset="0"/>
              </a:rPr>
              <a:t>Walk through the WD5 clauses.</a:t>
            </a:r>
          </a:p>
          <a:p>
            <a:pPr>
              <a:buFont typeface="Wingdings" panose="05000000000000000000" pitchFamily="2" charset="2"/>
              <a:buChar char="Ø"/>
            </a:pPr>
            <a:endParaRPr lang="en-US" altLang="en-US" sz="800">
              <a:latin typeface="Arial Rounded MT Bold" panose="020F0704030504030204" pitchFamily="34" charset="0"/>
            </a:endParaRPr>
          </a:p>
          <a:p>
            <a:pPr>
              <a:buFont typeface="Wingdings" panose="05000000000000000000" pitchFamily="2" charset="2"/>
              <a:buChar char="Ø"/>
            </a:pPr>
            <a:r>
              <a:rPr lang="en-US" altLang="en-US">
                <a:latin typeface="Arial Rounded MT Bold" panose="020F0704030504030204" pitchFamily="34" charset="0"/>
              </a:rPr>
              <a:t>These 10 clauses make up the EDCS standard, plus 9 annexes ---&gt;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1AF7ED-F45A-40B3-83EC-1BD57CDD66B4}" type="slidenum">
              <a:rPr lang="en-US" altLang="en-US"/>
              <a:pPr/>
              <a:t>152</a:t>
            </a:fld>
            <a:endParaRPr lang="en-US" altLang="en-US"/>
          </a:p>
        </p:txBody>
      </p:sp>
      <p:sp>
        <p:nvSpPr>
          <p:cNvPr id="256002" name="Rectangle 2"/>
          <p:cNvSpPr>
            <a:spLocks noChangeArrowheads="1" noTextEdit="1"/>
          </p:cNvSpPr>
          <p:nvPr>
            <p:ph type="sldImg"/>
          </p:nvPr>
        </p:nvSpPr>
        <p:spPr>
          <a:xfrm>
            <a:off x="1146175" y="681038"/>
            <a:ext cx="4565650" cy="3425825"/>
          </a:xfrm>
          <a:ln/>
        </p:spPr>
      </p:sp>
      <p:sp>
        <p:nvSpPr>
          <p:cNvPr id="256003" name="Rectangle 3"/>
          <p:cNvSpPr>
            <a:spLocks noGrp="1" noChangeArrowheads="1"/>
          </p:cNvSpPr>
          <p:nvPr>
            <p:ph type="body" idx="1"/>
          </p:nvPr>
        </p:nvSpPr>
        <p:spPr>
          <a:xfrm>
            <a:off x="300038" y="4635500"/>
            <a:ext cx="6137275" cy="4116388"/>
          </a:xfrm>
          <a:noFill/>
          <a:ln/>
        </p:spPr>
        <p:txBody>
          <a:bodyPr lIns="90316" tIns="45158" rIns="90316" bIns="45158"/>
          <a:lstStyle/>
          <a:p>
            <a:pPr>
              <a:buFont typeface="Wingdings" panose="05000000000000000000" pitchFamily="2" charset="2"/>
              <a:buChar char="Ø"/>
            </a:pPr>
            <a:r>
              <a:rPr lang="en-US" altLang="en-US">
                <a:latin typeface="Arial Rounded MT Bold" panose="020F0704030504030204" pitchFamily="34" charset="0"/>
              </a:rPr>
              <a:t>Continue the discussion on the EDCS Standard specification document with a walk through of the EDCS standard specification annexes.</a:t>
            </a:r>
          </a:p>
          <a:p>
            <a:pPr>
              <a:buFont typeface="Wingdings" panose="05000000000000000000" pitchFamily="2" charset="2"/>
              <a:buChar char="Ø"/>
            </a:pPr>
            <a:endParaRPr lang="en-US" altLang="en-US">
              <a:latin typeface="Arial Rounded MT Bold" panose="020F0704030504030204" pitchFamily="34" charset="0"/>
            </a:endParaRPr>
          </a:p>
          <a:p>
            <a:pPr>
              <a:buFont typeface="Wingdings" panose="05000000000000000000" pitchFamily="2" charset="2"/>
              <a:buChar char="Ø"/>
            </a:pPr>
            <a:r>
              <a:rPr lang="en-US" altLang="en-US">
                <a:latin typeface="Arial Rounded MT Bold" panose="020F0704030504030204" pitchFamily="34" charset="0"/>
              </a:rPr>
              <a:t>These annexes are part of the EDCS standard specification and include sections that</a:t>
            </a:r>
          </a:p>
          <a:p>
            <a:pPr marL="225425" lvl="1">
              <a:buFontTx/>
              <a:buChar char="•"/>
            </a:pPr>
            <a:r>
              <a:rPr lang="en-US" altLang="en-US">
                <a:latin typeface="Arial Rounded MT Bold" panose="020F0704030504030204" pitchFamily="34" charset="0"/>
              </a:rPr>
              <a:t>Explain the relationship of the EDCS with other coding methods,</a:t>
            </a:r>
          </a:p>
          <a:p>
            <a:pPr marL="225425" lvl="1">
              <a:buFontTx/>
              <a:buChar char="•"/>
            </a:pPr>
            <a:r>
              <a:rPr lang="en-US" altLang="en-US">
                <a:latin typeface="Arial Rounded MT Bold" panose="020F0704030504030204" pitchFamily="34" charset="0"/>
              </a:rPr>
              <a:t>Units of measure whose use is deprecated (</a:t>
            </a:r>
            <a:r>
              <a:rPr lang="en-US" altLang="en-US" i="1">
                <a:latin typeface="Arial Rounded MT Bold" panose="020F0704030504030204" pitchFamily="34" charset="0"/>
              </a:rPr>
              <a:t>not discontinued!</a:t>
            </a:r>
            <a:r>
              <a:rPr lang="en-US" altLang="en-US">
                <a:latin typeface="Arial Rounded MT Bold" panose="020F0704030504030204" pitchFamily="34" charset="0"/>
              </a:rPr>
              <a:t>),</a:t>
            </a:r>
          </a:p>
          <a:p>
            <a:pPr marL="225425" lvl="1">
              <a:buFontTx/>
              <a:buChar char="•"/>
            </a:pPr>
            <a:r>
              <a:rPr lang="en-US" altLang="en-US">
                <a:latin typeface="Arial Rounded MT Bold" panose="020F0704030504030204" pitchFamily="34" charset="0"/>
              </a:rPr>
              <a:t>Group membership and references for definitions of EDCS Classifications, Attributes, and Attribute Enumerants, and </a:t>
            </a:r>
          </a:p>
          <a:p>
            <a:pPr marL="225425" lvl="1">
              <a:buFontTx/>
              <a:buChar char="•"/>
            </a:pPr>
            <a:r>
              <a:rPr lang="en-US" altLang="en-US">
                <a:latin typeface="Arial Rounded MT Bold" panose="020F0704030504030204" pitchFamily="34" charset="0"/>
              </a:rPr>
              <a:t>Organizational Schema membership and references for definitions of EDCS Groups within the ‘General’ Organization Schema.</a:t>
            </a:r>
          </a:p>
          <a:p>
            <a:pPr marL="225425" lvl="1">
              <a:buFontTx/>
              <a:buChar char="•"/>
            </a:pPr>
            <a:r>
              <a:rPr lang="en-US" altLang="en-US">
                <a:latin typeface="Arial Rounded MT Bold" panose="020F0704030504030204" pitchFamily="34" charset="0"/>
              </a:rPr>
              <a:t>A deprecation plan for the ultimate withdrawal of entries from EDCS Dictionaries.</a:t>
            </a:r>
          </a:p>
          <a:p>
            <a:pPr marL="225425" lvl="1">
              <a:buFontTx/>
              <a:buChar char="•"/>
            </a:pPr>
            <a:r>
              <a:rPr lang="en-US" altLang="en-US">
                <a:latin typeface="Arial Rounded MT Bold" panose="020F0704030504030204" pitchFamily="34" charset="0"/>
              </a:rPr>
              <a:t>Abbreviations used to construct Labels.</a:t>
            </a:r>
          </a:p>
          <a:p>
            <a:pPr marL="225425" lvl="1">
              <a:buFontTx/>
              <a:buChar char="•"/>
            </a:pPr>
            <a:r>
              <a:rPr lang="en-US" altLang="en-US">
                <a:latin typeface="Arial Rounded MT Bold" panose="020F0704030504030204" pitchFamily="34" charset="0"/>
              </a:rPr>
              <a:t>A bibliography that lists informative, non-standard sources referenced in the standard.</a:t>
            </a:r>
          </a:p>
          <a:p>
            <a:pPr>
              <a:buFont typeface="Wingdings" panose="05000000000000000000" pitchFamily="2" charset="2"/>
              <a:buChar char="Ø"/>
            </a:pPr>
            <a:endParaRPr lang="en-US" altLang="en-US">
              <a:latin typeface="Arial Rounded MT Bold" panose="020F0704030504030204" pitchFamily="34" charset="0"/>
            </a:endParaRPr>
          </a:p>
          <a:p>
            <a:pPr>
              <a:buFont typeface="Wingdings" panose="05000000000000000000" pitchFamily="2" charset="2"/>
              <a:buChar char="Ø"/>
            </a:pPr>
            <a:endParaRPr lang="en-US" altLang="en-US">
              <a:latin typeface="Arial Rounded MT Bold" panose="020F0704030504030204" pitchFamily="34" charset="0"/>
            </a:endParaRPr>
          </a:p>
          <a:p>
            <a:pPr>
              <a:buFont typeface="Wingdings" panose="05000000000000000000" pitchFamily="2" charset="2"/>
              <a:buChar char="Ø"/>
            </a:pPr>
            <a:endParaRPr lang="en-US" altLang="en-US">
              <a:latin typeface="Arial Rounded MT Bold" panose="020F07040305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9A38F1-FAE9-46A9-8C07-EA0E9115AA1C}" type="slidenum">
              <a:rPr lang="en-US" altLang="en-US"/>
              <a:pPr/>
              <a:t>153</a:t>
            </a:fld>
            <a:endParaRPr lang="en-US" altLang="en-US"/>
          </a:p>
        </p:txBody>
      </p:sp>
      <p:sp>
        <p:nvSpPr>
          <p:cNvPr id="280578" name="Rectangle 2"/>
          <p:cNvSpPr>
            <a:spLocks noChangeArrowheads="1" noTextEdit="1"/>
          </p:cNvSpPr>
          <p:nvPr>
            <p:ph type="sldImg"/>
          </p:nvPr>
        </p:nvSpPr>
        <p:spPr>
          <a:xfrm>
            <a:off x="1150938" y="682625"/>
            <a:ext cx="4554537" cy="3416300"/>
          </a:xfrm>
          <a:ln/>
        </p:spPr>
      </p:sp>
      <p:sp>
        <p:nvSpPr>
          <p:cNvPr id="280579" name="Rectangle 3"/>
          <p:cNvSpPr>
            <a:spLocks noChangeArrowheads="1"/>
          </p:cNvSpPr>
          <p:nvPr/>
        </p:nvSpPr>
        <p:spPr bwMode="auto">
          <a:xfrm>
            <a:off x="374650" y="4637088"/>
            <a:ext cx="6289675" cy="411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863" tIns="46431" rIns="92863" bIns="46431"/>
          <a:lstStyle>
            <a:lvl1pPr marL="233363" indent="-233363" defTabSz="928688">
              <a:defRPr sz="2400">
                <a:solidFill>
                  <a:schemeClr val="tx1"/>
                </a:solidFill>
                <a:latin typeface="Times New Roman" panose="02020603050405020304" pitchFamily="18" charset="0"/>
              </a:defRPr>
            </a:lvl1pPr>
            <a:lvl2pPr marL="465138" defTabSz="928688">
              <a:defRPr sz="2400">
                <a:solidFill>
                  <a:schemeClr val="tx1"/>
                </a:solidFill>
                <a:latin typeface="Times New Roman" panose="02020603050405020304" pitchFamily="18" charset="0"/>
              </a:defRPr>
            </a:lvl2pPr>
            <a:lvl3pPr marL="928688" defTabSz="928688">
              <a:defRPr sz="2400">
                <a:solidFill>
                  <a:schemeClr val="tx1"/>
                </a:solidFill>
                <a:latin typeface="Times New Roman" panose="02020603050405020304" pitchFamily="18" charset="0"/>
              </a:defRPr>
            </a:lvl3pPr>
            <a:lvl4pPr marL="1389063" defTabSz="928688">
              <a:defRPr sz="2400">
                <a:solidFill>
                  <a:schemeClr val="tx1"/>
                </a:solidFill>
                <a:latin typeface="Times New Roman" panose="02020603050405020304" pitchFamily="18" charset="0"/>
              </a:defRPr>
            </a:lvl4pPr>
            <a:lvl5pPr marL="1855788" defTabSz="928688">
              <a:defRPr sz="2400">
                <a:solidFill>
                  <a:schemeClr val="tx1"/>
                </a:solidFill>
                <a:latin typeface="Times New Roman" panose="02020603050405020304" pitchFamily="18" charset="0"/>
              </a:defRPr>
            </a:lvl5pPr>
            <a:lvl6pPr marL="2312988" defTabSz="928688" eaLnBrk="0" fontAlgn="base" hangingPunct="0">
              <a:spcBef>
                <a:spcPct val="0"/>
              </a:spcBef>
              <a:spcAft>
                <a:spcPct val="0"/>
              </a:spcAft>
              <a:defRPr sz="2400">
                <a:solidFill>
                  <a:schemeClr val="tx1"/>
                </a:solidFill>
                <a:latin typeface="Times New Roman" panose="02020603050405020304" pitchFamily="18" charset="0"/>
              </a:defRPr>
            </a:lvl6pPr>
            <a:lvl7pPr marL="2770188" defTabSz="928688" eaLnBrk="0" fontAlgn="base" hangingPunct="0">
              <a:spcBef>
                <a:spcPct val="0"/>
              </a:spcBef>
              <a:spcAft>
                <a:spcPct val="0"/>
              </a:spcAft>
              <a:defRPr sz="2400">
                <a:solidFill>
                  <a:schemeClr val="tx1"/>
                </a:solidFill>
                <a:latin typeface="Times New Roman" panose="02020603050405020304" pitchFamily="18" charset="0"/>
              </a:defRPr>
            </a:lvl7pPr>
            <a:lvl8pPr marL="3227388" defTabSz="928688" eaLnBrk="0" fontAlgn="base" hangingPunct="0">
              <a:spcBef>
                <a:spcPct val="0"/>
              </a:spcBef>
              <a:spcAft>
                <a:spcPct val="0"/>
              </a:spcAft>
              <a:defRPr sz="2400">
                <a:solidFill>
                  <a:schemeClr val="tx1"/>
                </a:solidFill>
                <a:latin typeface="Times New Roman" panose="02020603050405020304" pitchFamily="18" charset="0"/>
              </a:defRPr>
            </a:lvl8pPr>
            <a:lvl9pPr marL="3684588" defTabSz="928688"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0000"/>
              </a:spcBef>
              <a:buFont typeface="Wingdings" panose="05000000000000000000" pitchFamily="2" charset="2"/>
              <a:buChar char="Ø"/>
            </a:pPr>
            <a:r>
              <a:rPr lang="en-US" altLang="en-US" sz="1200">
                <a:latin typeface="Arial Rounded MT Bold" panose="020F0704030504030204" pitchFamily="34" charset="0"/>
              </a:rPr>
              <a:t>Explain use of existing ISO system to register EDCS codes. </a:t>
            </a:r>
          </a:p>
          <a:p>
            <a:pPr>
              <a:spcBef>
                <a:spcPct val="30000"/>
              </a:spcBef>
              <a:buFont typeface="Wingdings" panose="05000000000000000000" pitchFamily="2" charset="2"/>
              <a:buNone/>
            </a:pPr>
            <a:endParaRPr lang="en-US" altLang="en-US" sz="1200">
              <a:latin typeface="Arial Rounded MT Bold" panose="020F0704030504030204" pitchFamily="34" charset="0"/>
            </a:endParaRPr>
          </a:p>
          <a:p>
            <a:pPr>
              <a:lnSpc>
                <a:spcPct val="95000"/>
              </a:lnSpc>
              <a:spcBef>
                <a:spcPct val="30000"/>
              </a:spcBef>
            </a:pPr>
            <a:r>
              <a:rPr lang="en-US" altLang="en-US" sz="1200">
                <a:latin typeface="Arial Rounded MT Bold" panose="020F0704030504030204" pitchFamily="34" charset="0"/>
              </a:rPr>
              <a:t>We are using an established process and on-line system to register EDCS codes and thus provide a mechanism for rapid and consistent incremental growth of available EDCS dictionary entries.</a:t>
            </a:r>
          </a:p>
          <a:p>
            <a:pPr>
              <a:lnSpc>
                <a:spcPct val="95000"/>
              </a:lnSpc>
              <a:spcBef>
                <a:spcPct val="30000"/>
              </a:spcBef>
            </a:pPr>
            <a:r>
              <a:rPr lang="en-US" altLang="en-US" sz="1200">
                <a:latin typeface="Arial Rounded MT Bold" panose="020F0704030504030204" pitchFamily="34" charset="0"/>
              </a:rPr>
              <a:t>We will leverage the current ISO/IEC 9973 system which is being expanded to register environmental dictionary entries in addition to its current graphical items.</a:t>
            </a:r>
          </a:p>
          <a:p>
            <a:pPr>
              <a:lnSpc>
                <a:spcPct val="95000"/>
              </a:lnSpc>
              <a:spcBef>
                <a:spcPct val="30000"/>
              </a:spcBef>
            </a:pPr>
            <a:r>
              <a:rPr lang="en-US" altLang="en-US" sz="1200">
                <a:latin typeface="Arial Rounded MT Bold" panose="020F0704030504030204" pitchFamily="34" charset="0"/>
              </a:rPr>
              <a:t>We are still working out the business rules and mechanics for registering EDCS dictionary entries but we do know that we will have different labels and codes for new registered entries. </a:t>
            </a:r>
          </a:p>
          <a:p>
            <a:pPr>
              <a:spcBef>
                <a:spcPct val="30000"/>
              </a:spcBef>
              <a:buFont typeface="Wingdings" panose="05000000000000000000" pitchFamily="2" charset="2"/>
              <a:buNone/>
            </a:pPr>
            <a:endParaRPr lang="en-US" altLang="en-US" sz="1200">
              <a:latin typeface="Arial Rounded MT Bold" panose="020F07040305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38CB7-06EB-4294-B0B5-E9E1080A35E0}" type="slidenum">
              <a:rPr lang="en-US" altLang="en-US"/>
              <a:pPr/>
              <a:t>4</a:t>
            </a:fld>
            <a:endParaRPr lang="en-US" altLang="en-US"/>
          </a:p>
        </p:txBody>
      </p:sp>
      <p:sp>
        <p:nvSpPr>
          <p:cNvPr id="353282" name="Rectangle 2"/>
          <p:cNvSpPr>
            <a:spLocks noChangeArrowheads="1" noTextEdit="1"/>
          </p:cNvSpPr>
          <p:nvPr>
            <p:ph type="sldImg"/>
          </p:nvPr>
        </p:nvSpPr>
        <p:spPr>
          <a:ln/>
        </p:spPr>
      </p:sp>
      <p:sp>
        <p:nvSpPr>
          <p:cNvPr id="3532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05E4F1-9EF7-4A75-A0CF-D9AD6A0765E6}" type="slidenum">
              <a:rPr lang="en-US" altLang="en-US"/>
              <a:pPr/>
              <a:t>5</a:t>
            </a:fld>
            <a:endParaRPr lang="en-US" altLang="en-US"/>
          </a:p>
        </p:txBody>
      </p:sp>
      <p:sp>
        <p:nvSpPr>
          <p:cNvPr id="405506" name="Rectangle 2"/>
          <p:cNvSpPr>
            <a:spLocks noChangeArrowheads="1" noTextEdit="1"/>
          </p:cNvSpPr>
          <p:nvPr>
            <p:ph type="sldImg"/>
          </p:nvPr>
        </p:nvSpPr>
        <p:spPr>
          <a:ln/>
        </p:spPr>
      </p:sp>
      <p:sp>
        <p:nvSpPr>
          <p:cNvPr id="4055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sldNum" sz="quarter" idx="5"/>
          </p:nvPr>
        </p:nvSpPr>
        <p:spPr>
          <a:ln/>
        </p:spPr>
        <p:txBody>
          <a:bodyPr/>
          <a:lstStyle/>
          <a:p>
            <a:fld id="{F7D897B4-4915-43EC-92D4-67CA5F182F6C}" type="slidenum">
              <a:rPr lang="en-US" altLang="en-US"/>
              <a:pPr/>
              <a:t>6</a:t>
            </a:fld>
            <a:endParaRPr lang="en-US" altLang="en-US"/>
          </a:p>
        </p:txBody>
      </p:sp>
      <p:sp>
        <p:nvSpPr>
          <p:cNvPr id="40755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55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b"/>
          <a:lstStyle/>
          <a:p>
            <a:pPr algn="r"/>
            <a:r>
              <a:rPr lang="en-US" altLang="en-US" sz="1200">
                <a:latin typeface="Times New Roman" panose="02020603050405020304" pitchFamily="18" charset="0"/>
              </a:rPr>
              <a:t>2</a:t>
            </a:r>
          </a:p>
        </p:txBody>
      </p:sp>
      <p:sp>
        <p:nvSpPr>
          <p:cNvPr id="40755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55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558" name="Rectangle 6"/>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559" name="Rectangle 7"/>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latin typeface="Times New Roman" panose="02020603050405020304" pitchFamily="18" charset="0"/>
              </a:rPr>
              <a:t>8</a:t>
            </a:r>
          </a:p>
        </p:txBody>
      </p:sp>
      <p:sp>
        <p:nvSpPr>
          <p:cNvPr id="407560" name="Rectangle 8"/>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561" name="Rectangle 9"/>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562" name="Rectangle 10"/>
          <p:cNvSpPr>
            <a:spLocks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Lst>
        </p:spPr>
      </p:sp>
      <p:sp>
        <p:nvSpPr>
          <p:cNvPr id="407563" name="Rectangle 11"/>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3662" tIns="46037" rIns="93662" bIns="46037"/>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BF6C68-1B02-4068-BDDB-BFC812BAB32A}" type="slidenum">
              <a:rPr lang="en-US" altLang="en-US"/>
              <a:pPr/>
              <a:t>7</a:t>
            </a:fld>
            <a:endParaRPr lang="en-US" altLang="en-US"/>
          </a:p>
        </p:txBody>
      </p:sp>
      <p:sp>
        <p:nvSpPr>
          <p:cNvPr id="409602" name="Rectangle 2"/>
          <p:cNvSpPr>
            <a:spLocks noChangeArrowheads="1" noTextEdit="1"/>
          </p:cNvSpPr>
          <p:nvPr>
            <p:ph type="sldImg"/>
          </p:nvPr>
        </p:nvSpPr>
        <p:spPr>
          <a:ln/>
        </p:spPr>
      </p:sp>
      <p:sp>
        <p:nvSpPr>
          <p:cNvPr id="4096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8E3511-81CE-445B-9155-25D19DBD1765}" type="slidenum">
              <a:rPr lang="en-US" altLang="en-US"/>
              <a:pPr/>
              <a:t>8</a:t>
            </a:fld>
            <a:endParaRPr lang="en-US" altLang="en-US"/>
          </a:p>
        </p:txBody>
      </p:sp>
      <p:sp>
        <p:nvSpPr>
          <p:cNvPr id="411650" name="Rectangle 2"/>
          <p:cNvSpPr>
            <a:spLocks noChangeArrowheads="1" noTextEdit="1"/>
          </p:cNvSpPr>
          <p:nvPr>
            <p:ph type="sldImg"/>
          </p:nvPr>
        </p:nvSpPr>
        <p:spPr>
          <a:ln/>
        </p:spPr>
      </p:sp>
      <p:sp>
        <p:nvSpPr>
          <p:cNvPr id="4116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C6E5F5-9243-4265-8812-0D0772A3DF17}" type="slidenum">
              <a:rPr lang="en-US" altLang="en-US"/>
              <a:pPr/>
              <a:t>9</a:t>
            </a:fld>
            <a:endParaRPr lang="en-US" altLang="en-US"/>
          </a:p>
        </p:txBody>
      </p:sp>
      <p:sp>
        <p:nvSpPr>
          <p:cNvPr id="413698" name="Rectangle 2"/>
          <p:cNvSpPr>
            <a:spLocks noChangeArrowheads="1" noTextEdit="1"/>
          </p:cNvSpPr>
          <p:nvPr>
            <p:ph type="sldImg"/>
          </p:nvPr>
        </p:nvSpPr>
        <p:spPr>
          <a:ln/>
        </p:spPr>
      </p:sp>
      <p:sp>
        <p:nvSpPr>
          <p:cNvPr id="41369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87195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856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228600"/>
            <a:ext cx="2003425"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857875" cy="5867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6726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06488" y="228600"/>
            <a:ext cx="7593012" cy="10001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endParaRPr lang="en-US"/>
          </a:p>
        </p:txBody>
      </p:sp>
    </p:spTree>
    <p:extLst>
      <p:ext uri="{BB962C8B-B14F-4D97-AF65-F5344CB8AC3E}">
        <p14:creationId xmlns:p14="http://schemas.microsoft.com/office/powerpoint/2010/main" val="2151610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8673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290354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4556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2902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26264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1765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688350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408945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Grp="1" noChangeArrowheads="1"/>
          </p:cNvSpPr>
          <p:nvPr>
            <p:ph type="title"/>
          </p:nvPr>
        </p:nvSpPr>
        <p:spPr bwMode="auto">
          <a:xfrm>
            <a:off x="1106488" y="228600"/>
            <a:ext cx="7593012"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2" name="Rectangle 8"/>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36" name="Picture 12" descr="C:\My Documents\sedrissm.bmp"/>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8125" y="77788"/>
            <a:ext cx="822325" cy="822325"/>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3"/>
          <p:cNvSpPr>
            <a:spLocks noChangeArrowheads="1"/>
          </p:cNvSpPr>
          <p:nvPr/>
        </p:nvSpPr>
        <p:spPr bwMode="auto">
          <a:xfrm>
            <a:off x="309563" y="6577013"/>
            <a:ext cx="169703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b="1"/>
              <a:t>Copyright © 2004 SEDRIS™</a:t>
            </a:r>
          </a:p>
        </p:txBody>
      </p:sp>
      <p:sp>
        <p:nvSpPr>
          <p:cNvPr id="1038" name="Text Box 14"/>
          <p:cNvSpPr txBox="1">
            <a:spLocks noChangeArrowheads="1"/>
          </p:cNvSpPr>
          <p:nvPr/>
        </p:nvSpPr>
        <p:spPr bwMode="auto">
          <a:xfrm>
            <a:off x="4051300" y="6572250"/>
            <a:ext cx="18669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b="1"/>
              <a:t>Spatial Reference Model (SRM)</a:t>
            </a:r>
          </a:p>
        </p:txBody>
      </p:sp>
      <p:sp>
        <p:nvSpPr>
          <p:cNvPr id="1039" name="Rectangle 15"/>
          <p:cNvSpPr>
            <a:spLocks noChangeArrowheads="1"/>
          </p:cNvSpPr>
          <p:nvPr/>
        </p:nvSpPr>
        <p:spPr bwMode="auto">
          <a:xfrm>
            <a:off x="7529513" y="6616700"/>
            <a:ext cx="1319212" cy="136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tabLst>
                <a:tab pos="685800" algn="r"/>
              </a:tabLst>
              <a:defRPr sz="2400">
                <a:solidFill>
                  <a:schemeClr val="tx1"/>
                </a:solidFill>
                <a:latin typeface="Times New Roman" panose="02020603050405020304" pitchFamily="18" charset="0"/>
              </a:defRPr>
            </a:lvl1pPr>
            <a:lvl2pPr>
              <a:tabLst>
                <a:tab pos="685800" algn="r"/>
              </a:tabLst>
              <a:defRPr sz="2400">
                <a:solidFill>
                  <a:schemeClr val="tx1"/>
                </a:solidFill>
                <a:latin typeface="Times New Roman" panose="02020603050405020304" pitchFamily="18" charset="0"/>
              </a:defRPr>
            </a:lvl2pPr>
            <a:lvl3pPr>
              <a:tabLst>
                <a:tab pos="685800" algn="r"/>
              </a:tabLst>
              <a:defRPr sz="2400">
                <a:solidFill>
                  <a:schemeClr val="tx1"/>
                </a:solidFill>
                <a:latin typeface="Times New Roman" panose="02020603050405020304" pitchFamily="18" charset="0"/>
              </a:defRPr>
            </a:lvl3pPr>
            <a:lvl4pPr>
              <a:tabLst>
                <a:tab pos="685800" algn="r"/>
              </a:tabLst>
              <a:defRPr sz="2400">
                <a:solidFill>
                  <a:schemeClr val="tx1"/>
                </a:solidFill>
                <a:latin typeface="Times New Roman" panose="02020603050405020304" pitchFamily="18" charset="0"/>
              </a:defRPr>
            </a:lvl4pPr>
            <a:lvl5pPr>
              <a:tabLst>
                <a:tab pos="685800" algn="r"/>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685800" algn="r"/>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685800" algn="r"/>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685800" algn="r"/>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685800" algn="r"/>
              </a:tabLst>
              <a:defRPr sz="2400">
                <a:solidFill>
                  <a:schemeClr val="tx1"/>
                </a:solidFill>
                <a:latin typeface="Times New Roman" panose="02020603050405020304" pitchFamily="18" charset="0"/>
              </a:defRPr>
            </a:lvl9pPr>
          </a:lstStyle>
          <a:p>
            <a:r>
              <a:rPr lang="en-US" altLang="en-US" sz="900" b="1">
                <a:latin typeface="Arial" panose="020B0604020202020204" pitchFamily="34" charset="0"/>
              </a:rPr>
              <a:t>06/01/ 2004		</a:t>
            </a:r>
            <a:fld id="{A48FDE2C-C191-43C4-8646-C8B52ED87764}" type="slidenum">
              <a:rPr lang="en-US" altLang="en-US" sz="900" b="1">
                <a:latin typeface="Arial" panose="020B0604020202020204" pitchFamily="34" charset="0"/>
              </a:rPr>
              <a:pPr/>
              <a:t>‹#›</a:t>
            </a:fld>
            <a:endParaRPr lang="en-US" altLang="en-US" sz="900" b="1">
              <a:latin typeface="Arial" panose="020B0604020202020204" pitchFamily="34" charset="0"/>
            </a:endParaRPr>
          </a:p>
        </p:txBody>
      </p:sp>
      <p:sp>
        <p:nvSpPr>
          <p:cNvPr id="1040" name="Rectangle 16"/>
          <p:cNvSpPr>
            <a:spLocks noChangeArrowheads="1"/>
          </p:cNvSpPr>
          <p:nvPr/>
        </p:nvSpPr>
        <p:spPr bwMode="auto">
          <a:xfrm>
            <a:off x="685800" y="1057275"/>
            <a:ext cx="7772400" cy="107950"/>
          </a:xfrm>
          <a:prstGeom prst="rect">
            <a:avLst/>
          </a:prstGeom>
          <a:gradFill rotWithShape="0">
            <a:gsLst>
              <a:gs pos="0">
                <a:schemeClr val="accent2"/>
              </a:gs>
              <a:gs pos="100000">
                <a:schemeClr val="accent2">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000" kern="12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panose="020B0604020202020204" pitchFamily="34" charset="0"/>
        </a:defRPr>
      </a:lvl2pPr>
      <a:lvl3pPr algn="ctr" rtl="0" eaLnBrk="0" fontAlgn="base" hangingPunct="0">
        <a:spcBef>
          <a:spcPct val="0"/>
        </a:spcBef>
        <a:spcAft>
          <a:spcPct val="0"/>
        </a:spcAft>
        <a:defRPr sz="4000">
          <a:solidFill>
            <a:schemeClr val="tx2"/>
          </a:solidFill>
          <a:latin typeface="Arial" panose="020B0604020202020204" pitchFamily="34" charset="0"/>
        </a:defRPr>
      </a:lvl3pPr>
      <a:lvl4pPr algn="ctr" rtl="0" eaLnBrk="0" fontAlgn="base" hangingPunct="0">
        <a:spcBef>
          <a:spcPct val="0"/>
        </a:spcBef>
        <a:spcAft>
          <a:spcPct val="0"/>
        </a:spcAft>
        <a:defRPr sz="4000">
          <a:solidFill>
            <a:schemeClr val="tx2"/>
          </a:solidFill>
          <a:latin typeface="Arial" panose="020B0604020202020204" pitchFamily="34" charset="0"/>
        </a:defRPr>
      </a:lvl4pPr>
      <a:lvl5pPr algn="ctr" rtl="0" eaLnBrk="0" fontAlgn="base" hangingPunct="0">
        <a:spcBef>
          <a:spcPct val="0"/>
        </a:spcBef>
        <a:spcAft>
          <a:spcPct val="0"/>
        </a:spcAft>
        <a:defRPr sz="4000">
          <a:solidFill>
            <a:schemeClr val="tx2"/>
          </a:solidFill>
          <a:latin typeface="Arial" panose="020B0604020202020204" pitchFamily="34" charset="0"/>
        </a:defRPr>
      </a:lvl5pPr>
      <a:lvl6pPr marL="457200" algn="ctr" rtl="0" eaLnBrk="0" fontAlgn="base" hangingPunct="0">
        <a:spcBef>
          <a:spcPct val="0"/>
        </a:spcBef>
        <a:spcAft>
          <a:spcPct val="0"/>
        </a:spcAft>
        <a:defRPr sz="4000">
          <a:solidFill>
            <a:schemeClr val="tx2"/>
          </a:solidFill>
          <a:latin typeface="Arial" panose="020B0604020202020204" pitchFamily="34" charset="0"/>
        </a:defRPr>
      </a:lvl6pPr>
      <a:lvl7pPr marL="914400" algn="ctr" rtl="0" eaLnBrk="0" fontAlgn="base" hangingPunct="0">
        <a:spcBef>
          <a:spcPct val="0"/>
        </a:spcBef>
        <a:spcAft>
          <a:spcPct val="0"/>
        </a:spcAft>
        <a:defRPr sz="4000">
          <a:solidFill>
            <a:schemeClr val="tx2"/>
          </a:solidFill>
          <a:latin typeface="Arial" panose="020B0604020202020204" pitchFamily="34" charset="0"/>
        </a:defRPr>
      </a:lvl7pPr>
      <a:lvl8pPr marL="1371600" algn="ctr" rtl="0" eaLnBrk="0" fontAlgn="base" hangingPunct="0">
        <a:spcBef>
          <a:spcPct val="0"/>
        </a:spcBef>
        <a:spcAft>
          <a:spcPct val="0"/>
        </a:spcAft>
        <a:defRPr sz="4000">
          <a:solidFill>
            <a:schemeClr val="tx2"/>
          </a:solidFill>
          <a:latin typeface="Arial" panose="020B0604020202020204" pitchFamily="34" charset="0"/>
        </a:defRPr>
      </a:lvl8pPr>
      <a:lvl9pPr marL="1828800" algn="ctr" rtl="0" eaLnBrk="0" fontAlgn="base" hangingPunct="0">
        <a:spcBef>
          <a:spcPct val="0"/>
        </a:spcBef>
        <a:spcAft>
          <a:spcPct val="0"/>
        </a:spcAft>
        <a:defRPr sz="40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42.e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6.xml"/><Relationship Id="rId1" Type="http://schemas.openxmlformats.org/officeDocument/2006/relationships/vmlDrawing" Target="../drawings/vmlDrawing28.vml"/><Relationship Id="rId4" Type="http://schemas.openxmlformats.org/officeDocument/2006/relationships/image" Target="../media/image43.e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slide" Target="slide13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4.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image" Target="../media/image3.wmf"/><Relationship Id="rId4" Type="http://schemas.openxmlformats.org/officeDocument/2006/relationships/oleObject" Target="../embeddings/oleObject7.bin"/></Relationships>
</file>

<file path=ppt/slides/_rels/slide15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11.wmf"/></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slide" Target="slide8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 Target="slide1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5.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4.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13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8.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9.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20.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21.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2.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23.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24.e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6.xml"/><Relationship Id="rId7" Type="http://schemas.openxmlformats.org/officeDocument/2006/relationships/image" Target="../media/image4.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image" Target="../media/image3.wmf"/><Relationship Id="rId10" Type="http://schemas.openxmlformats.org/officeDocument/2006/relationships/oleObject" Target="../embeddings/oleObject5.bin"/><Relationship Id="rId4" Type="http://schemas.openxmlformats.org/officeDocument/2006/relationships/oleObject" Target="../embeddings/oleObject1.bin"/><Relationship Id="rId9"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5.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26.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image" Target="../media/image27.wmf"/></Relationships>
</file>

<file path=ppt/slides/_rels/slide64.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29.wmf"/><Relationship Id="rId5" Type="http://schemas.openxmlformats.org/officeDocument/2006/relationships/oleObject" Target="../embeddings/oleObject25.bin"/><Relationship Id="rId4" Type="http://schemas.openxmlformats.org/officeDocument/2006/relationships/image" Target="../media/image28.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19.vml"/><Relationship Id="rId4" Type="http://schemas.openxmlformats.org/officeDocument/2006/relationships/image" Target="../media/image31.wmf"/></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6.xml"/><Relationship Id="rId1" Type="http://schemas.openxmlformats.org/officeDocument/2006/relationships/vmlDrawing" Target="../drawings/vmlDrawing20.vml"/><Relationship Id="rId4" Type="http://schemas.openxmlformats.org/officeDocument/2006/relationships/image" Target="../media/image35.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6.xml"/><Relationship Id="rId1" Type="http://schemas.openxmlformats.org/officeDocument/2006/relationships/vmlDrawing" Target="../drawings/vmlDrawing21.vml"/><Relationship Id="rId4" Type="http://schemas.openxmlformats.org/officeDocument/2006/relationships/image" Target="../media/image36.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6.xml"/><Relationship Id="rId1" Type="http://schemas.openxmlformats.org/officeDocument/2006/relationships/vmlDrawing" Target="../drawings/vmlDrawing22.vml"/><Relationship Id="rId4" Type="http://schemas.openxmlformats.org/officeDocument/2006/relationships/image" Target="../media/image37.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6.xml"/><Relationship Id="rId1" Type="http://schemas.openxmlformats.org/officeDocument/2006/relationships/vmlDrawing" Target="../drawings/vmlDrawing23.vml"/><Relationship Id="rId4" Type="http://schemas.openxmlformats.org/officeDocument/2006/relationships/image" Target="../media/image38.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6.xml"/><Relationship Id="rId1" Type="http://schemas.openxmlformats.org/officeDocument/2006/relationships/vmlDrawing" Target="../drawings/vmlDrawing24.vml"/><Relationship Id="rId4" Type="http://schemas.openxmlformats.org/officeDocument/2006/relationships/image" Target="../media/image39.e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25.vml"/><Relationship Id="rId4" Type="http://schemas.openxmlformats.org/officeDocument/2006/relationships/image" Target="../media/image40.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6.xml"/><Relationship Id="rId1" Type="http://schemas.openxmlformats.org/officeDocument/2006/relationships/vmlDrawing" Target="../drawings/vmlDrawing26.vml"/><Relationship Id="rId4" Type="http://schemas.openxmlformats.org/officeDocument/2006/relationships/image" Target="../media/image41.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091" name="Picture 11" descr="C:\WINDOWS\Desktop\SAM16STC3\sedris_tm_color_nb_30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8" y="3462338"/>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6087" name="Rectangle 7"/>
          <p:cNvSpPr>
            <a:spLocks noChangeArrowheads="1"/>
          </p:cNvSpPr>
          <p:nvPr/>
        </p:nvSpPr>
        <p:spPr bwMode="auto">
          <a:xfrm>
            <a:off x="1042988" y="6392863"/>
            <a:ext cx="169703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b="1"/>
              <a:t>Copyright © 2004 SEDRIS™</a:t>
            </a:r>
          </a:p>
        </p:txBody>
      </p:sp>
      <p:sp>
        <p:nvSpPr>
          <p:cNvPr id="46088" name="Rectangle 8"/>
          <p:cNvSpPr>
            <a:spLocks noChangeArrowheads="1"/>
          </p:cNvSpPr>
          <p:nvPr/>
        </p:nvSpPr>
        <p:spPr bwMode="auto">
          <a:xfrm>
            <a:off x="1190625" y="481013"/>
            <a:ext cx="6489700" cy="271621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a:solidFill>
                  <a:schemeClr val="tx2"/>
                </a:solidFill>
                <a:latin typeface="Arial" panose="020B0604020202020204" pitchFamily="34" charset="0"/>
              </a:defRPr>
            </a:lvl1pPr>
            <a:lvl2pPr algn="ctr">
              <a:defRPr sz="4000">
                <a:solidFill>
                  <a:schemeClr val="tx2"/>
                </a:solidFill>
                <a:latin typeface="Arial" panose="020B0604020202020204" pitchFamily="34" charset="0"/>
              </a:defRPr>
            </a:lvl2pPr>
            <a:lvl3pPr algn="ctr">
              <a:defRPr sz="4000">
                <a:solidFill>
                  <a:schemeClr val="tx2"/>
                </a:solidFill>
                <a:latin typeface="Arial" panose="020B0604020202020204" pitchFamily="34" charset="0"/>
              </a:defRPr>
            </a:lvl3pPr>
            <a:lvl4pPr algn="ctr">
              <a:defRPr sz="4000">
                <a:solidFill>
                  <a:schemeClr val="tx2"/>
                </a:solidFill>
                <a:latin typeface="Arial" panose="020B0604020202020204" pitchFamily="34" charset="0"/>
              </a:defRPr>
            </a:lvl4pPr>
            <a:lvl5pPr algn="ctr">
              <a:defRPr sz="4000">
                <a:solidFill>
                  <a:schemeClr val="tx2"/>
                </a:solidFill>
                <a:latin typeface="Arial" panose="020B0604020202020204" pitchFamily="34" charset="0"/>
              </a:defRPr>
            </a:lvl5pPr>
            <a:lvl6pPr marL="457200" algn="ctr" eaLnBrk="0" fontAlgn="base" hangingPunct="0">
              <a:spcBef>
                <a:spcPct val="0"/>
              </a:spcBef>
              <a:spcAft>
                <a:spcPct val="0"/>
              </a:spcAft>
              <a:defRPr sz="4000">
                <a:solidFill>
                  <a:schemeClr val="tx2"/>
                </a:solidFill>
                <a:latin typeface="Arial" panose="020B0604020202020204" pitchFamily="34" charset="0"/>
              </a:defRPr>
            </a:lvl6pPr>
            <a:lvl7pPr marL="914400" algn="ctr" eaLnBrk="0" fontAlgn="base" hangingPunct="0">
              <a:spcBef>
                <a:spcPct val="0"/>
              </a:spcBef>
              <a:spcAft>
                <a:spcPct val="0"/>
              </a:spcAft>
              <a:defRPr sz="4000">
                <a:solidFill>
                  <a:schemeClr val="tx2"/>
                </a:solidFill>
                <a:latin typeface="Arial" panose="020B0604020202020204" pitchFamily="34" charset="0"/>
              </a:defRPr>
            </a:lvl7pPr>
            <a:lvl8pPr marL="1371600" algn="ctr" eaLnBrk="0" fontAlgn="base" hangingPunct="0">
              <a:spcBef>
                <a:spcPct val="0"/>
              </a:spcBef>
              <a:spcAft>
                <a:spcPct val="0"/>
              </a:spcAft>
              <a:defRPr sz="4000">
                <a:solidFill>
                  <a:schemeClr val="tx2"/>
                </a:solidFill>
                <a:latin typeface="Arial" panose="020B0604020202020204" pitchFamily="34" charset="0"/>
              </a:defRPr>
            </a:lvl8pPr>
            <a:lvl9pPr marL="1828800" algn="ctr" eaLnBrk="0" fontAlgn="base" hangingPunct="0">
              <a:spcBef>
                <a:spcPct val="0"/>
              </a:spcBef>
              <a:spcAft>
                <a:spcPct val="0"/>
              </a:spcAft>
              <a:defRPr sz="4000">
                <a:solidFill>
                  <a:schemeClr val="tx2"/>
                </a:solidFill>
                <a:latin typeface="Arial" panose="020B0604020202020204" pitchFamily="34" charset="0"/>
              </a:defRPr>
            </a:lvl9pPr>
          </a:lstStyle>
          <a:p>
            <a:r>
              <a:rPr lang="en-US" altLang="en-US" sz="3200">
                <a:solidFill>
                  <a:schemeClr val="accent2"/>
                </a:solidFill>
              </a:rPr>
              <a:t>Spatial Reference Model</a:t>
            </a:r>
            <a:r>
              <a:rPr lang="en-US" altLang="en-US" sz="2800">
                <a:solidFill>
                  <a:schemeClr val="accent2"/>
                </a:solidFill>
              </a:rPr>
              <a:t/>
            </a:r>
            <a:br>
              <a:rPr lang="en-US" altLang="en-US" sz="2800">
                <a:solidFill>
                  <a:schemeClr val="accent2"/>
                </a:solidFill>
              </a:rPr>
            </a:br>
            <a:r>
              <a:rPr lang="en-US" altLang="en-US" sz="3200">
                <a:solidFill>
                  <a:schemeClr val="accent2"/>
                </a:solidFill>
              </a:rPr>
              <a:t>(SRM)</a:t>
            </a:r>
            <a:r>
              <a:rPr lang="en-US" altLang="en-US" sz="1400">
                <a:solidFill>
                  <a:schemeClr val="accent2"/>
                </a:solidFill>
              </a:rPr>
              <a:t/>
            </a:r>
            <a:br>
              <a:rPr lang="en-US" altLang="en-US" sz="1400">
                <a:solidFill>
                  <a:schemeClr val="accent2"/>
                </a:solidFill>
              </a:rPr>
            </a:br>
            <a:r>
              <a:rPr lang="en-US" altLang="en-US" sz="1400">
                <a:solidFill>
                  <a:schemeClr val="accent2"/>
                </a:solidFill>
              </a:rPr>
              <a:t/>
            </a:r>
            <a:br>
              <a:rPr lang="en-US" altLang="en-US" sz="1400">
                <a:solidFill>
                  <a:schemeClr val="accent2"/>
                </a:solidFill>
              </a:rPr>
            </a:br>
            <a:r>
              <a:rPr lang="en-US" altLang="en-US" sz="2400">
                <a:solidFill>
                  <a:schemeClr val="accent2"/>
                </a:solidFill>
              </a:rPr>
              <a:t>An Overview</a:t>
            </a:r>
            <a:r>
              <a:rPr lang="en-US" altLang="en-US" sz="800">
                <a:solidFill>
                  <a:schemeClr val="accent2"/>
                </a:solidFill>
              </a:rPr>
              <a:t/>
            </a:r>
            <a:br>
              <a:rPr lang="en-US" altLang="en-US" sz="800">
                <a:solidFill>
                  <a:schemeClr val="accent2"/>
                </a:solidFill>
              </a:rPr>
            </a:br>
            <a:r>
              <a:rPr lang="en-US" altLang="en-US" sz="900">
                <a:solidFill>
                  <a:schemeClr val="accent2"/>
                </a:solidFill>
              </a:rPr>
              <a:t/>
            </a:r>
            <a:br>
              <a:rPr lang="en-US" altLang="en-US" sz="900">
                <a:solidFill>
                  <a:schemeClr val="accent2"/>
                </a:solidFill>
              </a:rPr>
            </a:br>
            <a:r>
              <a:rPr lang="en-US" altLang="en-US" sz="2400">
                <a:solidFill>
                  <a:schemeClr val="accent2"/>
                </a:solidFill>
              </a:rPr>
              <a:t> http://www.sedris.org/srm.htm</a:t>
            </a:r>
            <a:endParaRPr lang="en-US" altLang="en-US" sz="2300" i="1">
              <a:solidFill>
                <a:schemeClr val="accent2"/>
              </a:solidFill>
            </a:endParaRPr>
          </a:p>
        </p:txBody>
      </p:sp>
      <p:sp>
        <p:nvSpPr>
          <p:cNvPr id="46089" name="Text Box 9"/>
          <p:cNvSpPr txBox="1">
            <a:spLocks noChangeArrowheads="1"/>
          </p:cNvSpPr>
          <p:nvPr/>
        </p:nvSpPr>
        <p:spPr bwMode="auto">
          <a:xfrm>
            <a:off x="3524250" y="3519488"/>
            <a:ext cx="3390900" cy="9667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en-US" sz="2000" b="1" i="1"/>
              <a:t>6 January 2004</a:t>
            </a:r>
          </a:p>
          <a:p>
            <a:pPr>
              <a:spcBef>
                <a:spcPct val="50000"/>
              </a:spcBef>
            </a:pPr>
            <a:r>
              <a:rPr lang="en-US" altLang="en-US" sz="2000" b="1"/>
              <a:t>Lake Buena Vista, Florida</a:t>
            </a:r>
          </a:p>
        </p:txBody>
      </p:sp>
      <p:sp>
        <p:nvSpPr>
          <p:cNvPr id="46093" name="Text Box 13"/>
          <p:cNvSpPr txBox="1">
            <a:spLocks noChangeArrowheads="1"/>
          </p:cNvSpPr>
          <p:nvPr/>
        </p:nvSpPr>
        <p:spPr bwMode="auto">
          <a:xfrm>
            <a:off x="6164263" y="4956175"/>
            <a:ext cx="2736850" cy="1173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5000"/>
              </a:lnSpc>
            </a:pPr>
            <a:r>
              <a:rPr lang="en-US" altLang="en-US" sz="1800" b="1"/>
              <a:t>Dr. Ralph M. Toms</a:t>
            </a:r>
          </a:p>
          <a:p>
            <a:pPr>
              <a:lnSpc>
                <a:spcPct val="50000"/>
              </a:lnSpc>
              <a:spcBef>
                <a:spcPct val="50000"/>
              </a:spcBef>
            </a:pPr>
            <a:r>
              <a:rPr lang="en-US" altLang="en-US" sz="1800"/>
              <a:t>SRI International</a:t>
            </a:r>
            <a:endParaRPr lang="en-US" altLang="en-US" sz="1800" b="1"/>
          </a:p>
          <a:p>
            <a:pPr>
              <a:lnSpc>
                <a:spcPct val="50000"/>
              </a:lnSpc>
              <a:spcBef>
                <a:spcPct val="50000"/>
              </a:spcBef>
            </a:pPr>
            <a:r>
              <a:rPr lang="en-US" altLang="en-US" sz="1800"/>
              <a:t>ISO/IEC 18026 Editor</a:t>
            </a:r>
            <a:endParaRPr lang="en-US" altLang="en-US" sz="1200">
              <a:latin typeface="Times New Roman" panose="02020603050405020304" pitchFamily="18" charset="0"/>
            </a:endParaRPr>
          </a:p>
          <a:p>
            <a:pPr>
              <a:lnSpc>
                <a:spcPct val="50000"/>
              </a:lnSpc>
              <a:spcBef>
                <a:spcPct val="50000"/>
              </a:spcBef>
            </a:pPr>
            <a:r>
              <a:rPr lang="en-US" altLang="en-US" sz="1600"/>
              <a:t>ralph_toms@sri.com</a:t>
            </a:r>
          </a:p>
          <a:p>
            <a:pPr>
              <a:lnSpc>
                <a:spcPct val="50000"/>
              </a:lnSpc>
              <a:spcBef>
                <a:spcPct val="50000"/>
              </a:spcBef>
            </a:pPr>
            <a:endParaRPr lang="en-US" altLang="en-US" sz="1800" b="1"/>
          </a:p>
        </p:txBody>
      </p:sp>
      <p:sp>
        <p:nvSpPr>
          <p:cNvPr id="46094" name="Text Box 14"/>
          <p:cNvSpPr txBox="1">
            <a:spLocks noChangeArrowheads="1"/>
          </p:cNvSpPr>
          <p:nvPr/>
        </p:nvSpPr>
        <p:spPr bwMode="auto">
          <a:xfrm>
            <a:off x="3368675" y="4967288"/>
            <a:ext cx="2736850" cy="11731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a:lstStyle/>
          <a:p>
            <a:pPr>
              <a:lnSpc>
                <a:spcPct val="50000"/>
              </a:lnSpc>
              <a:spcBef>
                <a:spcPct val="50000"/>
              </a:spcBef>
            </a:pPr>
            <a:r>
              <a:rPr lang="en-US" altLang="en-US" sz="1800" b="1"/>
              <a:t>Dr. Paul Berner </a:t>
            </a:r>
          </a:p>
          <a:p>
            <a:pPr>
              <a:lnSpc>
                <a:spcPct val="50000"/>
              </a:lnSpc>
              <a:spcBef>
                <a:spcPct val="50000"/>
              </a:spcBef>
            </a:pPr>
            <a:r>
              <a:rPr lang="en-US" altLang="en-US" sz="1800"/>
              <a:t>SEDRIS Core Team</a:t>
            </a:r>
            <a:endParaRPr lang="en-US" altLang="en-US" sz="1800" b="1"/>
          </a:p>
          <a:p>
            <a:r>
              <a:rPr lang="en-US" altLang="en-US" sz="1800"/>
              <a:t>ISO/IEC 18026 Editor</a:t>
            </a:r>
            <a:endParaRPr lang="en-US" altLang="en-US">
              <a:latin typeface="Times New Roman" panose="02020603050405020304" pitchFamily="18" charset="0"/>
            </a:endParaRPr>
          </a:p>
          <a:p>
            <a:r>
              <a:rPr lang="en-US" altLang="en-US" sz="1600"/>
              <a:t>Berner@Consultant.com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Text Box 2"/>
          <p:cNvSpPr txBox="1">
            <a:spLocks noChangeArrowheads="1"/>
          </p:cNvSpPr>
          <p:nvPr/>
        </p:nvSpPr>
        <p:spPr bwMode="auto">
          <a:xfrm>
            <a:off x="425450" y="5343525"/>
            <a:ext cx="8193088" cy="473075"/>
          </a:xfrm>
          <a:prstGeom prst="rect">
            <a:avLst/>
          </a:prstGeom>
          <a:solidFill>
            <a:schemeClr val="bg1"/>
          </a:solidFill>
          <a:ln w="28575">
            <a:solidFill>
              <a:srgbClr val="FF0000"/>
            </a:solidFill>
            <a:miter lim="800000"/>
            <a:headEnd/>
            <a:tailEnd type="none" w="sm" len="sm"/>
          </a:ln>
          <a:effectLst/>
          <a:extLst>
            <a:ext uri="{AF507438-7753-43E0-B8FC-AC1667EBCBE1}">
              <a14:hiddenEffects xmlns:a14="http://schemas.microsoft.com/office/drawing/2010/main">
                <a:effectLst>
                  <a:outerShdw dist="71842" dir="2700000" algn="ctr" rotWithShape="0">
                    <a:srgbClr val="FF0000"/>
                  </a:outerShdw>
                </a:effectLst>
              </a14:hiddenEffects>
            </a:ext>
          </a:extLst>
        </p:spPr>
        <p:txBody>
          <a:bodyPr wrap="none" lIns="77778" tIns="39682" rIns="77778" bIns="39682">
            <a:spAutoFit/>
          </a:bodyPr>
          <a:lstStyle>
            <a:lvl1pPr defTabSz="661988">
              <a:defRPr sz="2400">
                <a:solidFill>
                  <a:schemeClr val="tx1"/>
                </a:solidFill>
                <a:latin typeface="Times New Roman" panose="02020603050405020304" pitchFamily="18" charset="0"/>
              </a:defRPr>
            </a:lvl1pPr>
            <a:lvl2pPr marL="388938" defTabSz="661988">
              <a:defRPr sz="2400">
                <a:solidFill>
                  <a:schemeClr val="tx1"/>
                </a:solidFill>
                <a:latin typeface="Times New Roman" panose="02020603050405020304" pitchFamily="18" charset="0"/>
              </a:defRPr>
            </a:lvl2pPr>
            <a:lvl3pPr marL="777875" defTabSz="661988">
              <a:defRPr sz="2400">
                <a:solidFill>
                  <a:schemeClr val="tx1"/>
                </a:solidFill>
                <a:latin typeface="Times New Roman" panose="02020603050405020304" pitchFamily="18" charset="0"/>
              </a:defRPr>
            </a:lvl3pPr>
            <a:lvl4pPr marL="1165225" defTabSz="661988">
              <a:defRPr sz="2400">
                <a:solidFill>
                  <a:schemeClr val="tx1"/>
                </a:solidFill>
                <a:latin typeface="Times New Roman" panose="02020603050405020304" pitchFamily="18" charset="0"/>
              </a:defRPr>
            </a:lvl4pPr>
            <a:lvl5pPr marL="1554163" defTabSz="661988">
              <a:defRPr sz="2400">
                <a:solidFill>
                  <a:schemeClr val="tx1"/>
                </a:solidFill>
                <a:latin typeface="Times New Roman" panose="02020603050405020304" pitchFamily="18" charset="0"/>
              </a:defRPr>
            </a:lvl5pPr>
            <a:lvl6pPr marL="2011363" defTabSz="661988" eaLnBrk="0" fontAlgn="base" hangingPunct="0">
              <a:spcBef>
                <a:spcPct val="0"/>
              </a:spcBef>
              <a:spcAft>
                <a:spcPct val="0"/>
              </a:spcAft>
              <a:defRPr sz="2400">
                <a:solidFill>
                  <a:schemeClr val="tx1"/>
                </a:solidFill>
                <a:latin typeface="Times New Roman" panose="02020603050405020304" pitchFamily="18" charset="0"/>
              </a:defRPr>
            </a:lvl6pPr>
            <a:lvl7pPr marL="2468563" defTabSz="661988" eaLnBrk="0" fontAlgn="base" hangingPunct="0">
              <a:spcBef>
                <a:spcPct val="0"/>
              </a:spcBef>
              <a:spcAft>
                <a:spcPct val="0"/>
              </a:spcAft>
              <a:defRPr sz="2400">
                <a:solidFill>
                  <a:schemeClr val="tx1"/>
                </a:solidFill>
                <a:latin typeface="Times New Roman" panose="02020603050405020304" pitchFamily="18" charset="0"/>
              </a:defRPr>
            </a:lvl7pPr>
            <a:lvl8pPr marL="2925763" defTabSz="661988" eaLnBrk="0" fontAlgn="base" hangingPunct="0">
              <a:spcBef>
                <a:spcPct val="0"/>
              </a:spcBef>
              <a:spcAft>
                <a:spcPct val="0"/>
              </a:spcAft>
              <a:defRPr sz="2400">
                <a:solidFill>
                  <a:schemeClr val="tx1"/>
                </a:solidFill>
                <a:latin typeface="Times New Roman" panose="02020603050405020304" pitchFamily="18" charset="0"/>
              </a:defRPr>
            </a:lvl8pPr>
            <a:lvl9pPr marL="3382963" defTabSz="661988"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i="1">
                <a:solidFill>
                  <a:schemeClr val="accent2"/>
                </a:solidFill>
                <a:latin typeface="Arial" panose="020B0604020202020204" pitchFamily="34" charset="0"/>
              </a:rPr>
              <a:t>Never used any precise location or environmental data.</a:t>
            </a:r>
          </a:p>
        </p:txBody>
      </p:sp>
      <p:sp>
        <p:nvSpPr>
          <p:cNvPr id="414723" name="Rectangle 3"/>
          <p:cNvSpPr>
            <a:spLocks noGrp="1" noChangeArrowheads="1"/>
          </p:cNvSpPr>
          <p:nvPr>
            <p:ph type="body" idx="4294967295"/>
          </p:nvPr>
        </p:nvSpPr>
        <p:spPr>
          <a:xfrm>
            <a:off x="1042988" y="2105025"/>
            <a:ext cx="7108825" cy="2570163"/>
          </a:xfrm>
          <a:ln/>
        </p:spPr>
        <p:txBody>
          <a:bodyPr lIns="91429" tIns="45714" rIns="91429" bIns="45714"/>
          <a:lstStyle/>
          <a:p>
            <a:pPr>
              <a:lnSpc>
                <a:spcPct val="85000"/>
              </a:lnSpc>
              <a:spcBef>
                <a:spcPct val="35000"/>
              </a:spcBef>
            </a:pPr>
            <a:r>
              <a:rPr lang="en-US" altLang="en-US" sz="2600"/>
              <a:t>Set up paper target with aim-point approximately 1000 metres away.</a:t>
            </a:r>
          </a:p>
          <a:p>
            <a:pPr>
              <a:lnSpc>
                <a:spcPct val="85000"/>
              </a:lnSpc>
              <a:spcBef>
                <a:spcPct val="35000"/>
              </a:spcBef>
            </a:pPr>
            <a:r>
              <a:rPr lang="en-US" altLang="en-US" sz="2600"/>
              <a:t>Shoot N rounds.</a:t>
            </a:r>
          </a:p>
          <a:p>
            <a:pPr>
              <a:lnSpc>
                <a:spcPct val="85000"/>
              </a:lnSpc>
              <a:spcBef>
                <a:spcPct val="35000"/>
              </a:spcBef>
            </a:pPr>
            <a:r>
              <a:rPr lang="en-US" altLang="en-US" sz="2600"/>
              <a:t>Measure miss distances using bullet holes on paper target, and compute CEP or some other measure of accuracy.</a:t>
            </a:r>
          </a:p>
          <a:p>
            <a:pPr>
              <a:lnSpc>
                <a:spcPct val="85000"/>
              </a:lnSpc>
              <a:spcBef>
                <a:spcPct val="35000"/>
              </a:spcBef>
            </a:pPr>
            <a:endParaRPr lang="en-US" altLang="en-US" sz="2600"/>
          </a:p>
        </p:txBody>
      </p:sp>
      <p:sp>
        <p:nvSpPr>
          <p:cNvPr id="414724" name="Rectangle 4"/>
          <p:cNvSpPr>
            <a:spLocks noGrp="1" noChangeArrowheads="1"/>
          </p:cNvSpPr>
          <p:nvPr>
            <p:ph type="title"/>
          </p:nvPr>
        </p:nvSpPr>
        <p:spPr>
          <a:xfrm>
            <a:off x="1025525" y="160338"/>
            <a:ext cx="7593013" cy="1000125"/>
          </a:xfrm>
        </p:spPr>
        <p:txBody>
          <a:bodyPr/>
          <a:lstStyle/>
          <a:p>
            <a:pPr>
              <a:lnSpc>
                <a:spcPct val="70000"/>
              </a:lnSpc>
            </a:pPr>
            <a:r>
              <a:rPr lang="en-US" altLang="en-US" sz="3600"/>
              <a:t> Target shooting at a visible target </a:t>
            </a:r>
            <a:br>
              <a:rPr lang="en-US" altLang="en-US" sz="3600"/>
            </a:br>
            <a:r>
              <a:rPr lang="en-US" altLang="en-US" sz="3600"/>
              <a:t>in the real world</a:t>
            </a:r>
          </a:p>
        </p:txBody>
      </p:sp>
      <p:sp>
        <p:nvSpPr>
          <p:cNvPr id="414725" name="Text Box 5"/>
          <p:cNvSpPr txBox="1">
            <a:spLocks noChangeArrowheads="1"/>
          </p:cNvSpPr>
          <p:nvPr/>
        </p:nvSpPr>
        <p:spPr bwMode="auto">
          <a:xfrm>
            <a:off x="2320925" y="1152525"/>
            <a:ext cx="5035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t>(Relative coordinate system)</a:t>
            </a:r>
            <a:endParaRPr lang="en-US" altLang="en-US" sz="2800" b="1">
              <a:latin typeface="Times New Roman" panose="02020603050405020304"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685800" y="322263"/>
            <a:ext cx="7772400" cy="671512"/>
          </a:xfrm>
        </p:spPr>
        <p:txBody>
          <a:bodyPr/>
          <a:lstStyle/>
          <a:p>
            <a:r>
              <a:rPr lang="en-US" altLang="en-US"/>
              <a:t>SRF templates</a:t>
            </a:r>
          </a:p>
        </p:txBody>
      </p:sp>
      <p:sp>
        <p:nvSpPr>
          <p:cNvPr id="214019" name="Rectangle 3"/>
          <p:cNvSpPr>
            <a:spLocks noGrp="1" noChangeArrowheads="1"/>
          </p:cNvSpPr>
          <p:nvPr>
            <p:ph type="body" idx="1"/>
          </p:nvPr>
        </p:nvSpPr>
        <p:spPr>
          <a:xfrm>
            <a:off x="468313" y="1244600"/>
            <a:ext cx="8035925" cy="5227638"/>
          </a:xfrm>
        </p:spPr>
        <p:txBody>
          <a:bodyPr/>
          <a:lstStyle/>
          <a:p>
            <a:pPr>
              <a:lnSpc>
                <a:spcPct val="90000"/>
              </a:lnSpc>
            </a:pPr>
            <a:r>
              <a:rPr lang="en-US" altLang="en-US" sz="2400"/>
              <a:t>SRF Template (SRFT)</a:t>
            </a:r>
          </a:p>
          <a:p>
            <a:pPr lvl="1">
              <a:lnSpc>
                <a:spcPct val="90000"/>
              </a:lnSpc>
            </a:pPr>
            <a:r>
              <a:rPr lang="en-US" altLang="en-US" sz="2000"/>
              <a:t>ORM constraints and CS parameters binding.</a:t>
            </a:r>
          </a:p>
          <a:p>
            <a:pPr lvl="2">
              <a:lnSpc>
                <a:spcPct val="90000"/>
              </a:lnSpc>
            </a:pPr>
            <a:r>
              <a:rPr lang="en-US" altLang="en-US" sz="1800"/>
              <a:t>Unbound CS parameters (if any) become SRFT parameters.</a:t>
            </a:r>
          </a:p>
          <a:p>
            <a:pPr lvl="2">
              <a:lnSpc>
                <a:spcPct val="90000"/>
              </a:lnSpc>
            </a:pPr>
            <a:endParaRPr lang="en-US" altLang="en-US" sz="1800"/>
          </a:p>
          <a:p>
            <a:pPr>
              <a:lnSpc>
                <a:spcPct val="90000"/>
              </a:lnSpc>
            </a:pPr>
            <a:r>
              <a:rPr lang="en-US" altLang="en-US" sz="2400"/>
              <a:t>SRF instance of a template </a:t>
            </a:r>
          </a:p>
          <a:p>
            <a:pPr lvl="1">
              <a:lnSpc>
                <a:spcPct val="90000"/>
              </a:lnSpc>
            </a:pPr>
            <a:r>
              <a:rPr lang="en-US" altLang="en-US" sz="2000"/>
              <a:t>ORM specified, and </a:t>
            </a:r>
          </a:p>
          <a:p>
            <a:pPr lvl="1">
              <a:lnSpc>
                <a:spcPct val="90000"/>
              </a:lnSpc>
            </a:pPr>
            <a:r>
              <a:rPr lang="en-US" altLang="en-US" sz="2000"/>
              <a:t>SRFT parameters are specified.</a:t>
            </a:r>
          </a:p>
          <a:p>
            <a:pPr lvl="1">
              <a:lnSpc>
                <a:spcPct val="90000"/>
              </a:lnSpc>
            </a:pPr>
            <a:r>
              <a:rPr lang="en-US" altLang="en-US" sz="2000"/>
              <a:t>All standardized SRF in the SRM are SRFT instances.</a:t>
            </a:r>
          </a:p>
          <a:p>
            <a:pPr lvl="1">
              <a:lnSpc>
                <a:spcPct val="90000"/>
              </a:lnSpc>
            </a:pPr>
            <a:endParaRPr lang="en-US" altLang="en-US" sz="2000"/>
          </a:p>
          <a:p>
            <a:pPr>
              <a:lnSpc>
                <a:spcPct val="90000"/>
              </a:lnSpc>
            </a:pPr>
            <a:r>
              <a:rPr lang="en-US" altLang="en-US" sz="2400"/>
              <a:t>SRF sets  </a:t>
            </a:r>
          </a:p>
          <a:p>
            <a:pPr lvl="1">
              <a:lnSpc>
                <a:spcPct val="90000"/>
              </a:lnSpc>
            </a:pPr>
            <a:r>
              <a:rPr lang="en-US" altLang="en-US" sz="2000"/>
              <a:t>A fixed (standard/registered) indexed set of SRFT instances for a given ORM.</a:t>
            </a:r>
          </a:p>
          <a:p>
            <a:pPr lvl="1">
              <a:lnSpc>
                <a:spcPct val="90000"/>
              </a:lnSpc>
            </a:pPr>
            <a:r>
              <a:rPr lang="en-US" altLang="en-US" sz="2000"/>
              <a:t>Examples :	UTM - zone code and hemisphere</a:t>
            </a:r>
            <a:br>
              <a:rPr lang="en-US" altLang="en-US" sz="2000"/>
            </a:br>
            <a:r>
              <a:rPr lang="en-US" altLang="en-US" sz="2000"/>
              <a:t>			GCS - index code</a:t>
            </a:r>
            <a:br>
              <a:rPr lang="en-US" altLang="en-US" sz="2000"/>
            </a:br>
            <a:r>
              <a:rPr lang="en-US" altLang="en-US" sz="2000"/>
              <a:t>			PS - polar aspect code</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en-US"/>
              <a:t>SRFTs for 3D object-space</a:t>
            </a:r>
          </a:p>
        </p:txBody>
      </p:sp>
      <p:sp>
        <p:nvSpPr>
          <p:cNvPr id="156675" name="Text Box 3"/>
          <p:cNvSpPr txBox="1">
            <a:spLocks noChangeArrowheads="1"/>
          </p:cNvSpPr>
          <p:nvPr/>
        </p:nvSpPr>
        <p:spPr bwMode="auto">
          <a:xfrm>
            <a:off x="769938" y="1760538"/>
            <a:ext cx="4248150"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Celestiocentric</a:t>
            </a:r>
          </a:p>
          <a:p>
            <a:r>
              <a:rPr lang="en-US" altLang="en-US" sz="1800"/>
              <a:t>Local space rectangular 3D</a:t>
            </a:r>
          </a:p>
          <a:p>
            <a:r>
              <a:rPr lang="en-US" altLang="en-US" sz="1800"/>
              <a:t>Celestiodetic</a:t>
            </a:r>
          </a:p>
          <a:p>
            <a:r>
              <a:rPr lang="en-US" altLang="en-US" sz="1800"/>
              <a:t>Local tangent space Euclidean</a:t>
            </a:r>
          </a:p>
          <a:p>
            <a:r>
              <a:rPr lang="en-US" altLang="en-US" sz="1800"/>
              <a:t>Local tangent space azimuthal spherical</a:t>
            </a:r>
          </a:p>
          <a:p>
            <a:r>
              <a:rPr lang="en-US" altLang="en-US" sz="1800"/>
              <a:t>Local tangent space cylindrical</a:t>
            </a:r>
          </a:p>
          <a:p>
            <a:r>
              <a:rPr lang="en-US" altLang="en-US" sz="1800"/>
              <a:t>Celestiomagnetic</a:t>
            </a:r>
          </a:p>
          <a:p>
            <a:r>
              <a:rPr lang="en-US" altLang="en-US" sz="1800"/>
              <a:t>Equatorial inertial</a:t>
            </a:r>
          </a:p>
          <a:p>
            <a:r>
              <a:rPr lang="en-US" altLang="en-US" sz="1800"/>
              <a:t>Solar ecliptic</a:t>
            </a:r>
          </a:p>
          <a:p>
            <a:r>
              <a:rPr lang="en-US" altLang="en-US" sz="1800"/>
              <a:t>Solar equatorial</a:t>
            </a:r>
          </a:p>
          <a:p>
            <a:r>
              <a:rPr lang="en-US" altLang="en-US" sz="1800"/>
              <a:t>Solar magnetospheric</a:t>
            </a:r>
          </a:p>
          <a:p>
            <a:r>
              <a:rPr lang="en-US" altLang="en-US" sz="1800"/>
              <a:t>Solar magnetic</a:t>
            </a:r>
          </a:p>
          <a:p>
            <a:r>
              <a:rPr lang="en-US" altLang="en-US" sz="1800"/>
              <a:t>Heliospheric Aries ecliptic</a:t>
            </a:r>
          </a:p>
          <a:p>
            <a:r>
              <a:rPr lang="en-US" altLang="en-US" sz="1800"/>
              <a:t>Heliospheric Earth ecliptic</a:t>
            </a:r>
          </a:p>
          <a:p>
            <a:r>
              <a:rPr lang="en-US" altLang="en-US" sz="1800"/>
              <a:t>Heliospheric Earth equatorial</a:t>
            </a:r>
          </a:p>
        </p:txBody>
      </p:sp>
      <p:sp>
        <p:nvSpPr>
          <p:cNvPr id="156680" name="Text Box 8"/>
          <p:cNvSpPr txBox="1">
            <a:spLocks noChangeArrowheads="1"/>
          </p:cNvSpPr>
          <p:nvPr/>
        </p:nvSpPr>
        <p:spPr bwMode="auto">
          <a:xfrm>
            <a:off x="5186363" y="1584325"/>
            <a:ext cx="3484562"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u="sng"/>
              <a:t>(augmented) Map projections</a:t>
            </a:r>
            <a:endParaRPr lang="en-US" altLang="en-US" sz="2000"/>
          </a:p>
          <a:p>
            <a:r>
              <a:rPr lang="en-US" altLang="en-US" sz="2000"/>
              <a:t>Mercator</a:t>
            </a:r>
          </a:p>
          <a:p>
            <a:r>
              <a:rPr lang="en-US" altLang="en-US" sz="2000"/>
              <a:t>Oblique Mercator</a:t>
            </a:r>
          </a:p>
          <a:p>
            <a:r>
              <a:rPr lang="en-US" altLang="en-US" sz="2000"/>
              <a:t>Transverse Mercator</a:t>
            </a:r>
          </a:p>
          <a:p>
            <a:r>
              <a:rPr lang="en-US" altLang="en-US" sz="2000"/>
              <a:t>Lambert conformal conic</a:t>
            </a:r>
          </a:p>
          <a:p>
            <a:r>
              <a:rPr lang="en-US" altLang="en-US" sz="2000"/>
              <a:t>Polar stereographic</a:t>
            </a:r>
          </a:p>
          <a:p>
            <a:r>
              <a:rPr lang="en-US" altLang="en-US" sz="2000"/>
              <a:t>Equidistant cylindrical</a:t>
            </a:r>
          </a:p>
        </p:txBody>
      </p:sp>
      <p:sp>
        <p:nvSpPr>
          <p:cNvPr id="156681" name="Text Box 9"/>
          <p:cNvSpPr txBox="1">
            <a:spLocks noChangeArrowheads="1"/>
          </p:cNvSpPr>
          <p:nvPr/>
        </p:nvSpPr>
        <p:spPr bwMode="auto">
          <a:xfrm>
            <a:off x="5046663" y="5345113"/>
            <a:ext cx="3165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solidFill>
                  <a:schemeClr val="accent2"/>
                </a:solidFill>
              </a:rPr>
              <a:t>Plus those that will be registered </a:t>
            </a:r>
          </a:p>
          <a:p>
            <a:r>
              <a:rPr lang="en-US" altLang="en-US" sz="1600" i="1">
                <a:solidFill>
                  <a:schemeClr val="accent2"/>
                </a:solidFill>
              </a:rPr>
              <a:t>with the ISO standard.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5000"/>
                                  </p:stCondLst>
                                  <p:childTnLst>
                                    <p:set>
                                      <p:cBhvr>
                                        <p:cTn id="6" dur="1" fill="hold">
                                          <p:stCondLst>
                                            <p:cond delay="0"/>
                                          </p:stCondLst>
                                        </p:cTn>
                                        <p:tgtEl>
                                          <p:spTgt spid="156681"/>
                                        </p:tgtEl>
                                        <p:attrNameLst>
                                          <p:attrName>style.visibility</p:attrName>
                                        </p:attrNameLst>
                                      </p:cBhvr>
                                      <p:to>
                                        <p:strVal val="visible"/>
                                      </p:to>
                                    </p:set>
                                    <p:anim calcmode="lin" valueType="num">
                                      <p:cBhvr additive="base">
                                        <p:cTn id="7" dur="500" fill="hold"/>
                                        <p:tgtEl>
                                          <p:spTgt spid="156681"/>
                                        </p:tgtEl>
                                        <p:attrNameLst>
                                          <p:attrName>ppt_x</p:attrName>
                                        </p:attrNameLst>
                                      </p:cBhvr>
                                      <p:tavLst>
                                        <p:tav tm="0">
                                          <p:val>
                                            <p:strVal val="#ppt_x"/>
                                          </p:val>
                                        </p:tav>
                                        <p:tav tm="100000">
                                          <p:val>
                                            <p:strVal val="#ppt_x"/>
                                          </p:val>
                                        </p:tav>
                                      </p:tavLst>
                                    </p:anim>
                                    <p:anim calcmode="lin" valueType="num">
                                      <p:cBhvr additive="base">
                                        <p:cTn id="8" dur="500" fill="hold"/>
                                        <p:tgtEl>
                                          <p:spTgt spid="1566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1"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ltLang="en-US"/>
              <a:t>SRFTs for 3D object-space</a:t>
            </a:r>
          </a:p>
        </p:txBody>
      </p:sp>
      <p:sp>
        <p:nvSpPr>
          <p:cNvPr id="234499" name="Text Box 3"/>
          <p:cNvSpPr txBox="1">
            <a:spLocks noChangeArrowheads="1"/>
          </p:cNvSpPr>
          <p:nvPr/>
        </p:nvSpPr>
        <p:spPr bwMode="auto">
          <a:xfrm>
            <a:off x="563563" y="1920875"/>
            <a:ext cx="424815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1" u="sng"/>
              <a:t>3D CS SRF</a:t>
            </a:r>
            <a:endParaRPr lang="en-US" altLang="en-US" sz="1800"/>
          </a:p>
          <a:p>
            <a:r>
              <a:rPr lang="en-US" altLang="en-US" sz="1800"/>
              <a:t>Celestiodetic</a:t>
            </a:r>
          </a:p>
          <a:p>
            <a:r>
              <a:rPr lang="en-US" altLang="en-US" sz="1800"/>
              <a:t>Local tangent space </a:t>
            </a:r>
            <a:r>
              <a:rPr lang="en-US" altLang="en-US" sz="2000"/>
              <a:t>Euclidean</a:t>
            </a:r>
            <a:endParaRPr lang="en-US" altLang="en-US" sz="1800"/>
          </a:p>
          <a:p>
            <a:r>
              <a:rPr lang="en-US" altLang="en-US" sz="1800"/>
              <a:t>Local tangent space azimuthal spherical</a:t>
            </a:r>
          </a:p>
          <a:p>
            <a:r>
              <a:rPr lang="en-US" altLang="en-US" sz="1800"/>
              <a:t>Local tangent space cylindrical</a:t>
            </a:r>
          </a:p>
        </p:txBody>
      </p:sp>
      <p:sp>
        <p:nvSpPr>
          <p:cNvPr id="234500" name="Text Box 4"/>
          <p:cNvSpPr txBox="1">
            <a:spLocks noChangeArrowheads="1"/>
          </p:cNvSpPr>
          <p:nvPr/>
        </p:nvSpPr>
        <p:spPr bwMode="auto">
          <a:xfrm>
            <a:off x="563563" y="3757613"/>
            <a:ext cx="3937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u="sng"/>
              <a:t>(augmented) Map projection SRF</a:t>
            </a:r>
            <a:endParaRPr lang="en-US" altLang="en-US" sz="2000"/>
          </a:p>
          <a:p>
            <a:r>
              <a:rPr lang="en-US" altLang="en-US" sz="2000"/>
              <a:t>Mercator</a:t>
            </a:r>
          </a:p>
          <a:p>
            <a:r>
              <a:rPr lang="en-US" altLang="en-US" sz="2000"/>
              <a:t>Oblique Mercator</a:t>
            </a:r>
          </a:p>
          <a:p>
            <a:r>
              <a:rPr lang="en-US" altLang="en-US" sz="2000"/>
              <a:t>Transverse Mercator</a:t>
            </a:r>
          </a:p>
          <a:p>
            <a:r>
              <a:rPr lang="en-US" altLang="en-US" sz="2000"/>
              <a:t>Lambert conformal conic</a:t>
            </a:r>
          </a:p>
          <a:p>
            <a:r>
              <a:rPr lang="en-US" altLang="en-US" sz="2000"/>
              <a:t>Polar stereographic</a:t>
            </a:r>
          </a:p>
          <a:p>
            <a:r>
              <a:rPr lang="en-US" altLang="en-US" sz="2000"/>
              <a:t>Equidistant cylindrical</a:t>
            </a:r>
          </a:p>
        </p:txBody>
      </p:sp>
      <p:sp>
        <p:nvSpPr>
          <p:cNvPr id="234501" name="Text Box 5"/>
          <p:cNvSpPr txBox="1">
            <a:spLocks noChangeArrowheads="1"/>
          </p:cNvSpPr>
          <p:nvPr/>
        </p:nvSpPr>
        <p:spPr bwMode="auto">
          <a:xfrm>
            <a:off x="5068888" y="1920875"/>
            <a:ext cx="3328987"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1" u="sng"/>
              <a:t>(induced) surface CS SRF</a:t>
            </a:r>
            <a:endParaRPr lang="en-US" altLang="en-US" sz="1800"/>
          </a:p>
          <a:p>
            <a:r>
              <a:rPr lang="en-US" altLang="en-US" sz="1800"/>
              <a:t>surface Celestiodetic</a:t>
            </a:r>
          </a:p>
          <a:p>
            <a:r>
              <a:rPr lang="en-US" altLang="en-US" sz="1800"/>
              <a:t>Local </a:t>
            </a:r>
            <a:r>
              <a:rPr lang="en-US" altLang="en-US" sz="2000"/>
              <a:t>tangent</a:t>
            </a:r>
            <a:r>
              <a:rPr lang="en-US" altLang="en-US" sz="1800"/>
              <a:t> plane Euclidean</a:t>
            </a:r>
          </a:p>
          <a:p>
            <a:r>
              <a:rPr lang="en-US" altLang="en-US" sz="1800"/>
              <a:t>Local tangent plane azimuthal</a:t>
            </a:r>
          </a:p>
          <a:p>
            <a:r>
              <a:rPr lang="en-US" altLang="en-US" sz="1800"/>
              <a:t>Local tangent plane polar</a:t>
            </a:r>
          </a:p>
        </p:txBody>
      </p:sp>
      <p:sp>
        <p:nvSpPr>
          <p:cNvPr id="234502" name="Text Box 6"/>
          <p:cNvSpPr txBox="1">
            <a:spLocks noChangeArrowheads="1"/>
          </p:cNvSpPr>
          <p:nvPr/>
        </p:nvSpPr>
        <p:spPr bwMode="auto">
          <a:xfrm>
            <a:off x="5068888" y="3757613"/>
            <a:ext cx="349885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u="sng"/>
              <a:t>(surface) Map projection SRF</a:t>
            </a:r>
            <a:endParaRPr lang="en-US" altLang="en-US" sz="2000"/>
          </a:p>
          <a:p>
            <a:r>
              <a:rPr lang="en-US" altLang="en-US" sz="2000"/>
              <a:t>Mercator</a:t>
            </a:r>
          </a:p>
          <a:p>
            <a:r>
              <a:rPr lang="en-US" altLang="en-US" sz="2000"/>
              <a:t>Oblique Mercator</a:t>
            </a:r>
          </a:p>
          <a:p>
            <a:r>
              <a:rPr lang="en-US" altLang="en-US" sz="2000"/>
              <a:t>Transverse Mercator</a:t>
            </a:r>
          </a:p>
          <a:p>
            <a:r>
              <a:rPr lang="en-US" altLang="en-US" sz="2000"/>
              <a:t>Lambert conformal conic</a:t>
            </a:r>
          </a:p>
          <a:p>
            <a:r>
              <a:rPr lang="en-US" altLang="en-US" sz="2000"/>
              <a:t>Polar stereographic</a:t>
            </a:r>
          </a:p>
          <a:p>
            <a:r>
              <a:rPr lang="en-US" altLang="en-US" sz="2000"/>
              <a:t>Equidistant cylindrical</a:t>
            </a:r>
          </a:p>
        </p:txBody>
      </p:sp>
      <p:sp>
        <p:nvSpPr>
          <p:cNvPr id="234503" name="Text Box 7"/>
          <p:cNvSpPr txBox="1">
            <a:spLocks noChangeArrowheads="1"/>
          </p:cNvSpPr>
          <p:nvPr/>
        </p:nvSpPr>
        <p:spPr bwMode="auto">
          <a:xfrm>
            <a:off x="1830388" y="1206500"/>
            <a:ext cx="5978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Surface CS SRFs induced by 3D CS SRFs</a:t>
            </a:r>
          </a:p>
        </p:txBody>
      </p:sp>
      <p:sp>
        <p:nvSpPr>
          <p:cNvPr id="234504" name="Text Box 8"/>
          <p:cNvSpPr txBox="1">
            <a:spLocks noChangeArrowheads="1"/>
          </p:cNvSpPr>
          <p:nvPr/>
        </p:nvSpPr>
        <p:spPr bwMode="auto">
          <a:xfrm>
            <a:off x="1295400" y="6119813"/>
            <a:ext cx="6348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solidFill>
                  <a:schemeClr val="accent2"/>
                </a:solidFill>
              </a:rPr>
              <a:t>Compare with ISO 19111 concept of a compound CRS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4499"/>
                                        </p:tgtEl>
                                        <p:attrNameLst>
                                          <p:attrName>style.visibility</p:attrName>
                                        </p:attrNameLst>
                                      </p:cBhvr>
                                      <p:to>
                                        <p:strVal val="visible"/>
                                      </p:to>
                                    </p:set>
                                  </p:childTnLst>
                                  <p:subTnLst>
                                    <p:animClr clrSpc="rgb" dir="cw">
                                      <p:cBhvr override="childStyle">
                                        <p:cTn dur="1" fill="hold" display="0" masterRel="nextClick" afterEffect="1"/>
                                        <p:tgtEl>
                                          <p:spTgt spid="234499"/>
                                        </p:tgtEl>
                                        <p:attrNameLst>
                                          <p:attrName>ppt_c</p:attrName>
                                        </p:attrNameLst>
                                      </p:cBhvr>
                                      <p:to>
                                        <a:srgbClr val="4D4D4D"/>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45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4500"/>
                                        </p:tgtEl>
                                        <p:attrNameLst>
                                          <p:attrName>style.visibility</p:attrName>
                                        </p:attrNameLst>
                                      </p:cBhvr>
                                      <p:to>
                                        <p:strVal val="visible"/>
                                      </p:to>
                                    </p:set>
                                  </p:childTnLst>
                                  <p:subTnLst>
                                    <p:animClr clrSpc="rgb" dir="cw">
                                      <p:cBhvr override="childStyle">
                                        <p:cTn dur="1" fill="hold" display="0" masterRel="nextClick" afterEffect="1"/>
                                        <p:tgtEl>
                                          <p:spTgt spid="234500"/>
                                        </p:tgtEl>
                                        <p:attrNameLst>
                                          <p:attrName>ppt_c</p:attrName>
                                        </p:attrNameLst>
                                      </p:cBhvr>
                                      <p:to>
                                        <a:srgbClr val="4D4D4D"/>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45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45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autoUpdateAnimBg="0"/>
      <p:bldP spid="234500" grpId="0" autoUpdateAnimBg="0"/>
      <p:bldP spid="234501" grpId="0" autoUpdateAnimBg="0"/>
      <p:bldP spid="234502" grpId="0" autoUpdateAnimBg="0"/>
      <p:bldP spid="234504"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569913" y="1765300"/>
            <a:ext cx="8093075" cy="4656138"/>
          </a:xfrm>
        </p:spPr>
        <p:txBody>
          <a:bodyPr/>
          <a:lstStyle/>
          <a:p>
            <a:pPr>
              <a:lnSpc>
                <a:spcPct val="90000"/>
              </a:lnSpc>
            </a:pPr>
            <a:r>
              <a:rPr lang="en-US" altLang="en-US" sz="2400"/>
              <a:t>ORM</a:t>
            </a:r>
          </a:p>
          <a:p>
            <a:pPr lvl="1">
              <a:lnSpc>
                <a:spcPct val="90000"/>
              </a:lnSpc>
            </a:pPr>
            <a:r>
              <a:rPr lang="en-US" altLang="en-US" sz="2000"/>
              <a:t>North American 1927 (NAD 27)</a:t>
            </a:r>
          </a:p>
          <a:p>
            <a:pPr lvl="2">
              <a:lnSpc>
                <a:spcPct val="90000"/>
              </a:lnSpc>
            </a:pPr>
            <a:r>
              <a:rPr lang="en-US" altLang="en-US" sz="1800"/>
              <a:t>includes: NAD 27 ellipsoid RD (Clark 1866 ellipsoid)</a:t>
            </a:r>
          </a:p>
          <a:p>
            <a:pPr>
              <a:lnSpc>
                <a:spcPct val="70000"/>
              </a:lnSpc>
            </a:pPr>
            <a:r>
              <a:rPr lang="en-US" altLang="en-US" sz="2400"/>
              <a:t>CS</a:t>
            </a:r>
          </a:p>
          <a:p>
            <a:pPr lvl="1">
              <a:lnSpc>
                <a:spcPct val="90000"/>
              </a:lnSpc>
            </a:pPr>
            <a:r>
              <a:rPr lang="en-US" altLang="en-US" sz="2000"/>
              <a:t>Lambert conformal conic map projection</a:t>
            </a:r>
          </a:p>
          <a:p>
            <a:pPr>
              <a:lnSpc>
                <a:spcPct val="90000"/>
              </a:lnSpc>
            </a:pPr>
            <a:r>
              <a:rPr lang="en-US" altLang="en-US" sz="2400"/>
              <a:t>SRF parameters </a:t>
            </a:r>
            <a:r>
              <a:rPr lang="en-US" altLang="en-US" sz="2000"/>
              <a:t>(unbound CS parameters)</a:t>
            </a:r>
            <a:endParaRPr lang="en-US" altLang="en-US" sz="1800"/>
          </a:p>
          <a:p>
            <a:pPr lvl="2">
              <a:lnSpc>
                <a:spcPct val="80000"/>
              </a:lnSpc>
            </a:pPr>
            <a:r>
              <a:rPr lang="en-US" altLang="en-US" sz="1800"/>
              <a:t>longitude of origin 97º West </a:t>
            </a:r>
          </a:p>
          <a:p>
            <a:pPr lvl="2">
              <a:lnSpc>
                <a:spcPct val="80000"/>
              </a:lnSpc>
            </a:pPr>
            <a:r>
              <a:rPr lang="en-US" altLang="en-US" sz="1800"/>
              <a:t>latitude of origin 38º North</a:t>
            </a:r>
          </a:p>
          <a:p>
            <a:pPr lvl="2">
              <a:lnSpc>
                <a:spcPct val="80000"/>
              </a:lnSpc>
            </a:pPr>
            <a:r>
              <a:rPr lang="en-US" altLang="en-US" sz="1800"/>
              <a:t>central scale 1</a:t>
            </a:r>
          </a:p>
          <a:p>
            <a:pPr lvl="2">
              <a:lnSpc>
                <a:spcPct val="80000"/>
              </a:lnSpc>
            </a:pPr>
            <a:r>
              <a:rPr lang="en-US" altLang="en-US" sz="1800"/>
              <a:t>false easting 0</a:t>
            </a:r>
          </a:p>
          <a:p>
            <a:pPr lvl="2">
              <a:lnSpc>
                <a:spcPct val="80000"/>
              </a:lnSpc>
            </a:pPr>
            <a:r>
              <a:rPr lang="en-US" altLang="en-US" sz="1800"/>
              <a:t>false northing 0</a:t>
            </a:r>
          </a:p>
          <a:p>
            <a:r>
              <a:rPr lang="en-US" altLang="en-US" sz="2400"/>
              <a:t>Additional CS domain/range constraints:</a:t>
            </a:r>
          </a:p>
          <a:p>
            <a:pPr lvl="1"/>
            <a:r>
              <a:rPr lang="en-US" altLang="en-US" sz="2000"/>
              <a:t>Restricted to CONUS (expressed as min/max values for map coordinates </a:t>
            </a:r>
            <a:r>
              <a:rPr lang="en-US" altLang="en-US" sz="2000" i="1"/>
              <a:t>u </a:t>
            </a:r>
            <a:r>
              <a:rPr lang="en-US" altLang="en-US" sz="2000"/>
              <a:t>and </a:t>
            </a:r>
            <a:r>
              <a:rPr lang="en-US" altLang="en-US" sz="2000" i="1"/>
              <a:t>v</a:t>
            </a:r>
            <a:r>
              <a:rPr lang="en-US" altLang="en-US" sz="2000"/>
              <a:t>) </a:t>
            </a:r>
          </a:p>
        </p:txBody>
      </p:sp>
      <p:sp>
        <p:nvSpPr>
          <p:cNvPr id="66562" name="Rectangle 2"/>
          <p:cNvSpPr>
            <a:spLocks noGrp="1" noChangeArrowheads="1"/>
          </p:cNvSpPr>
          <p:nvPr>
            <p:ph type="title"/>
          </p:nvPr>
        </p:nvSpPr>
        <p:spPr/>
        <p:txBody>
          <a:bodyPr/>
          <a:lstStyle/>
          <a:p>
            <a:r>
              <a:rPr lang="en-US" altLang="en-US"/>
              <a:t>SRF example</a:t>
            </a:r>
          </a:p>
        </p:txBody>
      </p:sp>
      <p:sp>
        <p:nvSpPr>
          <p:cNvPr id="66565" name="Text Box 5"/>
          <p:cNvSpPr txBox="1">
            <a:spLocks noChangeArrowheads="1"/>
          </p:cNvSpPr>
          <p:nvPr/>
        </p:nvSpPr>
        <p:spPr bwMode="auto">
          <a:xfrm>
            <a:off x="2628900" y="1230313"/>
            <a:ext cx="4398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Using Lambert conformal conic</a:t>
            </a:r>
            <a:r>
              <a:rPr lang="en-US" altLang="en-US" sz="1600">
                <a:latin typeface="Times New Roman" panose="02020603050405020304" pitchFamily="18" charset="0"/>
              </a:rPr>
              <a:t> </a:t>
            </a:r>
            <a:r>
              <a:rPr lang="en-US" altLang="en-US" sz="2000"/>
              <a:t>SRFT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6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65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65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656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656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65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665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6656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656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66563">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656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6656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en-US"/>
              <a:t>SRFTs for 2D object-space</a:t>
            </a:r>
          </a:p>
        </p:txBody>
      </p:sp>
      <p:sp>
        <p:nvSpPr>
          <p:cNvPr id="157701" name="Text Box 5"/>
          <p:cNvSpPr txBox="1">
            <a:spLocks noChangeArrowheads="1"/>
          </p:cNvSpPr>
          <p:nvPr/>
        </p:nvSpPr>
        <p:spPr bwMode="auto">
          <a:xfrm>
            <a:off x="2009775" y="2312988"/>
            <a:ext cx="4756150"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ts val="1200"/>
              </a:spcAft>
            </a:pPr>
            <a:r>
              <a:rPr lang="en-GB" altLang="en-US"/>
              <a:t>Local space rectangular 2D	</a:t>
            </a:r>
          </a:p>
          <a:p>
            <a:pPr>
              <a:spcAft>
                <a:spcPts val="1200"/>
              </a:spcAft>
            </a:pPr>
            <a:r>
              <a:rPr lang="en-GB" altLang="en-US"/>
              <a:t>Local space azimuthal	</a:t>
            </a:r>
          </a:p>
          <a:p>
            <a:pPr>
              <a:spcAft>
                <a:spcPts val="1200"/>
              </a:spcAft>
            </a:pPr>
            <a:r>
              <a:rPr lang="en-GB" altLang="en-US"/>
              <a:t>Local space polar	</a:t>
            </a:r>
            <a:endParaRPr lang="en-US"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a:t>Reference</a:t>
            </a:r>
            <a:r>
              <a:rPr lang="en-US" altLang="en-US" sz="3600"/>
              <a:t> vectors</a:t>
            </a:r>
          </a:p>
        </p:txBody>
      </p:sp>
      <p:graphicFrame>
        <p:nvGraphicFramePr>
          <p:cNvPr id="68612" name="Object 4"/>
          <p:cNvGraphicFramePr>
            <a:graphicFrameLocks noChangeAspect="1"/>
          </p:cNvGraphicFramePr>
          <p:nvPr/>
        </p:nvGraphicFramePr>
        <p:xfrm>
          <a:off x="1547813" y="3721100"/>
          <a:ext cx="4554537" cy="2743200"/>
        </p:xfrm>
        <a:graphic>
          <a:graphicData uri="http://schemas.openxmlformats.org/presentationml/2006/ole">
            <mc:AlternateContent xmlns:mc="http://schemas.openxmlformats.org/markup-compatibility/2006">
              <mc:Choice xmlns:v="urn:schemas-microsoft-com:vml" Requires="v">
                <p:oleObj spid="_x0000_s68614" name="Microsoft Draw Drawing" r:id="rId3" imgW="4553486" imgH="2743741" progId="MSDraw.Drawing.8.2">
                  <p:embed/>
                </p:oleObj>
              </mc:Choice>
              <mc:Fallback>
                <p:oleObj name="Microsoft Draw Drawing" r:id="rId3" imgW="4553486" imgH="2743741" progId="MSDraw.Drawing.8.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721100"/>
                        <a:ext cx="4554537"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1" name="Rectangle 3"/>
          <p:cNvSpPr>
            <a:spLocks noGrp="1" noChangeArrowheads="1"/>
          </p:cNvSpPr>
          <p:nvPr>
            <p:ph type="body" idx="1"/>
          </p:nvPr>
        </p:nvSpPr>
        <p:spPr>
          <a:xfrm>
            <a:off x="650875" y="1136650"/>
            <a:ext cx="7772400" cy="2462213"/>
          </a:xfrm>
        </p:spPr>
        <p:txBody>
          <a:bodyPr/>
          <a:lstStyle/>
          <a:p>
            <a:pPr>
              <a:lnSpc>
                <a:spcPct val="90000"/>
              </a:lnSpc>
            </a:pPr>
            <a:r>
              <a:rPr lang="en-US" altLang="en-US" sz="2400"/>
              <a:t>Represent a </a:t>
            </a:r>
            <a:r>
              <a:rPr lang="en-US" altLang="en-US" sz="2400" b="1"/>
              <a:t>direction </a:t>
            </a:r>
            <a:r>
              <a:rPr lang="en-US" altLang="en-US" sz="2400"/>
              <a:t>in object space</a:t>
            </a:r>
          </a:p>
          <a:p>
            <a:pPr>
              <a:lnSpc>
                <a:spcPct val="90000"/>
              </a:lnSpc>
            </a:pPr>
            <a:r>
              <a:rPr lang="en-US" altLang="en-US" sz="2400"/>
              <a:t>Must have reference position</a:t>
            </a:r>
          </a:p>
          <a:p>
            <a:pPr>
              <a:lnSpc>
                <a:spcPct val="90000"/>
              </a:lnSpc>
            </a:pPr>
            <a:r>
              <a:rPr lang="en-US" altLang="en-US" sz="2400"/>
              <a:t>Defined in SRFs with a </a:t>
            </a:r>
            <a:r>
              <a:rPr lang="en-US" altLang="en-US" sz="2400" u="sng"/>
              <a:t>linear</a:t>
            </a:r>
            <a:r>
              <a:rPr lang="en-US" altLang="en-US" sz="2400"/>
              <a:t> CS:</a:t>
            </a:r>
          </a:p>
          <a:p>
            <a:pPr lvl="1">
              <a:lnSpc>
                <a:spcPct val="90000"/>
              </a:lnSpc>
            </a:pPr>
            <a:r>
              <a:rPr lang="en-US" altLang="en-US" sz="2000"/>
              <a:t>Celestiocentric, Local Tangent Space Euclidean (LTSE), Local Space Rectangular</a:t>
            </a:r>
          </a:p>
          <a:p>
            <a:pPr>
              <a:lnSpc>
                <a:spcPct val="90000"/>
              </a:lnSpc>
            </a:pPr>
            <a:r>
              <a:rPr lang="en-US" altLang="en-US" sz="2400"/>
              <a:t>In other cases, defined in Canonical LTSE SRF at the reference location</a:t>
            </a:r>
          </a:p>
        </p:txBody>
      </p:sp>
      <p:sp>
        <p:nvSpPr>
          <p:cNvPr id="68613" name="Text Box 5"/>
          <p:cNvSpPr txBox="1">
            <a:spLocks noChangeArrowheads="1"/>
          </p:cNvSpPr>
          <p:nvPr/>
        </p:nvSpPr>
        <p:spPr bwMode="auto">
          <a:xfrm>
            <a:off x="6103938" y="4295775"/>
            <a:ext cx="2692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The “direction” (0,0,1) </a:t>
            </a:r>
          </a:p>
          <a:p>
            <a:r>
              <a:rPr lang="en-US" altLang="en-US" sz="2000"/>
              <a:t>depends the </a:t>
            </a:r>
          </a:p>
          <a:p>
            <a:r>
              <a:rPr lang="en-US" altLang="en-US" sz="2000"/>
              <a:t>reference location </a:t>
            </a:r>
          </a:p>
          <a:p>
            <a:r>
              <a:rPr lang="en-US" altLang="en-US" sz="2000"/>
              <a:t>(</a:t>
            </a:r>
            <a:r>
              <a:rPr lang="en-US" altLang="en-US" sz="2000" b="1"/>
              <a:t>p</a:t>
            </a:r>
            <a:r>
              <a:rPr lang="en-US" altLang="en-US" sz="2000"/>
              <a:t>  or </a:t>
            </a:r>
            <a:r>
              <a:rPr lang="en-US" altLang="en-US" sz="2000" b="1"/>
              <a:t>q</a:t>
            </a:r>
            <a:r>
              <a:rPr lang="en-US" altLang="en-US" sz="20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5000"/>
                                  </p:stCondLst>
                                  <p:childTnLst>
                                    <p:set>
                                      <p:cBhvr>
                                        <p:cTn id="6" dur="1" fill="hold">
                                          <p:stCondLst>
                                            <p:cond delay="499"/>
                                          </p:stCondLst>
                                        </p:cTn>
                                        <p:tgtEl>
                                          <p:spTgt spid="68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Rectangle 4"/>
          <p:cNvSpPr>
            <a:spLocks noChangeArrowheads="1"/>
          </p:cNvSpPr>
          <p:nvPr/>
        </p:nvSpPr>
        <p:spPr bwMode="auto">
          <a:xfrm>
            <a:off x="1300163" y="187325"/>
            <a:ext cx="7342187"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a:solidFill>
                  <a:schemeClr val="tx2"/>
                </a:solidFill>
                <a:latin typeface="Arial" panose="020B0604020202020204" pitchFamily="34" charset="0"/>
              </a:defRPr>
            </a:lvl1pPr>
            <a:lvl2pPr algn="ctr">
              <a:defRPr sz="4000">
                <a:solidFill>
                  <a:schemeClr val="tx2"/>
                </a:solidFill>
                <a:latin typeface="Arial" panose="020B0604020202020204" pitchFamily="34" charset="0"/>
              </a:defRPr>
            </a:lvl2pPr>
            <a:lvl3pPr algn="ctr">
              <a:defRPr sz="4000">
                <a:solidFill>
                  <a:schemeClr val="tx2"/>
                </a:solidFill>
                <a:latin typeface="Arial" panose="020B0604020202020204" pitchFamily="34" charset="0"/>
              </a:defRPr>
            </a:lvl3pPr>
            <a:lvl4pPr algn="ctr">
              <a:defRPr sz="4000">
                <a:solidFill>
                  <a:schemeClr val="tx2"/>
                </a:solidFill>
                <a:latin typeface="Arial" panose="020B0604020202020204" pitchFamily="34" charset="0"/>
              </a:defRPr>
            </a:lvl4pPr>
            <a:lvl5pPr algn="ctr">
              <a:defRPr sz="4000">
                <a:solidFill>
                  <a:schemeClr val="tx2"/>
                </a:solidFill>
                <a:latin typeface="Arial" panose="020B0604020202020204" pitchFamily="34" charset="0"/>
              </a:defRPr>
            </a:lvl5pPr>
            <a:lvl6pPr marL="457200" algn="ctr" eaLnBrk="0" fontAlgn="base" hangingPunct="0">
              <a:spcBef>
                <a:spcPct val="0"/>
              </a:spcBef>
              <a:spcAft>
                <a:spcPct val="0"/>
              </a:spcAft>
              <a:defRPr sz="4000">
                <a:solidFill>
                  <a:schemeClr val="tx2"/>
                </a:solidFill>
                <a:latin typeface="Arial" panose="020B0604020202020204" pitchFamily="34" charset="0"/>
              </a:defRPr>
            </a:lvl6pPr>
            <a:lvl7pPr marL="914400" algn="ctr" eaLnBrk="0" fontAlgn="base" hangingPunct="0">
              <a:spcBef>
                <a:spcPct val="0"/>
              </a:spcBef>
              <a:spcAft>
                <a:spcPct val="0"/>
              </a:spcAft>
              <a:defRPr sz="4000">
                <a:solidFill>
                  <a:schemeClr val="tx2"/>
                </a:solidFill>
                <a:latin typeface="Arial" panose="020B0604020202020204" pitchFamily="34" charset="0"/>
              </a:defRPr>
            </a:lvl7pPr>
            <a:lvl8pPr marL="1371600" algn="ctr" eaLnBrk="0" fontAlgn="base" hangingPunct="0">
              <a:spcBef>
                <a:spcPct val="0"/>
              </a:spcBef>
              <a:spcAft>
                <a:spcPct val="0"/>
              </a:spcAft>
              <a:defRPr sz="4000">
                <a:solidFill>
                  <a:schemeClr val="tx2"/>
                </a:solidFill>
                <a:latin typeface="Arial" panose="020B0604020202020204" pitchFamily="34" charset="0"/>
              </a:defRPr>
            </a:lvl8pPr>
            <a:lvl9pPr marL="1828800" algn="ctr" eaLnBrk="0" fontAlgn="base" hangingPunct="0">
              <a:spcBef>
                <a:spcPct val="0"/>
              </a:spcBef>
              <a:spcAft>
                <a:spcPct val="0"/>
              </a:spcAft>
              <a:defRPr sz="4000">
                <a:solidFill>
                  <a:schemeClr val="tx2"/>
                </a:solidFill>
                <a:latin typeface="Arial" panose="020B0604020202020204" pitchFamily="34" charset="0"/>
              </a:defRPr>
            </a:lvl9pPr>
          </a:lstStyle>
          <a:p>
            <a:endParaRPr lang="en-US" altLang="en-US">
              <a:solidFill>
                <a:schemeClr val="accent2"/>
              </a:solidFill>
            </a:endParaRPr>
          </a:p>
        </p:txBody>
      </p:sp>
      <p:sp>
        <p:nvSpPr>
          <p:cNvPr id="270341" name="Rectangle 5"/>
          <p:cNvSpPr>
            <a:spLocks noChangeArrowheads="1"/>
          </p:cNvSpPr>
          <p:nvPr/>
        </p:nvSpPr>
        <p:spPr bwMode="auto">
          <a:xfrm>
            <a:off x="696913" y="1433513"/>
            <a:ext cx="8067675" cy="4846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60000"/>
              </a:spcBef>
            </a:pPr>
            <a:r>
              <a:rPr lang="en-US" altLang="en-US" sz="2400"/>
              <a:t>Reference vectors are used to specify spatial directions.</a:t>
            </a:r>
          </a:p>
          <a:p>
            <a:pPr>
              <a:spcBef>
                <a:spcPct val="60000"/>
              </a:spcBef>
            </a:pPr>
            <a:r>
              <a:rPr lang="en-US" altLang="en-US" sz="2400"/>
              <a:t>In the SEDRIS DRM, reference vectors are restricted to unit vectors associated with a reference position (point).</a:t>
            </a:r>
          </a:p>
          <a:p>
            <a:pPr>
              <a:spcBef>
                <a:spcPct val="60000"/>
              </a:spcBef>
            </a:pPr>
            <a:r>
              <a:rPr lang="en-US" altLang="en-US" sz="2400"/>
              <a:t>Reference vectors are specified in the 3D Orthonormal CS of the CLTSE determined by the reference position. </a:t>
            </a:r>
          </a:p>
          <a:p>
            <a:pPr>
              <a:spcBef>
                <a:spcPct val="60000"/>
              </a:spcBef>
            </a:pPr>
            <a:r>
              <a:rPr lang="en-US" altLang="en-US" sz="2400"/>
              <a:t>Reference vectors and directions in general must be transformed when changing SRFs.</a:t>
            </a:r>
          </a:p>
          <a:p>
            <a:pPr>
              <a:spcBef>
                <a:spcPct val="60000"/>
              </a:spcBef>
            </a:pPr>
            <a:endParaRPr lang="en-US" altLang="en-US" sz="2400"/>
          </a:p>
        </p:txBody>
      </p:sp>
      <p:sp>
        <p:nvSpPr>
          <p:cNvPr id="270342" name="Rectangle 6"/>
          <p:cNvSpPr>
            <a:spLocks noGrp="1" noChangeArrowheads="1"/>
          </p:cNvSpPr>
          <p:nvPr>
            <p:ph type="title"/>
          </p:nvPr>
        </p:nvSpPr>
        <p:spPr/>
        <p:txBody>
          <a:bodyPr/>
          <a:lstStyle/>
          <a:p>
            <a:r>
              <a:rPr lang="en-US" altLang="en-US">
                <a:solidFill>
                  <a:schemeClr val="tx1"/>
                </a:solidFill>
              </a:rPr>
              <a:t>Reference vectors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617538" y="242888"/>
            <a:ext cx="7772400" cy="935037"/>
          </a:xfrm>
        </p:spPr>
        <p:txBody>
          <a:bodyPr/>
          <a:lstStyle/>
          <a:p>
            <a:r>
              <a:rPr lang="en-US" altLang="en-US"/>
              <a:t>SRM concepts</a:t>
            </a:r>
          </a:p>
        </p:txBody>
      </p:sp>
      <p:sp>
        <p:nvSpPr>
          <p:cNvPr id="203779" name="Rectangle 3"/>
          <p:cNvSpPr>
            <a:spLocks noGrp="1" noChangeArrowheads="1"/>
          </p:cNvSpPr>
          <p:nvPr>
            <p:ph type="body" idx="1"/>
          </p:nvPr>
        </p:nvSpPr>
        <p:spPr>
          <a:xfrm>
            <a:off x="1149350" y="1155700"/>
            <a:ext cx="6408738" cy="5251450"/>
          </a:xfrm>
        </p:spPr>
        <p:txBody>
          <a:bodyPr/>
          <a:lstStyle/>
          <a:p>
            <a:pPr>
              <a:lnSpc>
                <a:spcPct val="110000"/>
              </a:lnSpc>
            </a:pPr>
            <a:r>
              <a:rPr lang="en-US" altLang="en-US" sz="2000"/>
              <a:t>Spatial objects and object-space</a:t>
            </a:r>
          </a:p>
          <a:p>
            <a:pPr>
              <a:lnSpc>
                <a:spcPct val="110000"/>
              </a:lnSpc>
            </a:pPr>
            <a:r>
              <a:rPr lang="en-US" altLang="en-US" sz="2000"/>
              <a:t>Position-space and normal embeddings</a:t>
            </a:r>
          </a:p>
          <a:p>
            <a:pPr>
              <a:lnSpc>
                <a:spcPct val="110000"/>
              </a:lnSpc>
            </a:pPr>
            <a:r>
              <a:rPr lang="en-US" altLang="en-US" sz="2000"/>
              <a:t>Reference datums</a:t>
            </a:r>
          </a:p>
          <a:p>
            <a:pPr>
              <a:lnSpc>
                <a:spcPct val="110000"/>
              </a:lnSpc>
            </a:pPr>
            <a:r>
              <a:rPr lang="en-US" altLang="en-US" sz="2000"/>
              <a:t>Object reference models</a:t>
            </a:r>
          </a:p>
          <a:p>
            <a:pPr>
              <a:lnSpc>
                <a:spcPct val="110000"/>
              </a:lnSpc>
            </a:pPr>
            <a:r>
              <a:rPr lang="en-US" altLang="en-US" sz="2000"/>
              <a:t>Coordinate systems</a:t>
            </a:r>
          </a:p>
          <a:p>
            <a:pPr lvl="1">
              <a:lnSpc>
                <a:spcPct val="110000"/>
              </a:lnSpc>
            </a:pPr>
            <a:r>
              <a:rPr lang="en-US" altLang="en-US" sz="1800"/>
              <a:t>Abstract coordinate systems</a:t>
            </a:r>
          </a:p>
          <a:p>
            <a:pPr lvl="2">
              <a:lnSpc>
                <a:spcPct val="110000"/>
              </a:lnSpc>
            </a:pPr>
            <a:r>
              <a:rPr lang="en-US" altLang="en-US" sz="1600"/>
              <a:t>localization</a:t>
            </a:r>
          </a:p>
          <a:p>
            <a:pPr lvl="2">
              <a:lnSpc>
                <a:spcPct val="110000"/>
              </a:lnSpc>
            </a:pPr>
            <a:r>
              <a:rPr lang="en-US" altLang="en-US" sz="1600"/>
              <a:t>Induced surface coordinate systems</a:t>
            </a:r>
          </a:p>
          <a:p>
            <a:pPr lvl="2">
              <a:lnSpc>
                <a:spcPct val="110000"/>
              </a:lnSpc>
            </a:pPr>
            <a:r>
              <a:rPr lang="en-US" altLang="en-US" sz="1600"/>
              <a:t>map projections</a:t>
            </a:r>
          </a:p>
          <a:p>
            <a:pPr lvl="1">
              <a:lnSpc>
                <a:spcPct val="110000"/>
              </a:lnSpc>
            </a:pPr>
            <a:r>
              <a:rPr lang="en-US" altLang="en-US" sz="1800"/>
              <a:t>Temporal coordinate systems</a:t>
            </a:r>
          </a:p>
          <a:p>
            <a:pPr lvl="1">
              <a:lnSpc>
                <a:spcPct val="110000"/>
              </a:lnSpc>
            </a:pPr>
            <a:r>
              <a:rPr lang="en-US" altLang="en-US" sz="1800"/>
              <a:t>Spatial coordinate systems</a:t>
            </a:r>
          </a:p>
          <a:p>
            <a:pPr>
              <a:lnSpc>
                <a:spcPct val="110000"/>
              </a:lnSpc>
            </a:pPr>
            <a:r>
              <a:rPr lang="en-US" altLang="en-US" sz="2000"/>
              <a:t>Spatial reference frames</a:t>
            </a:r>
          </a:p>
          <a:p>
            <a:pPr>
              <a:lnSpc>
                <a:spcPct val="110000"/>
              </a:lnSpc>
            </a:pPr>
            <a:r>
              <a:rPr lang="en-US" altLang="en-US" sz="2000" b="1">
                <a:solidFill>
                  <a:schemeClr val="accent2"/>
                </a:solidFill>
              </a:rPr>
              <a:t>Vertical offset surfaces</a:t>
            </a:r>
            <a:endParaRPr lang="en-US" altLang="en-US" sz="2000"/>
          </a:p>
          <a:p>
            <a:pPr>
              <a:lnSpc>
                <a:spcPct val="110000"/>
              </a:lnSpc>
            </a:pPr>
            <a:r>
              <a:rPr lang="en-US" altLang="en-US" sz="2000"/>
              <a:t>Spatial operations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ChangeArrowheads="1"/>
          </p:cNvSpPr>
          <p:nvPr/>
        </p:nvSpPr>
        <p:spPr bwMode="auto">
          <a:xfrm>
            <a:off x="1300163" y="187325"/>
            <a:ext cx="7342187"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a:solidFill>
                  <a:schemeClr val="tx2"/>
                </a:solidFill>
                <a:latin typeface="Arial" panose="020B0604020202020204" pitchFamily="34" charset="0"/>
              </a:defRPr>
            </a:lvl1pPr>
            <a:lvl2pPr algn="ctr">
              <a:defRPr sz="4000">
                <a:solidFill>
                  <a:schemeClr val="tx2"/>
                </a:solidFill>
                <a:latin typeface="Arial" panose="020B0604020202020204" pitchFamily="34" charset="0"/>
              </a:defRPr>
            </a:lvl2pPr>
            <a:lvl3pPr algn="ctr">
              <a:defRPr sz="4000">
                <a:solidFill>
                  <a:schemeClr val="tx2"/>
                </a:solidFill>
                <a:latin typeface="Arial" panose="020B0604020202020204" pitchFamily="34" charset="0"/>
              </a:defRPr>
            </a:lvl3pPr>
            <a:lvl4pPr algn="ctr">
              <a:defRPr sz="4000">
                <a:solidFill>
                  <a:schemeClr val="tx2"/>
                </a:solidFill>
                <a:latin typeface="Arial" panose="020B0604020202020204" pitchFamily="34" charset="0"/>
              </a:defRPr>
            </a:lvl4pPr>
            <a:lvl5pPr algn="ctr">
              <a:defRPr sz="4000">
                <a:solidFill>
                  <a:schemeClr val="tx2"/>
                </a:solidFill>
                <a:latin typeface="Arial" panose="020B0604020202020204" pitchFamily="34" charset="0"/>
              </a:defRPr>
            </a:lvl5pPr>
            <a:lvl6pPr marL="457200" algn="ctr" eaLnBrk="0" fontAlgn="base" hangingPunct="0">
              <a:spcBef>
                <a:spcPct val="0"/>
              </a:spcBef>
              <a:spcAft>
                <a:spcPct val="0"/>
              </a:spcAft>
              <a:defRPr sz="4000">
                <a:solidFill>
                  <a:schemeClr val="tx2"/>
                </a:solidFill>
                <a:latin typeface="Arial" panose="020B0604020202020204" pitchFamily="34" charset="0"/>
              </a:defRPr>
            </a:lvl6pPr>
            <a:lvl7pPr marL="914400" algn="ctr" eaLnBrk="0" fontAlgn="base" hangingPunct="0">
              <a:spcBef>
                <a:spcPct val="0"/>
              </a:spcBef>
              <a:spcAft>
                <a:spcPct val="0"/>
              </a:spcAft>
              <a:defRPr sz="4000">
                <a:solidFill>
                  <a:schemeClr val="tx2"/>
                </a:solidFill>
                <a:latin typeface="Arial" panose="020B0604020202020204" pitchFamily="34" charset="0"/>
              </a:defRPr>
            </a:lvl7pPr>
            <a:lvl8pPr marL="1371600" algn="ctr" eaLnBrk="0" fontAlgn="base" hangingPunct="0">
              <a:spcBef>
                <a:spcPct val="0"/>
              </a:spcBef>
              <a:spcAft>
                <a:spcPct val="0"/>
              </a:spcAft>
              <a:defRPr sz="4000">
                <a:solidFill>
                  <a:schemeClr val="tx2"/>
                </a:solidFill>
                <a:latin typeface="Arial" panose="020B0604020202020204" pitchFamily="34" charset="0"/>
              </a:defRPr>
            </a:lvl8pPr>
            <a:lvl9pPr marL="1828800" algn="ctr" eaLnBrk="0" fontAlgn="base" hangingPunct="0">
              <a:spcBef>
                <a:spcPct val="0"/>
              </a:spcBef>
              <a:spcAft>
                <a:spcPct val="0"/>
              </a:spcAft>
              <a:defRPr sz="4000">
                <a:solidFill>
                  <a:schemeClr val="tx2"/>
                </a:solidFill>
                <a:latin typeface="Arial" panose="020B0604020202020204" pitchFamily="34" charset="0"/>
              </a:defRPr>
            </a:lvl9pPr>
          </a:lstStyle>
          <a:p>
            <a:endParaRPr lang="en-US" altLang="en-US"/>
          </a:p>
        </p:txBody>
      </p:sp>
      <p:sp>
        <p:nvSpPr>
          <p:cNvPr id="273411" name="Rectangle 3"/>
          <p:cNvSpPr>
            <a:spLocks noChangeArrowheads="1"/>
          </p:cNvSpPr>
          <p:nvPr/>
        </p:nvSpPr>
        <p:spPr bwMode="auto">
          <a:xfrm>
            <a:off x="382588" y="1423988"/>
            <a:ext cx="4216400" cy="1798637"/>
          </a:xfrm>
          <a:prstGeom prst="rect">
            <a:avLst/>
          </a:prstGeom>
          <a:solidFill>
            <a:srgbClr val="FFFFFF"/>
          </a:solidFill>
          <a:ln w="9525">
            <a:solidFill>
              <a:srgbClr val="000000"/>
            </a:solidFill>
            <a:miter lim="800000"/>
            <a:headEnd/>
            <a:tailEnd/>
          </a:ln>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5000"/>
              </a:lnSpc>
            </a:pPr>
            <a:r>
              <a:rPr lang="en-US" altLang="en-US" sz="2200" i="1" u="sng">
                <a:solidFill>
                  <a:schemeClr val="accent2"/>
                </a:solidFill>
              </a:rPr>
              <a:t>Topographic Surface</a:t>
            </a:r>
            <a:r>
              <a:rPr lang="en-US" altLang="en-US" sz="2200"/>
              <a:t> is the interface between the solid and liquid/gas portions of the Earth.  It corresponds to the surface of the land and the floor of the ocean.</a:t>
            </a:r>
          </a:p>
        </p:txBody>
      </p:sp>
      <p:sp>
        <p:nvSpPr>
          <p:cNvPr id="273412" name="Text Box 4"/>
          <p:cNvSpPr txBox="1">
            <a:spLocks noChangeArrowheads="1"/>
          </p:cNvSpPr>
          <p:nvPr/>
        </p:nvSpPr>
        <p:spPr bwMode="auto">
          <a:xfrm>
            <a:off x="692150" y="5905500"/>
            <a:ext cx="7950200" cy="498475"/>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nchor="ctr"/>
          <a:lstStyle/>
          <a:p>
            <a:r>
              <a:rPr lang="en-US" altLang="en-US" sz="2000" b="1">
                <a:solidFill>
                  <a:schemeClr val="accent2"/>
                </a:solidFill>
              </a:rPr>
              <a:t>In the SRM, </a:t>
            </a:r>
            <a:r>
              <a:rPr lang="en-US" altLang="en-US" sz="2000" b="1" i="1" u="sng">
                <a:solidFill>
                  <a:schemeClr val="accent2"/>
                </a:solidFill>
              </a:rPr>
              <a:t>there is no Earth</a:t>
            </a:r>
            <a:r>
              <a:rPr lang="en-US" altLang="en-US" sz="2000" b="1">
                <a:solidFill>
                  <a:schemeClr val="accent2"/>
                </a:solidFill>
              </a:rPr>
              <a:t>; there are only </a:t>
            </a:r>
            <a:r>
              <a:rPr lang="en-US" altLang="en-US" sz="2000" b="1" i="1" u="sng">
                <a:solidFill>
                  <a:schemeClr val="accent2"/>
                </a:solidFill>
              </a:rPr>
              <a:t>models of the Earth</a:t>
            </a:r>
            <a:r>
              <a:rPr lang="en-US" altLang="en-US" sz="2000" b="1">
                <a:solidFill>
                  <a:schemeClr val="accent2"/>
                </a:solidFill>
              </a:rPr>
              <a:t>.</a:t>
            </a:r>
            <a:endParaRPr lang="en-US" altLang="en-US" sz="2000" b="1"/>
          </a:p>
        </p:txBody>
      </p:sp>
      <p:sp>
        <p:nvSpPr>
          <p:cNvPr id="273413" name="Rectangle 5"/>
          <p:cNvSpPr>
            <a:spLocks noChangeArrowheads="1"/>
          </p:cNvSpPr>
          <p:nvPr/>
        </p:nvSpPr>
        <p:spPr bwMode="auto">
          <a:xfrm>
            <a:off x="4564063" y="1392238"/>
            <a:ext cx="4437062" cy="128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200" i="1" u="sng">
                <a:solidFill>
                  <a:schemeClr val="accent2"/>
                </a:solidFill>
              </a:rPr>
              <a:t>Geoid Surface</a:t>
            </a:r>
            <a:r>
              <a:rPr lang="en-US" altLang="en-US" sz="2200"/>
              <a:t> excludes the topographic surface, and therefore generally corresponds with mean sea level.</a:t>
            </a:r>
          </a:p>
        </p:txBody>
      </p:sp>
      <p:graphicFrame>
        <p:nvGraphicFramePr>
          <p:cNvPr id="273414" name="Object 6"/>
          <p:cNvGraphicFramePr>
            <a:graphicFrameLocks noChangeAspect="1"/>
          </p:cNvGraphicFramePr>
          <p:nvPr/>
        </p:nvGraphicFramePr>
        <p:xfrm>
          <a:off x="1062038" y="2838450"/>
          <a:ext cx="7126287" cy="3021013"/>
        </p:xfrm>
        <a:graphic>
          <a:graphicData uri="http://schemas.openxmlformats.org/presentationml/2006/ole">
            <mc:AlternateContent xmlns:mc="http://schemas.openxmlformats.org/markup-compatibility/2006">
              <mc:Choice xmlns:v="urn:schemas-microsoft-com:vml" Requires="v">
                <p:oleObj spid="_x0000_s273418" name="Microsoft Draw Drawing" r:id="rId3" imgW="5410505" imgH="2295754" progId="MSDraw.Drawing.8.2">
                  <p:embed/>
                </p:oleObj>
              </mc:Choice>
              <mc:Fallback>
                <p:oleObj name="Microsoft Draw Drawing" r:id="rId3" imgW="5410505" imgH="2295754" progId="MSDraw.Drawing.8.2">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038" y="2838450"/>
                        <a:ext cx="7126287" cy="302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3415" name="Text Box 7"/>
          <p:cNvSpPr txBox="1">
            <a:spLocks noChangeArrowheads="1"/>
          </p:cNvSpPr>
          <p:nvPr/>
        </p:nvSpPr>
        <p:spPr bwMode="auto">
          <a:xfrm>
            <a:off x="5432425" y="4464050"/>
            <a:ext cx="1228725"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Ellipsoid RD</a:t>
            </a:r>
            <a:endParaRPr lang="en-US" altLang="en-US" sz="1400"/>
          </a:p>
        </p:txBody>
      </p:sp>
      <p:sp>
        <p:nvSpPr>
          <p:cNvPr id="273416" name="Text Box 8"/>
          <p:cNvSpPr txBox="1">
            <a:spLocks noChangeArrowheads="1"/>
          </p:cNvSpPr>
          <p:nvPr/>
        </p:nvSpPr>
        <p:spPr bwMode="auto">
          <a:xfrm>
            <a:off x="3781425" y="4983163"/>
            <a:ext cx="873125" cy="6397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1200" b="1"/>
              <a:t> Normal</a:t>
            </a:r>
          </a:p>
          <a:p>
            <a:pPr algn="r"/>
            <a:r>
              <a:rPr lang="en-US" altLang="en-US" sz="1200" b="1"/>
              <a:t>(to the</a:t>
            </a:r>
          </a:p>
          <a:p>
            <a:pPr algn="r"/>
            <a:r>
              <a:rPr lang="en-US" altLang="en-US" sz="1200" b="1"/>
              <a:t>Ellipsoid)</a:t>
            </a:r>
            <a:endParaRPr lang="en-US" altLang="en-US" sz="1200"/>
          </a:p>
        </p:txBody>
      </p:sp>
      <p:sp>
        <p:nvSpPr>
          <p:cNvPr id="273417" name="Rectangle 9"/>
          <p:cNvSpPr>
            <a:spLocks noGrp="1" noChangeArrowheads="1"/>
          </p:cNvSpPr>
          <p:nvPr>
            <p:ph type="title"/>
          </p:nvPr>
        </p:nvSpPr>
        <p:spPr/>
        <p:txBody>
          <a:bodyPr/>
          <a:lstStyle/>
          <a:p>
            <a:r>
              <a:rPr lang="en-US" altLang="en-US"/>
              <a:t>Earth surfaces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a:t>Vertical offset model (VOM)</a:t>
            </a:r>
          </a:p>
        </p:txBody>
      </p:sp>
      <p:sp>
        <p:nvSpPr>
          <p:cNvPr id="67587" name="Rectangle 3"/>
          <p:cNvSpPr>
            <a:spLocks noChangeArrowheads="1"/>
          </p:cNvSpPr>
          <p:nvPr>
            <p:ph type="body" idx="1"/>
          </p:nvPr>
        </p:nvSpPr>
        <p:spPr>
          <a:xfrm>
            <a:off x="536575" y="1755775"/>
            <a:ext cx="7993063" cy="3932238"/>
          </a:xfrm>
        </p:spPr>
        <p:txBody>
          <a:bodyPr/>
          <a:lstStyle/>
          <a:p>
            <a:r>
              <a:rPr lang="en-US" altLang="en-US" sz="2800"/>
              <a:t>A VOM is a smooth surface defined by a function the embedded position-space of an ORM</a:t>
            </a:r>
          </a:p>
          <a:p>
            <a:r>
              <a:rPr lang="en-US" altLang="en-US" sz="2800"/>
              <a:t>A VOM models a reference surface</a:t>
            </a:r>
          </a:p>
          <a:p>
            <a:pPr lvl="1"/>
            <a:r>
              <a:rPr lang="en-US" altLang="en-US" sz="2400"/>
              <a:t>I.e. Mean sea level, gravity equi-potential surface, etc.</a:t>
            </a:r>
          </a:p>
          <a:p>
            <a:r>
              <a:rPr lang="en-US" altLang="en-US" sz="2800"/>
              <a:t>Example:</a:t>
            </a:r>
          </a:p>
          <a:p>
            <a:pPr lvl="1"/>
            <a:r>
              <a:rPr lang="en-US" altLang="en-US" sz="2400"/>
              <a:t>The geiod for WGS 84 ORM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ChangeArrowheads="1"/>
          </p:cNvSpPr>
          <p:nvPr/>
        </p:nvSpPr>
        <p:spPr bwMode="auto">
          <a:xfrm>
            <a:off x="1066800" y="1143000"/>
            <a:ext cx="681196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7" tIns="44445" rIns="90477" bIns="44445"/>
          <a:lstStyle>
            <a:lvl1pPr marL="228600" indent="-228600" defTabSz="1006475">
              <a:defRPr sz="2400">
                <a:solidFill>
                  <a:schemeClr val="tx1"/>
                </a:solidFill>
                <a:latin typeface="Times New Roman" panose="02020603050405020304" pitchFamily="18" charset="0"/>
              </a:defRPr>
            </a:lvl1pPr>
            <a:lvl2pPr marL="685800" indent="-228600" defTabSz="1006475">
              <a:defRPr sz="2400">
                <a:solidFill>
                  <a:schemeClr val="tx1"/>
                </a:solidFill>
                <a:latin typeface="Times New Roman" panose="02020603050405020304" pitchFamily="18" charset="0"/>
              </a:defRPr>
            </a:lvl2pPr>
            <a:lvl3pPr defTabSz="1006475">
              <a:defRPr sz="2400">
                <a:solidFill>
                  <a:schemeClr val="tx1"/>
                </a:solidFill>
                <a:latin typeface="Times New Roman" panose="02020603050405020304" pitchFamily="18" charset="0"/>
              </a:defRPr>
            </a:lvl3pPr>
            <a:lvl4pPr defTabSz="1006475">
              <a:defRPr sz="2400">
                <a:solidFill>
                  <a:schemeClr val="tx1"/>
                </a:solidFill>
                <a:latin typeface="Times New Roman" panose="02020603050405020304" pitchFamily="18" charset="0"/>
              </a:defRPr>
            </a:lvl4pPr>
            <a:lvl5pPr defTabSz="1006475">
              <a:defRPr sz="2400">
                <a:solidFill>
                  <a:schemeClr val="tx1"/>
                </a:solidFill>
                <a:latin typeface="Times New Roman" panose="02020603050405020304" pitchFamily="18" charset="0"/>
              </a:defRPr>
            </a:lvl5pPr>
            <a:lvl6pPr defTabSz="1006475" eaLnBrk="0" fontAlgn="base" hangingPunct="0">
              <a:spcBef>
                <a:spcPct val="0"/>
              </a:spcBef>
              <a:spcAft>
                <a:spcPct val="0"/>
              </a:spcAft>
              <a:defRPr sz="2400">
                <a:solidFill>
                  <a:schemeClr val="tx1"/>
                </a:solidFill>
                <a:latin typeface="Times New Roman" panose="02020603050405020304" pitchFamily="18" charset="0"/>
              </a:defRPr>
            </a:lvl6pPr>
            <a:lvl7pPr defTabSz="1006475" eaLnBrk="0" fontAlgn="base" hangingPunct="0">
              <a:spcBef>
                <a:spcPct val="0"/>
              </a:spcBef>
              <a:spcAft>
                <a:spcPct val="0"/>
              </a:spcAft>
              <a:defRPr sz="2400">
                <a:solidFill>
                  <a:schemeClr val="tx1"/>
                </a:solidFill>
                <a:latin typeface="Times New Roman" panose="02020603050405020304" pitchFamily="18" charset="0"/>
              </a:defRPr>
            </a:lvl7pPr>
            <a:lvl8pPr defTabSz="1006475" eaLnBrk="0" fontAlgn="base" hangingPunct="0">
              <a:spcBef>
                <a:spcPct val="0"/>
              </a:spcBef>
              <a:spcAft>
                <a:spcPct val="0"/>
              </a:spcAft>
              <a:defRPr sz="2400">
                <a:solidFill>
                  <a:schemeClr val="tx1"/>
                </a:solidFill>
                <a:latin typeface="Times New Roman" panose="02020603050405020304" pitchFamily="18" charset="0"/>
              </a:defRPr>
            </a:lvl8pPr>
            <a:lvl9pPr defTabSz="1006475"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800"/>
              </a:spcAft>
            </a:pPr>
            <a:endParaRPr lang="en-US" altLang="en-US" sz="2800" b="1"/>
          </a:p>
        </p:txBody>
      </p:sp>
      <p:sp>
        <p:nvSpPr>
          <p:cNvPr id="416771" name="Text Box 3"/>
          <p:cNvSpPr txBox="1">
            <a:spLocks noChangeArrowheads="1"/>
          </p:cNvSpPr>
          <p:nvPr/>
        </p:nvSpPr>
        <p:spPr bwMode="auto">
          <a:xfrm>
            <a:off x="666750" y="5522913"/>
            <a:ext cx="7685088" cy="1022350"/>
          </a:xfrm>
          <a:prstGeom prst="rect">
            <a:avLst/>
          </a:prstGeom>
          <a:solidFill>
            <a:schemeClr val="bg1"/>
          </a:solidFill>
          <a:ln w="28575">
            <a:solidFill>
              <a:srgbClr val="FF0000"/>
            </a:solidFill>
            <a:miter lim="800000"/>
            <a:headEnd/>
            <a:tailEnd type="none" w="sm" len="sm"/>
          </a:ln>
          <a:effectLst/>
          <a:extLst>
            <a:ext uri="{AF507438-7753-43E0-B8FC-AC1667EBCBE1}">
              <a14:hiddenEffects xmlns:a14="http://schemas.microsoft.com/office/drawing/2010/main">
                <a:effectLst>
                  <a:outerShdw dist="71842" dir="2700000" algn="ctr" rotWithShape="0">
                    <a:srgbClr val="FF0000"/>
                  </a:outerShdw>
                </a:effectLst>
              </a14:hiddenEffects>
            </a:ext>
          </a:extLst>
        </p:spPr>
        <p:txBody>
          <a:bodyPr wrap="none" lIns="77778" tIns="39682" rIns="77778" bIns="39682">
            <a:spAutoFit/>
          </a:bodyPr>
          <a:lstStyle>
            <a:lvl1pPr defTabSz="661988">
              <a:defRPr sz="2400">
                <a:solidFill>
                  <a:schemeClr val="tx1"/>
                </a:solidFill>
                <a:latin typeface="Times New Roman" panose="02020603050405020304" pitchFamily="18" charset="0"/>
              </a:defRPr>
            </a:lvl1pPr>
            <a:lvl2pPr marL="388938" defTabSz="661988">
              <a:defRPr sz="2400">
                <a:solidFill>
                  <a:schemeClr val="tx1"/>
                </a:solidFill>
                <a:latin typeface="Times New Roman" panose="02020603050405020304" pitchFamily="18" charset="0"/>
              </a:defRPr>
            </a:lvl2pPr>
            <a:lvl3pPr marL="777875" defTabSz="661988">
              <a:defRPr sz="2400">
                <a:solidFill>
                  <a:schemeClr val="tx1"/>
                </a:solidFill>
                <a:latin typeface="Times New Roman" panose="02020603050405020304" pitchFamily="18" charset="0"/>
              </a:defRPr>
            </a:lvl3pPr>
            <a:lvl4pPr marL="1165225" defTabSz="661988">
              <a:defRPr sz="2400">
                <a:solidFill>
                  <a:schemeClr val="tx1"/>
                </a:solidFill>
                <a:latin typeface="Times New Roman" panose="02020603050405020304" pitchFamily="18" charset="0"/>
              </a:defRPr>
            </a:lvl4pPr>
            <a:lvl5pPr marL="1554163" defTabSz="661988">
              <a:defRPr sz="2400">
                <a:solidFill>
                  <a:schemeClr val="tx1"/>
                </a:solidFill>
                <a:latin typeface="Times New Roman" panose="02020603050405020304" pitchFamily="18" charset="0"/>
              </a:defRPr>
            </a:lvl5pPr>
            <a:lvl6pPr marL="2011363" defTabSz="661988" eaLnBrk="0" fontAlgn="base" hangingPunct="0">
              <a:spcBef>
                <a:spcPct val="0"/>
              </a:spcBef>
              <a:spcAft>
                <a:spcPct val="0"/>
              </a:spcAft>
              <a:defRPr sz="2400">
                <a:solidFill>
                  <a:schemeClr val="tx1"/>
                </a:solidFill>
                <a:latin typeface="Times New Roman" panose="02020603050405020304" pitchFamily="18" charset="0"/>
              </a:defRPr>
            </a:lvl6pPr>
            <a:lvl7pPr marL="2468563" defTabSz="661988" eaLnBrk="0" fontAlgn="base" hangingPunct="0">
              <a:spcBef>
                <a:spcPct val="0"/>
              </a:spcBef>
              <a:spcAft>
                <a:spcPct val="0"/>
              </a:spcAft>
              <a:defRPr sz="2400">
                <a:solidFill>
                  <a:schemeClr val="tx1"/>
                </a:solidFill>
                <a:latin typeface="Times New Roman" panose="02020603050405020304" pitchFamily="18" charset="0"/>
              </a:defRPr>
            </a:lvl7pPr>
            <a:lvl8pPr marL="2925763" defTabSz="661988" eaLnBrk="0" fontAlgn="base" hangingPunct="0">
              <a:spcBef>
                <a:spcPct val="0"/>
              </a:spcBef>
              <a:spcAft>
                <a:spcPct val="0"/>
              </a:spcAft>
              <a:defRPr sz="2400">
                <a:solidFill>
                  <a:schemeClr val="tx1"/>
                </a:solidFill>
                <a:latin typeface="Times New Roman" panose="02020603050405020304" pitchFamily="18" charset="0"/>
              </a:defRPr>
            </a:lvl8pPr>
            <a:lvl9pPr marL="3382963" defTabSz="661988"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b="1" i="1">
                <a:solidFill>
                  <a:schemeClr val="accent2"/>
                </a:solidFill>
                <a:latin typeface="Arial" panose="020B0604020202020204" pitchFamily="34" charset="0"/>
              </a:rPr>
              <a:t>Any errors made in any of the position-location computations,</a:t>
            </a:r>
          </a:p>
          <a:p>
            <a:pPr algn="ctr"/>
            <a:r>
              <a:rPr lang="en-US" altLang="en-US" sz="2000" b="1" i="1">
                <a:solidFill>
                  <a:schemeClr val="accent2"/>
                </a:solidFill>
                <a:latin typeface="Arial" panose="020B0604020202020204" pitchFamily="34" charset="0"/>
              </a:rPr>
              <a:t>including those needed to compute the correct environmental</a:t>
            </a:r>
          </a:p>
          <a:p>
            <a:pPr algn="ctr"/>
            <a:r>
              <a:rPr lang="en-US" altLang="en-US" sz="2000" b="1" i="1">
                <a:solidFill>
                  <a:schemeClr val="accent2"/>
                </a:solidFill>
                <a:latin typeface="Arial" panose="020B0604020202020204" pitchFamily="34" charset="0"/>
              </a:rPr>
              <a:t>parameters, can and will dilute the accuracy of the result.</a:t>
            </a:r>
          </a:p>
        </p:txBody>
      </p:sp>
      <p:sp>
        <p:nvSpPr>
          <p:cNvPr id="416772" name="Rectangle 4"/>
          <p:cNvSpPr>
            <a:spLocks noGrp="1" noChangeArrowheads="1"/>
          </p:cNvSpPr>
          <p:nvPr>
            <p:ph type="body" idx="4294967295"/>
          </p:nvPr>
        </p:nvSpPr>
        <p:spPr>
          <a:xfrm>
            <a:off x="569913" y="1643063"/>
            <a:ext cx="8402637" cy="3927475"/>
          </a:xfrm>
          <a:ln/>
        </p:spPr>
        <p:txBody>
          <a:bodyPr lIns="91429" tIns="45714" rIns="91429" bIns="45714"/>
          <a:lstStyle/>
          <a:p>
            <a:pPr>
              <a:spcBef>
                <a:spcPct val="15000"/>
              </a:spcBef>
            </a:pPr>
            <a:r>
              <a:rPr lang="en-US" altLang="en-US" sz="2000"/>
              <a:t>Select lococentric Euclidean 3D CS, origin at the shooter.</a:t>
            </a:r>
          </a:p>
          <a:p>
            <a:pPr>
              <a:spcBef>
                <a:spcPct val="15000"/>
              </a:spcBef>
            </a:pPr>
            <a:r>
              <a:rPr lang="en-US" altLang="en-US" sz="2000"/>
              <a:t>Define coordinates of the target &amp; shooter.</a:t>
            </a:r>
          </a:p>
          <a:p>
            <a:pPr lvl="1">
              <a:spcBef>
                <a:spcPct val="15000"/>
              </a:spcBef>
            </a:pPr>
            <a:r>
              <a:rPr lang="en-US" altLang="en-US" sz="1800" b="1"/>
              <a:t>Both with target plane oriented perpendicular to line of sight.</a:t>
            </a:r>
          </a:p>
          <a:p>
            <a:pPr>
              <a:spcBef>
                <a:spcPct val="15000"/>
              </a:spcBef>
            </a:pPr>
            <a:r>
              <a:rPr lang="en-US" altLang="en-US" sz="2000"/>
              <a:t>Develop an aiming model with random inputs.</a:t>
            </a:r>
          </a:p>
          <a:p>
            <a:pPr>
              <a:spcBef>
                <a:spcPct val="15000"/>
              </a:spcBef>
            </a:pPr>
            <a:r>
              <a:rPr lang="en-US" altLang="en-US" sz="2000"/>
              <a:t>Define shoot time, T.</a:t>
            </a:r>
          </a:p>
          <a:p>
            <a:pPr>
              <a:spcBef>
                <a:spcPct val="15000"/>
              </a:spcBef>
            </a:pPr>
            <a:r>
              <a:rPr lang="en-US" altLang="en-US" sz="2000"/>
              <a:t>Integrate bullet trajectory in time, from T until it pierces the plane of the target (need air temperature, density, speed of sound, wind, </a:t>
            </a:r>
            <a:r>
              <a:rPr lang="en-US" altLang="en-US" sz="2000" i="1"/>
              <a:t>etc</a:t>
            </a:r>
            <a:r>
              <a:rPr lang="en-US" altLang="en-US" sz="2000"/>
              <a:t>.)</a:t>
            </a:r>
          </a:p>
          <a:p>
            <a:pPr lvl="1">
              <a:spcBef>
                <a:spcPct val="15000"/>
              </a:spcBef>
            </a:pPr>
            <a:r>
              <a:rPr lang="en-US" altLang="en-US" sz="1800" b="1"/>
              <a:t>May have to access geodetic system for each of the environmental parameters.</a:t>
            </a:r>
          </a:p>
          <a:p>
            <a:pPr lvl="1">
              <a:spcBef>
                <a:spcPct val="15000"/>
              </a:spcBef>
            </a:pPr>
            <a:r>
              <a:rPr lang="en-US" altLang="en-US" sz="1800" b="1"/>
              <a:t>Will need an iterative scheme to get the impact point.</a:t>
            </a:r>
          </a:p>
          <a:p>
            <a:pPr>
              <a:spcBef>
                <a:spcPct val="15000"/>
              </a:spcBef>
            </a:pPr>
            <a:r>
              <a:rPr lang="en-US" altLang="en-US" sz="2000"/>
              <a:t>Compute radial miss at target plane impact.</a:t>
            </a:r>
          </a:p>
        </p:txBody>
      </p:sp>
      <p:sp>
        <p:nvSpPr>
          <p:cNvPr id="416773" name="Rectangle 5"/>
          <p:cNvSpPr>
            <a:spLocks noGrp="1" noChangeArrowheads="1"/>
          </p:cNvSpPr>
          <p:nvPr>
            <p:ph type="title"/>
          </p:nvPr>
        </p:nvSpPr>
        <p:spPr>
          <a:xfrm>
            <a:off x="1106488" y="173038"/>
            <a:ext cx="7593012" cy="1000125"/>
          </a:xfrm>
        </p:spPr>
        <p:txBody>
          <a:bodyPr/>
          <a:lstStyle/>
          <a:p>
            <a:pPr>
              <a:lnSpc>
                <a:spcPct val="70000"/>
              </a:lnSpc>
            </a:pPr>
            <a:r>
              <a:rPr lang="en-US" altLang="en-US" sz="3600"/>
              <a:t>  Simulation of target shooting </a:t>
            </a:r>
            <a:br>
              <a:rPr lang="en-US" altLang="en-US" sz="3600"/>
            </a:br>
            <a:r>
              <a:rPr lang="en-US" altLang="en-US" sz="3600"/>
              <a:t>at a visible target</a:t>
            </a:r>
          </a:p>
        </p:txBody>
      </p:sp>
      <p:sp>
        <p:nvSpPr>
          <p:cNvPr id="416774" name="Text Box 6"/>
          <p:cNvSpPr txBox="1">
            <a:spLocks noChangeArrowheads="1"/>
          </p:cNvSpPr>
          <p:nvPr/>
        </p:nvSpPr>
        <p:spPr bwMode="auto">
          <a:xfrm>
            <a:off x="1190625" y="1173163"/>
            <a:ext cx="75644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t>(Simulation of a relative coordinate system)</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ltLang="en-US"/>
              <a:t>Vertical offset model (VOM)</a:t>
            </a:r>
          </a:p>
        </p:txBody>
      </p:sp>
      <p:sp>
        <p:nvSpPr>
          <p:cNvPr id="186375" name="Rectangle 7"/>
          <p:cNvSpPr>
            <a:spLocks noChangeArrowheads="1"/>
          </p:cNvSpPr>
          <p:nvPr>
            <p:ph type="body" idx="1"/>
          </p:nvPr>
        </p:nvSpPr>
        <p:spPr>
          <a:xfrm>
            <a:off x="717550" y="1412875"/>
            <a:ext cx="8027988" cy="982663"/>
          </a:xfrm>
          <a:noFill/>
          <a:ln/>
        </p:spPr>
        <p:txBody>
          <a:bodyPr/>
          <a:lstStyle/>
          <a:p>
            <a:r>
              <a:rPr lang="en-US" altLang="en-US" sz="2800"/>
              <a:t>Can be used to modify height for a composite SRF:</a:t>
            </a:r>
          </a:p>
        </p:txBody>
      </p:sp>
      <p:grpSp>
        <p:nvGrpSpPr>
          <p:cNvPr id="186377" name="Group 9"/>
          <p:cNvGrpSpPr>
            <a:grpSpLocks/>
          </p:cNvGrpSpPr>
          <p:nvPr/>
        </p:nvGrpSpPr>
        <p:grpSpPr bwMode="auto">
          <a:xfrm>
            <a:off x="1079500" y="3622675"/>
            <a:ext cx="7123113" cy="2459038"/>
            <a:chOff x="839" y="605"/>
            <a:chExt cx="4487" cy="1549"/>
          </a:xfrm>
        </p:grpSpPr>
        <p:sp>
          <p:nvSpPr>
            <p:cNvPr id="186378" name="Freeform 10"/>
            <p:cNvSpPr>
              <a:spLocks/>
            </p:cNvSpPr>
            <p:nvPr/>
          </p:nvSpPr>
          <p:spPr bwMode="auto">
            <a:xfrm>
              <a:off x="839" y="1420"/>
              <a:ext cx="3997" cy="554"/>
            </a:xfrm>
            <a:custGeom>
              <a:avLst/>
              <a:gdLst>
                <a:gd name="T0" fmla="*/ 0 w 3997"/>
                <a:gd name="T1" fmla="*/ 431 h 431"/>
                <a:gd name="T2" fmla="*/ 1916 w 3997"/>
                <a:gd name="T3" fmla="*/ 5 h 431"/>
                <a:gd name="T4" fmla="*/ 3997 w 3997"/>
                <a:gd name="T5" fmla="*/ 402 h 431"/>
              </a:gdLst>
              <a:ahLst/>
              <a:cxnLst>
                <a:cxn ang="0">
                  <a:pos x="T0" y="T1"/>
                </a:cxn>
                <a:cxn ang="0">
                  <a:pos x="T2" y="T3"/>
                </a:cxn>
                <a:cxn ang="0">
                  <a:pos x="T4" y="T5"/>
                </a:cxn>
              </a:cxnLst>
              <a:rect l="0" t="0" r="r" b="b"/>
              <a:pathLst>
                <a:path w="3997" h="431">
                  <a:moveTo>
                    <a:pt x="0" y="431"/>
                  </a:moveTo>
                  <a:cubicBezTo>
                    <a:pt x="625" y="220"/>
                    <a:pt x="1250" y="10"/>
                    <a:pt x="1916" y="5"/>
                  </a:cubicBezTo>
                  <a:cubicBezTo>
                    <a:pt x="2582" y="0"/>
                    <a:pt x="3289" y="201"/>
                    <a:pt x="3997" y="402"/>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9" name="Freeform 11"/>
            <p:cNvSpPr>
              <a:spLocks/>
            </p:cNvSpPr>
            <p:nvPr/>
          </p:nvSpPr>
          <p:spPr bwMode="auto">
            <a:xfrm>
              <a:off x="1004" y="1076"/>
              <a:ext cx="3825" cy="984"/>
            </a:xfrm>
            <a:custGeom>
              <a:avLst/>
              <a:gdLst>
                <a:gd name="T0" fmla="*/ 0 w 3825"/>
                <a:gd name="T1" fmla="*/ 907 h 984"/>
                <a:gd name="T2" fmla="*/ 1092 w 3825"/>
                <a:gd name="T3" fmla="*/ 8 h 984"/>
                <a:gd name="T4" fmla="*/ 3022 w 3825"/>
                <a:gd name="T5" fmla="*/ 861 h 984"/>
                <a:gd name="T6" fmla="*/ 3825 w 3825"/>
                <a:gd name="T7" fmla="*/ 745 h 984"/>
              </a:gdLst>
              <a:ahLst/>
              <a:cxnLst>
                <a:cxn ang="0">
                  <a:pos x="T0" y="T1"/>
                </a:cxn>
                <a:cxn ang="0">
                  <a:pos x="T2" y="T3"/>
                </a:cxn>
                <a:cxn ang="0">
                  <a:pos x="T4" y="T5"/>
                </a:cxn>
                <a:cxn ang="0">
                  <a:pos x="T6" y="T7"/>
                </a:cxn>
              </a:cxnLst>
              <a:rect l="0" t="0" r="r" b="b"/>
              <a:pathLst>
                <a:path w="3825" h="984">
                  <a:moveTo>
                    <a:pt x="0" y="907"/>
                  </a:moveTo>
                  <a:cubicBezTo>
                    <a:pt x="182" y="757"/>
                    <a:pt x="588" y="16"/>
                    <a:pt x="1092" y="8"/>
                  </a:cubicBezTo>
                  <a:cubicBezTo>
                    <a:pt x="1596" y="0"/>
                    <a:pt x="2567" y="738"/>
                    <a:pt x="3022" y="861"/>
                  </a:cubicBezTo>
                  <a:cubicBezTo>
                    <a:pt x="3477" y="984"/>
                    <a:pt x="3658" y="769"/>
                    <a:pt x="3825" y="745"/>
                  </a:cubicBezTo>
                </a:path>
              </a:pathLst>
            </a:custGeom>
            <a:noFill/>
            <a:ln w="19050" cap="flat" cmpd="sng">
              <a:solidFill>
                <a:srgbClr val="0099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0" name="Line 12"/>
            <p:cNvSpPr>
              <a:spLocks noChangeShapeType="1"/>
            </p:cNvSpPr>
            <p:nvPr/>
          </p:nvSpPr>
          <p:spPr bwMode="auto">
            <a:xfrm>
              <a:off x="1670" y="773"/>
              <a:ext cx="419" cy="13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1" name="Oval 13"/>
            <p:cNvSpPr>
              <a:spLocks noChangeArrowheads="1"/>
            </p:cNvSpPr>
            <p:nvPr/>
          </p:nvSpPr>
          <p:spPr bwMode="auto">
            <a:xfrm>
              <a:off x="1771" y="1149"/>
              <a:ext cx="47" cy="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2" name="Oval 14"/>
            <p:cNvSpPr>
              <a:spLocks noChangeArrowheads="1"/>
            </p:cNvSpPr>
            <p:nvPr/>
          </p:nvSpPr>
          <p:spPr bwMode="auto">
            <a:xfrm>
              <a:off x="1650" y="768"/>
              <a:ext cx="47" cy="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3" name="Oval 15"/>
            <p:cNvSpPr>
              <a:spLocks noChangeArrowheads="1"/>
            </p:cNvSpPr>
            <p:nvPr/>
          </p:nvSpPr>
          <p:spPr bwMode="auto">
            <a:xfrm>
              <a:off x="1890" y="1536"/>
              <a:ext cx="47" cy="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4" name="AutoShape 16"/>
            <p:cNvSpPr>
              <a:spLocks/>
            </p:cNvSpPr>
            <p:nvPr/>
          </p:nvSpPr>
          <p:spPr bwMode="auto">
            <a:xfrm rot="-1077673">
              <a:off x="1764" y="752"/>
              <a:ext cx="147" cy="376"/>
            </a:xfrm>
            <a:prstGeom prst="rightBrace">
              <a:avLst>
                <a:gd name="adj1" fmla="val 1968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5" name="AutoShape 17"/>
            <p:cNvSpPr>
              <a:spLocks/>
            </p:cNvSpPr>
            <p:nvPr/>
          </p:nvSpPr>
          <p:spPr bwMode="auto">
            <a:xfrm rot="-1077673">
              <a:off x="1867" y="1120"/>
              <a:ext cx="156" cy="426"/>
            </a:xfrm>
            <a:prstGeom prst="rightBrace">
              <a:avLst>
                <a:gd name="adj1" fmla="val 227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6" name="AutoShape 18"/>
            <p:cNvSpPr>
              <a:spLocks/>
            </p:cNvSpPr>
            <p:nvPr/>
          </p:nvSpPr>
          <p:spPr bwMode="auto">
            <a:xfrm rot="20691165" flipH="1">
              <a:off x="1593" y="808"/>
              <a:ext cx="181" cy="774"/>
            </a:xfrm>
            <a:prstGeom prst="rightBrace">
              <a:avLst>
                <a:gd name="adj1" fmla="val 4674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7" name="Text Box 19"/>
            <p:cNvSpPr txBox="1">
              <a:spLocks noChangeArrowheads="1"/>
            </p:cNvSpPr>
            <p:nvPr/>
          </p:nvSpPr>
          <p:spPr bwMode="auto">
            <a:xfrm>
              <a:off x="1423" y="1087"/>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t>h</a:t>
              </a:r>
              <a:endParaRPr lang="en-US" altLang="en-US"/>
            </a:p>
          </p:txBody>
        </p:sp>
        <p:sp>
          <p:nvSpPr>
            <p:cNvPr id="186388" name="Text Box 20"/>
            <p:cNvSpPr txBox="1">
              <a:spLocks noChangeArrowheads="1"/>
            </p:cNvSpPr>
            <p:nvPr/>
          </p:nvSpPr>
          <p:spPr bwMode="auto">
            <a:xfrm>
              <a:off x="1904" y="751"/>
              <a:ext cx="2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i="1"/>
                <a:t>h</a:t>
              </a:r>
              <a:r>
                <a:rPr lang="en-US" altLang="en-US" sz="2000" b="1" baseline="-25000"/>
                <a:t>e</a:t>
              </a:r>
              <a:endParaRPr lang="en-US" altLang="en-US"/>
            </a:p>
          </p:txBody>
        </p:sp>
        <p:sp>
          <p:nvSpPr>
            <p:cNvPr id="186389" name="Text Box 21"/>
            <p:cNvSpPr txBox="1">
              <a:spLocks noChangeArrowheads="1"/>
            </p:cNvSpPr>
            <p:nvPr/>
          </p:nvSpPr>
          <p:spPr bwMode="auto">
            <a:xfrm>
              <a:off x="2156" y="1578"/>
              <a:ext cx="4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t>(</a:t>
              </a:r>
              <a:r>
                <a:rPr lang="en-US" altLang="en-US" sz="2000" i="1">
                  <a:sym typeface="Symbol" panose="05050102010706020507" pitchFamily="18" charset="2"/>
                </a:rPr>
                <a:t></a:t>
              </a:r>
              <a:r>
                <a:rPr lang="en-US" altLang="en-US" sz="2000" i="1"/>
                <a:t>,</a:t>
              </a:r>
              <a:r>
                <a:rPr lang="en-US" altLang="en-US" sz="2000" i="1">
                  <a:sym typeface="Symbol" panose="05050102010706020507" pitchFamily="18" charset="2"/>
                </a:rPr>
                <a:t></a:t>
              </a:r>
              <a:r>
                <a:rPr lang="en-US" altLang="en-US" sz="2000" i="1"/>
                <a:t>)</a:t>
              </a:r>
            </a:p>
          </p:txBody>
        </p:sp>
        <p:sp>
          <p:nvSpPr>
            <p:cNvPr id="186390" name="Text Box 22"/>
            <p:cNvSpPr txBox="1">
              <a:spLocks noChangeArrowheads="1"/>
            </p:cNvSpPr>
            <p:nvPr/>
          </p:nvSpPr>
          <p:spPr bwMode="auto">
            <a:xfrm>
              <a:off x="1977" y="1175"/>
              <a:ext cx="5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t>v(</a:t>
              </a:r>
              <a:r>
                <a:rPr lang="en-US" altLang="en-US" sz="2000" i="1">
                  <a:sym typeface="Symbol" panose="05050102010706020507" pitchFamily="18" charset="2"/>
                </a:rPr>
                <a:t></a:t>
              </a:r>
              <a:r>
                <a:rPr lang="en-US" altLang="en-US" sz="2000" i="1"/>
                <a:t>,</a:t>
              </a:r>
              <a:r>
                <a:rPr lang="en-US" altLang="en-US" sz="2000" i="1">
                  <a:sym typeface="Symbol" panose="05050102010706020507" pitchFamily="18" charset="2"/>
                </a:rPr>
                <a:t></a:t>
              </a:r>
              <a:r>
                <a:rPr lang="en-US" altLang="en-US" sz="2000" i="1"/>
                <a:t>)</a:t>
              </a:r>
            </a:p>
          </p:txBody>
        </p:sp>
        <p:sp>
          <p:nvSpPr>
            <p:cNvPr id="186391" name="Text Box 23"/>
            <p:cNvSpPr txBox="1">
              <a:spLocks noChangeArrowheads="1"/>
            </p:cNvSpPr>
            <p:nvPr/>
          </p:nvSpPr>
          <p:spPr bwMode="auto">
            <a:xfrm>
              <a:off x="1482" y="605"/>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p</a:t>
              </a:r>
              <a:endParaRPr lang="en-US" altLang="en-US"/>
            </a:p>
          </p:txBody>
        </p:sp>
        <p:sp>
          <p:nvSpPr>
            <p:cNvPr id="186392" name="Text Box 24"/>
            <p:cNvSpPr txBox="1">
              <a:spLocks noChangeArrowheads="1"/>
            </p:cNvSpPr>
            <p:nvPr/>
          </p:nvSpPr>
          <p:spPr bwMode="auto">
            <a:xfrm>
              <a:off x="2287" y="1823"/>
              <a:ext cx="205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Ellipsoidal height coordinate curve</a:t>
              </a:r>
            </a:p>
          </p:txBody>
        </p:sp>
        <p:sp>
          <p:nvSpPr>
            <p:cNvPr id="186393" name="Line 25"/>
            <p:cNvSpPr>
              <a:spLocks noChangeShapeType="1"/>
            </p:cNvSpPr>
            <p:nvPr/>
          </p:nvSpPr>
          <p:spPr bwMode="auto">
            <a:xfrm flipH="1" flipV="1">
              <a:off x="1952" y="1583"/>
              <a:ext cx="238" cy="10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94" name="Line 26"/>
            <p:cNvSpPr>
              <a:spLocks noChangeShapeType="1"/>
            </p:cNvSpPr>
            <p:nvPr/>
          </p:nvSpPr>
          <p:spPr bwMode="auto">
            <a:xfrm flipH="1" flipV="1">
              <a:off x="2005" y="1867"/>
              <a:ext cx="310" cy="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95" name="Text Box 27"/>
            <p:cNvSpPr txBox="1">
              <a:spLocks noChangeArrowheads="1"/>
            </p:cNvSpPr>
            <p:nvPr/>
          </p:nvSpPr>
          <p:spPr bwMode="auto">
            <a:xfrm>
              <a:off x="2788" y="697"/>
              <a:ext cx="141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rgbClr val="009900"/>
                  </a:solidFill>
                </a:rPr>
                <a:t>Geiod</a:t>
              </a:r>
              <a:br>
                <a:rPr lang="en-US" altLang="en-US" sz="1600">
                  <a:solidFill>
                    <a:srgbClr val="009900"/>
                  </a:solidFill>
                </a:rPr>
              </a:br>
              <a:r>
                <a:rPr lang="en-US" altLang="en-US" sz="1600">
                  <a:solidFill>
                    <a:srgbClr val="009900"/>
                  </a:solidFill>
                </a:rPr>
                <a:t>(vertical offset surface)</a:t>
              </a:r>
              <a:endParaRPr lang="en-US" altLang="en-US" sz="1600"/>
            </a:p>
          </p:txBody>
        </p:sp>
        <p:sp>
          <p:nvSpPr>
            <p:cNvPr id="186396" name="Text Box 28"/>
            <p:cNvSpPr txBox="1">
              <a:spLocks noChangeArrowheads="1"/>
            </p:cNvSpPr>
            <p:nvPr/>
          </p:nvSpPr>
          <p:spPr bwMode="auto">
            <a:xfrm>
              <a:off x="3824" y="1148"/>
              <a:ext cx="15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Ellipsoid RD of the ORM</a:t>
              </a:r>
            </a:p>
          </p:txBody>
        </p:sp>
        <p:sp>
          <p:nvSpPr>
            <p:cNvPr id="186397" name="Line 29"/>
            <p:cNvSpPr>
              <a:spLocks noChangeShapeType="1"/>
            </p:cNvSpPr>
            <p:nvPr/>
          </p:nvSpPr>
          <p:spPr bwMode="auto">
            <a:xfrm flipH="1">
              <a:off x="2409" y="848"/>
              <a:ext cx="398" cy="245"/>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98" name="Line 30"/>
            <p:cNvSpPr>
              <a:spLocks noChangeShapeType="1"/>
            </p:cNvSpPr>
            <p:nvPr/>
          </p:nvSpPr>
          <p:spPr bwMode="auto">
            <a:xfrm flipH="1">
              <a:off x="3617" y="1274"/>
              <a:ext cx="238" cy="23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6399" name="Rectangle 31"/>
          <p:cNvSpPr>
            <a:spLocks noChangeArrowheads="1"/>
          </p:cNvSpPr>
          <p:nvPr/>
        </p:nvSpPr>
        <p:spPr bwMode="auto">
          <a:xfrm>
            <a:off x="1146175" y="2373313"/>
            <a:ext cx="74723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ellipsoidal height </a:t>
            </a:r>
            <a:r>
              <a:rPr lang="en-US" altLang="en-US" i="1"/>
              <a:t>h</a:t>
            </a:r>
            <a:r>
              <a:rPr lang="en-US" altLang="en-US"/>
              <a:t> </a:t>
            </a:r>
            <a:r>
              <a:rPr lang="en-US" altLang="en-US">
                <a:sym typeface="Symbol" panose="05050102010706020507" pitchFamily="18" charset="2"/>
              </a:rPr>
              <a:t></a:t>
            </a:r>
            <a:r>
              <a:rPr lang="en-US" altLang="en-US"/>
              <a:t> elevation </a:t>
            </a:r>
            <a:r>
              <a:rPr lang="en-US" altLang="en-US" i="1"/>
              <a:t>h</a:t>
            </a:r>
            <a:r>
              <a:rPr lang="en-US" altLang="en-US" i="1" baseline="-25000"/>
              <a:t>e</a:t>
            </a:r>
            <a:r>
              <a:rPr lang="en-US" altLang="en-US"/>
              <a:t> = (</a:t>
            </a:r>
            <a:r>
              <a:rPr lang="en-US" altLang="en-US" i="1"/>
              <a:t>h- v</a:t>
            </a:r>
            <a:r>
              <a:rPr lang="en-US" altLang="en-US"/>
              <a:t>(</a:t>
            </a:r>
            <a:r>
              <a:rPr lang="en-US" altLang="en-US" i="1">
                <a:sym typeface="Symbol" panose="05050102010706020507" pitchFamily="18" charset="2"/>
              </a:rPr>
              <a:t></a:t>
            </a:r>
            <a:r>
              <a:rPr lang="en-US" altLang="en-US">
                <a:sym typeface="Symbol" panose="05050102010706020507" pitchFamily="18" charset="2"/>
              </a:rPr>
              <a:t>, </a:t>
            </a:r>
            <a:r>
              <a:rPr lang="en-US" altLang="en-US" i="1">
                <a:sym typeface="Symbol" panose="05050102010706020507" pitchFamily="18" charset="2"/>
              </a:rPr>
              <a:t></a:t>
            </a:r>
            <a:r>
              <a:rPr lang="en-US" altLang="en-US"/>
              <a:t>) )</a:t>
            </a:r>
            <a:r>
              <a:rPr lang="en-US" altLang="en-US" i="1"/>
              <a:t> </a:t>
            </a:r>
            <a:br>
              <a:rPr lang="en-US" altLang="en-US" i="1"/>
            </a:br>
            <a:r>
              <a:rPr lang="en-US" altLang="en-US"/>
              <a:t>where </a:t>
            </a:r>
            <a:r>
              <a:rPr lang="en-US" altLang="en-US" i="1"/>
              <a:t>v</a:t>
            </a:r>
            <a:r>
              <a:rPr lang="en-US" altLang="en-US"/>
              <a:t>(</a:t>
            </a:r>
            <a:r>
              <a:rPr lang="en-US" altLang="en-US" i="1">
                <a:sym typeface="Symbol" panose="05050102010706020507" pitchFamily="18" charset="2"/>
              </a:rPr>
              <a:t></a:t>
            </a:r>
            <a:r>
              <a:rPr lang="en-US" altLang="en-US">
                <a:sym typeface="Symbol" panose="05050102010706020507" pitchFamily="18" charset="2"/>
              </a:rPr>
              <a:t>, </a:t>
            </a:r>
            <a:r>
              <a:rPr lang="en-US" altLang="en-US" i="1">
                <a:sym typeface="Symbol" panose="05050102010706020507" pitchFamily="18" charset="2"/>
              </a:rPr>
              <a:t></a:t>
            </a:r>
            <a:r>
              <a:rPr lang="en-US" altLang="en-US"/>
              <a:t>) is the geiodal separation value</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17538" y="242888"/>
            <a:ext cx="7772400" cy="935037"/>
          </a:xfrm>
        </p:spPr>
        <p:txBody>
          <a:bodyPr/>
          <a:lstStyle/>
          <a:p>
            <a:r>
              <a:rPr lang="en-US" altLang="en-US"/>
              <a:t>SRM concepts</a:t>
            </a:r>
          </a:p>
        </p:txBody>
      </p:sp>
      <p:sp>
        <p:nvSpPr>
          <p:cNvPr id="211971" name="Rectangle 3"/>
          <p:cNvSpPr>
            <a:spLocks noGrp="1" noChangeArrowheads="1"/>
          </p:cNvSpPr>
          <p:nvPr>
            <p:ph type="body" idx="1"/>
          </p:nvPr>
        </p:nvSpPr>
        <p:spPr>
          <a:xfrm>
            <a:off x="1149350" y="1144588"/>
            <a:ext cx="6408738" cy="5251450"/>
          </a:xfrm>
        </p:spPr>
        <p:txBody>
          <a:bodyPr/>
          <a:lstStyle/>
          <a:p>
            <a:pPr>
              <a:lnSpc>
                <a:spcPct val="110000"/>
              </a:lnSpc>
            </a:pPr>
            <a:r>
              <a:rPr lang="en-US" altLang="en-US" sz="2000"/>
              <a:t>Spatial objects and object-space</a:t>
            </a:r>
          </a:p>
          <a:p>
            <a:pPr>
              <a:lnSpc>
                <a:spcPct val="110000"/>
              </a:lnSpc>
            </a:pPr>
            <a:r>
              <a:rPr lang="en-US" altLang="en-US" sz="2000"/>
              <a:t>Position space and normal embeddings</a:t>
            </a:r>
          </a:p>
          <a:p>
            <a:pPr>
              <a:lnSpc>
                <a:spcPct val="110000"/>
              </a:lnSpc>
            </a:pPr>
            <a:r>
              <a:rPr lang="en-US" altLang="en-US" sz="2000"/>
              <a:t>Reference datums</a:t>
            </a:r>
          </a:p>
          <a:p>
            <a:pPr>
              <a:lnSpc>
                <a:spcPct val="110000"/>
              </a:lnSpc>
            </a:pPr>
            <a:r>
              <a:rPr lang="en-US" altLang="en-US" sz="2000"/>
              <a:t>Object reference models</a:t>
            </a:r>
          </a:p>
          <a:p>
            <a:pPr>
              <a:lnSpc>
                <a:spcPct val="110000"/>
              </a:lnSpc>
            </a:pPr>
            <a:r>
              <a:rPr lang="en-US" altLang="en-US" sz="2000"/>
              <a:t>Coordinate systems</a:t>
            </a:r>
          </a:p>
          <a:p>
            <a:pPr lvl="1">
              <a:lnSpc>
                <a:spcPct val="110000"/>
              </a:lnSpc>
            </a:pPr>
            <a:r>
              <a:rPr lang="en-US" altLang="en-US" sz="1800"/>
              <a:t>Abstract coordinate systems</a:t>
            </a:r>
          </a:p>
          <a:p>
            <a:pPr lvl="2">
              <a:lnSpc>
                <a:spcPct val="110000"/>
              </a:lnSpc>
            </a:pPr>
            <a:r>
              <a:rPr lang="en-US" altLang="en-US" sz="1600"/>
              <a:t>localization</a:t>
            </a:r>
          </a:p>
          <a:p>
            <a:pPr lvl="2">
              <a:lnSpc>
                <a:spcPct val="110000"/>
              </a:lnSpc>
            </a:pPr>
            <a:r>
              <a:rPr lang="en-US" altLang="en-US" sz="1600"/>
              <a:t>Induced surface coordinate systems</a:t>
            </a:r>
          </a:p>
          <a:p>
            <a:pPr lvl="2">
              <a:lnSpc>
                <a:spcPct val="110000"/>
              </a:lnSpc>
            </a:pPr>
            <a:r>
              <a:rPr lang="en-US" altLang="en-US" sz="1600"/>
              <a:t>map projections</a:t>
            </a:r>
          </a:p>
          <a:p>
            <a:pPr lvl="1">
              <a:lnSpc>
                <a:spcPct val="110000"/>
              </a:lnSpc>
            </a:pPr>
            <a:r>
              <a:rPr lang="en-US" altLang="en-US" sz="1800"/>
              <a:t>Temporal coordinate systems</a:t>
            </a:r>
          </a:p>
          <a:p>
            <a:pPr lvl="1">
              <a:lnSpc>
                <a:spcPct val="110000"/>
              </a:lnSpc>
            </a:pPr>
            <a:r>
              <a:rPr lang="en-US" altLang="en-US" sz="1800"/>
              <a:t>Spatial coordinate systems</a:t>
            </a:r>
          </a:p>
          <a:p>
            <a:pPr>
              <a:lnSpc>
                <a:spcPct val="110000"/>
              </a:lnSpc>
            </a:pPr>
            <a:r>
              <a:rPr lang="en-US" altLang="en-US" sz="2000"/>
              <a:t>Spatial reference frames</a:t>
            </a:r>
          </a:p>
          <a:p>
            <a:pPr>
              <a:lnSpc>
                <a:spcPct val="110000"/>
              </a:lnSpc>
            </a:pPr>
            <a:r>
              <a:rPr lang="en-US" altLang="en-US" sz="2000"/>
              <a:t>Vertical offset surfaces</a:t>
            </a:r>
          </a:p>
          <a:p>
            <a:pPr>
              <a:lnSpc>
                <a:spcPct val="110000"/>
              </a:lnSpc>
            </a:pPr>
            <a:r>
              <a:rPr lang="en-US" altLang="en-US" sz="2000" b="1">
                <a:solidFill>
                  <a:schemeClr val="accent2"/>
                </a:solidFill>
              </a:rPr>
              <a:t>Spatial operations</a:t>
            </a:r>
            <a:endParaRPr lang="en-US" altLang="en-US" sz="20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altLang="en-US"/>
              <a:t>Spatial operations</a:t>
            </a:r>
          </a:p>
        </p:txBody>
      </p:sp>
      <p:sp>
        <p:nvSpPr>
          <p:cNvPr id="316419" name="Rectangle 3"/>
          <p:cNvSpPr>
            <a:spLocks noGrp="1" noChangeArrowheads="1"/>
          </p:cNvSpPr>
          <p:nvPr>
            <p:ph type="body" idx="1"/>
          </p:nvPr>
        </p:nvSpPr>
        <p:spPr>
          <a:xfrm>
            <a:off x="1398588" y="1327150"/>
            <a:ext cx="6738937" cy="5021263"/>
          </a:xfrm>
        </p:spPr>
        <p:txBody>
          <a:bodyPr/>
          <a:lstStyle/>
          <a:p>
            <a:r>
              <a:rPr lang="en-US" altLang="en-US" sz="2400"/>
              <a:t>Change SRF</a:t>
            </a:r>
          </a:p>
          <a:p>
            <a:pPr lvl="1"/>
            <a:r>
              <a:rPr lang="en-US" altLang="en-US" sz="2000"/>
              <a:t>Coordinate representation</a:t>
            </a:r>
          </a:p>
          <a:p>
            <a:pPr lvl="2"/>
            <a:r>
              <a:rPr lang="en-US" altLang="en-US" sz="1800"/>
              <a:t>includes as special cases:</a:t>
            </a:r>
            <a:br>
              <a:rPr lang="en-US" altLang="en-US" sz="1800"/>
            </a:br>
            <a:r>
              <a:rPr lang="en-US" altLang="en-US" sz="1800"/>
              <a:t>   coordinate transformation</a:t>
            </a:r>
            <a:br>
              <a:rPr lang="en-US" altLang="en-US" sz="1800"/>
            </a:br>
            <a:r>
              <a:rPr lang="en-US" altLang="en-US" sz="1800"/>
              <a:t>   coordinate conversion</a:t>
            </a:r>
          </a:p>
          <a:p>
            <a:pPr lvl="2"/>
            <a:r>
              <a:rPr lang="en-US" altLang="en-US" sz="1800"/>
              <a:t>coordinate validity</a:t>
            </a:r>
          </a:p>
          <a:p>
            <a:pPr lvl="1"/>
            <a:r>
              <a:rPr lang="en-US" altLang="en-US" sz="2000"/>
              <a:t>Direction representation</a:t>
            </a:r>
          </a:p>
          <a:p>
            <a:pPr lvl="1"/>
            <a:r>
              <a:rPr lang="en-US" altLang="en-US" sz="2000"/>
              <a:t>Change position-space embedding</a:t>
            </a:r>
          </a:p>
          <a:p>
            <a:r>
              <a:rPr lang="en-US" altLang="en-US" sz="2400"/>
              <a:t>Map projection based SRFs</a:t>
            </a:r>
          </a:p>
          <a:p>
            <a:pPr lvl="1"/>
            <a:r>
              <a:rPr lang="en-US" altLang="en-US" sz="2000"/>
              <a:t>map and geodetic azimuth</a:t>
            </a:r>
          </a:p>
          <a:p>
            <a:pPr lvl="1"/>
            <a:r>
              <a:rPr lang="en-US" altLang="en-US" sz="2000"/>
              <a:t>point scale</a:t>
            </a:r>
          </a:p>
          <a:p>
            <a:pPr lvl="1"/>
            <a:r>
              <a:rPr lang="en-US" altLang="en-US" sz="2000"/>
              <a:t>Convergence of the Meridian</a:t>
            </a:r>
          </a:p>
          <a:p>
            <a:r>
              <a:rPr lang="en-US" altLang="en-US" sz="2400"/>
              <a:t>Euclidean and geodesic distance</a:t>
            </a:r>
            <a:r>
              <a:rPr lang="en-US" altLang="en-US" sz="2000"/>
              <a:t>	</a:t>
            </a:r>
          </a:p>
        </p:txBody>
      </p:sp>
      <p:sp>
        <p:nvSpPr>
          <p:cNvPr id="316420" name="AutoShape 4"/>
          <p:cNvSpPr>
            <a:spLocks noChangeArrowheads="1"/>
          </p:cNvSpPr>
          <p:nvPr/>
        </p:nvSpPr>
        <p:spPr bwMode="auto">
          <a:xfrm>
            <a:off x="827088" y="3779838"/>
            <a:ext cx="666750" cy="244475"/>
          </a:xfrm>
          <a:prstGeom prst="rightArrow">
            <a:avLst>
              <a:gd name="adj1" fmla="val 50000"/>
              <a:gd name="adj2" fmla="val 68182"/>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16420"/>
                                        </p:tgtEl>
                                        <p:attrNameLst>
                                          <p:attrName>style.visibility</p:attrName>
                                        </p:attrNameLst>
                                      </p:cBhvr>
                                      <p:to>
                                        <p:strVal val="visible"/>
                                      </p:to>
                                    </p:set>
                                    <p:anim calcmode="lin" valueType="num">
                                      <p:cBhvr additive="base">
                                        <p:cTn id="7" dur="500" fill="hold"/>
                                        <p:tgtEl>
                                          <p:spTgt spid="316420"/>
                                        </p:tgtEl>
                                        <p:attrNameLst>
                                          <p:attrName>ppt_x</p:attrName>
                                        </p:attrNameLst>
                                      </p:cBhvr>
                                      <p:tavLst>
                                        <p:tav tm="0">
                                          <p:val>
                                            <p:strVal val="0-#ppt_w/2"/>
                                          </p:val>
                                        </p:tav>
                                        <p:tav tm="100000">
                                          <p:val>
                                            <p:strVal val="#ppt_x"/>
                                          </p:val>
                                        </p:tav>
                                      </p:tavLst>
                                    </p:anim>
                                    <p:anim calcmode="lin" valueType="num">
                                      <p:cBhvr additive="base">
                                        <p:cTn id="8" dur="500" fill="hold"/>
                                        <p:tgtEl>
                                          <p:spTgt spid="3164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26" name="Rectangle 22"/>
          <p:cNvSpPr>
            <a:spLocks noChangeArrowheads="1"/>
          </p:cNvSpPr>
          <p:nvPr/>
        </p:nvSpPr>
        <p:spPr bwMode="auto">
          <a:xfrm>
            <a:off x="4546600" y="1770063"/>
            <a:ext cx="4178300" cy="3924300"/>
          </a:xfrm>
          <a:prstGeom prst="rect">
            <a:avLst/>
          </a:prstGeom>
          <a:solidFill>
            <a:srgbClr val="99FF9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5" name="Rectangle 21"/>
          <p:cNvSpPr>
            <a:spLocks noChangeArrowheads="1"/>
          </p:cNvSpPr>
          <p:nvPr/>
        </p:nvSpPr>
        <p:spPr bwMode="auto">
          <a:xfrm>
            <a:off x="366713" y="1766888"/>
            <a:ext cx="4178300" cy="3924300"/>
          </a:xfrm>
          <a:prstGeom prst="rect">
            <a:avLst/>
          </a:prstGeom>
          <a:solidFill>
            <a:srgbClr val="FF9966">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06" name="Rectangle 2"/>
          <p:cNvSpPr>
            <a:spLocks noGrp="1" noChangeArrowheads="1"/>
          </p:cNvSpPr>
          <p:nvPr>
            <p:ph type="title"/>
          </p:nvPr>
        </p:nvSpPr>
        <p:spPr>
          <a:xfrm>
            <a:off x="1106488" y="161925"/>
            <a:ext cx="7593012" cy="1000125"/>
          </a:xfrm>
        </p:spPr>
        <p:txBody>
          <a:bodyPr/>
          <a:lstStyle/>
          <a:p>
            <a:r>
              <a:rPr lang="en-US" altLang="en-US"/>
              <a:t>Change of embeddings</a:t>
            </a:r>
            <a:endParaRPr lang="en-US" altLang="en-US" sz="2800"/>
          </a:p>
        </p:txBody>
      </p:sp>
      <p:sp>
        <p:nvSpPr>
          <p:cNvPr id="72713" name="Text Box 9"/>
          <p:cNvSpPr txBox="1">
            <a:spLocks noChangeArrowheads="1"/>
          </p:cNvSpPr>
          <p:nvPr/>
        </p:nvSpPr>
        <p:spPr bwMode="auto">
          <a:xfrm>
            <a:off x="479425" y="3057525"/>
            <a:ext cx="2871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ORM</a:t>
            </a:r>
            <a:r>
              <a:rPr lang="en-US" altLang="en-US" sz="1800" baseline="-25000"/>
              <a:t>1</a:t>
            </a:r>
            <a:r>
              <a:rPr lang="en-US" altLang="en-US" sz="1800"/>
              <a:t> Embedding position</a:t>
            </a:r>
            <a:endParaRPr lang="en-US" altLang="en-US">
              <a:latin typeface="Times New Roman" panose="02020603050405020304" pitchFamily="18" charset="0"/>
            </a:endParaRPr>
          </a:p>
        </p:txBody>
      </p:sp>
      <p:sp>
        <p:nvSpPr>
          <p:cNvPr id="72714" name="Text Box 10"/>
          <p:cNvSpPr txBox="1">
            <a:spLocks noChangeArrowheads="1"/>
          </p:cNvSpPr>
          <p:nvPr/>
        </p:nvSpPr>
        <p:spPr bwMode="auto">
          <a:xfrm>
            <a:off x="2136775" y="5688013"/>
            <a:ext cx="454025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Object reference ORM Embedding position</a:t>
            </a:r>
          </a:p>
        </p:txBody>
      </p:sp>
      <p:sp>
        <p:nvSpPr>
          <p:cNvPr id="72715" name="AutoShape 11"/>
          <p:cNvSpPr>
            <a:spLocks noChangeArrowheads="1"/>
          </p:cNvSpPr>
          <p:nvPr/>
        </p:nvSpPr>
        <p:spPr bwMode="auto">
          <a:xfrm rot="2510522">
            <a:off x="1239838" y="4572000"/>
            <a:ext cx="2905125" cy="377825"/>
          </a:xfrm>
          <a:prstGeom prst="rightArrow">
            <a:avLst>
              <a:gd name="adj1" fmla="val 50000"/>
              <a:gd name="adj2" fmla="val 19222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6" name="Text Box 12"/>
          <p:cNvSpPr txBox="1">
            <a:spLocks noChangeArrowheads="1"/>
          </p:cNvSpPr>
          <p:nvPr/>
        </p:nvSpPr>
        <p:spPr bwMode="auto">
          <a:xfrm>
            <a:off x="571500" y="4454525"/>
            <a:ext cx="405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olidFill>
                  <a:schemeClr val="accent2"/>
                </a:solidFill>
              </a:rPr>
              <a:t>Reference 7 parameter transformation</a:t>
            </a:r>
            <a:endParaRPr lang="en-US" altLang="en-US">
              <a:latin typeface="Times New Roman" panose="02020603050405020304" pitchFamily="18" charset="0"/>
            </a:endParaRPr>
          </a:p>
        </p:txBody>
      </p:sp>
      <p:sp>
        <p:nvSpPr>
          <p:cNvPr id="72720" name="Text Box 16"/>
          <p:cNvSpPr txBox="1">
            <a:spLocks noChangeArrowheads="1"/>
          </p:cNvSpPr>
          <p:nvPr/>
        </p:nvSpPr>
        <p:spPr bwMode="auto">
          <a:xfrm>
            <a:off x="5738813" y="3025775"/>
            <a:ext cx="28717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ORM</a:t>
            </a:r>
            <a:r>
              <a:rPr lang="en-US" altLang="en-US" sz="1800" baseline="-25000"/>
              <a:t>2</a:t>
            </a:r>
            <a:r>
              <a:rPr lang="en-US" altLang="en-US" sz="1800"/>
              <a:t> Embedding position</a:t>
            </a:r>
          </a:p>
        </p:txBody>
      </p:sp>
      <p:sp>
        <p:nvSpPr>
          <p:cNvPr id="72721" name="AutoShape 17"/>
          <p:cNvSpPr>
            <a:spLocks noChangeArrowheads="1"/>
          </p:cNvSpPr>
          <p:nvPr/>
        </p:nvSpPr>
        <p:spPr bwMode="auto">
          <a:xfrm rot="19089478" flipV="1">
            <a:off x="4556125" y="4408488"/>
            <a:ext cx="3273425" cy="377825"/>
          </a:xfrm>
          <a:prstGeom prst="rightArrow">
            <a:avLst>
              <a:gd name="adj1" fmla="val 50000"/>
              <a:gd name="adj2" fmla="val 216597"/>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2" name="Text Box 18"/>
          <p:cNvSpPr txBox="1">
            <a:spLocks noChangeArrowheads="1"/>
          </p:cNvSpPr>
          <p:nvPr/>
        </p:nvSpPr>
        <p:spPr bwMode="auto">
          <a:xfrm>
            <a:off x="5084763" y="4448175"/>
            <a:ext cx="3321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olidFill>
                  <a:schemeClr val="accent2"/>
                </a:solidFill>
              </a:rPr>
              <a:t>Inverse reference 7 parameter </a:t>
            </a:r>
            <a:br>
              <a:rPr lang="en-US" altLang="en-US" sz="1800">
                <a:solidFill>
                  <a:schemeClr val="accent2"/>
                </a:solidFill>
              </a:rPr>
            </a:br>
            <a:r>
              <a:rPr lang="en-US" altLang="en-US" sz="1800">
                <a:solidFill>
                  <a:schemeClr val="accent2"/>
                </a:solidFill>
              </a:rPr>
              <a:t>transformation</a:t>
            </a:r>
          </a:p>
        </p:txBody>
      </p:sp>
      <p:grpSp>
        <p:nvGrpSpPr>
          <p:cNvPr id="72730" name="Group 26"/>
          <p:cNvGrpSpPr>
            <a:grpSpLocks/>
          </p:cNvGrpSpPr>
          <p:nvPr/>
        </p:nvGrpSpPr>
        <p:grpSpPr bwMode="auto">
          <a:xfrm>
            <a:off x="3324225" y="2693988"/>
            <a:ext cx="2381250" cy="1470025"/>
            <a:chOff x="2094" y="1697"/>
            <a:chExt cx="1500" cy="926"/>
          </a:xfrm>
        </p:grpSpPr>
        <p:sp>
          <p:nvSpPr>
            <p:cNvPr id="72727" name="AutoShape 23"/>
            <p:cNvSpPr>
              <a:spLocks noChangeArrowheads="1"/>
            </p:cNvSpPr>
            <p:nvPr/>
          </p:nvSpPr>
          <p:spPr bwMode="auto">
            <a:xfrm>
              <a:off x="2176" y="1814"/>
              <a:ext cx="1403" cy="427"/>
            </a:xfrm>
            <a:prstGeom prst="rightArrow">
              <a:avLst>
                <a:gd name="adj1" fmla="val 50000"/>
                <a:gd name="adj2" fmla="val 82143"/>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8" name="Text Box 24"/>
            <p:cNvSpPr txBox="1">
              <a:spLocks noChangeArrowheads="1"/>
            </p:cNvSpPr>
            <p:nvPr/>
          </p:nvSpPr>
          <p:spPr bwMode="auto">
            <a:xfrm>
              <a:off x="2667" y="1697"/>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H</a:t>
              </a:r>
              <a:endParaRPr lang="en-US" altLang="en-US">
                <a:latin typeface="Times New Roman" panose="02020603050405020304" pitchFamily="18" charset="0"/>
              </a:endParaRPr>
            </a:p>
          </p:txBody>
        </p:sp>
        <p:sp>
          <p:nvSpPr>
            <p:cNvPr id="72729" name="Text Box 25"/>
            <p:cNvSpPr txBox="1">
              <a:spLocks noChangeArrowheads="1"/>
            </p:cNvSpPr>
            <p:nvPr/>
          </p:nvSpPr>
          <p:spPr bwMode="auto">
            <a:xfrm>
              <a:off x="2094" y="2219"/>
              <a:ext cx="150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H is a vector addition </a:t>
              </a:r>
            </a:p>
            <a:p>
              <a:pPr algn="ctr"/>
              <a:r>
                <a:rPr lang="en-US" altLang="en-US" sz="1800"/>
                <a:t>and a matrix multiply</a:t>
              </a:r>
              <a:endParaRPr lang="en-US" altLang="en-US">
                <a:latin typeface="Times New Roman" panose="02020603050405020304" pitchFamily="18" charset="0"/>
              </a:endParaRPr>
            </a:p>
          </p:txBody>
        </p:sp>
      </p:grpSp>
      <p:sp>
        <p:nvSpPr>
          <p:cNvPr id="72733" name="Text Box 29"/>
          <p:cNvSpPr txBox="1">
            <a:spLocks noChangeArrowheads="1"/>
          </p:cNvSpPr>
          <p:nvPr/>
        </p:nvSpPr>
        <p:spPr bwMode="auto">
          <a:xfrm>
            <a:off x="2024063" y="6057900"/>
            <a:ext cx="46799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(Reference ORM for Earth is WGS 84 ORM)</a:t>
            </a:r>
          </a:p>
        </p:txBody>
      </p:sp>
      <p:sp>
        <p:nvSpPr>
          <p:cNvPr id="72734" name="Rectangle 30"/>
          <p:cNvSpPr>
            <a:spLocks noChangeArrowheads="1"/>
          </p:cNvSpPr>
          <p:nvPr/>
        </p:nvSpPr>
        <p:spPr bwMode="auto">
          <a:xfrm>
            <a:off x="1822450" y="1206500"/>
            <a:ext cx="5741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Case: object-fixed ORMs for same object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2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4546600" y="1782763"/>
            <a:ext cx="4178300" cy="3911600"/>
          </a:xfrm>
          <a:prstGeom prst="rect">
            <a:avLst/>
          </a:prstGeom>
          <a:solidFill>
            <a:srgbClr val="99FF9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395" name="Rectangle 3"/>
          <p:cNvSpPr>
            <a:spLocks noChangeArrowheads="1"/>
          </p:cNvSpPr>
          <p:nvPr/>
        </p:nvSpPr>
        <p:spPr bwMode="auto">
          <a:xfrm>
            <a:off x="366713" y="1778000"/>
            <a:ext cx="4178300" cy="3913188"/>
          </a:xfrm>
          <a:prstGeom prst="rect">
            <a:avLst/>
          </a:prstGeom>
          <a:solidFill>
            <a:srgbClr val="FF9966">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87396" name="Rectangle 4"/>
          <p:cNvSpPr>
            <a:spLocks noGrp="1" noChangeArrowheads="1"/>
          </p:cNvSpPr>
          <p:nvPr>
            <p:ph type="title"/>
          </p:nvPr>
        </p:nvSpPr>
        <p:spPr>
          <a:xfrm>
            <a:off x="1106488" y="161925"/>
            <a:ext cx="7593012" cy="1000125"/>
          </a:xfrm>
        </p:spPr>
        <p:txBody>
          <a:bodyPr/>
          <a:lstStyle/>
          <a:p>
            <a:r>
              <a:rPr lang="en-US" altLang="en-US"/>
              <a:t>Change of embeddings</a:t>
            </a:r>
            <a:endParaRPr lang="en-US" altLang="en-US" sz="2800"/>
          </a:p>
        </p:txBody>
      </p:sp>
      <p:sp>
        <p:nvSpPr>
          <p:cNvPr id="187397" name="Text Box 5"/>
          <p:cNvSpPr txBox="1">
            <a:spLocks noChangeArrowheads="1"/>
          </p:cNvSpPr>
          <p:nvPr/>
        </p:nvSpPr>
        <p:spPr bwMode="auto">
          <a:xfrm>
            <a:off x="479425" y="3057525"/>
            <a:ext cx="2871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ORM</a:t>
            </a:r>
            <a:r>
              <a:rPr lang="en-US" altLang="en-US" sz="1800" baseline="-25000"/>
              <a:t>1</a:t>
            </a:r>
            <a:r>
              <a:rPr lang="en-US" altLang="en-US" sz="1800"/>
              <a:t> Embedding position</a:t>
            </a:r>
            <a:endParaRPr lang="en-US" altLang="en-US">
              <a:latin typeface="Times New Roman" panose="02020603050405020304" pitchFamily="18" charset="0"/>
            </a:endParaRPr>
          </a:p>
        </p:txBody>
      </p:sp>
      <p:sp>
        <p:nvSpPr>
          <p:cNvPr id="187401" name="Text Box 9"/>
          <p:cNvSpPr txBox="1">
            <a:spLocks noChangeArrowheads="1"/>
          </p:cNvSpPr>
          <p:nvPr/>
        </p:nvSpPr>
        <p:spPr bwMode="auto">
          <a:xfrm>
            <a:off x="5738813" y="3025775"/>
            <a:ext cx="28717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ORM</a:t>
            </a:r>
            <a:r>
              <a:rPr lang="en-US" altLang="en-US" sz="1800" baseline="-25000"/>
              <a:t>2</a:t>
            </a:r>
            <a:r>
              <a:rPr lang="en-US" altLang="en-US" sz="1800"/>
              <a:t> Embedding position</a:t>
            </a:r>
          </a:p>
        </p:txBody>
      </p:sp>
      <p:grpSp>
        <p:nvGrpSpPr>
          <p:cNvPr id="187404" name="Group 12"/>
          <p:cNvGrpSpPr>
            <a:grpSpLocks/>
          </p:cNvGrpSpPr>
          <p:nvPr/>
        </p:nvGrpSpPr>
        <p:grpSpPr bwMode="auto">
          <a:xfrm>
            <a:off x="3324225" y="2693988"/>
            <a:ext cx="2381250" cy="1470025"/>
            <a:chOff x="2094" y="1697"/>
            <a:chExt cx="1500" cy="926"/>
          </a:xfrm>
        </p:grpSpPr>
        <p:sp>
          <p:nvSpPr>
            <p:cNvPr id="187405" name="AutoShape 13"/>
            <p:cNvSpPr>
              <a:spLocks noChangeArrowheads="1"/>
            </p:cNvSpPr>
            <p:nvPr/>
          </p:nvSpPr>
          <p:spPr bwMode="auto">
            <a:xfrm>
              <a:off x="2176" y="1814"/>
              <a:ext cx="1403" cy="427"/>
            </a:xfrm>
            <a:prstGeom prst="rightArrow">
              <a:avLst>
                <a:gd name="adj1" fmla="val 50000"/>
                <a:gd name="adj2" fmla="val 82143"/>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06" name="Text Box 14"/>
            <p:cNvSpPr txBox="1">
              <a:spLocks noChangeArrowheads="1"/>
            </p:cNvSpPr>
            <p:nvPr/>
          </p:nvSpPr>
          <p:spPr bwMode="auto">
            <a:xfrm>
              <a:off x="2667" y="1697"/>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H</a:t>
              </a:r>
              <a:endParaRPr lang="en-US" altLang="en-US">
                <a:latin typeface="Times New Roman" panose="02020603050405020304" pitchFamily="18" charset="0"/>
              </a:endParaRPr>
            </a:p>
          </p:txBody>
        </p:sp>
        <p:sp>
          <p:nvSpPr>
            <p:cNvPr id="187407" name="Text Box 15"/>
            <p:cNvSpPr txBox="1">
              <a:spLocks noChangeArrowheads="1"/>
            </p:cNvSpPr>
            <p:nvPr/>
          </p:nvSpPr>
          <p:spPr bwMode="auto">
            <a:xfrm>
              <a:off x="2094" y="2219"/>
              <a:ext cx="150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H is a vector addition </a:t>
              </a:r>
            </a:p>
            <a:p>
              <a:pPr algn="ctr"/>
              <a:r>
                <a:rPr lang="en-US" altLang="en-US" sz="1800"/>
                <a:t>and a matrix multiply</a:t>
              </a:r>
              <a:endParaRPr lang="en-US" altLang="en-US">
                <a:latin typeface="Times New Roman" panose="02020603050405020304" pitchFamily="18" charset="0"/>
              </a:endParaRPr>
            </a:p>
          </p:txBody>
        </p:sp>
      </p:grpSp>
      <p:sp>
        <p:nvSpPr>
          <p:cNvPr id="187408" name="Rectangle 16"/>
          <p:cNvSpPr>
            <a:spLocks noChangeArrowheads="1"/>
          </p:cNvSpPr>
          <p:nvPr/>
        </p:nvSpPr>
        <p:spPr bwMode="auto">
          <a:xfrm>
            <a:off x="1822450" y="1206500"/>
            <a:ext cx="6300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Case: dynamic ORMs or two different objects</a:t>
            </a:r>
          </a:p>
        </p:txBody>
      </p:sp>
      <p:sp>
        <p:nvSpPr>
          <p:cNvPr id="187410" name="Text Box 18"/>
          <p:cNvSpPr txBox="1">
            <a:spLocks noChangeArrowheads="1"/>
          </p:cNvSpPr>
          <p:nvPr/>
        </p:nvSpPr>
        <p:spPr bwMode="auto">
          <a:xfrm>
            <a:off x="317500" y="4981575"/>
            <a:ext cx="8469313" cy="822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Assuming a fixed time coordinate </a:t>
            </a:r>
            <a:r>
              <a:rPr lang="en-US" altLang="en-US" i="1"/>
              <a:t>t</a:t>
            </a:r>
            <a:r>
              <a:rPr lang="en-US" altLang="en-US"/>
              <a:t> = </a:t>
            </a:r>
            <a:r>
              <a:rPr lang="en-US" altLang="en-US" i="1"/>
              <a:t>t</a:t>
            </a:r>
            <a:r>
              <a:rPr lang="en-US" altLang="en-US" baseline="-25000"/>
              <a:t>o</a:t>
            </a:r>
            <a:r>
              <a:rPr lang="en-US" altLang="en-US"/>
              <a:t> in the dynamic case:</a:t>
            </a:r>
          </a:p>
          <a:p>
            <a:pPr algn="ctr"/>
            <a:r>
              <a:rPr lang="en-US" altLang="en-US" b="1"/>
              <a:t>H</a:t>
            </a:r>
            <a:r>
              <a:rPr lang="en-US" altLang="en-US"/>
              <a:t>=</a:t>
            </a:r>
            <a:r>
              <a:rPr lang="en-US" altLang="en-US" b="1"/>
              <a:t>H</a:t>
            </a:r>
            <a:r>
              <a:rPr lang="en-US" altLang="en-US"/>
              <a:t>(</a:t>
            </a:r>
            <a:r>
              <a:rPr lang="en-US" altLang="en-US" i="1"/>
              <a:t>t</a:t>
            </a:r>
            <a:r>
              <a:rPr lang="en-US" altLang="en-US" baseline="-25000"/>
              <a:t>o</a:t>
            </a:r>
            <a:r>
              <a:rPr lang="en-US"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74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10" grpId="0" animBg="1"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1026"/>
          <p:cNvSpPr>
            <a:spLocks noGrp="1" noChangeArrowheads="1"/>
          </p:cNvSpPr>
          <p:nvPr>
            <p:ph type="title"/>
          </p:nvPr>
        </p:nvSpPr>
        <p:spPr/>
        <p:txBody>
          <a:bodyPr/>
          <a:lstStyle/>
          <a:p>
            <a:r>
              <a:rPr lang="en-US" altLang="en-US"/>
              <a:t>Coordinate transformation</a:t>
            </a:r>
          </a:p>
        </p:txBody>
      </p:sp>
      <p:sp>
        <p:nvSpPr>
          <p:cNvPr id="261125" name="Rectangle 1029"/>
          <p:cNvSpPr>
            <a:spLocks noChangeArrowheads="1"/>
          </p:cNvSpPr>
          <p:nvPr/>
        </p:nvSpPr>
        <p:spPr bwMode="auto">
          <a:xfrm>
            <a:off x="1635125" y="6189663"/>
            <a:ext cx="98425"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Times New Roman" panose="02020603050405020304" pitchFamily="18" charset="0"/>
              </a:rPr>
              <a:t> </a:t>
            </a:r>
            <a:endParaRPr lang="en-US" altLang="en-US"/>
          </a:p>
        </p:txBody>
      </p:sp>
      <p:sp>
        <p:nvSpPr>
          <p:cNvPr id="261126" name="Rectangle 1030"/>
          <p:cNvSpPr>
            <a:spLocks noChangeArrowheads="1"/>
          </p:cNvSpPr>
          <p:nvPr/>
        </p:nvSpPr>
        <p:spPr bwMode="auto">
          <a:xfrm>
            <a:off x="6402388" y="3017838"/>
            <a:ext cx="9477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127" name="Rectangle 1031"/>
          <p:cNvSpPr>
            <a:spLocks noChangeArrowheads="1"/>
          </p:cNvSpPr>
          <p:nvPr/>
        </p:nvSpPr>
        <p:spPr bwMode="auto">
          <a:xfrm>
            <a:off x="6507163" y="3082925"/>
            <a:ext cx="127000"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FF"/>
                </a:solidFill>
                <a:latin typeface="Times New Roman" panose="02020603050405020304" pitchFamily="18" charset="0"/>
              </a:rPr>
              <a:t>(</a:t>
            </a:r>
            <a:endParaRPr lang="en-US" altLang="en-US"/>
          </a:p>
        </p:txBody>
      </p:sp>
      <p:sp>
        <p:nvSpPr>
          <p:cNvPr id="261128" name="Rectangle 1032"/>
          <p:cNvSpPr>
            <a:spLocks noChangeArrowheads="1"/>
          </p:cNvSpPr>
          <p:nvPr/>
        </p:nvSpPr>
        <p:spPr bwMode="auto">
          <a:xfrm>
            <a:off x="6561138" y="3068638"/>
            <a:ext cx="192087"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FF"/>
                </a:solidFill>
                <a:latin typeface="Symbol" panose="05050102010706020507" pitchFamily="18" charset="2"/>
              </a:rPr>
              <a:t>f</a:t>
            </a:r>
            <a:endParaRPr lang="en-US" altLang="en-US"/>
          </a:p>
        </p:txBody>
      </p:sp>
      <p:sp>
        <p:nvSpPr>
          <p:cNvPr id="261129" name="Rectangle 1033"/>
          <p:cNvSpPr>
            <a:spLocks noChangeArrowheads="1"/>
          </p:cNvSpPr>
          <p:nvPr/>
        </p:nvSpPr>
        <p:spPr bwMode="auto">
          <a:xfrm>
            <a:off x="6643688" y="3082925"/>
            <a:ext cx="15557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FF"/>
                </a:solidFill>
                <a:latin typeface="Times New Roman" panose="02020603050405020304" pitchFamily="18" charset="0"/>
              </a:rPr>
              <a:t>, </a:t>
            </a:r>
            <a:endParaRPr lang="en-US" altLang="en-US"/>
          </a:p>
        </p:txBody>
      </p:sp>
      <p:sp>
        <p:nvSpPr>
          <p:cNvPr id="261130" name="Rectangle 1034"/>
          <p:cNvSpPr>
            <a:spLocks noChangeArrowheads="1"/>
          </p:cNvSpPr>
          <p:nvPr/>
        </p:nvSpPr>
        <p:spPr bwMode="auto">
          <a:xfrm>
            <a:off x="6723063" y="3068638"/>
            <a:ext cx="195262"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FF"/>
                </a:solidFill>
                <a:latin typeface="Symbol" panose="05050102010706020507" pitchFamily="18" charset="2"/>
              </a:rPr>
              <a:t>l</a:t>
            </a:r>
            <a:endParaRPr lang="en-US" altLang="en-US"/>
          </a:p>
        </p:txBody>
      </p:sp>
      <p:sp>
        <p:nvSpPr>
          <p:cNvPr id="261131" name="Rectangle 1035"/>
          <p:cNvSpPr>
            <a:spLocks noChangeArrowheads="1"/>
          </p:cNvSpPr>
          <p:nvPr/>
        </p:nvSpPr>
        <p:spPr bwMode="auto">
          <a:xfrm>
            <a:off x="6813550" y="3082925"/>
            <a:ext cx="15557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FF"/>
                </a:solidFill>
                <a:latin typeface="Times New Roman" panose="02020603050405020304" pitchFamily="18" charset="0"/>
              </a:rPr>
              <a:t>, </a:t>
            </a:r>
            <a:endParaRPr lang="en-US" altLang="en-US"/>
          </a:p>
        </p:txBody>
      </p:sp>
      <p:sp>
        <p:nvSpPr>
          <p:cNvPr id="261132" name="Rectangle 1036"/>
          <p:cNvSpPr>
            <a:spLocks noChangeArrowheads="1"/>
          </p:cNvSpPr>
          <p:nvPr/>
        </p:nvSpPr>
        <p:spPr bwMode="auto">
          <a:xfrm>
            <a:off x="6891338" y="3084513"/>
            <a:ext cx="160337"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FF"/>
                </a:solidFill>
                <a:latin typeface="Times New Roman" panose="02020603050405020304" pitchFamily="18" charset="0"/>
              </a:rPr>
              <a:t>h</a:t>
            </a:r>
            <a:endParaRPr lang="en-US" altLang="en-US"/>
          </a:p>
        </p:txBody>
      </p:sp>
      <p:sp>
        <p:nvSpPr>
          <p:cNvPr id="261133" name="Rectangle 1037"/>
          <p:cNvSpPr>
            <a:spLocks noChangeArrowheads="1"/>
          </p:cNvSpPr>
          <p:nvPr/>
        </p:nvSpPr>
        <p:spPr bwMode="auto">
          <a:xfrm>
            <a:off x="6980238" y="3082925"/>
            <a:ext cx="366712"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FF"/>
                </a:solidFill>
                <a:latin typeface="Times New Roman" panose="02020603050405020304" pitchFamily="18" charset="0"/>
              </a:rPr>
              <a:t>) or </a:t>
            </a:r>
            <a:endParaRPr lang="en-US" altLang="en-US"/>
          </a:p>
        </p:txBody>
      </p:sp>
      <p:sp>
        <p:nvSpPr>
          <p:cNvPr id="261134" name="Rectangle 1038"/>
          <p:cNvSpPr>
            <a:spLocks noChangeArrowheads="1"/>
          </p:cNvSpPr>
          <p:nvPr/>
        </p:nvSpPr>
        <p:spPr bwMode="auto">
          <a:xfrm>
            <a:off x="6507163" y="3278188"/>
            <a:ext cx="127000"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FF0000"/>
                </a:solidFill>
                <a:latin typeface="Times New Roman" panose="02020603050405020304" pitchFamily="18" charset="0"/>
              </a:rPr>
              <a:t>(</a:t>
            </a:r>
            <a:endParaRPr lang="en-US" altLang="en-US"/>
          </a:p>
        </p:txBody>
      </p:sp>
      <p:sp>
        <p:nvSpPr>
          <p:cNvPr id="261135" name="Rectangle 1039"/>
          <p:cNvSpPr>
            <a:spLocks noChangeArrowheads="1"/>
          </p:cNvSpPr>
          <p:nvPr/>
        </p:nvSpPr>
        <p:spPr bwMode="auto">
          <a:xfrm>
            <a:off x="6561138" y="3263900"/>
            <a:ext cx="192087"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FF0000"/>
                </a:solidFill>
                <a:latin typeface="Symbol" panose="05050102010706020507" pitchFamily="18" charset="2"/>
              </a:rPr>
              <a:t>f</a:t>
            </a:r>
            <a:endParaRPr lang="en-US" altLang="en-US"/>
          </a:p>
        </p:txBody>
      </p:sp>
      <p:sp>
        <p:nvSpPr>
          <p:cNvPr id="261136" name="Rectangle 1040"/>
          <p:cNvSpPr>
            <a:spLocks noChangeArrowheads="1"/>
          </p:cNvSpPr>
          <p:nvPr/>
        </p:nvSpPr>
        <p:spPr bwMode="auto">
          <a:xfrm>
            <a:off x="6643688" y="3279775"/>
            <a:ext cx="123825"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FF0000"/>
                </a:solidFill>
                <a:latin typeface="Times New Roman" panose="02020603050405020304" pitchFamily="18" charset="0"/>
              </a:rPr>
              <a:t>’</a:t>
            </a:r>
            <a:endParaRPr lang="en-US" altLang="en-US"/>
          </a:p>
        </p:txBody>
      </p:sp>
      <p:sp>
        <p:nvSpPr>
          <p:cNvPr id="261137" name="Rectangle 1041"/>
          <p:cNvSpPr>
            <a:spLocks noChangeArrowheads="1"/>
          </p:cNvSpPr>
          <p:nvPr/>
        </p:nvSpPr>
        <p:spPr bwMode="auto">
          <a:xfrm>
            <a:off x="6697663" y="3278188"/>
            <a:ext cx="112712"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FF0000"/>
                </a:solidFill>
                <a:latin typeface="Times New Roman" panose="02020603050405020304" pitchFamily="18" charset="0"/>
              </a:rPr>
              <a:t>,</a:t>
            </a:r>
            <a:endParaRPr lang="en-US" altLang="en-US"/>
          </a:p>
        </p:txBody>
      </p:sp>
      <p:sp>
        <p:nvSpPr>
          <p:cNvPr id="261138" name="Rectangle 1042"/>
          <p:cNvSpPr>
            <a:spLocks noChangeArrowheads="1"/>
          </p:cNvSpPr>
          <p:nvPr/>
        </p:nvSpPr>
        <p:spPr bwMode="auto">
          <a:xfrm>
            <a:off x="6737350" y="3278188"/>
            <a:ext cx="112713"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FF"/>
                </a:solidFill>
                <a:latin typeface="Times New Roman" panose="02020603050405020304" pitchFamily="18" charset="0"/>
              </a:rPr>
              <a:t> </a:t>
            </a:r>
            <a:endParaRPr lang="en-US" altLang="en-US"/>
          </a:p>
        </p:txBody>
      </p:sp>
      <p:sp>
        <p:nvSpPr>
          <p:cNvPr id="261139" name="Rectangle 1043"/>
          <p:cNvSpPr>
            <a:spLocks noChangeArrowheads="1"/>
          </p:cNvSpPr>
          <p:nvPr/>
        </p:nvSpPr>
        <p:spPr bwMode="auto">
          <a:xfrm>
            <a:off x="6777038" y="3263900"/>
            <a:ext cx="195262"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FF"/>
                </a:solidFill>
                <a:latin typeface="Symbol" panose="05050102010706020507" pitchFamily="18" charset="2"/>
              </a:rPr>
              <a:t>l</a:t>
            </a:r>
            <a:endParaRPr lang="en-US" altLang="en-US"/>
          </a:p>
        </p:txBody>
      </p:sp>
      <p:sp>
        <p:nvSpPr>
          <p:cNvPr id="261140" name="Rectangle 1044"/>
          <p:cNvSpPr>
            <a:spLocks noChangeArrowheads="1"/>
          </p:cNvSpPr>
          <p:nvPr/>
        </p:nvSpPr>
        <p:spPr bwMode="auto">
          <a:xfrm>
            <a:off x="6865938" y="3278188"/>
            <a:ext cx="155575"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FF"/>
                </a:solidFill>
                <a:latin typeface="Times New Roman" panose="02020603050405020304" pitchFamily="18" charset="0"/>
              </a:rPr>
              <a:t>, </a:t>
            </a:r>
            <a:endParaRPr lang="en-US" altLang="en-US"/>
          </a:p>
        </p:txBody>
      </p:sp>
      <p:sp>
        <p:nvSpPr>
          <p:cNvPr id="261141" name="Rectangle 1045"/>
          <p:cNvSpPr>
            <a:spLocks noChangeArrowheads="1"/>
          </p:cNvSpPr>
          <p:nvPr/>
        </p:nvSpPr>
        <p:spPr bwMode="auto">
          <a:xfrm>
            <a:off x="6945313" y="3279775"/>
            <a:ext cx="21590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FF0000"/>
                </a:solidFill>
                <a:latin typeface="Times New Roman" panose="02020603050405020304" pitchFamily="18" charset="0"/>
              </a:rPr>
              <a:t>h’</a:t>
            </a:r>
            <a:endParaRPr lang="en-US" altLang="en-US"/>
          </a:p>
        </p:txBody>
      </p:sp>
      <p:sp>
        <p:nvSpPr>
          <p:cNvPr id="261142" name="Rectangle 1046"/>
          <p:cNvSpPr>
            <a:spLocks noChangeArrowheads="1"/>
          </p:cNvSpPr>
          <p:nvPr/>
        </p:nvSpPr>
        <p:spPr bwMode="auto">
          <a:xfrm>
            <a:off x="7086600" y="3278188"/>
            <a:ext cx="168275"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FF0000"/>
                </a:solidFill>
                <a:latin typeface="Times New Roman" panose="02020603050405020304" pitchFamily="18" charset="0"/>
              </a:rPr>
              <a:t>) </a:t>
            </a:r>
            <a:endParaRPr lang="en-US" altLang="en-US"/>
          </a:p>
        </p:txBody>
      </p:sp>
      <p:sp>
        <p:nvSpPr>
          <p:cNvPr id="261143" name="Rectangle 1047"/>
          <p:cNvSpPr>
            <a:spLocks noChangeArrowheads="1"/>
          </p:cNvSpPr>
          <p:nvPr/>
        </p:nvSpPr>
        <p:spPr bwMode="auto">
          <a:xfrm>
            <a:off x="7180263" y="3278188"/>
            <a:ext cx="196850"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FF"/>
                </a:solidFill>
                <a:latin typeface="Times New Roman" panose="02020603050405020304" pitchFamily="18" charset="0"/>
              </a:rPr>
              <a:t>   </a:t>
            </a:r>
            <a:endParaRPr lang="en-US" altLang="en-US"/>
          </a:p>
        </p:txBody>
      </p:sp>
      <p:sp>
        <p:nvSpPr>
          <p:cNvPr id="261144" name="Rectangle 1048"/>
          <p:cNvSpPr>
            <a:spLocks noChangeArrowheads="1"/>
          </p:cNvSpPr>
          <p:nvPr/>
        </p:nvSpPr>
        <p:spPr bwMode="auto">
          <a:xfrm>
            <a:off x="7300913" y="3278188"/>
            <a:ext cx="112712"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FF"/>
                </a:solidFill>
                <a:latin typeface="Times New Roman" panose="02020603050405020304" pitchFamily="18" charset="0"/>
              </a:rPr>
              <a:t> </a:t>
            </a:r>
            <a:endParaRPr lang="en-US" altLang="en-US"/>
          </a:p>
        </p:txBody>
      </p:sp>
      <p:sp>
        <p:nvSpPr>
          <p:cNvPr id="261151" name="Freeform 1055"/>
          <p:cNvSpPr>
            <a:spLocks/>
          </p:cNvSpPr>
          <p:nvPr/>
        </p:nvSpPr>
        <p:spPr bwMode="auto">
          <a:xfrm>
            <a:off x="2765425" y="4068763"/>
            <a:ext cx="1754188" cy="719137"/>
          </a:xfrm>
          <a:custGeom>
            <a:avLst/>
            <a:gdLst>
              <a:gd name="T0" fmla="*/ 0 w 1105"/>
              <a:gd name="T1" fmla="*/ 0 h 453"/>
              <a:gd name="T2" fmla="*/ 1 w 1105"/>
              <a:gd name="T3" fmla="*/ 23 h 453"/>
              <a:gd name="T4" fmla="*/ 5 w 1105"/>
              <a:gd name="T5" fmla="*/ 46 h 453"/>
              <a:gd name="T6" fmla="*/ 13 w 1105"/>
              <a:gd name="T7" fmla="*/ 69 h 453"/>
              <a:gd name="T8" fmla="*/ 21 w 1105"/>
              <a:gd name="T9" fmla="*/ 91 h 453"/>
              <a:gd name="T10" fmla="*/ 35 w 1105"/>
              <a:gd name="T11" fmla="*/ 113 h 453"/>
              <a:gd name="T12" fmla="*/ 49 w 1105"/>
              <a:gd name="T13" fmla="*/ 135 h 453"/>
              <a:gd name="T14" fmla="*/ 66 w 1105"/>
              <a:gd name="T15" fmla="*/ 156 h 453"/>
              <a:gd name="T16" fmla="*/ 86 w 1105"/>
              <a:gd name="T17" fmla="*/ 177 h 453"/>
              <a:gd name="T18" fmla="*/ 108 w 1105"/>
              <a:gd name="T19" fmla="*/ 196 h 453"/>
              <a:gd name="T20" fmla="*/ 133 w 1105"/>
              <a:gd name="T21" fmla="*/ 216 h 453"/>
              <a:gd name="T22" fmla="*/ 160 w 1105"/>
              <a:gd name="T23" fmla="*/ 235 h 453"/>
              <a:gd name="T24" fmla="*/ 188 w 1105"/>
              <a:gd name="T25" fmla="*/ 253 h 453"/>
              <a:gd name="T26" fmla="*/ 219 w 1105"/>
              <a:gd name="T27" fmla="*/ 271 h 453"/>
              <a:gd name="T28" fmla="*/ 252 w 1105"/>
              <a:gd name="T29" fmla="*/ 288 h 453"/>
              <a:gd name="T30" fmla="*/ 287 w 1105"/>
              <a:gd name="T31" fmla="*/ 305 h 453"/>
              <a:gd name="T32" fmla="*/ 323 w 1105"/>
              <a:gd name="T33" fmla="*/ 320 h 453"/>
              <a:gd name="T34" fmla="*/ 361 w 1105"/>
              <a:gd name="T35" fmla="*/ 336 h 453"/>
              <a:gd name="T36" fmla="*/ 402 w 1105"/>
              <a:gd name="T37" fmla="*/ 350 h 453"/>
              <a:gd name="T38" fmla="*/ 444 w 1105"/>
              <a:gd name="T39" fmla="*/ 363 h 453"/>
              <a:gd name="T40" fmla="*/ 486 w 1105"/>
              <a:gd name="T41" fmla="*/ 375 h 453"/>
              <a:gd name="T42" fmla="*/ 531 w 1105"/>
              <a:gd name="T43" fmla="*/ 387 h 453"/>
              <a:gd name="T44" fmla="*/ 577 w 1105"/>
              <a:gd name="T45" fmla="*/ 398 h 453"/>
              <a:gd name="T46" fmla="*/ 626 w 1105"/>
              <a:gd name="T47" fmla="*/ 408 h 453"/>
              <a:gd name="T48" fmla="*/ 675 w 1105"/>
              <a:gd name="T49" fmla="*/ 418 h 453"/>
              <a:gd name="T50" fmla="*/ 724 w 1105"/>
              <a:gd name="T51" fmla="*/ 425 h 453"/>
              <a:gd name="T52" fmla="*/ 776 w 1105"/>
              <a:gd name="T53" fmla="*/ 432 h 453"/>
              <a:gd name="T54" fmla="*/ 828 w 1105"/>
              <a:gd name="T55" fmla="*/ 439 h 453"/>
              <a:gd name="T56" fmla="*/ 882 w 1105"/>
              <a:gd name="T57" fmla="*/ 444 h 453"/>
              <a:gd name="T58" fmla="*/ 936 w 1105"/>
              <a:gd name="T59" fmla="*/ 447 h 453"/>
              <a:gd name="T60" fmla="*/ 992 w 1105"/>
              <a:gd name="T61" fmla="*/ 451 h 453"/>
              <a:gd name="T62" fmla="*/ 1048 w 1105"/>
              <a:gd name="T63" fmla="*/ 452 h 453"/>
              <a:gd name="T64" fmla="*/ 1105 w 1105"/>
              <a:gd name="T65" fmla="*/ 453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5" h="453">
                <a:moveTo>
                  <a:pt x="0" y="0"/>
                </a:moveTo>
                <a:lnTo>
                  <a:pt x="1" y="23"/>
                </a:lnTo>
                <a:lnTo>
                  <a:pt x="5" y="46"/>
                </a:lnTo>
                <a:lnTo>
                  <a:pt x="13" y="69"/>
                </a:lnTo>
                <a:lnTo>
                  <a:pt x="21" y="91"/>
                </a:lnTo>
                <a:lnTo>
                  <a:pt x="35" y="113"/>
                </a:lnTo>
                <a:lnTo>
                  <a:pt x="49" y="135"/>
                </a:lnTo>
                <a:lnTo>
                  <a:pt x="66" y="156"/>
                </a:lnTo>
                <a:lnTo>
                  <a:pt x="86" y="177"/>
                </a:lnTo>
                <a:lnTo>
                  <a:pt x="108" y="196"/>
                </a:lnTo>
                <a:lnTo>
                  <a:pt x="133" y="216"/>
                </a:lnTo>
                <a:lnTo>
                  <a:pt x="160" y="235"/>
                </a:lnTo>
                <a:lnTo>
                  <a:pt x="188" y="253"/>
                </a:lnTo>
                <a:lnTo>
                  <a:pt x="219" y="271"/>
                </a:lnTo>
                <a:lnTo>
                  <a:pt x="252" y="288"/>
                </a:lnTo>
                <a:lnTo>
                  <a:pt x="287" y="305"/>
                </a:lnTo>
                <a:lnTo>
                  <a:pt x="323" y="320"/>
                </a:lnTo>
                <a:lnTo>
                  <a:pt x="361" y="336"/>
                </a:lnTo>
                <a:lnTo>
                  <a:pt x="402" y="350"/>
                </a:lnTo>
                <a:lnTo>
                  <a:pt x="444" y="363"/>
                </a:lnTo>
                <a:lnTo>
                  <a:pt x="486" y="375"/>
                </a:lnTo>
                <a:lnTo>
                  <a:pt x="531" y="387"/>
                </a:lnTo>
                <a:lnTo>
                  <a:pt x="577" y="398"/>
                </a:lnTo>
                <a:lnTo>
                  <a:pt x="626" y="408"/>
                </a:lnTo>
                <a:lnTo>
                  <a:pt x="675" y="418"/>
                </a:lnTo>
                <a:lnTo>
                  <a:pt x="724" y="425"/>
                </a:lnTo>
                <a:lnTo>
                  <a:pt x="776" y="432"/>
                </a:lnTo>
                <a:lnTo>
                  <a:pt x="828" y="439"/>
                </a:lnTo>
                <a:lnTo>
                  <a:pt x="882" y="444"/>
                </a:lnTo>
                <a:lnTo>
                  <a:pt x="936" y="447"/>
                </a:lnTo>
                <a:lnTo>
                  <a:pt x="992" y="451"/>
                </a:lnTo>
                <a:lnTo>
                  <a:pt x="1048" y="452"/>
                </a:lnTo>
                <a:lnTo>
                  <a:pt x="1105" y="453"/>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1152" name="Freeform 1056"/>
          <p:cNvSpPr>
            <a:spLocks/>
          </p:cNvSpPr>
          <p:nvPr/>
        </p:nvSpPr>
        <p:spPr bwMode="auto">
          <a:xfrm>
            <a:off x="4446588" y="4068763"/>
            <a:ext cx="1792287" cy="719137"/>
          </a:xfrm>
          <a:custGeom>
            <a:avLst/>
            <a:gdLst>
              <a:gd name="T0" fmla="*/ 1129 w 1129"/>
              <a:gd name="T1" fmla="*/ 0 h 453"/>
              <a:gd name="T2" fmla="*/ 1128 w 1129"/>
              <a:gd name="T3" fmla="*/ 23 h 453"/>
              <a:gd name="T4" fmla="*/ 1123 w 1129"/>
              <a:gd name="T5" fmla="*/ 46 h 453"/>
              <a:gd name="T6" fmla="*/ 1116 w 1129"/>
              <a:gd name="T7" fmla="*/ 69 h 453"/>
              <a:gd name="T8" fmla="*/ 1106 w 1129"/>
              <a:gd name="T9" fmla="*/ 91 h 453"/>
              <a:gd name="T10" fmla="*/ 1094 w 1129"/>
              <a:gd name="T11" fmla="*/ 113 h 453"/>
              <a:gd name="T12" fmla="*/ 1078 w 1129"/>
              <a:gd name="T13" fmla="*/ 135 h 453"/>
              <a:gd name="T14" fmla="*/ 1060 w 1129"/>
              <a:gd name="T15" fmla="*/ 156 h 453"/>
              <a:gd name="T16" fmla="*/ 1040 w 1129"/>
              <a:gd name="T17" fmla="*/ 177 h 453"/>
              <a:gd name="T18" fmla="*/ 1017 w 1129"/>
              <a:gd name="T19" fmla="*/ 196 h 453"/>
              <a:gd name="T20" fmla="*/ 993 w 1129"/>
              <a:gd name="T21" fmla="*/ 216 h 453"/>
              <a:gd name="T22" fmla="*/ 965 w 1129"/>
              <a:gd name="T23" fmla="*/ 235 h 453"/>
              <a:gd name="T24" fmla="*/ 936 w 1129"/>
              <a:gd name="T25" fmla="*/ 253 h 453"/>
              <a:gd name="T26" fmla="*/ 904 w 1129"/>
              <a:gd name="T27" fmla="*/ 271 h 453"/>
              <a:gd name="T28" fmla="*/ 871 w 1129"/>
              <a:gd name="T29" fmla="*/ 288 h 453"/>
              <a:gd name="T30" fmla="*/ 835 w 1129"/>
              <a:gd name="T31" fmla="*/ 305 h 453"/>
              <a:gd name="T32" fmla="*/ 798 w 1129"/>
              <a:gd name="T33" fmla="*/ 320 h 453"/>
              <a:gd name="T34" fmla="*/ 758 w 1129"/>
              <a:gd name="T35" fmla="*/ 336 h 453"/>
              <a:gd name="T36" fmla="*/ 718 w 1129"/>
              <a:gd name="T37" fmla="*/ 350 h 453"/>
              <a:gd name="T38" fmla="*/ 675 w 1129"/>
              <a:gd name="T39" fmla="*/ 363 h 453"/>
              <a:gd name="T40" fmla="*/ 631 w 1129"/>
              <a:gd name="T41" fmla="*/ 376 h 453"/>
              <a:gd name="T42" fmla="*/ 585 w 1129"/>
              <a:gd name="T43" fmla="*/ 387 h 453"/>
              <a:gd name="T44" fmla="*/ 538 w 1129"/>
              <a:gd name="T45" fmla="*/ 398 h 453"/>
              <a:gd name="T46" fmla="*/ 489 w 1129"/>
              <a:gd name="T47" fmla="*/ 408 h 453"/>
              <a:gd name="T48" fmla="*/ 439 w 1129"/>
              <a:gd name="T49" fmla="*/ 418 h 453"/>
              <a:gd name="T50" fmla="*/ 388 w 1129"/>
              <a:gd name="T51" fmla="*/ 425 h 453"/>
              <a:gd name="T52" fmla="*/ 335 w 1129"/>
              <a:gd name="T53" fmla="*/ 433 h 453"/>
              <a:gd name="T54" fmla="*/ 281 w 1129"/>
              <a:gd name="T55" fmla="*/ 439 h 453"/>
              <a:gd name="T56" fmla="*/ 227 w 1129"/>
              <a:gd name="T57" fmla="*/ 444 h 453"/>
              <a:gd name="T58" fmla="*/ 172 w 1129"/>
              <a:gd name="T59" fmla="*/ 447 h 453"/>
              <a:gd name="T60" fmla="*/ 115 w 1129"/>
              <a:gd name="T61" fmla="*/ 451 h 453"/>
              <a:gd name="T62" fmla="*/ 58 w 1129"/>
              <a:gd name="T63" fmla="*/ 453 h 453"/>
              <a:gd name="T64" fmla="*/ 0 w 1129"/>
              <a:gd name="T65" fmla="*/ 453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9" h="453">
                <a:moveTo>
                  <a:pt x="1129" y="0"/>
                </a:moveTo>
                <a:lnTo>
                  <a:pt x="1128" y="23"/>
                </a:lnTo>
                <a:lnTo>
                  <a:pt x="1123" y="46"/>
                </a:lnTo>
                <a:lnTo>
                  <a:pt x="1116" y="69"/>
                </a:lnTo>
                <a:lnTo>
                  <a:pt x="1106" y="91"/>
                </a:lnTo>
                <a:lnTo>
                  <a:pt x="1094" y="113"/>
                </a:lnTo>
                <a:lnTo>
                  <a:pt x="1078" y="135"/>
                </a:lnTo>
                <a:lnTo>
                  <a:pt x="1060" y="156"/>
                </a:lnTo>
                <a:lnTo>
                  <a:pt x="1040" y="177"/>
                </a:lnTo>
                <a:lnTo>
                  <a:pt x="1017" y="196"/>
                </a:lnTo>
                <a:lnTo>
                  <a:pt x="993" y="216"/>
                </a:lnTo>
                <a:lnTo>
                  <a:pt x="965" y="235"/>
                </a:lnTo>
                <a:lnTo>
                  <a:pt x="936" y="253"/>
                </a:lnTo>
                <a:lnTo>
                  <a:pt x="904" y="271"/>
                </a:lnTo>
                <a:lnTo>
                  <a:pt x="871" y="288"/>
                </a:lnTo>
                <a:lnTo>
                  <a:pt x="835" y="305"/>
                </a:lnTo>
                <a:lnTo>
                  <a:pt x="798" y="320"/>
                </a:lnTo>
                <a:lnTo>
                  <a:pt x="758" y="336"/>
                </a:lnTo>
                <a:lnTo>
                  <a:pt x="718" y="350"/>
                </a:lnTo>
                <a:lnTo>
                  <a:pt x="675" y="363"/>
                </a:lnTo>
                <a:lnTo>
                  <a:pt x="631" y="376"/>
                </a:lnTo>
                <a:lnTo>
                  <a:pt x="585" y="387"/>
                </a:lnTo>
                <a:lnTo>
                  <a:pt x="538" y="398"/>
                </a:lnTo>
                <a:lnTo>
                  <a:pt x="489" y="408"/>
                </a:lnTo>
                <a:lnTo>
                  <a:pt x="439" y="418"/>
                </a:lnTo>
                <a:lnTo>
                  <a:pt x="388" y="425"/>
                </a:lnTo>
                <a:lnTo>
                  <a:pt x="335" y="433"/>
                </a:lnTo>
                <a:lnTo>
                  <a:pt x="281" y="439"/>
                </a:lnTo>
                <a:lnTo>
                  <a:pt x="227" y="444"/>
                </a:lnTo>
                <a:lnTo>
                  <a:pt x="172" y="447"/>
                </a:lnTo>
                <a:lnTo>
                  <a:pt x="115" y="451"/>
                </a:lnTo>
                <a:lnTo>
                  <a:pt x="58" y="453"/>
                </a:lnTo>
                <a:lnTo>
                  <a:pt x="0" y="453"/>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61181" name="Group 1085"/>
          <p:cNvGrpSpPr>
            <a:grpSpLocks/>
          </p:cNvGrpSpPr>
          <p:nvPr/>
        </p:nvGrpSpPr>
        <p:grpSpPr bwMode="auto">
          <a:xfrm>
            <a:off x="2759075" y="3344863"/>
            <a:ext cx="1751013" cy="728662"/>
            <a:chOff x="1738" y="2107"/>
            <a:chExt cx="1103" cy="459"/>
          </a:xfrm>
        </p:grpSpPr>
        <p:sp>
          <p:nvSpPr>
            <p:cNvPr id="261153" name="Freeform 1057"/>
            <p:cNvSpPr>
              <a:spLocks/>
            </p:cNvSpPr>
            <p:nvPr/>
          </p:nvSpPr>
          <p:spPr bwMode="auto">
            <a:xfrm>
              <a:off x="1738" y="2534"/>
              <a:ext cx="9" cy="32"/>
            </a:xfrm>
            <a:custGeom>
              <a:avLst/>
              <a:gdLst>
                <a:gd name="T0" fmla="*/ 0 w 9"/>
                <a:gd name="T1" fmla="*/ 30 h 32"/>
                <a:gd name="T2" fmla="*/ 1 w 9"/>
                <a:gd name="T3" fmla="*/ 30 h 32"/>
                <a:gd name="T4" fmla="*/ 2 w 9"/>
                <a:gd name="T5" fmla="*/ 31 h 32"/>
                <a:gd name="T6" fmla="*/ 4 w 9"/>
                <a:gd name="T7" fmla="*/ 32 h 32"/>
                <a:gd name="T8" fmla="*/ 4 w 9"/>
                <a:gd name="T9" fmla="*/ 32 h 32"/>
                <a:gd name="T10" fmla="*/ 5 w 9"/>
                <a:gd name="T11" fmla="*/ 31 h 32"/>
                <a:gd name="T12" fmla="*/ 6 w 9"/>
                <a:gd name="T13" fmla="*/ 30 h 32"/>
                <a:gd name="T14" fmla="*/ 7 w 9"/>
                <a:gd name="T15" fmla="*/ 29 h 32"/>
                <a:gd name="T16" fmla="*/ 7 w 9"/>
                <a:gd name="T17" fmla="*/ 29 h 32"/>
                <a:gd name="T18" fmla="*/ 8 w 9"/>
                <a:gd name="T19" fmla="*/ 5 h 32"/>
                <a:gd name="T20" fmla="*/ 5 w 9"/>
                <a:gd name="T21" fmla="*/ 6 h 32"/>
                <a:gd name="T22" fmla="*/ 8 w 9"/>
                <a:gd name="T23" fmla="*/ 6 h 32"/>
                <a:gd name="T24" fmla="*/ 9 w 9"/>
                <a:gd name="T25" fmla="*/ 4 h 32"/>
                <a:gd name="T26" fmla="*/ 9 w 9"/>
                <a:gd name="T27" fmla="*/ 3 h 32"/>
                <a:gd name="T28" fmla="*/ 8 w 9"/>
                <a:gd name="T29" fmla="*/ 2 h 32"/>
                <a:gd name="T30" fmla="*/ 7 w 9"/>
                <a:gd name="T31" fmla="*/ 1 h 32"/>
                <a:gd name="T32" fmla="*/ 6 w 9"/>
                <a:gd name="T33" fmla="*/ 0 h 32"/>
                <a:gd name="T34" fmla="*/ 5 w 9"/>
                <a:gd name="T35" fmla="*/ 0 h 32"/>
                <a:gd name="T36" fmla="*/ 4 w 9"/>
                <a:gd name="T37" fmla="*/ 1 h 32"/>
                <a:gd name="T38" fmla="*/ 2 w 9"/>
                <a:gd name="T39" fmla="*/ 2 h 32"/>
                <a:gd name="T40" fmla="*/ 2 w 9"/>
                <a:gd name="T41" fmla="*/ 3 h 32"/>
                <a:gd name="T42" fmla="*/ 1 w 9"/>
                <a:gd name="T43" fmla="*/ 5 h 32"/>
                <a:gd name="T44" fmla="*/ 1 w 9"/>
                <a:gd name="T45" fmla="*/ 6 h 32"/>
                <a:gd name="T46" fmla="*/ 1 w 9"/>
                <a:gd name="T47" fmla="*/ 6 h 32"/>
                <a:gd name="T48" fmla="*/ 0 w 9"/>
                <a:gd name="T49"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 h="32">
                  <a:moveTo>
                    <a:pt x="0" y="30"/>
                  </a:moveTo>
                  <a:lnTo>
                    <a:pt x="1" y="30"/>
                  </a:lnTo>
                  <a:lnTo>
                    <a:pt x="2" y="31"/>
                  </a:lnTo>
                  <a:lnTo>
                    <a:pt x="4" y="32"/>
                  </a:lnTo>
                  <a:lnTo>
                    <a:pt x="4" y="32"/>
                  </a:lnTo>
                  <a:lnTo>
                    <a:pt x="5" y="31"/>
                  </a:lnTo>
                  <a:lnTo>
                    <a:pt x="6" y="30"/>
                  </a:lnTo>
                  <a:lnTo>
                    <a:pt x="7" y="29"/>
                  </a:lnTo>
                  <a:lnTo>
                    <a:pt x="7" y="29"/>
                  </a:lnTo>
                  <a:lnTo>
                    <a:pt x="8" y="5"/>
                  </a:lnTo>
                  <a:lnTo>
                    <a:pt x="5" y="6"/>
                  </a:lnTo>
                  <a:lnTo>
                    <a:pt x="8" y="6"/>
                  </a:lnTo>
                  <a:lnTo>
                    <a:pt x="9" y="4"/>
                  </a:lnTo>
                  <a:lnTo>
                    <a:pt x="9" y="3"/>
                  </a:lnTo>
                  <a:lnTo>
                    <a:pt x="8" y="2"/>
                  </a:lnTo>
                  <a:lnTo>
                    <a:pt x="7" y="1"/>
                  </a:lnTo>
                  <a:lnTo>
                    <a:pt x="6" y="0"/>
                  </a:lnTo>
                  <a:lnTo>
                    <a:pt x="5" y="0"/>
                  </a:lnTo>
                  <a:lnTo>
                    <a:pt x="4" y="1"/>
                  </a:lnTo>
                  <a:lnTo>
                    <a:pt x="2" y="2"/>
                  </a:lnTo>
                  <a:lnTo>
                    <a:pt x="2" y="3"/>
                  </a:lnTo>
                  <a:lnTo>
                    <a:pt x="1" y="5"/>
                  </a:lnTo>
                  <a:lnTo>
                    <a:pt x="1" y="6"/>
                  </a:lnTo>
                  <a:lnTo>
                    <a:pt x="1" y="6"/>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54" name="Freeform 1058"/>
            <p:cNvSpPr>
              <a:spLocks/>
            </p:cNvSpPr>
            <p:nvPr/>
          </p:nvSpPr>
          <p:spPr bwMode="auto">
            <a:xfrm>
              <a:off x="1744" y="2490"/>
              <a:ext cx="14" cy="30"/>
            </a:xfrm>
            <a:custGeom>
              <a:avLst/>
              <a:gdLst>
                <a:gd name="T0" fmla="*/ 0 w 14"/>
                <a:gd name="T1" fmla="*/ 27 h 30"/>
                <a:gd name="T2" fmla="*/ 0 w 14"/>
                <a:gd name="T3" fmla="*/ 28 h 30"/>
                <a:gd name="T4" fmla="*/ 1 w 14"/>
                <a:gd name="T5" fmla="*/ 29 h 30"/>
                <a:gd name="T6" fmla="*/ 2 w 14"/>
                <a:gd name="T7" fmla="*/ 30 h 30"/>
                <a:gd name="T8" fmla="*/ 3 w 14"/>
                <a:gd name="T9" fmla="*/ 30 h 30"/>
                <a:gd name="T10" fmla="*/ 4 w 14"/>
                <a:gd name="T11" fmla="*/ 30 h 30"/>
                <a:gd name="T12" fmla="*/ 5 w 14"/>
                <a:gd name="T13" fmla="*/ 30 h 30"/>
                <a:gd name="T14" fmla="*/ 6 w 14"/>
                <a:gd name="T15" fmla="*/ 29 h 30"/>
                <a:gd name="T16" fmla="*/ 6 w 14"/>
                <a:gd name="T17" fmla="*/ 28 h 30"/>
                <a:gd name="T18" fmla="*/ 6 w 14"/>
                <a:gd name="T19" fmla="*/ 27 h 30"/>
                <a:gd name="T20" fmla="*/ 14 w 14"/>
                <a:gd name="T21" fmla="*/ 5 h 30"/>
                <a:gd name="T22" fmla="*/ 14 w 14"/>
                <a:gd name="T23" fmla="*/ 3 h 30"/>
                <a:gd name="T24" fmla="*/ 14 w 14"/>
                <a:gd name="T25" fmla="*/ 2 h 30"/>
                <a:gd name="T26" fmla="*/ 14 w 14"/>
                <a:gd name="T27" fmla="*/ 1 h 30"/>
                <a:gd name="T28" fmla="*/ 13 w 14"/>
                <a:gd name="T29" fmla="*/ 0 h 30"/>
                <a:gd name="T30" fmla="*/ 12 w 14"/>
                <a:gd name="T31" fmla="*/ 0 h 30"/>
                <a:gd name="T32" fmla="*/ 11 w 14"/>
                <a:gd name="T33" fmla="*/ 0 h 30"/>
                <a:gd name="T34" fmla="*/ 10 w 14"/>
                <a:gd name="T35" fmla="*/ 0 h 30"/>
                <a:gd name="T36" fmla="*/ 8 w 14"/>
                <a:gd name="T37" fmla="*/ 1 h 30"/>
                <a:gd name="T38" fmla="*/ 7 w 14"/>
                <a:gd name="T39" fmla="*/ 2 h 30"/>
                <a:gd name="T40" fmla="*/ 7 w 14"/>
                <a:gd name="T41" fmla="*/ 4 h 30"/>
                <a:gd name="T42" fmla="*/ 0 w 14"/>
                <a:gd name="T43" fmla="*/ 26 h 30"/>
                <a:gd name="T44" fmla="*/ 0 w 14"/>
                <a:gd name="T45"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30">
                  <a:moveTo>
                    <a:pt x="0" y="27"/>
                  </a:moveTo>
                  <a:lnTo>
                    <a:pt x="0" y="28"/>
                  </a:lnTo>
                  <a:lnTo>
                    <a:pt x="1" y="29"/>
                  </a:lnTo>
                  <a:lnTo>
                    <a:pt x="2" y="30"/>
                  </a:lnTo>
                  <a:lnTo>
                    <a:pt x="3" y="30"/>
                  </a:lnTo>
                  <a:lnTo>
                    <a:pt x="4" y="30"/>
                  </a:lnTo>
                  <a:lnTo>
                    <a:pt x="5" y="30"/>
                  </a:lnTo>
                  <a:lnTo>
                    <a:pt x="6" y="29"/>
                  </a:lnTo>
                  <a:lnTo>
                    <a:pt x="6" y="28"/>
                  </a:lnTo>
                  <a:lnTo>
                    <a:pt x="6" y="27"/>
                  </a:lnTo>
                  <a:lnTo>
                    <a:pt x="14" y="5"/>
                  </a:lnTo>
                  <a:lnTo>
                    <a:pt x="14" y="3"/>
                  </a:lnTo>
                  <a:lnTo>
                    <a:pt x="14" y="2"/>
                  </a:lnTo>
                  <a:lnTo>
                    <a:pt x="14" y="1"/>
                  </a:lnTo>
                  <a:lnTo>
                    <a:pt x="13" y="0"/>
                  </a:lnTo>
                  <a:lnTo>
                    <a:pt x="12" y="0"/>
                  </a:lnTo>
                  <a:lnTo>
                    <a:pt x="11" y="0"/>
                  </a:lnTo>
                  <a:lnTo>
                    <a:pt x="10" y="0"/>
                  </a:lnTo>
                  <a:lnTo>
                    <a:pt x="8" y="1"/>
                  </a:lnTo>
                  <a:lnTo>
                    <a:pt x="7" y="2"/>
                  </a:lnTo>
                  <a:lnTo>
                    <a:pt x="7" y="4"/>
                  </a:lnTo>
                  <a:lnTo>
                    <a:pt x="0" y="26"/>
                  </a:lnTo>
                  <a:lnTo>
                    <a:pt x="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55" name="Freeform 1059"/>
            <p:cNvSpPr>
              <a:spLocks/>
            </p:cNvSpPr>
            <p:nvPr/>
          </p:nvSpPr>
          <p:spPr bwMode="auto">
            <a:xfrm>
              <a:off x="1759" y="2448"/>
              <a:ext cx="20" cy="30"/>
            </a:xfrm>
            <a:custGeom>
              <a:avLst/>
              <a:gdLst>
                <a:gd name="T0" fmla="*/ 0 w 20"/>
                <a:gd name="T1" fmla="*/ 26 h 30"/>
                <a:gd name="T2" fmla="*/ 0 w 20"/>
                <a:gd name="T3" fmla="*/ 28 h 30"/>
                <a:gd name="T4" fmla="*/ 1 w 20"/>
                <a:gd name="T5" fmla="*/ 29 h 30"/>
                <a:gd name="T6" fmla="*/ 2 w 20"/>
                <a:gd name="T7" fmla="*/ 30 h 30"/>
                <a:gd name="T8" fmla="*/ 3 w 20"/>
                <a:gd name="T9" fmla="*/ 30 h 30"/>
                <a:gd name="T10" fmla="*/ 4 w 20"/>
                <a:gd name="T11" fmla="*/ 30 h 30"/>
                <a:gd name="T12" fmla="*/ 6 w 20"/>
                <a:gd name="T13" fmla="*/ 30 h 30"/>
                <a:gd name="T14" fmla="*/ 7 w 20"/>
                <a:gd name="T15" fmla="*/ 29 h 30"/>
                <a:gd name="T16" fmla="*/ 7 w 20"/>
                <a:gd name="T17" fmla="*/ 28 h 30"/>
                <a:gd name="T18" fmla="*/ 8 w 20"/>
                <a:gd name="T19" fmla="*/ 24 h 30"/>
                <a:gd name="T20" fmla="*/ 4 w 20"/>
                <a:gd name="T21" fmla="*/ 24 h 30"/>
                <a:gd name="T22" fmla="*/ 8 w 20"/>
                <a:gd name="T23" fmla="*/ 25 h 30"/>
                <a:gd name="T24" fmla="*/ 20 w 20"/>
                <a:gd name="T25" fmla="*/ 5 h 30"/>
                <a:gd name="T26" fmla="*/ 20 w 20"/>
                <a:gd name="T27" fmla="*/ 3 h 30"/>
                <a:gd name="T28" fmla="*/ 20 w 20"/>
                <a:gd name="T29" fmla="*/ 2 h 30"/>
                <a:gd name="T30" fmla="*/ 20 w 20"/>
                <a:gd name="T31" fmla="*/ 1 h 30"/>
                <a:gd name="T32" fmla="*/ 19 w 20"/>
                <a:gd name="T33" fmla="*/ 0 h 30"/>
                <a:gd name="T34" fmla="*/ 18 w 20"/>
                <a:gd name="T35" fmla="*/ 0 h 30"/>
                <a:gd name="T36" fmla="*/ 17 w 20"/>
                <a:gd name="T37" fmla="*/ 0 h 30"/>
                <a:gd name="T38" fmla="*/ 15 w 20"/>
                <a:gd name="T39" fmla="*/ 0 h 30"/>
                <a:gd name="T40" fmla="*/ 14 w 20"/>
                <a:gd name="T41" fmla="*/ 1 h 30"/>
                <a:gd name="T42" fmla="*/ 2 w 20"/>
                <a:gd name="T43" fmla="*/ 22 h 30"/>
                <a:gd name="T44" fmla="*/ 1 w 20"/>
                <a:gd name="T45" fmla="*/ 23 h 30"/>
                <a:gd name="T46" fmla="*/ 0 w 20"/>
                <a:gd name="T4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30">
                  <a:moveTo>
                    <a:pt x="0" y="26"/>
                  </a:moveTo>
                  <a:lnTo>
                    <a:pt x="0" y="28"/>
                  </a:lnTo>
                  <a:lnTo>
                    <a:pt x="1" y="29"/>
                  </a:lnTo>
                  <a:lnTo>
                    <a:pt x="2" y="30"/>
                  </a:lnTo>
                  <a:lnTo>
                    <a:pt x="3" y="30"/>
                  </a:lnTo>
                  <a:lnTo>
                    <a:pt x="4" y="30"/>
                  </a:lnTo>
                  <a:lnTo>
                    <a:pt x="6" y="30"/>
                  </a:lnTo>
                  <a:lnTo>
                    <a:pt x="7" y="29"/>
                  </a:lnTo>
                  <a:lnTo>
                    <a:pt x="7" y="28"/>
                  </a:lnTo>
                  <a:lnTo>
                    <a:pt x="8" y="24"/>
                  </a:lnTo>
                  <a:lnTo>
                    <a:pt x="4" y="24"/>
                  </a:lnTo>
                  <a:lnTo>
                    <a:pt x="8" y="25"/>
                  </a:lnTo>
                  <a:lnTo>
                    <a:pt x="20" y="5"/>
                  </a:lnTo>
                  <a:lnTo>
                    <a:pt x="20" y="3"/>
                  </a:lnTo>
                  <a:lnTo>
                    <a:pt x="20" y="2"/>
                  </a:lnTo>
                  <a:lnTo>
                    <a:pt x="20" y="1"/>
                  </a:lnTo>
                  <a:lnTo>
                    <a:pt x="19" y="0"/>
                  </a:lnTo>
                  <a:lnTo>
                    <a:pt x="18" y="0"/>
                  </a:lnTo>
                  <a:lnTo>
                    <a:pt x="17" y="0"/>
                  </a:lnTo>
                  <a:lnTo>
                    <a:pt x="15" y="0"/>
                  </a:lnTo>
                  <a:lnTo>
                    <a:pt x="14" y="1"/>
                  </a:lnTo>
                  <a:lnTo>
                    <a:pt x="2" y="22"/>
                  </a:lnTo>
                  <a:lnTo>
                    <a:pt x="1" y="23"/>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56" name="Freeform 1060"/>
            <p:cNvSpPr>
              <a:spLocks/>
            </p:cNvSpPr>
            <p:nvPr/>
          </p:nvSpPr>
          <p:spPr bwMode="auto">
            <a:xfrm>
              <a:off x="1783" y="2411"/>
              <a:ext cx="23" cy="27"/>
            </a:xfrm>
            <a:custGeom>
              <a:avLst/>
              <a:gdLst>
                <a:gd name="T0" fmla="*/ 1 w 23"/>
                <a:gd name="T1" fmla="*/ 23 h 27"/>
                <a:gd name="T2" fmla="*/ 0 w 23"/>
                <a:gd name="T3" fmla="*/ 24 h 27"/>
                <a:gd name="T4" fmla="*/ 0 w 23"/>
                <a:gd name="T5" fmla="*/ 25 h 27"/>
                <a:gd name="T6" fmla="*/ 1 w 23"/>
                <a:gd name="T7" fmla="*/ 26 h 27"/>
                <a:gd name="T8" fmla="*/ 2 w 23"/>
                <a:gd name="T9" fmla="*/ 27 h 27"/>
                <a:gd name="T10" fmla="*/ 3 w 23"/>
                <a:gd name="T11" fmla="*/ 27 h 27"/>
                <a:gd name="T12" fmla="*/ 5 w 23"/>
                <a:gd name="T13" fmla="*/ 27 h 27"/>
                <a:gd name="T14" fmla="*/ 6 w 23"/>
                <a:gd name="T15" fmla="*/ 27 h 27"/>
                <a:gd name="T16" fmla="*/ 7 w 23"/>
                <a:gd name="T17" fmla="*/ 26 h 27"/>
                <a:gd name="T18" fmla="*/ 11 w 23"/>
                <a:gd name="T19" fmla="*/ 20 h 27"/>
                <a:gd name="T20" fmla="*/ 23 w 23"/>
                <a:gd name="T21" fmla="*/ 5 h 27"/>
                <a:gd name="T22" fmla="*/ 23 w 23"/>
                <a:gd name="T23" fmla="*/ 4 h 27"/>
                <a:gd name="T24" fmla="*/ 23 w 23"/>
                <a:gd name="T25" fmla="*/ 3 h 27"/>
                <a:gd name="T26" fmla="*/ 23 w 23"/>
                <a:gd name="T27" fmla="*/ 2 h 27"/>
                <a:gd name="T28" fmla="*/ 22 w 23"/>
                <a:gd name="T29" fmla="*/ 1 h 27"/>
                <a:gd name="T30" fmla="*/ 21 w 23"/>
                <a:gd name="T31" fmla="*/ 0 h 27"/>
                <a:gd name="T32" fmla="*/ 20 w 23"/>
                <a:gd name="T33" fmla="*/ 0 h 27"/>
                <a:gd name="T34" fmla="*/ 19 w 23"/>
                <a:gd name="T35" fmla="*/ 1 h 27"/>
                <a:gd name="T36" fmla="*/ 18 w 23"/>
                <a:gd name="T37" fmla="*/ 2 h 27"/>
                <a:gd name="T38" fmla="*/ 6 w 23"/>
                <a:gd name="T39" fmla="*/ 16 h 27"/>
                <a:gd name="T40" fmla="*/ 1 w 23"/>
                <a:gd name="T41"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7">
                  <a:moveTo>
                    <a:pt x="1" y="23"/>
                  </a:moveTo>
                  <a:lnTo>
                    <a:pt x="0" y="24"/>
                  </a:lnTo>
                  <a:lnTo>
                    <a:pt x="0" y="25"/>
                  </a:lnTo>
                  <a:lnTo>
                    <a:pt x="1" y="26"/>
                  </a:lnTo>
                  <a:lnTo>
                    <a:pt x="2" y="27"/>
                  </a:lnTo>
                  <a:lnTo>
                    <a:pt x="3" y="27"/>
                  </a:lnTo>
                  <a:lnTo>
                    <a:pt x="5" y="27"/>
                  </a:lnTo>
                  <a:lnTo>
                    <a:pt x="6" y="27"/>
                  </a:lnTo>
                  <a:lnTo>
                    <a:pt x="7" y="26"/>
                  </a:lnTo>
                  <a:lnTo>
                    <a:pt x="11" y="20"/>
                  </a:lnTo>
                  <a:lnTo>
                    <a:pt x="23" y="5"/>
                  </a:lnTo>
                  <a:lnTo>
                    <a:pt x="23" y="4"/>
                  </a:lnTo>
                  <a:lnTo>
                    <a:pt x="23" y="3"/>
                  </a:lnTo>
                  <a:lnTo>
                    <a:pt x="23" y="2"/>
                  </a:lnTo>
                  <a:lnTo>
                    <a:pt x="22" y="1"/>
                  </a:lnTo>
                  <a:lnTo>
                    <a:pt x="21" y="0"/>
                  </a:lnTo>
                  <a:lnTo>
                    <a:pt x="20" y="0"/>
                  </a:lnTo>
                  <a:lnTo>
                    <a:pt x="19" y="1"/>
                  </a:lnTo>
                  <a:lnTo>
                    <a:pt x="18" y="2"/>
                  </a:lnTo>
                  <a:lnTo>
                    <a:pt x="6" y="16"/>
                  </a:lnTo>
                  <a:lnTo>
                    <a:pt x="1"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57" name="Freeform 1061"/>
            <p:cNvSpPr>
              <a:spLocks/>
            </p:cNvSpPr>
            <p:nvPr/>
          </p:nvSpPr>
          <p:spPr bwMode="auto">
            <a:xfrm>
              <a:off x="1813" y="2378"/>
              <a:ext cx="25" cy="25"/>
            </a:xfrm>
            <a:custGeom>
              <a:avLst/>
              <a:gdLst>
                <a:gd name="T0" fmla="*/ 1 w 25"/>
                <a:gd name="T1" fmla="*/ 20 h 25"/>
                <a:gd name="T2" fmla="*/ 0 w 25"/>
                <a:gd name="T3" fmla="*/ 21 h 25"/>
                <a:gd name="T4" fmla="*/ 0 w 25"/>
                <a:gd name="T5" fmla="*/ 22 h 25"/>
                <a:gd name="T6" fmla="*/ 1 w 25"/>
                <a:gd name="T7" fmla="*/ 23 h 25"/>
                <a:gd name="T8" fmla="*/ 2 w 25"/>
                <a:gd name="T9" fmla="*/ 24 h 25"/>
                <a:gd name="T10" fmla="*/ 3 w 25"/>
                <a:gd name="T11" fmla="*/ 25 h 25"/>
                <a:gd name="T12" fmla="*/ 4 w 25"/>
                <a:gd name="T13" fmla="*/ 25 h 25"/>
                <a:gd name="T14" fmla="*/ 5 w 25"/>
                <a:gd name="T15" fmla="*/ 24 h 25"/>
                <a:gd name="T16" fmla="*/ 6 w 25"/>
                <a:gd name="T17" fmla="*/ 23 h 25"/>
                <a:gd name="T18" fmla="*/ 18 w 25"/>
                <a:gd name="T19" fmla="*/ 11 h 25"/>
                <a:gd name="T20" fmla="*/ 15 w 25"/>
                <a:gd name="T21" fmla="*/ 9 h 25"/>
                <a:gd name="T22" fmla="*/ 17 w 25"/>
                <a:gd name="T23" fmla="*/ 12 h 25"/>
                <a:gd name="T24" fmla="*/ 24 w 25"/>
                <a:gd name="T25" fmla="*/ 5 h 25"/>
                <a:gd name="T26" fmla="*/ 25 w 25"/>
                <a:gd name="T27" fmla="*/ 4 h 25"/>
                <a:gd name="T28" fmla="*/ 25 w 25"/>
                <a:gd name="T29" fmla="*/ 3 h 25"/>
                <a:gd name="T30" fmla="*/ 25 w 25"/>
                <a:gd name="T31" fmla="*/ 2 h 25"/>
                <a:gd name="T32" fmla="*/ 25 w 25"/>
                <a:gd name="T33" fmla="*/ 1 h 25"/>
                <a:gd name="T34" fmla="*/ 24 w 25"/>
                <a:gd name="T35" fmla="*/ 0 h 25"/>
                <a:gd name="T36" fmla="*/ 23 w 25"/>
                <a:gd name="T37" fmla="*/ 0 h 25"/>
                <a:gd name="T38" fmla="*/ 22 w 25"/>
                <a:gd name="T39" fmla="*/ 0 h 25"/>
                <a:gd name="T40" fmla="*/ 21 w 25"/>
                <a:gd name="T41" fmla="*/ 0 h 25"/>
                <a:gd name="T42" fmla="*/ 14 w 25"/>
                <a:gd name="T43" fmla="*/ 7 h 25"/>
                <a:gd name="T44" fmla="*/ 13 w 25"/>
                <a:gd name="T45" fmla="*/ 8 h 25"/>
                <a:gd name="T46" fmla="*/ 1 w 25"/>
                <a:gd name="T4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 h="25">
                  <a:moveTo>
                    <a:pt x="1" y="20"/>
                  </a:moveTo>
                  <a:lnTo>
                    <a:pt x="0" y="21"/>
                  </a:lnTo>
                  <a:lnTo>
                    <a:pt x="0" y="22"/>
                  </a:lnTo>
                  <a:lnTo>
                    <a:pt x="1" y="23"/>
                  </a:lnTo>
                  <a:lnTo>
                    <a:pt x="2" y="24"/>
                  </a:lnTo>
                  <a:lnTo>
                    <a:pt x="3" y="25"/>
                  </a:lnTo>
                  <a:lnTo>
                    <a:pt x="4" y="25"/>
                  </a:lnTo>
                  <a:lnTo>
                    <a:pt x="5" y="24"/>
                  </a:lnTo>
                  <a:lnTo>
                    <a:pt x="6" y="23"/>
                  </a:lnTo>
                  <a:lnTo>
                    <a:pt x="18" y="11"/>
                  </a:lnTo>
                  <a:lnTo>
                    <a:pt x="15" y="9"/>
                  </a:lnTo>
                  <a:lnTo>
                    <a:pt x="17" y="12"/>
                  </a:lnTo>
                  <a:lnTo>
                    <a:pt x="24" y="5"/>
                  </a:lnTo>
                  <a:lnTo>
                    <a:pt x="25" y="4"/>
                  </a:lnTo>
                  <a:lnTo>
                    <a:pt x="25" y="3"/>
                  </a:lnTo>
                  <a:lnTo>
                    <a:pt x="25" y="2"/>
                  </a:lnTo>
                  <a:lnTo>
                    <a:pt x="25" y="1"/>
                  </a:lnTo>
                  <a:lnTo>
                    <a:pt x="24" y="0"/>
                  </a:lnTo>
                  <a:lnTo>
                    <a:pt x="23" y="0"/>
                  </a:lnTo>
                  <a:lnTo>
                    <a:pt x="22" y="0"/>
                  </a:lnTo>
                  <a:lnTo>
                    <a:pt x="21" y="0"/>
                  </a:lnTo>
                  <a:lnTo>
                    <a:pt x="14" y="7"/>
                  </a:lnTo>
                  <a:lnTo>
                    <a:pt x="13" y="8"/>
                  </a:lnTo>
                  <a:lnTo>
                    <a:pt x="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58" name="Freeform 1062"/>
            <p:cNvSpPr>
              <a:spLocks/>
            </p:cNvSpPr>
            <p:nvPr/>
          </p:nvSpPr>
          <p:spPr bwMode="auto">
            <a:xfrm>
              <a:off x="1846" y="2348"/>
              <a:ext cx="27" cy="23"/>
            </a:xfrm>
            <a:custGeom>
              <a:avLst/>
              <a:gdLst>
                <a:gd name="T0" fmla="*/ 2 w 27"/>
                <a:gd name="T1" fmla="*/ 17 h 23"/>
                <a:gd name="T2" fmla="*/ 1 w 27"/>
                <a:gd name="T3" fmla="*/ 18 h 23"/>
                <a:gd name="T4" fmla="*/ 0 w 27"/>
                <a:gd name="T5" fmla="*/ 19 h 23"/>
                <a:gd name="T6" fmla="*/ 0 w 27"/>
                <a:gd name="T7" fmla="*/ 20 h 23"/>
                <a:gd name="T8" fmla="*/ 1 w 27"/>
                <a:gd name="T9" fmla="*/ 21 h 23"/>
                <a:gd name="T10" fmla="*/ 2 w 27"/>
                <a:gd name="T11" fmla="*/ 22 h 23"/>
                <a:gd name="T12" fmla="*/ 3 w 27"/>
                <a:gd name="T13" fmla="*/ 23 h 23"/>
                <a:gd name="T14" fmla="*/ 4 w 27"/>
                <a:gd name="T15" fmla="*/ 23 h 23"/>
                <a:gd name="T16" fmla="*/ 5 w 27"/>
                <a:gd name="T17" fmla="*/ 22 h 23"/>
                <a:gd name="T18" fmla="*/ 6 w 27"/>
                <a:gd name="T19" fmla="*/ 22 h 23"/>
                <a:gd name="T20" fmla="*/ 26 w 27"/>
                <a:gd name="T21" fmla="*/ 6 h 23"/>
                <a:gd name="T22" fmla="*/ 27 w 27"/>
                <a:gd name="T23" fmla="*/ 5 h 23"/>
                <a:gd name="T24" fmla="*/ 27 w 27"/>
                <a:gd name="T25" fmla="*/ 4 h 23"/>
                <a:gd name="T26" fmla="*/ 27 w 27"/>
                <a:gd name="T27" fmla="*/ 3 h 23"/>
                <a:gd name="T28" fmla="*/ 27 w 27"/>
                <a:gd name="T29" fmla="*/ 2 h 23"/>
                <a:gd name="T30" fmla="*/ 26 w 27"/>
                <a:gd name="T31" fmla="*/ 0 h 23"/>
                <a:gd name="T32" fmla="*/ 25 w 27"/>
                <a:gd name="T33" fmla="*/ 0 h 23"/>
                <a:gd name="T34" fmla="*/ 24 w 27"/>
                <a:gd name="T35" fmla="*/ 0 h 23"/>
                <a:gd name="T36" fmla="*/ 23 w 27"/>
                <a:gd name="T37" fmla="*/ 0 h 23"/>
                <a:gd name="T38" fmla="*/ 3 w 27"/>
                <a:gd name="T39" fmla="*/ 17 h 23"/>
                <a:gd name="T40" fmla="*/ 2 w 27"/>
                <a:gd name="T41"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23">
                  <a:moveTo>
                    <a:pt x="2" y="17"/>
                  </a:moveTo>
                  <a:lnTo>
                    <a:pt x="1" y="18"/>
                  </a:lnTo>
                  <a:lnTo>
                    <a:pt x="0" y="19"/>
                  </a:lnTo>
                  <a:lnTo>
                    <a:pt x="0" y="20"/>
                  </a:lnTo>
                  <a:lnTo>
                    <a:pt x="1" y="21"/>
                  </a:lnTo>
                  <a:lnTo>
                    <a:pt x="2" y="22"/>
                  </a:lnTo>
                  <a:lnTo>
                    <a:pt x="3" y="23"/>
                  </a:lnTo>
                  <a:lnTo>
                    <a:pt x="4" y="23"/>
                  </a:lnTo>
                  <a:lnTo>
                    <a:pt x="5" y="22"/>
                  </a:lnTo>
                  <a:lnTo>
                    <a:pt x="6" y="22"/>
                  </a:lnTo>
                  <a:lnTo>
                    <a:pt x="26" y="6"/>
                  </a:lnTo>
                  <a:lnTo>
                    <a:pt x="27" y="5"/>
                  </a:lnTo>
                  <a:lnTo>
                    <a:pt x="27" y="4"/>
                  </a:lnTo>
                  <a:lnTo>
                    <a:pt x="27" y="3"/>
                  </a:lnTo>
                  <a:lnTo>
                    <a:pt x="27" y="2"/>
                  </a:lnTo>
                  <a:lnTo>
                    <a:pt x="26" y="0"/>
                  </a:lnTo>
                  <a:lnTo>
                    <a:pt x="25" y="0"/>
                  </a:lnTo>
                  <a:lnTo>
                    <a:pt x="24" y="0"/>
                  </a:lnTo>
                  <a:lnTo>
                    <a:pt x="23" y="0"/>
                  </a:lnTo>
                  <a:lnTo>
                    <a:pt x="3" y="17"/>
                  </a:lnTo>
                  <a:lnTo>
                    <a:pt x="2"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59" name="Freeform 1063"/>
            <p:cNvSpPr>
              <a:spLocks/>
            </p:cNvSpPr>
            <p:nvPr/>
          </p:nvSpPr>
          <p:spPr bwMode="auto">
            <a:xfrm>
              <a:off x="1883" y="2321"/>
              <a:ext cx="27" cy="22"/>
            </a:xfrm>
            <a:custGeom>
              <a:avLst/>
              <a:gdLst>
                <a:gd name="T0" fmla="*/ 1 w 27"/>
                <a:gd name="T1" fmla="*/ 16 h 22"/>
                <a:gd name="T2" fmla="*/ 0 w 27"/>
                <a:gd name="T3" fmla="*/ 18 h 22"/>
                <a:gd name="T4" fmla="*/ 0 w 27"/>
                <a:gd name="T5" fmla="*/ 19 h 22"/>
                <a:gd name="T6" fmla="*/ 0 w 27"/>
                <a:gd name="T7" fmla="*/ 20 h 22"/>
                <a:gd name="T8" fmla="*/ 0 w 27"/>
                <a:gd name="T9" fmla="*/ 21 h 22"/>
                <a:gd name="T10" fmla="*/ 1 w 27"/>
                <a:gd name="T11" fmla="*/ 22 h 22"/>
                <a:gd name="T12" fmla="*/ 2 w 27"/>
                <a:gd name="T13" fmla="*/ 22 h 22"/>
                <a:gd name="T14" fmla="*/ 3 w 27"/>
                <a:gd name="T15" fmla="*/ 22 h 22"/>
                <a:gd name="T16" fmla="*/ 4 w 27"/>
                <a:gd name="T17" fmla="*/ 22 h 22"/>
                <a:gd name="T18" fmla="*/ 20 w 27"/>
                <a:gd name="T19" fmla="*/ 10 h 22"/>
                <a:gd name="T20" fmla="*/ 26 w 27"/>
                <a:gd name="T21" fmla="*/ 7 h 22"/>
                <a:gd name="T22" fmla="*/ 27 w 27"/>
                <a:gd name="T23" fmla="*/ 6 h 22"/>
                <a:gd name="T24" fmla="*/ 27 w 27"/>
                <a:gd name="T25" fmla="*/ 4 h 22"/>
                <a:gd name="T26" fmla="*/ 27 w 27"/>
                <a:gd name="T27" fmla="*/ 3 h 22"/>
                <a:gd name="T28" fmla="*/ 27 w 27"/>
                <a:gd name="T29" fmla="*/ 2 h 22"/>
                <a:gd name="T30" fmla="*/ 26 w 27"/>
                <a:gd name="T31" fmla="*/ 1 h 22"/>
                <a:gd name="T32" fmla="*/ 25 w 27"/>
                <a:gd name="T33" fmla="*/ 0 h 22"/>
                <a:gd name="T34" fmla="*/ 24 w 27"/>
                <a:gd name="T35" fmla="*/ 0 h 22"/>
                <a:gd name="T36" fmla="*/ 23 w 27"/>
                <a:gd name="T37" fmla="*/ 1 h 22"/>
                <a:gd name="T38" fmla="*/ 16 w 27"/>
                <a:gd name="T39" fmla="*/ 4 h 22"/>
                <a:gd name="T40" fmla="*/ 1 w 27"/>
                <a:gd name="T41"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22">
                  <a:moveTo>
                    <a:pt x="1" y="16"/>
                  </a:moveTo>
                  <a:lnTo>
                    <a:pt x="0" y="18"/>
                  </a:lnTo>
                  <a:lnTo>
                    <a:pt x="0" y="19"/>
                  </a:lnTo>
                  <a:lnTo>
                    <a:pt x="0" y="20"/>
                  </a:lnTo>
                  <a:lnTo>
                    <a:pt x="0" y="21"/>
                  </a:lnTo>
                  <a:lnTo>
                    <a:pt x="1" y="22"/>
                  </a:lnTo>
                  <a:lnTo>
                    <a:pt x="2" y="22"/>
                  </a:lnTo>
                  <a:lnTo>
                    <a:pt x="3" y="22"/>
                  </a:lnTo>
                  <a:lnTo>
                    <a:pt x="4" y="22"/>
                  </a:lnTo>
                  <a:lnTo>
                    <a:pt x="20" y="10"/>
                  </a:lnTo>
                  <a:lnTo>
                    <a:pt x="26" y="7"/>
                  </a:lnTo>
                  <a:lnTo>
                    <a:pt x="27" y="6"/>
                  </a:lnTo>
                  <a:lnTo>
                    <a:pt x="27" y="4"/>
                  </a:lnTo>
                  <a:lnTo>
                    <a:pt x="27" y="3"/>
                  </a:lnTo>
                  <a:lnTo>
                    <a:pt x="27" y="2"/>
                  </a:lnTo>
                  <a:lnTo>
                    <a:pt x="26" y="1"/>
                  </a:lnTo>
                  <a:lnTo>
                    <a:pt x="25" y="0"/>
                  </a:lnTo>
                  <a:lnTo>
                    <a:pt x="24" y="0"/>
                  </a:lnTo>
                  <a:lnTo>
                    <a:pt x="23" y="1"/>
                  </a:lnTo>
                  <a:lnTo>
                    <a:pt x="16" y="4"/>
                  </a:lnTo>
                  <a:lnTo>
                    <a:pt x="1"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60" name="Freeform 1064"/>
            <p:cNvSpPr>
              <a:spLocks/>
            </p:cNvSpPr>
            <p:nvPr/>
          </p:nvSpPr>
          <p:spPr bwMode="auto">
            <a:xfrm>
              <a:off x="1920" y="2298"/>
              <a:ext cx="30" cy="20"/>
            </a:xfrm>
            <a:custGeom>
              <a:avLst/>
              <a:gdLst>
                <a:gd name="T0" fmla="*/ 2 w 30"/>
                <a:gd name="T1" fmla="*/ 13 h 20"/>
                <a:gd name="T2" fmla="*/ 1 w 30"/>
                <a:gd name="T3" fmla="*/ 14 h 20"/>
                <a:gd name="T4" fmla="*/ 0 w 30"/>
                <a:gd name="T5" fmla="*/ 15 h 20"/>
                <a:gd name="T6" fmla="*/ 0 w 30"/>
                <a:gd name="T7" fmla="*/ 16 h 20"/>
                <a:gd name="T8" fmla="*/ 1 w 30"/>
                <a:gd name="T9" fmla="*/ 18 h 20"/>
                <a:gd name="T10" fmla="*/ 2 w 30"/>
                <a:gd name="T11" fmla="*/ 19 h 20"/>
                <a:gd name="T12" fmla="*/ 4 w 30"/>
                <a:gd name="T13" fmla="*/ 20 h 20"/>
                <a:gd name="T14" fmla="*/ 5 w 30"/>
                <a:gd name="T15" fmla="*/ 20 h 20"/>
                <a:gd name="T16" fmla="*/ 6 w 30"/>
                <a:gd name="T17" fmla="*/ 19 h 20"/>
                <a:gd name="T18" fmla="*/ 12 w 30"/>
                <a:gd name="T19" fmla="*/ 15 h 20"/>
                <a:gd name="T20" fmla="*/ 29 w 30"/>
                <a:gd name="T21" fmla="*/ 5 h 20"/>
                <a:gd name="T22" fmla="*/ 30 w 30"/>
                <a:gd name="T23" fmla="*/ 4 h 20"/>
                <a:gd name="T24" fmla="*/ 30 w 30"/>
                <a:gd name="T25" fmla="*/ 3 h 20"/>
                <a:gd name="T26" fmla="*/ 30 w 30"/>
                <a:gd name="T27" fmla="*/ 2 h 20"/>
                <a:gd name="T28" fmla="*/ 30 w 30"/>
                <a:gd name="T29" fmla="*/ 1 h 20"/>
                <a:gd name="T30" fmla="*/ 29 w 30"/>
                <a:gd name="T31" fmla="*/ 0 h 20"/>
                <a:gd name="T32" fmla="*/ 28 w 30"/>
                <a:gd name="T33" fmla="*/ 0 h 20"/>
                <a:gd name="T34" fmla="*/ 27 w 30"/>
                <a:gd name="T35" fmla="*/ 0 h 20"/>
                <a:gd name="T36" fmla="*/ 25 w 30"/>
                <a:gd name="T37" fmla="*/ 0 h 20"/>
                <a:gd name="T38" fmla="*/ 9 w 30"/>
                <a:gd name="T39" fmla="*/ 10 h 20"/>
                <a:gd name="T40" fmla="*/ 2 w 30"/>
                <a:gd name="T4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20">
                  <a:moveTo>
                    <a:pt x="2" y="13"/>
                  </a:moveTo>
                  <a:lnTo>
                    <a:pt x="1" y="14"/>
                  </a:lnTo>
                  <a:lnTo>
                    <a:pt x="0" y="15"/>
                  </a:lnTo>
                  <a:lnTo>
                    <a:pt x="0" y="16"/>
                  </a:lnTo>
                  <a:lnTo>
                    <a:pt x="1" y="18"/>
                  </a:lnTo>
                  <a:lnTo>
                    <a:pt x="2" y="19"/>
                  </a:lnTo>
                  <a:lnTo>
                    <a:pt x="4" y="20"/>
                  </a:lnTo>
                  <a:lnTo>
                    <a:pt x="5" y="20"/>
                  </a:lnTo>
                  <a:lnTo>
                    <a:pt x="6" y="19"/>
                  </a:lnTo>
                  <a:lnTo>
                    <a:pt x="12" y="15"/>
                  </a:lnTo>
                  <a:lnTo>
                    <a:pt x="29" y="5"/>
                  </a:lnTo>
                  <a:lnTo>
                    <a:pt x="30" y="4"/>
                  </a:lnTo>
                  <a:lnTo>
                    <a:pt x="30" y="3"/>
                  </a:lnTo>
                  <a:lnTo>
                    <a:pt x="30" y="2"/>
                  </a:lnTo>
                  <a:lnTo>
                    <a:pt x="30" y="1"/>
                  </a:lnTo>
                  <a:lnTo>
                    <a:pt x="29" y="0"/>
                  </a:lnTo>
                  <a:lnTo>
                    <a:pt x="28" y="0"/>
                  </a:lnTo>
                  <a:lnTo>
                    <a:pt x="27" y="0"/>
                  </a:lnTo>
                  <a:lnTo>
                    <a:pt x="25" y="0"/>
                  </a:lnTo>
                  <a:lnTo>
                    <a:pt x="9" y="10"/>
                  </a:lnTo>
                  <a:lnTo>
                    <a:pt x="2"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61" name="Freeform 1065"/>
            <p:cNvSpPr>
              <a:spLocks/>
            </p:cNvSpPr>
            <p:nvPr/>
          </p:nvSpPr>
          <p:spPr bwMode="auto">
            <a:xfrm>
              <a:off x="1961" y="2276"/>
              <a:ext cx="29" cy="19"/>
            </a:xfrm>
            <a:custGeom>
              <a:avLst/>
              <a:gdLst>
                <a:gd name="T0" fmla="*/ 1 w 29"/>
                <a:gd name="T1" fmla="*/ 12 h 19"/>
                <a:gd name="T2" fmla="*/ 0 w 29"/>
                <a:gd name="T3" fmla="*/ 13 h 19"/>
                <a:gd name="T4" fmla="*/ 0 w 29"/>
                <a:gd name="T5" fmla="*/ 14 h 19"/>
                <a:gd name="T6" fmla="*/ 0 w 29"/>
                <a:gd name="T7" fmla="*/ 15 h 19"/>
                <a:gd name="T8" fmla="*/ 0 w 29"/>
                <a:gd name="T9" fmla="*/ 17 h 19"/>
                <a:gd name="T10" fmla="*/ 1 w 29"/>
                <a:gd name="T11" fmla="*/ 18 h 19"/>
                <a:gd name="T12" fmla="*/ 2 w 29"/>
                <a:gd name="T13" fmla="*/ 19 h 19"/>
                <a:gd name="T14" fmla="*/ 3 w 29"/>
                <a:gd name="T15" fmla="*/ 19 h 19"/>
                <a:gd name="T16" fmla="*/ 4 w 29"/>
                <a:gd name="T17" fmla="*/ 18 h 19"/>
                <a:gd name="T18" fmla="*/ 27 w 29"/>
                <a:gd name="T19" fmla="*/ 6 h 19"/>
                <a:gd name="T20" fmla="*/ 28 w 29"/>
                <a:gd name="T21" fmla="*/ 4 h 19"/>
                <a:gd name="T22" fmla="*/ 29 w 29"/>
                <a:gd name="T23" fmla="*/ 3 h 19"/>
                <a:gd name="T24" fmla="*/ 29 w 29"/>
                <a:gd name="T25" fmla="*/ 2 h 19"/>
                <a:gd name="T26" fmla="*/ 28 w 29"/>
                <a:gd name="T27" fmla="*/ 1 h 19"/>
                <a:gd name="T28" fmla="*/ 27 w 29"/>
                <a:gd name="T29" fmla="*/ 0 h 19"/>
                <a:gd name="T30" fmla="*/ 26 w 29"/>
                <a:gd name="T31" fmla="*/ 0 h 19"/>
                <a:gd name="T32" fmla="*/ 25 w 29"/>
                <a:gd name="T33" fmla="*/ 0 h 19"/>
                <a:gd name="T34" fmla="*/ 24 w 29"/>
                <a:gd name="T35" fmla="*/ 0 h 19"/>
                <a:gd name="T36" fmla="*/ 1 w 29"/>
                <a:gd name="T37"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1" y="12"/>
                  </a:moveTo>
                  <a:lnTo>
                    <a:pt x="0" y="13"/>
                  </a:lnTo>
                  <a:lnTo>
                    <a:pt x="0" y="14"/>
                  </a:lnTo>
                  <a:lnTo>
                    <a:pt x="0" y="15"/>
                  </a:lnTo>
                  <a:lnTo>
                    <a:pt x="0" y="17"/>
                  </a:lnTo>
                  <a:lnTo>
                    <a:pt x="1" y="18"/>
                  </a:lnTo>
                  <a:lnTo>
                    <a:pt x="2" y="19"/>
                  </a:lnTo>
                  <a:lnTo>
                    <a:pt x="3" y="19"/>
                  </a:lnTo>
                  <a:lnTo>
                    <a:pt x="4" y="18"/>
                  </a:lnTo>
                  <a:lnTo>
                    <a:pt x="27" y="6"/>
                  </a:lnTo>
                  <a:lnTo>
                    <a:pt x="28" y="4"/>
                  </a:lnTo>
                  <a:lnTo>
                    <a:pt x="29" y="3"/>
                  </a:lnTo>
                  <a:lnTo>
                    <a:pt x="29" y="2"/>
                  </a:lnTo>
                  <a:lnTo>
                    <a:pt x="28" y="1"/>
                  </a:lnTo>
                  <a:lnTo>
                    <a:pt x="27" y="0"/>
                  </a:lnTo>
                  <a:lnTo>
                    <a:pt x="26" y="0"/>
                  </a:lnTo>
                  <a:lnTo>
                    <a:pt x="25" y="0"/>
                  </a:lnTo>
                  <a:lnTo>
                    <a:pt x="24" y="0"/>
                  </a:lnTo>
                  <a:lnTo>
                    <a:pt x="1"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62" name="Freeform 1066"/>
            <p:cNvSpPr>
              <a:spLocks/>
            </p:cNvSpPr>
            <p:nvPr/>
          </p:nvSpPr>
          <p:spPr bwMode="auto">
            <a:xfrm>
              <a:off x="2001" y="2255"/>
              <a:ext cx="31" cy="19"/>
            </a:xfrm>
            <a:custGeom>
              <a:avLst/>
              <a:gdLst>
                <a:gd name="T0" fmla="*/ 4 w 31"/>
                <a:gd name="T1" fmla="*/ 12 h 19"/>
                <a:gd name="T2" fmla="*/ 3 w 31"/>
                <a:gd name="T3" fmla="*/ 12 h 19"/>
                <a:gd name="T4" fmla="*/ 1 w 31"/>
                <a:gd name="T5" fmla="*/ 13 h 19"/>
                <a:gd name="T6" fmla="*/ 0 w 31"/>
                <a:gd name="T7" fmla="*/ 15 h 19"/>
                <a:gd name="T8" fmla="*/ 0 w 31"/>
                <a:gd name="T9" fmla="*/ 16 h 19"/>
                <a:gd name="T10" fmla="*/ 1 w 31"/>
                <a:gd name="T11" fmla="*/ 17 h 19"/>
                <a:gd name="T12" fmla="*/ 3 w 31"/>
                <a:gd name="T13" fmla="*/ 18 h 19"/>
                <a:gd name="T14" fmla="*/ 4 w 31"/>
                <a:gd name="T15" fmla="*/ 19 h 19"/>
                <a:gd name="T16" fmla="*/ 5 w 31"/>
                <a:gd name="T17" fmla="*/ 19 h 19"/>
                <a:gd name="T18" fmla="*/ 28 w 31"/>
                <a:gd name="T19" fmla="*/ 7 h 19"/>
                <a:gd name="T20" fmla="*/ 28 w 31"/>
                <a:gd name="T21" fmla="*/ 7 h 19"/>
                <a:gd name="T22" fmla="*/ 29 w 31"/>
                <a:gd name="T23" fmla="*/ 7 h 19"/>
                <a:gd name="T24" fmla="*/ 30 w 31"/>
                <a:gd name="T25" fmla="*/ 6 h 19"/>
                <a:gd name="T26" fmla="*/ 31 w 31"/>
                <a:gd name="T27" fmla="*/ 5 h 19"/>
                <a:gd name="T28" fmla="*/ 31 w 31"/>
                <a:gd name="T29" fmla="*/ 4 h 19"/>
                <a:gd name="T30" fmla="*/ 30 w 31"/>
                <a:gd name="T31" fmla="*/ 2 h 19"/>
                <a:gd name="T32" fmla="*/ 29 w 31"/>
                <a:gd name="T33" fmla="*/ 1 h 19"/>
                <a:gd name="T34" fmla="*/ 28 w 31"/>
                <a:gd name="T35" fmla="*/ 0 h 19"/>
                <a:gd name="T36" fmla="*/ 27 w 31"/>
                <a:gd name="T37" fmla="*/ 0 h 19"/>
                <a:gd name="T38" fmla="*/ 27 w 31"/>
                <a:gd name="T39" fmla="*/ 0 h 19"/>
                <a:gd name="T40" fmla="*/ 4 w 31"/>
                <a:gd name="T41"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19">
                  <a:moveTo>
                    <a:pt x="4" y="12"/>
                  </a:moveTo>
                  <a:lnTo>
                    <a:pt x="3" y="12"/>
                  </a:lnTo>
                  <a:lnTo>
                    <a:pt x="1" y="13"/>
                  </a:lnTo>
                  <a:lnTo>
                    <a:pt x="0" y="15"/>
                  </a:lnTo>
                  <a:lnTo>
                    <a:pt x="0" y="16"/>
                  </a:lnTo>
                  <a:lnTo>
                    <a:pt x="1" y="17"/>
                  </a:lnTo>
                  <a:lnTo>
                    <a:pt x="3" y="18"/>
                  </a:lnTo>
                  <a:lnTo>
                    <a:pt x="4" y="19"/>
                  </a:lnTo>
                  <a:lnTo>
                    <a:pt x="5" y="19"/>
                  </a:lnTo>
                  <a:lnTo>
                    <a:pt x="28" y="7"/>
                  </a:lnTo>
                  <a:lnTo>
                    <a:pt x="28" y="7"/>
                  </a:lnTo>
                  <a:lnTo>
                    <a:pt x="29" y="7"/>
                  </a:lnTo>
                  <a:lnTo>
                    <a:pt x="30" y="6"/>
                  </a:lnTo>
                  <a:lnTo>
                    <a:pt x="31" y="5"/>
                  </a:lnTo>
                  <a:lnTo>
                    <a:pt x="31" y="4"/>
                  </a:lnTo>
                  <a:lnTo>
                    <a:pt x="30" y="2"/>
                  </a:lnTo>
                  <a:lnTo>
                    <a:pt x="29" y="1"/>
                  </a:lnTo>
                  <a:lnTo>
                    <a:pt x="28" y="0"/>
                  </a:lnTo>
                  <a:lnTo>
                    <a:pt x="27" y="0"/>
                  </a:lnTo>
                  <a:lnTo>
                    <a:pt x="27" y="0"/>
                  </a:lnTo>
                  <a:lnTo>
                    <a:pt x="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63" name="Freeform 1067"/>
            <p:cNvSpPr>
              <a:spLocks/>
            </p:cNvSpPr>
            <p:nvPr/>
          </p:nvSpPr>
          <p:spPr bwMode="auto">
            <a:xfrm>
              <a:off x="2043" y="2238"/>
              <a:ext cx="31" cy="16"/>
            </a:xfrm>
            <a:custGeom>
              <a:avLst/>
              <a:gdLst>
                <a:gd name="T0" fmla="*/ 3 w 31"/>
                <a:gd name="T1" fmla="*/ 10 h 16"/>
                <a:gd name="T2" fmla="*/ 2 w 31"/>
                <a:gd name="T3" fmla="*/ 11 h 16"/>
                <a:gd name="T4" fmla="*/ 1 w 31"/>
                <a:gd name="T5" fmla="*/ 12 h 16"/>
                <a:gd name="T6" fmla="*/ 0 w 31"/>
                <a:gd name="T7" fmla="*/ 13 h 16"/>
                <a:gd name="T8" fmla="*/ 0 w 31"/>
                <a:gd name="T9" fmla="*/ 14 h 16"/>
                <a:gd name="T10" fmla="*/ 1 w 31"/>
                <a:gd name="T11" fmla="*/ 15 h 16"/>
                <a:gd name="T12" fmla="*/ 2 w 31"/>
                <a:gd name="T13" fmla="*/ 16 h 16"/>
                <a:gd name="T14" fmla="*/ 3 w 31"/>
                <a:gd name="T15" fmla="*/ 16 h 16"/>
                <a:gd name="T16" fmla="*/ 4 w 31"/>
                <a:gd name="T17" fmla="*/ 16 h 16"/>
                <a:gd name="T18" fmla="*/ 23 w 31"/>
                <a:gd name="T19" fmla="*/ 9 h 16"/>
                <a:gd name="T20" fmla="*/ 29 w 31"/>
                <a:gd name="T21" fmla="*/ 6 h 16"/>
                <a:gd name="T22" fmla="*/ 30 w 31"/>
                <a:gd name="T23" fmla="*/ 5 h 16"/>
                <a:gd name="T24" fmla="*/ 31 w 31"/>
                <a:gd name="T25" fmla="*/ 4 h 16"/>
                <a:gd name="T26" fmla="*/ 31 w 31"/>
                <a:gd name="T27" fmla="*/ 3 h 16"/>
                <a:gd name="T28" fmla="*/ 31 w 31"/>
                <a:gd name="T29" fmla="*/ 2 h 16"/>
                <a:gd name="T30" fmla="*/ 31 w 31"/>
                <a:gd name="T31" fmla="*/ 1 h 16"/>
                <a:gd name="T32" fmla="*/ 30 w 31"/>
                <a:gd name="T33" fmla="*/ 0 h 16"/>
                <a:gd name="T34" fmla="*/ 29 w 31"/>
                <a:gd name="T35" fmla="*/ 0 h 16"/>
                <a:gd name="T36" fmla="*/ 27 w 31"/>
                <a:gd name="T37" fmla="*/ 0 h 16"/>
                <a:gd name="T38" fmla="*/ 22 w 31"/>
                <a:gd name="T39" fmla="*/ 2 h 16"/>
                <a:gd name="T40" fmla="*/ 3 w 31"/>
                <a:gd name="T41"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16">
                  <a:moveTo>
                    <a:pt x="3" y="10"/>
                  </a:moveTo>
                  <a:lnTo>
                    <a:pt x="2" y="11"/>
                  </a:lnTo>
                  <a:lnTo>
                    <a:pt x="1" y="12"/>
                  </a:lnTo>
                  <a:lnTo>
                    <a:pt x="0" y="13"/>
                  </a:lnTo>
                  <a:lnTo>
                    <a:pt x="0" y="14"/>
                  </a:lnTo>
                  <a:lnTo>
                    <a:pt x="1" y="15"/>
                  </a:lnTo>
                  <a:lnTo>
                    <a:pt x="2" y="16"/>
                  </a:lnTo>
                  <a:lnTo>
                    <a:pt x="3" y="16"/>
                  </a:lnTo>
                  <a:lnTo>
                    <a:pt x="4" y="16"/>
                  </a:lnTo>
                  <a:lnTo>
                    <a:pt x="23" y="9"/>
                  </a:lnTo>
                  <a:lnTo>
                    <a:pt x="29" y="6"/>
                  </a:lnTo>
                  <a:lnTo>
                    <a:pt x="30" y="5"/>
                  </a:lnTo>
                  <a:lnTo>
                    <a:pt x="31" y="4"/>
                  </a:lnTo>
                  <a:lnTo>
                    <a:pt x="31" y="3"/>
                  </a:lnTo>
                  <a:lnTo>
                    <a:pt x="31" y="2"/>
                  </a:lnTo>
                  <a:lnTo>
                    <a:pt x="31" y="1"/>
                  </a:lnTo>
                  <a:lnTo>
                    <a:pt x="30" y="0"/>
                  </a:lnTo>
                  <a:lnTo>
                    <a:pt x="29" y="0"/>
                  </a:lnTo>
                  <a:lnTo>
                    <a:pt x="27" y="0"/>
                  </a:lnTo>
                  <a:lnTo>
                    <a:pt x="22" y="2"/>
                  </a:lnTo>
                  <a:lnTo>
                    <a:pt x="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64" name="Freeform 1068"/>
            <p:cNvSpPr>
              <a:spLocks/>
            </p:cNvSpPr>
            <p:nvPr/>
          </p:nvSpPr>
          <p:spPr bwMode="auto">
            <a:xfrm>
              <a:off x="2086" y="2221"/>
              <a:ext cx="32" cy="16"/>
            </a:xfrm>
            <a:custGeom>
              <a:avLst/>
              <a:gdLst>
                <a:gd name="T0" fmla="*/ 3 w 32"/>
                <a:gd name="T1" fmla="*/ 9 h 16"/>
                <a:gd name="T2" fmla="*/ 2 w 32"/>
                <a:gd name="T3" fmla="*/ 10 h 16"/>
                <a:gd name="T4" fmla="*/ 1 w 32"/>
                <a:gd name="T5" fmla="*/ 11 h 16"/>
                <a:gd name="T6" fmla="*/ 0 w 32"/>
                <a:gd name="T7" fmla="*/ 12 h 16"/>
                <a:gd name="T8" fmla="*/ 0 w 32"/>
                <a:gd name="T9" fmla="*/ 13 h 16"/>
                <a:gd name="T10" fmla="*/ 1 w 32"/>
                <a:gd name="T11" fmla="*/ 15 h 16"/>
                <a:gd name="T12" fmla="*/ 2 w 32"/>
                <a:gd name="T13" fmla="*/ 16 h 16"/>
                <a:gd name="T14" fmla="*/ 3 w 32"/>
                <a:gd name="T15" fmla="*/ 16 h 16"/>
                <a:gd name="T16" fmla="*/ 4 w 32"/>
                <a:gd name="T17" fmla="*/ 16 h 16"/>
                <a:gd name="T18" fmla="*/ 18 w 32"/>
                <a:gd name="T19" fmla="*/ 10 h 16"/>
                <a:gd name="T20" fmla="*/ 28 w 32"/>
                <a:gd name="T21" fmla="*/ 7 h 16"/>
                <a:gd name="T22" fmla="*/ 29 w 32"/>
                <a:gd name="T23" fmla="*/ 6 h 16"/>
                <a:gd name="T24" fmla="*/ 30 w 32"/>
                <a:gd name="T25" fmla="*/ 5 h 16"/>
                <a:gd name="T26" fmla="*/ 32 w 32"/>
                <a:gd name="T27" fmla="*/ 4 h 16"/>
                <a:gd name="T28" fmla="*/ 32 w 32"/>
                <a:gd name="T29" fmla="*/ 2 h 16"/>
                <a:gd name="T30" fmla="*/ 30 w 32"/>
                <a:gd name="T31" fmla="*/ 1 h 16"/>
                <a:gd name="T32" fmla="*/ 29 w 32"/>
                <a:gd name="T33" fmla="*/ 0 h 16"/>
                <a:gd name="T34" fmla="*/ 28 w 32"/>
                <a:gd name="T35" fmla="*/ 0 h 16"/>
                <a:gd name="T36" fmla="*/ 27 w 32"/>
                <a:gd name="T37" fmla="*/ 0 h 16"/>
                <a:gd name="T38" fmla="*/ 17 w 32"/>
                <a:gd name="T39" fmla="*/ 4 h 16"/>
                <a:gd name="T40" fmla="*/ 3 w 32"/>
                <a:gd name="T4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16">
                  <a:moveTo>
                    <a:pt x="3" y="9"/>
                  </a:moveTo>
                  <a:lnTo>
                    <a:pt x="2" y="10"/>
                  </a:lnTo>
                  <a:lnTo>
                    <a:pt x="1" y="11"/>
                  </a:lnTo>
                  <a:lnTo>
                    <a:pt x="0" y="12"/>
                  </a:lnTo>
                  <a:lnTo>
                    <a:pt x="0" y="13"/>
                  </a:lnTo>
                  <a:lnTo>
                    <a:pt x="1" y="15"/>
                  </a:lnTo>
                  <a:lnTo>
                    <a:pt x="2" y="16"/>
                  </a:lnTo>
                  <a:lnTo>
                    <a:pt x="3" y="16"/>
                  </a:lnTo>
                  <a:lnTo>
                    <a:pt x="4" y="16"/>
                  </a:lnTo>
                  <a:lnTo>
                    <a:pt x="18" y="10"/>
                  </a:lnTo>
                  <a:lnTo>
                    <a:pt x="28" y="7"/>
                  </a:lnTo>
                  <a:lnTo>
                    <a:pt x="29" y="6"/>
                  </a:lnTo>
                  <a:lnTo>
                    <a:pt x="30" y="5"/>
                  </a:lnTo>
                  <a:lnTo>
                    <a:pt x="32" y="4"/>
                  </a:lnTo>
                  <a:lnTo>
                    <a:pt x="32" y="2"/>
                  </a:lnTo>
                  <a:lnTo>
                    <a:pt x="30" y="1"/>
                  </a:lnTo>
                  <a:lnTo>
                    <a:pt x="29" y="0"/>
                  </a:lnTo>
                  <a:lnTo>
                    <a:pt x="28" y="0"/>
                  </a:lnTo>
                  <a:lnTo>
                    <a:pt x="27" y="0"/>
                  </a:lnTo>
                  <a:lnTo>
                    <a:pt x="17" y="4"/>
                  </a:lnTo>
                  <a:lnTo>
                    <a:pt x="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65" name="Freeform 1069"/>
            <p:cNvSpPr>
              <a:spLocks/>
            </p:cNvSpPr>
            <p:nvPr/>
          </p:nvSpPr>
          <p:spPr bwMode="auto">
            <a:xfrm>
              <a:off x="2130" y="2206"/>
              <a:ext cx="30" cy="15"/>
            </a:xfrm>
            <a:custGeom>
              <a:avLst/>
              <a:gdLst>
                <a:gd name="T0" fmla="*/ 2 w 30"/>
                <a:gd name="T1" fmla="*/ 9 h 15"/>
                <a:gd name="T2" fmla="*/ 1 w 30"/>
                <a:gd name="T3" fmla="*/ 9 h 15"/>
                <a:gd name="T4" fmla="*/ 0 w 30"/>
                <a:gd name="T5" fmla="*/ 10 h 15"/>
                <a:gd name="T6" fmla="*/ 0 w 30"/>
                <a:gd name="T7" fmla="*/ 11 h 15"/>
                <a:gd name="T8" fmla="*/ 0 w 30"/>
                <a:gd name="T9" fmla="*/ 12 h 15"/>
                <a:gd name="T10" fmla="*/ 0 w 30"/>
                <a:gd name="T11" fmla="*/ 13 h 15"/>
                <a:gd name="T12" fmla="*/ 1 w 30"/>
                <a:gd name="T13" fmla="*/ 14 h 15"/>
                <a:gd name="T14" fmla="*/ 2 w 30"/>
                <a:gd name="T15" fmla="*/ 15 h 15"/>
                <a:gd name="T16" fmla="*/ 3 w 30"/>
                <a:gd name="T17" fmla="*/ 15 h 15"/>
                <a:gd name="T18" fmla="*/ 14 w 30"/>
                <a:gd name="T19" fmla="*/ 11 h 15"/>
                <a:gd name="T20" fmla="*/ 28 w 30"/>
                <a:gd name="T21" fmla="*/ 7 h 15"/>
                <a:gd name="T22" fmla="*/ 29 w 30"/>
                <a:gd name="T23" fmla="*/ 7 h 15"/>
                <a:gd name="T24" fmla="*/ 30 w 30"/>
                <a:gd name="T25" fmla="*/ 5 h 15"/>
                <a:gd name="T26" fmla="*/ 30 w 30"/>
                <a:gd name="T27" fmla="*/ 4 h 15"/>
                <a:gd name="T28" fmla="*/ 30 w 30"/>
                <a:gd name="T29" fmla="*/ 3 h 15"/>
                <a:gd name="T30" fmla="*/ 30 w 30"/>
                <a:gd name="T31" fmla="*/ 2 h 15"/>
                <a:gd name="T32" fmla="*/ 29 w 30"/>
                <a:gd name="T33" fmla="*/ 1 h 15"/>
                <a:gd name="T34" fmla="*/ 28 w 30"/>
                <a:gd name="T35" fmla="*/ 0 h 15"/>
                <a:gd name="T36" fmla="*/ 27 w 30"/>
                <a:gd name="T37" fmla="*/ 0 h 15"/>
                <a:gd name="T38" fmla="*/ 13 w 30"/>
                <a:gd name="T39" fmla="*/ 4 h 15"/>
                <a:gd name="T40" fmla="*/ 2 w 30"/>
                <a:gd name="T41"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15">
                  <a:moveTo>
                    <a:pt x="2" y="9"/>
                  </a:moveTo>
                  <a:lnTo>
                    <a:pt x="1" y="9"/>
                  </a:lnTo>
                  <a:lnTo>
                    <a:pt x="0" y="10"/>
                  </a:lnTo>
                  <a:lnTo>
                    <a:pt x="0" y="11"/>
                  </a:lnTo>
                  <a:lnTo>
                    <a:pt x="0" y="12"/>
                  </a:lnTo>
                  <a:lnTo>
                    <a:pt x="0" y="13"/>
                  </a:lnTo>
                  <a:lnTo>
                    <a:pt x="1" y="14"/>
                  </a:lnTo>
                  <a:lnTo>
                    <a:pt x="2" y="15"/>
                  </a:lnTo>
                  <a:lnTo>
                    <a:pt x="3" y="15"/>
                  </a:lnTo>
                  <a:lnTo>
                    <a:pt x="14" y="11"/>
                  </a:lnTo>
                  <a:lnTo>
                    <a:pt x="28" y="7"/>
                  </a:lnTo>
                  <a:lnTo>
                    <a:pt x="29" y="7"/>
                  </a:lnTo>
                  <a:lnTo>
                    <a:pt x="30" y="5"/>
                  </a:lnTo>
                  <a:lnTo>
                    <a:pt x="30" y="4"/>
                  </a:lnTo>
                  <a:lnTo>
                    <a:pt x="30" y="3"/>
                  </a:lnTo>
                  <a:lnTo>
                    <a:pt x="30" y="2"/>
                  </a:lnTo>
                  <a:lnTo>
                    <a:pt x="29" y="1"/>
                  </a:lnTo>
                  <a:lnTo>
                    <a:pt x="28" y="0"/>
                  </a:lnTo>
                  <a:lnTo>
                    <a:pt x="27" y="0"/>
                  </a:lnTo>
                  <a:lnTo>
                    <a:pt x="13" y="4"/>
                  </a:lnTo>
                  <a:lnTo>
                    <a:pt x="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66" name="Freeform 1070"/>
            <p:cNvSpPr>
              <a:spLocks/>
            </p:cNvSpPr>
            <p:nvPr/>
          </p:nvSpPr>
          <p:spPr bwMode="auto">
            <a:xfrm>
              <a:off x="2173" y="2193"/>
              <a:ext cx="32" cy="14"/>
            </a:xfrm>
            <a:custGeom>
              <a:avLst/>
              <a:gdLst>
                <a:gd name="T0" fmla="*/ 3 w 32"/>
                <a:gd name="T1" fmla="*/ 7 h 14"/>
                <a:gd name="T2" fmla="*/ 2 w 32"/>
                <a:gd name="T3" fmla="*/ 7 h 14"/>
                <a:gd name="T4" fmla="*/ 0 w 32"/>
                <a:gd name="T5" fmla="*/ 9 h 14"/>
                <a:gd name="T6" fmla="*/ 0 w 32"/>
                <a:gd name="T7" fmla="*/ 10 h 14"/>
                <a:gd name="T8" fmla="*/ 0 w 32"/>
                <a:gd name="T9" fmla="*/ 11 h 14"/>
                <a:gd name="T10" fmla="*/ 0 w 32"/>
                <a:gd name="T11" fmla="*/ 12 h 14"/>
                <a:gd name="T12" fmla="*/ 2 w 32"/>
                <a:gd name="T13" fmla="*/ 13 h 14"/>
                <a:gd name="T14" fmla="*/ 3 w 32"/>
                <a:gd name="T15" fmla="*/ 14 h 14"/>
                <a:gd name="T16" fmla="*/ 4 w 32"/>
                <a:gd name="T17" fmla="*/ 14 h 14"/>
                <a:gd name="T18" fmla="*/ 13 w 32"/>
                <a:gd name="T19" fmla="*/ 11 h 14"/>
                <a:gd name="T20" fmla="*/ 29 w 32"/>
                <a:gd name="T21" fmla="*/ 6 h 14"/>
                <a:gd name="T22" fmla="*/ 30 w 32"/>
                <a:gd name="T23" fmla="*/ 5 h 14"/>
                <a:gd name="T24" fmla="*/ 31 w 32"/>
                <a:gd name="T25" fmla="*/ 4 h 14"/>
                <a:gd name="T26" fmla="*/ 32 w 32"/>
                <a:gd name="T27" fmla="*/ 3 h 14"/>
                <a:gd name="T28" fmla="*/ 32 w 32"/>
                <a:gd name="T29" fmla="*/ 2 h 14"/>
                <a:gd name="T30" fmla="*/ 31 w 32"/>
                <a:gd name="T31" fmla="*/ 1 h 14"/>
                <a:gd name="T32" fmla="*/ 30 w 32"/>
                <a:gd name="T33" fmla="*/ 0 h 14"/>
                <a:gd name="T34" fmla="*/ 29 w 32"/>
                <a:gd name="T35" fmla="*/ 0 h 14"/>
                <a:gd name="T36" fmla="*/ 28 w 32"/>
                <a:gd name="T37" fmla="*/ 0 h 14"/>
                <a:gd name="T38" fmla="*/ 11 w 32"/>
                <a:gd name="T39" fmla="*/ 4 h 14"/>
                <a:gd name="T40" fmla="*/ 3 w 32"/>
                <a:gd name="T4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14">
                  <a:moveTo>
                    <a:pt x="3" y="7"/>
                  </a:moveTo>
                  <a:lnTo>
                    <a:pt x="2" y="7"/>
                  </a:lnTo>
                  <a:lnTo>
                    <a:pt x="0" y="9"/>
                  </a:lnTo>
                  <a:lnTo>
                    <a:pt x="0" y="10"/>
                  </a:lnTo>
                  <a:lnTo>
                    <a:pt x="0" y="11"/>
                  </a:lnTo>
                  <a:lnTo>
                    <a:pt x="0" y="12"/>
                  </a:lnTo>
                  <a:lnTo>
                    <a:pt x="2" y="13"/>
                  </a:lnTo>
                  <a:lnTo>
                    <a:pt x="3" y="14"/>
                  </a:lnTo>
                  <a:lnTo>
                    <a:pt x="4" y="14"/>
                  </a:lnTo>
                  <a:lnTo>
                    <a:pt x="13" y="11"/>
                  </a:lnTo>
                  <a:lnTo>
                    <a:pt x="29" y="6"/>
                  </a:lnTo>
                  <a:lnTo>
                    <a:pt x="30" y="5"/>
                  </a:lnTo>
                  <a:lnTo>
                    <a:pt x="31" y="4"/>
                  </a:lnTo>
                  <a:lnTo>
                    <a:pt x="32" y="3"/>
                  </a:lnTo>
                  <a:lnTo>
                    <a:pt x="32" y="2"/>
                  </a:lnTo>
                  <a:lnTo>
                    <a:pt x="31" y="1"/>
                  </a:lnTo>
                  <a:lnTo>
                    <a:pt x="30" y="0"/>
                  </a:lnTo>
                  <a:lnTo>
                    <a:pt x="29" y="0"/>
                  </a:lnTo>
                  <a:lnTo>
                    <a:pt x="28" y="0"/>
                  </a:lnTo>
                  <a:lnTo>
                    <a:pt x="11" y="4"/>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67" name="Freeform 1071"/>
            <p:cNvSpPr>
              <a:spLocks/>
            </p:cNvSpPr>
            <p:nvPr/>
          </p:nvSpPr>
          <p:spPr bwMode="auto">
            <a:xfrm>
              <a:off x="2217" y="2180"/>
              <a:ext cx="32" cy="14"/>
            </a:xfrm>
            <a:custGeom>
              <a:avLst/>
              <a:gdLst>
                <a:gd name="T0" fmla="*/ 3 w 32"/>
                <a:gd name="T1" fmla="*/ 7 h 14"/>
                <a:gd name="T2" fmla="*/ 1 w 32"/>
                <a:gd name="T3" fmla="*/ 7 h 14"/>
                <a:gd name="T4" fmla="*/ 0 w 32"/>
                <a:gd name="T5" fmla="*/ 8 h 14"/>
                <a:gd name="T6" fmla="*/ 0 w 32"/>
                <a:gd name="T7" fmla="*/ 10 h 14"/>
                <a:gd name="T8" fmla="*/ 0 w 32"/>
                <a:gd name="T9" fmla="*/ 11 h 14"/>
                <a:gd name="T10" fmla="*/ 0 w 32"/>
                <a:gd name="T11" fmla="*/ 12 h 14"/>
                <a:gd name="T12" fmla="*/ 1 w 32"/>
                <a:gd name="T13" fmla="*/ 13 h 14"/>
                <a:gd name="T14" fmla="*/ 3 w 32"/>
                <a:gd name="T15" fmla="*/ 14 h 14"/>
                <a:gd name="T16" fmla="*/ 4 w 32"/>
                <a:gd name="T17" fmla="*/ 14 h 14"/>
                <a:gd name="T18" fmla="*/ 12 w 32"/>
                <a:gd name="T19" fmla="*/ 12 h 14"/>
                <a:gd name="T20" fmla="*/ 29 w 32"/>
                <a:gd name="T21" fmla="*/ 6 h 14"/>
                <a:gd name="T22" fmla="*/ 30 w 32"/>
                <a:gd name="T23" fmla="*/ 6 h 14"/>
                <a:gd name="T24" fmla="*/ 31 w 32"/>
                <a:gd name="T25" fmla="*/ 5 h 14"/>
                <a:gd name="T26" fmla="*/ 32 w 32"/>
                <a:gd name="T27" fmla="*/ 4 h 14"/>
                <a:gd name="T28" fmla="*/ 32 w 32"/>
                <a:gd name="T29" fmla="*/ 3 h 14"/>
                <a:gd name="T30" fmla="*/ 31 w 32"/>
                <a:gd name="T31" fmla="*/ 2 h 14"/>
                <a:gd name="T32" fmla="*/ 30 w 32"/>
                <a:gd name="T33" fmla="*/ 1 h 14"/>
                <a:gd name="T34" fmla="*/ 29 w 32"/>
                <a:gd name="T35" fmla="*/ 0 h 14"/>
                <a:gd name="T36" fmla="*/ 28 w 32"/>
                <a:gd name="T37" fmla="*/ 0 h 14"/>
                <a:gd name="T38" fmla="*/ 11 w 32"/>
                <a:gd name="T39" fmla="*/ 5 h 14"/>
                <a:gd name="T40" fmla="*/ 3 w 32"/>
                <a:gd name="T4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14">
                  <a:moveTo>
                    <a:pt x="3" y="7"/>
                  </a:moveTo>
                  <a:lnTo>
                    <a:pt x="1" y="7"/>
                  </a:lnTo>
                  <a:lnTo>
                    <a:pt x="0" y="8"/>
                  </a:lnTo>
                  <a:lnTo>
                    <a:pt x="0" y="10"/>
                  </a:lnTo>
                  <a:lnTo>
                    <a:pt x="0" y="11"/>
                  </a:lnTo>
                  <a:lnTo>
                    <a:pt x="0" y="12"/>
                  </a:lnTo>
                  <a:lnTo>
                    <a:pt x="1" y="13"/>
                  </a:lnTo>
                  <a:lnTo>
                    <a:pt x="3" y="14"/>
                  </a:lnTo>
                  <a:lnTo>
                    <a:pt x="4" y="14"/>
                  </a:lnTo>
                  <a:lnTo>
                    <a:pt x="12" y="12"/>
                  </a:lnTo>
                  <a:lnTo>
                    <a:pt x="29" y="6"/>
                  </a:lnTo>
                  <a:lnTo>
                    <a:pt x="30" y="6"/>
                  </a:lnTo>
                  <a:lnTo>
                    <a:pt x="31" y="5"/>
                  </a:lnTo>
                  <a:lnTo>
                    <a:pt x="32" y="4"/>
                  </a:lnTo>
                  <a:lnTo>
                    <a:pt x="32" y="3"/>
                  </a:lnTo>
                  <a:lnTo>
                    <a:pt x="31" y="2"/>
                  </a:lnTo>
                  <a:lnTo>
                    <a:pt x="30" y="1"/>
                  </a:lnTo>
                  <a:lnTo>
                    <a:pt x="29" y="0"/>
                  </a:lnTo>
                  <a:lnTo>
                    <a:pt x="28" y="0"/>
                  </a:lnTo>
                  <a:lnTo>
                    <a:pt x="11" y="5"/>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68" name="Freeform 1072"/>
            <p:cNvSpPr>
              <a:spLocks/>
            </p:cNvSpPr>
            <p:nvPr/>
          </p:nvSpPr>
          <p:spPr bwMode="auto">
            <a:xfrm>
              <a:off x="2261" y="2169"/>
              <a:ext cx="33" cy="13"/>
            </a:xfrm>
            <a:custGeom>
              <a:avLst/>
              <a:gdLst>
                <a:gd name="T0" fmla="*/ 3 w 33"/>
                <a:gd name="T1" fmla="*/ 6 h 13"/>
                <a:gd name="T2" fmla="*/ 2 w 33"/>
                <a:gd name="T3" fmla="*/ 6 h 13"/>
                <a:gd name="T4" fmla="*/ 1 w 33"/>
                <a:gd name="T5" fmla="*/ 7 h 13"/>
                <a:gd name="T6" fmla="*/ 0 w 33"/>
                <a:gd name="T7" fmla="*/ 8 h 13"/>
                <a:gd name="T8" fmla="*/ 0 w 33"/>
                <a:gd name="T9" fmla="*/ 10 h 13"/>
                <a:gd name="T10" fmla="*/ 1 w 33"/>
                <a:gd name="T11" fmla="*/ 11 h 13"/>
                <a:gd name="T12" fmla="*/ 2 w 33"/>
                <a:gd name="T13" fmla="*/ 12 h 13"/>
                <a:gd name="T14" fmla="*/ 3 w 33"/>
                <a:gd name="T15" fmla="*/ 13 h 13"/>
                <a:gd name="T16" fmla="*/ 5 w 33"/>
                <a:gd name="T17" fmla="*/ 13 h 13"/>
                <a:gd name="T18" fmla="*/ 13 w 33"/>
                <a:gd name="T19" fmla="*/ 11 h 13"/>
                <a:gd name="T20" fmla="*/ 30 w 33"/>
                <a:gd name="T21" fmla="*/ 6 h 13"/>
                <a:gd name="T22" fmla="*/ 31 w 33"/>
                <a:gd name="T23" fmla="*/ 6 h 13"/>
                <a:gd name="T24" fmla="*/ 32 w 33"/>
                <a:gd name="T25" fmla="*/ 5 h 13"/>
                <a:gd name="T26" fmla="*/ 33 w 33"/>
                <a:gd name="T27" fmla="*/ 4 h 13"/>
                <a:gd name="T28" fmla="*/ 33 w 33"/>
                <a:gd name="T29" fmla="*/ 3 h 13"/>
                <a:gd name="T30" fmla="*/ 32 w 33"/>
                <a:gd name="T31" fmla="*/ 2 h 13"/>
                <a:gd name="T32" fmla="*/ 31 w 33"/>
                <a:gd name="T33" fmla="*/ 1 h 13"/>
                <a:gd name="T34" fmla="*/ 30 w 33"/>
                <a:gd name="T35" fmla="*/ 0 h 13"/>
                <a:gd name="T36" fmla="*/ 29 w 33"/>
                <a:gd name="T37" fmla="*/ 0 h 13"/>
                <a:gd name="T38" fmla="*/ 12 w 33"/>
                <a:gd name="T39" fmla="*/ 4 h 13"/>
                <a:gd name="T40" fmla="*/ 3 w 33"/>
                <a:gd name="T4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3">
                  <a:moveTo>
                    <a:pt x="3" y="6"/>
                  </a:moveTo>
                  <a:lnTo>
                    <a:pt x="2" y="6"/>
                  </a:lnTo>
                  <a:lnTo>
                    <a:pt x="1" y="7"/>
                  </a:lnTo>
                  <a:lnTo>
                    <a:pt x="0" y="8"/>
                  </a:lnTo>
                  <a:lnTo>
                    <a:pt x="0" y="10"/>
                  </a:lnTo>
                  <a:lnTo>
                    <a:pt x="1" y="11"/>
                  </a:lnTo>
                  <a:lnTo>
                    <a:pt x="2" y="12"/>
                  </a:lnTo>
                  <a:lnTo>
                    <a:pt x="3" y="13"/>
                  </a:lnTo>
                  <a:lnTo>
                    <a:pt x="5" y="13"/>
                  </a:lnTo>
                  <a:lnTo>
                    <a:pt x="13" y="11"/>
                  </a:lnTo>
                  <a:lnTo>
                    <a:pt x="30" y="6"/>
                  </a:lnTo>
                  <a:lnTo>
                    <a:pt x="31" y="6"/>
                  </a:lnTo>
                  <a:lnTo>
                    <a:pt x="32" y="5"/>
                  </a:lnTo>
                  <a:lnTo>
                    <a:pt x="33" y="4"/>
                  </a:lnTo>
                  <a:lnTo>
                    <a:pt x="33" y="3"/>
                  </a:lnTo>
                  <a:lnTo>
                    <a:pt x="32" y="2"/>
                  </a:lnTo>
                  <a:lnTo>
                    <a:pt x="31" y="1"/>
                  </a:lnTo>
                  <a:lnTo>
                    <a:pt x="30" y="0"/>
                  </a:lnTo>
                  <a:lnTo>
                    <a:pt x="29" y="0"/>
                  </a:lnTo>
                  <a:lnTo>
                    <a:pt x="12" y="4"/>
                  </a:lnTo>
                  <a:lnTo>
                    <a:pt x="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69" name="Freeform 1073"/>
            <p:cNvSpPr>
              <a:spLocks/>
            </p:cNvSpPr>
            <p:nvPr/>
          </p:nvSpPr>
          <p:spPr bwMode="auto">
            <a:xfrm>
              <a:off x="2306" y="2159"/>
              <a:ext cx="33" cy="12"/>
            </a:xfrm>
            <a:custGeom>
              <a:avLst/>
              <a:gdLst>
                <a:gd name="T0" fmla="*/ 3 w 33"/>
                <a:gd name="T1" fmla="*/ 5 h 12"/>
                <a:gd name="T2" fmla="*/ 2 w 33"/>
                <a:gd name="T3" fmla="*/ 6 h 12"/>
                <a:gd name="T4" fmla="*/ 1 w 33"/>
                <a:gd name="T5" fmla="*/ 8 h 12"/>
                <a:gd name="T6" fmla="*/ 0 w 33"/>
                <a:gd name="T7" fmla="*/ 9 h 12"/>
                <a:gd name="T8" fmla="*/ 0 w 33"/>
                <a:gd name="T9" fmla="*/ 10 h 12"/>
                <a:gd name="T10" fmla="*/ 1 w 33"/>
                <a:gd name="T11" fmla="*/ 11 h 12"/>
                <a:gd name="T12" fmla="*/ 2 w 33"/>
                <a:gd name="T13" fmla="*/ 12 h 12"/>
                <a:gd name="T14" fmla="*/ 3 w 33"/>
                <a:gd name="T15" fmla="*/ 12 h 12"/>
                <a:gd name="T16" fmla="*/ 5 w 33"/>
                <a:gd name="T17" fmla="*/ 12 h 12"/>
                <a:gd name="T18" fmla="*/ 14 w 33"/>
                <a:gd name="T19" fmla="*/ 10 h 12"/>
                <a:gd name="T20" fmla="*/ 30 w 33"/>
                <a:gd name="T21" fmla="*/ 6 h 12"/>
                <a:gd name="T22" fmla="*/ 31 w 33"/>
                <a:gd name="T23" fmla="*/ 5 h 12"/>
                <a:gd name="T24" fmla="*/ 32 w 33"/>
                <a:gd name="T25" fmla="*/ 4 h 12"/>
                <a:gd name="T26" fmla="*/ 33 w 33"/>
                <a:gd name="T27" fmla="*/ 3 h 12"/>
                <a:gd name="T28" fmla="*/ 33 w 33"/>
                <a:gd name="T29" fmla="*/ 2 h 12"/>
                <a:gd name="T30" fmla="*/ 32 w 33"/>
                <a:gd name="T31" fmla="*/ 1 h 12"/>
                <a:gd name="T32" fmla="*/ 31 w 33"/>
                <a:gd name="T33" fmla="*/ 0 h 12"/>
                <a:gd name="T34" fmla="*/ 30 w 33"/>
                <a:gd name="T35" fmla="*/ 0 h 12"/>
                <a:gd name="T36" fmla="*/ 29 w 33"/>
                <a:gd name="T37" fmla="*/ 0 h 12"/>
                <a:gd name="T38" fmla="*/ 13 w 33"/>
                <a:gd name="T39" fmla="*/ 3 h 12"/>
                <a:gd name="T40" fmla="*/ 3 w 33"/>
                <a:gd name="T4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2">
                  <a:moveTo>
                    <a:pt x="3" y="5"/>
                  </a:moveTo>
                  <a:lnTo>
                    <a:pt x="2" y="6"/>
                  </a:lnTo>
                  <a:lnTo>
                    <a:pt x="1" y="8"/>
                  </a:lnTo>
                  <a:lnTo>
                    <a:pt x="0" y="9"/>
                  </a:lnTo>
                  <a:lnTo>
                    <a:pt x="0" y="10"/>
                  </a:lnTo>
                  <a:lnTo>
                    <a:pt x="1" y="11"/>
                  </a:lnTo>
                  <a:lnTo>
                    <a:pt x="2" y="12"/>
                  </a:lnTo>
                  <a:lnTo>
                    <a:pt x="3" y="12"/>
                  </a:lnTo>
                  <a:lnTo>
                    <a:pt x="5" y="12"/>
                  </a:lnTo>
                  <a:lnTo>
                    <a:pt x="14" y="10"/>
                  </a:lnTo>
                  <a:lnTo>
                    <a:pt x="30" y="6"/>
                  </a:lnTo>
                  <a:lnTo>
                    <a:pt x="31" y="5"/>
                  </a:lnTo>
                  <a:lnTo>
                    <a:pt x="32" y="4"/>
                  </a:lnTo>
                  <a:lnTo>
                    <a:pt x="33" y="3"/>
                  </a:lnTo>
                  <a:lnTo>
                    <a:pt x="33" y="2"/>
                  </a:lnTo>
                  <a:lnTo>
                    <a:pt x="32" y="1"/>
                  </a:lnTo>
                  <a:lnTo>
                    <a:pt x="31" y="0"/>
                  </a:lnTo>
                  <a:lnTo>
                    <a:pt x="30" y="0"/>
                  </a:lnTo>
                  <a:lnTo>
                    <a:pt x="29" y="0"/>
                  </a:lnTo>
                  <a:lnTo>
                    <a:pt x="13" y="3"/>
                  </a:lnTo>
                  <a:lnTo>
                    <a:pt x="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70" name="Freeform 1074"/>
            <p:cNvSpPr>
              <a:spLocks/>
            </p:cNvSpPr>
            <p:nvPr/>
          </p:nvSpPr>
          <p:spPr bwMode="auto">
            <a:xfrm>
              <a:off x="2351" y="2150"/>
              <a:ext cx="33" cy="11"/>
            </a:xfrm>
            <a:custGeom>
              <a:avLst/>
              <a:gdLst>
                <a:gd name="T0" fmla="*/ 3 w 33"/>
                <a:gd name="T1" fmla="*/ 4 h 11"/>
                <a:gd name="T2" fmla="*/ 2 w 33"/>
                <a:gd name="T3" fmla="*/ 6 h 11"/>
                <a:gd name="T4" fmla="*/ 1 w 33"/>
                <a:gd name="T5" fmla="*/ 7 h 11"/>
                <a:gd name="T6" fmla="*/ 0 w 33"/>
                <a:gd name="T7" fmla="*/ 8 h 11"/>
                <a:gd name="T8" fmla="*/ 0 w 33"/>
                <a:gd name="T9" fmla="*/ 9 h 11"/>
                <a:gd name="T10" fmla="*/ 1 w 33"/>
                <a:gd name="T11" fmla="*/ 10 h 11"/>
                <a:gd name="T12" fmla="*/ 2 w 33"/>
                <a:gd name="T13" fmla="*/ 11 h 11"/>
                <a:gd name="T14" fmla="*/ 3 w 33"/>
                <a:gd name="T15" fmla="*/ 11 h 11"/>
                <a:gd name="T16" fmla="*/ 4 w 33"/>
                <a:gd name="T17" fmla="*/ 11 h 11"/>
                <a:gd name="T18" fmla="*/ 17 w 33"/>
                <a:gd name="T19" fmla="*/ 9 h 11"/>
                <a:gd name="T20" fmla="*/ 30 w 33"/>
                <a:gd name="T21" fmla="*/ 7 h 11"/>
                <a:gd name="T22" fmla="*/ 31 w 33"/>
                <a:gd name="T23" fmla="*/ 6 h 11"/>
                <a:gd name="T24" fmla="*/ 32 w 33"/>
                <a:gd name="T25" fmla="*/ 4 h 11"/>
                <a:gd name="T26" fmla="*/ 33 w 33"/>
                <a:gd name="T27" fmla="*/ 3 h 11"/>
                <a:gd name="T28" fmla="*/ 33 w 33"/>
                <a:gd name="T29" fmla="*/ 2 h 11"/>
                <a:gd name="T30" fmla="*/ 32 w 33"/>
                <a:gd name="T31" fmla="*/ 1 h 11"/>
                <a:gd name="T32" fmla="*/ 31 w 33"/>
                <a:gd name="T33" fmla="*/ 0 h 11"/>
                <a:gd name="T34" fmla="*/ 30 w 33"/>
                <a:gd name="T35" fmla="*/ 0 h 11"/>
                <a:gd name="T36" fmla="*/ 29 w 33"/>
                <a:gd name="T37" fmla="*/ 0 h 11"/>
                <a:gd name="T38" fmla="*/ 15 w 33"/>
                <a:gd name="T39" fmla="*/ 2 h 11"/>
                <a:gd name="T40" fmla="*/ 3 w 33"/>
                <a:gd name="T41"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1">
                  <a:moveTo>
                    <a:pt x="3" y="4"/>
                  </a:moveTo>
                  <a:lnTo>
                    <a:pt x="2" y="6"/>
                  </a:lnTo>
                  <a:lnTo>
                    <a:pt x="1" y="7"/>
                  </a:lnTo>
                  <a:lnTo>
                    <a:pt x="0" y="8"/>
                  </a:lnTo>
                  <a:lnTo>
                    <a:pt x="0" y="9"/>
                  </a:lnTo>
                  <a:lnTo>
                    <a:pt x="1" y="10"/>
                  </a:lnTo>
                  <a:lnTo>
                    <a:pt x="2" y="11"/>
                  </a:lnTo>
                  <a:lnTo>
                    <a:pt x="3" y="11"/>
                  </a:lnTo>
                  <a:lnTo>
                    <a:pt x="4" y="11"/>
                  </a:lnTo>
                  <a:lnTo>
                    <a:pt x="17" y="9"/>
                  </a:lnTo>
                  <a:lnTo>
                    <a:pt x="30" y="7"/>
                  </a:lnTo>
                  <a:lnTo>
                    <a:pt x="31" y="6"/>
                  </a:lnTo>
                  <a:lnTo>
                    <a:pt x="32" y="4"/>
                  </a:lnTo>
                  <a:lnTo>
                    <a:pt x="33" y="3"/>
                  </a:lnTo>
                  <a:lnTo>
                    <a:pt x="33" y="2"/>
                  </a:lnTo>
                  <a:lnTo>
                    <a:pt x="32" y="1"/>
                  </a:lnTo>
                  <a:lnTo>
                    <a:pt x="31" y="0"/>
                  </a:lnTo>
                  <a:lnTo>
                    <a:pt x="30" y="0"/>
                  </a:lnTo>
                  <a:lnTo>
                    <a:pt x="29" y="0"/>
                  </a:lnTo>
                  <a:lnTo>
                    <a:pt x="15" y="2"/>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71" name="Freeform 1075"/>
            <p:cNvSpPr>
              <a:spLocks/>
            </p:cNvSpPr>
            <p:nvPr/>
          </p:nvSpPr>
          <p:spPr bwMode="auto">
            <a:xfrm>
              <a:off x="2396" y="2141"/>
              <a:ext cx="33" cy="11"/>
            </a:xfrm>
            <a:custGeom>
              <a:avLst/>
              <a:gdLst>
                <a:gd name="T0" fmla="*/ 3 w 33"/>
                <a:gd name="T1" fmla="*/ 5 h 11"/>
                <a:gd name="T2" fmla="*/ 2 w 33"/>
                <a:gd name="T3" fmla="*/ 6 h 11"/>
                <a:gd name="T4" fmla="*/ 1 w 33"/>
                <a:gd name="T5" fmla="*/ 7 h 11"/>
                <a:gd name="T6" fmla="*/ 0 w 33"/>
                <a:gd name="T7" fmla="*/ 8 h 11"/>
                <a:gd name="T8" fmla="*/ 0 w 33"/>
                <a:gd name="T9" fmla="*/ 9 h 11"/>
                <a:gd name="T10" fmla="*/ 1 w 33"/>
                <a:gd name="T11" fmla="*/ 10 h 11"/>
                <a:gd name="T12" fmla="*/ 2 w 33"/>
                <a:gd name="T13" fmla="*/ 11 h 11"/>
                <a:gd name="T14" fmla="*/ 3 w 33"/>
                <a:gd name="T15" fmla="*/ 11 h 11"/>
                <a:gd name="T16" fmla="*/ 4 w 33"/>
                <a:gd name="T17" fmla="*/ 11 h 11"/>
                <a:gd name="T18" fmla="*/ 21 w 33"/>
                <a:gd name="T19" fmla="*/ 9 h 11"/>
                <a:gd name="T20" fmla="*/ 31 w 33"/>
                <a:gd name="T21" fmla="*/ 7 h 11"/>
                <a:gd name="T22" fmla="*/ 32 w 33"/>
                <a:gd name="T23" fmla="*/ 7 h 11"/>
                <a:gd name="T24" fmla="*/ 33 w 33"/>
                <a:gd name="T25" fmla="*/ 6 h 11"/>
                <a:gd name="T26" fmla="*/ 33 w 33"/>
                <a:gd name="T27" fmla="*/ 5 h 11"/>
                <a:gd name="T28" fmla="*/ 33 w 33"/>
                <a:gd name="T29" fmla="*/ 4 h 11"/>
                <a:gd name="T30" fmla="*/ 33 w 33"/>
                <a:gd name="T31" fmla="*/ 2 h 11"/>
                <a:gd name="T32" fmla="*/ 32 w 33"/>
                <a:gd name="T33" fmla="*/ 1 h 11"/>
                <a:gd name="T34" fmla="*/ 31 w 33"/>
                <a:gd name="T35" fmla="*/ 0 h 11"/>
                <a:gd name="T36" fmla="*/ 30 w 33"/>
                <a:gd name="T37" fmla="*/ 0 h 11"/>
                <a:gd name="T38" fmla="*/ 20 w 33"/>
                <a:gd name="T39" fmla="*/ 2 h 11"/>
                <a:gd name="T40" fmla="*/ 3 w 33"/>
                <a:gd name="T41"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1">
                  <a:moveTo>
                    <a:pt x="3" y="5"/>
                  </a:moveTo>
                  <a:lnTo>
                    <a:pt x="2" y="6"/>
                  </a:lnTo>
                  <a:lnTo>
                    <a:pt x="1" y="7"/>
                  </a:lnTo>
                  <a:lnTo>
                    <a:pt x="0" y="8"/>
                  </a:lnTo>
                  <a:lnTo>
                    <a:pt x="0" y="9"/>
                  </a:lnTo>
                  <a:lnTo>
                    <a:pt x="1" y="10"/>
                  </a:lnTo>
                  <a:lnTo>
                    <a:pt x="2" y="11"/>
                  </a:lnTo>
                  <a:lnTo>
                    <a:pt x="3" y="11"/>
                  </a:lnTo>
                  <a:lnTo>
                    <a:pt x="4" y="11"/>
                  </a:lnTo>
                  <a:lnTo>
                    <a:pt x="21" y="9"/>
                  </a:lnTo>
                  <a:lnTo>
                    <a:pt x="31" y="7"/>
                  </a:lnTo>
                  <a:lnTo>
                    <a:pt x="32" y="7"/>
                  </a:lnTo>
                  <a:lnTo>
                    <a:pt x="33" y="6"/>
                  </a:lnTo>
                  <a:lnTo>
                    <a:pt x="33" y="5"/>
                  </a:lnTo>
                  <a:lnTo>
                    <a:pt x="33" y="4"/>
                  </a:lnTo>
                  <a:lnTo>
                    <a:pt x="33" y="2"/>
                  </a:lnTo>
                  <a:lnTo>
                    <a:pt x="32" y="1"/>
                  </a:lnTo>
                  <a:lnTo>
                    <a:pt x="31" y="0"/>
                  </a:lnTo>
                  <a:lnTo>
                    <a:pt x="30" y="0"/>
                  </a:lnTo>
                  <a:lnTo>
                    <a:pt x="20" y="2"/>
                  </a:lnTo>
                  <a:lnTo>
                    <a:pt x="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72" name="Freeform 1076"/>
            <p:cNvSpPr>
              <a:spLocks/>
            </p:cNvSpPr>
            <p:nvPr/>
          </p:nvSpPr>
          <p:spPr bwMode="auto">
            <a:xfrm>
              <a:off x="2442" y="2134"/>
              <a:ext cx="33" cy="11"/>
            </a:xfrm>
            <a:custGeom>
              <a:avLst/>
              <a:gdLst>
                <a:gd name="T0" fmla="*/ 2 w 33"/>
                <a:gd name="T1" fmla="*/ 4 h 11"/>
                <a:gd name="T2" fmla="*/ 1 w 33"/>
                <a:gd name="T3" fmla="*/ 5 h 11"/>
                <a:gd name="T4" fmla="*/ 0 w 33"/>
                <a:gd name="T5" fmla="*/ 6 h 11"/>
                <a:gd name="T6" fmla="*/ 0 w 33"/>
                <a:gd name="T7" fmla="*/ 7 h 11"/>
                <a:gd name="T8" fmla="*/ 0 w 33"/>
                <a:gd name="T9" fmla="*/ 8 h 11"/>
                <a:gd name="T10" fmla="*/ 0 w 33"/>
                <a:gd name="T11" fmla="*/ 9 h 11"/>
                <a:gd name="T12" fmla="*/ 1 w 33"/>
                <a:gd name="T13" fmla="*/ 11 h 11"/>
                <a:gd name="T14" fmla="*/ 2 w 33"/>
                <a:gd name="T15" fmla="*/ 11 h 11"/>
                <a:gd name="T16" fmla="*/ 3 w 33"/>
                <a:gd name="T17" fmla="*/ 11 h 11"/>
                <a:gd name="T18" fmla="*/ 25 w 33"/>
                <a:gd name="T19" fmla="*/ 7 h 11"/>
                <a:gd name="T20" fmla="*/ 30 w 33"/>
                <a:gd name="T21" fmla="*/ 6 h 11"/>
                <a:gd name="T22" fmla="*/ 31 w 33"/>
                <a:gd name="T23" fmla="*/ 6 h 11"/>
                <a:gd name="T24" fmla="*/ 32 w 33"/>
                <a:gd name="T25" fmla="*/ 5 h 11"/>
                <a:gd name="T26" fmla="*/ 33 w 33"/>
                <a:gd name="T27" fmla="*/ 4 h 11"/>
                <a:gd name="T28" fmla="*/ 33 w 33"/>
                <a:gd name="T29" fmla="*/ 3 h 11"/>
                <a:gd name="T30" fmla="*/ 32 w 33"/>
                <a:gd name="T31" fmla="*/ 2 h 11"/>
                <a:gd name="T32" fmla="*/ 31 w 33"/>
                <a:gd name="T33" fmla="*/ 1 h 11"/>
                <a:gd name="T34" fmla="*/ 30 w 33"/>
                <a:gd name="T35" fmla="*/ 0 h 11"/>
                <a:gd name="T36" fmla="*/ 29 w 33"/>
                <a:gd name="T37" fmla="*/ 0 h 11"/>
                <a:gd name="T38" fmla="*/ 24 w 33"/>
                <a:gd name="T39" fmla="*/ 1 h 11"/>
                <a:gd name="T40" fmla="*/ 2 w 33"/>
                <a:gd name="T41"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1">
                  <a:moveTo>
                    <a:pt x="2" y="4"/>
                  </a:moveTo>
                  <a:lnTo>
                    <a:pt x="1" y="5"/>
                  </a:lnTo>
                  <a:lnTo>
                    <a:pt x="0" y="6"/>
                  </a:lnTo>
                  <a:lnTo>
                    <a:pt x="0" y="7"/>
                  </a:lnTo>
                  <a:lnTo>
                    <a:pt x="0" y="8"/>
                  </a:lnTo>
                  <a:lnTo>
                    <a:pt x="0" y="9"/>
                  </a:lnTo>
                  <a:lnTo>
                    <a:pt x="1" y="11"/>
                  </a:lnTo>
                  <a:lnTo>
                    <a:pt x="2" y="11"/>
                  </a:lnTo>
                  <a:lnTo>
                    <a:pt x="3" y="11"/>
                  </a:lnTo>
                  <a:lnTo>
                    <a:pt x="25" y="7"/>
                  </a:lnTo>
                  <a:lnTo>
                    <a:pt x="30" y="6"/>
                  </a:lnTo>
                  <a:lnTo>
                    <a:pt x="31" y="6"/>
                  </a:lnTo>
                  <a:lnTo>
                    <a:pt x="32" y="5"/>
                  </a:lnTo>
                  <a:lnTo>
                    <a:pt x="33" y="4"/>
                  </a:lnTo>
                  <a:lnTo>
                    <a:pt x="33" y="3"/>
                  </a:lnTo>
                  <a:lnTo>
                    <a:pt x="32" y="2"/>
                  </a:lnTo>
                  <a:lnTo>
                    <a:pt x="31" y="1"/>
                  </a:lnTo>
                  <a:lnTo>
                    <a:pt x="30" y="0"/>
                  </a:lnTo>
                  <a:lnTo>
                    <a:pt x="29" y="0"/>
                  </a:lnTo>
                  <a:lnTo>
                    <a:pt x="24" y="1"/>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73" name="Freeform 1077"/>
            <p:cNvSpPr>
              <a:spLocks/>
            </p:cNvSpPr>
            <p:nvPr/>
          </p:nvSpPr>
          <p:spPr bwMode="auto">
            <a:xfrm>
              <a:off x="2487" y="2128"/>
              <a:ext cx="33" cy="10"/>
            </a:xfrm>
            <a:custGeom>
              <a:avLst/>
              <a:gdLst>
                <a:gd name="T0" fmla="*/ 3 w 33"/>
                <a:gd name="T1" fmla="*/ 3 h 10"/>
                <a:gd name="T2" fmla="*/ 2 w 33"/>
                <a:gd name="T3" fmla="*/ 3 h 10"/>
                <a:gd name="T4" fmla="*/ 1 w 33"/>
                <a:gd name="T5" fmla="*/ 5 h 10"/>
                <a:gd name="T6" fmla="*/ 0 w 33"/>
                <a:gd name="T7" fmla="*/ 6 h 10"/>
                <a:gd name="T8" fmla="*/ 0 w 33"/>
                <a:gd name="T9" fmla="*/ 7 h 10"/>
                <a:gd name="T10" fmla="*/ 1 w 33"/>
                <a:gd name="T11" fmla="*/ 8 h 10"/>
                <a:gd name="T12" fmla="*/ 2 w 33"/>
                <a:gd name="T13" fmla="*/ 9 h 10"/>
                <a:gd name="T14" fmla="*/ 3 w 33"/>
                <a:gd name="T15" fmla="*/ 10 h 10"/>
                <a:gd name="T16" fmla="*/ 4 w 33"/>
                <a:gd name="T17" fmla="*/ 10 h 10"/>
                <a:gd name="T18" fmla="*/ 31 w 33"/>
                <a:gd name="T19" fmla="*/ 7 h 10"/>
                <a:gd name="T20" fmla="*/ 32 w 33"/>
                <a:gd name="T21" fmla="*/ 6 h 10"/>
                <a:gd name="T22" fmla="*/ 33 w 33"/>
                <a:gd name="T23" fmla="*/ 5 h 10"/>
                <a:gd name="T24" fmla="*/ 33 w 33"/>
                <a:gd name="T25" fmla="*/ 3 h 10"/>
                <a:gd name="T26" fmla="*/ 33 w 33"/>
                <a:gd name="T27" fmla="*/ 2 h 10"/>
                <a:gd name="T28" fmla="*/ 33 w 33"/>
                <a:gd name="T29" fmla="*/ 1 h 10"/>
                <a:gd name="T30" fmla="*/ 32 w 33"/>
                <a:gd name="T31" fmla="*/ 0 h 10"/>
                <a:gd name="T32" fmla="*/ 31 w 33"/>
                <a:gd name="T33" fmla="*/ 0 h 10"/>
                <a:gd name="T34" fmla="*/ 30 w 33"/>
                <a:gd name="T35" fmla="*/ 0 h 10"/>
                <a:gd name="T36" fmla="*/ 3 w 33"/>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10">
                  <a:moveTo>
                    <a:pt x="3" y="3"/>
                  </a:moveTo>
                  <a:lnTo>
                    <a:pt x="2" y="3"/>
                  </a:lnTo>
                  <a:lnTo>
                    <a:pt x="1" y="5"/>
                  </a:lnTo>
                  <a:lnTo>
                    <a:pt x="0" y="6"/>
                  </a:lnTo>
                  <a:lnTo>
                    <a:pt x="0" y="7"/>
                  </a:lnTo>
                  <a:lnTo>
                    <a:pt x="1" y="8"/>
                  </a:lnTo>
                  <a:lnTo>
                    <a:pt x="2" y="9"/>
                  </a:lnTo>
                  <a:lnTo>
                    <a:pt x="3" y="10"/>
                  </a:lnTo>
                  <a:lnTo>
                    <a:pt x="4" y="10"/>
                  </a:lnTo>
                  <a:lnTo>
                    <a:pt x="31" y="7"/>
                  </a:lnTo>
                  <a:lnTo>
                    <a:pt x="32" y="6"/>
                  </a:lnTo>
                  <a:lnTo>
                    <a:pt x="33" y="5"/>
                  </a:lnTo>
                  <a:lnTo>
                    <a:pt x="33" y="3"/>
                  </a:lnTo>
                  <a:lnTo>
                    <a:pt x="33" y="2"/>
                  </a:lnTo>
                  <a:lnTo>
                    <a:pt x="33" y="1"/>
                  </a:lnTo>
                  <a:lnTo>
                    <a:pt x="32" y="0"/>
                  </a:lnTo>
                  <a:lnTo>
                    <a:pt x="31" y="0"/>
                  </a:lnTo>
                  <a:lnTo>
                    <a:pt x="30" y="0"/>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74" name="Freeform 1078"/>
            <p:cNvSpPr>
              <a:spLocks/>
            </p:cNvSpPr>
            <p:nvPr/>
          </p:nvSpPr>
          <p:spPr bwMode="auto">
            <a:xfrm>
              <a:off x="2533" y="2123"/>
              <a:ext cx="33" cy="10"/>
            </a:xfrm>
            <a:custGeom>
              <a:avLst/>
              <a:gdLst>
                <a:gd name="T0" fmla="*/ 3 w 33"/>
                <a:gd name="T1" fmla="*/ 3 h 10"/>
                <a:gd name="T2" fmla="*/ 2 w 33"/>
                <a:gd name="T3" fmla="*/ 3 h 10"/>
                <a:gd name="T4" fmla="*/ 1 w 33"/>
                <a:gd name="T5" fmla="*/ 4 h 10"/>
                <a:gd name="T6" fmla="*/ 0 w 33"/>
                <a:gd name="T7" fmla="*/ 5 h 10"/>
                <a:gd name="T8" fmla="*/ 0 w 33"/>
                <a:gd name="T9" fmla="*/ 6 h 10"/>
                <a:gd name="T10" fmla="*/ 1 w 33"/>
                <a:gd name="T11" fmla="*/ 7 h 10"/>
                <a:gd name="T12" fmla="*/ 2 w 33"/>
                <a:gd name="T13" fmla="*/ 8 h 10"/>
                <a:gd name="T14" fmla="*/ 3 w 33"/>
                <a:gd name="T15" fmla="*/ 10 h 10"/>
                <a:gd name="T16" fmla="*/ 4 w 33"/>
                <a:gd name="T17" fmla="*/ 10 h 10"/>
                <a:gd name="T18" fmla="*/ 30 w 33"/>
                <a:gd name="T19" fmla="*/ 6 h 10"/>
                <a:gd name="T20" fmla="*/ 31 w 33"/>
                <a:gd name="T21" fmla="*/ 5 h 10"/>
                <a:gd name="T22" fmla="*/ 32 w 33"/>
                <a:gd name="T23" fmla="*/ 4 h 10"/>
                <a:gd name="T24" fmla="*/ 33 w 33"/>
                <a:gd name="T25" fmla="*/ 3 h 10"/>
                <a:gd name="T26" fmla="*/ 33 w 33"/>
                <a:gd name="T27" fmla="*/ 2 h 10"/>
                <a:gd name="T28" fmla="*/ 32 w 33"/>
                <a:gd name="T29" fmla="*/ 1 h 10"/>
                <a:gd name="T30" fmla="*/ 31 w 33"/>
                <a:gd name="T31" fmla="*/ 0 h 10"/>
                <a:gd name="T32" fmla="*/ 30 w 33"/>
                <a:gd name="T33" fmla="*/ 0 h 10"/>
                <a:gd name="T34" fmla="*/ 29 w 33"/>
                <a:gd name="T35" fmla="*/ 0 h 10"/>
                <a:gd name="T36" fmla="*/ 3 w 33"/>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10">
                  <a:moveTo>
                    <a:pt x="3" y="3"/>
                  </a:moveTo>
                  <a:lnTo>
                    <a:pt x="2" y="3"/>
                  </a:lnTo>
                  <a:lnTo>
                    <a:pt x="1" y="4"/>
                  </a:lnTo>
                  <a:lnTo>
                    <a:pt x="0" y="5"/>
                  </a:lnTo>
                  <a:lnTo>
                    <a:pt x="0" y="6"/>
                  </a:lnTo>
                  <a:lnTo>
                    <a:pt x="1" y="7"/>
                  </a:lnTo>
                  <a:lnTo>
                    <a:pt x="2" y="8"/>
                  </a:lnTo>
                  <a:lnTo>
                    <a:pt x="3" y="10"/>
                  </a:lnTo>
                  <a:lnTo>
                    <a:pt x="4" y="10"/>
                  </a:lnTo>
                  <a:lnTo>
                    <a:pt x="30" y="6"/>
                  </a:lnTo>
                  <a:lnTo>
                    <a:pt x="31" y="5"/>
                  </a:lnTo>
                  <a:lnTo>
                    <a:pt x="32" y="4"/>
                  </a:lnTo>
                  <a:lnTo>
                    <a:pt x="33" y="3"/>
                  </a:lnTo>
                  <a:lnTo>
                    <a:pt x="33" y="2"/>
                  </a:lnTo>
                  <a:lnTo>
                    <a:pt x="32" y="1"/>
                  </a:lnTo>
                  <a:lnTo>
                    <a:pt x="31" y="0"/>
                  </a:lnTo>
                  <a:lnTo>
                    <a:pt x="30" y="0"/>
                  </a:lnTo>
                  <a:lnTo>
                    <a:pt x="29" y="0"/>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75" name="Freeform 1079"/>
            <p:cNvSpPr>
              <a:spLocks/>
            </p:cNvSpPr>
            <p:nvPr/>
          </p:nvSpPr>
          <p:spPr bwMode="auto">
            <a:xfrm>
              <a:off x="2579" y="2118"/>
              <a:ext cx="33" cy="9"/>
            </a:xfrm>
            <a:custGeom>
              <a:avLst/>
              <a:gdLst>
                <a:gd name="T0" fmla="*/ 2 w 33"/>
                <a:gd name="T1" fmla="*/ 2 h 9"/>
                <a:gd name="T2" fmla="*/ 1 w 33"/>
                <a:gd name="T3" fmla="*/ 2 h 9"/>
                <a:gd name="T4" fmla="*/ 0 w 33"/>
                <a:gd name="T5" fmla="*/ 4 h 9"/>
                <a:gd name="T6" fmla="*/ 0 w 33"/>
                <a:gd name="T7" fmla="*/ 5 h 9"/>
                <a:gd name="T8" fmla="*/ 0 w 33"/>
                <a:gd name="T9" fmla="*/ 6 h 9"/>
                <a:gd name="T10" fmla="*/ 0 w 33"/>
                <a:gd name="T11" fmla="*/ 7 h 9"/>
                <a:gd name="T12" fmla="*/ 1 w 33"/>
                <a:gd name="T13" fmla="*/ 8 h 9"/>
                <a:gd name="T14" fmla="*/ 2 w 33"/>
                <a:gd name="T15" fmla="*/ 9 h 9"/>
                <a:gd name="T16" fmla="*/ 3 w 33"/>
                <a:gd name="T17" fmla="*/ 9 h 9"/>
                <a:gd name="T18" fmla="*/ 30 w 33"/>
                <a:gd name="T19" fmla="*/ 7 h 9"/>
                <a:gd name="T20" fmla="*/ 31 w 33"/>
                <a:gd name="T21" fmla="*/ 6 h 9"/>
                <a:gd name="T22" fmla="*/ 32 w 33"/>
                <a:gd name="T23" fmla="*/ 5 h 9"/>
                <a:gd name="T24" fmla="*/ 33 w 33"/>
                <a:gd name="T25" fmla="*/ 4 h 9"/>
                <a:gd name="T26" fmla="*/ 33 w 33"/>
                <a:gd name="T27" fmla="*/ 2 h 9"/>
                <a:gd name="T28" fmla="*/ 32 w 33"/>
                <a:gd name="T29" fmla="*/ 1 h 9"/>
                <a:gd name="T30" fmla="*/ 31 w 33"/>
                <a:gd name="T31" fmla="*/ 0 h 9"/>
                <a:gd name="T32" fmla="*/ 30 w 33"/>
                <a:gd name="T33" fmla="*/ 0 h 9"/>
                <a:gd name="T34" fmla="*/ 29 w 33"/>
                <a:gd name="T35" fmla="*/ 0 h 9"/>
                <a:gd name="T36" fmla="*/ 2 w 33"/>
                <a:gd name="T3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9">
                  <a:moveTo>
                    <a:pt x="2" y="2"/>
                  </a:moveTo>
                  <a:lnTo>
                    <a:pt x="1" y="2"/>
                  </a:lnTo>
                  <a:lnTo>
                    <a:pt x="0" y="4"/>
                  </a:lnTo>
                  <a:lnTo>
                    <a:pt x="0" y="5"/>
                  </a:lnTo>
                  <a:lnTo>
                    <a:pt x="0" y="6"/>
                  </a:lnTo>
                  <a:lnTo>
                    <a:pt x="0" y="7"/>
                  </a:lnTo>
                  <a:lnTo>
                    <a:pt x="1" y="8"/>
                  </a:lnTo>
                  <a:lnTo>
                    <a:pt x="2" y="9"/>
                  </a:lnTo>
                  <a:lnTo>
                    <a:pt x="3" y="9"/>
                  </a:lnTo>
                  <a:lnTo>
                    <a:pt x="30" y="7"/>
                  </a:lnTo>
                  <a:lnTo>
                    <a:pt x="31" y="6"/>
                  </a:lnTo>
                  <a:lnTo>
                    <a:pt x="32" y="5"/>
                  </a:lnTo>
                  <a:lnTo>
                    <a:pt x="33" y="4"/>
                  </a:lnTo>
                  <a:lnTo>
                    <a:pt x="33" y="2"/>
                  </a:lnTo>
                  <a:lnTo>
                    <a:pt x="32" y="1"/>
                  </a:lnTo>
                  <a:lnTo>
                    <a:pt x="31" y="0"/>
                  </a:lnTo>
                  <a:lnTo>
                    <a:pt x="30" y="0"/>
                  </a:lnTo>
                  <a:lnTo>
                    <a:pt x="29"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76" name="Freeform 1080"/>
            <p:cNvSpPr>
              <a:spLocks/>
            </p:cNvSpPr>
            <p:nvPr/>
          </p:nvSpPr>
          <p:spPr bwMode="auto">
            <a:xfrm>
              <a:off x="2625" y="2114"/>
              <a:ext cx="33" cy="9"/>
            </a:xfrm>
            <a:custGeom>
              <a:avLst/>
              <a:gdLst>
                <a:gd name="T0" fmla="*/ 2 w 33"/>
                <a:gd name="T1" fmla="*/ 2 h 9"/>
                <a:gd name="T2" fmla="*/ 1 w 33"/>
                <a:gd name="T3" fmla="*/ 3 h 9"/>
                <a:gd name="T4" fmla="*/ 0 w 33"/>
                <a:gd name="T5" fmla="*/ 4 h 9"/>
                <a:gd name="T6" fmla="*/ 0 w 33"/>
                <a:gd name="T7" fmla="*/ 5 h 9"/>
                <a:gd name="T8" fmla="*/ 0 w 33"/>
                <a:gd name="T9" fmla="*/ 6 h 9"/>
                <a:gd name="T10" fmla="*/ 0 w 33"/>
                <a:gd name="T11" fmla="*/ 8 h 9"/>
                <a:gd name="T12" fmla="*/ 1 w 33"/>
                <a:gd name="T13" fmla="*/ 9 h 9"/>
                <a:gd name="T14" fmla="*/ 2 w 33"/>
                <a:gd name="T15" fmla="*/ 9 h 9"/>
                <a:gd name="T16" fmla="*/ 3 w 33"/>
                <a:gd name="T17" fmla="*/ 9 h 9"/>
                <a:gd name="T18" fmla="*/ 30 w 33"/>
                <a:gd name="T19" fmla="*/ 6 h 9"/>
                <a:gd name="T20" fmla="*/ 31 w 33"/>
                <a:gd name="T21" fmla="*/ 6 h 9"/>
                <a:gd name="T22" fmla="*/ 32 w 33"/>
                <a:gd name="T23" fmla="*/ 5 h 9"/>
                <a:gd name="T24" fmla="*/ 33 w 33"/>
                <a:gd name="T25" fmla="*/ 4 h 9"/>
                <a:gd name="T26" fmla="*/ 33 w 33"/>
                <a:gd name="T27" fmla="*/ 3 h 9"/>
                <a:gd name="T28" fmla="*/ 32 w 33"/>
                <a:gd name="T29" fmla="*/ 2 h 9"/>
                <a:gd name="T30" fmla="*/ 31 w 33"/>
                <a:gd name="T31" fmla="*/ 1 h 9"/>
                <a:gd name="T32" fmla="*/ 30 w 33"/>
                <a:gd name="T33" fmla="*/ 0 h 9"/>
                <a:gd name="T34" fmla="*/ 29 w 33"/>
                <a:gd name="T35" fmla="*/ 0 h 9"/>
                <a:gd name="T36" fmla="*/ 2 w 33"/>
                <a:gd name="T3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9">
                  <a:moveTo>
                    <a:pt x="2" y="2"/>
                  </a:moveTo>
                  <a:lnTo>
                    <a:pt x="1" y="3"/>
                  </a:lnTo>
                  <a:lnTo>
                    <a:pt x="0" y="4"/>
                  </a:lnTo>
                  <a:lnTo>
                    <a:pt x="0" y="5"/>
                  </a:lnTo>
                  <a:lnTo>
                    <a:pt x="0" y="6"/>
                  </a:lnTo>
                  <a:lnTo>
                    <a:pt x="0" y="8"/>
                  </a:lnTo>
                  <a:lnTo>
                    <a:pt x="1" y="9"/>
                  </a:lnTo>
                  <a:lnTo>
                    <a:pt x="2" y="9"/>
                  </a:lnTo>
                  <a:lnTo>
                    <a:pt x="3" y="9"/>
                  </a:lnTo>
                  <a:lnTo>
                    <a:pt x="30" y="6"/>
                  </a:lnTo>
                  <a:lnTo>
                    <a:pt x="31" y="6"/>
                  </a:lnTo>
                  <a:lnTo>
                    <a:pt x="32" y="5"/>
                  </a:lnTo>
                  <a:lnTo>
                    <a:pt x="33" y="4"/>
                  </a:lnTo>
                  <a:lnTo>
                    <a:pt x="33" y="3"/>
                  </a:lnTo>
                  <a:lnTo>
                    <a:pt x="32" y="2"/>
                  </a:lnTo>
                  <a:lnTo>
                    <a:pt x="31" y="1"/>
                  </a:lnTo>
                  <a:lnTo>
                    <a:pt x="30" y="0"/>
                  </a:lnTo>
                  <a:lnTo>
                    <a:pt x="29"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77" name="Freeform 1081"/>
            <p:cNvSpPr>
              <a:spLocks/>
            </p:cNvSpPr>
            <p:nvPr/>
          </p:nvSpPr>
          <p:spPr bwMode="auto">
            <a:xfrm>
              <a:off x="2671" y="2112"/>
              <a:ext cx="32" cy="7"/>
            </a:xfrm>
            <a:custGeom>
              <a:avLst/>
              <a:gdLst>
                <a:gd name="T0" fmla="*/ 2 w 32"/>
                <a:gd name="T1" fmla="*/ 1 h 7"/>
                <a:gd name="T2" fmla="*/ 1 w 32"/>
                <a:gd name="T3" fmla="*/ 2 h 7"/>
                <a:gd name="T4" fmla="*/ 0 w 32"/>
                <a:gd name="T5" fmla="*/ 3 h 7"/>
                <a:gd name="T6" fmla="*/ 0 w 32"/>
                <a:gd name="T7" fmla="*/ 4 h 7"/>
                <a:gd name="T8" fmla="*/ 0 w 32"/>
                <a:gd name="T9" fmla="*/ 5 h 7"/>
                <a:gd name="T10" fmla="*/ 0 w 32"/>
                <a:gd name="T11" fmla="*/ 6 h 7"/>
                <a:gd name="T12" fmla="*/ 1 w 32"/>
                <a:gd name="T13" fmla="*/ 7 h 7"/>
                <a:gd name="T14" fmla="*/ 2 w 32"/>
                <a:gd name="T15" fmla="*/ 7 h 7"/>
                <a:gd name="T16" fmla="*/ 4 w 32"/>
                <a:gd name="T17" fmla="*/ 7 h 7"/>
                <a:gd name="T18" fmla="*/ 8 w 32"/>
                <a:gd name="T19" fmla="*/ 7 h 7"/>
                <a:gd name="T20" fmla="*/ 30 w 32"/>
                <a:gd name="T21" fmla="*/ 6 h 7"/>
                <a:gd name="T22" fmla="*/ 31 w 32"/>
                <a:gd name="T23" fmla="*/ 5 h 7"/>
                <a:gd name="T24" fmla="*/ 32 w 32"/>
                <a:gd name="T25" fmla="*/ 4 h 7"/>
                <a:gd name="T26" fmla="*/ 32 w 32"/>
                <a:gd name="T27" fmla="*/ 3 h 7"/>
                <a:gd name="T28" fmla="*/ 32 w 32"/>
                <a:gd name="T29" fmla="*/ 2 h 7"/>
                <a:gd name="T30" fmla="*/ 32 w 32"/>
                <a:gd name="T31" fmla="*/ 1 h 7"/>
                <a:gd name="T32" fmla="*/ 31 w 32"/>
                <a:gd name="T33" fmla="*/ 0 h 7"/>
                <a:gd name="T34" fmla="*/ 30 w 32"/>
                <a:gd name="T35" fmla="*/ 0 h 7"/>
                <a:gd name="T36" fmla="*/ 29 w 32"/>
                <a:gd name="T37" fmla="*/ 0 h 7"/>
                <a:gd name="T38" fmla="*/ 7 w 32"/>
                <a:gd name="T39" fmla="*/ 1 h 7"/>
                <a:gd name="T40" fmla="*/ 2 w 32"/>
                <a:gd name="T4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7">
                  <a:moveTo>
                    <a:pt x="2" y="1"/>
                  </a:moveTo>
                  <a:lnTo>
                    <a:pt x="1" y="2"/>
                  </a:lnTo>
                  <a:lnTo>
                    <a:pt x="0" y="3"/>
                  </a:lnTo>
                  <a:lnTo>
                    <a:pt x="0" y="4"/>
                  </a:lnTo>
                  <a:lnTo>
                    <a:pt x="0" y="5"/>
                  </a:lnTo>
                  <a:lnTo>
                    <a:pt x="0" y="6"/>
                  </a:lnTo>
                  <a:lnTo>
                    <a:pt x="1" y="7"/>
                  </a:lnTo>
                  <a:lnTo>
                    <a:pt x="2" y="7"/>
                  </a:lnTo>
                  <a:lnTo>
                    <a:pt x="4" y="7"/>
                  </a:lnTo>
                  <a:lnTo>
                    <a:pt x="8" y="7"/>
                  </a:lnTo>
                  <a:lnTo>
                    <a:pt x="30" y="6"/>
                  </a:lnTo>
                  <a:lnTo>
                    <a:pt x="31" y="5"/>
                  </a:lnTo>
                  <a:lnTo>
                    <a:pt x="32" y="4"/>
                  </a:lnTo>
                  <a:lnTo>
                    <a:pt x="32" y="3"/>
                  </a:lnTo>
                  <a:lnTo>
                    <a:pt x="32" y="2"/>
                  </a:lnTo>
                  <a:lnTo>
                    <a:pt x="32" y="1"/>
                  </a:lnTo>
                  <a:lnTo>
                    <a:pt x="31" y="0"/>
                  </a:lnTo>
                  <a:lnTo>
                    <a:pt x="30" y="0"/>
                  </a:lnTo>
                  <a:lnTo>
                    <a:pt x="29" y="0"/>
                  </a:lnTo>
                  <a:lnTo>
                    <a:pt x="7" y="1"/>
                  </a:lnTo>
                  <a:lnTo>
                    <a:pt x="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78" name="Freeform 1082"/>
            <p:cNvSpPr>
              <a:spLocks/>
            </p:cNvSpPr>
            <p:nvPr/>
          </p:nvSpPr>
          <p:spPr bwMode="auto">
            <a:xfrm>
              <a:off x="2716" y="2110"/>
              <a:ext cx="33" cy="7"/>
            </a:xfrm>
            <a:custGeom>
              <a:avLst/>
              <a:gdLst>
                <a:gd name="T0" fmla="*/ 3 w 33"/>
                <a:gd name="T1" fmla="*/ 1 h 7"/>
                <a:gd name="T2" fmla="*/ 2 w 33"/>
                <a:gd name="T3" fmla="*/ 1 h 7"/>
                <a:gd name="T4" fmla="*/ 1 w 33"/>
                <a:gd name="T5" fmla="*/ 2 h 7"/>
                <a:gd name="T6" fmla="*/ 0 w 33"/>
                <a:gd name="T7" fmla="*/ 3 h 7"/>
                <a:gd name="T8" fmla="*/ 0 w 33"/>
                <a:gd name="T9" fmla="*/ 4 h 7"/>
                <a:gd name="T10" fmla="*/ 1 w 33"/>
                <a:gd name="T11" fmla="*/ 5 h 7"/>
                <a:gd name="T12" fmla="*/ 2 w 33"/>
                <a:gd name="T13" fmla="*/ 6 h 7"/>
                <a:gd name="T14" fmla="*/ 3 w 33"/>
                <a:gd name="T15" fmla="*/ 7 h 7"/>
                <a:gd name="T16" fmla="*/ 5 w 33"/>
                <a:gd name="T17" fmla="*/ 7 h 7"/>
                <a:gd name="T18" fmla="*/ 18 w 33"/>
                <a:gd name="T19" fmla="*/ 6 h 7"/>
                <a:gd name="T20" fmla="*/ 31 w 33"/>
                <a:gd name="T21" fmla="*/ 6 h 7"/>
                <a:gd name="T22" fmla="*/ 32 w 33"/>
                <a:gd name="T23" fmla="*/ 5 h 7"/>
                <a:gd name="T24" fmla="*/ 33 w 33"/>
                <a:gd name="T25" fmla="*/ 4 h 7"/>
                <a:gd name="T26" fmla="*/ 33 w 33"/>
                <a:gd name="T27" fmla="*/ 3 h 7"/>
                <a:gd name="T28" fmla="*/ 33 w 33"/>
                <a:gd name="T29" fmla="*/ 2 h 7"/>
                <a:gd name="T30" fmla="*/ 33 w 33"/>
                <a:gd name="T31" fmla="*/ 1 h 7"/>
                <a:gd name="T32" fmla="*/ 32 w 33"/>
                <a:gd name="T33" fmla="*/ 0 h 7"/>
                <a:gd name="T34" fmla="*/ 31 w 33"/>
                <a:gd name="T35" fmla="*/ 0 h 7"/>
                <a:gd name="T36" fmla="*/ 30 w 33"/>
                <a:gd name="T37" fmla="*/ 0 h 7"/>
                <a:gd name="T38" fmla="*/ 17 w 33"/>
                <a:gd name="T39" fmla="*/ 0 h 7"/>
                <a:gd name="T40" fmla="*/ 3 w 33"/>
                <a:gd name="T4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7">
                  <a:moveTo>
                    <a:pt x="3" y="1"/>
                  </a:moveTo>
                  <a:lnTo>
                    <a:pt x="2" y="1"/>
                  </a:lnTo>
                  <a:lnTo>
                    <a:pt x="1" y="2"/>
                  </a:lnTo>
                  <a:lnTo>
                    <a:pt x="0" y="3"/>
                  </a:lnTo>
                  <a:lnTo>
                    <a:pt x="0" y="4"/>
                  </a:lnTo>
                  <a:lnTo>
                    <a:pt x="1" y="5"/>
                  </a:lnTo>
                  <a:lnTo>
                    <a:pt x="2" y="6"/>
                  </a:lnTo>
                  <a:lnTo>
                    <a:pt x="3" y="7"/>
                  </a:lnTo>
                  <a:lnTo>
                    <a:pt x="5" y="7"/>
                  </a:lnTo>
                  <a:lnTo>
                    <a:pt x="18" y="6"/>
                  </a:lnTo>
                  <a:lnTo>
                    <a:pt x="31" y="6"/>
                  </a:lnTo>
                  <a:lnTo>
                    <a:pt x="32" y="5"/>
                  </a:lnTo>
                  <a:lnTo>
                    <a:pt x="33" y="4"/>
                  </a:lnTo>
                  <a:lnTo>
                    <a:pt x="33" y="3"/>
                  </a:lnTo>
                  <a:lnTo>
                    <a:pt x="33" y="2"/>
                  </a:lnTo>
                  <a:lnTo>
                    <a:pt x="33" y="1"/>
                  </a:lnTo>
                  <a:lnTo>
                    <a:pt x="32" y="0"/>
                  </a:lnTo>
                  <a:lnTo>
                    <a:pt x="31" y="0"/>
                  </a:lnTo>
                  <a:lnTo>
                    <a:pt x="30" y="0"/>
                  </a:lnTo>
                  <a:lnTo>
                    <a:pt x="17" y="0"/>
                  </a:lnTo>
                  <a:lnTo>
                    <a:pt x="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79" name="Freeform 1083"/>
            <p:cNvSpPr>
              <a:spLocks/>
            </p:cNvSpPr>
            <p:nvPr/>
          </p:nvSpPr>
          <p:spPr bwMode="auto">
            <a:xfrm>
              <a:off x="2762" y="2108"/>
              <a:ext cx="33" cy="7"/>
            </a:xfrm>
            <a:custGeom>
              <a:avLst/>
              <a:gdLst>
                <a:gd name="T0" fmla="*/ 4 w 33"/>
                <a:gd name="T1" fmla="*/ 0 h 7"/>
                <a:gd name="T2" fmla="*/ 2 w 33"/>
                <a:gd name="T3" fmla="*/ 2 h 7"/>
                <a:gd name="T4" fmla="*/ 1 w 33"/>
                <a:gd name="T5" fmla="*/ 3 h 7"/>
                <a:gd name="T6" fmla="*/ 0 w 33"/>
                <a:gd name="T7" fmla="*/ 4 h 7"/>
                <a:gd name="T8" fmla="*/ 0 w 33"/>
                <a:gd name="T9" fmla="*/ 5 h 7"/>
                <a:gd name="T10" fmla="*/ 1 w 33"/>
                <a:gd name="T11" fmla="*/ 6 h 7"/>
                <a:gd name="T12" fmla="*/ 2 w 33"/>
                <a:gd name="T13" fmla="*/ 7 h 7"/>
                <a:gd name="T14" fmla="*/ 4 w 33"/>
                <a:gd name="T15" fmla="*/ 7 h 7"/>
                <a:gd name="T16" fmla="*/ 5 w 33"/>
                <a:gd name="T17" fmla="*/ 7 h 7"/>
                <a:gd name="T18" fmla="*/ 29 w 33"/>
                <a:gd name="T19" fmla="*/ 7 h 7"/>
                <a:gd name="T20" fmla="*/ 28 w 33"/>
                <a:gd name="T21" fmla="*/ 4 h 7"/>
                <a:gd name="T22" fmla="*/ 28 w 33"/>
                <a:gd name="T23" fmla="*/ 7 h 7"/>
                <a:gd name="T24" fmla="*/ 30 w 33"/>
                <a:gd name="T25" fmla="*/ 7 h 7"/>
                <a:gd name="T26" fmla="*/ 31 w 33"/>
                <a:gd name="T27" fmla="*/ 7 h 7"/>
                <a:gd name="T28" fmla="*/ 32 w 33"/>
                <a:gd name="T29" fmla="*/ 6 h 7"/>
                <a:gd name="T30" fmla="*/ 33 w 33"/>
                <a:gd name="T31" fmla="*/ 5 h 7"/>
                <a:gd name="T32" fmla="*/ 33 w 33"/>
                <a:gd name="T33" fmla="*/ 4 h 7"/>
                <a:gd name="T34" fmla="*/ 33 w 33"/>
                <a:gd name="T35" fmla="*/ 3 h 7"/>
                <a:gd name="T36" fmla="*/ 33 w 33"/>
                <a:gd name="T37" fmla="*/ 2 h 7"/>
                <a:gd name="T38" fmla="*/ 32 w 33"/>
                <a:gd name="T39" fmla="*/ 0 h 7"/>
                <a:gd name="T40" fmla="*/ 31 w 33"/>
                <a:gd name="T41" fmla="*/ 0 h 7"/>
                <a:gd name="T42" fmla="*/ 29 w 33"/>
                <a:gd name="T43" fmla="*/ 0 h 7"/>
                <a:gd name="T44" fmla="*/ 28 w 33"/>
                <a:gd name="T45" fmla="*/ 0 h 7"/>
                <a:gd name="T46" fmla="*/ 4 w 33"/>
                <a:gd name="T4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7">
                  <a:moveTo>
                    <a:pt x="4" y="0"/>
                  </a:moveTo>
                  <a:lnTo>
                    <a:pt x="2" y="2"/>
                  </a:lnTo>
                  <a:lnTo>
                    <a:pt x="1" y="3"/>
                  </a:lnTo>
                  <a:lnTo>
                    <a:pt x="0" y="4"/>
                  </a:lnTo>
                  <a:lnTo>
                    <a:pt x="0" y="5"/>
                  </a:lnTo>
                  <a:lnTo>
                    <a:pt x="1" y="6"/>
                  </a:lnTo>
                  <a:lnTo>
                    <a:pt x="2" y="7"/>
                  </a:lnTo>
                  <a:lnTo>
                    <a:pt x="4" y="7"/>
                  </a:lnTo>
                  <a:lnTo>
                    <a:pt x="5" y="7"/>
                  </a:lnTo>
                  <a:lnTo>
                    <a:pt x="29" y="7"/>
                  </a:lnTo>
                  <a:lnTo>
                    <a:pt x="28" y="4"/>
                  </a:lnTo>
                  <a:lnTo>
                    <a:pt x="28" y="7"/>
                  </a:lnTo>
                  <a:lnTo>
                    <a:pt x="30" y="7"/>
                  </a:lnTo>
                  <a:lnTo>
                    <a:pt x="31" y="7"/>
                  </a:lnTo>
                  <a:lnTo>
                    <a:pt x="32" y="6"/>
                  </a:lnTo>
                  <a:lnTo>
                    <a:pt x="33" y="5"/>
                  </a:lnTo>
                  <a:lnTo>
                    <a:pt x="33" y="4"/>
                  </a:lnTo>
                  <a:lnTo>
                    <a:pt x="33" y="3"/>
                  </a:lnTo>
                  <a:lnTo>
                    <a:pt x="33" y="2"/>
                  </a:lnTo>
                  <a:lnTo>
                    <a:pt x="32" y="0"/>
                  </a:lnTo>
                  <a:lnTo>
                    <a:pt x="31" y="0"/>
                  </a:lnTo>
                  <a:lnTo>
                    <a:pt x="29" y="0"/>
                  </a:lnTo>
                  <a:lnTo>
                    <a:pt x="28"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80" name="Freeform 1084"/>
            <p:cNvSpPr>
              <a:spLocks/>
            </p:cNvSpPr>
            <p:nvPr/>
          </p:nvSpPr>
          <p:spPr bwMode="auto">
            <a:xfrm>
              <a:off x="2808" y="2107"/>
              <a:ext cx="33" cy="7"/>
            </a:xfrm>
            <a:custGeom>
              <a:avLst/>
              <a:gdLst>
                <a:gd name="T0" fmla="*/ 5 w 33"/>
                <a:gd name="T1" fmla="*/ 0 h 7"/>
                <a:gd name="T2" fmla="*/ 4 w 33"/>
                <a:gd name="T3" fmla="*/ 0 h 7"/>
                <a:gd name="T4" fmla="*/ 2 w 33"/>
                <a:gd name="T5" fmla="*/ 1 h 7"/>
                <a:gd name="T6" fmla="*/ 1 w 33"/>
                <a:gd name="T7" fmla="*/ 3 h 7"/>
                <a:gd name="T8" fmla="*/ 0 w 33"/>
                <a:gd name="T9" fmla="*/ 4 h 7"/>
                <a:gd name="T10" fmla="*/ 0 w 33"/>
                <a:gd name="T11" fmla="*/ 5 h 7"/>
                <a:gd name="T12" fmla="*/ 1 w 33"/>
                <a:gd name="T13" fmla="*/ 6 h 7"/>
                <a:gd name="T14" fmla="*/ 2 w 33"/>
                <a:gd name="T15" fmla="*/ 7 h 7"/>
                <a:gd name="T16" fmla="*/ 4 w 33"/>
                <a:gd name="T17" fmla="*/ 7 h 7"/>
                <a:gd name="T18" fmla="*/ 30 w 33"/>
                <a:gd name="T19" fmla="*/ 7 h 7"/>
                <a:gd name="T20" fmla="*/ 31 w 33"/>
                <a:gd name="T21" fmla="*/ 7 h 7"/>
                <a:gd name="T22" fmla="*/ 32 w 33"/>
                <a:gd name="T23" fmla="*/ 7 h 7"/>
                <a:gd name="T24" fmla="*/ 33 w 33"/>
                <a:gd name="T25" fmla="*/ 6 h 7"/>
                <a:gd name="T26" fmla="*/ 33 w 33"/>
                <a:gd name="T27" fmla="*/ 5 h 7"/>
                <a:gd name="T28" fmla="*/ 33 w 33"/>
                <a:gd name="T29" fmla="*/ 4 h 7"/>
                <a:gd name="T30" fmla="*/ 33 w 33"/>
                <a:gd name="T31" fmla="*/ 3 h 7"/>
                <a:gd name="T32" fmla="*/ 32 w 33"/>
                <a:gd name="T33" fmla="*/ 1 h 7"/>
                <a:gd name="T34" fmla="*/ 31 w 33"/>
                <a:gd name="T35" fmla="*/ 0 h 7"/>
                <a:gd name="T36" fmla="*/ 5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5" y="0"/>
                  </a:moveTo>
                  <a:lnTo>
                    <a:pt x="4" y="0"/>
                  </a:lnTo>
                  <a:lnTo>
                    <a:pt x="2" y="1"/>
                  </a:lnTo>
                  <a:lnTo>
                    <a:pt x="1" y="3"/>
                  </a:lnTo>
                  <a:lnTo>
                    <a:pt x="0" y="4"/>
                  </a:lnTo>
                  <a:lnTo>
                    <a:pt x="0" y="5"/>
                  </a:lnTo>
                  <a:lnTo>
                    <a:pt x="1" y="6"/>
                  </a:lnTo>
                  <a:lnTo>
                    <a:pt x="2" y="7"/>
                  </a:lnTo>
                  <a:lnTo>
                    <a:pt x="4" y="7"/>
                  </a:lnTo>
                  <a:lnTo>
                    <a:pt x="30" y="7"/>
                  </a:lnTo>
                  <a:lnTo>
                    <a:pt x="31" y="7"/>
                  </a:lnTo>
                  <a:lnTo>
                    <a:pt x="32" y="7"/>
                  </a:lnTo>
                  <a:lnTo>
                    <a:pt x="33" y="6"/>
                  </a:lnTo>
                  <a:lnTo>
                    <a:pt x="33" y="5"/>
                  </a:lnTo>
                  <a:lnTo>
                    <a:pt x="33" y="4"/>
                  </a:lnTo>
                  <a:lnTo>
                    <a:pt x="33" y="3"/>
                  </a:lnTo>
                  <a:lnTo>
                    <a:pt x="32" y="1"/>
                  </a:lnTo>
                  <a:lnTo>
                    <a:pt x="31"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61211" name="Group 1115"/>
          <p:cNvGrpSpPr>
            <a:grpSpLocks/>
          </p:cNvGrpSpPr>
          <p:nvPr/>
        </p:nvGrpSpPr>
        <p:grpSpPr bwMode="auto">
          <a:xfrm>
            <a:off x="4438650" y="3344863"/>
            <a:ext cx="1803400" cy="728662"/>
            <a:chOff x="2796" y="2107"/>
            <a:chExt cx="1136" cy="459"/>
          </a:xfrm>
        </p:grpSpPr>
        <p:sp>
          <p:nvSpPr>
            <p:cNvPr id="261182" name="Freeform 1086"/>
            <p:cNvSpPr>
              <a:spLocks/>
            </p:cNvSpPr>
            <p:nvPr/>
          </p:nvSpPr>
          <p:spPr bwMode="auto">
            <a:xfrm>
              <a:off x="3923" y="2534"/>
              <a:ext cx="9" cy="32"/>
            </a:xfrm>
            <a:custGeom>
              <a:avLst/>
              <a:gdLst>
                <a:gd name="T0" fmla="*/ 2 w 9"/>
                <a:gd name="T1" fmla="*/ 30 h 32"/>
                <a:gd name="T2" fmla="*/ 4 w 9"/>
                <a:gd name="T3" fmla="*/ 30 h 32"/>
                <a:gd name="T4" fmla="*/ 5 w 9"/>
                <a:gd name="T5" fmla="*/ 31 h 32"/>
                <a:gd name="T6" fmla="*/ 6 w 9"/>
                <a:gd name="T7" fmla="*/ 32 h 32"/>
                <a:gd name="T8" fmla="*/ 6 w 9"/>
                <a:gd name="T9" fmla="*/ 32 h 32"/>
                <a:gd name="T10" fmla="*/ 7 w 9"/>
                <a:gd name="T11" fmla="*/ 31 h 32"/>
                <a:gd name="T12" fmla="*/ 8 w 9"/>
                <a:gd name="T13" fmla="*/ 30 h 32"/>
                <a:gd name="T14" fmla="*/ 9 w 9"/>
                <a:gd name="T15" fmla="*/ 29 h 32"/>
                <a:gd name="T16" fmla="*/ 9 w 9"/>
                <a:gd name="T17" fmla="*/ 29 h 32"/>
                <a:gd name="T18" fmla="*/ 8 w 9"/>
                <a:gd name="T19" fmla="*/ 5 h 32"/>
                <a:gd name="T20" fmla="*/ 7 w 9"/>
                <a:gd name="T21" fmla="*/ 3 h 32"/>
                <a:gd name="T22" fmla="*/ 7 w 9"/>
                <a:gd name="T23" fmla="*/ 2 h 32"/>
                <a:gd name="T24" fmla="*/ 6 w 9"/>
                <a:gd name="T25" fmla="*/ 1 h 32"/>
                <a:gd name="T26" fmla="*/ 5 w 9"/>
                <a:gd name="T27" fmla="*/ 0 h 32"/>
                <a:gd name="T28" fmla="*/ 4 w 9"/>
                <a:gd name="T29" fmla="*/ 0 h 32"/>
                <a:gd name="T30" fmla="*/ 2 w 9"/>
                <a:gd name="T31" fmla="*/ 1 h 32"/>
                <a:gd name="T32" fmla="*/ 1 w 9"/>
                <a:gd name="T33" fmla="*/ 2 h 32"/>
                <a:gd name="T34" fmla="*/ 0 w 9"/>
                <a:gd name="T35" fmla="*/ 3 h 32"/>
                <a:gd name="T36" fmla="*/ 0 w 9"/>
                <a:gd name="T37" fmla="*/ 4 h 32"/>
                <a:gd name="T38" fmla="*/ 1 w 9"/>
                <a:gd name="T39" fmla="*/ 6 h 32"/>
                <a:gd name="T40" fmla="*/ 2 w 9"/>
                <a:gd name="T4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32">
                  <a:moveTo>
                    <a:pt x="2" y="30"/>
                  </a:moveTo>
                  <a:lnTo>
                    <a:pt x="4" y="30"/>
                  </a:lnTo>
                  <a:lnTo>
                    <a:pt x="5" y="31"/>
                  </a:lnTo>
                  <a:lnTo>
                    <a:pt x="6" y="32"/>
                  </a:lnTo>
                  <a:lnTo>
                    <a:pt x="6" y="32"/>
                  </a:lnTo>
                  <a:lnTo>
                    <a:pt x="7" y="31"/>
                  </a:lnTo>
                  <a:lnTo>
                    <a:pt x="8" y="30"/>
                  </a:lnTo>
                  <a:lnTo>
                    <a:pt x="9" y="29"/>
                  </a:lnTo>
                  <a:lnTo>
                    <a:pt x="9" y="29"/>
                  </a:lnTo>
                  <a:lnTo>
                    <a:pt x="8" y="5"/>
                  </a:lnTo>
                  <a:lnTo>
                    <a:pt x="7" y="3"/>
                  </a:lnTo>
                  <a:lnTo>
                    <a:pt x="7" y="2"/>
                  </a:lnTo>
                  <a:lnTo>
                    <a:pt x="6" y="1"/>
                  </a:lnTo>
                  <a:lnTo>
                    <a:pt x="5" y="0"/>
                  </a:lnTo>
                  <a:lnTo>
                    <a:pt x="4" y="0"/>
                  </a:lnTo>
                  <a:lnTo>
                    <a:pt x="2" y="1"/>
                  </a:lnTo>
                  <a:lnTo>
                    <a:pt x="1" y="2"/>
                  </a:lnTo>
                  <a:lnTo>
                    <a:pt x="0" y="3"/>
                  </a:lnTo>
                  <a:lnTo>
                    <a:pt x="0" y="4"/>
                  </a:lnTo>
                  <a:lnTo>
                    <a:pt x="1" y="6"/>
                  </a:lnTo>
                  <a:lnTo>
                    <a:pt x="2"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83" name="Freeform 1087"/>
            <p:cNvSpPr>
              <a:spLocks/>
            </p:cNvSpPr>
            <p:nvPr/>
          </p:nvSpPr>
          <p:spPr bwMode="auto">
            <a:xfrm>
              <a:off x="3911" y="2490"/>
              <a:ext cx="16" cy="30"/>
            </a:xfrm>
            <a:custGeom>
              <a:avLst/>
              <a:gdLst>
                <a:gd name="T0" fmla="*/ 9 w 16"/>
                <a:gd name="T1" fmla="*/ 28 h 30"/>
                <a:gd name="T2" fmla="*/ 9 w 16"/>
                <a:gd name="T3" fmla="*/ 29 h 30"/>
                <a:gd name="T4" fmla="*/ 10 w 16"/>
                <a:gd name="T5" fmla="*/ 30 h 30"/>
                <a:gd name="T6" fmla="*/ 11 w 16"/>
                <a:gd name="T7" fmla="*/ 30 h 30"/>
                <a:gd name="T8" fmla="*/ 12 w 16"/>
                <a:gd name="T9" fmla="*/ 30 h 30"/>
                <a:gd name="T10" fmla="*/ 13 w 16"/>
                <a:gd name="T11" fmla="*/ 30 h 30"/>
                <a:gd name="T12" fmla="*/ 14 w 16"/>
                <a:gd name="T13" fmla="*/ 29 h 30"/>
                <a:gd name="T14" fmla="*/ 16 w 16"/>
                <a:gd name="T15" fmla="*/ 28 h 30"/>
                <a:gd name="T16" fmla="*/ 16 w 16"/>
                <a:gd name="T17" fmla="*/ 27 h 30"/>
                <a:gd name="T18" fmla="*/ 16 w 16"/>
                <a:gd name="T19" fmla="*/ 26 h 30"/>
                <a:gd name="T20" fmla="*/ 8 w 16"/>
                <a:gd name="T21" fmla="*/ 4 h 30"/>
                <a:gd name="T22" fmla="*/ 7 w 16"/>
                <a:gd name="T23" fmla="*/ 2 h 30"/>
                <a:gd name="T24" fmla="*/ 7 w 16"/>
                <a:gd name="T25" fmla="*/ 1 h 30"/>
                <a:gd name="T26" fmla="*/ 6 w 16"/>
                <a:gd name="T27" fmla="*/ 0 h 30"/>
                <a:gd name="T28" fmla="*/ 5 w 16"/>
                <a:gd name="T29" fmla="*/ 0 h 30"/>
                <a:gd name="T30" fmla="*/ 3 w 16"/>
                <a:gd name="T31" fmla="*/ 0 h 30"/>
                <a:gd name="T32" fmla="*/ 2 w 16"/>
                <a:gd name="T33" fmla="*/ 0 h 30"/>
                <a:gd name="T34" fmla="*/ 1 w 16"/>
                <a:gd name="T35" fmla="*/ 1 h 30"/>
                <a:gd name="T36" fmla="*/ 0 w 16"/>
                <a:gd name="T37" fmla="*/ 2 h 30"/>
                <a:gd name="T38" fmla="*/ 0 w 16"/>
                <a:gd name="T39" fmla="*/ 3 h 30"/>
                <a:gd name="T40" fmla="*/ 1 w 16"/>
                <a:gd name="T41" fmla="*/ 5 h 30"/>
                <a:gd name="T42" fmla="*/ 9 w 16"/>
                <a:gd name="T43" fmla="*/ 27 h 30"/>
                <a:gd name="T44" fmla="*/ 9 w 16"/>
                <a:gd name="T45"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30">
                  <a:moveTo>
                    <a:pt x="9" y="28"/>
                  </a:moveTo>
                  <a:lnTo>
                    <a:pt x="9" y="29"/>
                  </a:lnTo>
                  <a:lnTo>
                    <a:pt x="10" y="30"/>
                  </a:lnTo>
                  <a:lnTo>
                    <a:pt x="11" y="30"/>
                  </a:lnTo>
                  <a:lnTo>
                    <a:pt x="12" y="30"/>
                  </a:lnTo>
                  <a:lnTo>
                    <a:pt x="13" y="30"/>
                  </a:lnTo>
                  <a:lnTo>
                    <a:pt x="14" y="29"/>
                  </a:lnTo>
                  <a:lnTo>
                    <a:pt x="16" y="28"/>
                  </a:lnTo>
                  <a:lnTo>
                    <a:pt x="16" y="27"/>
                  </a:lnTo>
                  <a:lnTo>
                    <a:pt x="16" y="26"/>
                  </a:lnTo>
                  <a:lnTo>
                    <a:pt x="8" y="4"/>
                  </a:lnTo>
                  <a:lnTo>
                    <a:pt x="7" y="2"/>
                  </a:lnTo>
                  <a:lnTo>
                    <a:pt x="7" y="1"/>
                  </a:lnTo>
                  <a:lnTo>
                    <a:pt x="6" y="0"/>
                  </a:lnTo>
                  <a:lnTo>
                    <a:pt x="5" y="0"/>
                  </a:lnTo>
                  <a:lnTo>
                    <a:pt x="3" y="0"/>
                  </a:lnTo>
                  <a:lnTo>
                    <a:pt x="2" y="0"/>
                  </a:lnTo>
                  <a:lnTo>
                    <a:pt x="1" y="1"/>
                  </a:lnTo>
                  <a:lnTo>
                    <a:pt x="0" y="2"/>
                  </a:lnTo>
                  <a:lnTo>
                    <a:pt x="0" y="3"/>
                  </a:lnTo>
                  <a:lnTo>
                    <a:pt x="1" y="5"/>
                  </a:lnTo>
                  <a:lnTo>
                    <a:pt x="9" y="27"/>
                  </a:lnTo>
                  <a:lnTo>
                    <a:pt x="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84" name="Freeform 1088"/>
            <p:cNvSpPr>
              <a:spLocks/>
            </p:cNvSpPr>
            <p:nvPr/>
          </p:nvSpPr>
          <p:spPr bwMode="auto">
            <a:xfrm>
              <a:off x="3890" y="2448"/>
              <a:ext cx="20" cy="30"/>
            </a:xfrm>
            <a:custGeom>
              <a:avLst/>
              <a:gdLst>
                <a:gd name="T0" fmla="*/ 14 w 20"/>
                <a:gd name="T1" fmla="*/ 28 h 30"/>
                <a:gd name="T2" fmla="*/ 15 w 20"/>
                <a:gd name="T3" fmla="*/ 29 h 30"/>
                <a:gd name="T4" fmla="*/ 16 w 20"/>
                <a:gd name="T5" fmla="*/ 30 h 30"/>
                <a:gd name="T6" fmla="*/ 17 w 20"/>
                <a:gd name="T7" fmla="*/ 30 h 30"/>
                <a:gd name="T8" fmla="*/ 18 w 20"/>
                <a:gd name="T9" fmla="*/ 30 h 30"/>
                <a:gd name="T10" fmla="*/ 19 w 20"/>
                <a:gd name="T11" fmla="*/ 30 h 30"/>
                <a:gd name="T12" fmla="*/ 20 w 20"/>
                <a:gd name="T13" fmla="*/ 29 h 30"/>
                <a:gd name="T14" fmla="*/ 20 w 20"/>
                <a:gd name="T15" fmla="*/ 28 h 30"/>
                <a:gd name="T16" fmla="*/ 20 w 20"/>
                <a:gd name="T17" fmla="*/ 26 h 30"/>
                <a:gd name="T18" fmla="*/ 19 w 20"/>
                <a:gd name="T19" fmla="*/ 23 h 30"/>
                <a:gd name="T20" fmla="*/ 19 w 20"/>
                <a:gd name="T21" fmla="*/ 22 h 30"/>
                <a:gd name="T22" fmla="*/ 7 w 20"/>
                <a:gd name="T23" fmla="*/ 2 h 30"/>
                <a:gd name="T24" fmla="*/ 6 w 20"/>
                <a:gd name="T25" fmla="*/ 1 h 30"/>
                <a:gd name="T26" fmla="*/ 5 w 20"/>
                <a:gd name="T27" fmla="*/ 0 h 30"/>
                <a:gd name="T28" fmla="*/ 4 w 20"/>
                <a:gd name="T29" fmla="*/ 0 h 30"/>
                <a:gd name="T30" fmla="*/ 3 w 20"/>
                <a:gd name="T31" fmla="*/ 1 h 30"/>
                <a:gd name="T32" fmla="*/ 1 w 20"/>
                <a:gd name="T33" fmla="*/ 2 h 30"/>
                <a:gd name="T34" fmla="*/ 0 w 20"/>
                <a:gd name="T35" fmla="*/ 3 h 30"/>
                <a:gd name="T36" fmla="*/ 0 w 20"/>
                <a:gd name="T37" fmla="*/ 5 h 30"/>
                <a:gd name="T38" fmla="*/ 1 w 20"/>
                <a:gd name="T39" fmla="*/ 6 h 30"/>
                <a:gd name="T40" fmla="*/ 14 w 20"/>
                <a:gd name="T41" fmla="*/ 25 h 30"/>
                <a:gd name="T42" fmla="*/ 16 w 20"/>
                <a:gd name="T43" fmla="*/ 24 h 30"/>
                <a:gd name="T44" fmla="*/ 12 w 20"/>
                <a:gd name="T45" fmla="*/ 24 h 30"/>
                <a:gd name="T46" fmla="*/ 14 w 20"/>
                <a:gd name="T4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30">
                  <a:moveTo>
                    <a:pt x="14" y="28"/>
                  </a:moveTo>
                  <a:lnTo>
                    <a:pt x="15" y="29"/>
                  </a:lnTo>
                  <a:lnTo>
                    <a:pt x="16" y="30"/>
                  </a:lnTo>
                  <a:lnTo>
                    <a:pt x="17" y="30"/>
                  </a:lnTo>
                  <a:lnTo>
                    <a:pt x="18" y="30"/>
                  </a:lnTo>
                  <a:lnTo>
                    <a:pt x="19" y="30"/>
                  </a:lnTo>
                  <a:lnTo>
                    <a:pt x="20" y="29"/>
                  </a:lnTo>
                  <a:lnTo>
                    <a:pt x="20" y="28"/>
                  </a:lnTo>
                  <a:lnTo>
                    <a:pt x="20" y="26"/>
                  </a:lnTo>
                  <a:lnTo>
                    <a:pt x="19" y="23"/>
                  </a:lnTo>
                  <a:lnTo>
                    <a:pt x="19" y="22"/>
                  </a:lnTo>
                  <a:lnTo>
                    <a:pt x="7" y="2"/>
                  </a:lnTo>
                  <a:lnTo>
                    <a:pt x="6" y="1"/>
                  </a:lnTo>
                  <a:lnTo>
                    <a:pt x="5" y="0"/>
                  </a:lnTo>
                  <a:lnTo>
                    <a:pt x="4" y="0"/>
                  </a:lnTo>
                  <a:lnTo>
                    <a:pt x="3" y="1"/>
                  </a:lnTo>
                  <a:lnTo>
                    <a:pt x="1" y="2"/>
                  </a:lnTo>
                  <a:lnTo>
                    <a:pt x="0" y="3"/>
                  </a:lnTo>
                  <a:lnTo>
                    <a:pt x="0" y="5"/>
                  </a:lnTo>
                  <a:lnTo>
                    <a:pt x="1" y="6"/>
                  </a:lnTo>
                  <a:lnTo>
                    <a:pt x="14" y="25"/>
                  </a:lnTo>
                  <a:lnTo>
                    <a:pt x="16" y="24"/>
                  </a:lnTo>
                  <a:lnTo>
                    <a:pt x="12" y="24"/>
                  </a:lnTo>
                  <a:lnTo>
                    <a:pt x="1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85" name="Freeform 1089"/>
            <p:cNvSpPr>
              <a:spLocks/>
            </p:cNvSpPr>
            <p:nvPr/>
          </p:nvSpPr>
          <p:spPr bwMode="auto">
            <a:xfrm>
              <a:off x="3863" y="2412"/>
              <a:ext cx="23" cy="26"/>
            </a:xfrm>
            <a:custGeom>
              <a:avLst/>
              <a:gdLst>
                <a:gd name="T0" fmla="*/ 17 w 23"/>
                <a:gd name="T1" fmla="*/ 25 h 26"/>
                <a:gd name="T2" fmla="*/ 19 w 23"/>
                <a:gd name="T3" fmla="*/ 26 h 26"/>
                <a:gd name="T4" fmla="*/ 20 w 23"/>
                <a:gd name="T5" fmla="*/ 26 h 26"/>
                <a:gd name="T6" fmla="*/ 21 w 23"/>
                <a:gd name="T7" fmla="*/ 26 h 26"/>
                <a:gd name="T8" fmla="*/ 22 w 23"/>
                <a:gd name="T9" fmla="*/ 26 h 26"/>
                <a:gd name="T10" fmla="*/ 23 w 23"/>
                <a:gd name="T11" fmla="*/ 25 h 26"/>
                <a:gd name="T12" fmla="*/ 23 w 23"/>
                <a:gd name="T13" fmla="*/ 24 h 26"/>
                <a:gd name="T14" fmla="*/ 23 w 23"/>
                <a:gd name="T15" fmla="*/ 23 h 26"/>
                <a:gd name="T16" fmla="*/ 23 w 23"/>
                <a:gd name="T17" fmla="*/ 22 h 26"/>
                <a:gd name="T18" fmla="*/ 17 w 23"/>
                <a:gd name="T19" fmla="*/ 15 h 26"/>
                <a:gd name="T20" fmla="*/ 7 w 23"/>
                <a:gd name="T21" fmla="*/ 1 h 26"/>
                <a:gd name="T22" fmla="*/ 5 w 23"/>
                <a:gd name="T23" fmla="*/ 0 h 26"/>
                <a:gd name="T24" fmla="*/ 4 w 23"/>
                <a:gd name="T25" fmla="*/ 0 h 26"/>
                <a:gd name="T26" fmla="*/ 3 w 23"/>
                <a:gd name="T27" fmla="*/ 0 h 26"/>
                <a:gd name="T28" fmla="*/ 2 w 23"/>
                <a:gd name="T29" fmla="*/ 0 h 26"/>
                <a:gd name="T30" fmla="*/ 1 w 23"/>
                <a:gd name="T31" fmla="*/ 1 h 26"/>
                <a:gd name="T32" fmla="*/ 0 w 23"/>
                <a:gd name="T33" fmla="*/ 2 h 26"/>
                <a:gd name="T34" fmla="*/ 0 w 23"/>
                <a:gd name="T35" fmla="*/ 3 h 26"/>
                <a:gd name="T36" fmla="*/ 1 w 23"/>
                <a:gd name="T37" fmla="*/ 4 h 26"/>
                <a:gd name="T38" fmla="*/ 12 w 23"/>
                <a:gd name="T39" fmla="*/ 19 h 26"/>
                <a:gd name="T40" fmla="*/ 17 w 23"/>
                <a:gd name="T41"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6">
                  <a:moveTo>
                    <a:pt x="17" y="25"/>
                  </a:moveTo>
                  <a:lnTo>
                    <a:pt x="19" y="26"/>
                  </a:lnTo>
                  <a:lnTo>
                    <a:pt x="20" y="26"/>
                  </a:lnTo>
                  <a:lnTo>
                    <a:pt x="21" y="26"/>
                  </a:lnTo>
                  <a:lnTo>
                    <a:pt x="22" y="26"/>
                  </a:lnTo>
                  <a:lnTo>
                    <a:pt x="23" y="25"/>
                  </a:lnTo>
                  <a:lnTo>
                    <a:pt x="23" y="24"/>
                  </a:lnTo>
                  <a:lnTo>
                    <a:pt x="23" y="23"/>
                  </a:lnTo>
                  <a:lnTo>
                    <a:pt x="23" y="22"/>
                  </a:lnTo>
                  <a:lnTo>
                    <a:pt x="17" y="15"/>
                  </a:lnTo>
                  <a:lnTo>
                    <a:pt x="7" y="1"/>
                  </a:lnTo>
                  <a:lnTo>
                    <a:pt x="5" y="0"/>
                  </a:lnTo>
                  <a:lnTo>
                    <a:pt x="4" y="0"/>
                  </a:lnTo>
                  <a:lnTo>
                    <a:pt x="3" y="0"/>
                  </a:lnTo>
                  <a:lnTo>
                    <a:pt x="2" y="0"/>
                  </a:lnTo>
                  <a:lnTo>
                    <a:pt x="1" y="1"/>
                  </a:lnTo>
                  <a:lnTo>
                    <a:pt x="0" y="2"/>
                  </a:lnTo>
                  <a:lnTo>
                    <a:pt x="0" y="3"/>
                  </a:lnTo>
                  <a:lnTo>
                    <a:pt x="1" y="4"/>
                  </a:lnTo>
                  <a:lnTo>
                    <a:pt x="12" y="19"/>
                  </a:lnTo>
                  <a:lnTo>
                    <a:pt x="17"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86" name="Freeform 1090"/>
            <p:cNvSpPr>
              <a:spLocks/>
            </p:cNvSpPr>
            <p:nvPr/>
          </p:nvSpPr>
          <p:spPr bwMode="auto">
            <a:xfrm>
              <a:off x="3831" y="2379"/>
              <a:ext cx="25" cy="24"/>
            </a:xfrm>
            <a:custGeom>
              <a:avLst/>
              <a:gdLst>
                <a:gd name="T0" fmla="*/ 20 w 25"/>
                <a:gd name="T1" fmla="*/ 23 h 24"/>
                <a:gd name="T2" fmla="*/ 21 w 25"/>
                <a:gd name="T3" fmla="*/ 24 h 24"/>
                <a:gd name="T4" fmla="*/ 22 w 25"/>
                <a:gd name="T5" fmla="*/ 24 h 24"/>
                <a:gd name="T6" fmla="*/ 23 w 25"/>
                <a:gd name="T7" fmla="*/ 24 h 24"/>
                <a:gd name="T8" fmla="*/ 24 w 25"/>
                <a:gd name="T9" fmla="*/ 24 h 24"/>
                <a:gd name="T10" fmla="*/ 25 w 25"/>
                <a:gd name="T11" fmla="*/ 23 h 24"/>
                <a:gd name="T12" fmla="*/ 25 w 25"/>
                <a:gd name="T13" fmla="*/ 22 h 24"/>
                <a:gd name="T14" fmla="*/ 25 w 25"/>
                <a:gd name="T15" fmla="*/ 21 h 24"/>
                <a:gd name="T16" fmla="*/ 25 w 25"/>
                <a:gd name="T17" fmla="*/ 20 h 24"/>
                <a:gd name="T18" fmla="*/ 12 w 25"/>
                <a:gd name="T19" fmla="*/ 7 h 24"/>
                <a:gd name="T20" fmla="*/ 11 w 25"/>
                <a:gd name="T21" fmla="*/ 6 h 24"/>
                <a:gd name="T22" fmla="*/ 5 w 25"/>
                <a:gd name="T23" fmla="*/ 0 h 24"/>
                <a:gd name="T24" fmla="*/ 3 w 25"/>
                <a:gd name="T25" fmla="*/ 0 h 24"/>
                <a:gd name="T26" fmla="*/ 2 w 25"/>
                <a:gd name="T27" fmla="*/ 0 h 24"/>
                <a:gd name="T28" fmla="*/ 1 w 25"/>
                <a:gd name="T29" fmla="*/ 0 h 24"/>
                <a:gd name="T30" fmla="*/ 0 w 25"/>
                <a:gd name="T31" fmla="*/ 1 h 24"/>
                <a:gd name="T32" fmla="*/ 0 w 25"/>
                <a:gd name="T33" fmla="*/ 2 h 24"/>
                <a:gd name="T34" fmla="*/ 0 w 25"/>
                <a:gd name="T35" fmla="*/ 3 h 24"/>
                <a:gd name="T36" fmla="*/ 0 w 25"/>
                <a:gd name="T37" fmla="*/ 4 h 24"/>
                <a:gd name="T38" fmla="*/ 1 w 25"/>
                <a:gd name="T39" fmla="*/ 6 h 24"/>
                <a:gd name="T40" fmla="*/ 8 w 25"/>
                <a:gd name="T41" fmla="*/ 11 h 24"/>
                <a:gd name="T42" fmla="*/ 9 w 25"/>
                <a:gd name="T43" fmla="*/ 8 h 24"/>
                <a:gd name="T44" fmla="*/ 7 w 25"/>
                <a:gd name="T45" fmla="*/ 10 h 24"/>
                <a:gd name="T46" fmla="*/ 20 w 25"/>
                <a:gd name="T4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 h="24">
                  <a:moveTo>
                    <a:pt x="20" y="23"/>
                  </a:moveTo>
                  <a:lnTo>
                    <a:pt x="21" y="24"/>
                  </a:lnTo>
                  <a:lnTo>
                    <a:pt x="22" y="24"/>
                  </a:lnTo>
                  <a:lnTo>
                    <a:pt x="23" y="24"/>
                  </a:lnTo>
                  <a:lnTo>
                    <a:pt x="24" y="24"/>
                  </a:lnTo>
                  <a:lnTo>
                    <a:pt x="25" y="23"/>
                  </a:lnTo>
                  <a:lnTo>
                    <a:pt x="25" y="22"/>
                  </a:lnTo>
                  <a:lnTo>
                    <a:pt x="25" y="21"/>
                  </a:lnTo>
                  <a:lnTo>
                    <a:pt x="25" y="20"/>
                  </a:lnTo>
                  <a:lnTo>
                    <a:pt x="12" y="7"/>
                  </a:lnTo>
                  <a:lnTo>
                    <a:pt x="11" y="6"/>
                  </a:lnTo>
                  <a:lnTo>
                    <a:pt x="5" y="0"/>
                  </a:lnTo>
                  <a:lnTo>
                    <a:pt x="3" y="0"/>
                  </a:lnTo>
                  <a:lnTo>
                    <a:pt x="2" y="0"/>
                  </a:lnTo>
                  <a:lnTo>
                    <a:pt x="1" y="0"/>
                  </a:lnTo>
                  <a:lnTo>
                    <a:pt x="0" y="1"/>
                  </a:lnTo>
                  <a:lnTo>
                    <a:pt x="0" y="2"/>
                  </a:lnTo>
                  <a:lnTo>
                    <a:pt x="0" y="3"/>
                  </a:lnTo>
                  <a:lnTo>
                    <a:pt x="0" y="4"/>
                  </a:lnTo>
                  <a:lnTo>
                    <a:pt x="1" y="6"/>
                  </a:lnTo>
                  <a:lnTo>
                    <a:pt x="8" y="11"/>
                  </a:lnTo>
                  <a:lnTo>
                    <a:pt x="9" y="8"/>
                  </a:lnTo>
                  <a:lnTo>
                    <a:pt x="7" y="10"/>
                  </a:lnTo>
                  <a:lnTo>
                    <a:pt x="2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87" name="Freeform 1091"/>
            <p:cNvSpPr>
              <a:spLocks/>
            </p:cNvSpPr>
            <p:nvPr/>
          </p:nvSpPr>
          <p:spPr bwMode="auto">
            <a:xfrm>
              <a:off x="3796" y="2350"/>
              <a:ext cx="26" cy="23"/>
            </a:xfrm>
            <a:custGeom>
              <a:avLst/>
              <a:gdLst>
                <a:gd name="T0" fmla="*/ 22 w 26"/>
                <a:gd name="T1" fmla="*/ 21 h 23"/>
                <a:gd name="T2" fmla="*/ 23 w 26"/>
                <a:gd name="T3" fmla="*/ 23 h 23"/>
                <a:gd name="T4" fmla="*/ 24 w 26"/>
                <a:gd name="T5" fmla="*/ 23 h 23"/>
                <a:gd name="T6" fmla="*/ 25 w 26"/>
                <a:gd name="T7" fmla="*/ 21 h 23"/>
                <a:gd name="T8" fmla="*/ 26 w 26"/>
                <a:gd name="T9" fmla="*/ 20 h 23"/>
                <a:gd name="T10" fmla="*/ 26 w 26"/>
                <a:gd name="T11" fmla="*/ 19 h 23"/>
                <a:gd name="T12" fmla="*/ 26 w 26"/>
                <a:gd name="T13" fmla="*/ 18 h 23"/>
                <a:gd name="T14" fmla="*/ 26 w 26"/>
                <a:gd name="T15" fmla="*/ 17 h 23"/>
                <a:gd name="T16" fmla="*/ 25 w 26"/>
                <a:gd name="T17" fmla="*/ 16 h 23"/>
                <a:gd name="T18" fmla="*/ 23 w 26"/>
                <a:gd name="T19" fmla="*/ 15 h 23"/>
                <a:gd name="T20" fmla="*/ 4 w 26"/>
                <a:gd name="T21" fmla="*/ 0 h 23"/>
                <a:gd name="T22" fmla="*/ 3 w 26"/>
                <a:gd name="T23" fmla="*/ 0 h 23"/>
                <a:gd name="T24" fmla="*/ 2 w 26"/>
                <a:gd name="T25" fmla="*/ 0 h 23"/>
                <a:gd name="T26" fmla="*/ 1 w 26"/>
                <a:gd name="T27" fmla="*/ 0 h 23"/>
                <a:gd name="T28" fmla="*/ 0 w 26"/>
                <a:gd name="T29" fmla="*/ 1 h 23"/>
                <a:gd name="T30" fmla="*/ 0 w 26"/>
                <a:gd name="T31" fmla="*/ 2 h 23"/>
                <a:gd name="T32" fmla="*/ 0 w 26"/>
                <a:gd name="T33" fmla="*/ 3 h 23"/>
                <a:gd name="T34" fmla="*/ 0 w 26"/>
                <a:gd name="T35" fmla="*/ 4 h 23"/>
                <a:gd name="T36" fmla="*/ 1 w 26"/>
                <a:gd name="T37" fmla="*/ 5 h 23"/>
                <a:gd name="T38" fmla="*/ 20 w 26"/>
                <a:gd name="T39" fmla="*/ 20 h 23"/>
                <a:gd name="T40" fmla="*/ 22 w 26"/>
                <a:gd name="T41"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23">
                  <a:moveTo>
                    <a:pt x="22" y="21"/>
                  </a:moveTo>
                  <a:lnTo>
                    <a:pt x="23" y="23"/>
                  </a:lnTo>
                  <a:lnTo>
                    <a:pt x="24" y="23"/>
                  </a:lnTo>
                  <a:lnTo>
                    <a:pt x="25" y="21"/>
                  </a:lnTo>
                  <a:lnTo>
                    <a:pt x="26" y="20"/>
                  </a:lnTo>
                  <a:lnTo>
                    <a:pt x="26" y="19"/>
                  </a:lnTo>
                  <a:lnTo>
                    <a:pt x="26" y="18"/>
                  </a:lnTo>
                  <a:lnTo>
                    <a:pt x="26" y="17"/>
                  </a:lnTo>
                  <a:lnTo>
                    <a:pt x="25" y="16"/>
                  </a:lnTo>
                  <a:lnTo>
                    <a:pt x="23" y="15"/>
                  </a:lnTo>
                  <a:lnTo>
                    <a:pt x="4" y="0"/>
                  </a:lnTo>
                  <a:lnTo>
                    <a:pt x="3" y="0"/>
                  </a:lnTo>
                  <a:lnTo>
                    <a:pt x="2" y="0"/>
                  </a:lnTo>
                  <a:lnTo>
                    <a:pt x="1" y="0"/>
                  </a:lnTo>
                  <a:lnTo>
                    <a:pt x="0" y="1"/>
                  </a:lnTo>
                  <a:lnTo>
                    <a:pt x="0" y="2"/>
                  </a:lnTo>
                  <a:lnTo>
                    <a:pt x="0" y="3"/>
                  </a:lnTo>
                  <a:lnTo>
                    <a:pt x="0" y="4"/>
                  </a:lnTo>
                  <a:lnTo>
                    <a:pt x="1" y="5"/>
                  </a:lnTo>
                  <a:lnTo>
                    <a:pt x="20" y="20"/>
                  </a:lnTo>
                  <a:lnTo>
                    <a:pt x="22"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88" name="Freeform 1092"/>
            <p:cNvSpPr>
              <a:spLocks/>
            </p:cNvSpPr>
            <p:nvPr/>
          </p:nvSpPr>
          <p:spPr bwMode="auto">
            <a:xfrm>
              <a:off x="3758" y="2323"/>
              <a:ext cx="28" cy="21"/>
            </a:xfrm>
            <a:custGeom>
              <a:avLst/>
              <a:gdLst>
                <a:gd name="T0" fmla="*/ 24 w 28"/>
                <a:gd name="T1" fmla="*/ 21 h 21"/>
                <a:gd name="T2" fmla="*/ 25 w 28"/>
                <a:gd name="T3" fmla="*/ 21 h 21"/>
                <a:gd name="T4" fmla="*/ 26 w 28"/>
                <a:gd name="T5" fmla="*/ 21 h 21"/>
                <a:gd name="T6" fmla="*/ 27 w 28"/>
                <a:gd name="T7" fmla="*/ 21 h 21"/>
                <a:gd name="T8" fmla="*/ 28 w 28"/>
                <a:gd name="T9" fmla="*/ 20 h 21"/>
                <a:gd name="T10" fmla="*/ 28 w 28"/>
                <a:gd name="T11" fmla="*/ 19 h 21"/>
                <a:gd name="T12" fmla="*/ 28 w 28"/>
                <a:gd name="T13" fmla="*/ 18 h 21"/>
                <a:gd name="T14" fmla="*/ 28 w 28"/>
                <a:gd name="T15" fmla="*/ 17 h 21"/>
                <a:gd name="T16" fmla="*/ 27 w 28"/>
                <a:gd name="T17" fmla="*/ 16 h 21"/>
                <a:gd name="T18" fmla="*/ 10 w 28"/>
                <a:gd name="T19" fmla="*/ 2 h 21"/>
                <a:gd name="T20" fmla="*/ 5 w 28"/>
                <a:gd name="T21" fmla="*/ 0 h 21"/>
                <a:gd name="T22" fmla="*/ 4 w 28"/>
                <a:gd name="T23" fmla="*/ 0 h 21"/>
                <a:gd name="T24" fmla="*/ 3 w 28"/>
                <a:gd name="T25" fmla="*/ 0 h 21"/>
                <a:gd name="T26" fmla="*/ 2 w 28"/>
                <a:gd name="T27" fmla="*/ 0 h 21"/>
                <a:gd name="T28" fmla="*/ 1 w 28"/>
                <a:gd name="T29" fmla="*/ 1 h 21"/>
                <a:gd name="T30" fmla="*/ 0 w 28"/>
                <a:gd name="T31" fmla="*/ 2 h 21"/>
                <a:gd name="T32" fmla="*/ 0 w 28"/>
                <a:gd name="T33" fmla="*/ 4 h 21"/>
                <a:gd name="T34" fmla="*/ 1 w 28"/>
                <a:gd name="T35" fmla="*/ 5 h 21"/>
                <a:gd name="T36" fmla="*/ 2 w 28"/>
                <a:gd name="T37" fmla="*/ 6 h 21"/>
                <a:gd name="T38" fmla="*/ 6 w 28"/>
                <a:gd name="T39" fmla="*/ 8 h 21"/>
                <a:gd name="T40" fmla="*/ 24 w 28"/>
                <a:gd name="T4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21">
                  <a:moveTo>
                    <a:pt x="24" y="21"/>
                  </a:moveTo>
                  <a:lnTo>
                    <a:pt x="25" y="21"/>
                  </a:lnTo>
                  <a:lnTo>
                    <a:pt x="26" y="21"/>
                  </a:lnTo>
                  <a:lnTo>
                    <a:pt x="27" y="21"/>
                  </a:lnTo>
                  <a:lnTo>
                    <a:pt x="28" y="20"/>
                  </a:lnTo>
                  <a:lnTo>
                    <a:pt x="28" y="19"/>
                  </a:lnTo>
                  <a:lnTo>
                    <a:pt x="28" y="18"/>
                  </a:lnTo>
                  <a:lnTo>
                    <a:pt x="28" y="17"/>
                  </a:lnTo>
                  <a:lnTo>
                    <a:pt x="27" y="16"/>
                  </a:lnTo>
                  <a:lnTo>
                    <a:pt x="10" y="2"/>
                  </a:lnTo>
                  <a:lnTo>
                    <a:pt x="5" y="0"/>
                  </a:lnTo>
                  <a:lnTo>
                    <a:pt x="4" y="0"/>
                  </a:lnTo>
                  <a:lnTo>
                    <a:pt x="3" y="0"/>
                  </a:lnTo>
                  <a:lnTo>
                    <a:pt x="2" y="0"/>
                  </a:lnTo>
                  <a:lnTo>
                    <a:pt x="1" y="1"/>
                  </a:lnTo>
                  <a:lnTo>
                    <a:pt x="0" y="2"/>
                  </a:lnTo>
                  <a:lnTo>
                    <a:pt x="0" y="4"/>
                  </a:lnTo>
                  <a:lnTo>
                    <a:pt x="1" y="5"/>
                  </a:lnTo>
                  <a:lnTo>
                    <a:pt x="2" y="6"/>
                  </a:lnTo>
                  <a:lnTo>
                    <a:pt x="6" y="8"/>
                  </a:lnTo>
                  <a:lnTo>
                    <a:pt x="2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89" name="Freeform 1093"/>
            <p:cNvSpPr>
              <a:spLocks/>
            </p:cNvSpPr>
            <p:nvPr/>
          </p:nvSpPr>
          <p:spPr bwMode="auto">
            <a:xfrm>
              <a:off x="3718" y="2299"/>
              <a:ext cx="30" cy="20"/>
            </a:xfrm>
            <a:custGeom>
              <a:avLst/>
              <a:gdLst>
                <a:gd name="T0" fmla="*/ 25 w 30"/>
                <a:gd name="T1" fmla="*/ 20 h 20"/>
                <a:gd name="T2" fmla="*/ 27 w 30"/>
                <a:gd name="T3" fmla="*/ 20 h 20"/>
                <a:gd name="T4" fmla="*/ 28 w 30"/>
                <a:gd name="T5" fmla="*/ 20 h 20"/>
                <a:gd name="T6" fmla="*/ 29 w 30"/>
                <a:gd name="T7" fmla="*/ 20 h 20"/>
                <a:gd name="T8" fmla="*/ 30 w 30"/>
                <a:gd name="T9" fmla="*/ 19 h 20"/>
                <a:gd name="T10" fmla="*/ 30 w 30"/>
                <a:gd name="T11" fmla="*/ 18 h 20"/>
                <a:gd name="T12" fmla="*/ 30 w 30"/>
                <a:gd name="T13" fmla="*/ 17 h 20"/>
                <a:gd name="T14" fmla="*/ 30 w 30"/>
                <a:gd name="T15" fmla="*/ 15 h 20"/>
                <a:gd name="T16" fmla="*/ 29 w 30"/>
                <a:gd name="T17" fmla="*/ 14 h 20"/>
                <a:gd name="T18" fmla="*/ 20 w 30"/>
                <a:gd name="T19" fmla="*/ 9 h 20"/>
                <a:gd name="T20" fmla="*/ 6 w 30"/>
                <a:gd name="T21" fmla="*/ 0 h 20"/>
                <a:gd name="T22" fmla="*/ 5 w 30"/>
                <a:gd name="T23" fmla="*/ 0 h 20"/>
                <a:gd name="T24" fmla="*/ 4 w 30"/>
                <a:gd name="T25" fmla="*/ 0 h 20"/>
                <a:gd name="T26" fmla="*/ 2 w 30"/>
                <a:gd name="T27" fmla="*/ 0 h 20"/>
                <a:gd name="T28" fmla="*/ 1 w 30"/>
                <a:gd name="T29" fmla="*/ 1 h 20"/>
                <a:gd name="T30" fmla="*/ 0 w 30"/>
                <a:gd name="T31" fmla="*/ 2 h 20"/>
                <a:gd name="T32" fmla="*/ 0 w 30"/>
                <a:gd name="T33" fmla="*/ 3 h 20"/>
                <a:gd name="T34" fmla="*/ 1 w 30"/>
                <a:gd name="T35" fmla="*/ 4 h 20"/>
                <a:gd name="T36" fmla="*/ 2 w 30"/>
                <a:gd name="T37" fmla="*/ 6 h 20"/>
                <a:gd name="T38" fmla="*/ 17 w 30"/>
                <a:gd name="T39" fmla="*/ 14 h 20"/>
                <a:gd name="T40" fmla="*/ 25 w 3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20">
                  <a:moveTo>
                    <a:pt x="25" y="20"/>
                  </a:moveTo>
                  <a:lnTo>
                    <a:pt x="27" y="20"/>
                  </a:lnTo>
                  <a:lnTo>
                    <a:pt x="28" y="20"/>
                  </a:lnTo>
                  <a:lnTo>
                    <a:pt x="29" y="20"/>
                  </a:lnTo>
                  <a:lnTo>
                    <a:pt x="30" y="19"/>
                  </a:lnTo>
                  <a:lnTo>
                    <a:pt x="30" y="18"/>
                  </a:lnTo>
                  <a:lnTo>
                    <a:pt x="30" y="17"/>
                  </a:lnTo>
                  <a:lnTo>
                    <a:pt x="30" y="15"/>
                  </a:lnTo>
                  <a:lnTo>
                    <a:pt x="29" y="14"/>
                  </a:lnTo>
                  <a:lnTo>
                    <a:pt x="20" y="9"/>
                  </a:lnTo>
                  <a:lnTo>
                    <a:pt x="6" y="0"/>
                  </a:lnTo>
                  <a:lnTo>
                    <a:pt x="5" y="0"/>
                  </a:lnTo>
                  <a:lnTo>
                    <a:pt x="4" y="0"/>
                  </a:lnTo>
                  <a:lnTo>
                    <a:pt x="2" y="0"/>
                  </a:lnTo>
                  <a:lnTo>
                    <a:pt x="1" y="1"/>
                  </a:lnTo>
                  <a:lnTo>
                    <a:pt x="0" y="2"/>
                  </a:lnTo>
                  <a:lnTo>
                    <a:pt x="0" y="3"/>
                  </a:lnTo>
                  <a:lnTo>
                    <a:pt x="1" y="4"/>
                  </a:lnTo>
                  <a:lnTo>
                    <a:pt x="2" y="6"/>
                  </a:lnTo>
                  <a:lnTo>
                    <a:pt x="17" y="14"/>
                  </a:lnTo>
                  <a:lnTo>
                    <a:pt x="25"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90" name="Freeform 1094"/>
            <p:cNvSpPr>
              <a:spLocks/>
            </p:cNvSpPr>
            <p:nvPr/>
          </p:nvSpPr>
          <p:spPr bwMode="auto">
            <a:xfrm>
              <a:off x="3678" y="2277"/>
              <a:ext cx="30" cy="19"/>
            </a:xfrm>
            <a:custGeom>
              <a:avLst/>
              <a:gdLst>
                <a:gd name="T0" fmla="*/ 25 w 30"/>
                <a:gd name="T1" fmla="*/ 19 h 19"/>
                <a:gd name="T2" fmla="*/ 26 w 30"/>
                <a:gd name="T3" fmla="*/ 19 h 19"/>
                <a:gd name="T4" fmla="*/ 27 w 30"/>
                <a:gd name="T5" fmla="*/ 19 h 19"/>
                <a:gd name="T6" fmla="*/ 28 w 30"/>
                <a:gd name="T7" fmla="*/ 19 h 19"/>
                <a:gd name="T8" fmla="*/ 29 w 30"/>
                <a:gd name="T9" fmla="*/ 18 h 19"/>
                <a:gd name="T10" fmla="*/ 30 w 30"/>
                <a:gd name="T11" fmla="*/ 17 h 19"/>
                <a:gd name="T12" fmla="*/ 30 w 30"/>
                <a:gd name="T13" fmla="*/ 16 h 19"/>
                <a:gd name="T14" fmla="*/ 29 w 30"/>
                <a:gd name="T15" fmla="*/ 14 h 19"/>
                <a:gd name="T16" fmla="*/ 28 w 30"/>
                <a:gd name="T17" fmla="*/ 13 h 19"/>
                <a:gd name="T18" fmla="*/ 28 w 30"/>
                <a:gd name="T19" fmla="*/ 13 h 19"/>
                <a:gd name="T20" fmla="*/ 5 w 30"/>
                <a:gd name="T21" fmla="*/ 1 h 19"/>
                <a:gd name="T22" fmla="*/ 4 w 30"/>
                <a:gd name="T23" fmla="*/ 0 h 19"/>
                <a:gd name="T24" fmla="*/ 3 w 30"/>
                <a:gd name="T25" fmla="*/ 0 h 19"/>
                <a:gd name="T26" fmla="*/ 2 w 30"/>
                <a:gd name="T27" fmla="*/ 1 h 19"/>
                <a:gd name="T28" fmla="*/ 1 w 30"/>
                <a:gd name="T29" fmla="*/ 2 h 19"/>
                <a:gd name="T30" fmla="*/ 0 w 30"/>
                <a:gd name="T31" fmla="*/ 3 h 19"/>
                <a:gd name="T32" fmla="*/ 0 w 30"/>
                <a:gd name="T33" fmla="*/ 5 h 19"/>
                <a:gd name="T34" fmla="*/ 1 w 30"/>
                <a:gd name="T35" fmla="*/ 6 h 19"/>
                <a:gd name="T36" fmla="*/ 2 w 30"/>
                <a:gd name="T37" fmla="*/ 7 h 19"/>
                <a:gd name="T38" fmla="*/ 25 w 30"/>
                <a:gd name="T3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19">
                  <a:moveTo>
                    <a:pt x="25" y="19"/>
                  </a:moveTo>
                  <a:lnTo>
                    <a:pt x="26" y="19"/>
                  </a:lnTo>
                  <a:lnTo>
                    <a:pt x="27" y="19"/>
                  </a:lnTo>
                  <a:lnTo>
                    <a:pt x="28" y="19"/>
                  </a:lnTo>
                  <a:lnTo>
                    <a:pt x="29" y="18"/>
                  </a:lnTo>
                  <a:lnTo>
                    <a:pt x="30" y="17"/>
                  </a:lnTo>
                  <a:lnTo>
                    <a:pt x="30" y="16"/>
                  </a:lnTo>
                  <a:lnTo>
                    <a:pt x="29" y="14"/>
                  </a:lnTo>
                  <a:lnTo>
                    <a:pt x="28" y="13"/>
                  </a:lnTo>
                  <a:lnTo>
                    <a:pt x="28" y="13"/>
                  </a:lnTo>
                  <a:lnTo>
                    <a:pt x="5" y="1"/>
                  </a:lnTo>
                  <a:lnTo>
                    <a:pt x="4" y="0"/>
                  </a:lnTo>
                  <a:lnTo>
                    <a:pt x="3" y="0"/>
                  </a:lnTo>
                  <a:lnTo>
                    <a:pt x="2" y="1"/>
                  </a:lnTo>
                  <a:lnTo>
                    <a:pt x="1" y="2"/>
                  </a:lnTo>
                  <a:lnTo>
                    <a:pt x="0" y="3"/>
                  </a:lnTo>
                  <a:lnTo>
                    <a:pt x="0" y="5"/>
                  </a:lnTo>
                  <a:lnTo>
                    <a:pt x="1" y="6"/>
                  </a:lnTo>
                  <a:lnTo>
                    <a:pt x="2" y="7"/>
                  </a:lnTo>
                  <a:lnTo>
                    <a:pt x="25"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91" name="Freeform 1095"/>
            <p:cNvSpPr>
              <a:spLocks/>
            </p:cNvSpPr>
            <p:nvPr/>
          </p:nvSpPr>
          <p:spPr bwMode="auto">
            <a:xfrm>
              <a:off x="3636" y="2257"/>
              <a:ext cx="31" cy="18"/>
            </a:xfrm>
            <a:custGeom>
              <a:avLst/>
              <a:gdLst>
                <a:gd name="T0" fmla="*/ 27 w 31"/>
                <a:gd name="T1" fmla="*/ 18 h 18"/>
                <a:gd name="T2" fmla="*/ 29 w 31"/>
                <a:gd name="T3" fmla="*/ 18 h 18"/>
                <a:gd name="T4" fmla="*/ 30 w 31"/>
                <a:gd name="T5" fmla="*/ 18 h 18"/>
                <a:gd name="T6" fmla="*/ 31 w 31"/>
                <a:gd name="T7" fmla="*/ 17 h 18"/>
                <a:gd name="T8" fmla="*/ 31 w 31"/>
                <a:gd name="T9" fmla="*/ 16 h 18"/>
                <a:gd name="T10" fmla="*/ 31 w 31"/>
                <a:gd name="T11" fmla="*/ 15 h 18"/>
                <a:gd name="T12" fmla="*/ 31 w 31"/>
                <a:gd name="T13" fmla="*/ 14 h 18"/>
                <a:gd name="T14" fmla="*/ 30 w 31"/>
                <a:gd name="T15" fmla="*/ 13 h 18"/>
                <a:gd name="T16" fmla="*/ 29 w 31"/>
                <a:gd name="T17" fmla="*/ 11 h 18"/>
                <a:gd name="T18" fmla="*/ 4 w 31"/>
                <a:gd name="T19" fmla="*/ 0 h 18"/>
                <a:gd name="T20" fmla="*/ 3 w 31"/>
                <a:gd name="T21" fmla="*/ 0 h 18"/>
                <a:gd name="T22" fmla="*/ 2 w 31"/>
                <a:gd name="T23" fmla="*/ 2 h 18"/>
                <a:gd name="T24" fmla="*/ 1 w 31"/>
                <a:gd name="T25" fmla="*/ 3 h 18"/>
                <a:gd name="T26" fmla="*/ 0 w 31"/>
                <a:gd name="T27" fmla="*/ 4 h 18"/>
                <a:gd name="T28" fmla="*/ 0 w 31"/>
                <a:gd name="T29" fmla="*/ 5 h 18"/>
                <a:gd name="T30" fmla="*/ 1 w 31"/>
                <a:gd name="T31" fmla="*/ 6 h 18"/>
                <a:gd name="T32" fmla="*/ 2 w 31"/>
                <a:gd name="T33" fmla="*/ 7 h 18"/>
                <a:gd name="T34" fmla="*/ 3 w 31"/>
                <a:gd name="T35" fmla="*/ 7 h 18"/>
                <a:gd name="T36" fmla="*/ 27 w 31"/>
                <a:gd name="T3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18">
                  <a:moveTo>
                    <a:pt x="27" y="18"/>
                  </a:moveTo>
                  <a:lnTo>
                    <a:pt x="29" y="18"/>
                  </a:lnTo>
                  <a:lnTo>
                    <a:pt x="30" y="18"/>
                  </a:lnTo>
                  <a:lnTo>
                    <a:pt x="31" y="17"/>
                  </a:lnTo>
                  <a:lnTo>
                    <a:pt x="31" y="16"/>
                  </a:lnTo>
                  <a:lnTo>
                    <a:pt x="31" y="15"/>
                  </a:lnTo>
                  <a:lnTo>
                    <a:pt x="31" y="14"/>
                  </a:lnTo>
                  <a:lnTo>
                    <a:pt x="30" y="13"/>
                  </a:lnTo>
                  <a:lnTo>
                    <a:pt x="29" y="11"/>
                  </a:lnTo>
                  <a:lnTo>
                    <a:pt x="4" y="0"/>
                  </a:lnTo>
                  <a:lnTo>
                    <a:pt x="3" y="0"/>
                  </a:lnTo>
                  <a:lnTo>
                    <a:pt x="2" y="2"/>
                  </a:lnTo>
                  <a:lnTo>
                    <a:pt x="1" y="3"/>
                  </a:lnTo>
                  <a:lnTo>
                    <a:pt x="0" y="4"/>
                  </a:lnTo>
                  <a:lnTo>
                    <a:pt x="0" y="5"/>
                  </a:lnTo>
                  <a:lnTo>
                    <a:pt x="1" y="6"/>
                  </a:lnTo>
                  <a:lnTo>
                    <a:pt x="2" y="7"/>
                  </a:lnTo>
                  <a:lnTo>
                    <a:pt x="3" y="7"/>
                  </a:lnTo>
                  <a:lnTo>
                    <a:pt x="2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92" name="Freeform 1096"/>
            <p:cNvSpPr>
              <a:spLocks/>
            </p:cNvSpPr>
            <p:nvPr/>
          </p:nvSpPr>
          <p:spPr bwMode="auto">
            <a:xfrm>
              <a:off x="3594" y="2240"/>
              <a:ext cx="31" cy="16"/>
            </a:xfrm>
            <a:custGeom>
              <a:avLst/>
              <a:gdLst>
                <a:gd name="T0" fmla="*/ 27 w 31"/>
                <a:gd name="T1" fmla="*/ 16 h 16"/>
                <a:gd name="T2" fmla="*/ 28 w 31"/>
                <a:gd name="T3" fmla="*/ 16 h 16"/>
                <a:gd name="T4" fmla="*/ 29 w 31"/>
                <a:gd name="T5" fmla="*/ 16 h 16"/>
                <a:gd name="T6" fmla="*/ 30 w 31"/>
                <a:gd name="T7" fmla="*/ 15 h 16"/>
                <a:gd name="T8" fmla="*/ 31 w 31"/>
                <a:gd name="T9" fmla="*/ 14 h 16"/>
                <a:gd name="T10" fmla="*/ 31 w 31"/>
                <a:gd name="T11" fmla="*/ 13 h 16"/>
                <a:gd name="T12" fmla="*/ 30 w 31"/>
                <a:gd name="T13" fmla="*/ 12 h 16"/>
                <a:gd name="T14" fmla="*/ 29 w 31"/>
                <a:gd name="T15" fmla="*/ 11 h 16"/>
                <a:gd name="T16" fmla="*/ 28 w 31"/>
                <a:gd name="T17" fmla="*/ 10 h 16"/>
                <a:gd name="T18" fmla="*/ 5 w 31"/>
                <a:gd name="T19" fmla="*/ 0 h 16"/>
                <a:gd name="T20" fmla="*/ 4 w 31"/>
                <a:gd name="T21" fmla="*/ 0 h 16"/>
                <a:gd name="T22" fmla="*/ 3 w 31"/>
                <a:gd name="T23" fmla="*/ 0 h 16"/>
                <a:gd name="T24" fmla="*/ 1 w 31"/>
                <a:gd name="T25" fmla="*/ 0 h 16"/>
                <a:gd name="T26" fmla="*/ 0 w 31"/>
                <a:gd name="T27" fmla="*/ 1 h 16"/>
                <a:gd name="T28" fmla="*/ 0 w 31"/>
                <a:gd name="T29" fmla="*/ 2 h 16"/>
                <a:gd name="T30" fmla="*/ 0 w 31"/>
                <a:gd name="T31" fmla="*/ 3 h 16"/>
                <a:gd name="T32" fmla="*/ 0 w 31"/>
                <a:gd name="T33" fmla="*/ 4 h 16"/>
                <a:gd name="T34" fmla="*/ 1 w 31"/>
                <a:gd name="T35" fmla="*/ 5 h 16"/>
                <a:gd name="T36" fmla="*/ 3 w 31"/>
                <a:gd name="T37" fmla="*/ 7 h 16"/>
                <a:gd name="T38" fmla="*/ 4 w 31"/>
                <a:gd name="T39" fmla="*/ 7 h 16"/>
                <a:gd name="T40" fmla="*/ 27 w 31"/>
                <a:gd name="T4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16">
                  <a:moveTo>
                    <a:pt x="27" y="16"/>
                  </a:moveTo>
                  <a:lnTo>
                    <a:pt x="28" y="16"/>
                  </a:lnTo>
                  <a:lnTo>
                    <a:pt x="29" y="16"/>
                  </a:lnTo>
                  <a:lnTo>
                    <a:pt x="30" y="15"/>
                  </a:lnTo>
                  <a:lnTo>
                    <a:pt x="31" y="14"/>
                  </a:lnTo>
                  <a:lnTo>
                    <a:pt x="31" y="13"/>
                  </a:lnTo>
                  <a:lnTo>
                    <a:pt x="30" y="12"/>
                  </a:lnTo>
                  <a:lnTo>
                    <a:pt x="29" y="11"/>
                  </a:lnTo>
                  <a:lnTo>
                    <a:pt x="28" y="10"/>
                  </a:lnTo>
                  <a:lnTo>
                    <a:pt x="5" y="0"/>
                  </a:lnTo>
                  <a:lnTo>
                    <a:pt x="4" y="0"/>
                  </a:lnTo>
                  <a:lnTo>
                    <a:pt x="3" y="0"/>
                  </a:lnTo>
                  <a:lnTo>
                    <a:pt x="1" y="0"/>
                  </a:lnTo>
                  <a:lnTo>
                    <a:pt x="0" y="1"/>
                  </a:lnTo>
                  <a:lnTo>
                    <a:pt x="0" y="2"/>
                  </a:lnTo>
                  <a:lnTo>
                    <a:pt x="0" y="3"/>
                  </a:lnTo>
                  <a:lnTo>
                    <a:pt x="0" y="4"/>
                  </a:lnTo>
                  <a:lnTo>
                    <a:pt x="1" y="5"/>
                  </a:lnTo>
                  <a:lnTo>
                    <a:pt x="3" y="7"/>
                  </a:lnTo>
                  <a:lnTo>
                    <a:pt x="4" y="7"/>
                  </a:lnTo>
                  <a:lnTo>
                    <a:pt x="27"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93" name="Freeform 1097"/>
            <p:cNvSpPr>
              <a:spLocks/>
            </p:cNvSpPr>
            <p:nvPr/>
          </p:nvSpPr>
          <p:spPr bwMode="auto">
            <a:xfrm>
              <a:off x="3550" y="2223"/>
              <a:ext cx="32" cy="16"/>
            </a:xfrm>
            <a:custGeom>
              <a:avLst/>
              <a:gdLst>
                <a:gd name="T0" fmla="*/ 28 w 32"/>
                <a:gd name="T1" fmla="*/ 16 h 16"/>
                <a:gd name="T2" fmla="*/ 29 w 32"/>
                <a:gd name="T3" fmla="*/ 16 h 16"/>
                <a:gd name="T4" fmla="*/ 30 w 32"/>
                <a:gd name="T5" fmla="*/ 16 h 16"/>
                <a:gd name="T6" fmla="*/ 31 w 32"/>
                <a:gd name="T7" fmla="*/ 15 h 16"/>
                <a:gd name="T8" fmla="*/ 32 w 32"/>
                <a:gd name="T9" fmla="*/ 14 h 16"/>
                <a:gd name="T10" fmla="*/ 32 w 32"/>
                <a:gd name="T11" fmla="*/ 13 h 16"/>
                <a:gd name="T12" fmla="*/ 31 w 32"/>
                <a:gd name="T13" fmla="*/ 11 h 16"/>
                <a:gd name="T14" fmla="*/ 30 w 32"/>
                <a:gd name="T15" fmla="*/ 10 h 16"/>
                <a:gd name="T16" fmla="*/ 29 w 32"/>
                <a:gd name="T17" fmla="*/ 9 h 16"/>
                <a:gd name="T18" fmla="*/ 9 w 32"/>
                <a:gd name="T19" fmla="*/ 2 h 16"/>
                <a:gd name="T20" fmla="*/ 5 w 32"/>
                <a:gd name="T21" fmla="*/ 0 h 16"/>
                <a:gd name="T22" fmla="*/ 4 w 32"/>
                <a:gd name="T23" fmla="*/ 0 h 16"/>
                <a:gd name="T24" fmla="*/ 3 w 32"/>
                <a:gd name="T25" fmla="*/ 0 h 16"/>
                <a:gd name="T26" fmla="*/ 2 w 32"/>
                <a:gd name="T27" fmla="*/ 2 h 16"/>
                <a:gd name="T28" fmla="*/ 0 w 32"/>
                <a:gd name="T29" fmla="*/ 3 h 16"/>
                <a:gd name="T30" fmla="*/ 0 w 32"/>
                <a:gd name="T31" fmla="*/ 4 h 16"/>
                <a:gd name="T32" fmla="*/ 2 w 32"/>
                <a:gd name="T33" fmla="*/ 5 h 16"/>
                <a:gd name="T34" fmla="*/ 3 w 32"/>
                <a:gd name="T35" fmla="*/ 6 h 16"/>
                <a:gd name="T36" fmla="*/ 4 w 32"/>
                <a:gd name="T37" fmla="*/ 7 h 16"/>
                <a:gd name="T38" fmla="*/ 8 w 32"/>
                <a:gd name="T39" fmla="*/ 8 h 16"/>
                <a:gd name="T40" fmla="*/ 28 w 32"/>
                <a:gd name="T4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16">
                  <a:moveTo>
                    <a:pt x="28" y="16"/>
                  </a:moveTo>
                  <a:lnTo>
                    <a:pt x="29" y="16"/>
                  </a:lnTo>
                  <a:lnTo>
                    <a:pt x="30" y="16"/>
                  </a:lnTo>
                  <a:lnTo>
                    <a:pt x="31" y="15"/>
                  </a:lnTo>
                  <a:lnTo>
                    <a:pt x="32" y="14"/>
                  </a:lnTo>
                  <a:lnTo>
                    <a:pt x="32" y="13"/>
                  </a:lnTo>
                  <a:lnTo>
                    <a:pt x="31" y="11"/>
                  </a:lnTo>
                  <a:lnTo>
                    <a:pt x="30" y="10"/>
                  </a:lnTo>
                  <a:lnTo>
                    <a:pt x="29" y="9"/>
                  </a:lnTo>
                  <a:lnTo>
                    <a:pt x="9" y="2"/>
                  </a:lnTo>
                  <a:lnTo>
                    <a:pt x="5" y="0"/>
                  </a:lnTo>
                  <a:lnTo>
                    <a:pt x="4" y="0"/>
                  </a:lnTo>
                  <a:lnTo>
                    <a:pt x="3" y="0"/>
                  </a:lnTo>
                  <a:lnTo>
                    <a:pt x="2" y="2"/>
                  </a:lnTo>
                  <a:lnTo>
                    <a:pt x="0" y="3"/>
                  </a:lnTo>
                  <a:lnTo>
                    <a:pt x="0" y="4"/>
                  </a:lnTo>
                  <a:lnTo>
                    <a:pt x="2" y="5"/>
                  </a:lnTo>
                  <a:lnTo>
                    <a:pt x="3" y="6"/>
                  </a:lnTo>
                  <a:lnTo>
                    <a:pt x="4" y="7"/>
                  </a:lnTo>
                  <a:lnTo>
                    <a:pt x="8" y="8"/>
                  </a:lnTo>
                  <a:lnTo>
                    <a:pt x="2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94" name="Freeform 1098"/>
            <p:cNvSpPr>
              <a:spLocks/>
            </p:cNvSpPr>
            <p:nvPr/>
          </p:nvSpPr>
          <p:spPr bwMode="auto">
            <a:xfrm>
              <a:off x="3508" y="2208"/>
              <a:ext cx="30" cy="15"/>
            </a:xfrm>
            <a:custGeom>
              <a:avLst/>
              <a:gdLst>
                <a:gd name="T0" fmla="*/ 27 w 30"/>
                <a:gd name="T1" fmla="*/ 15 h 15"/>
                <a:gd name="T2" fmla="*/ 28 w 30"/>
                <a:gd name="T3" fmla="*/ 15 h 15"/>
                <a:gd name="T4" fmla="*/ 29 w 30"/>
                <a:gd name="T5" fmla="*/ 14 h 15"/>
                <a:gd name="T6" fmla="*/ 30 w 30"/>
                <a:gd name="T7" fmla="*/ 13 h 15"/>
                <a:gd name="T8" fmla="*/ 30 w 30"/>
                <a:gd name="T9" fmla="*/ 12 h 15"/>
                <a:gd name="T10" fmla="*/ 30 w 30"/>
                <a:gd name="T11" fmla="*/ 11 h 15"/>
                <a:gd name="T12" fmla="*/ 30 w 30"/>
                <a:gd name="T13" fmla="*/ 10 h 15"/>
                <a:gd name="T14" fmla="*/ 29 w 30"/>
                <a:gd name="T15" fmla="*/ 9 h 15"/>
                <a:gd name="T16" fmla="*/ 28 w 30"/>
                <a:gd name="T17" fmla="*/ 9 h 15"/>
                <a:gd name="T18" fmla="*/ 11 w 30"/>
                <a:gd name="T19" fmla="*/ 2 h 15"/>
                <a:gd name="T20" fmla="*/ 3 w 30"/>
                <a:gd name="T21" fmla="*/ 0 h 15"/>
                <a:gd name="T22" fmla="*/ 2 w 30"/>
                <a:gd name="T23" fmla="*/ 0 h 15"/>
                <a:gd name="T24" fmla="*/ 1 w 30"/>
                <a:gd name="T25" fmla="*/ 1 h 15"/>
                <a:gd name="T26" fmla="*/ 0 w 30"/>
                <a:gd name="T27" fmla="*/ 2 h 15"/>
                <a:gd name="T28" fmla="*/ 0 w 30"/>
                <a:gd name="T29" fmla="*/ 3 h 15"/>
                <a:gd name="T30" fmla="*/ 0 w 30"/>
                <a:gd name="T31" fmla="*/ 5 h 15"/>
                <a:gd name="T32" fmla="*/ 0 w 30"/>
                <a:gd name="T33" fmla="*/ 6 h 15"/>
                <a:gd name="T34" fmla="*/ 1 w 30"/>
                <a:gd name="T35" fmla="*/ 7 h 15"/>
                <a:gd name="T36" fmla="*/ 2 w 30"/>
                <a:gd name="T37" fmla="*/ 7 h 15"/>
                <a:gd name="T38" fmla="*/ 10 w 30"/>
                <a:gd name="T39" fmla="*/ 9 h 15"/>
                <a:gd name="T40" fmla="*/ 27 w 30"/>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15">
                  <a:moveTo>
                    <a:pt x="27" y="15"/>
                  </a:moveTo>
                  <a:lnTo>
                    <a:pt x="28" y="15"/>
                  </a:lnTo>
                  <a:lnTo>
                    <a:pt x="29" y="14"/>
                  </a:lnTo>
                  <a:lnTo>
                    <a:pt x="30" y="13"/>
                  </a:lnTo>
                  <a:lnTo>
                    <a:pt x="30" y="12"/>
                  </a:lnTo>
                  <a:lnTo>
                    <a:pt x="30" y="11"/>
                  </a:lnTo>
                  <a:lnTo>
                    <a:pt x="30" y="10"/>
                  </a:lnTo>
                  <a:lnTo>
                    <a:pt x="29" y="9"/>
                  </a:lnTo>
                  <a:lnTo>
                    <a:pt x="28" y="9"/>
                  </a:lnTo>
                  <a:lnTo>
                    <a:pt x="11" y="2"/>
                  </a:lnTo>
                  <a:lnTo>
                    <a:pt x="3" y="0"/>
                  </a:lnTo>
                  <a:lnTo>
                    <a:pt x="2" y="0"/>
                  </a:lnTo>
                  <a:lnTo>
                    <a:pt x="1" y="1"/>
                  </a:lnTo>
                  <a:lnTo>
                    <a:pt x="0" y="2"/>
                  </a:lnTo>
                  <a:lnTo>
                    <a:pt x="0" y="3"/>
                  </a:lnTo>
                  <a:lnTo>
                    <a:pt x="0" y="5"/>
                  </a:lnTo>
                  <a:lnTo>
                    <a:pt x="0" y="6"/>
                  </a:lnTo>
                  <a:lnTo>
                    <a:pt x="1" y="7"/>
                  </a:lnTo>
                  <a:lnTo>
                    <a:pt x="2" y="7"/>
                  </a:lnTo>
                  <a:lnTo>
                    <a:pt x="10" y="9"/>
                  </a:lnTo>
                  <a:lnTo>
                    <a:pt x="27"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95" name="Freeform 1099"/>
            <p:cNvSpPr>
              <a:spLocks/>
            </p:cNvSpPr>
            <p:nvPr/>
          </p:nvSpPr>
          <p:spPr bwMode="auto">
            <a:xfrm>
              <a:off x="3464" y="2195"/>
              <a:ext cx="32" cy="14"/>
            </a:xfrm>
            <a:custGeom>
              <a:avLst/>
              <a:gdLst>
                <a:gd name="T0" fmla="*/ 27 w 32"/>
                <a:gd name="T1" fmla="*/ 14 h 14"/>
                <a:gd name="T2" fmla="*/ 28 w 32"/>
                <a:gd name="T3" fmla="*/ 14 h 14"/>
                <a:gd name="T4" fmla="*/ 29 w 32"/>
                <a:gd name="T5" fmla="*/ 13 h 14"/>
                <a:gd name="T6" fmla="*/ 31 w 32"/>
                <a:gd name="T7" fmla="*/ 12 h 14"/>
                <a:gd name="T8" fmla="*/ 32 w 32"/>
                <a:gd name="T9" fmla="*/ 11 h 14"/>
                <a:gd name="T10" fmla="*/ 32 w 32"/>
                <a:gd name="T11" fmla="*/ 10 h 14"/>
                <a:gd name="T12" fmla="*/ 31 w 32"/>
                <a:gd name="T13" fmla="*/ 9 h 14"/>
                <a:gd name="T14" fmla="*/ 29 w 32"/>
                <a:gd name="T15" fmla="*/ 8 h 14"/>
                <a:gd name="T16" fmla="*/ 28 w 32"/>
                <a:gd name="T17" fmla="*/ 8 h 14"/>
                <a:gd name="T18" fmla="*/ 12 w 32"/>
                <a:gd name="T19" fmla="*/ 2 h 14"/>
                <a:gd name="T20" fmla="*/ 3 w 32"/>
                <a:gd name="T21" fmla="*/ 0 h 14"/>
                <a:gd name="T22" fmla="*/ 2 w 32"/>
                <a:gd name="T23" fmla="*/ 0 h 14"/>
                <a:gd name="T24" fmla="*/ 1 w 32"/>
                <a:gd name="T25" fmla="*/ 0 h 14"/>
                <a:gd name="T26" fmla="*/ 0 w 32"/>
                <a:gd name="T27" fmla="*/ 1 h 14"/>
                <a:gd name="T28" fmla="*/ 0 w 32"/>
                <a:gd name="T29" fmla="*/ 2 h 14"/>
                <a:gd name="T30" fmla="*/ 0 w 32"/>
                <a:gd name="T31" fmla="*/ 3 h 14"/>
                <a:gd name="T32" fmla="*/ 0 w 32"/>
                <a:gd name="T33" fmla="*/ 4 h 14"/>
                <a:gd name="T34" fmla="*/ 1 w 32"/>
                <a:gd name="T35" fmla="*/ 5 h 14"/>
                <a:gd name="T36" fmla="*/ 2 w 32"/>
                <a:gd name="T37" fmla="*/ 7 h 14"/>
                <a:gd name="T38" fmla="*/ 11 w 32"/>
                <a:gd name="T39" fmla="*/ 9 h 14"/>
                <a:gd name="T40" fmla="*/ 27 w 32"/>
                <a:gd name="T4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14">
                  <a:moveTo>
                    <a:pt x="27" y="14"/>
                  </a:moveTo>
                  <a:lnTo>
                    <a:pt x="28" y="14"/>
                  </a:lnTo>
                  <a:lnTo>
                    <a:pt x="29" y="13"/>
                  </a:lnTo>
                  <a:lnTo>
                    <a:pt x="31" y="12"/>
                  </a:lnTo>
                  <a:lnTo>
                    <a:pt x="32" y="11"/>
                  </a:lnTo>
                  <a:lnTo>
                    <a:pt x="32" y="10"/>
                  </a:lnTo>
                  <a:lnTo>
                    <a:pt x="31" y="9"/>
                  </a:lnTo>
                  <a:lnTo>
                    <a:pt x="29" y="8"/>
                  </a:lnTo>
                  <a:lnTo>
                    <a:pt x="28" y="8"/>
                  </a:lnTo>
                  <a:lnTo>
                    <a:pt x="12" y="2"/>
                  </a:lnTo>
                  <a:lnTo>
                    <a:pt x="3" y="0"/>
                  </a:lnTo>
                  <a:lnTo>
                    <a:pt x="2" y="0"/>
                  </a:lnTo>
                  <a:lnTo>
                    <a:pt x="1" y="0"/>
                  </a:lnTo>
                  <a:lnTo>
                    <a:pt x="0" y="1"/>
                  </a:lnTo>
                  <a:lnTo>
                    <a:pt x="0" y="2"/>
                  </a:lnTo>
                  <a:lnTo>
                    <a:pt x="0" y="3"/>
                  </a:lnTo>
                  <a:lnTo>
                    <a:pt x="0" y="4"/>
                  </a:lnTo>
                  <a:lnTo>
                    <a:pt x="1" y="5"/>
                  </a:lnTo>
                  <a:lnTo>
                    <a:pt x="2" y="7"/>
                  </a:lnTo>
                  <a:lnTo>
                    <a:pt x="11" y="9"/>
                  </a:lnTo>
                  <a:lnTo>
                    <a:pt x="2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96" name="Freeform 1100"/>
            <p:cNvSpPr>
              <a:spLocks/>
            </p:cNvSpPr>
            <p:nvPr/>
          </p:nvSpPr>
          <p:spPr bwMode="auto">
            <a:xfrm>
              <a:off x="3419" y="2183"/>
              <a:ext cx="32" cy="13"/>
            </a:xfrm>
            <a:custGeom>
              <a:avLst/>
              <a:gdLst>
                <a:gd name="T0" fmla="*/ 28 w 32"/>
                <a:gd name="T1" fmla="*/ 13 h 13"/>
                <a:gd name="T2" fmla="*/ 30 w 32"/>
                <a:gd name="T3" fmla="*/ 13 h 13"/>
                <a:gd name="T4" fmla="*/ 31 w 32"/>
                <a:gd name="T5" fmla="*/ 12 h 13"/>
                <a:gd name="T6" fmla="*/ 32 w 32"/>
                <a:gd name="T7" fmla="*/ 11 h 13"/>
                <a:gd name="T8" fmla="*/ 32 w 32"/>
                <a:gd name="T9" fmla="*/ 10 h 13"/>
                <a:gd name="T10" fmla="*/ 32 w 32"/>
                <a:gd name="T11" fmla="*/ 9 h 13"/>
                <a:gd name="T12" fmla="*/ 32 w 32"/>
                <a:gd name="T13" fmla="*/ 8 h 13"/>
                <a:gd name="T14" fmla="*/ 31 w 32"/>
                <a:gd name="T15" fmla="*/ 7 h 13"/>
                <a:gd name="T16" fmla="*/ 30 w 32"/>
                <a:gd name="T17" fmla="*/ 7 h 13"/>
                <a:gd name="T18" fmla="*/ 13 w 32"/>
                <a:gd name="T19" fmla="*/ 2 h 13"/>
                <a:gd name="T20" fmla="*/ 4 w 32"/>
                <a:gd name="T21" fmla="*/ 0 h 13"/>
                <a:gd name="T22" fmla="*/ 3 w 32"/>
                <a:gd name="T23" fmla="*/ 0 h 13"/>
                <a:gd name="T24" fmla="*/ 2 w 32"/>
                <a:gd name="T25" fmla="*/ 0 h 13"/>
                <a:gd name="T26" fmla="*/ 1 w 32"/>
                <a:gd name="T27" fmla="*/ 1 h 13"/>
                <a:gd name="T28" fmla="*/ 0 w 32"/>
                <a:gd name="T29" fmla="*/ 2 h 13"/>
                <a:gd name="T30" fmla="*/ 0 w 32"/>
                <a:gd name="T31" fmla="*/ 3 h 13"/>
                <a:gd name="T32" fmla="*/ 1 w 32"/>
                <a:gd name="T33" fmla="*/ 4 h 13"/>
                <a:gd name="T34" fmla="*/ 2 w 32"/>
                <a:gd name="T35" fmla="*/ 5 h 13"/>
                <a:gd name="T36" fmla="*/ 3 w 32"/>
                <a:gd name="T37" fmla="*/ 7 h 13"/>
                <a:gd name="T38" fmla="*/ 12 w 32"/>
                <a:gd name="T39" fmla="*/ 9 h 13"/>
                <a:gd name="T40" fmla="*/ 28 w 32"/>
                <a:gd name="T4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13">
                  <a:moveTo>
                    <a:pt x="28" y="13"/>
                  </a:moveTo>
                  <a:lnTo>
                    <a:pt x="30" y="13"/>
                  </a:lnTo>
                  <a:lnTo>
                    <a:pt x="31" y="12"/>
                  </a:lnTo>
                  <a:lnTo>
                    <a:pt x="32" y="11"/>
                  </a:lnTo>
                  <a:lnTo>
                    <a:pt x="32" y="10"/>
                  </a:lnTo>
                  <a:lnTo>
                    <a:pt x="32" y="9"/>
                  </a:lnTo>
                  <a:lnTo>
                    <a:pt x="32" y="8"/>
                  </a:lnTo>
                  <a:lnTo>
                    <a:pt x="31" y="7"/>
                  </a:lnTo>
                  <a:lnTo>
                    <a:pt x="30" y="7"/>
                  </a:lnTo>
                  <a:lnTo>
                    <a:pt x="13" y="2"/>
                  </a:lnTo>
                  <a:lnTo>
                    <a:pt x="4" y="0"/>
                  </a:lnTo>
                  <a:lnTo>
                    <a:pt x="3" y="0"/>
                  </a:lnTo>
                  <a:lnTo>
                    <a:pt x="2" y="0"/>
                  </a:lnTo>
                  <a:lnTo>
                    <a:pt x="1" y="1"/>
                  </a:lnTo>
                  <a:lnTo>
                    <a:pt x="0" y="2"/>
                  </a:lnTo>
                  <a:lnTo>
                    <a:pt x="0" y="3"/>
                  </a:lnTo>
                  <a:lnTo>
                    <a:pt x="1" y="4"/>
                  </a:lnTo>
                  <a:lnTo>
                    <a:pt x="2" y="5"/>
                  </a:lnTo>
                  <a:lnTo>
                    <a:pt x="3" y="7"/>
                  </a:lnTo>
                  <a:lnTo>
                    <a:pt x="12" y="9"/>
                  </a:lnTo>
                  <a:lnTo>
                    <a:pt x="28"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97" name="Freeform 1101"/>
            <p:cNvSpPr>
              <a:spLocks/>
            </p:cNvSpPr>
            <p:nvPr/>
          </p:nvSpPr>
          <p:spPr bwMode="auto">
            <a:xfrm>
              <a:off x="3374" y="2171"/>
              <a:ext cx="33" cy="13"/>
            </a:xfrm>
            <a:custGeom>
              <a:avLst/>
              <a:gdLst>
                <a:gd name="T0" fmla="*/ 28 w 33"/>
                <a:gd name="T1" fmla="*/ 13 h 13"/>
                <a:gd name="T2" fmla="*/ 30 w 33"/>
                <a:gd name="T3" fmla="*/ 13 h 13"/>
                <a:gd name="T4" fmla="*/ 31 w 33"/>
                <a:gd name="T5" fmla="*/ 13 h 13"/>
                <a:gd name="T6" fmla="*/ 32 w 33"/>
                <a:gd name="T7" fmla="*/ 12 h 13"/>
                <a:gd name="T8" fmla="*/ 33 w 33"/>
                <a:gd name="T9" fmla="*/ 11 h 13"/>
                <a:gd name="T10" fmla="*/ 33 w 33"/>
                <a:gd name="T11" fmla="*/ 10 h 13"/>
                <a:gd name="T12" fmla="*/ 32 w 33"/>
                <a:gd name="T13" fmla="*/ 9 h 13"/>
                <a:gd name="T14" fmla="*/ 31 w 33"/>
                <a:gd name="T15" fmla="*/ 8 h 13"/>
                <a:gd name="T16" fmla="*/ 30 w 33"/>
                <a:gd name="T17" fmla="*/ 6 h 13"/>
                <a:gd name="T18" fmla="*/ 12 w 33"/>
                <a:gd name="T19" fmla="*/ 2 h 13"/>
                <a:gd name="T20" fmla="*/ 4 w 33"/>
                <a:gd name="T21" fmla="*/ 0 h 13"/>
                <a:gd name="T22" fmla="*/ 3 w 33"/>
                <a:gd name="T23" fmla="*/ 0 h 13"/>
                <a:gd name="T24" fmla="*/ 2 w 33"/>
                <a:gd name="T25" fmla="*/ 1 h 13"/>
                <a:gd name="T26" fmla="*/ 1 w 33"/>
                <a:gd name="T27" fmla="*/ 2 h 13"/>
                <a:gd name="T28" fmla="*/ 0 w 33"/>
                <a:gd name="T29" fmla="*/ 3 h 13"/>
                <a:gd name="T30" fmla="*/ 0 w 33"/>
                <a:gd name="T31" fmla="*/ 4 h 13"/>
                <a:gd name="T32" fmla="*/ 1 w 33"/>
                <a:gd name="T33" fmla="*/ 5 h 13"/>
                <a:gd name="T34" fmla="*/ 2 w 33"/>
                <a:gd name="T35" fmla="*/ 6 h 13"/>
                <a:gd name="T36" fmla="*/ 3 w 33"/>
                <a:gd name="T37" fmla="*/ 6 h 13"/>
                <a:gd name="T38" fmla="*/ 11 w 33"/>
                <a:gd name="T39" fmla="*/ 9 h 13"/>
                <a:gd name="T40" fmla="*/ 28 w 33"/>
                <a:gd name="T4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3">
                  <a:moveTo>
                    <a:pt x="28" y="13"/>
                  </a:moveTo>
                  <a:lnTo>
                    <a:pt x="30" y="13"/>
                  </a:lnTo>
                  <a:lnTo>
                    <a:pt x="31" y="13"/>
                  </a:lnTo>
                  <a:lnTo>
                    <a:pt x="32" y="12"/>
                  </a:lnTo>
                  <a:lnTo>
                    <a:pt x="33" y="11"/>
                  </a:lnTo>
                  <a:lnTo>
                    <a:pt x="33" y="10"/>
                  </a:lnTo>
                  <a:lnTo>
                    <a:pt x="32" y="9"/>
                  </a:lnTo>
                  <a:lnTo>
                    <a:pt x="31" y="8"/>
                  </a:lnTo>
                  <a:lnTo>
                    <a:pt x="30" y="6"/>
                  </a:lnTo>
                  <a:lnTo>
                    <a:pt x="12" y="2"/>
                  </a:lnTo>
                  <a:lnTo>
                    <a:pt x="4" y="0"/>
                  </a:lnTo>
                  <a:lnTo>
                    <a:pt x="3" y="0"/>
                  </a:lnTo>
                  <a:lnTo>
                    <a:pt x="2" y="1"/>
                  </a:lnTo>
                  <a:lnTo>
                    <a:pt x="1" y="2"/>
                  </a:lnTo>
                  <a:lnTo>
                    <a:pt x="0" y="3"/>
                  </a:lnTo>
                  <a:lnTo>
                    <a:pt x="0" y="4"/>
                  </a:lnTo>
                  <a:lnTo>
                    <a:pt x="1" y="5"/>
                  </a:lnTo>
                  <a:lnTo>
                    <a:pt x="2" y="6"/>
                  </a:lnTo>
                  <a:lnTo>
                    <a:pt x="3" y="6"/>
                  </a:lnTo>
                  <a:lnTo>
                    <a:pt x="11" y="9"/>
                  </a:lnTo>
                  <a:lnTo>
                    <a:pt x="28"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98" name="Freeform 1102"/>
            <p:cNvSpPr>
              <a:spLocks/>
            </p:cNvSpPr>
            <p:nvPr/>
          </p:nvSpPr>
          <p:spPr bwMode="auto">
            <a:xfrm>
              <a:off x="3329" y="2161"/>
              <a:ext cx="33" cy="12"/>
            </a:xfrm>
            <a:custGeom>
              <a:avLst/>
              <a:gdLst>
                <a:gd name="T0" fmla="*/ 29 w 33"/>
                <a:gd name="T1" fmla="*/ 12 h 12"/>
                <a:gd name="T2" fmla="*/ 30 w 33"/>
                <a:gd name="T3" fmla="*/ 12 h 12"/>
                <a:gd name="T4" fmla="*/ 31 w 33"/>
                <a:gd name="T5" fmla="*/ 12 h 12"/>
                <a:gd name="T6" fmla="*/ 32 w 33"/>
                <a:gd name="T7" fmla="*/ 11 h 12"/>
                <a:gd name="T8" fmla="*/ 33 w 33"/>
                <a:gd name="T9" fmla="*/ 10 h 12"/>
                <a:gd name="T10" fmla="*/ 33 w 33"/>
                <a:gd name="T11" fmla="*/ 9 h 12"/>
                <a:gd name="T12" fmla="*/ 32 w 33"/>
                <a:gd name="T13" fmla="*/ 8 h 12"/>
                <a:gd name="T14" fmla="*/ 31 w 33"/>
                <a:gd name="T15" fmla="*/ 7 h 12"/>
                <a:gd name="T16" fmla="*/ 30 w 33"/>
                <a:gd name="T17" fmla="*/ 6 h 12"/>
                <a:gd name="T18" fmla="*/ 10 w 33"/>
                <a:gd name="T19" fmla="*/ 1 h 12"/>
                <a:gd name="T20" fmla="*/ 4 w 33"/>
                <a:gd name="T21" fmla="*/ 0 h 12"/>
                <a:gd name="T22" fmla="*/ 3 w 33"/>
                <a:gd name="T23" fmla="*/ 0 h 12"/>
                <a:gd name="T24" fmla="*/ 2 w 33"/>
                <a:gd name="T25" fmla="*/ 0 h 12"/>
                <a:gd name="T26" fmla="*/ 1 w 33"/>
                <a:gd name="T27" fmla="*/ 1 h 12"/>
                <a:gd name="T28" fmla="*/ 0 w 33"/>
                <a:gd name="T29" fmla="*/ 2 h 12"/>
                <a:gd name="T30" fmla="*/ 0 w 33"/>
                <a:gd name="T31" fmla="*/ 3 h 12"/>
                <a:gd name="T32" fmla="*/ 1 w 33"/>
                <a:gd name="T33" fmla="*/ 4 h 12"/>
                <a:gd name="T34" fmla="*/ 2 w 33"/>
                <a:gd name="T35" fmla="*/ 6 h 12"/>
                <a:gd name="T36" fmla="*/ 3 w 33"/>
                <a:gd name="T37" fmla="*/ 7 h 12"/>
                <a:gd name="T38" fmla="*/ 9 w 33"/>
                <a:gd name="T39" fmla="*/ 8 h 12"/>
                <a:gd name="T40" fmla="*/ 29 w 33"/>
                <a:gd name="T4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2">
                  <a:moveTo>
                    <a:pt x="29" y="12"/>
                  </a:moveTo>
                  <a:lnTo>
                    <a:pt x="30" y="12"/>
                  </a:lnTo>
                  <a:lnTo>
                    <a:pt x="31" y="12"/>
                  </a:lnTo>
                  <a:lnTo>
                    <a:pt x="32" y="11"/>
                  </a:lnTo>
                  <a:lnTo>
                    <a:pt x="33" y="10"/>
                  </a:lnTo>
                  <a:lnTo>
                    <a:pt x="33" y="9"/>
                  </a:lnTo>
                  <a:lnTo>
                    <a:pt x="32" y="8"/>
                  </a:lnTo>
                  <a:lnTo>
                    <a:pt x="31" y="7"/>
                  </a:lnTo>
                  <a:lnTo>
                    <a:pt x="30" y="6"/>
                  </a:lnTo>
                  <a:lnTo>
                    <a:pt x="10" y="1"/>
                  </a:lnTo>
                  <a:lnTo>
                    <a:pt x="4" y="0"/>
                  </a:lnTo>
                  <a:lnTo>
                    <a:pt x="3" y="0"/>
                  </a:lnTo>
                  <a:lnTo>
                    <a:pt x="2" y="0"/>
                  </a:lnTo>
                  <a:lnTo>
                    <a:pt x="1" y="1"/>
                  </a:lnTo>
                  <a:lnTo>
                    <a:pt x="0" y="2"/>
                  </a:lnTo>
                  <a:lnTo>
                    <a:pt x="0" y="3"/>
                  </a:lnTo>
                  <a:lnTo>
                    <a:pt x="1" y="4"/>
                  </a:lnTo>
                  <a:lnTo>
                    <a:pt x="2" y="6"/>
                  </a:lnTo>
                  <a:lnTo>
                    <a:pt x="3" y="7"/>
                  </a:lnTo>
                  <a:lnTo>
                    <a:pt x="9" y="8"/>
                  </a:lnTo>
                  <a:lnTo>
                    <a:pt x="2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199" name="Freeform 1103"/>
            <p:cNvSpPr>
              <a:spLocks/>
            </p:cNvSpPr>
            <p:nvPr/>
          </p:nvSpPr>
          <p:spPr bwMode="auto">
            <a:xfrm>
              <a:off x="3284" y="2152"/>
              <a:ext cx="33" cy="11"/>
            </a:xfrm>
            <a:custGeom>
              <a:avLst/>
              <a:gdLst>
                <a:gd name="T0" fmla="*/ 29 w 33"/>
                <a:gd name="T1" fmla="*/ 11 h 11"/>
                <a:gd name="T2" fmla="*/ 30 w 33"/>
                <a:gd name="T3" fmla="*/ 11 h 11"/>
                <a:gd name="T4" fmla="*/ 31 w 33"/>
                <a:gd name="T5" fmla="*/ 11 h 11"/>
                <a:gd name="T6" fmla="*/ 32 w 33"/>
                <a:gd name="T7" fmla="*/ 10 h 11"/>
                <a:gd name="T8" fmla="*/ 33 w 33"/>
                <a:gd name="T9" fmla="*/ 9 h 11"/>
                <a:gd name="T10" fmla="*/ 33 w 33"/>
                <a:gd name="T11" fmla="*/ 8 h 11"/>
                <a:gd name="T12" fmla="*/ 32 w 33"/>
                <a:gd name="T13" fmla="*/ 7 h 11"/>
                <a:gd name="T14" fmla="*/ 31 w 33"/>
                <a:gd name="T15" fmla="*/ 6 h 11"/>
                <a:gd name="T16" fmla="*/ 30 w 33"/>
                <a:gd name="T17" fmla="*/ 5 h 11"/>
                <a:gd name="T18" fmla="*/ 6 w 33"/>
                <a:gd name="T19" fmla="*/ 0 h 11"/>
                <a:gd name="T20" fmla="*/ 4 w 33"/>
                <a:gd name="T21" fmla="*/ 0 h 11"/>
                <a:gd name="T22" fmla="*/ 3 w 33"/>
                <a:gd name="T23" fmla="*/ 0 h 11"/>
                <a:gd name="T24" fmla="*/ 2 w 33"/>
                <a:gd name="T25" fmla="*/ 0 h 11"/>
                <a:gd name="T26" fmla="*/ 1 w 33"/>
                <a:gd name="T27" fmla="*/ 1 h 11"/>
                <a:gd name="T28" fmla="*/ 0 w 33"/>
                <a:gd name="T29" fmla="*/ 2 h 11"/>
                <a:gd name="T30" fmla="*/ 0 w 33"/>
                <a:gd name="T31" fmla="*/ 4 h 11"/>
                <a:gd name="T32" fmla="*/ 1 w 33"/>
                <a:gd name="T33" fmla="*/ 5 h 11"/>
                <a:gd name="T34" fmla="*/ 2 w 33"/>
                <a:gd name="T35" fmla="*/ 6 h 11"/>
                <a:gd name="T36" fmla="*/ 3 w 33"/>
                <a:gd name="T37" fmla="*/ 7 h 11"/>
                <a:gd name="T38" fmla="*/ 4 w 33"/>
                <a:gd name="T39" fmla="*/ 7 h 11"/>
                <a:gd name="T40" fmla="*/ 29 w 33"/>
                <a:gd name="T4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1">
                  <a:moveTo>
                    <a:pt x="29" y="11"/>
                  </a:moveTo>
                  <a:lnTo>
                    <a:pt x="30" y="11"/>
                  </a:lnTo>
                  <a:lnTo>
                    <a:pt x="31" y="11"/>
                  </a:lnTo>
                  <a:lnTo>
                    <a:pt x="32" y="10"/>
                  </a:lnTo>
                  <a:lnTo>
                    <a:pt x="33" y="9"/>
                  </a:lnTo>
                  <a:lnTo>
                    <a:pt x="33" y="8"/>
                  </a:lnTo>
                  <a:lnTo>
                    <a:pt x="32" y="7"/>
                  </a:lnTo>
                  <a:lnTo>
                    <a:pt x="31" y="6"/>
                  </a:lnTo>
                  <a:lnTo>
                    <a:pt x="30" y="5"/>
                  </a:lnTo>
                  <a:lnTo>
                    <a:pt x="6" y="0"/>
                  </a:lnTo>
                  <a:lnTo>
                    <a:pt x="4" y="0"/>
                  </a:lnTo>
                  <a:lnTo>
                    <a:pt x="3" y="0"/>
                  </a:lnTo>
                  <a:lnTo>
                    <a:pt x="2" y="0"/>
                  </a:lnTo>
                  <a:lnTo>
                    <a:pt x="1" y="1"/>
                  </a:lnTo>
                  <a:lnTo>
                    <a:pt x="0" y="2"/>
                  </a:lnTo>
                  <a:lnTo>
                    <a:pt x="0" y="4"/>
                  </a:lnTo>
                  <a:lnTo>
                    <a:pt x="1" y="5"/>
                  </a:lnTo>
                  <a:lnTo>
                    <a:pt x="2" y="6"/>
                  </a:lnTo>
                  <a:lnTo>
                    <a:pt x="3" y="7"/>
                  </a:lnTo>
                  <a:lnTo>
                    <a:pt x="4" y="7"/>
                  </a:lnTo>
                  <a:lnTo>
                    <a:pt x="29"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00" name="Freeform 1104"/>
            <p:cNvSpPr>
              <a:spLocks/>
            </p:cNvSpPr>
            <p:nvPr/>
          </p:nvSpPr>
          <p:spPr bwMode="auto">
            <a:xfrm>
              <a:off x="3239" y="2143"/>
              <a:ext cx="33" cy="11"/>
            </a:xfrm>
            <a:custGeom>
              <a:avLst/>
              <a:gdLst>
                <a:gd name="T0" fmla="*/ 29 w 33"/>
                <a:gd name="T1" fmla="*/ 11 h 11"/>
                <a:gd name="T2" fmla="*/ 30 w 33"/>
                <a:gd name="T3" fmla="*/ 11 h 11"/>
                <a:gd name="T4" fmla="*/ 31 w 33"/>
                <a:gd name="T5" fmla="*/ 11 h 11"/>
                <a:gd name="T6" fmla="*/ 32 w 33"/>
                <a:gd name="T7" fmla="*/ 10 h 11"/>
                <a:gd name="T8" fmla="*/ 33 w 33"/>
                <a:gd name="T9" fmla="*/ 9 h 11"/>
                <a:gd name="T10" fmla="*/ 33 w 33"/>
                <a:gd name="T11" fmla="*/ 8 h 11"/>
                <a:gd name="T12" fmla="*/ 32 w 33"/>
                <a:gd name="T13" fmla="*/ 7 h 11"/>
                <a:gd name="T14" fmla="*/ 31 w 33"/>
                <a:gd name="T15" fmla="*/ 6 h 11"/>
                <a:gd name="T16" fmla="*/ 30 w 33"/>
                <a:gd name="T17" fmla="*/ 5 h 11"/>
                <a:gd name="T18" fmla="*/ 3 w 33"/>
                <a:gd name="T19" fmla="*/ 0 h 11"/>
                <a:gd name="T20" fmla="*/ 2 w 33"/>
                <a:gd name="T21" fmla="*/ 0 h 11"/>
                <a:gd name="T22" fmla="*/ 1 w 33"/>
                <a:gd name="T23" fmla="*/ 2 h 11"/>
                <a:gd name="T24" fmla="*/ 0 w 33"/>
                <a:gd name="T25" fmla="*/ 3 h 11"/>
                <a:gd name="T26" fmla="*/ 0 w 33"/>
                <a:gd name="T27" fmla="*/ 4 h 11"/>
                <a:gd name="T28" fmla="*/ 0 w 33"/>
                <a:gd name="T29" fmla="*/ 5 h 11"/>
                <a:gd name="T30" fmla="*/ 0 w 33"/>
                <a:gd name="T31" fmla="*/ 6 h 11"/>
                <a:gd name="T32" fmla="*/ 1 w 33"/>
                <a:gd name="T33" fmla="*/ 7 h 11"/>
                <a:gd name="T34" fmla="*/ 2 w 33"/>
                <a:gd name="T35" fmla="*/ 7 h 11"/>
                <a:gd name="T36" fmla="*/ 29 w 33"/>
                <a:gd name="T3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11">
                  <a:moveTo>
                    <a:pt x="29" y="11"/>
                  </a:moveTo>
                  <a:lnTo>
                    <a:pt x="30" y="11"/>
                  </a:lnTo>
                  <a:lnTo>
                    <a:pt x="31" y="11"/>
                  </a:lnTo>
                  <a:lnTo>
                    <a:pt x="32" y="10"/>
                  </a:lnTo>
                  <a:lnTo>
                    <a:pt x="33" y="9"/>
                  </a:lnTo>
                  <a:lnTo>
                    <a:pt x="33" y="8"/>
                  </a:lnTo>
                  <a:lnTo>
                    <a:pt x="32" y="7"/>
                  </a:lnTo>
                  <a:lnTo>
                    <a:pt x="31" y="6"/>
                  </a:lnTo>
                  <a:lnTo>
                    <a:pt x="30" y="5"/>
                  </a:lnTo>
                  <a:lnTo>
                    <a:pt x="3" y="0"/>
                  </a:lnTo>
                  <a:lnTo>
                    <a:pt x="2" y="0"/>
                  </a:lnTo>
                  <a:lnTo>
                    <a:pt x="1" y="2"/>
                  </a:lnTo>
                  <a:lnTo>
                    <a:pt x="0" y="3"/>
                  </a:lnTo>
                  <a:lnTo>
                    <a:pt x="0" y="4"/>
                  </a:lnTo>
                  <a:lnTo>
                    <a:pt x="0" y="5"/>
                  </a:lnTo>
                  <a:lnTo>
                    <a:pt x="0" y="6"/>
                  </a:lnTo>
                  <a:lnTo>
                    <a:pt x="1" y="7"/>
                  </a:lnTo>
                  <a:lnTo>
                    <a:pt x="2" y="7"/>
                  </a:lnTo>
                  <a:lnTo>
                    <a:pt x="29"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01" name="Freeform 1105"/>
            <p:cNvSpPr>
              <a:spLocks/>
            </p:cNvSpPr>
            <p:nvPr/>
          </p:nvSpPr>
          <p:spPr bwMode="auto">
            <a:xfrm>
              <a:off x="3193" y="2136"/>
              <a:ext cx="33" cy="11"/>
            </a:xfrm>
            <a:custGeom>
              <a:avLst/>
              <a:gdLst>
                <a:gd name="T0" fmla="*/ 30 w 33"/>
                <a:gd name="T1" fmla="*/ 11 h 11"/>
                <a:gd name="T2" fmla="*/ 31 w 33"/>
                <a:gd name="T3" fmla="*/ 11 h 11"/>
                <a:gd name="T4" fmla="*/ 32 w 33"/>
                <a:gd name="T5" fmla="*/ 11 h 11"/>
                <a:gd name="T6" fmla="*/ 33 w 33"/>
                <a:gd name="T7" fmla="*/ 10 h 11"/>
                <a:gd name="T8" fmla="*/ 33 w 33"/>
                <a:gd name="T9" fmla="*/ 9 h 11"/>
                <a:gd name="T10" fmla="*/ 33 w 33"/>
                <a:gd name="T11" fmla="*/ 7 h 11"/>
                <a:gd name="T12" fmla="*/ 33 w 33"/>
                <a:gd name="T13" fmla="*/ 6 h 11"/>
                <a:gd name="T14" fmla="*/ 32 w 33"/>
                <a:gd name="T15" fmla="*/ 5 h 11"/>
                <a:gd name="T16" fmla="*/ 31 w 33"/>
                <a:gd name="T17" fmla="*/ 4 h 11"/>
                <a:gd name="T18" fmla="*/ 4 w 33"/>
                <a:gd name="T19" fmla="*/ 0 h 11"/>
                <a:gd name="T20" fmla="*/ 3 w 33"/>
                <a:gd name="T21" fmla="*/ 0 h 11"/>
                <a:gd name="T22" fmla="*/ 2 w 33"/>
                <a:gd name="T23" fmla="*/ 1 h 11"/>
                <a:gd name="T24" fmla="*/ 1 w 33"/>
                <a:gd name="T25" fmla="*/ 2 h 11"/>
                <a:gd name="T26" fmla="*/ 0 w 33"/>
                <a:gd name="T27" fmla="*/ 3 h 11"/>
                <a:gd name="T28" fmla="*/ 0 w 33"/>
                <a:gd name="T29" fmla="*/ 4 h 11"/>
                <a:gd name="T30" fmla="*/ 1 w 33"/>
                <a:gd name="T31" fmla="*/ 5 h 11"/>
                <a:gd name="T32" fmla="*/ 2 w 33"/>
                <a:gd name="T33" fmla="*/ 6 h 11"/>
                <a:gd name="T34" fmla="*/ 3 w 33"/>
                <a:gd name="T35" fmla="*/ 6 h 11"/>
                <a:gd name="T36" fmla="*/ 30 w 33"/>
                <a:gd name="T3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11">
                  <a:moveTo>
                    <a:pt x="30" y="11"/>
                  </a:moveTo>
                  <a:lnTo>
                    <a:pt x="31" y="11"/>
                  </a:lnTo>
                  <a:lnTo>
                    <a:pt x="32" y="11"/>
                  </a:lnTo>
                  <a:lnTo>
                    <a:pt x="33" y="10"/>
                  </a:lnTo>
                  <a:lnTo>
                    <a:pt x="33" y="9"/>
                  </a:lnTo>
                  <a:lnTo>
                    <a:pt x="33" y="7"/>
                  </a:lnTo>
                  <a:lnTo>
                    <a:pt x="33" y="6"/>
                  </a:lnTo>
                  <a:lnTo>
                    <a:pt x="32" y="5"/>
                  </a:lnTo>
                  <a:lnTo>
                    <a:pt x="31" y="4"/>
                  </a:lnTo>
                  <a:lnTo>
                    <a:pt x="4" y="0"/>
                  </a:lnTo>
                  <a:lnTo>
                    <a:pt x="3" y="0"/>
                  </a:lnTo>
                  <a:lnTo>
                    <a:pt x="2" y="1"/>
                  </a:lnTo>
                  <a:lnTo>
                    <a:pt x="1" y="2"/>
                  </a:lnTo>
                  <a:lnTo>
                    <a:pt x="0" y="3"/>
                  </a:lnTo>
                  <a:lnTo>
                    <a:pt x="0" y="4"/>
                  </a:lnTo>
                  <a:lnTo>
                    <a:pt x="1" y="5"/>
                  </a:lnTo>
                  <a:lnTo>
                    <a:pt x="2" y="6"/>
                  </a:lnTo>
                  <a:lnTo>
                    <a:pt x="3" y="6"/>
                  </a:lnTo>
                  <a:lnTo>
                    <a:pt x="3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02" name="Freeform 1106"/>
            <p:cNvSpPr>
              <a:spLocks/>
            </p:cNvSpPr>
            <p:nvPr/>
          </p:nvSpPr>
          <p:spPr bwMode="auto">
            <a:xfrm>
              <a:off x="3148" y="2130"/>
              <a:ext cx="33" cy="10"/>
            </a:xfrm>
            <a:custGeom>
              <a:avLst/>
              <a:gdLst>
                <a:gd name="T0" fmla="*/ 29 w 33"/>
                <a:gd name="T1" fmla="*/ 10 h 10"/>
                <a:gd name="T2" fmla="*/ 30 w 33"/>
                <a:gd name="T3" fmla="*/ 10 h 10"/>
                <a:gd name="T4" fmla="*/ 31 w 33"/>
                <a:gd name="T5" fmla="*/ 9 h 10"/>
                <a:gd name="T6" fmla="*/ 32 w 33"/>
                <a:gd name="T7" fmla="*/ 8 h 10"/>
                <a:gd name="T8" fmla="*/ 33 w 33"/>
                <a:gd name="T9" fmla="*/ 7 h 10"/>
                <a:gd name="T10" fmla="*/ 33 w 33"/>
                <a:gd name="T11" fmla="*/ 6 h 10"/>
                <a:gd name="T12" fmla="*/ 32 w 33"/>
                <a:gd name="T13" fmla="*/ 5 h 10"/>
                <a:gd name="T14" fmla="*/ 31 w 33"/>
                <a:gd name="T15" fmla="*/ 4 h 10"/>
                <a:gd name="T16" fmla="*/ 30 w 33"/>
                <a:gd name="T17" fmla="*/ 4 h 10"/>
                <a:gd name="T18" fmla="*/ 3 w 33"/>
                <a:gd name="T19" fmla="*/ 0 h 10"/>
                <a:gd name="T20" fmla="*/ 2 w 33"/>
                <a:gd name="T21" fmla="*/ 0 h 10"/>
                <a:gd name="T22" fmla="*/ 1 w 33"/>
                <a:gd name="T23" fmla="*/ 0 h 10"/>
                <a:gd name="T24" fmla="*/ 0 w 33"/>
                <a:gd name="T25" fmla="*/ 1 h 10"/>
                <a:gd name="T26" fmla="*/ 0 w 33"/>
                <a:gd name="T27" fmla="*/ 3 h 10"/>
                <a:gd name="T28" fmla="*/ 0 w 33"/>
                <a:gd name="T29" fmla="*/ 4 h 10"/>
                <a:gd name="T30" fmla="*/ 0 w 33"/>
                <a:gd name="T31" fmla="*/ 5 h 10"/>
                <a:gd name="T32" fmla="*/ 1 w 33"/>
                <a:gd name="T33" fmla="*/ 6 h 10"/>
                <a:gd name="T34" fmla="*/ 2 w 33"/>
                <a:gd name="T35" fmla="*/ 7 h 10"/>
                <a:gd name="T36" fmla="*/ 29 w 33"/>
                <a:gd name="T3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10">
                  <a:moveTo>
                    <a:pt x="29" y="10"/>
                  </a:moveTo>
                  <a:lnTo>
                    <a:pt x="30" y="10"/>
                  </a:lnTo>
                  <a:lnTo>
                    <a:pt x="31" y="9"/>
                  </a:lnTo>
                  <a:lnTo>
                    <a:pt x="32" y="8"/>
                  </a:lnTo>
                  <a:lnTo>
                    <a:pt x="33" y="7"/>
                  </a:lnTo>
                  <a:lnTo>
                    <a:pt x="33" y="6"/>
                  </a:lnTo>
                  <a:lnTo>
                    <a:pt x="32" y="5"/>
                  </a:lnTo>
                  <a:lnTo>
                    <a:pt x="31" y="4"/>
                  </a:lnTo>
                  <a:lnTo>
                    <a:pt x="30" y="4"/>
                  </a:lnTo>
                  <a:lnTo>
                    <a:pt x="3" y="0"/>
                  </a:lnTo>
                  <a:lnTo>
                    <a:pt x="2" y="0"/>
                  </a:lnTo>
                  <a:lnTo>
                    <a:pt x="1" y="0"/>
                  </a:lnTo>
                  <a:lnTo>
                    <a:pt x="0" y="1"/>
                  </a:lnTo>
                  <a:lnTo>
                    <a:pt x="0" y="3"/>
                  </a:lnTo>
                  <a:lnTo>
                    <a:pt x="0" y="4"/>
                  </a:lnTo>
                  <a:lnTo>
                    <a:pt x="0" y="5"/>
                  </a:lnTo>
                  <a:lnTo>
                    <a:pt x="1" y="6"/>
                  </a:lnTo>
                  <a:lnTo>
                    <a:pt x="2" y="7"/>
                  </a:lnTo>
                  <a:lnTo>
                    <a:pt x="29"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03" name="Freeform 1107"/>
            <p:cNvSpPr>
              <a:spLocks/>
            </p:cNvSpPr>
            <p:nvPr/>
          </p:nvSpPr>
          <p:spPr bwMode="auto">
            <a:xfrm>
              <a:off x="3102" y="2125"/>
              <a:ext cx="33" cy="9"/>
            </a:xfrm>
            <a:custGeom>
              <a:avLst/>
              <a:gdLst>
                <a:gd name="T0" fmla="*/ 30 w 33"/>
                <a:gd name="T1" fmla="*/ 9 h 9"/>
                <a:gd name="T2" fmla="*/ 31 w 33"/>
                <a:gd name="T3" fmla="*/ 9 h 9"/>
                <a:gd name="T4" fmla="*/ 32 w 33"/>
                <a:gd name="T5" fmla="*/ 9 h 9"/>
                <a:gd name="T6" fmla="*/ 33 w 33"/>
                <a:gd name="T7" fmla="*/ 8 h 9"/>
                <a:gd name="T8" fmla="*/ 33 w 33"/>
                <a:gd name="T9" fmla="*/ 6 h 9"/>
                <a:gd name="T10" fmla="*/ 33 w 33"/>
                <a:gd name="T11" fmla="*/ 5 h 9"/>
                <a:gd name="T12" fmla="*/ 33 w 33"/>
                <a:gd name="T13" fmla="*/ 4 h 9"/>
                <a:gd name="T14" fmla="*/ 32 w 33"/>
                <a:gd name="T15" fmla="*/ 3 h 9"/>
                <a:gd name="T16" fmla="*/ 31 w 33"/>
                <a:gd name="T17" fmla="*/ 2 h 9"/>
                <a:gd name="T18" fmla="*/ 4 w 33"/>
                <a:gd name="T19" fmla="*/ 0 h 9"/>
                <a:gd name="T20" fmla="*/ 3 w 33"/>
                <a:gd name="T21" fmla="*/ 0 h 9"/>
                <a:gd name="T22" fmla="*/ 2 w 33"/>
                <a:gd name="T23" fmla="*/ 0 h 9"/>
                <a:gd name="T24" fmla="*/ 1 w 33"/>
                <a:gd name="T25" fmla="*/ 1 h 9"/>
                <a:gd name="T26" fmla="*/ 0 w 33"/>
                <a:gd name="T27" fmla="*/ 2 h 9"/>
                <a:gd name="T28" fmla="*/ 0 w 33"/>
                <a:gd name="T29" fmla="*/ 3 h 9"/>
                <a:gd name="T30" fmla="*/ 1 w 33"/>
                <a:gd name="T31" fmla="*/ 4 h 9"/>
                <a:gd name="T32" fmla="*/ 2 w 33"/>
                <a:gd name="T33" fmla="*/ 5 h 9"/>
                <a:gd name="T34" fmla="*/ 3 w 33"/>
                <a:gd name="T35" fmla="*/ 6 h 9"/>
                <a:gd name="T36" fmla="*/ 30 w 33"/>
                <a:gd name="T3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9">
                  <a:moveTo>
                    <a:pt x="30" y="9"/>
                  </a:moveTo>
                  <a:lnTo>
                    <a:pt x="31" y="9"/>
                  </a:lnTo>
                  <a:lnTo>
                    <a:pt x="32" y="9"/>
                  </a:lnTo>
                  <a:lnTo>
                    <a:pt x="33" y="8"/>
                  </a:lnTo>
                  <a:lnTo>
                    <a:pt x="33" y="6"/>
                  </a:lnTo>
                  <a:lnTo>
                    <a:pt x="33" y="5"/>
                  </a:lnTo>
                  <a:lnTo>
                    <a:pt x="33" y="4"/>
                  </a:lnTo>
                  <a:lnTo>
                    <a:pt x="32" y="3"/>
                  </a:lnTo>
                  <a:lnTo>
                    <a:pt x="31" y="2"/>
                  </a:lnTo>
                  <a:lnTo>
                    <a:pt x="4" y="0"/>
                  </a:lnTo>
                  <a:lnTo>
                    <a:pt x="3" y="0"/>
                  </a:lnTo>
                  <a:lnTo>
                    <a:pt x="2" y="0"/>
                  </a:lnTo>
                  <a:lnTo>
                    <a:pt x="1" y="1"/>
                  </a:lnTo>
                  <a:lnTo>
                    <a:pt x="0" y="2"/>
                  </a:lnTo>
                  <a:lnTo>
                    <a:pt x="0" y="3"/>
                  </a:lnTo>
                  <a:lnTo>
                    <a:pt x="1" y="4"/>
                  </a:lnTo>
                  <a:lnTo>
                    <a:pt x="2" y="5"/>
                  </a:lnTo>
                  <a:lnTo>
                    <a:pt x="3" y="6"/>
                  </a:lnTo>
                  <a:lnTo>
                    <a:pt x="3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04" name="Freeform 1108"/>
            <p:cNvSpPr>
              <a:spLocks/>
            </p:cNvSpPr>
            <p:nvPr/>
          </p:nvSpPr>
          <p:spPr bwMode="auto">
            <a:xfrm>
              <a:off x="3056" y="2119"/>
              <a:ext cx="33" cy="9"/>
            </a:xfrm>
            <a:custGeom>
              <a:avLst/>
              <a:gdLst>
                <a:gd name="T0" fmla="*/ 30 w 33"/>
                <a:gd name="T1" fmla="*/ 9 h 9"/>
                <a:gd name="T2" fmla="*/ 31 w 33"/>
                <a:gd name="T3" fmla="*/ 9 h 9"/>
                <a:gd name="T4" fmla="*/ 32 w 33"/>
                <a:gd name="T5" fmla="*/ 9 h 9"/>
                <a:gd name="T6" fmla="*/ 33 w 33"/>
                <a:gd name="T7" fmla="*/ 8 h 9"/>
                <a:gd name="T8" fmla="*/ 33 w 33"/>
                <a:gd name="T9" fmla="*/ 7 h 9"/>
                <a:gd name="T10" fmla="*/ 33 w 33"/>
                <a:gd name="T11" fmla="*/ 6 h 9"/>
                <a:gd name="T12" fmla="*/ 33 w 33"/>
                <a:gd name="T13" fmla="*/ 5 h 9"/>
                <a:gd name="T14" fmla="*/ 32 w 33"/>
                <a:gd name="T15" fmla="*/ 4 h 9"/>
                <a:gd name="T16" fmla="*/ 31 w 33"/>
                <a:gd name="T17" fmla="*/ 3 h 9"/>
                <a:gd name="T18" fmla="*/ 26 w 33"/>
                <a:gd name="T19" fmla="*/ 3 h 9"/>
                <a:gd name="T20" fmla="*/ 4 w 33"/>
                <a:gd name="T21" fmla="*/ 0 h 9"/>
                <a:gd name="T22" fmla="*/ 3 w 33"/>
                <a:gd name="T23" fmla="*/ 0 h 9"/>
                <a:gd name="T24" fmla="*/ 2 w 33"/>
                <a:gd name="T25" fmla="*/ 1 h 9"/>
                <a:gd name="T26" fmla="*/ 1 w 33"/>
                <a:gd name="T27" fmla="*/ 3 h 9"/>
                <a:gd name="T28" fmla="*/ 0 w 33"/>
                <a:gd name="T29" fmla="*/ 4 h 9"/>
                <a:gd name="T30" fmla="*/ 0 w 33"/>
                <a:gd name="T31" fmla="*/ 5 h 9"/>
                <a:gd name="T32" fmla="*/ 1 w 33"/>
                <a:gd name="T33" fmla="*/ 6 h 9"/>
                <a:gd name="T34" fmla="*/ 2 w 33"/>
                <a:gd name="T35" fmla="*/ 7 h 9"/>
                <a:gd name="T36" fmla="*/ 3 w 33"/>
                <a:gd name="T37" fmla="*/ 7 h 9"/>
                <a:gd name="T38" fmla="*/ 25 w 33"/>
                <a:gd name="T39" fmla="*/ 9 h 9"/>
                <a:gd name="T40" fmla="*/ 30 w 33"/>
                <a:gd name="T4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9">
                  <a:moveTo>
                    <a:pt x="30" y="9"/>
                  </a:moveTo>
                  <a:lnTo>
                    <a:pt x="31" y="9"/>
                  </a:lnTo>
                  <a:lnTo>
                    <a:pt x="32" y="9"/>
                  </a:lnTo>
                  <a:lnTo>
                    <a:pt x="33" y="8"/>
                  </a:lnTo>
                  <a:lnTo>
                    <a:pt x="33" y="7"/>
                  </a:lnTo>
                  <a:lnTo>
                    <a:pt x="33" y="6"/>
                  </a:lnTo>
                  <a:lnTo>
                    <a:pt x="33" y="5"/>
                  </a:lnTo>
                  <a:lnTo>
                    <a:pt x="32" y="4"/>
                  </a:lnTo>
                  <a:lnTo>
                    <a:pt x="31" y="3"/>
                  </a:lnTo>
                  <a:lnTo>
                    <a:pt x="26" y="3"/>
                  </a:lnTo>
                  <a:lnTo>
                    <a:pt x="4" y="0"/>
                  </a:lnTo>
                  <a:lnTo>
                    <a:pt x="3" y="0"/>
                  </a:lnTo>
                  <a:lnTo>
                    <a:pt x="2" y="1"/>
                  </a:lnTo>
                  <a:lnTo>
                    <a:pt x="1" y="3"/>
                  </a:lnTo>
                  <a:lnTo>
                    <a:pt x="0" y="4"/>
                  </a:lnTo>
                  <a:lnTo>
                    <a:pt x="0" y="5"/>
                  </a:lnTo>
                  <a:lnTo>
                    <a:pt x="1" y="6"/>
                  </a:lnTo>
                  <a:lnTo>
                    <a:pt x="2" y="7"/>
                  </a:lnTo>
                  <a:lnTo>
                    <a:pt x="3" y="7"/>
                  </a:lnTo>
                  <a:lnTo>
                    <a:pt x="25" y="9"/>
                  </a:lnTo>
                  <a:lnTo>
                    <a:pt x="3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05" name="Freeform 1109"/>
            <p:cNvSpPr>
              <a:spLocks/>
            </p:cNvSpPr>
            <p:nvPr/>
          </p:nvSpPr>
          <p:spPr bwMode="auto">
            <a:xfrm>
              <a:off x="3011" y="2116"/>
              <a:ext cx="33" cy="9"/>
            </a:xfrm>
            <a:custGeom>
              <a:avLst/>
              <a:gdLst>
                <a:gd name="T0" fmla="*/ 29 w 33"/>
                <a:gd name="T1" fmla="*/ 9 h 9"/>
                <a:gd name="T2" fmla="*/ 30 w 33"/>
                <a:gd name="T3" fmla="*/ 9 h 9"/>
                <a:gd name="T4" fmla="*/ 31 w 33"/>
                <a:gd name="T5" fmla="*/ 8 h 9"/>
                <a:gd name="T6" fmla="*/ 32 w 33"/>
                <a:gd name="T7" fmla="*/ 7 h 9"/>
                <a:gd name="T8" fmla="*/ 33 w 33"/>
                <a:gd name="T9" fmla="*/ 6 h 9"/>
                <a:gd name="T10" fmla="*/ 33 w 33"/>
                <a:gd name="T11" fmla="*/ 4 h 9"/>
                <a:gd name="T12" fmla="*/ 32 w 33"/>
                <a:gd name="T13" fmla="*/ 3 h 9"/>
                <a:gd name="T14" fmla="*/ 31 w 33"/>
                <a:gd name="T15" fmla="*/ 2 h 9"/>
                <a:gd name="T16" fmla="*/ 30 w 33"/>
                <a:gd name="T17" fmla="*/ 2 h 9"/>
                <a:gd name="T18" fmla="*/ 17 w 33"/>
                <a:gd name="T19" fmla="*/ 0 h 9"/>
                <a:gd name="T20" fmla="*/ 3 w 33"/>
                <a:gd name="T21" fmla="*/ 0 h 9"/>
                <a:gd name="T22" fmla="*/ 2 w 33"/>
                <a:gd name="T23" fmla="*/ 0 h 9"/>
                <a:gd name="T24" fmla="*/ 1 w 33"/>
                <a:gd name="T25" fmla="*/ 0 h 9"/>
                <a:gd name="T26" fmla="*/ 0 w 33"/>
                <a:gd name="T27" fmla="*/ 1 h 9"/>
                <a:gd name="T28" fmla="*/ 0 w 33"/>
                <a:gd name="T29" fmla="*/ 2 h 9"/>
                <a:gd name="T30" fmla="*/ 0 w 33"/>
                <a:gd name="T31" fmla="*/ 3 h 9"/>
                <a:gd name="T32" fmla="*/ 0 w 33"/>
                <a:gd name="T33" fmla="*/ 4 h 9"/>
                <a:gd name="T34" fmla="*/ 1 w 33"/>
                <a:gd name="T35" fmla="*/ 6 h 9"/>
                <a:gd name="T36" fmla="*/ 2 w 33"/>
                <a:gd name="T37" fmla="*/ 7 h 9"/>
                <a:gd name="T38" fmla="*/ 15 w 33"/>
                <a:gd name="T39" fmla="*/ 7 h 9"/>
                <a:gd name="T40" fmla="*/ 29 w 33"/>
                <a:gd name="T4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9">
                  <a:moveTo>
                    <a:pt x="29" y="9"/>
                  </a:moveTo>
                  <a:lnTo>
                    <a:pt x="30" y="9"/>
                  </a:lnTo>
                  <a:lnTo>
                    <a:pt x="31" y="8"/>
                  </a:lnTo>
                  <a:lnTo>
                    <a:pt x="32" y="7"/>
                  </a:lnTo>
                  <a:lnTo>
                    <a:pt x="33" y="6"/>
                  </a:lnTo>
                  <a:lnTo>
                    <a:pt x="33" y="4"/>
                  </a:lnTo>
                  <a:lnTo>
                    <a:pt x="32" y="3"/>
                  </a:lnTo>
                  <a:lnTo>
                    <a:pt x="31" y="2"/>
                  </a:lnTo>
                  <a:lnTo>
                    <a:pt x="30" y="2"/>
                  </a:lnTo>
                  <a:lnTo>
                    <a:pt x="17" y="0"/>
                  </a:lnTo>
                  <a:lnTo>
                    <a:pt x="3" y="0"/>
                  </a:lnTo>
                  <a:lnTo>
                    <a:pt x="2" y="0"/>
                  </a:lnTo>
                  <a:lnTo>
                    <a:pt x="1" y="0"/>
                  </a:lnTo>
                  <a:lnTo>
                    <a:pt x="0" y="1"/>
                  </a:lnTo>
                  <a:lnTo>
                    <a:pt x="0" y="2"/>
                  </a:lnTo>
                  <a:lnTo>
                    <a:pt x="0" y="3"/>
                  </a:lnTo>
                  <a:lnTo>
                    <a:pt x="0" y="4"/>
                  </a:lnTo>
                  <a:lnTo>
                    <a:pt x="1" y="6"/>
                  </a:lnTo>
                  <a:lnTo>
                    <a:pt x="2" y="7"/>
                  </a:lnTo>
                  <a:lnTo>
                    <a:pt x="15" y="7"/>
                  </a:lnTo>
                  <a:lnTo>
                    <a:pt x="29"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06" name="Freeform 1110"/>
            <p:cNvSpPr>
              <a:spLocks/>
            </p:cNvSpPr>
            <p:nvPr/>
          </p:nvSpPr>
          <p:spPr bwMode="auto">
            <a:xfrm>
              <a:off x="2965" y="2113"/>
              <a:ext cx="33" cy="7"/>
            </a:xfrm>
            <a:custGeom>
              <a:avLst/>
              <a:gdLst>
                <a:gd name="T0" fmla="*/ 29 w 33"/>
                <a:gd name="T1" fmla="*/ 7 h 7"/>
                <a:gd name="T2" fmla="*/ 30 w 33"/>
                <a:gd name="T3" fmla="*/ 7 h 7"/>
                <a:gd name="T4" fmla="*/ 31 w 33"/>
                <a:gd name="T5" fmla="*/ 7 h 7"/>
                <a:gd name="T6" fmla="*/ 32 w 33"/>
                <a:gd name="T7" fmla="*/ 6 h 7"/>
                <a:gd name="T8" fmla="*/ 33 w 33"/>
                <a:gd name="T9" fmla="*/ 5 h 7"/>
                <a:gd name="T10" fmla="*/ 33 w 33"/>
                <a:gd name="T11" fmla="*/ 4 h 7"/>
                <a:gd name="T12" fmla="*/ 32 w 33"/>
                <a:gd name="T13" fmla="*/ 3 h 7"/>
                <a:gd name="T14" fmla="*/ 31 w 33"/>
                <a:gd name="T15" fmla="*/ 2 h 7"/>
                <a:gd name="T16" fmla="*/ 30 w 33"/>
                <a:gd name="T17" fmla="*/ 1 h 7"/>
                <a:gd name="T18" fmla="*/ 7 w 33"/>
                <a:gd name="T19" fmla="*/ 0 h 7"/>
                <a:gd name="T20" fmla="*/ 3 w 33"/>
                <a:gd name="T21" fmla="*/ 0 h 7"/>
                <a:gd name="T22" fmla="*/ 2 w 33"/>
                <a:gd name="T23" fmla="*/ 0 h 7"/>
                <a:gd name="T24" fmla="*/ 1 w 33"/>
                <a:gd name="T25" fmla="*/ 0 h 7"/>
                <a:gd name="T26" fmla="*/ 0 w 33"/>
                <a:gd name="T27" fmla="*/ 1 h 7"/>
                <a:gd name="T28" fmla="*/ 0 w 33"/>
                <a:gd name="T29" fmla="*/ 2 h 7"/>
                <a:gd name="T30" fmla="*/ 0 w 33"/>
                <a:gd name="T31" fmla="*/ 3 h 7"/>
                <a:gd name="T32" fmla="*/ 0 w 33"/>
                <a:gd name="T33" fmla="*/ 4 h 7"/>
                <a:gd name="T34" fmla="*/ 1 w 33"/>
                <a:gd name="T35" fmla="*/ 5 h 7"/>
                <a:gd name="T36" fmla="*/ 2 w 33"/>
                <a:gd name="T37" fmla="*/ 6 h 7"/>
                <a:gd name="T38" fmla="*/ 6 w 33"/>
                <a:gd name="T39" fmla="*/ 6 h 7"/>
                <a:gd name="T40" fmla="*/ 29 w 33"/>
                <a:gd name="T4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7">
                  <a:moveTo>
                    <a:pt x="29" y="7"/>
                  </a:moveTo>
                  <a:lnTo>
                    <a:pt x="30" y="7"/>
                  </a:lnTo>
                  <a:lnTo>
                    <a:pt x="31" y="7"/>
                  </a:lnTo>
                  <a:lnTo>
                    <a:pt x="32" y="6"/>
                  </a:lnTo>
                  <a:lnTo>
                    <a:pt x="33" y="5"/>
                  </a:lnTo>
                  <a:lnTo>
                    <a:pt x="33" y="4"/>
                  </a:lnTo>
                  <a:lnTo>
                    <a:pt x="32" y="3"/>
                  </a:lnTo>
                  <a:lnTo>
                    <a:pt x="31" y="2"/>
                  </a:lnTo>
                  <a:lnTo>
                    <a:pt x="30" y="1"/>
                  </a:lnTo>
                  <a:lnTo>
                    <a:pt x="7" y="0"/>
                  </a:lnTo>
                  <a:lnTo>
                    <a:pt x="3" y="0"/>
                  </a:lnTo>
                  <a:lnTo>
                    <a:pt x="2" y="0"/>
                  </a:lnTo>
                  <a:lnTo>
                    <a:pt x="1" y="0"/>
                  </a:lnTo>
                  <a:lnTo>
                    <a:pt x="0" y="1"/>
                  </a:lnTo>
                  <a:lnTo>
                    <a:pt x="0" y="2"/>
                  </a:lnTo>
                  <a:lnTo>
                    <a:pt x="0" y="3"/>
                  </a:lnTo>
                  <a:lnTo>
                    <a:pt x="0" y="4"/>
                  </a:lnTo>
                  <a:lnTo>
                    <a:pt x="1" y="5"/>
                  </a:lnTo>
                  <a:lnTo>
                    <a:pt x="2" y="6"/>
                  </a:lnTo>
                  <a:lnTo>
                    <a:pt x="6" y="6"/>
                  </a:lnTo>
                  <a:lnTo>
                    <a:pt x="29"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07" name="Freeform 1111"/>
            <p:cNvSpPr>
              <a:spLocks/>
            </p:cNvSpPr>
            <p:nvPr/>
          </p:nvSpPr>
          <p:spPr bwMode="auto">
            <a:xfrm>
              <a:off x="2919" y="2111"/>
              <a:ext cx="33" cy="7"/>
            </a:xfrm>
            <a:custGeom>
              <a:avLst/>
              <a:gdLst>
                <a:gd name="T0" fmla="*/ 29 w 33"/>
                <a:gd name="T1" fmla="*/ 7 h 7"/>
                <a:gd name="T2" fmla="*/ 30 w 33"/>
                <a:gd name="T3" fmla="*/ 7 h 7"/>
                <a:gd name="T4" fmla="*/ 31 w 33"/>
                <a:gd name="T5" fmla="*/ 6 h 7"/>
                <a:gd name="T6" fmla="*/ 32 w 33"/>
                <a:gd name="T7" fmla="*/ 5 h 7"/>
                <a:gd name="T8" fmla="*/ 33 w 33"/>
                <a:gd name="T9" fmla="*/ 4 h 7"/>
                <a:gd name="T10" fmla="*/ 33 w 33"/>
                <a:gd name="T11" fmla="*/ 3 h 7"/>
                <a:gd name="T12" fmla="*/ 32 w 33"/>
                <a:gd name="T13" fmla="*/ 2 h 7"/>
                <a:gd name="T14" fmla="*/ 31 w 33"/>
                <a:gd name="T15" fmla="*/ 1 h 7"/>
                <a:gd name="T16" fmla="*/ 30 w 33"/>
                <a:gd name="T17" fmla="*/ 1 h 7"/>
                <a:gd name="T18" fmla="*/ 3 w 33"/>
                <a:gd name="T19" fmla="*/ 0 h 7"/>
                <a:gd name="T20" fmla="*/ 2 w 33"/>
                <a:gd name="T21" fmla="*/ 0 h 7"/>
                <a:gd name="T22" fmla="*/ 1 w 33"/>
                <a:gd name="T23" fmla="*/ 0 h 7"/>
                <a:gd name="T24" fmla="*/ 0 w 33"/>
                <a:gd name="T25" fmla="*/ 1 h 7"/>
                <a:gd name="T26" fmla="*/ 0 w 33"/>
                <a:gd name="T27" fmla="*/ 2 h 7"/>
                <a:gd name="T28" fmla="*/ 0 w 33"/>
                <a:gd name="T29" fmla="*/ 3 h 7"/>
                <a:gd name="T30" fmla="*/ 0 w 33"/>
                <a:gd name="T31" fmla="*/ 4 h 7"/>
                <a:gd name="T32" fmla="*/ 1 w 33"/>
                <a:gd name="T33" fmla="*/ 5 h 7"/>
                <a:gd name="T34" fmla="*/ 2 w 33"/>
                <a:gd name="T35" fmla="*/ 6 h 7"/>
                <a:gd name="T36" fmla="*/ 29 w 33"/>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29" y="7"/>
                  </a:moveTo>
                  <a:lnTo>
                    <a:pt x="30" y="7"/>
                  </a:lnTo>
                  <a:lnTo>
                    <a:pt x="31" y="6"/>
                  </a:lnTo>
                  <a:lnTo>
                    <a:pt x="32" y="5"/>
                  </a:lnTo>
                  <a:lnTo>
                    <a:pt x="33" y="4"/>
                  </a:lnTo>
                  <a:lnTo>
                    <a:pt x="33" y="3"/>
                  </a:lnTo>
                  <a:lnTo>
                    <a:pt x="32" y="2"/>
                  </a:lnTo>
                  <a:lnTo>
                    <a:pt x="31" y="1"/>
                  </a:lnTo>
                  <a:lnTo>
                    <a:pt x="30" y="1"/>
                  </a:lnTo>
                  <a:lnTo>
                    <a:pt x="3" y="0"/>
                  </a:lnTo>
                  <a:lnTo>
                    <a:pt x="2" y="0"/>
                  </a:lnTo>
                  <a:lnTo>
                    <a:pt x="1" y="0"/>
                  </a:lnTo>
                  <a:lnTo>
                    <a:pt x="0" y="1"/>
                  </a:lnTo>
                  <a:lnTo>
                    <a:pt x="0" y="2"/>
                  </a:lnTo>
                  <a:lnTo>
                    <a:pt x="0" y="3"/>
                  </a:lnTo>
                  <a:lnTo>
                    <a:pt x="0" y="4"/>
                  </a:lnTo>
                  <a:lnTo>
                    <a:pt x="1" y="5"/>
                  </a:lnTo>
                  <a:lnTo>
                    <a:pt x="2" y="6"/>
                  </a:lnTo>
                  <a:lnTo>
                    <a:pt x="29"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08" name="Freeform 1112"/>
            <p:cNvSpPr>
              <a:spLocks/>
            </p:cNvSpPr>
            <p:nvPr/>
          </p:nvSpPr>
          <p:spPr bwMode="auto">
            <a:xfrm>
              <a:off x="2873" y="2108"/>
              <a:ext cx="33" cy="8"/>
            </a:xfrm>
            <a:custGeom>
              <a:avLst/>
              <a:gdLst>
                <a:gd name="T0" fmla="*/ 28 w 33"/>
                <a:gd name="T1" fmla="*/ 8 h 8"/>
                <a:gd name="T2" fmla="*/ 30 w 33"/>
                <a:gd name="T3" fmla="*/ 8 h 8"/>
                <a:gd name="T4" fmla="*/ 31 w 33"/>
                <a:gd name="T5" fmla="*/ 7 h 8"/>
                <a:gd name="T6" fmla="*/ 32 w 33"/>
                <a:gd name="T7" fmla="*/ 6 h 8"/>
                <a:gd name="T8" fmla="*/ 33 w 33"/>
                <a:gd name="T9" fmla="*/ 5 h 8"/>
                <a:gd name="T10" fmla="*/ 33 w 33"/>
                <a:gd name="T11" fmla="*/ 4 h 8"/>
                <a:gd name="T12" fmla="*/ 32 w 33"/>
                <a:gd name="T13" fmla="*/ 3 h 8"/>
                <a:gd name="T14" fmla="*/ 31 w 33"/>
                <a:gd name="T15" fmla="*/ 2 h 8"/>
                <a:gd name="T16" fmla="*/ 30 w 33"/>
                <a:gd name="T17" fmla="*/ 2 h 8"/>
                <a:gd name="T18" fmla="*/ 3 w 33"/>
                <a:gd name="T19" fmla="*/ 0 h 8"/>
                <a:gd name="T20" fmla="*/ 2 w 33"/>
                <a:gd name="T21" fmla="*/ 0 h 8"/>
                <a:gd name="T22" fmla="*/ 1 w 33"/>
                <a:gd name="T23" fmla="*/ 2 h 8"/>
                <a:gd name="T24" fmla="*/ 0 w 33"/>
                <a:gd name="T25" fmla="*/ 3 h 8"/>
                <a:gd name="T26" fmla="*/ 0 w 33"/>
                <a:gd name="T27" fmla="*/ 4 h 8"/>
                <a:gd name="T28" fmla="*/ 0 w 33"/>
                <a:gd name="T29" fmla="*/ 5 h 8"/>
                <a:gd name="T30" fmla="*/ 0 w 33"/>
                <a:gd name="T31" fmla="*/ 6 h 8"/>
                <a:gd name="T32" fmla="*/ 1 w 33"/>
                <a:gd name="T33" fmla="*/ 7 h 8"/>
                <a:gd name="T34" fmla="*/ 2 w 33"/>
                <a:gd name="T35" fmla="*/ 7 h 8"/>
                <a:gd name="T36" fmla="*/ 28 w 33"/>
                <a:gd name="T3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8">
                  <a:moveTo>
                    <a:pt x="28" y="8"/>
                  </a:moveTo>
                  <a:lnTo>
                    <a:pt x="30" y="8"/>
                  </a:lnTo>
                  <a:lnTo>
                    <a:pt x="31" y="7"/>
                  </a:lnTo>
                  <a:lnTo>
                    <a:pt x="32" y="6"/>
                  </a:lnTo>
                  <a:lnTo>
                    <a:pt x="33" y="5"/>
                  </a:lnTo>
                  <a:lnTo>
                    <a:pt x="33" y="4"/>
                  </a:lnTo>
                  <a:lnTo>
                    <a:pt x="32" y="3"/>
                  </a:lnTo>
                  <a:lnTo>
                    <a:pt x="31" y="2"/>
                  </a:lnTo>
                  <a:lnTo>
                    <a:pt x="30" y="2"/>
                  </a:lnTo>
                  <a:lnTo>
                    <a:pt x="3" y="0"/>
                  </a:lnTo>
                  <a:lnTo>
                    <a:pt x="2" y="0"/>
                  </a:lnTo>
                  <a:lnTo>
                    <a:pt x="1" y="2"/>
                  </a:lnTo>
                  <a:lnTo>
                    <a:pt x="0" y="3"/>
                  </a:lnTo>
                  <a:lnTo>
                    <a:pt x="0" y="4"/>
                  </a:lnTo>
                  <a:lnTo>
                    <a:pt x="0" y="5"/>
                  </a:lnTo>
                  <a:lnTo>
                    <a:pt x="0" y="6"/>
                  </a:lnTo>
                  <a:lnTo>
                    <a:pt x="1" y="7"/>
                  </a:lnTo>
                  <a:lnTo>
                    <a:pt x="2" y="7"/>
                  </a:lnTo>
                  <a:lnTo>
                    <a:pt x="2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09" name="Freeform 1113"/>
            <p:cNvSpPr>
              <a:spLocks/>
            </p:cNvSpPr>
            <p:nvPr/>
          </p:nvSpPr>
          <p:spPr bwMode="auto">
            <a:xfrm>
              <a:off x="2827" y="2107"/>
              <a:ext cx="33" cy="8"/>
            </a:xfrm>
            <a:custGeom>
              <a:avLst/>
              <a:gdLst>
                <a:gd name="T0" fmla="*/ 30 w 33"/>
                <a:gd name="T1" fmla="*/ 8 h 8"/>
                <a:gd name="T2" fmla="*/ 31 w 33"/>
                <a:gd name="T3" fmla="*/ 7 h 8"/>
                <a:gd name="T4" fmla="*/ 32 w 33"/>
                <a:gd name="T5" fmla="*/ 6 h 8"/>
                <a:gd name="T6" fmla="*/ 33 w 33"/>
                <a:gd name="T7" fmla="*/ 5 h 8"/>
                <a:gd name="T8" fmla="*/ 33 w 33"/>
                <a:gd name="T9" fmla="*/ 4 h 8"/>
                <a:gd name="T10" fmla="*/ 32 w 33"/>
                <a:gd name="T11" fmla="*/ 3 h 8"/>
                <a:gd name="T12" fmla="*/ 31 w 33"/>
                <a:gd name="T13" fmla="*/ 1 h 8"/>
                <a:gd name="T14" fmla="*/ 30 w 33"/>
                <a:gd name="T15" fmla="*/ 1 h 8"/>
                <a:gd name="T16" fmla="*/ 28 w 33"/>
                <a:gd name="T17" fmla="*/ 1 h 8"/>
                <a:gd name="T18" fmla="*/ 2 w 33"/>
                <a:gd name="T19" fmla="*/ 0 h 8"/>
                <a:gd name="T20" fmla="*/ 1 w 33"/>
                <a:gd name="T21" fmla="*/ 1 h 8"/>
                <a:gd name="T22" fmla="*/ 0 w 33"/>
                <a:gd name="T23" fmla="*/ 3 h 8"/>
                <a:gd name="T24" fmla="*/ 0 w 33"/>
                <a:gd name="T25" fmla="*/ 4 h 8"/>
                <a:gd name="T26" fmla="*/ 0 w 33"/>
                <a:gd name="T27" fmla="*/ 5 h 8"/>
                <a:gd name="T28" fmla="*/ 0 w 33"/>
                <a:gd name="T29" fmla="*/ 6 h 8"/>
                <a:gd name="T30" fmla="*/ 1 w 33"/>
                <a:gd name="T31" fmla="*/ 7 h 8"/>
                <a:gd name="T32" fmla="*/ 2 w 33"/>
                <a:gd name="T33" fmla="*/ 7 h 8"/>
                <a:gd name="T34" fmla="*/ 3 w 33"/>
                <a:gd name="T35" fmla="*/ 7 h 8"/>
                <a:gd name="T36" fmla="*/ 30 w 33"/>
                <a:gd name="T3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8">
                  <a:moveTo>
                    <a:pt x="30" y="8"/>
                  </a:moveTo>
                  <a:lnTo>
                    <a:pt x="31" y="7"/>
                  </a:lnTo>
                  <a:lnTo>
                    <a:pt x="32" y="6"/>
                  </a:lnTo>
                  <a:lnTo>
                    <a:pt x="33" y="5"/>
                  </a:lnTo>
                  <a:lnTo>
                    <a:pt x="33" y="4"/>
                  </a:lnTo>
                  <a:lnTo>
                    <a:pt x="32" y="3"/>
                  </a:lnTo>
                  <a:lnTo>
                    <a:pt x="31" y="1"/>
                  </a:lnTo>
                  <a:lnTo>
                    <a:pt x="30" y="1"/>
                  </a:lnTo>
                  <a:lnTo>
                    <a:pt x="28" y="1"/>
                  </a:lnTo>
                  <a:lnTo>
                    <a:pt x="2" y="0"/>
                  </a:lnTo>
                  <a:lnTo>
                    <a:pt x="1" y="1"/>
                  </a:lnTo>
                  <a:lnTo>
                    <a:pt x="0" y="3"/>
                  </a:lnTo>
                  <a:lnTo>
                    <a:pt x="0" y="4"/>
                  </a:lnTo>
                  <a:lnTo>
                    <a:pt x="0" y="5"/>
                  </a:lnTo>
                  <a:lnTo>
                    <a:pt x="0" y="6"/>
                  </a:lnTo>
                  <a:lnTo>
                    <a:pt x="1" y="7"/>
                  </a:lnTo>
                  <a:lnTo>
                    <a:pt x="2" y="7"/>
                  </a:lnTo>
                  <a:lnTo>
                    <a:pt x="3" y="7"/>
                  </a:lnTo>
                  <a:lnTo>
                    <a:pt x="3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10" name="Freeform 1114"/>
            <p:cNvSpPr>
              <a:spLocks/>
            </p:cNvSpPr>
            <p:nvPr/>
          </p:nvSpPr>
          <p:spPr bwMode="auto">
            <a:xfrm>
              <a:off x="2796" y="2107"/>
              <a:ext cx="18" cy="7"/>
            </a:xfrm>
            <a:custGeom>
              <a:avLst/>
              <a:gdLst>
                <a:gd name="T0" fmla="*/ 14 w 18"/>
                <a:gd name="T1" fmla="*/ 7 h 7"/>
                <a:gd name="T2" fmla="*/ 16 w 18"/>
                <a:gd name="T3" fmla="*/ 7 h 7"/>
                <a:gd name="T4" fmla="*/ 17 w 18"/>
                <a:gd name="T5" fmla="*/ 6 h 7"/>
                <a:gd name="T6" fmla="*/ 18 w 18"/>
                <a:gd name="T7" fmla="*/ 5 h 7"/>
                <a:gd name="T8" fmla="*/ 18 w 18"/>
                <a:gd name="T9" fmla="*/ 4 h 7"/>
                <a:gd name="T10" fmla="*/ 17 w 18"/>
                <a:gd name="T11" fmla="*/ 3 h 7"/>
                <a:gd name="T12" fmla="*/ 16 w 18"/>
                <a:gd name="T13" fmla="*/ 1 h 7"/>
                <a:gd name="T14" fmla="*/ 14 w 18"/>
                <a:gd name="T15" fmla="*/ 0 h 7"/>
                <a:gd name="T16" fmla="*/ 13 w 18"/>
                <a:gd name="T17" fmla="*/ 0 h 7"/>
                <a:gd name="T18" fmla="*/ 3 w 18"/>
                <a:gd name="T19" fmla="*/ 0 h 7"/>
                <a:gd name="T20" fmla="*/ 2 w 18"/>
                <a:gd name="T21" fmla="*/ 1 h 7"/>
                <a:gd name="T22" fmla="*/ 1 w 18"/>
                <a:gd name="T23" fmla="*/ 3 h 7"/>
                <a:gd name="T24" fmla="*/ 0 w 18"/>
                <a:gd name="T25" fmla="*/ 4 h 7"/>
                <a:gd name="T26" fmla="*/ 0 w 18"/>
                <a:gd name="T27" fmla="*/ 5 h 7"/>
                <a:gd name="T28" fmla="*/ 1 w 18"/>
                <a:gd name="T29" fmla="*/ 6 h 7"/>
                <a:gd name="T30" fmla="*/ 2 w 18"/>
                <a:gd name="T31" fmla="*/ 7 h 7"/>
                <a:gd name="T32" fmla="*/ 3 w 18"/>
                <a:gd name="T33" fmla="*/ 7 h 7"/>
                <a:gd name="T34" fmla="*/ 5 w 18"/>
                <a:gd name="T35" fmla="*/ 7 h 7"/>
                <a:gd name="T36" fmla="*/ 14 w 18"/>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7">
                  <a:moveTo>
                    <a:pt x="14" y="7"/>
                  </a:moveTo>
                  <a:lnTo>
                    <a:pt x="16" y="7"/>
                  </a:lnTo>
                  <a:lnTo>
                    <a:pt x="17" y="6"/>
                  </a:lnTo>
                  <a:lnTo>
                    <a:pt x="18" y="5"/>
                  </a:lnTo>
                  <a:lnTo>
                    <a:pt x="18" y="4"/>
                  </a:lnTo>
                  <a:lnTo>
                    <a:pt x="17" y="3"/>
                  </a:lnTo>
                  <a:lnTo>
                    <a:pt x="16" y="1"/>
                  </a:lnTo>
                  <a:lnTo>
                    <a:pt x="14" y="0"/>
                  </a:lnTo>
                  <a:lnTo>
                    <a:pt x="13" y="0"/>
                  </a:lnTo>
                  <a:lnTo>
                    <a:pt x="3" y="0"/>
                  </a:lnTo>
                  <a:lnTo>
                    <a:pt x="2" y="1"/>
                  </a:lnTo>
                  <a:lnTo>
                    <a:pt x="1" y="3"/>
                  </a:lnTo>
                  <a:lnTo>
                    <a:pt x="0" y="4"/>
                  </a:lnTo>
                  <a:lnTo>
                    <a:pt x="0" y="5"/>
                  </a:lnTo>
                  <a:lnTo>
                    <a:pt x="1" y="6"/>
                  </a:lnTo>
                  <a:lnTo>
                    <a:pt x="2" y="7"/>
                  </a:lnTo>
                  <a:lnTo>
                    <a:pt x="3" y="7"/>
                  </a:lnTo>
                  <a:lnTo>
                    <a:pt x="5" y="7"/>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61260" name="Group 1164"/>
          <p:cNvGrpSpPr>
            <a:grpSpLocks/>
          </p:cNvGrpSpPr>
          <p:nvPr/>
        </p:nvGrpSpPr>
        <p:grpSpPr bwMode="auto">
          <a:xfrm>
            <a:off x="2759075" y="4068763"/>
            <a:ext cx="3482975" cy="11112"/>
            <a:chOff x="1738" y="2563"/>
            <a:chExt cx="2194" cy="7"/>
          </a:xfrm>
        </p:grpSpPr>
        <p:sp>
          <p:nvSpPr>
            <p:cNvPr id="261212" name="Freeform 1116"/>
            <p:cNvSpPr>
              <a:spLocks/>
            </p:cNvSpPr>
            <p:nvPr/>
          </p:nvSpPr>
          <p:spPr bwMode="auto">
            <a:xfrm>
              <a:off x="1738" y="2563"/>
              <a:ext cx="33" cy="7"/>
            </a:xfrm>
            <a:custGeom>
              <a:avLst/>
              <a:gdLst>
                <a:gd name="T0" fmla="*/ 5 w 33"/>
                <a:gd name="T1" fmla="*/ 0 h 7"/>
                <a:gd name="T2" fmla="*/ 4 w 33"/>
                <a:gd name="T3" fmla="*/ 0 h 7"/>
                <a:gd name="T4" fmla="*/ 2 w 33"/>
                <a:gd name="T5" fmla="*/ 1 h 7"/>
                <a:gd name="T6" fmla="*/ 1 w 33"/>
                <a:gd name="T7" fmla="*/ 2 h 7"/>
                <a:gd name="T8" fmla="*/ 0 w 33"/>
                <a:gd name="T9" fmla="*/ 3 h 7"/>
                <a:gd name="T10" fmla="*/ 0 w 33"/>
                <a:gd name="T11" fmla="*/ 3 h 7"/>
                <a:gd name="T12" fmla="*/ 1 w 33"/>
                <a:gd name="T13" fmla="*/ 5 h 7"/>
                <a:gd name="T14" fmla="*/ 2 w 33"/>
                <a:gd name="T15" fmla="*/ 6 h 7"/>
                <a:gd name="T16" fmla="*/ 4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5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5" y="0"/>
                  </a:moveTo>
                  <a:lnTo>
                    <a:pt x="4" y="0"/>
                  </a:lnTo>
                  <a:lnTo>
                    <a:pt x="2" y="1"/>
                  </a:lnTo>
                  <a:lnTo>
                    <a:pt x="1" y="2"/>
                  </a:lnTo>
                  <a:lnTo>
                    <a:pt x="0" y="3"/>
                  </a:lnTo>
                  <a:lnTo>
                    <a:pt x="0" y="3"/>
                  </a:lnTo>
                  <a:lnTo>
                    <a:pt x="1" y="5"/>
                  </a:lnTo>
                  <a:lnTo>
                    <a:pt x="2" y="6"/>
                  </a:lnTo>
                  <a:lnTo>
                    <a:pt x="4" y="7"/>
                  </a:lnTo>
                  <a:lnTo>
                    <a:pt x="29" y="7"/>
                  </a:lnTo>
                  <a:lnTo>
                    <a:pt x="30" y="7"/>
                  </a:lnTo>
                  <a:lnTo>
                    <a:pt x="31" y="7"/>
                  </a:lnTo>
                  <a:lnTo>
                    <a:pt x="32" y="6"/>
                  </a:lnTo>
                  <a:lnTo>
                    <a:pt x="33" y="5"/>
                  </a:lnTo>
                  <a:lnTo>
                    <a:pt x="33" y="3"/>
                  </a:lnTo>
                  <a:lnTo>
                    <a:pt x="32" y="2"/>
                  </a:lnTo>
                  <a:lnTo>
                    <a:pt x="31" y="1"/>
                  </a:lnTo>
                  <a:lnTo>
                    <a:pt x="30"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13" name="Freeform 1117"/>
            <p:cNvSpPr>
              <a:spLocks/>
            </p:cNvSpPr>
            <p:nvPr/>
          </p:nvSpPr>
          <p:spPr bwMode="auto">
            <a:xfrm>
              <a:off x="1784" y="2563"/>
              <a:ext cx="33" cy="7"/>
            </a:xfrm>
            <a:custGeom>
              <a:avLst/>
              <a:gdLst>
                <a:gd name="T0" fmla="*/ 4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4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4" y="0"/>
                  </a:moveTo>
                  <a:lnTo>
                    <a:pt x="2" y="0"/>
                  </a:lnTo>
                  <a:lnTo>
                    <a:pt x="1" y="1"/>
                  </a:lnTo>
                  <a:lnTo>
                    <a:pt x="0" y="2"/>
                  </a:lnTo>
                  <a:lnTo>
                    <a:pt x="0" y="3"/>
                  </a:lnTo>
                  <a:lnTo>
                    <a:pt x="0" y="5"/>
                  </a:lnTo>
                  <a:lnTo>
                    <a:pt x="0" y="6"/>
                  </a:lnTo>
                  <a:lnTo>
                    <a:pt x="1" y="7"/>
                  </a:lnTo>
                  <a:lnTo>
                    <a:pt x="2" y="7"/>
                  </a:lnTo>
                  <a:lnTo>
                    <a:pt x="29" y="7"/>
                  </a:lnTo>
                  <a:lnTo>
                    <a:pt x="30" y="7"/>
                  </a:lnTo>
                  <a:lnTo>
                    <a:pt x="31" y="7"/>
                  </a:lnTo>
                  <a:lnTo>
                    <a:pt x="32" y="6"/>
                  </a:lnTo>
                  <a:lnTo>
                    <a:pt x="33" y="5"/>
                  </a:lnTo>
                  <a:lnTo>
                    <a:pt x="33" y="3"/>
                  </a:lnTo>
                  <a:lnTo>
                    <a:pt x="32" y="2"/>
                  </a:lnTo>
                  <a:lnTo>
                    <a:pt x="31" y="1"/>
                  </a:lnTo>
                  <a:lnTo>
                    <a:pt x="3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14" name="Freeform 1118"/>
            <p:cNvSpPr>
              <a:spLocks/>
            </p:cNvSpPr>
            <p:nvPr/>
          </p:nvSpPr>
          <p:spPr bwMode="auto">
            <a:xfrm>
              <a:off x="1830" y="2563"/>
              <a:ext cx="33" cy="7"/>
            </a:xfrm>
            <a:custGeom>
              <a:avLst/>
              <a:gdLst>
                <a:gd name="T0" fmla="*/ 4 w 33"/>
                <a:gd name="T1" fmla="*/ 0 h 7"/>
                <a:gd name="T2" fmla="*/ 3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3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4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4" y="0"/>
                  </a:moveTo>
                  <a:lnTo>
                    <a:pt x="3" y="0"/>
                  </a:lnTo>
                  <a:lnTo>
                    <a:pt x="1" y="1"/>
                  </a:lnTo>
                  <a:lnTo>
                    <a:pt x="0" y="2"/>
                  </a:lnTo>
                  <a:lnTo>
                    <a:pt x="0" y="3"/>
                  </a:lnTo>
                  <a:lnTo>
                    <a:pt x="0" y="5"/>
                  </a:lnTo>
                  <a:lnTo>
                    <a:pt x="0" y="6"/>
                  </a:lnTo>
                  <a:lnTo>
                    <a:pt x="1" y="7"/>
                  </a:lnTo>
                  <a:lnTo>
                    <a:pt x="3" y="7"/>
                  </a:lnTo>
                  <a:lnTo>
                    <a:pt x="29" y="7"/>
                  </a:lnTo>
                  <a:lnTo>
                    <a:pt x="30" y="7"/>
                  </a:lnTo>
                  <a:lnTo>
                    <a:pt x="31" y="7"/>
                  </a:lnTo>
                  <a:lnTo>
                    <a:pt x="32" y="6"/>
                  </a:lnTo>
                  <a:lnTo>
                    <a:pt x="33" y="5"/>
                  </a:lnTo>
                  <a:lnTo>
                    <a:pt x="33" y="3"/>
                  </a:lnTo>
                  <a:lnTo>
                    <a:pt x="32" y="2"/>
                  </a:lnTo>
                  <a:lnTo>
                    <a:pt x="31" y="1"/>
                  </a:lnTo>
                  <a:lnTo>
                    <a:pt x="3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15" name="Freeform 1119"/>
            <p:cNvSpPr>
              <a:spLocks/>
            </p:cNvSpPr>
            <p:nvPr/>
          </p:nvSpPr>
          <p:spPr bwMode="auto">
            <a:xfrm>
              <a:off x="1876" y="2563"/>
              <a:ext cx="33" cy="7"/>
            </a:xfrm>
            <a:custGeom>
              <a:avLst/>
              <a:gdLst>
                <a:gd name="T0" fmla="*/ 4 w 33"/>
                <a:gd name="T1" fmla="*/ 0 h 7"/>
                <a:gd name="T2" fmla="*/ 3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3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4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4" y="0"/>
                  </a:moveTo>
                  <a:lnTo>
                    <a:pt x="3" y="0"/>
                  </a:lnTo>
                  <a:lnTo>
                    <a:pt x="1" y="1"/>
                  </a:lnTo>
                  <a:lnTo>
                    <a:pt x="0" y="2"/>
                  </a:lnTo>
                  <a:lnTo>
                    <a:pt x="0" y="3"/>
                  </a:lnTo>
                  <a:lnTo>
                    <a:pt x="0" y="5"/>
                  </a:lnTo>
                  <a:lnTo>
                    <a:pt x="0" y="6"/>
                  </a:lnTo>
                  <a:lnTo>
                    <a:pt x="1" y="7"/>
                  </a:lnTo>
                  <a:lnTo>
                    <a:pt x="3" y="7"/>
                  </a:lnTo>
                  <a:lnTo>
                    <a:pt x="29" y="7"/>
                  </a:lnTo>
                  <a:lnTo>
                    <a:pt x="30" y="7"/>
                  </a:lnTo>
                  <a:lnTo>
                    <a:pt x="31" y="7"/>
                  </a:lnTo>
                  <a:lnTo>
                    <a:pt x="32" y="6"/>
                  </a:lnTo>
                  <a:lnTo>
                    <a:pt x="33" y="5"/>
                  </a:lnTo>
                  <a:lnTo>
                    <a:pt x="33" y="3"/>
                  </a:lnTo>
                  <a:lnTo>
                    <a:pt x="32" y="2"/>
                  </a:lnTo>
                  <a:lnTo>
                    <a:pt x="31" y="1"/>
                  </a:lnTo>
                  <a:lnTo>
                    <a:pt x="3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16" name="Freeform 1120"/>
            <p:cNvSpPr>
              <a:spLocks/>
            </p:cNvSpPr>
            <p:nvPr/>
          </p:nvSpPr>
          <p:spPr bwMode="auto">
            <a:xfrm>
              <a:off x="1922" y="2563"/>
              <a:ext cx="33" cy="7"/>
            </a:xfrm>
            <a:custGeom>
              <a:avLst/>
              <a:gdLst>
                <a:gd name="T0" fmla="*/ 4 w 33"/>
                <a:gd name="T1" fmla="*/ 0 h 7"/>
                <a:gd name="T2" fmla="*/ 3 w 33"/>
                <a:gd name="T3" fmla="*/ 0 h 7"/>
                <a:gd name="T4" fmla="*/ 2 w 33"/>
                <a:gd name="T5" fmla="*/ 1 h 7"/>
                <a:gd name="T6" fmla="*/ 0 w 33"/>
                <a:gd name="T7" fmla="*/ 2 h 7"/>
                <a:gd name="T8" fmla="*/ 0 w 33"/>
                <a:gd name="T9" fmla="*/ 3 h 7"/>
                <a:gd name="T10" fmla="*/ 0 w 33"/>
                <a:gd name="T11" fmla="*/ 5 h 7"/>
                <a:gd name="T12" fmla="*/ 0 w 33"/>
                <a:gd name="T13" fmla="*/ 6 h 7"/>
                <a:gd name="T14" fmla="*/ 2 w 33"/>
                <a:gd name="T15" fmla="*/ 7 h 7"/>
                <a:gd name="T16" fmla="*/ 3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4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4" y="0"/>
                  </a:moveTo>
                  <a:lnTo>
                    <a:pt x="3" y="0"/>
                  </a:lnTo>
                  <a:lnTo>
                    <a:pt x="2" y="1"/>
                  </a:lnTo>
                  <a:lnTo>
                    <a:pt x="0" y="2"/>
                  </a:lnTo>
                  <a:lnTo>
                    <a:pt x="0" y="3"/>
                  </a:lnTo>
                  <a:lnTo>
                    <a:pt x="0" y="5"/>
                  </a:lnTo>
                  <a:lnTo>
                    <a:pt x="0" y="6"/>
                  </a:lnTo>
                  <a:lnTo>
                    <a:pt x="2" y="7"/>
                  </a:lnTo>
                  <a:lnTo>
                    <a:pt x="3" y="7"/>
                  </a:lnTo>
                  <a:lnTo>
                    <a:pt x="29" y="7"/>
                  </a:lnTo>
                  <a:lnTo>
                    <a:pt x="30" y="7"/>
                  </a:lnTo>
                  <a:lnTo>
                    <a:pt x="31" y="7"/>
                  </a:lnTo>
                  <a:lnTo>
                    <a:pt x="32" y="6"/>
                  </a:lnTo>
                  <a:lnTo>
                    <a:pt x="33" y="5"/>
                  </a:lnTo>
                  <a:lnTo>
                    <a:pt x="33" y="3"/>
                  </a:lnTo>
                  <a:lnTo>
                    <a:pt x="32" y="2"/>
                  </a:lnTo>
                  <a:lnTo>
                    <a:pt x="31" y="1"/>
                  </a:lnTo>
                  <a:lnTo>
                    <a:pt x="3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17" name="Freeform 1121"/>
            <p:cNvSpPr>
              <a:spLocks/>
            </p:cNvSpPr>
            <p:nvPr/>
          </p:nvSpPr>
          <p:spPr bwMode="auto">
            <a:xfrm>
              <a:off x="1968" y="2563"/>
              <a:ext cx="33" cy="7"/>
            </a:xfrm>
            <a:custGeom>
              <a:avLst/>
              <a:gdLst>
                <a:gd name="T0" fmla="*/ 4 w 33"/>
                <a:gd name="T1" fmla="*/ 0 h 7"/>
                <a:gd name="T2" fmla="*/ 3 w 33"/>
                <a:gd name="T3" fmla="*/ 0 h 7"/>
                <a:gd name="T4" fmla="*/ 2 w 33"/>
                <a:gd name="T5" fmla="*/ 1 h 7"/>
                <a:gd name="T6" fmla="*/ 0 w 33"/>
                <a:gd name="T7" fmla="*/ 2 h 7"/>
                <a:gd name="T8" fmla="*/ 0 w 33"/>
                <a:gd name="T9" fmla="*/ 3 h 7"/>
                <a:gd name="T10" fmla="*/ 0 w 33"/>
                <a:gd name="T11" fmla="*/ 5 h 7"/>
                <a:gd name="T12" fmla="*/ 0 w 33"/>
                <a:gd name="T13" fmla="*/ 6 h 7"/>
                <a:gd name="T14" fmla="*/ 2 w 33"/>
                <a:gd name="T15" fmla="*/ 7 h 7"/>
                <a:gd name="T16" fmla="*/ 3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4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4" y="0"/>
                  </a:moveTo>
                  <a:lnTo>
                    <a:pt x="3" y="0"/>
                  </a:lnTo>
                  <a:lnTo>
                    <a:pt x="2" y="1"/>
                  </a:lnTo>
                  <a:lnTo>
                    <a:pt x="0" y="2"/>
                  </a:lnTo>
                  <a:lnTo>
                    <a:pt x="0" y="3"/>
                  </a:lnTo>
                  <a:lnTo>
                    <a:pt x="0" y="5"/>
                  </a:lnTo>
                  <a:lnTo>
                    <a:pt x="0" y="6"/>
                  </a:lnTo>
                  <a:lnTo>
                    <a:pt x="2" y="7"/>
                  </a:lnTo>
                  <a:lnTo>
                    <a:pt x="3" y="7"/>
                  </a:lnTo>
                  <a:lnTo>
                    <a:pt x="29" y="7"/>
                  </a:lnTo>
                  <a:lnTo>
                    <a:pt x="30" y="7"/>
                  </a:lnTo>
                  <a:lnTo>
                    <a:pt x="31" y="7"/>
                  </a:lnTo>
                  <a:lnTo>
                    <a:pt x="32" y="6"/>
                  </a:lnTo>
                  <a:lnTo>
                    <a:pt x="33" y="5"/>
                  </a:lnTo>
                  <a:lnTo>
                    <a:pt x="33" y="3"/>
                  </a:lnTo>
                  <a:lnTo>
                    <a:pt x="32" y="2"/>
                  </a:lnTo>
                  <a:lnTo>
                    <a:pt x="31" y="1"/>
                  </a:lnTo>
                  <a:lnTo>
                    <a:pt x="3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18" name="Freeform 1122"/>
            <p:cNvSpPr>
              <a:spLocks/>
            </p:cNvSpPr>
            <p:nvPr/>
          </p:nvSpPr>
          <p:spPr bwMode="auto">
            <a:xfrm>
              <a:off x="2015" y="2563"/>
              <a:ext cx="32" cy="7"/>
            </a:xfrm>
            <a:custGeom>
              <a:avLst/>
              <a:gdLst>
                <a:gd name="T0" fmla="*/ 3 w 32"/>
                <a:gd name="T1" fmla="*/ 0 h 7"/>
                <a:gd name="T2" fmla="*/ 2 w 32"/>
                <a:gd name="T3" fmla="*/ 0 h 7"/>
                <a:gd name="T4" fmla="*/ 1 w 32"/>
                <a:gd name="T5" fmla="*/ 1 h 7"/>
                <a:gd name="T6" fmla="*/ 0 w 32"/>
                <a:gd name="T7" fmla="*/ 2 h 7"/>
                <a:gd name="T8" fmla="*/ 0 w 32"/>
                <a:gd name="T9" fmla="*/ 3 h 7"/>
                <a:gd name="T10" fmla="*/ 0 w 32"/>
                <a:gd name="T11" fmla="*/ 5 h 7"/>
                <a:gd name="T12" fmla="*/ 0 w 32"/>
                <a:gd name="T13" fmla="*/ 6 h 7"/>
                <a:gd name="T14" fmla="*/ 1 w 32"/>
                <a:gd name="T15" fmla="*/ 7 h 7"/>
                <a:gd name="T16" fmla="*/ 2 w 32"/>
                <a:gd name="T17" fmla="*/ 7 h 7"/>
                <a:gd name="T18" fmla="*/ 28 w 32"/>
                <a:gd name="T19" fmla="*/ 7 h 7"/>
                <a:gd name="T20" fmla="*/ 29 w 32"/>
                <a:gd name="T21" fmla="*/ 7 h 7"/>
                <a:gd name="T22" fmla="*/ 30 w 32"/>
                <a:gd name="T23" fmla="*/ 7 h 7"/>
                <a:gd name="T24" fmla="*/ 31 w 32"/>
                <a:gd name="T25" fmla="*/ 6 h 7"/>
                <a:gd name="T26" fmla="*/ 32 w 32"/>
                <a:gd name="T27" fmla="*/ 5 h 7"/>
                <a:gd name="T28" fmla="*/ 32 w 32"/>
                <a:gd name="T29" fmla="*/ 3 h 7"/>
                <a:gd name="T30" fmla="*/ 31 w 32"/>
                <a:gd name="T31" fmla="*/ 2 h 7"/>
                <a:gd name="T32" fmla="*/ 30 w 32"/>
                <a:gd name="T33" fmla="*/ 1 h 7"/>
                <a:gd name="T34" fmla="*/ 29 w 32"/>
                <a:gd name="T35" fmla="*/ 0 h 7"/>
                <a:gd name="T36" fmla="*/ 3 w 32"/>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7">
                  <a:moveTo>
                    <a:pt x="3" y="0"/>
                  </a:moveTo>
                  <a:lnTo>
                    <a:pt x="2" y="0"/>
                  </a:lnTo>
                  <a:lnTo>
                    <a:pt x="1" y="1"/>
                  </a:lnTo>
                  <a:lnTo>
                    <a:pt x="0" y="2"/>
                  </a:lnTo>
                  <a:lnTo>
                    <a:pt x="0" y="3"/>
                  </a:lnTo>
                  <a:lnTo>
                    <a:pt x="0" y="5"/>
                  </a:lnTo>
                  <a:lnTo>
                    <a:pt x="0" y="6"/>
                  </a:lnTo>
                  <a:lnTo>
                    <a:pt x="1" y="7"/>
                  </a:lnTo>
                  <a:lnTo>
                    <a:pt x="2" y="7"/>
                  </a:lnTo>
                  <a:lnTo>
                    <a:pt x="28" y="7"/>
                  </a:lnTo>
                  <a:lnTo>
                    <a:pt x="29" y="7"/>
                  </a:lnTo>
                  <a:lnTo>
                    <a:pt x="30" y="7"/>
                  </a:lnTo>
                  <a:lnTo>
                    <a:pt x="31" y="6"/>
                  </a:lnTo>
                  <a:lnTo>
                    <a:pt x="32" y="5"/>
                  </a:lnTo>
                  <a:lnTo>
                    <a:pt x="32" y="3"/>
                  </a:lnTo>
                  <a:lnTo>
                    <a:pt x="31" y="2"/>
                  </a:lnTo>
                  <a:lnTo>
                    <a:pt x="30"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19" name="Freeform 1123"/>
            <p:cNvSpPr>
              <a:spLocks/>
            </p:cNvSpPr>
            <p:nvPr/>
          </p:nvSpPr>
          <p:spPr bwMode="auto">
            <a:xfrm>
              <a:off x="2061" y="2563"/>
              <a:ext cx="32" cy="7"/>
            </a:xfrm>
            <a:custGeom>
              <a:avLst/>
              <a:gdLst>
                <a:gd name="T0" fmla="*/ 3 w 32"/>
                <a:gd name="T1" fmla="*/ 0 h 7"/>
                <a:gd name="T2" fmla="*/ 2 w 32"/>
                <a:gd name="T3" fmla="*/ 0 h 7"/>
                <a:gd name="T4" fmla="*/ 1 w 32"/>
                <a:gd name="T5" fmla="*/ 1 h 7"/>
                <a:gd name="T6" fmla="*/ 0 w 32"/>
                <a:gd name="T7" fmla="*/ 2 h 7"/>
                <a:gd name="T8" fmla="*/ 0 w 32"/>
                <a:gd name="T9" fmla="*/ 3 h 7"/>
                <a:gd name="T10" fmla="*/ 0 w 32"/>
                <a:gd name="T11" fmla="*/ 5 h 7"/>
                <a:gd name="T12" fmla="*/ 0 w 32"/>
                <a:gd name="T13" fmla="*/ 6 h 7"/>
                <a:gd name="T14" fmla="*/ 1 w 32"/>
                <a:gd name="T15" fmla="*/ 7 h 7"/>
                <a:gd name="T16" fmla="*/ 2 w 32"/>
                <a:gd name="T17" fmla="*/ 7 h 7"/>
                <a:gd name="T18" fmla="*/ 28 w 32"/>
                <a:gd name="T19" fmla="*/ 7 h 7"/>
                <a:gd name="T20" fmla="*/ 29 w 32"/>
                <a:gd name="T21" fmla="*/ 7 h 7"/>
                <a:gd name="T22" fmla="*/ 30 w 32"/>
                <a:gd name="T23" fmla="*/ 7 h 7"/>
                <a:gd name="T24" fmla="*/ 31 w 32"/>
                <a:gd name="T25" fmla="*/ 6 h 7"/>
                <a:gd name="T26" fmla="*/ 32 w 32"/>
                <a:gd name="T27" fmla="*/ 5 h 7"/>
                <a:gd name="T28" fmla="*/ 32 w 32"/>
                <a:gd name="T29" fmla="*/ 3 h 7"/>
                <a:gd name="T30" fmla="*/ 31 w 32"/>
                <a:gd name="T31" fmla="*/ 2 h 7"/>
                <a:gd name="T32" fmla="*/ 30 w 32"/>
                <a:gd name="T33" fmla="*/ 1 h 7"/>
                <a:gd name="T34" fmla="*/ 29 w 32"/>
                <a:gd name="T35" fmla="*/ 0 h 7"/>
                <a:gd name="T36" fmla="*/ 3 w 32"/>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7">
                  <a:moveTo>
                    <a:pt x="3" y="0"/>
                  </a:moveTo>
                  <a:lnTo>
                    <a:pt x="2" y="0"/>
                  </a:lnTo>
                  <a:lnTo>
                    <a:pt x="1" y="1"/>
                  </a:lnTo>
                  <a:lnTo>
                    <a:pt x="0" y="2"/>
                  </a:lnTo>
                  <a:lnTo>
                    <a:pt x="0" y="3"/>
                  </a:lnTo>
                  <a:lnTo>
                    <a:pt x="0" y="5"/>
                  </a:lnTo>
                  <a:lnTo>
                    <a:pt x="0" y="6"/>
                  </a:lnTo>
                  <a:lnTo>
                    <a:pt x="1" y="7"/>
                  </a:lnTo>
                  <a:lnTo>
                    <a:pt x="2" y="7"/>
                  </a:lnTo>
                  <a:lnTo>
                    <a:pt x="28" y="7"/>
                  </a:lnTo>
                  <a:lnTo>
                    <a:pt x="29" y="7"/>
                  </a:lnTo>
                  <a:lnTo>
                    <a:pt x="30" y="7"/>
                  </a:lnTo>
                  <a:lnTo>
                    <a:pt x="31" y="6"/>
                  </a:lnTo>
                  <a:lnTo>
                    <a:pt x="32" y="5"/>
                  </a:lnTo>
                  <a:lnTo>
                    <a:pt x="32" y="3"/>
                  </a:lnTo>
                  <a:lnTo>
                    <a:pt x="31" y="2"/>
                  </a:lnTo>
                  <a:lnTo>
                    <a:pt x="30"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20" name="Freeform 1124"/>
            <p:cNvSpPr>
              <a:spLocks/>
            </p:cNvSpPr>
            <p:nvPr/>
          </p:nvSpPr>
          <p:spPr bwMode="auto">
            <a:xfrm>
              <a:off x="2107" y="2563"/>
              <a:ext cx="32" cy="7"/>
            </a:xfrm>
            <a:custGeom>
              <a:avLst/>
              <a:gdLst>
                <a:gd name="T0" fmla="*/ 3 w 32"/>
                <a:gd name="T1" fmla="*/ 0 h 7"/>
                <a:gd name="T2" fmla="*/ 2 w 32"/>
                <a:gd name="T3" fmla="*/ 0 h 7"/>
                <a:gd name="T4" fmla="*/ 1 w 32"/>
                <a:gd name="T5" fmla="*/ 1 h 7"/>
                <a:gd name="T6" fmla="*/ 0 w 32"/>
                <a:gd name="T7" fmla="*/ 2 h 7"/>
                <a:gd name="T8" fmla="*/ 0 w 32"/>
                <a:gd name="T9" fmla="*/ 3 h 7"/>
                <a:gd name="T10" fmla="*/ 0 w 32"/>
                <a:gd name="T11" fmla="*/ 5 h 7"/>
                <a:gd name="T12" fmla="*/ 0 w 32"/>
                <a:gd name="T13" fmla="*/ 6 h 7"/>
                <a:gd name="T14" fmla="*/ 1 w 32"/>
                <a:gd name="T15" fmla="*/ 7 h 7"/>
                <a:gd name="T16" fmla="*/ 2 w 32"/>
                <a:gd name="T17" fmla="*/ 7 h 7"/>
                <a:gd name="T18" fmla="*/ 28 w 32"/>
                <a:gd name="T19" fmla="*/ 7 h 7"/>
                <a:gd name="T20" fmla="*/ 29 w 32"/>
                <a:gd name="T21" fmla="*/ 7 h 7"/>
                <a:gd name="T22" fmla="*/ 30 w 32"/>
                <a:gd name="T23" fmla="*/ 7 h 7"/>
                <a:gd name="T24" fmla="*/ 31 w 32"/>
                <a:gd name="T25" fmla="*/ 6 h 7"/>
                <a:gd name="T26" fmla="*/ 32 w 32"/>
                <a:gd name="T27" fmla="*/ 5 h 7"/>
                <a:gd name="T28" fmla="*/ 32 w 32"/>
                <a:gd name="T29" fmla="*/ 3 h 7"/>
                <a:gd name="T30" fmla="*/ 31 w 32"/>
                <a:gd name="T31" fmla="*/ 2 h 7"/>
                <a:gd name="T32" fmla="*/ 30 w 32"/>
                <a:gd name="T33" fmla="*/ 1 h 7"/>
                <a:gd name="T34" fmla="*/ 29 w 32"/>
                <a:gd name="T35" fmla="*/ 0 h 7"/>
                <a:gd name="T36" fmla="*/ 3 w 32"/>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7">
                  <a:moveTo>
                    <a:pt x="3" y="0"/>
                  </a:moveTo>
                  <a:lnTo>
                    <a:pt x="2" y="0"/>
                  </a:lnTo>
                  <a:lnTo>
                    <a:pt x="1" y="1"/>
                  </a:lnTo>
                  <a:lnTo>
                    <a:pt x="0" y="2"/>
                  </a:lnTo>
                  <a:lnTo>
                    <a:pt x="0" y="3"/>
                  </a:lnTo>
                  <a:lnTo>
                    <a:pt x="0" y="5"/>
                  </a:lnTo>
                  <a:lnTo>
                    <a:pt x="0" y="6"/>
                  </a:lnTo>
                  <a:lnTo>
                    <a:pt x="1" y="7"/>
                  </a:lnTo>
                  <a:lnTo>
                    <a:pt x="2" y="7"/>
                  </a:lnTo>
                  <a:lnTo>
                    <a:pt x="28" y="7"/>
                  </a:lnTo>
                  <a:lnTo>
                    <a:pt x="29" y="7"/>
                  </a:lnTo>
                  <a:lnTo>
                    <a:pt x="30" y="7"/>
                  </a:lnTo>
                  <a:lnTo>
                    <a:pt x="31" y="6"/>
                  </a:lnTo>
                  <a:lnTo>
                    <a:pt x="32" y="5"/>
                  </a:lnTo>
                  <a:lnTo>
                    <a:pt x="32" y="3"/>
                  </a:lnTo>
                  <a:lnTo>
                    <a:pt x="31" y="2"/>
                  </a:lnTo>
                  <a:lnTo>
                    <a:pt x="30"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21" name="Freeform 1125"/>
            <p:cNvSpPr>
              <a:spLocks/>
            </p:cNvSpPr>
            <p:nvPr/>
          </p:nvSpPr>
          <p:spPr bwMode="auto">
            <a:xfrm>
              <a:off x="2153"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8 w 33"/>
                <a:gd name="T19" fmla="*/ 7 h 7"/>
                <a:gd name="T20" fmla="*/ 29 w 33"/>
                <a:gd name="T21" fmla="*/ 7 h 7"/>
                <a:gd name="T22" fmla="*/ 30 w 33"/>
                <a:gd name="T23" fmla="*/ 7 h 7"/>
                <a:gd name="T24" fmla="*/ 31 w 33"/>
                <a:gd name="T25" fmla="*/ 6 h 7"/>
                <a:gd name="T26" fmla="*/ 33 w 33"/>
                <a:gd name="T27" fmla="*/ 5 h 7"/>
                <a:gd name="T28" fmla="*/ 33 w 33"/>
                <a:gd name="T29" fmla="*/ 3 h 7"/>
                <a:gd name="T30" fmla="*/ 31 w 33"/>
                <a:gd name="T31" fmla="*/ 2 h 7"/>
                <a:gd name="T32" fmla="*/ 30 w 33"/>
                <a:gd name="T33" fmla="*/ 1 h 7"/>
                <a:gd name="T34" fmla="*/ 29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8" y="7"/>
                  </a:lnTo>
                  <a:lnTo>
                    <a:pt x="29" y="7"/>
                  </a:lnTo>
                  <a:lnTo>
                    <a:pt x="30" y="7"/>
                  </a:lnTo>
                  <a:lnTo>
                    <a:pt x="31" y="6"/>
                  </a:lnTo>
                  <a:lnTo>
                    <a:pt x="33" y="5"/>
                  </a:lnTo>
                  <a:lnTo>
                    <a:pt x="33" y="3"/>
                  </a:lnTo>
                  <a:lnTo>
                    <a:pt x="31" y="2"/>
                  </a:lnTo>
                  <a:lnTo>
                    <a:pt x="30"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22" name="Freeform 1126"/>
            <p:cNvSpPr>
              <a:spLocks/>
            </p:cNvSpPr>
            <p:nvPr/>
          </p:nvSpPr>
          <p:spPr bwMode="auto">
            <a:xfrm>
              <a:off x="2199"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8 w 33"/>
                <a:gd name="T19" fmla="*/ 7 h 7"/>
                <a:gd name="T20" fmla="*/ 29 w 33"/>
                <a:gd name="T21" fmla="*/ 7 h 7"/>
                <a:gd name="T22" fmla="*/ 30 w 33"/>
                <a:gd name="T23" fmla="*/ 7 h 7"/>
                <a:gd name="T24" fmla="*/ 31 w 33"/>
                <a:gd name="T25" fmla="*/ 6 h 7"/>
                <a:gd name="T26" fmla="*/ 33 w 33"/>
                <a:gd name="T27" fmla="*/ 5 h 7"/>
                <a:gd name="T28" fmla="*/ 33 w 33"/>
                <a:gd name="T29" fmla="*/ 3 h 7"/>
                <a:gd name="T30" fmla="*/ 31 w 33"/>
                <a:gd name="T31" fmla="*/ 2 h 7"/>
                <a:gd name="T32" fmla="*/ 30 w 33"/>
                <a:gd name="T33" fmla="*/ 1 h 7"/>
                <a:gd name="T34" fmla="*/ 29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8" y="7"/>
                  </a:lnTo>
                  <a:lnTo>
                    <a:pt x="29" y="7"/>
                  </a:lnTo>
                  <a:lnTo>
                    <a:pt x="30" y="7"/>
                  </a:lnTo>
                  <a:lnTo>
                    <a:pt x="31" y="6"/>
                  </a:lnTo>
                  <a:lnTo>
                    <a:pt x="33" y="5"/>
                  </a:lnTo>
                  <a:lnTo>
                    <a:pt x="33" y="3"/>
                  </a:lnTo>
                  <a:lnTo>
                    <a:pt x="31" y="2"/>
                  </a:lnTo>
                  <a:lnTo>
                    <a:pt x="30"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23" name="Freeform 1127"/>
            <p:cNvSpPr>
              <a:spLocks/>
            </p:cNvSpPr>
            <p:nvPr/>
          </p:nvSpPr>
          <p:spPr bwMode="auto">
            <a:xfrm>
              <a:off x="2245"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8 w 33"/>
                <a:gd name="T19" fmla="*/ 7 h 7"/>
                <a:gd name="T20" fmla="*/ 29 w 33"/>
                <a:gd name="T21" fmla="*/ 7 h 7"/>
                <a:gd name="T22" fmla="*/ 30 w 33"/>
                <a:gd name="T23" fmla="*/ 7 h 7"/>
                <a:gd name="T24" fmla="*/ 32 w 33"/>
                <a:gd name="T25" fmla="*/ 6 h 7"/>
                <a:gd name="T26" fmla="*/ 33 w 33"/>
                <a:gd name="T27" fmla="*/ 5 h 7"/>
                <a:gd name="T28" fmla="*/ 33 w 33"/>
                <a:gd name="T29" fmla="*/ 3 h 7"/>
                <a:gd name="T30" fmla="*/ 32 w 33"/>
                <a:gd name="T31" fmla="*/ 2 h 7"/>
                <a:gd name="T32" fmla="*/ 30 w 33"/>
                <a:gd name="T33" fmla="*/ 1 h 7"/>
                <a:gd name="T34" fmla="*/ 29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8" y="7"/>
                  </a:lnTo>
                  <a:lnTo>
                    <a:pt x="29" y="7"/>
                  </a:lnTo>
                  <a:lnTo>
                    <a:pt x="30" y="7"/>
                  </a:lnTo>
                  <a:lnTo>
                    <a:pt x="32" y="6"/>
                  </a:lnTo>
                  <a:lnTo>
                    <a:pt x="33" y="5"/>
                  </a:lnTo>
                  <a:lnTo>
                    <a:pt x="33" y="3"/>
                  </a:lnTo>
                  <a:lnTo>
                    <a:pt x="32" y="2"/>
                  </a:lnTo>
                  <a:lnTo>
                    <a:pt x="30"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24" name="Freeform 1128"/>
            <p:cNvSpPr>
              <a:spLocks/>
            </p:cNvSpPr>
            <p:nvPr/>
          </p:nvSpPr>
          <p:spPr bwMode="auto">
            <a:xfrm>
              <a:off x="2291"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8 w 33"/>
                <a:gd name="T19" fmla="*/ 7 h 7"/>
                <a:gd name="T20" fmla="*/ 29 w 33"/>
                <a:gd name="T21" fmla="*/ 7 h 7"/>
                <a:gd name="T22" fmla="*/ 30 w 33"/>
                <a:gd name="T23" fmla="*/ 7 h 7"/>
                <a:gd name="T24" fmla="*/ 32 w 33"/>
                <a:gd name="T25" fmla="*/ 6 h 7"/>
                <a:gd name="T26" fmla="*/ 33 w 33"/>
                <a:gd name="T27" fmla="*/ 5 h 7"/>
                <a:gd name="T28" fmla="*/ 33 w 33"/>
                <a:gd name="T29" fmla="*/ 3 h 7"/>
                <a:gd name="T30" fmla="*/ 32 w 33"/>
                <a:gd name="T31" fmla="*/ 2 h 7"/>
                <a:gd name="T32" fmla="*/ 30 w 33"/>
                <a:gd name="T33" fmla="*/ 1 h 7"/>
                <a:gd name="T34" fmla="*/ 29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8" y="7"/>
                  </a:lnTo>
                  <a:lnTo>
                    <a:pt x="29" y="7"/>
                  </a:lnTo>
                  <a:lnTo>
                    <a:pt x="30" y="7"/>
                  </a:lnTo>
                  <a:lnTo>
                    <a:pt x="32" y="6"/>
                  </a:lnTo>
                  <a:lnTo>
                    <a:pt x="33" y="5"/>
                  </a:lnTo>
                  <a:lnTo>
                    <a:pt x="33" y="3"/>
                  </a:lnTo>
                  <a:lnTo>
                    <a:pt x="32" y="2"/>
                  </a:lnTo>
                  <a:lnTo>
                    <a:pt x="30"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25" name="Freeform 1129"/>
            <p:cNvSpPr>
              <a:spLocks/>
            </p:cNvSpPr>
            <p:nvPr/>
          </p:nvSpPr>
          <p:spPr bwMode="auto">
            <a:xfrm>
              <a:off x="2337"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8 w 33"/>
                <a:gd name="T19" fmla="*/ 7 h 7"/>
                <a:gd name="T20" fmla="*/ 29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29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8" y="7"/>
                  </a:lnTo>
                  <a:lnTo>
                    <a:pt x="29" y="7"/>
                  </a:lnTo>
                  <a:lnTo>
                    <a:pt x="31" y="7"/>
                  </a:lnTo>
                  <a:lnTo>
                    <a:pt x="32" y="6"/>
                  </a:lnTo>
                  <a:lnTo>
                    <a:pt x="33" y="5"/>
                  </a:lnTo>
                  <a:lnTo>
                    <a:pt x="33" y="3"/>
                  </a:lnTo>
                  <a:lnTo>
                    <a:pt x="32" y="2"/>
                  </a:lnTo>
                  <a:lnTo>
                    <a:pt x="31"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26" name="Freeform 1130"/>
            <p:cNvSpPr>
              <a:spLocks/>
            </p:cNvSpPr>
            <p:nvPr/>
          </p:nvSpPr>
          <p:spPr bwMode="auto">
            <a:xfrm>
              <a:off x="2383"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8 w 33"/>
                <a:gd name="T19" fmla="*/ 7 h 7"/>
                <a:gd name="T20" fmla="*/ 29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29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8" y="7"/>
                  </a:lnTo>
                  <a:lnTo>
                    <a:pt x="29" y="7"/>
                  </a:lnTo>
                  <a:lnTo>
                    <a:pt x="31" y="7"/>
                  </a:lnTo>
                  <a:lnTo>
                    <a:pt x="32" y="6"/>
                  </a:lnTo>
                  <a:lnTo>
                    <a:pt x="33" y="5"/>
                  </a:lnTo>
                  <a:lnTo>
                    <a:pt x="33" y="3"/>
                  </a:lnTo>
                  <a:lnTo>
                    <a:pt x="32" y="2"/>
                  </a:lnTo>
                  <a:lnTo>
                    <a:pt x="31"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27" name="Freeform 1131"/>
            <p:cNvSpPr>
              <a:spLocks/>
            </p:cNvSpPr>
            <p:nvPr/>
          </p:nvSpPr>
          <p:spPr bwMode="auto">
            <a:xfrm>
              <a:off x="2429"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8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8" y="7"/>
                  </a:lnTo>
                  <a:lnTo>
                    <a:pt x="30" y="7"/>
                  </a:lnTo>
                  <a:lnTo>
                    <a:pt x="31" y="7"/>
                  </a:lnTo>
                  <a:lnTo>
                    <a:pt x="32" y="6"/>
                  </a:lnTo>
                  <a:lnTo>
                    <a:pt x="33" y="5"/>
                  </a:lnTo>
                  <a:lnTo>
                    <a:pt x="33" y="3"/>
                  </a:lnTo>
                  <a:lnTo>
                    <a:pt x="32" y="2"/>
                  </a:lnTo>
                  <a:lnTo>
                    <a:pt x="31" y="1"/>
                  </a:lnTo>
                  <a:lnTo>
                    <a:pt x="3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28" name="Freeform 1132"/>
            <p:cNvSpPr>
              <a:spLocks/>
            </p:cNvSpPr>
            <p:nvPr/>
          </p:nvSpPr>
          <p:spPr bwMode="auto">
            <a:xfrm>
              <a:off x="2475"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8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8" y="7"/>
                  </a:lnTo>
                  <a:lnTo>
                    <a:pt x="30" y="7"/>
                  </a:lnTo>
                  <a:lnTo>
                    <a:pt x="31" y="7"/>
                  </a:lnTo>
                  <a:lnTo>
                    <a:pt x="32" y="6"/>
                  </a:lnTo>
                  <a:lnTo>
                    <a:pt x="33" y="5"/>
                  </a:lnTo>
                  <a:lnTo>
                    <a:pt x="33" y="3"/>
                  </a:lnTo>
                  <a:lnTo>
                    <a:pt x="32" y="2"/>
                  </a:lnTo>
                  <a:lnTo>
                    <a:pt x="31" y="1"/>
                  </a:lnTo>
                  <a:lnTo>
                    <a:pt x="3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29" name="Freeform 1133"/>
            <p:cNvSpPr>
              <a:spLocks/>
            </p:cNvSpPr>
            <p:nvPr/>
          </p:nvSpPr>
          <p:spPr bwMode="auto">
            <a:xfrm>
              <a:off x="2521"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9" y="7"/>
                  </a:lnTo>
                  <a:lnTo>
                    <a:pt x="30" y="7"/>
                  </a:lnTo>
                  <a:lnTo>
                    <a:pt x="31" y="7"/>
                  </a:lnTo>
                  <a:lnTo>
                    <a:pt x="32" y="6"/>
                  </a:lnTo>
                  <a:lnTo>
                    <a:pt x="33" y="5"/>
                  </a:lnTo>
                  <a:lnTo>
                    <a:pt x="33" y="3"/>
                  </a:lnTo>
                  <a:lnTo>
                    <a:pt x="32" y="2"/>
                  </a:lnTo>
                  <a:lnTo>
                    <a:pt x="31" y="1"/>
                  </a:lnTo>
                  <a:lnTo>
                    <a:pt x="3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30" name="Freeform 1134"/>
            <p:cNvSpPr>
              <a:spLocks/>
            </p:cNvSpPr>
            <p:nvPr/>
          </p:nvSpPr>
          <p:spPr bwMode="auto">
            <a:xfrm>
              <a:off x="2567"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9" y="7"/>
                  </a:lnTo>
                  <a:lnTo>
                    <a:pt x="30" y="7"/>
                  </a:lnTo>
                  <a:lnTo>
                    <a:pt x="31" y="7"/>
                  </a:lnTo>
                  <a:lnTo>
                    <a:pt x="32" y="6"/>
                  </a:lnTo>
                  <a:lnTo>
                    <a:pt x="33" y="5"/>
                  </a:lnTo>
                  <a:lnTo>
                    <a:pt x="33" y="3"/>
                  </a:lnTo>
                  <a:lnTo>
                    <a:pt x="32" y="2"/>
                  </a:lnTo>
                  <a:lnTo>
                    <a:pt x="31" y="1"/>
                  </a:lnTo>
                  <a:lnTo>
                    <a:pt x="3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31" name="Freeform 1135"/>
            <p:cNvSpPr>
              <a:spLocks/>
            </p:cNvSpPr>
            <p:nvPr/>
          </p:nvSpPr>
          <p:spPr bwMode="auto">
            <a:xfrm>
              <a:off x="2613"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9" y="7"/>
                  </a:lnTo>
                  <a:lnTo>
                    <a:pt x="30" y="7"/>
                  </a:lnTo>
                  <a:lnTo>
                    <a:pt x="31" y="7"/>
                  </a:lnTo>
                  <a:lnTo>
                    <a:pt x="32" y="6"/>
                  </a:lnTo>
                  <a:lnTo>
                    <a:pt x="33" y="5"/>
                  </a:lnTo>
                  <a:lnTo>
                    <a:pt x="33" y="3"/>
                  </a:lnTo>
                  <a:lnTo>
                    <a:pt x="32" y="2"/>
                  </a:lnTo>
                  <a:lnTo>
                    <a:pt x="31" y="1"/>
                  </a:lnTo>
                  <a:lnTo>
                    <a:pt x="3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32" name="Freeform 1136"/>
            <p:cNvSpPr>
              <a:spLocks/>
            </p:cNvSpPr>
            <p:nvPr/>
          </p:nvSpPr>
          <p:spPr bwMode="auto">
            <a:xfrm>
              <a:off x="2659"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9" y="7"/>
                  </a:lnTo>
                  <a:lnTo>
                    <a:pt x="30" y="7"/>
                  </a:lnTo>
                  <a:lnTo>
                    <a:pt x="31" y="7"/>
                  </a:lnTo>
                  <a:lnTo>
                    <a:pt x="32" y="6"/>
                  </a:lnTo>
                  <a:lnTo>
                    <a:pt x="33" y="5"/>
                  </a:lnTo>
                  <a:lnTo>
                    <a:pt x="33" y="3"/>
                  </a:lnTo>
                  <a:lnTo>
                    <a:pt x="32" y="2"/>
                  </a:lnTo>
                  <a:lnTo>
                    <a:pt x="31" y="1"/>
                  </a:lnTo>
                  <a:lnTo>
                    <a:pt x="3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33" name="Freeform 1137"/>
            <p:cNvSpPr>
              <a:spLocks/>
            </p:cNvSpPr>
            <p:nvPr/>
          </p:nvSpPr>
          <p:spPr bwMode="auto">
            <a:xfrm>
              <a:off x="2705" y="2563"/>
              <a:ext cx="33" cy="7"/>
            </a:xfrm>
            <a:custGeom>
              <a:avLst/>
              <a:gdLst>
                <a:gd name="T0" fmla="*/ 4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4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4" y="0"/>
                  </a:moveTo>
                  <a:lnTo>
                    <a:pt x="2" y="0"/>
                  </a:lnTo>
                  <a:lnTo>
                    <a:pt x="1" y="1"/>
                  </a:lnTo>
                  <a:lnTo>
                    <a:pt x="0" y="2"/>
                  </a:lnTo>
                  <a:lnTo>
                    <a:pt x="0" y="3"/>
                  </a:lnTo>
                  <a:lnTo>
                    <a:pt x="0" y="5"/>
                  </a:lnTo>
                  <a:lnTo>
                    <a:pt x="0" y="6"/>
                  </a:lnTo>
                  <a:lnTo>
                    <a:pt x="1" y="7"/>
                  </a:lnTo>
                  <a:lnTo>
                    <a:pt x="2" y="7"/>
                  </a:lnTo>
                  <a:lnTo>
                    <a:pt x="29" y="7"/>
                  </a:lnTo>
                  <a:lnTo>
                    <a:pt x="30" y="7"/>
                  </a:lnTo>
                  <a:lnTo>
                    <a:pt x="31" y="7"/>
                  </a:lnTo>
                  <a:lnTo>
                    <a:pt x="32" y="6"/>
                  </a:lnTo>
                  <a:lnTo>
                    <a:pt x="33" y="5"/>
                  </a:lnTo>
                  <a:lnTo>
                    <a:pt x="33" y="3"/>
                  </a:lnTo>
                  <a:lnTo>
                    <a:pt x="32" y="2"/>
                  </a:lnTo>
                  <a:lnTo>
                    <a:pt x="31" y="1"/>
                  </a:lnTo>
                  <a:lnTo>
                    <a:pt x="3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34" name="Freeform 1138"/>
            <p:cNvSpPr>
              <a:spLocks/>
            </p:cNvSpPr>
            <p:nvPr/>
          </p:nvSpPr>
          <p:spPr bwMode="auto">
            <a:xfrm>
              <a:off x="2751" y="2563"/>
              <a:ext cx="33" cy="7"/>
            </a:xfrm>
            <a:custGeom>
              <a:avLst/>
              <a:gdLst>
                <a:gd name="T0" fmla="*/ 4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4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4" y="0"/>
                  </a:moveTo>
                  <a:lnTo>
                    <a:pt x="2" y="0"/>
                  </a:lnTo>
                  <a:lnTo>
                    <a:pt x="1" y="1"/>
                  </a:lnTo>
                  <a:lnTo>
                    <a:pt x="0" y="2"/>
                  </a:lnTo>
                  <a:lnTo>
                    <a:pt x="0" y="3"/>
                  </a:lnTo>
                  <a:lnTo>
                    <a:pt x="0" y="5"/>
                  </a:lnTo>
                  <a:lnTo>
                    <a:pt x="0" y="6"/>
                  </a:lnTo>
                  <a:lnTo>
                    <a:pt x="1" y="7"/>
                  </a:lnTo>
                  <a:lnTo>
                    <a:pt x="2" y="7"/>
                  </a:lnTo>
                  <a:lnTo>
                    <a:pt x="29" y="7"/>
                  </a:lnTo>
                  <a:lnTo>
                    <a:pt x="30" y="7"/>
                  </a:lnTo>
                  <a:lnTo>
                    <a:pt x="31" y="7"/>
                  </a:lnTo>
                  <a:lnTo>
                    <a:pt x="32" y="6"/>
                  </a:lnTo>
                  <a:lnTo>
                    <a:pt x="33" y="5"/>
                  </a:lnTo>
                  <a:lnTo>
                    <a:pt x="33" y="3"/>
                  </a:lnTo>
                  <a:lnTo>
                    <a:pt x="32" y="2"/>
                  </a:lnTo>
                  <a:lnTo>
                    <a:pt x="31" y="1"/>
                  </a:lnTo>
                  <a:lnTo>
                    <a:pt x="3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35" name="Freeform 1139"/>
            <p:cNvSpPr>
              <a:spLocks/>
            </p:cNvSpPr>
            <p:nvPr/>
          </p:nvSpPr>
          <p:spPr bwMode="auto">
            <a:xfrm>
              <a:off x="2797" y="2563"/>
              <a:ext cx="33" cy="7"/>
            </a:xfrm>
            <a:custGeom>
              <a:avLst/>
              <a:gdLst>
                <a:gd name="T0" fmla="*/ 4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4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4" y="0"/>
                  </a:moveTo>
                  <a:lnTo>
                    <a:pt x="2" y="0"/>
                  </a:lnTo>
                  <a:lnTo>
                    <a:pt x="1" y="1"/>
                  </a:lnTo>
                  <a:lnTo>
                    <a:pt x="0" y="2"/>
                  </a:lnTo>
                  <a:lnTo>
                    <a:pt x="0" y="3"/>
                  </a:lnTo>
                  <a:lnTo>
                    <a:pt x="0" y="5"/>
                  </a:lnTo>
                  <a:lnTo>
                    <a:pt x="0" y="6"/>
                  </a:lnTo>
                  <a:lnTo>
                    <a:pt x="1" y="7"/>
                  </a:lnTo>
                  <a:lnTo>
                    <a:pt x="2" y="7"/>
                  </a:lnTo>
                  <a:lnTo>
                    <a:pt x="29" y="7"/>
                  </a:lnTo>
                  <a:lnTo>
                    <a:pt x="30" y="7"/>
                  </a:lnTo>
                  <a:lnTo>
                    <a:pt x="31" y="7"/>
                  </a:lnTo>
                  <a:lnTo>
                    <a:pt x="32" y="6"/>
                  </a:lnTo>
                  <a:lnTo>
                    <a:pt x="33" y="5"/>
                  </a:lnTo>
                  <a:lnTo>
                    <a:pt x="33" y="3"/>
                  </a:lnTo>
                  <a:lnTo>
                    <a:pt x="32" y="2"/>
                  </a:lnTo>
                  <a:lnTo>
                    <a:pt x="31" y="1"/>
                  </a:lnTo>
                  <a:lnTo>
                    <a:pt x="3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36" name="Freeform 1140"/>
            <p:cNvSpPr>
              <a:spLocks/>
            </p:cNvSpPr>
            <p:nvPr/>
          </p:nvSpPr>
          <p:spPr bwMode="auto">
            <a:xfrm>
              <a:off x="2843" y="2563"/>
              <a:ext cx="33" cy="7"/>
            </a:xfrm>
            <a:custGeom>
              <a:avLst/>
              <a:gdLst>
                <a:gd name="T0" fmla="*/ 4 w 33"/>
                <a:gd name="T1" fmla="*/ 0 h 7"/>
                <a:gd name="T2" fmla="*/ 3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3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4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4" y="0"/>
                  </a:moveTo>
                  <a:lnTo>
                    <a:pt x="3" y="0"/>
                  </a:lnTo>
                  <a:lnTo>
                    <a:pt x="1" y="1"/>
                  </a:lnTo>
                  <a:lnTo>
                    <a:pt x="0" y="2"/>
                  </a:lnTo>
                  <a:lnTo>
                    <a:pt x="0" y="3"/>
                  </a:lnTo>
                  <a:lnTo>
                    <a:pt x="0" y="5"/>
                  </a:lnTo>
                  <a:lnTo>
                    <a:pt x="0" y="6"/>
                  </a:lnTo>
                  <a:lnTo>
                    <a:pt x="1" y="7"/>
                  </a:lnTo>
                  <a:lnTo>
                    <a:pt x="3" y="7"/>
                  </a:lnTo>
                  <a:lnTo>
                    <a:pt x="29" y="7"/>
                  </a:lnTo>
                  <a:lnTo>
                    <a:pt x="30" y="7"/>
                  </a:lnTo>
                  <a:lnTo>
                    <a:pt x="31" y="7"/>
                  </a:lnTo>
                  <a:lnTo>
                    <a:pt x="32" y="6"/>
                  </a:lnTo>
                  <a:lnTo>
                    <a:pt x="33" y="5"/>
                  </a:lnTo>
                  <a:lnTo>
                    <a:pt x="33" y="3"/>
                  </a:lnTo>
                  <a:lnTo>
                    <a:pt x="32" y="2"/>
                  </a:lnTo>
                  <a:lnTo>
                    <a:pt x="31" y="1"/>
                  </a:lnTo>
                  <a:lnTo>
                    <a:pt x="3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37" name="Freeform 1141"/>
            <p:cNvSpPr>
              <a:spLocks/>
            </p:cNvSpPr>
            <p:nvPr/>
          </p:nvSpPr>
          <p:spPr bwMode="auto">
            <a:xfrm>
              <a:off x="2889" y="2563"/>
              <a:ext cx="33" cy="7"/>
            </a:xfrm>
            <a:custGeom>
              <a:avLst/>
              <a:gdLst>
                <a:gd name="T0" fmla="*/ 4 w 33"/>
                <a:gd name="T1" fmla="*/ 0 h 7"/>
                <a:gd name="T2" fmla="*/ 3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3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4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4" y="0"/>
                  </a:moveTo>
                  <a:lnTo>
                    <a:pt x="3" y="0"/>
                  </a:lnTo>
                  <a:lnTo>
                    <a:pt x="1" y="1"/>
                  </a:lnTo>
                  <a:lnTo>
                    <a:pt x="0" y="2"/>
                  </a:lnTo>
                  <a:lnTo>
                    <a:pt x="0" y="3"/>
                  </a:lnTo>
                  <a:lnTo>
                    <a:pt x="0" y="5"/>
                  </a:lnTo>
                  <a:lnTo>
                    <a:pt x="0" y="6"/>
                  </a:lnTo>
                  <a:lnTo>
                    <a:pt x="1" y="7"/>
                  </a:lnTo>
                  <a:lnTo>
                    <a:pt x="3" y="7"/>
                  </a:lnTo>
                  <a:lnTo>
                    <a:pt x="29" y="7"/>
                  </a:lnTo>
                  <a:lnTo>
                    <a:pt x="30" y="7"/>
                  </a:lnTo>
                  <a:lnTo>
                    <a:pt x="31" y="7"/>
                  </a:lnTo>
                  <a:lnTo>
                    <a:pt x="32" y="6"/>
                  </a:lnTo>
                  <a:lnTo>
                    <a:pt x="33" y="5"/>
                  </a:lnTo>
                  <a:lnTo>
                    <a:pt x="33" y="3"/>
                  </a:lnTo>
                  <a:lnTo>
                    <a:pt x="32" y="2"/>
                  </a:lnTo>
                  <a:lnTo>
                    <a:pt x="31" y="1"/>
                  </a:lnTo>
                  <a:lnTo>
                    <a:pt x="3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38" name="Freeform 1142"/>
            <p:cNvSpPr>
              <a:spLocks/>
            </p:cNvSpPr>
            <p:nvPr/>
          </p:nvSpPr>
          <p:spPr bwMode="auto">
            <a:xfrm>
              <a:off x="2935" y="2563"/>
              <a:ext cx="33" cy="7"/>
            </a:xfrm>
            <a:custGeom>
              <a:avLst/>
              <a:gdLst>
                <a:gd name="T0" fmla="*/ 4 w 33"/>
                <a:gd name="T1" fmla="*/ 0 h 7"/>
                <a:gd name="T2" fmla="*/ 3 w 33"/>
                <a:gd name="T3" fmla="*/ 0 h 7"/>
                <a:gd name="T4" fmla="*/ 2 w 33"/>
                <a:gd name="T5" fmla="*/ 1 h 7"/>
                <a:gd name="T6" fmla="*/ 0 w 33"/>
                <a:gd name="T7" fmla="*/ 2 h 7"/>
                <a:gd name="T8" fmla="*/ 0 w 33"/>
                <a:gd name="T9" fmla="*/ 3 h 7"/>
                <a:gd name="T10" fmla="*/ 0 w 33"/>
                <a:gd name="T11" fmla="*/ 5 h 7"/>
                <a:gd name="T12" fmla="*/ 0 w 33"/>
                <a:gd name="T13" fmla="*/ 6 h 7"/>
                <a:gd name="T14" fmla="*/ 2 w 33"/>
                <a:gd name="T15" fmla="*/ 7 h 7"/>
                <a:gd name="T16" fmla="*/ 3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4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4" y="0"/>
                  </a:moveTo>
                  <a:lnTo>
                    <a:pt x="3" y="0"/>
                  </a:lnTo>
                  <a:lnTo>
                    <a:pt x="2" y="1"/>
                  </a:lnTo>
                  <a:lnTo>
                    <a:pt x="0" y="2"/>
                  </a:lnTo>
                  <a:lnTo>
                    <a:pt x="0" y="3"/>
                  </a:lnTo>
                  <a:lnTo>
                    <a:pt x="0" y="5"/>
                  </a:lnTo>
                  <a:lnTo>
                    <a:pt x="0" y="6"/>
                  </a:lnTo>
                  <a:lnTo>
                    <a:pt x="2" y="7"/>
                  </a:lnTo>
                  <a:lnTo>
                    <a:pt x="3" y="7"/>
                  </a:lnTo>
                  <a:lnTo>
                    <a:pt x="29" y="7"/>
                  </a:lnTo>
                  <a:lnTo>
                    <a:pt x="30" y="7"/>
                  </a:lnTo>
                  <a:lnTo>
                    <a:pt x="31" y="7"/>
                  </a:lnTo>
                  <a:lnTo>
                    <a:pt x="32" y="6"/>
                  </a:lnTo>
                  <a:lnTo>
                    <a:pt x="33" y="5"/>
                  </a:lnTo>
                  <a:lnTo>
                    <a:pt x="33" y="3"/>
                  </a:lnTo>
                  <a:lnTo>
                    <a:pt x="32" y="2"/>
                  </a:lnTo>
                  <a:lnTo>
                    <a:pt x="31" y="1"/>
                  </a:lnTo>
                  <a:lnTo>
                    <a:pt x="3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39" name="Freeform 1143"/>
            <p:cNvSpPr>
              <a:spLocks/>
            </p:cNvSpPr>
            <p:nvPr/>
          </p:nvSpPr>
          <p:spPr bwMode="auto">
            <a:xfrm>
              <a:off x="2981" y="2563"/>
              <a:ext cx="33" cy="7"/>
            </a:xfrm>
            <a:custGeom>
              <a:avLst/>
              <a:gdLst>
                <a:gd name="T0" fmla="*/ 4 w 33"/>
                <a:gd name="T1" fmla="*/ 0 h 7"/>
                <a:gd name="T2" fmla="*/ 3 w 33"/>
                <a:gd name="T3" fmla="*/ 0 h 7"/>
                <a:gd name="T4" fmla="*/ 2 w 33"/>
                <a:gd name="T5" fmla="*/ 1 h 7"/>
                <a:gd name="T6" fmla="*/ 0 w 33"/>
                <a:gd name="T7" fmla="*/ 2 h 7"/>
                <a:gd name="T8" fmla="*/ 0 w 33"/>
                <a:gd name="T9" fmla="*/ 3 h 7"/>
                <a:gd name="T10" fmla="*/ 0 w 33"/>
                <a:gd name="T11" fmla="*/ 5 h 7"/>
                <a:gd name="T12" fmla="*/ 0 w 33"/>
                <a:gd name="T13" fmla="*/ 6 h 7"/>
                <a:gd name="T14" fmla="*/ 2 w 33"/>
                <a:gd name="T15" fmla="*/ 7 h 7"/>
                <a:gd name="T16" fmla="*/ 3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4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4" y="0"/>
                  </a:moveTo>
                  <a:lnTo>
                    <a:pt x="3" y="0"/>
                  </a:lnTo>
                  <a:lnTo>
                    <a:pt x="2" y="1"/>
                  </a:lnTo>
                  <a:lnTo>
                    <a:pt x="0" y="2"/>
                  </a:lnTo>
                  <a:lnTo>
                    <a:pt x="0" y="3"/>
                  </a:lnTo>
                  <a:lnTo>
                    <a:pt x="0" y="5"/>
                  </a:lnTo>
                  <a:lnTo>
                    <a:pt x="0" y="6"/>
                  </a:lnTo>
                  <a:lnTo>
                    <a:pt x="2" y="7"/>
                  </a:lnTo>
                  <a:lnTo>
                    <a:pt x="3" y="7"/>
                  </a:lnTo>
                  <a:lnTo>
                    <a:pt x="29" y="7"/>
                  </a:lnTo>
                  <a:lnTo>
                    <a:pt x="30" y="7"/>
                  </a:lnTo>
                  <a:lnTo>
                    <a:pt x="31" y="7"/>
                  </a:lnTo>
                  <a:lnTo>
                    <a:pt x="32" y="6"/>
                  </a:lnTo>
                  <a:lnTo>
                    <a:pt x="33" y="5"/>
                  </a:lnTo>
                  <a:lnTo>
                    <a:pt x="33" y="3"/>
                  </a:lnTo>
                  <a:lnTo>
                    <a:pt x="32" y="2"/>
                  </a:lnTo>
                  <a:lnTo>
                    <a:pt x="31" y="1"/>
                  </a:lnTo>
                  <a:lnTo>
                    <a:pt x="3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40" name="Freeform 1144"/>
            <p:cNvSpPr>
              <a:spLocks/>
            </p:cNvSpPr>
            <p:nvPr/>
          </p:nvSpPr>
          <p:spPr bwMode="auto">
            <a:xfrm>
              <a:off x="3028" y="2563"/>
              <a:ext cx="32" cy="7"/>
            </a:xfrm>
            <a:custGeom>
              <a:avLst/>
              <a:gdLst>
                <a:gd name="T0" fmla="*/ 3 w 32"/>
                <a:gd name="T1" fmla="*/ 0 h 7"/>
                <a:gd name="T2" fmla="*/ 2 w 32"/>
                <a:gd name="T3" fmla="*/ 0 h 7"/>
                <a:gd name="T4" fmla="*/ 1 w 32"/>
                <a:gd name="T5" fmla="*/ 1 h 7"/>
                <a:gd name="T6" fmla="*/ 0 w 32"/>
                <a:gd name="T7" fmla="*/ 2 h 7"/>
                <a:gd name="T8" fmla="*/ 0 w 32"/>
                <a:gd name="T9" fmla="*/ 3 h 7"/>
                <a:gd name="T10" fmla="*/ 0 w 32"/>
                <a:gd name="T11" fmla="*/ 5 h 7"/>
                <a:gd name="T12" fmla="*/ 0 w 32"/>
                <a:gd name="T13" fmla="*/ 6 h 7"/>
                <a:gd name="T14" fmla="*/ 1 w 32"/>
                <a:gd name="T15" fmla="*/ 7 h 7"/>
                <a:gd name="T16" fmla="*/ 2 w 32"/>
                <a:gd name="T17" fmla="*/ 7 h 7"/>
                <a:gd name="T18" fmla="*/ 28 w 32"/>
                <a:gd name="T19" fmla="*/ 7 h 7"/>
                <a:gd name="T20" fmla="*/ 29 w 32"/>
                <a:gd name="T21" fmla="*/ 7 h 7"/>
                <a:gd name="T22" fmla="*/ 30 w 32"/>
                <a:gd name="T23" fmla="*/ 7 h 7"/>
                <a:gd name="T24" fmla="*/ 31 w 32"/>
                <a:gd name="T25" fmla="*/ 6 h 7"/>
                <a:gd name="T26" fmla="*/ 32 w 32"/>
                <a:gd name="T27" fmla="*/ 5 h 7"/>
                <a:gd name="T28" fmla="*/ 32 w 32"/>
                <a:gd name="T29" fmla="*/ 3 h 7"/>
                <a:gd name="T30" fmla="*/ 31 w 32"/>
                <a:gd name="T31" fmla="*/ 2 h 7"/>
                <a:gd name="T32" fmla="*/ 30 w 32"/>
                <a:gd name="T33" fmla="*/ 1 h 7"/>
                <a:gd name="T34" fmla="*/ 29 w 32"/>
                <a:gd name="T35" fmla="*/ 0 h 7"/>
                <a:gd name="T36" fmla="*/ 3 w 32"/>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7">
                  <a:moveTo>
                    <a:pt x="3" y="0"/>
                  </a:moveTo>
                  <a:lnTo>
                    <a:pt x="2" y="0"/>
                  </a:lnTo>
                  <a:lnTo>
                    <a:pt x="1" y="1"/>
                  </a:lnTo>
                  <a:lnTo>
                    <a:pt x="0" y="2"/>
                  </a:lnTo>
                  <a:lnTo>
                    <a:pt x="0" y="3"/>
                  </a:lnTo>
                  <a:lnTo>
                    <a:pt x="0" y="5"/>
                  </a:lnTo>
                  <a:lnTo>
                    <a:pt x="0" y="6"/>
                  </a:lnTo>
                  <a:lnTo>
                    <a:pt x="1" y="7"/>
                  </a:lnTo>
                  <a:lnTo>
                    <a:pt x="2" y="7"/>
                  </a:lnTo>
                  <a:lnTo>
                    <a:pt x="28" y="7"/>
                  </a:lnTo>
                  <a:lnTo>
                    <a:pt x="29" y="7"/>
                  </a:lnTo>
                  <a:lnTo>
                    <a:pt x="30" y="7"/>
                  </a:lnTo>
                  <a:lnTo>
                    <a:pt x="31" y="6"/>
                  </a:lnTo>
                  <a:lnTo>
                    <a:pt x="32" y="5"/>
                  </a:lnTo>
                  <a:lnTo>
                    <a:pt x="32" y="3"/>
                  </a:lnTo>
                  <a:lnTo>
                    <a:pt x="31" y="2"/>
                  </a:lnTo>
                  <a:lnTo>
                    <a:pt x="30"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41" name="Freeform 1145"/>
            <p:cNvSpPr>
              <a:spLocks/>
            </p:cNvSpPr>
            <p:nvPr/>
          </p:nvSpPr>
          <p:spPr bwMode="auto">
            <a:xfrm>
              <a:off x="3074" y="2563"/>
              <a:ext cx="32" cy="7"/>
            </a:xfrm>
            <a:custGeom>
              <a:avLst/>
              <a:gdLst>
                <a:gd name="T0" fmla="*/ 3 w 32"/>
                <a:gd name="T1" fmla="*/ 0 h 7"/>
                <a:gd name="T2" fmla="*/ 2 w 32"/>
                <a:gd name="T3" fmla="*/ 0 h 7"/>
                <a:gd name="T4" fmla="*/ 1 w 32"/>
                <a:gd name="T5" fmla="*/ 1 h 7"/>
                <a:gd name="T6" fmla="*/ 0 w 32"/>
                <a:gd name="T7" fmla="*/ 2 h 7"/>
                <a:gd name="T8" fmla="*/ 0 w 32"/>
                <a:gd name="T9" fmla="*/ 3 h 7"/>
                <a:gd name="T10" fmla="*/ 0 w 32"/>
                <a:gd name="T11" fmla="*/ 5 h 7"/>
                <a:gd name="T12" fmla="*/ 0 w 32"/>
                <a:gd name="T13" fmla="*/ 6 h 7"/>
                <a:gd name="T14" fmla="*/ 1 w 32"/>
                <a:gd name="T15" fmla="*/ 7 h 7"/>
                <a:gd name="T16" fmla="*/ 2 w 32"/>
                <a:gd name="T17" fmla="*/ 7 h 7"/>
                <a:gd name="T18" fmla="*/ 28 w 32"/>
                <a:gd name="T19" fmla="*/ 7 h 7"/>
                <a:gd name="T20" fmla="*/ 29 w 32"/>
                <a:gd name="T21" fmla="*/ 7 h 7"/>
                <a:gd name="T22" fmla="*/ 30 w 32"/>
                <a:gd name="T23" fmla="*/ 7 h 7"/>
                <a:gd name="T24" fmla="*/ 31 w 32"/>
                <a:gd name="T25" fmla="*/ 6 h 7"/>
                <a:gd name="T26" fmla="*/ 32 w 32"/>
                <a:gd name="T27" fmla="*/ 5 h 7"/>
                <a:gd name="T28" fmla="*/ 32 w 32"/>
                <a:gd name="T29" fmla="*/ 3 h 7"/>
                <a:gd name="T30" fmla="*/ 31 w 32"/>
                <a:gd name="T31" fmla="*/ 2 h 7"/>
                <a:gd name="T32" fmla="*/ 30 w 32"/>
                <a:gd name="T33" fmla="*/ 1 h 7"/>
                <a:gd name="T34" fmla="*/ 29 w 32"/>
                <a:gd name="T35" fmla="*/ 0 h 7"/>
                <a:gd name="T36" fmla="*/ 3 w 32"/>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7">
                  <a:moveTo>
                    <a:pt x="3" y="0"/>
                  </a:moveTo>
                  <a:lnTo>
                    <a:pt x="2" y="0"/>
                  </a:lnTo>
                  <a:lnTo>
                    <a:pt x="1" y="1"/>
                  </a:lnTo>
                  <a:lnTo>
                    <a:pt x="0" y="2"/>
                  </a:lnTo>
                  <a:lnTo>
                    <a:pt x="0" y="3"/>
                  </a:lnTo>
                  <a:lnTo>
                    <a:pt x="0" y="5"/>
                  </a:lnTo>
                  <a:lnTo>
                    <a:pt x="0" y="6"/>
                  </a:lnTo>
                  <a:lnTo>
                    <a:pt x="1" y="7"/>
                  </a:lnTo>
                  <a:lnTo>
                    <a:pt x="2" y="7"/>
                  </a:lnTo>
                  <a:lnTo>
                    <a:pt x="28" y="7"/>
                  </a:lnTo>
                  <a:lnTo>
                    <a:pt x="29" y="7"/>
                  </a:lnTo>
                  <a:lnTo>
                    <a:pt x="30" y="7"/>
                  </a:lnTo>
                  <a:lnTo>
                    <a:pt x="31" y="6"/>
                  </a:lnTo>
                  <a:lnTo>
                    <a:pt x="32" y="5"/>
                  </a:lnTo>
                  <a:lnTo>
                    <a:pt x="32" y="3"/>
                  </a:lnTo>
                  <a:lnTo>
                    <a:pt x="31" y="2"/>
                  </a:lnTo>
                  <a:lnTo>
                    <a:pt x="30"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42" name="Freeform 1146"/>
            <p:cNvSpPr>
              <a:spLocks/>
            </p:cNvSpPr>
            <p:nvPr/>
          </p:nvSpPr>
          <p:spPr bwMode="auto">
            <a:xfrm>
              <a:off x="3120"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8 w 33"/>
                <a:gd name="T19" fmla="*/ 7 h 7"/>
                <a:gd name="T20" fmla="*/ 29 w 33"/>
                <a:gd name="T21" fmla="*/ 7 h 7"/>
                <a:gd name="T22" fmla="*/ 30 w 33"/>
                <a:gd name="T23" fmla="*/ 7 h 7"/>
                <a:gd name="T24" fmla="*/ 31 w 33"/>
                <a:gd name="T25" fmla="*/ 6 h 7"/>
                <a:gd name="T26" fmla="*/ 33 w 33"/>
                <a:gd name="T27" fmla="*/ 5 h 7"/>
                <a:gd name="T28" fmla="*/ 33 w 33"/>
                <a:gd name="T29" fmla="*/ 3 h 7"/>
                <a:gd name="T30" fmla="*/ 31 w 33"/>
                <a:gd name="T31" fmla="*/ 2 h 7"/>
                <a:gd name="T32" fmla="*/ 30 w 33"/>
                <a:gd name="T33" fmla="*/ 1 h 7"/>
                <a:gd name="T34" fmla="*/ 29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8" y="7"/>
                  </a:lnTo>
                  <a:lnTo>
                    <a:pt x="29" y="7"/>
                  </a:lnTo>
                  <a:lnTo>
                    <a:pt x="30" y="7"/>
                  </a:lnTo>
                  <a:lnTo>
                    <a:pt x="31" y="6"/>
                  </a:lnTo>
                  <a:lnTo>
                    <a:pt x="33" y="5"/>
                  </a:lnTo>
                  <a:lnTo>
                    <a:pt x="33" y="3"/>
                  </a:lnTo>
                  <a:lnTo>
                    <a:pt x="31" y="2"/>
                  </a:lnTo>
                  <a:lnTo>
                    <a:pt x="30"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43" name="Freeform 1147"/>
            <p:cNvSpPr>
              <a:spLocks/>
            </p:cNvSpPr>
            <p:nvPr/>
          </p:nvSpPr>
          <p:spPr bwMode="auto">
            <a:xfrm>
              <a:off x="3166"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8 w 33"/>
                <a:gd name="T19" fmla="*/ 7 h 7"/>
                <a:gd name="T20" fmla="*/ 29 w 33"/>
                <a:gd name="T21" fmla="*/ 7 h 7"/>
                <a:gd name="T22" fmla="*/ 30 w 33"/>
                <a:gd name="T23" fmla="*/ 7 h 7"/>
                <a:gd name="T24" fmla="*/ 31 w 33"/>
                <a:gd name="T25" fmla="*/ 6 h 7"/>
                <a:gd name="T26" fmla="*/ 33 w 33"/>
                <a:gd name="T27" fmla="*/ 5 h 7"/>
                <a:gd name="T28" fmla="*/ 33 w 33"/>
                <a:gd name="T29" fmla="*/ 3 h 7"/>
                <a:gd name="T30" fmla="*/ 31 w 33"/>
                <a:gd name="T31" fmla="*/ 2 h 7"/>
                <a:gd name="T32" fmla="*/ 30 w 33"/>
                <a:gd name="T33" fmla="*/ 1 h 7"/>
                <a:gd name="T34" fmla="*/ 29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8" y="7"/>
                  </a:lnTo>
                  <a:lnTo>
                    <a:pt x="29" y="7"/>
                  </a:lnTo>
                  <a:lnTo>
                    <a:pt x="30" y="7"/>
                  </a:lnTo>
                  <a:lnTo>
                    <a:pt x="31" y="6"/>
                  </a:lnTo>
                  <a:lnTo>
                    <a:pt x="33" y="5"/>
                  </a:lnTo>
                  <a:lnTo>
                    <a:pt x="33" y="3"/>
                  </a:lnTo>
                  <a:lnTo>
                    <a:pt x="31" y="2"/>
                  </a:lnTo>
                  <a:lnTo>
                    <a:pt x="30"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44" name="Freeform 1148"/>
            <p:cNvSpPr>
              <a:spLocks/>
            </p:cNvSpPr>
            <p:nvPr/>
          </p:nvSpPr>
          <p:spPr bwMode="auto">
            <a:xfrm>
              <a:off x="3212"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8 w 33"/>
                <a:gd name="T19" fmla="*/ 7 h 7"/>
                <a:gd name="T20" fmla="*/ 29 w 33"/>
                <a:gd name="T21" fmla="*/ 7 h 7"/>
                <a:gd name="T22" fmla="*/ 30 w 33"/>
                <a:gd name="T23" fmla="*/ 7 h 7"/>
                <a:gd name="T24" fmla="*/ 32 w 33"/>
                <a:gd name="T25" fmla="*/ 6 h 7"/>
                <a:gd name="T26" fmla="*/ 33 w 33"/>
                <a:gd name="T27" fmla="*/ 5 h 7"/>
                <a:gd name="T28" fmla="*/ 33 w 33"/>
                <a:gd name="T29" fmla="*/ 3 h 7"/>
                <a:gd name="T30" fmla="*/ 32 w 33"/>
                <a:gd name="T31" fmla="*/ 2 h 7"/>
                <a:gd name="T32" fmla="*/ 30 w 33"/>
                <a:gd name="T33" fmla="*/ 1 h 7"/>
                <a:gd name="T34" fmla="*/ 29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8" y="7"/>
                  </a:lnTo>
                  <a:lnTo>
                    <a:pt x="29" y="7"/>
                  </a:lnTo>
                  <a:lnTo>
                    <a:pt x="30" y="7"/>
                  </a:lnTo>
                  <a:lnTo>
                    <a:pt x="32" y="6"/>
                  </a:lnTo>
                  <a:lnTo>
                    <a:pt x="33" y="5"/>
                  </a:lnTo>
                  <a:lnTo>
                    <a:pt x="33" y="3"/>
                  </a:lnTo>
                  <a:lnTo>
                    <a:pt x="32" y="2"/>
                  </a:lnTo>
                  <a:lnTo>
                    <a:pt x="30"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45" name="Freeform 1149"/>
            <p:cNvSpPr>
              <a:spLocks/>
            </p:cNvSpPr>
            <p:nvPr/>
          </p:nvSpPr>
          <p:spPr bwMode="auto">
            <a:xfrm>
              <a:off x="3258"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8 w 33"/>
                <a:gd name="T19" fmla="*/ 7 h 7"/>
                <a:gd name="T20" fmla="*/ 29 w 33"/>
                <a:gd name="T21" fmla="*/ 7 h 7"/>
                <a:gd name="T22" fmla="*/ 30 w 33"/>
                <a:gd name="T23" fmla="*/ 7 h 7"/>
                <a:gd name="T24" fmla="*/ 32 w 33"/>
                <a:gd name="T25" fmla="*/ 6 h 7"/>
                <a:gd name="T26" fmla="*/ 33 w 33"/>
                <a:gd name="T27" fmla="*/ 5 h 7"/>
                <a:gd name="T28" fmla="*/ 33 w 33"/>
                <a:gd name="T29" fmla="*/ 3 h 7"/>
                <a:gd name="T30" fmla="*/ 32 w 33"/>
                <a:gd name="T31" fmla="*/ 2 h 7"/>
                <a:gd name="T32" fmla="*/ 30 w 33"/>
                <a:gd name="T33" fmla="*/ 1 h 7"/>
                <a:gd name="T34" fmla="*/ 29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8" y="7"/>
                  </a:lnTo>
                  <a:lnTo>
                    <a:pt x="29" y="7"/>
                  </a:lnTo>
                  <a:lnTo>
                    <a:pt x="30" y="7"/>
                  </a:lnTo>
                  <a:lnTo>
                    <a:pt x="32" y="6"/>
                  </a:lnTo>
                  <a:lnTo>
                    <a:pt x="33" y="5"/>
                  </a:lnTo>
                  <a:lnTo>
                    <a:pt x="33" y="3"/>
                  </a:lnTo>
                  <a:lnTo>
                    <a:pt x="32" y="2"/>
                  </a:lnTo>
                  <a:lnTo>
                    <a:pt x="30"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46" name="Freeform 1150"/>
            <p:cNvSpPr>
              <a:spLocks/>
            </p:cNvSpPr>
            <p:nvPr/>
          </p:nvSpPr>
          <p:spPr bwMode="auto">
            <a:xfrm>
              <a:off x="3304"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8 w 33"/>
                <a:gd name="T19" fmla="*/ 7 h 7"/>
                <a:gd name="T20" fmla="*/ 29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29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8" y="7"/>
                  </a:lnTo>
                  <a:lnTo>
                    <a:pt x="29" y="7"/>
                  </a:lnTo>
                  <a:lnTo>
                    <a:pt x="31" y="7"/>
                  </a:lnTo>
                  <a:lnTo>
                    <a:pt x="32" y="6"/>
                  </a:lnTo>
                  <a:lnTo>
                    <a:pt x="33" y="5"/>
                  </a:lnTo>
                  <a:lnTo>
                    <a:pt x="33" y="3"/>
                  </a:lnTo>
                  <a:lnTo>
                    <a:pt x="32" y="2"/>
                  </a:lnTo>
                  <a:lnTo>
                    <a:pt x="31"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47" name="Freeform 1151"/>
            <p:cNvSpPr>
              <a:spLocks/>
            </p:cNvSpPr>
            <p:nvPr/>
          </p:nvSpPr>
          <p:spPr bwMode="auto">
            <a:xfrm>
              <a:off x="3350"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8 w 33"/>
                <a:gd name="T19" fmla="*/ 7 h 7"/>
                <a:gd name="T20" fmla="*/ 29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29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8" y="7"/>
                  </a:lnTo>
                  <a:lnTo>
                    <a:pt x="29" y="7"/>
                  </a:lnTo>
                  <a:lnTo>
                    <a:pt x="31" y="7"/>
                  </a:lnTo>
                  <a:lnTo>
                    <a:pt x="32" y="6"/>
                  </a:lnTo>
                  <a:lnTo>
                    <a:pt x="33" y="5"/>
                  </a:lnTo>
                  <a:lnTo>
                    <a:pt x="33" y="3"/>
                  </a:lnTo>
                  <a:lnTo>
                    <a:pt x="32" y="2"/>
                  </a:lnTo>
                  <a:lnTo>
                    <a:pt x="31"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48" name="Freeform 1152"/>
            <p:cNvSpPr>
              <a:spLocks/>
            </p:cNvSpPr>
            <p:nvPr/>
          </p:nvSpPr>
          <p:spPr bwMode="auto">
            <a:xfrm>
              <a:off x="3396"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8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8" y="7"/>
                  </a:lnTo>
                  <a:lnTo>
                    <a:pt x="30" y="7"/>
                  </a:lnTo>
                  <a:lnTo>
                    <a:pt x="31" y="7"/>
                  </a:lnTo>
                  <a:lnTo>
                    <a:pt x="32" y="6"/>
                  </a:lnTo>
                  <a:lnTo>
                    <a:pt x="33" y="5"/>
                  </a:lnTo>
                  <a:lnTo>
                    <a:pt x="33" y="3"/>
                  </a:lnTo>
                  <a:lnTo>
                    <a:pt x="32" y="2"/>
                  </a:lnTo>
                  <a:lnTo>
                    <a:pt x="31" y="1"/>
                  </a:lnTo>
                  <a:lnTo>
                    <a:pt x="3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49" name="Freeform 1153"/>
            <p:cNvSpPr>
              <a:spLocks/>
            </p:cNvSpPr>
            <p:nvPr/>
          </p:nvSpPr>
          <p:spPr bwMode="auto">
            <a:xfrm>
              <a:off x="3442"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8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8" y="7"/>
                  </a:lnTo>
                  <a:lnTo>
                    <a:pt x="30" y="7"/>
                  </a:lnTo>
                  <a:lnTo>
                    <a:pt x="31" y="7"/>
                  </a:lnTo>
                  <a:lnTo>
                    <a:pt x="32" y="6"/>
                  </a:lnTo>
                  <a:lnTo>
                    <a:pt x="33" y="5"/>
                  </a:lnTo>
                  <a:lnTo>
                    <a:pt x="33" y="3"/>
                  </a:lnTo>
                  <a:lnTo>
                    <a:pt x="32" y="2"/>
                  </a:lnTo>
                  <a:lnTo>
                    <a:pt x="31" y="1"/>
                  </a:lnTo>
                  <a:lnTo>
                    <a:pt x="3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50" name="Freeform 1154"/>
            <p:cNvSpPr>
              <a:spLocks/>
            </p:cNvSpPr>
            <p:nvPr/>
          </p:nvSpPr>
          <p:spPr bwMode="auto">
            <a:xfrm>
              <a:off x="3488"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9" y="7"/>
                  </a:lnTo>
                  <a:lnTo>
                    <a:pt x="30" y="7"/>
                  </a:lnTo>
                  <a:lnTo>
                    <a:pt x="31" y="7"/>
                  </a:lnTo>
                  <a:lnTo>
                    <a:pt x="32" y="6"/>
                  </a:lnTo>
                  <a:lnTo>
                    <a:pt x="33" y="5"/>
                  </a:lnTo>
                  <a:lnTo>
                    <a:pt x="33" y="3"/>
                  </a:lnTo>
                  <a:lnTo>
                    <a:pt x="32" y="2"/>
                  </a:lnTo>
                  <a:lnTo>
                    <a:pt x="31" y="1"/>
                  </a:lnTo>
                  <a:lnTo>
                    <a:pt x="3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51" name="Freeform 1155"/>
            <p:cNvSpPr>
              <a:spLocks/>
            </p:cNvSpPr>
            <p:nvPr/>
          </p:nvSpPr>
          <p:spPr bwMode="auto">
            <a:xfrm>
              <a:off x="3534"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9" y="7"/>
                  </a:lnTo>
                  <a:lnTo>
                    <a:pt x="30" y="7"/>
                  </a:lnTo>
                  <a:lnTo>
                    <a:pt x="31" y="7"/>
                  </a:lnTo>
                  <a:lnTo>
                    <a:pt x="32" y="6"/>
                  </a:lnTo>
                  <a:lnTo>
                    <a:pt x="33" y="5"/>
                  </a:lnTo>
                  <a:lnTo>
                    <a:pt x="33" y="3"/>
                  </a:lnTo>
                  <a:lnTo>
                    <a:pt x="32" y="2"/>
                  </a:lnTo>
                  <a:lnTo>
                    <a:pt x="31" y="1"/>
                  </a:lnTo>
                  <a:lnTo>
                    <a:pt x="3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52" name="Freeform 1156"/>
            <p:cNvSpPr>
              <a:spLocks/>
            </p:cNvSpPr>
            <p:nvPr/>
          </p:nvSpPr>
          <p:spPr bwMode="auto">
            <a:xfrm>
              <a:off x="3580"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9" y="7"/>
                  </a:lnTo>
                  <a:lnTo>
                    <a:pt x="30" y="7"/>
                  </a:lnTo>
                  <a:lnTo>
                    <a:pt x="31" y="7"/>
                  </a:lnTo>
                  <a:lnTo>
                    <a:pt x="32" y="6"/>
                  </a:lnTo>
                  <a:lnTo>
                    <a:pt x="33" y="5"/>
                  </a:lnTo>
                  <a:lnTo>
                    <a:pt x="33" y="3"/>
                  </a:lnTo>
                  <a:lnTo>
                    <a:pt x="32" y="2"/>
                  </a:lnTo>
                  <a:lnTo>
                    <a:pt x="31" y="1"/>
                  </a:lnTo>
                  <a:lnTo>
                    <a:pt x="3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53" name="Freeform 1157"/>
            <p:cNvSpPr>
              <a:spLocks/>
            </p:cNvSpPr>
            <p:nvPr/>
          </p:nvSpPr>
          <p:spPr bwMode="auto">
            <a:xfrm>
              <a:off x="3626"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9" y="7"/>
                  </a:lnTo>
                  <a:lnTo>
                    <a:pt x="30" y="7"/>
                  </a:lnTo>
                  <a:lnTo>
                    <a:pt x="31" y="7"/>
                  </a:lnTo>
                  <a:lnTo>
                    <a:pt x="32" y="6"/>
                  </a:lnTo>
                  <a:lnTo>
                    <a:pt x="33" y="5"/>
                  </a:lnTo>
                  <a:lnTo>
                    <a:pt x="33" y="3"/>
                  </a:lnTo>
                  <a:lnTo>
                    <a:pt x="32" y="2"/>
                  </a:lnTo>
                  <a:lnTo>
                    <a:pt x="31" y="1"/>
                  </a:lnTo>
                  <a:lnTo>
                    <a:pt x="3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54" name="Freeform 1158"/>
            <p:cNvSpPr>
              <a:spLocks/>
            </p:cNvSpPr>
            <p:nvPr/>
          </p:nvSpPr>
          <p:spPr bwMode="auto">
            <a:xfrm>
              <a:off x="3672" y="2563"/>
              <a:ext cx="33" cy="7"/>
            </a:xfrm>
            <a:custGeom>
              <a:avLst/>
              <a:gdLst>
                <a:gd name="T0" fmla="*/ 3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3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 y="0"/>
                  </a:moveTo>
                  <a:lnTo>
                    <a:pt x="2" y="0"/>
                  </a:lnTo>
                  <a:lnTo>
                    <a:pt x="1" y="1"/>
                  </a:lnTo>
                  <a:lnTo>
                    <a:pt x="0" y="2"/>
                  </a:lnTo>
                  <a:lnTo>
                    <a:pt x="0" y="3"/>
                  </a:lnTo>
                  <a:lnTo>
                    <a:pt x="0" y="5"/>
                  </a:lnTo>
                  <a:lnTo>
                    <a:pt x="0" y="6"/>
                  </a:lnTo>
                  <a:lnTo>
                    <a:pt x="1" y="7"/>
                  </a:lnTo>
                  <a:lnTo>
                    <a:pt x="2" y="7"/>
                  </a:lnTo>
                  <a:lnTo>
                    <a:pt x="29" y="7"/>
                  </a:lnTo>
                  <a:lnTo>
                    <a:pt x="30" y="7"/>
                  </a:lnTo>
                  <a:lnTo>
                    <a:pt x="31" y="7"/>
                  </a:lnTo>
                  <a:lnTo>
                    <a:pt x="32" y="6"/>
                  </a:lnTo>
                  <a:lnTo>
                    <a:pt x="33" y="5"/>
                  </a:lnTo>
                  <a:lnTo>
                    <a:pt x="33" y="3"/>
                  </a:lnTo>
                  <a:lnTo>
                    <a:pt x="32" y="2"/>
                  </a:lnTo>
                  <a:lnTo>
                    <a:pt x="31" y="1"/>
                  </a:lnTo>
                  <a:lnTo>
                    <a:pt x="3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55" name="Freeform 1159"/>
            <p:cNvSpPr>
              <a:spLocks/>
            </p:cNvSpPr>
            <p:nvPr/>
          </p:nvSpPr>
          <p:spPr bwMode="auto">
            <a:xfrm>
              <a:off x="3718" y="2563"/>
              <a:ext cx="33" cy="7"/>
            </a:xfrm>
            <a:custGeom>
              <a:avLst/>
              <a:gdLst>
                <a:gd name="T0" fmla="*/ 4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4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4" y="0"/>
                  </a:moveTo>
                  <a:lnTo>
                    <a:pt x="2" y="0"/>
                  </a:lnTo>
                  <a:lnTo>
                    <a:pt x="1" y="1"/>
                  </a:lnTo>
                  <a:lnTo>
                    <a:pt x="0" y="2"/>
                  </a:lnTo>
                  <a:lnTo>
                    <a:pt x="0" y="3"/>
                  </a:lnTo>
                  <a:lnTo>
                    <a:pt x="0" y="5"/>
                  </a:lnTo>
                  <a:lnTo>
                    <a:pt x="0" y="6"/>
                  </a:lnTo>
                  <a:lnTo>
                    <a:pt x="1" y="7"/>
                  </a:lnTo>
                  <a:lnTo>
                    <a:pt x="2" y="7"/>
                  </a:lnTo>
                  <a:lnTo>
                    <a:pt x="29" y="7"/>
                  </a:lnTo>
                  <a:lnTo>
                    <a:pt x="30" y="7"/>
                  </a:lnTo>
                  <a:lnTo>
                    <a:pt x="31" y="7"/>
                  </a:lnTo>
                  <a:lnTo>
                    <a:pt x="32" y="6"/>
                  </a:lnTo>
                  <a:lnTo>
                    <a:pt x="33" y="5"/>
                  </a:lnTo>
                  <a:lnTo>
                    <a:pt x="33" y="3"/>
                  </a:lnTo>
                  <a:lnTo>
                    <a:pt x="32" y="2"/>
                  </a:lnTo>
                  <a:lnTo>
                    <a:pt x="31" y="1"/>
                  </a:lnTo>
                  <a:lnTo>
                    <a:pt x="3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56" name="Freeform 1160"/>
            <p:cNvSpPr>
              <a:spLocks/>
            </p:cNvSpPr>
            <p:nvPr/>
          </p:nvSpPr>
          <p:spPr bwMode="auto">
            <a:xfrm>
              <a:off x="3764" y="2563"/>
              <a:ext cx="33" cy="7"/>
            </a:xfrm>
            <a:custGeom>
              <a:avLst/>
              <a:gdLst>
                <a:gd name="T0" fmla="*/ 4 w 33"/>
                <a:gd name="T1" fmla="*/ 0 h 7"/>
                <a:gd name="T2" fmla="*/ 2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2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4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4" y="0"/>
                  </a:moveTo>
                  <a:lnTo>
                    <a:pt x="2" y="0"/>
                  </a:lnTo>
                  <a:lnTo>
                    <a:pt x="1" y="1"/>
                  </a:lnTo>
                  <a:lnTo>
                    <a:pt x="0" y="2"/>
                  </a:lnTo>
                  <a:lnTo>
                    <a:pt x="0" y="3"/>
                  </a:lnTo>
                  <a:lnTo>
                    <a:pt x="0" y="5"/>
                  </a:lnTo>
                  <a:lnTo>
                    <a:pt x="0" y="6"/>
                  </a:lnTo>
                  <a:lnTo>
                    <a:pt x="1" y="7"/>
                  </a:lnTo>
                  <a:lnTo>
                    <a:pt x="2" y="7"/>
                  </a:lnTo>
                  <a:lnTo>
                    <a:pt x="29" y="7"/>
                  </a:lnTo>
                  <a:lnTo>
                    <a:pt x="30" y="7"/>
                  </a:lnTo>
                  <a:lnTo>
                    <a:pt x="31" y="7"/>
                  </a:lnTo>
                  <a:lnTo>
                    <a:pt x="32" y="6"/>
                  </a:lnTo>
                  <a:lnTo>
                    <a:pt x="33" y="5"/>
                  </a:lnTo>
                  <a:lnTo>
                    <a:pt x="33" y="3"/>
                  </a:lnTo>
                  <a:lnTo>
                    <a:pt x="32" y="2"/>
                  </a:lnTo>
                  <a:lnTo>
                    <a:pt x="31" y="1"/>
                  </a:lnTo>
                  <a:lnTo>
                    <a:pt x="3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57" name="Freeform 1161"/>
            <p:cNvSpPr>
              <a:spLocks/>
            </p:cNvSpPr>
            <p:nvPr/>
          </p:nvSpPr>
          <p:spPr bwMode="auto">
            <a:xfrm>
              <a:off x="3810" y="2563"/>
              <a:ext cx="33" cy="7"/>
            </a:xfrm>
            <a:custGeom>
              <a:avLst/>
              <a:gdLst>
                <a:gd name="T0" fmla="*/ 4 w 33"/>
                <a:gd name="T1" fmla="*/ 0 h 7"/>
                <a:gd name="T2" fmla="*/ 3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3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4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4" y="0"/>
                  </a:moveTo>
                  <a:lnTo>
                    <a:pt x="3" y="0"/>
                  </a:lnTo>
                  <a:lnTo>
                    <a:pt x="1" y="1"/>
                  </a:lnTo>
                  <a:lnTo>
                    <a:pt x="0" y="2"/>
                  </a:lnTo>
                  <a:lnTo>
                    <a:pt x="0" y="3"/>
                  </a:lnTo>
                  <a:lnTo>
                    <a:pt x="0" y="5"/>
                  </a:lnTo>
                  <a:lnTo>
                    <a:pt x="0" y="6"/>
                  </a:lnTo>
                  <a:lnTo>
                    <a:pt x="1" y="7"/>
                  </a:lnTo>
                  <a:lnTo>
                    <a:pt x="3" y="7"/>
                  </a:lnTo>
                  <a:lnTo>
                    <a:pt x="29" y="7"/>
                  </a:lnTo>
                  <a:lnTo>
                    <a:pt x="30" y="7"/>
                  </a:lnTo>
                  <a:lnTo>
                    <a:pt x="31" y="7"/>
                  </a:lnTo>
                  <a:lnTo>
                    <a:pt x="32" y="6"/>
                  </a:lnTo>
                  <a:lnTo>
                    <a:pt x="33" y="5"/>
                  </a:lnTo>
                  <a:lnTo>
                    <a:pt x="33" y="3"/>
                  </a:lnTo>
                  <a:lnTo>
                    <a:pt x="32" y="2"/>
                  </a:lnTo>
                  <a:lnTo>
                    <a:pt x="31" y="1"/>
                  </a:lnTo>
                  <a:lnTo>
                    <a:pt x="3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58" name="Freeform 1162"/>
            <p:cNvSpPr>
              <a:spLocks/>
            </p:cNvSpPr>
            <p:nvPr/>
          </p:nvSpPr>
          <p:spPr bwMode="auto">
            <a:xfrm>
              <a:off x="3856" y="2563"/>
              <a:ext cx="33" cy="7"/>
            </a:xfrm>
            <a:custGeom>
              <a:avLst/>
              <a:gdLst>
                <a:gd name="T0" fmla="*/ 4 w 33"/>
                <a:gd name="T1" fmla="*/ 0 h 7"/>
                <a:gd name="T2" fmla="*/ 3 w 33"/>
                <a:gd name="T3" fmla="*/ 0 h 7"/>
                <a:gd name="T4" fmla="*/ 1 w 33"/>
                <a:gd name="T5" fmla="*/ 1 h 7"/>
                <a:gd name="T6" fmla="*/ 0 w 33"/>
                <a:gd name="T7" fmla="*/ 2 h 7"/>
                <a:gd name="T8" fmla="*/ 0 w 33"/>
                <a:gd name="T9" fmla="*/ 3 h 7"/>
                <a:gd name="T10" fmla="*/ 0 w 33"/>
                <a:gd name="T11" fmla="*/ 5 h 7"/>
                <a:gd name="T12" fmla="*/ 0 w 33"/>
                <a:gd name="T13" fmla="*/ 6 h 7"/>
                <a:gd name="T14" fmla="*/ 1 w 33"/>
                <a:gd name="T15" fmla="*/ 7 h 7"/>
                <a:gd name="T16" fmla="*/ 3 w 33"/>
                <a:gd name="T17" fmla="*/ 7 h 7"/>
                <a:gd name="T18" fmla="*/ 29 w 33"/>
                <a:gd name="T19" fmla="*/ 7 h 7"/>
                <a:gd name="T20" fmla="*/ 30 w 33"/>
                <a:gd name="T21" fmla="*/ 7 h 7"/>
                <a:gd name="T22" fmla="*/ 31 w 33"/>
                <a:gd name="T23" fmla="*/ 7 h 7"/>
                <a:gd name="T24" fmla="*/ 32 w 33"/>
                <a:gd name="T25" fmla="*/ 6 h 7"/>
                <a:gd name="T26" fmla="*/ 33 w 33"/>
                <a:gd name="T27" fmla="*/ 5 h 7"/>
                <a:gd name="T28" fmla="*/ 33 w 33"/>
                <a:gd name="T29" fmla="*/ 3 h 7"/>
                <a:gd name="T30" fmla="*/ 32 w 33"/>
                <a:gd name="T31" fmla="*/ 2 h 7"/>
                <a:gd name="T32" fmla="*/ 31 w 33"/>
                <a:gd name="T33" fmla="*/ 1 h 7"/>
                <a:gd name="T34" fmla="*/ 30 w 33"/>
                <a:gd name="T35" fmla="*/ 0 h 7"/>
                <a:gd name="T36" fmla="*/ 4 w 33"/>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4" y="0"/>
                  </a:moveTo>
                  <a:lnTo>
                    <a:pt x="3" y="0"/>
                  </a:lnTo>
                  <a:lnTo>
                    <a:pt x="1" y="1"/>
                  </a:lnTo>
                  <a:lnTo>
                    <a:pt x="0" y="2"/>
                  </a:lnTo>
                  <a:lnTo>
                    <a:pt x="0" y="3"/>
                  </a:lnTo>
                  <a:lnTo>
                    <a:pt x="0" y="5"/>
                  </a:lnTo>
                  <a:lnTo>
                    <a:pt x="0" y="6"/>
                  </a:lnTo>
                  <a:lnTo>
                    <a:pt x="1" y="7"/>
                  </a:lnTo>
                  <a:lnTo>
                    <a:pt x="3" y="7"/>
                  </a:lnTo>
                  <a:lnTo>
                    <a:pt x="29" y="7"/>
                  </a:lnTo>
                  <a:lnTo>
                    <a:pt x="30" y="7"/>
                  </a:lnTo>
                  <a:lnTo>
                    <a:pt x="31" y="7"/>
                  </a:lnTo>
                  <a:lnTo>
                    <a:pt x="32" y="6"/>
                  </a:lnTo>
                  <a:lnTo>
                    <a:pt x="33" y="5"/>
                  </a:lnTo>
                  <a:lnTo>
                    <a:pt x="33" y="3"/>
                  </a:lnTo>
                  <a:lnTo>
                    <a:pt x="32" y="2"/>
                  </a:lnTo>
                  <a:lnTo>
                    <a:pt x="31" y="1"/>
                  </a:lnTo>
                  <a:lnTo>
                    <a:pt x="3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59" name="Freeform 1163"/>
            <p:cNvSpPr>
              <a:spLocks/>
            </p:cNvSpPr>
            <p:nvPr/>
          </p:nvSpPr>
          <p:spPr bwMode="auto">
            <a:xfrm>
              <a:off x="3902" y="2563"/>
              <a:ext cx="30" cy="7"/>
            </a:xfrm>
            <a:custGeom>
              <a:avLst/>
              <a:gdLst>
                <a:gd name="T0" fmla="*/ 4 w 30"/>
                <a:gd name="T1" fmla="*/ 0 h 7"/>
                <a:gd name="T2" fmla="*/ 3 w 30"/>
                <a:gd name="T3" fmla="*/ 0 h 7"/>
                <a:gd name="T4" fmla="*/ 2 w 30"/>
                <a:gd name="T5" fmla="*/ 1 h 7"/>
                <a:gd name="T6" fmla="*/ 0 w 30"/>
                <a:gd name="T7" fmla="*/ 2 h 7"/>
                <a:gd name="T8" fmla="*/ 0 w 30"/>
                <a:gd name="T9" fmla="*/ 3 h 7"/>
                <a:gd name="T10" fmla="*/ 0 w 30"/>
                <a:gd name="T11" fmla="*/ 5 h 7"/>
                <a:gd name="T12" fmla="*/ 0 w 30"/>
                <a:gd name="T13" fmla="*/ 6 h 7"/>
                <a:gd name="T14" fmla="*/ 2 w 30"/>
                <a:gd name="T15" fmla="*/ 7 h 7"/>
                <a:gd name="T16" fmla="*/ 3 w 30"/>
                <a:gd name="T17" fmla="*/ 7 h 7"/>
                <a:gd name="T18" fmla="*/ 27 w 30"/>
                <a:gd name="T19" fmla="*/ 7 h 7"/>
                <a:gd name="T20" fmla="*/ 27 w 30"/>
                <a:gd name="T21" fmla="*/ 7 h 7"/>
                <a:gd name="T22" fmla="*/ 28 w 30"/>
                <a:gd name="T23" fmla="*/ 6 h 7"/>
                <a:gd name="T24" fmla="*/ 29 w 30"/>
                <a:gd name="T25" fmla="*/ 5 h 7"/>
                <a:gd name="T26" fmla="*/ 30 w 30"/>
                <a:gd name="T27" fmla="*/ 3 h 7"/>
                <a:gd name="T28" fmla="*/ 30 w 30"/>
                <a:gd name="T29" fmla="*/ 3 h 7"/>
                <a:gd name="T30" fmla="*/ 29 w 30"/>
                <a:gd name="T31" fmla="*/ 2 h 7"/>
                <a:gd name="T32" fmla="*/ 28 w 30"/>
                <a:gd name="T33" fmla="*/ 1 h 7"/>
                <a:gd name="T34" fmla="*/ 28 w 30"/>
                <a:gd name="T35" fmla="*/ 0 h 7"/>
                <a:gd name="T36" fmla="*/ 4 w 30"/>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7">
                  <a:moveTo>
                    <a:pt x="4" y="0"/>
                  </a:moveTo>
                  <a:lnTo>
                    <a:pt x="3" y="0"/>
                  </a:lnTo>
                  <a:lnTo>
                    <a:pt x="2" y="1"/>
                  </a:lnTo>
                  <a:lnTo>
                    <a:pt x="0" y="2"/>
                  </a:lnTo>
                  <a:lnTo>
                    <a:pt x="0" y="3"/>
                  </a:lnTo>
                  <a:lnTo>
                    <a:pt x="0" y="5"/>
                  </a:lnTo>
                  <a:lnTo>
                    <a:pt x="0" y="6"/>
                  </a:lnTo>
                  <a:lnTo>
                    <a:pt x="2" y="7"/>
                  </a:lnTo>
                  <a:lnTo>
                    <a:pt x="3" y="7"/>
                  </a:lnTo>
                  <a:lnTo>
                    <a:pt x="27" y="7"/>
                  </a:lnTo>
                  <a:lnTo>
                    <a:pt x="27" y="7"/>
                  </a:lnTo>
                  <a:lnTo>
                    <a:pt x="28" y="6"/>
                  </a:lnTo>
                  <a:lnTo>
                    <a:pt x="29" y="5"/>
                  </a:lnTo>
                  <a:lnTo>
                    <a:pt x="30" y="3"/>
                  </a:lnTo>
                  <a:lnTo>
                    <a:pt x="30" y="3"/>
                  </a:lnTo>
                  <a:lnTo>
                    <a:pt x="29" y="2"/>
                  </a:lnTo>
                  <a:lnTo>
                    <a:pt x="28" y="1"/>
                  </a:lnTo>
                  <a:lnTo>
                    <a:pt x="28"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61307" name="Group 1211"/>
          <p:cNvGrpSpPr>
            <a:grpSpLocks/>
          </p:cNvGrpSpPr>
          <p:nvPr/>
        </p:nvGrpSpPr>
        <p:grpSpPr bwMode="auto">
          <a:xfrm>
            <a:off x="4494213" y="2400300"/>
            <a:ext cx="11112" cy="3340100"/>
            <a:chOff x="2831" y="1512"/>
            <a:chExt cx="7" cy="2104"/>
          </a:xfrm>
        </p:grpSpPr>
        <p:sp>
          <p:nvSpPr>
            <p:cNvPr id="261261" name="Freeform 1165"/>
            <p:cNvSpPr>
              <a:spLocks/>
            </p:cNvSpPr>
            <p:nvPr/>
          </p:nvSpPr>
          <p:spPr bwMode="auto">
            <a:xfrm>
              <a:off x="2831" y="3583"/>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3 h 33"/>
                <a:gd name="T22" fmla="*/ 5 w 7"/>
                <a:gd name="T23" fmla="*/ 2 h 33"/>
                <a:gd name="T24" fmla="*/ 4 w 7"/>
                <a:gd name="T25" fmla="*/ 0 h 33"/>
                <a:gd name="T26" fmla="*/ 4 w 7"/>
                <a:gd name="T27" fmla="*/ 0 h 33"/>
                <a:gd name="T28" fmla="*/ 2 w 7"/>
                <a:gd name="T29" fmla="*/ 2 h 33"/>
                <a:gd name="T30" fmla="*/ 1 w 7"/>
                <a:gd name="T31" fmla="*/ 3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4"/>
                  </a:lnTo>
                  <a:lnTo>
                    <a:pt x="6" y="3"/>
                  </a:lnTo>
                  <a:lnTo>
                    <a:pt x="5" y="2"/>
                  </a:lnTo>
                  <a:lnTo>
                    <a:pt x="4" y="0"/>
                  </a:lnTo>
                  <a:lnTo>
                    <a:pt x="4" y="0"/>
                  </a:lnTo>
                  <a:lnTo>
                    <a:pt x="2" y="2"/>
                  </a:lnTo>
                  <a:lnTo>
                    <a:pt x="1" y="3"/>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62" name="Freeform 1166"/>
            <p:cNvSpPr>
              <a:spLocks/>
            </p:cNvSpPr>
            <p:nvPr/>
          </p:nvSpPr>
          <p:spPr bwMode="auto">
            <a:xfrm>
              <a:off x="2831" y="3537"/>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3 h 33"/>
                <a:gd name="T22" fmla="*/ 5 w 7"/>
                <a:gd name="T23" fmla="*/ 1 h 33"/>
                <a:gd name="T24" fmla="*/ 4 w 7"/>
                <a:gd name="T25" fmla="*/ 0 h 33"/>
                <a:gd name="T26" fmla="*/ 4 w 7"/>
                <a:gd name="T27" fmla="*/ 0 h 33"/>
                <a:gd name="T28" fmla="*/ 2 w 7"/>
                <a:gd name="T29" fmla="*/ 1 h 33"/>
                <a:gd name="T30" fmla="*/ 1 w 7"/>
                <a:gd name="T31" fmla="*/ 3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4"/>
                  </a:lnTo>
                  <a:lnTo>
                    <a:pt x="6" y="3"/>
                  </a:lnTo>
                  <a:lnTo>
                    <a:pt x="5" y="1"/>
                  </a:lnTo>
                  <a:lnTo>
                    <a:pt x="4" y="0"/>
                  </a:lnTo>
                  <a:lnTo>
                    <a:pt x="4" y="0"/>
                  </a:lnTo>
                  <a:lnTo>
                    <a:pt x="2" y="1"/>
                  </a:lnTo>
                  <a:lnTo>
                    <a:pt x="1" y="3"/>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63" name="Freeform 1167"/>
            <p:cNvSpPr>
              <a:spLocks/>
            </p:cNvSpPr>
            <p:nvPr/>
          </p:nvSpPr>
          <p:spPr bwMode="auto">
            <a:xfrm>
              <a:off x="2831" y="3491"/>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3 h 33"/>
                <a:gd name="T22" fmla="*/ 5 w 7"/>
                <a:gd name="T23" fmla="*/ 1 h 33"/>
                <a:gd name="T24" fmla="*/ 4 w 7"/>
                <a:gd name="T25" fmla="*/ 0 h 33"/>
                <a:gd name="T26" fmla="*/ 4 w 7"/>
                <a:gd name="T27" fmla="*/ 0 h 33"/>
                <a:gd name="T28" fmla="*/ 2 w 7"/>
                <a:gd name="T29" fmla="*/ 1 h 33"/>
                <a:gd name="T30" fmla="*/ 1 w 7"/>
                <a:gd name="T31" fmla="*/ 3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4"/>
                  </a:lnTo>
                  <a:lnTo>
                    <a:pt x="6" y="3"/>
                  </a:lnTo>
                  <a:lnTo>
                    <a:pt x="5" y="1"/>
                  </a:lnTo>
                  <a:lnTo>
                    <a:pt x="4" y="0"/>
                  </a:lnTo>
                  <a:lnTo>
                    <a:pt x="4" y="0"/>
                  </a:lnTo>
                  <a:lnTo>
                    <a:pt x="2" y="1"/>
                  </a:lnTo>
                  <a:lnTo>
                    <a:pt x="1" y="3"/>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64" name="Freeform 1168"/>
            <p:cNvSpPr>
              <a:spLocks/>
            </p:cNvSpPr>
            <p:nvPr/>
          </p:nvSpPr>
          <p:spPr bwMode="auto">
            <a:xfrm>
              <a:off x="2831" y="3445"/>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3 h 33"/>
                <a:gd name="T22" fmla="*/ 5 w 7"/>
                <a:gd name="T23" fmla="*/ 1 h 33"/>
                <a:gd name="T24" fmla="*/ 4 w 7"/>
                <a:gd name="T25" fmla="*/ 0 h 33"/>
                <a:gd name="T26" fmla="*/ 4 w 7"/>
                <a:gd name="T27" fmla="*/ 0 h 33"/>
                <a:gd name="T28" fmla="*/ 2 w 7"/>
                <a:gd name="T29" fmla="*/ 1 h 33"/>
                <a:gd name="T30" fmla="*/ 1 w 7"/>
                <a:gd name="T31" fmla="*/ 3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4"/>
                  </a:lnTo>
                  <a:lnTo>
                    <a:pt x="6" y="3"/>
                  </a:lnTo>
                  <a:lnTo>
                    <a:pt x="5" y="1"/>
                  </a:lnTo>
                  <a:lnTo>
                    <a:pt x="4" y="0"/>
                  </a:lnTo>
                  <a:lnTo>
                    <a:pt x="4" y="0"/>
                  </a:lnTo>
                  <a:lnTo>
                    <a:pt x="2" y="1"/>
                  </a:lnTo>
                  <a:lnTo>
                    <a:pt x="1" y="3"/>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65" name="Freeform 1169"/>
            <p:cNvSpPr>
              <a:spLocks/>
            </p:cNvSpPr>
            <p:nvPr/>
          </p:nvSpPr>
          <p:spPr bwMode="auto">
            <a:xfrm>
              <a:off x="2831" y="3399"/>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4"/>
                  </a:lnTo>
                  <a:lnTo>
                    <a:pt x="6" y="2"/>
                  </a:lnTo>
                  <a:lnTo>
                    <a:pt x="5" y="1"/>
                  </a:lnTo>
                  <a:lnTo>
                    <a:pt x="4" y="0"/>
                  </a:lnTo>
                  <a:lnTo>
                    <a:pt x="4" y="0"/>
                  </a:lnTo>
                  <a:lnTo>
                    <a:pt x="2" y="1"/>
                  </a:lnTo>
                  <a:lnTo>
                    <a:pt x="1" y="2"/>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66" name="Freeform 1170"/>
            <p:cNvSpPr>
              <a:spLocks/>
            </p:cNvSpPr>
            <p:nvPr/>
          </p:nvSpPr>
          <p:spPr bwMode="auto">
            <a:xfrm>
              <a:off x="2831" y="3353"/>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4"/>
                  </a:lnTo>
                  <a:lnTo>
                    <a:pt x="6" y="2"/>
                  </a:lnTo>
                  <a:lnTo>
                    <a:pt x="5" y="1"/>
                  </a:lnTo>
                  <a:lnTo>
                    <a:pt x="4" y="0"/>
                  </a:lnTo>
                  <a:lnTo>
                    <a:pt x="4" y="0"/>
                  </a:lnTo>
                  <a:lnTo>
                    <a:pt x="2" y="1"/>
                  </a:lnTo>
                  <a:lnTo>
                    <a:pt x="1" y="2"/>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67" name="Freeform 1171"/>
            <p:cNvSpPr>
              <a:spLocks/>
            </p:cNvSpPr>
            <p:nvPr/>
          </p:nvSpPr>
          <p:spPr bwMode="auto">
            <a:xfrm>
              <a:off x="2831" y="3307"/>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4"/>
                  </a:lnTo>
                  <a:lnTo>
                    <a:pt x="6" y="2"/>
                  </a:lnTo>
                  <a:lnTo>
                    <a:pt x="5" y="1"/>
                  </a:lnTo>
                  <a:lnTo>
                    <a:pt x="4" y="0"/>
                  </a:lnTo>
                  <a:lnTo>
                    <a:pt x="4" y="0"/>
                  </a:lnTo>
                  <a:lnTo>
                    <a:pt x="2" y="1"/>
                  </a:lnTo>
                  <a:lnTo>
                    <a:pt x="1" y="2"/>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68" name="Freeform 1172"/>
            <p:cNvSpPr>
              <a:spLocks/>
            </p:cNvSpPr>
            <p:nvPr/>
          </p:nvSpPr>
          <p:spPr bwMode="auto">
            <a:xfrm>
              <a:off x="2831" y="3261"/>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4"/>
                  </a:lnTo>
                  <a:lnTo>
                    <a:pt x="6" y="2"/>
                  </a:lnTo>
                  <a:lnTo>
                    <a:pt x="5" y="1"/>
                  </a:lnTo>
                  <a:lnTo>
                    <a:pt x="4" y="0"/>
                  </a:lnTo>
                  <a:lnTo>
                    <a:pt x="4" y="0"/>
                  </a:lnTo>
                  <a:lnTo>
                    <a:pt x="2" y="1"/>
                  </a:lnTo>
                  <a:lnTo>
                    <a:pt x="1" y="2"/>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69" name="Freeform 1173"/>
            <p:cNvSpPr>
              <a:spLocks/>
            </p:cNvSpPr>
            <p:nvPr/>
          </p:nvSpPr>
          <p:spPr bwMode="auto">
            <a:xfrm>
              <a:off x="2831" y="3215"/>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3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3"/>
                  </a:lnTo>
                  <a:lnTo>
                    <a:pt x="6" y="2"/>
                  </a:lnTo>
                  <a:lnTo>
                    <a:pt x="5" y="1"/>
                  </a:lnTo>
                  <a:lnTo>
                    <a:pt x="4" y="0"/>
                  </a:lnTo>
                  <a:lnTo>
                    <a:pt x="4" y="0"/>
                  </a:lnTo>
                  <a:lnTo>
                    <a:pt x="2" y="1"/>
                  </a:lnTo>
                  <a:lnTo>
                    <a:pt x="1" y="2"/>
                  </a:lnTo>
                  <a:lnTo>
                    <a:pt x="0" y="3"/>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70" name="Freeform 1174"/>
            <p:cNvSpPr>
              <a:spLocks/>
            </p:cNvSpPr>
            <p:nvPr/>
          </p:nvSpPr>
          <p:spPr bwMode="auto">
            <a:xfrm>
              <a:off x="2831" y="3169"/>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3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3"/>
                  </a:lnTo>
                  <a:lnTo>
                    <a:pt x="6" y="2"/>
                  </a:lnTo>
                  <a:lnTo>
                    <a:pt x="5" y="1"/>
                  </a:lnTo>
                  <a:lnTo>
                    <a:pt x="4" y="0"/>
                  </a:lnTo>
                  <a:lnTo>
                    <a:pt x="4" y="0"/>
                  </a:lnTo>
                  <a:lnTo>
                    <a:pt x="2" y="1"/>
                  </a:lnTo>
                  <a:lnTo>
                    <a:pt x="1" y="2"/>
                  </a:lnTo>
                  <a:lnTo>
                    <a:pt x="0" y="3"/>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71" name="Freeform 1175"/>
            <p:cNvSpPr>
              <a:spLocks/>
            </p:cNvSpPr>
            <p:nvPr/>
          </p:nvSpPr>
          <p:spPr bwMode="auto">
            <a:xfrm>
              <a:off x="2831" y="3123"/>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3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3"/>
                  </a:lnTo>
                  <a:lnTo>
                    <a:pt x="6" y="2"/>
                  </a:lnTo>
                  <a:lnTo>
                    <a:pt x="5" y="1"/>
                  </a:lnTo>
                  <a:lnTo>
                    <a:pt x="4" y="0"/>
                  </a:lnTo>
                  <a:lnTo>
                    <a:pt x="4" y="0"/>
                  </a:lnTo>
                  <a:lnTo>
                    <a:pt x="2" y="1"/>
                  </a:lnTo>
                  <a:lnTo>
                    <a:pt x="1" y="2"/>
                  </a:lnTo>
                  <a:lnTo>
                    <a:pt x="0" y="3"/>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72" name="Freeform 1176"/>
            <p:cNvSpPr>
              <a:spLocks/>
            </p:cNvSpPr>
            <p:nvPr/>
          </p:nvSpPr>
          <p:spPr bwMode="auto">
            <a:xfrm>
              <a:off x="2831" y="3077"/>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3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3"/>
                  </a:lnTo>
                  <a:lnTo>
                    <a:pt x="6" y="2"/>
                  </a:lnTo>
                  <a:lnTo>
                    <a:pt x="5" y="1"/>
                  </a:lnTo>
                  <a:lnTo>
                    <a:pt x="4" y="0"/>
                  </a:lnTo>
                  <a:lnTo>
                    <a:pt x="4" y="0"/>
                  </a:lnTo>
                  <a:lnTo>
                    <a:pt x="2" y="1"/>
                  </a:lnTo>
                  <a:lnTo>
                    <a:pt x="1" y="2"/>
                  </a:lnTo>
                  <a:lnTo>
                    <a:pt x="0" y="3"/>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73" name="Freeform 1177"/>
            <p:cNvSpPr>
              <a:spLocks/>
            </p:cNvSpPr>
            <p:nvPr/>
          </p:nvSpPr>
          <p:spPr bwMode="auto">
            <a:xfrm>
              <a:off x="2831" y="3031"/>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3"/>
                  </a:lnTo>
                  <a:lnTo>
                    <a:pt x="6" y="2"/>
                  </a:lnTo>
                  <a:lnTo>
                    <a:pt x="5" y="1"/>
                  </a:lnTo>
                  <a:lnTo>
                    <a:pt x="4" y="0"/>
                  </a:lnTo>
                  <a:lnTo>
                    <a:pt x="4"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74" name="Freeform 1178"/>
            <p:cNvSpPr>
              <a:spLocks/>
            </p:cNvSpPr>
            <p:nvPr/>
          </p:nvSpPr>
          <p:spPr bwMode="auto">
            <a:xfrm>
              <a:off x="2831" y="2985"/>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3"/>
                  </a:lnTo>
                  <a:lnTo>
                    <a:pt x="6" y="2"/>
                  </a:lnTo>
                  <a:lnTo>
                    <a:pt x="5" y="1"/>
                  </a:lnTo>
                  <a:lnTo>
                    <a:pt x="4" y="0"/>
                  </a:lnTo>
                  <a:lnTo>
                    <a:pt x="4"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75" name="Freeform 1179"/>
            <p:cNvSpPr>
              <a:spLocks/>
            </p:cNvSpPr>
            <p:nvPr/>
          </p:nvSpPr>
          <p:spPr bwMode="auto">
            <a:xfrm>
              <a:off x="2831" y="2939"/>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3"/>
                  </a:lnTo>
                  <a:lnTo>
                    <a:pt x="6" y="2"/>
                  </a:lnTo>
                  <a:lnTo>
                    <a:pt x="5" y="1"/>
                  </a:lnTo>
                  <a:lnTo>
                    <a:pt x="4" y="0"/>
                  </a:lnTo>
                  <a:lnTo>
                    <a:pt x="4"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76" name="Freeform 1180"/>
            <p:cNvSpPr>
              <a:spLocks/>
            </p:cNvSpPr>
            <p:nvPr/>
          </p:nvSpPr>
          <p:spPr bwMode="auto">
            <a:xfrm>
              <a:off x="2831" y="2893"/>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3"/>
                  </a:lnTo>
                  <a:lnTo>
                    <a:pt x="6" y="2"/>
                  </a:lnTo>
                  <a:lnTo>
                    <a:pt x="5" y="1"/>
                  </a:lnTo>
                  <a:lnTo>
                    <a:pt x="4" y="0"/>
                  </a:lnTo>
                  <a:lnTo>
                    <a:pt x="4"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77" name="Freeform 1181"/>
            <p:cNvSpPr>
              <a:spLocks/>
            </p:cNvSpPr>
            <p:nvPr/>
          </p:nvSpPr>
          <p:spPr bwMode="auto">
            <a:xfrm>
              <a:off x="2831" y="2847"/>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3"/>
                  </a:lnTo>
                  <a:lnTo>
                    <a:pt x="6" y="2"/>
                  </a:lnTo>
                  <a:lnTo>
                    <a:pt x="5" y="1"/>
                  </a:lnTo>
                  <a:lnTo>
                    <a:pt x="4" y="0"/>
                  </a:lnTo>
                  <a:lnTo>
                    <a:pt x="4"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78" name="Freeform 1182"/>
            <p:cNvSpPr>
              <a:spLocks/>
            </p:cNvSpPr>
            <p:nvPr/>
          </p:nvSpPr>
          <p:spPr bwMode="auto">
            <a:xfrm>
              <a:off x="2831" y="2801"/>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3"/>
                  </a:lnTo>
                  <a:lnTo>
                    <a:pt x="6" y="2"/>
                  </a:lnTo>
                  <a:lnTo>
                    <a:pt x="5" y="1"/>
                  </a:lnTo>
                  <a:lnTo>
                    <a:pt x="4" y="0"/>
                  </a:lnTo>
                  <a:lnTo>
                    <a:pt x="4"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79" name="Freeform 1183"/>
            <p:cNvSpPr>
              <a:spLocks/>
            </p:cNvSpPr>
            <p:nvPr/>
          </p:nvSpPr>
          <p:spPr bwMode="auto">
            <a:xfrm>
              <a:off x="2831" y="2755"/>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3"/>
                  </a:lnTo>
                  <a:lnTo>
                    <a:pt x="6" y="2"/>
                  </a:lnTo>
                  <a:lnTo>
                    <a:pt x="5" y="1"/>
                  </a:lnTo>
                  <a:lnTo>
                    <a:pt x="4" y="0"/>
                  </a:lnTo>
                  <a:lnTo>
                    <a:pt x="4"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80" name="Freeform 1184"/>
            <p:cNvSpPr>
              <a:spLocks/>
            </p:cNvSpPr>
            <p:nvPr/>
          </p:nvSpPr>
          <p:spPr bwMode="auto">
            <a:xfrm>
              <a:off x="2831" y="2709"/>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3"/>
                  </a:lnTo>
                  <a:lnTo>
                    <a:pt x="6" y="2"/>
                  </a:lnTo>
                  <a:lnTo>
                    <a:pt x="5" y="1"/>
                  </a:lnTo>
                  <a:lnTo>
                    <a:pt x="4" y="0"/>
                  </a:lnTo>
                  <a:lnTo>
                    <a:pt x="4"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81" name="Freeform 1185"/>
            <p:cNvSpPr>
              <a:spLocks/>
            </p:cNvSpPr>
            <p:nvPr/>
          </p:nvSpPr>
          <p:spPr bwMode="auto">
            <a:xfrm>
              <a:off x="2831" y="2663"/>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3"/>
                  </a:lnTo>
                  <a:lnTo>
                    <a:pt x="6" y="2"/>
                  </a:lnTo>
                  <a:lnTo>
                    <a:pt x="5" y="1"/>
                  </a:lnTo>
                  <a:lnTo>
                    <a:pt x="4" y="0"/>
                  </a:lnTo>
                  <a:lnTo>
                    <a:pt x="4"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82" name="Freeform 1186"/>
            <p:cNvSpPr>
              <a:spLocks/>
            </p:cNvSpPr>
            <p:nvPr/>
          </p:nvSpPr>
          <p:spPr bwMode="auto">
            <a:xfrm>
              <a:off x="2831" y="2617"/>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29 h 33"/>
                <a:gd name="T16" fmla="*/ 7 w 7"/>
                <a:gd name="T17" fmla="*/ 29 h 33"/>
                <a:gd name="T18" fmla="*/ 7 w 7"/>
                <a:gd name="T19" fmla="*/ 3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29"/>
                  </a:lnTo>
                  <a:lnTo>
                    <a:pt x="7" y="29"/>
                  </a:lnTo>
                  <a:lnTo>
                    <a:pt x="7" y="3"/>
                  </a:lnTo>
                  <a:lnTo>
                    <a:pt x="6" y="2"/>
                  </a:lnTo>
                  <a:lnTo>
                    <a:pt x="5" y="1"/>
                  </a:lnTo>
                  <a:lnTo>
                    <a:pt x="4" y="0"/>
                  </a:lnTo>
                  <a:lnTo>
                    <a:pt x="4"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83" name="Freeform 1187"/>
            <p:cNvSpPr>
              <a:spLocks/>
            </p:cNvSpPr>
            <p:nvPr/>
          </p:nvSpPr>
          <p:spPr bwMode="auto">
            <a:xfrm>
              <a:off x="2831" y="2571"/>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29 h 33"/>
                <a:gd name="T16" fmla="*/ 7 w 7"/>
                <a:gd name="T17" fmla="*/ 29 h 33"/>
                <a:gd name="T18" fmla="*/ 7 w 7"/>
                <a:gd name="T19" fmla="*/ 3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29"/>
                  </a:lnTo>
                  <a:lnTo>
                    <a:pt x="7" y="29"/>
                  </a:lnTo>
                  <a:lnTo>
                    <a:pt x="7" y="3"/>
                  </a:lnTo>
                  <a:lnTo>
                    <a:pt x="6" y="2"/>
                  </a:lnTo>
                  <a:lnTo>
                    <a:pt x="5" y="1"/>
                  </a:lnTo>
                  <a:lnTo>
                    <a:pt x="4" y="0"/>
                  </a:lnTo>
                  <a:lnTo>
                    <a:pt x="4"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84" name="Freeform 1188"/>
            <p:cNvSpPr>
              <a:spLocks/>
            </p:cNvSpPr>
            <p:nvPr/>
          </p:nvSpPr>
          <p:spPr bwMode="auto">
            <a:xfrm>
              <a:off x="2831" y="2525"/>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29 h 33"/>
                <a:gd name="T16" fmla="*/ 7 w 7"/>
                <a:gd name="T17" fmla="*/ 29 h 33"/>
                <a:gd name="T18" fmla="*/ 7 w 7"/>
                <a:gd name="T19" fmla="*/ 3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29"/>
                  </a:lnTo>
                  <a:lnTo>
                    <a:pt x="7" y="29"/>
                  </a:lnTo>
                  <a:lnTo>
                    <a:pt x="7" y="3"/>
                  </a:lnTo>
                  <a:lnTo>
                    <a:pt x="6" y="2"/>
                  </a:lnTo>
                  <a:lnTo>
                    <a:pt x="5" y="1"/>
                  </a:lnTo>
                  <a:lnTo>
                    <a:pt x="4" y="0"/>
                  </a:lnTo>
                  <a:lnTo>
                    <a:pt x="4"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85" name="Freeform 1189"/>
            <p:cNvSpPr>
              <a:spLocks/>
            </p:cNvSpPr>
            <p:nvPr/>
          </p:nvSpPr>
          <p:spPr bwMode="auto">
            <a:xfrm>
              <a:off x="2831" y="2479"/>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29 h 33"/>
                <a:gd name="T16" fmla="*/ 7 w 7"/>
                <a:gd name="T17" fmla="*/ 29 h 33"/>
                <a:gd name="T18" fmla="*/ 7 w 7"/>
                <a:gd name="T19" fmla="*/ 3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29"/>
                  </a:lnTo>
                  <a:lnTo>
                    <a:pt x="7" y="29"/>
                  </a:lnTo>
                  <a:lnTo>
                    <a:pt x="7" y="3"/>
                  </a:lnTo>
                  <a:lnTo>
                    <a:pt x="6" y="2"/>
                  </a:lnTo>
                  <a:lnTo>
                    <a:pt x="5" y="1"/>
                  </a:lnTo>
                  <a:lnTo>
                    <a:pt x="4" y="0"/>
                  </a:lnTo>
                  <a:lnTo>
                    <a:pt x="4"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86" name="Freeform 1190"/>
            <p:cNvSpPr>
              <a:spLocks/>
            </p:cNvSpPr>
            <p:nvPr/>
          </p:nvSpPr>
          <p:spPr bwMode="auto">
            <a:xfrm>
              <a:off x="2831" y="2433"/>
              <a:ext cx="7" cy="33"/>
            </a:xfrm>
            <a:custGeom>
              <a:avLst/>
              <a:gdLst>
                <a:gd name="T0" fmla="*/ 0 w 7"/>
                <a:gd name="T1" fmla="*/ 30 h 33"/>
                <a:gd name="T2" fmla="*/ 1 w 7"/>
                <a:gd name="T3" fmla="*/ 30 h 33"/>
                <a:gd name="T4" fmla="*/ 2 w 7"/>
                <a:gd name="T5" fmla="*/ 32 h 33"/>
                <a:gd name="T6" fmla="*/ 4 w 7"/>
                <a:gd name="T7" fmla="*/ 33 h 33"/>
                <a:gd name="T8" fmla="*/ 4 w 7"/>
                <a:gd name="T9" fmla="*/ 33 h 33"/>
                <a:gd name="T10" fmla="*/ 5 w 7"/>
                <a:gd name="T11" fmla="*/ 32 h 33"/>
                <a:gd name="T12" fmla="*/ 6 w 7"/>
                <a:gd name="T13" fmla="*/ 30 h 33"/>
                <a:gd name="T14" fmla="*/ 7 w 7"/>
                <a:gd name="T15" fmla="*/ 29 h 33"/>
                <a:gd name="T16" fmla="*/ 7 w 7"/>
                <a:gd name="T17" fmla="*/ 29 h 33"/>
                <a:gd name="T18" fmla="*/ 7 w 7"/>
                <a:gd name="T19" fmla="*/ 3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3 h 33"/>
                <a:gd name="T34" fmla="*/ 0 w 7"/>
                <a:gd name="T35" fmla="*/ 4 h 33"/>
                <a:gd name="T36" fmla="*/ 0 w 7"/>
                <a:gd name="T3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0"/>
                  </a:moveTo>
                  <a:lnTo>
                    <a:pt x="1" y="30"/>
                  </a:lnTo>
                  <a:lnTo>
                    <a:pt x="2" y="32"/>
                  </a:lnTo>
                  <a:lnTo>
                    <a:pt x="4" y="33"/>
                  </a:lnTo>
                  <a:lnTo>
                    <a:pt x="4" y="33"/>
                  </a:lnTo>
                  <a:lnTo>
                    <a:pt x="5" y="32"/>
                  </a:lnTo>
                  <a:lnTo>
                    <a:pt x="6" y="30"/>
                  </a:lnTo>
                  <a:lnTo>
                    <a:pt x="7" y="29"/>
                  </a:lnTo>
                  <a:lnTo>
                    <a:pt x="7" y="29"/>
                  </a:lnTo>
                  <a:lnTo>
                    <a:pt x="7" y="3"/>
                  </a:lnTo>
                  <a:lnTo>
                    <a:pt x="6" y="2"/>
                  </a:lnTo>
                  <a:lnTo>
                    <a:pt x="5" y="1"/>
                  </a:lnTo>
                  <a:lnTo>
                    <a:pt x="4" y="0"/>
                  </a:lnTo>
                  <a:lnTo>
                    <a:pt x="4" y="0"/>
                  </a:lnTo>
                  <a:lnTo>
                    <a:pt x="2" y="1"/>
                  </a:lnTo>
                  <a:lnTo>
                    <a:pt x="1" y="2"/>
                  </a:lnTo>
                  <a:lnTo>
                    <a:pt x="0" y="3"/>
                  </a:lnTo>
                  <a:lnTo>
                    <a:pt x="0" y="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87" name="Freeform 1191"/>
            <p:cNvSpPr>
              <a:spLocks/>
            </p:cNvSpPr>
            <p:nvPr/>
          </p:nvSpPr>
          <p:spPr bwMode="auto">
            <a:xfrm>
              <a:off x="2831" y="2387"/>
              <a:ext cx="7" cy="33"/>
            </a:xfrm>
            <a:custGeom>
              <a:avLst/>
              <a:gdLst>
                <a:gd name="T0" fmla="*/ 0 w 7"/>
                <a:gd name="T1" fmla="*/ 30 h 33"/>
                <a:gd name="T2" fmla="*/ 1 w 7"/>
                <a:gd name="T3" fmla="*/ 30 h 33"/>
                <a:gd name="T4" fmla="*/ 2 w 7"/>
                <a:gd name="T5" fmla="*/ 32 h 33"/>
                <a:gd name="T6" fmla="*/ 4 w 7"/>
                <a:gd name="T7" fmla="*/ 33 h 33"/>
                <a:gd name="T8" fmla="*/ 4 w 7"/>
                <a:gd name="T9" fmla="*/ 33 h 33"/>
                <a:gd name="T10" fmla="*/ 5 w 7"/>
                <a:gd name="T11" fmla="*/ 32 h 33"/>
                <a:gd name="T12" fmla="*/ 6 w 7"/>
                <a:gd name="T13" fmla="*/ 30 h 33"/>
                <a:gd name="T14" fmla="*/ 7 w 7"/>
                <a:gd name="T15" fmla="*/ 29 h 33"/>
                <a:gd name="T16" fmla="*/ 7 w 7"/>
                <a:gd name="T17" fmla="*/ 29 h 33"/>
                <a:gd name="T18" fmla="*/ 7 w 7"/>
                <a:gd name="T19" fmla="*/ 3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3 h 33"/>
                <a:gd name="T34" fmla="*/ 0 w 7"/>
                <a:gd name="T35" fmla="*/ 4 h 33"/>
                <a:gd name="T36" fmla="*/ 0 w 7"/>
                <a:gd name="T3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0"/>
                  </a:moveTo>
                  <a:lnTo>
                    <a:pt x="1" y="30"/>
                  </a:lnTo>
                  <a:lnTo>
                    <a:pt x="2" y="32"/>
                  </a:lnTo>
                  <a:lnTo>
                    <a:pt x="4" y="33"/>
                  </a:lnTo>
                  <a:lnTo>
                    <a:pt x="4" y="33"/>
                  </a:lnTo>
                  <a:lnTo>
                    <a:pt x="5" y="32"/>
                  </a:lnTo>
                  <a:lnTo>
                    <a:pt x="6" y="30"/>
                  </a:lnTo>
                  <a:lnTo>
                    <a:pt x="7" y="29"/>
                  </a:lnTo>
                  <a:lnTo>
                    <a:pt x="7" y="29"/>
                  </a:lnTo>
                  <a:lnTo>
                    <a:pt x="7" y="3"/>
                  </a:lnTo>
                  <a:lnTo>
                    <a:pt x="6" y="2"/>
                  </a:lnTo>
                  <a:lnTo>
                    <a:pt x="5" y="1"/>
                  </a:lnTo>
                  <a:lnTo>
                    <a:pt x="4" y="0"/>
                  </a:lnTo>
                  <a:lnTo>
                    <a:pt x="4" y="0"/>
                  </a:lnTo>
                  <a:lnTo>
                    <a:pt x="2" y="1"/>
                  </a:lnTo>
                  <a:lnTo>
                    <a:pt x="1" y="2"/>
                  </a:lnTo>
                  <a:lnTo>
                    <a:pt x="0" y="3"/>
                  </a:lnTo>
                  <a:lnTo>
                    <a:pt x="0" y="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88" name="Freeform 1192"/>
            <p:cNvSpPr>
              <a:spLocks/>
            </p:cNvSpPr>
            <p:nvPr/>
          </p:nvSpPr>
          <p:spPr bwMode="auto">
            <a:xfrm>
              <a:off x="2831" y="2341"/>
              <a:ext cx="7" cy="33"/>
            </a:xfrm>
            <a:custGeom>
              <a:avLst/>
              <a:gdLst>
                <a:gd name="T0" fmla="*/ 0 w 7"/>
                <a:gd name="T1" fmla="*/ 30 h 33"/>
                <a:gd name="T2" fmla="*/ 1 w 7"/>
                <a:gd name="T3" fmla="*/ 30 h 33"/>
                <a:gd name="T4" fmla="*/ 2 w 7"/>
                <a:gd name="T5" fmla="*/ 32 h 33"/>
                <a:gd name="T6" fmla="*/ 4 w 7"/>
                <a:gd name="T7" fmla="*/ 33 h 33"/>
                <a:gd name="T8" fmla="*/ 4 w 7"/>
                <a:gd name="T9" fmla="*/ 33 h 33"/>
                <a:gd name="T10" fmla="*/ 5 w 7"/>
                <a:gd name="T11" fmla="*/ 32 h 33"/>
                <a:gd name="T12" fmla="*/ 6 w 7"/>
                <a:gd name="T13" fmla="*/ 30 h 33"/>
                <a:gd name="T14" fmla="*/ 7 w 7"/>
                <a:gd name="T15" fmla="*/ 29 h 33"/>
                <a:gd name="T16" fmla="*/ 7 w 7"/>
                <a:gd name="T17" fmla="*/ 29 h 33"/>
                <a:gd name="T18" fmla="*/ 7 w 7"/>
                <a:gd name="T19" fmla="*/ 3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3 h 33"/>
                <a:gd name="T34" fmla="*/ 0 w 7"/>
                <a:gd name="T35" fmla="*/ 4 h 33"/>
                <a:gd name="T36" fmla="*/ 0 w 7"/>
                <a:gd name="T3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0"/>
                  </a:moveTo>
                  <a:lnTo>
                    <a:pt x="1" y="30"/>
                  </a:lnTo>
                  <a:lnTo>
                    <a:pt x="2" y="32"/>
                  </a:lnTo>
                  <a:lnTo>
                    <a:pt x="4" y="33"/>
                  </a:lnTo>
                  <a:lnTo>
                    <a:pt x="4" y="33"/>
                  </a:lnTo>
                  <a:lnTo>
                    <a:pt x="5" y="32"/>
                  </a:lnTo>
                  <a:lnTo>
                    <a:pt x="6" y="30"/>
                  </a:lnTo>
                  <a:lnTo>
                    <a:pt x="7" y="29"/>
                  </a:lnTo>
                  <a:lnTo>
                    <a:pt x="7" y="29"/>
                  </a:lnTo>
                  <a:lnTo>
                    <a:pt x="7" y="3"/>
                  </a:lnTo>
                  <a:lnTo>
                    <a:pt x="6" y="2"/>
                  </a:lnTo>
                  <a:lnTo>
                    <a:pt x="5" y="1"/>
                  </a:lnTo>
                  <a:lnTo>
                    <a:pt x="4" y="0"/>
                  </a:lnTo>
                  <a:lnTo>
                    <a:pt x="4" y="0"/>
                  </a:lnTo>
                  <a:lnTo>
                    <a:pt x="2" y="1"/>
                  </a:lnTo>
                  <a:lnTo>
                    <a:pt x="1" y="2"/>
                  </a:lnTo>
                  <a:lnTo>
                    <a:pt x="0" y="3"/>
                  </a:lnTo>
                  <a:lnTo>
                    <a:pt x="0" y="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89" name="Freeform 1193"/>
            <p:cNvSpPr>
              <a:spLocks/>
            </p:cNvSpPr>
            <p:nvPr/>
          </p:nvSpPr>
          <p:spPr bwMode="auto">
            <a:xfrm>
              <a:off x="2831" y="2295"/>
              <a:ext cx="7" cy="33"/>
            </a:xfrm>
            <a:custGeom>
              <a:avLst/>
              <a:gdLst>
                <a:gd name="T0" fmla="*/ 0 w 7"/>
                <a:gd name="T1" fmla="*/ 30 h 33"/>
                <a:gd name="T2" fmla="*/ 1 w 7"/>
                <a:gd name="T3" fmla="*/ 30 h 33"/>
                <a:gd name="T4" fmla="*/ 2 w 7"/>
                <a:gd name="T5" fmla="*/ 32 h 33"/>
                <a:gd name="T6" fmla="*/ 4 w 7"/>
                <a:gd name="T7" fmla="*/ 33 h 33"/>
                <a:gd name="T8" fmla="*/ 4 w 7"/>
                <a:gd name="T9" fmla="*/ 33 h 33"/>
                <a:gd name="T10" fmla="*/ 5 w 7"/>
                <a:gd name="T11" fmla="*/ 32 h 33"/>
                <a:gd name="T12" fmla="*/ 6 w 7"/>
                <a:gd name="T13" fmla="*/ 30 h 33"/>
                <a:gd name="T14" fmla="*/ 7 w 7"/>
                <a:gd name="T15" fmla="*/ 29 h 33"/>
                <a:gd name="T16" fmla="*/ 7 w 7"/>
                <a:gd name="T17" fmla="*/ 29 h 33"/>
                <a:gd name="T18" fmla="*/ 7 w 7"/>
                <a:gd name="T19" fmla="*/ 3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3 h 33"/>
                <a:gd name="T34" fmla="*/ 0 w 7"/>
                <a:gd name="T35" fmla="*/ 4 h 33"/>
                <a:gd name="T36" fmla="*/ 0 w 7"/>
                <a:gd name="T3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0"/>
                  </a:moveTo>
                  <a:lnTo>
                    <a:pt x="1" y="30"/>
                  </a:lnTo>
                  <a:lnTo>
                    <a:pt x="2" y="32"/>
                  </a:lnTo>
                  <a:lnTo>
                    <a:pt x="4" y="33"/>
                  </a:lnTo>
                  <a:lnTo>
                    <a:pt x="4" y="33"/>
                  </a:lnTo>
                  <a:lnTo>
                    <a:pt x="5" y="32"/>
                  </a:lnTo>
                  <a:lnTo>
                    <a:pt x="6" y="30"/>
                  </a:lnTo>
                  <a:lnTo>
                    <a:pt x="7" y="29"/>
                  </a:lnTo>
                  <a:lnTo>
                    <a:pt x="7" y="29"/>
                  </a:lnTo>
                  <a:lnTo>
                    <a:pt x="7" y="3"/>
                  </a:lnTo>
                  <a:lnTo>
                    <a:pt x="6" y="2"/>
                  </a:lnTo>
                  <a:lnTo>
                    <a:pt x="5" y="1"/>
                  </a:lnTo>
                  <a:lnTo>
                    <a:pt x="4" y="0"/>
                  </a:lnTo>
                  <a:lnTo>
                    <a:pt x="4" y="0"/>
                  </a:lnTo>
                  <a:lnTo>
                    <a:pt x="2" y="1"/>
                  </a:lnTo>
                  <a:lnTo>
                    <a:pt x="1" y="2"/>
                  </a:lnTo>
                  <a:lnTo>
                    <a:pt x="0" y="3"/>
                  </a:lnTo>
                  <a:lnTo>
                    <a:pt x="0" y="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90" name="Freeform 1194"/>
            <p:cNvSpPr>
              <a:spLocks/>
            </p:cNvSpPr>
            <p:nvPr/>
          </p:nvSpPr>
          <p:spPr bwMode="auto">
            <a:xfrm>
              <a:off x="2831" y="2249"/>
              <a:ext cx="7" cy="33"/>
            </a:xfrm>
            <a:custGeom>
              <a:avLst/>
              <a:gdLst>
                <a:gd name="T0" fmla="*/ 0 w 7"/>
                <a:gd name="T1" fmla="*/ 30 h 33"/>
                <a:gd name="T2" fmla="*/ 1 w 7"/>
                <a:gd name="T3" fmla="*/ 30 h 33"/>
                <a:gd name="T4" fmla="*/ 2 w 7"/>
                <a:gd name="T5" fmla="*/ 31 h 33"/>
                <a:gd name="T6" fmla="*/ 4 w 7"/>
                <a:gd name="T7" fmla="*/ 33 h 33"/>
                <a:gd name="T8" fmla="*/ 4 w 7"/>
                <a:gd name="T9" fmla="*/ 33 h 33"/>
                <a:gd name="T10" fmla="*/ 5 w 7"/>
                <a:gd name="T11" fmla="*/ 31 h 33"/>
                <a:gd name="T12" fmla="*/ 6 w 7"/>
                <a:gd name="T13" fmla="*/ 30 h 33"/>
                <a:gd name="T14" fmla="*/ 7 w 7"/>
                <a:gd name="T15" fmla="*/ 29 h 33"/>
                <a:gd name="T16" fmla="*/ 7 w 7"/>
                <a:gd name="T17" fmla="*/ 29 h 33"/>
                <a:gd name="T18" fmla="*/ 7 w 7"/>
                <a:gd name="T19" fmla="*/ 3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3 h 33"/>
                <a:gd name="T34" fmla="*/ 0 w 7"/>
                <a:gd name="T35" fmla="*/ 4 h 33"/>
                <a:gd name="T36" fmla="*/ 0 w 7"/>
                <a:gd name="T3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0"/>
                  </a:moveTo>
                  <a:lnTo>
                    <a:pt x="1" y="30"/>
                  </a:lnTo>
                  <a:lnTo>
                    <a:pt x="2" y="31"/>
                  </a:lnTo>
                  <a:lnTo>
                    <a:pt x="4" y="33"/>
                  </a:lnTo>
                  <a:lnTo>
                    <a:pt x="4" y="33"/>
                  </a:lnTo>
                  <a:lnTo>
                    <a:pt x="5" y="31"/>
                  </a:lnTo>
                  <a:lnTo>
                    <a:pt x="6" y="30"/>
                  </a:lnTo>
                  <a:lnTo>
                    <a:pt x="7" y="29"/>
                  </a:lnTo>
                  <a:lnTo>
                    <a:pt x="7" y="29"/>
                  </a:lnTo>
                  <a:lnTo>
                    <a:pt x="7" y="3"/>
                  </a:lnTo>
                  <a:lnTo>
                    <a:pt x="6" y="2"/>
                  </a:lnTo>
                  <a:lnTo>
                    <a:pt x="5" y="1"/>
                  </a:lnTo>
                  <a:lnTo>
                    <a:pt x="4" y="0"/>
                  </a:lnTo>
                  <a:lnTo>
                    <a:pt x="4" y="0"/>
                  </a:lnTo>
                  <a:lnTo>
                    <a:pt x="2" y="1"/>
                  </a:lnTo>
                  <a:lnTo>
                    <a:pt x="1" y="2"/>
                  </a:lnTo>
                  <a:lnTo>
                    <a:pt x="0" y="3"/>
                  </a:lnTo>
                  <a:lnTo>
                    <a:pt x="0" y="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91" name="Freeform 1195"/>
            <p:cNvSpPr>
              <a:spLocks/>
            </p:cNvSpPr>
            <p:nvPr/>
          </p:nvSpPr>
          <p:spPr bwMode="auto">
            <a:xfrm>
              <a:off x="2831" y="2203"/>
              <a:ext cx="7" cy="33"/>
            </a:xfrm>
            <a:custGeom>
              <a:avLst/>
              <a:gdLst>
                <a:gd name="T0" fmla="*/ 0 w 7"/>
                <a:gd name="T1" fmla="*/ 30 h 33"/>
                <a:gd name="T2" fmla="*/ 1 w 7"/>
                <a:gd name="T3" fmla="*/ 30 h 33"/>
                <a:gd name="T4" fmla="*/ 2 w 7"/>
                <a:gd name="T5" fmla="*/ 31 h 33"/>
                <a:gd name="T6" fmla="*/ 4 w 7"/>
                <a:gd name="T7" fmla="*/ 33 h 33"/>
                <a:gd name="T8" fmla="*/ 4 w 7"/>
                <a:gd name="T9" fmla="*/ 33 h 33"/>
                <a:gd name="T10" fmla="*/ 5 w 7"/>
                <a:gd name="T11" fmla="*/ 31 h 33"/>
                <a:gd name="T12" fmla="*/ 6 w 7"/>
                <a:gd name="T13" fmla="*/ 30 h 33"/>
                <a:gd name="T14" fmla="*/ 7 w 7"/>
                <a:gd name="T15" fmla="*/ 29 h 33"/>
                <a:gd name="T16" fmla="*/ 7 w 7"/>
                <a:gd name="T17" fmla="*/ 29 h 33"/>
                <a:gd name="T18" fmla="*/ 7 w 7"/>
                <a:gd name="T19" fmla="*/ 3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3 h 33"/>
                <a:gd name="T34" fmla="*/ 0 w 7"/>
                <a:gd name="T35" fmla="*/ 4 h 33"/>
                <a:gd name="T36" fmla="*/ 0 w 7"/>
                <a:gd name="T3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0"/>
                  </a:moveTo>
                  <a:lnTo>
                    <a:pt x="1" y="30"/>
                  </a:lnTo>
                  <a:lnTo>
                    <a:pt x="2" y="31"/>
                  </a:lnTo>
                  <a:lnTo>
                    <a:pt x="4" y="33"/>
                  </a:lnTo>
                  <a:lnTo>
                    <a:pt x="4" y="33"/>
                  </a:lnTo>
                  <a:lnTo>
                    <a:pt x="5" y="31"/>
                  </a:lnTo>
                  <a:lnTo>
                    <a:pt x="6" y="30"/>
                  </a:lnTo>
                  <a:lnTo>
                    <a:pt x="7" y="29"/>
                  </a:lnTo>
                  <a:lnTo>
                    <a:pt x="7" y="29"/>
                  </a:lnTo>
                  <a:lnTo>
                    <a:pt x="7" y="3"/>
                  </a:lnTo>
                  <a:lnTo>
                    <a:pt x="6" y="2"/>
                  </a:lnTo>
                  <a:lnTo>
                    <a:pt x="5" y="1"/>
                  </a:lnTo>
                  <a:lnTo>
                    <a:pt x="4" y="0"/>
                  </a:lnTo>
                  <a:lnTo>
                    <a:pt x="4" y="0"/>
                  </a:lnTo>
                  <a:lnTo>
                    <a:pt x="2" y="1"/>
                  </a:lnTo>
                  <a:lnTo>
                    <a:pt x="1" y="2"/>
                  </a:lnTo>
                  <a:lnTo>
                    <a:pt x="0" y="3"/>
                  </a:lnTo>
                  <a:lnTo>
                    <a:pt x="0" y="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92" name="Freeform 1196"/>
            <p:cNvSpPr>
              <a:spLocks/>
            </p:cNvSpPr>
            <p:nvPr/>
          </p:nvSpPr>
          <p:spPr bwMode="auto">
            <a:xfrm>
              <a:off x="2831" y="2157"/>
              <a:ext cx="7" cy="33"/>
            </a:xfrm>
            <a:custGeom>
              <a:avLst/>
              <a:gdLst>
                <a:gd name="T0" fmla="*/ 0 w 7"/>
                <a:gd name="T1" fmla="*/ 30 h 33"/>
                <a:gd name="T2" fmla="*/ 1 w 7"/>
                <a:gd name="T3" fmla="*/ 30 h 33"/>
                <a:gd name="T4" fmla="*/ 2 w 7"/>
                <a:gd name="T5" fmla="*/ 31 h 33"/>
                <a:gd name="T6" fmla="*/ 4 w 7"/>
                <a:gd name="T7" fmla="*/ 33 h 33"/>
                <a:gd name="T8" fmla="*/ 4 w 7"/>
                <a:gd name="T9" fmla="*/ 33 h 33"/>
                <a:gd name="T10" fmla="*/ 5 w 7"/>
                <a:gd name="T11" fmla="*/ 31 h 33"/>
                <a:gd name="T12" fmla="*/ 6 w 7"/>
                <a:gd name="T13" fmla="*/ 30 h 33"/>
                <a:gd name="T14" fmla="*/ 7 w 7"/>
                <a:gd name="T15" fmla="*/ 29 h 33"/>
                <a:gd name="T16" fmla="*/ 7 w 7"/>
                <a:gd name="T17" fmla="*/ 29 h 33"/>
                <a:gd name="T18" fmla="*/ 7 w 7"/>
                <a:gd name="T19" fmla="*/ 3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3 h 33"/>
                <a:gd name="T34" fmla="*/ 0 w 7"/>
                <a:gd name="T35" fmla="*/ 4 h 33"/>
                <a:gd name="T36" fmla="*/ 0 w 7"/>
                <a:gd name="T3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0"/>
                  </a:moveTo>
                  <a:lnTo>
                    <a:pt x="1" y="30"/>
                  </a:lnTo>
                  <a:lnTo>
                    <a:pt x="2" y="31"/>
                  </a:lnTo>
                  <a:lnTo>
                    <a:pt x="4" y="33"/>
                  </a:lnTo>
                  <a:lnTo>
                    <a:pt x="4" y="33"/>
                  </a:lnTo>
                  <a:lnTo>
                    <a:pt x="5" y="31"/>
                  </a:lnTo>
                  <a:lnTo>
                    <a:pt x="6" y="30"/>
                  </a:lnTo>
                  <a:lnTo>
                    <a:pt x="7" y="29"/>
                  </a:lnTo>
                  <a:lnTo>
                    <a:pt x="7" y="29"/>
                  </a:lnTo>
                  <a:lnTo>
                    <a:pt x="7" y="3"/>
                  </a:lnTo>
                  <a:lnTo>
                    <a:pt x="6" y="2"/>
                  </a:lnTo>
                  <a:lnTo>
                    <a:pt x="5" y="1"/>
                  </a:lnTo>
                  <a:lnTo>
                    <a:pt x="4" y="0"/>
                  </a:lnTo>
                  <a:lnTo>
                    <a:pt x="4" y="0"/>
                  </a:lnTo>
                  <a:lnTo>
                    <a:pt x="2" y="1"/>
                  </a:lnTo>
                  <a:lnTo>
                    <a:pt x="1" y="2"/>
                  </a:lnTo>
                  <a:lnTo>
                    <a:pt x="0" y="3"/>
                  </a:lnTo>
                  <a:lnTo>
                    <a:pt x="0" y="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93" name="Freeform 1197"/>
            <p:cNvSpPr>
              <a:spLocks/>
            </p:cNvSpPr>
            <p:nvPr/>
          </p:nvSpPr>
          <p:spPr bwMode="auto">
            <a:xfrm>
              <a:off x="2831" y="2111"/>
              <a:ext cx="7" cy="32"/>
            </a:xfrm>
            <a:custGeom>
              <a:avLst/>
              <a:gdLst>
                <a:gd name="T0" fmla="*/ 0 w 7"/>
                <a:gd name="T1" fmla="*/ 30 h 32"/>
                <a:gd name="T2" fmla="*/ 1 w 7"/>
                <a:gd name="T3" fmla="*/ 30 h 32"/>
                <a:gd name="T4" fmla="*/ 2 w 7"/>
                <a:gd name="T5" fmla="*/ 31 h 32"/>
                <a:gd name="T6" fmla="*/ 4 w 7"/>
                <a:gd name="T7" fmla="*/ 32 h 32"/>
                <a:gd name="T8" fmla="*/ 4 w 7"/>
                <a:gd name="T9" fmla="*/ 32 h 32"/>
                <a:gd name="T10" fmla="*/ 5 w 7"/>
                <a:gd name="T11" fmla="*/ 31 h 32"/>
                <a:gd name="T12" fmla="*/ 6 w 7"/>
                <a:gd name="T13" fmla="*/ 30 h 32"/>
                <a:gd name="T14" fmla="*/ 7 w 7"/>
                <a:gd name="T15" fmla="*/ 29 h 32"/>
                <a:gd name="T16" fmla="*/ 7 w 7"/>
                <a:gd name="T17" fmla="*/ 29 h 32"/>
                <a:gd name="T18" fmla="*/ 7 w 7"/>
                <a:gd name="T19" fmla="*/ 3 h 32"/>
                <a:gd name="T20" fmla="*/ 6 w 7"/>
                <a:gd name="T21" fmla="*/ 2 h 32"/>
                <a:gd name="T22" fmla="*/ 5 w 7"/>
                <a:gd name="T23" fmla="*/ 1 h 32"/>
                <a:gd name="T24" fmla="*/ 4 w 7"/>
                <a:gd name="T25" fmla="*/ 0 h 32"/>
                <a:gd name="T26" fmla="*/ 4 w 7"/>
                <a:gd name="T27" fmla="*/ 0 h 32"/>
                <a:gd name="T28" fmla="*/ 2 w 7"/>
                <a:gd name="T29" fmla="*/ 1 h 32"/>
                <a:gd name="T30" fmla="*/ 1 w 7"/>
                <a:gd name="T31" fmla="*/ 2 h 32"/>
                <a:gd name="T32" fmla="*/ 0 w 7"/>
                <a:gd name="T33" fmla="*/ 3 h 32"/>
                <a:gd name="T34" fmla="*/ 0 w 7"/>
                <a:gd name="T35" fmla="*/ 4 h 32"/>
                <a:gd name="T36" fmla="*/ 0 w 7"/>
                <a:gd name="T37"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2">
                  <a:moveTo>
                    <a:pt x="0" y="30"/>
                  </a:moveTo>
                  <a:lnTo>
                    <a:pt x="1" y="30"/>
                  </a:lnTo>
                  <a:lnTo>
                    <a:pt x="2" y="31"/>
                  </a:lnTo>
                  <a:lnTo>
                    <a:pt x="4" y="32"/>
                  </a:lnTo>
                  <a:lnTo>
                    <a:pt x="4" y="32"/>
                  </a:lnTo>
                  <a:lnTo>
                    <a:pt x="5" y="31"/>
                  </a:lnTo>
                  <a:lnTo>
                    <a:pt x="6" y="30"/>
                  </a:lnTo>
                  <a:lnTo>
                    <a:pt x="7" y="29"/>
                  </a:lnTo>
                  <a:lnTo>
                    <a:pt x="7" y="29"/>
                  </a:lnTo>
                  <a:lnTo>
                    <a:pt x="7" y="3"/>
                  </a:lnTo>
                  <a:lnTo>
                    <a:pt x="6" y="2"/>
                  </a:lnTo>
                  <a:lnTo>
                    <a:pt x="5" y="1"/>
                  </a:lnTo>
                  <a:lnTo>
                    <a:pt x="4" y="0"/>
                  </a:lnTo>
                  <a:lnTo>
                    <a:pt x="4" y="0"/>
                  </a:lnTo>
                  <a:lnTo>
                    <a:pt x="2" y="1"/>
                  </a:lnTo>
                  <a:lnTo>
                    <a:pt x="1" y="2"/>
                  </a:lnTo>
                  <a:lnTo>
                    <a:pt x="0" y="3"/>
                  </a:lnTo>
                  <a:lnTo>
                    <a:pt x="0" y="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94" name="Freeform 1198"/>
            <p:cNvSpPr>
              <a:spLocks/>
            </p:cNvSpPr>
            <p:nvPr/>
          </p:nvSpPr>
          <p:spPr bwMode="auto">
            <a:xfrm>
              <a:off x="2831" y="2065"/>
              <a:ext cx="7" cy="32"/>
            </a:xfrm>
            <a:custGeom>
              <a:avLst/>
              <a:gdLst>
                <a:gd name="T0" fmla="*/ 0 w 7"/>
                <a:gd name="T1" fmla="*/ 30 h 32"/>
                <a:gd name="T2" fmla="*/ 1 w 7"/>
                <a:gd name="T3" fmla="*/ 30 h 32"/>
                <a:gd name="T4" fmla="*/ 2 w 7"/>
                <a:gd name="T5" fmla="*/ 31 h 32"/>
                <a:gd name="T6" fmla="*/ 4 w 7"/>
                <a:gd name="T7" fmla="*/ 32 h 32"/>
                <a:gd name="T8" fmla="*/ 4 w 7"/>
                <a:gd name="T9" fmla="*/ 32 h 32"/>
                <a:gd name="T10" fmla="*/ 5 w 7"/>
                <a:gd name="T11" fmla="*/ 31 h 32"/>
                <a:gd name="T12" fmla="*/ 6 w 7"/>
                <a:gd name="T13" fmla="*/ 30 h 32"/>
                <a:gd name="T14" fmla="*/ 7 w 7"/>
                <a:gd name="T15" fmla="*/ 29 h 32"/>
                <a:gd name="T16" fmla="*/ 7 w 7"/>
                <a:gd name="T17" fmla="*/ 29 h 32"/>
                <a:gd name="T18" fmla="*/ 7 w 7"/>
                <a:gd name="T19" fmla="*/ 3 h 32"/>
                <a:gd name="T20" fmla="*/ 6 w 7"/>
                <a:gd name="T21" fmla="*/ 2 h 32"/>
                <a:gd name="T22" fmla="*/ 5 w 7"/>
                <a:gd name="T23" fmla="*/ 1 h 32"/>
                <a:gd name="T24" fmla="*/ 4 w 7"/>
                <a:gd name="T25" fmla="*/ 0 h 32"/>
                <a:gd name="T26" fmla="*/ 4 w 7"/>
                <a:gd name="T27" fmla="*/ 0 h 32"/>
                <a:gd name="T28" fmla="*/ 2 w 7"/>
                <a:gd name="T29" fmla="*/ 1 h 32"/>
                <a:gd name="T30" fmla="*/ 1 w 7"/>
                <a:gd name="T31" fmla="*/ 2 h 32"/>
                <a:gd name="T32" fmla="*/ 0 w 7"/>
                <a:gd name="T33" fmla="*/ 3 h 32"/>
                <a:gd name="T34" fmla="*/ 0 w 7"/>
                <a:gd name="T35" fmla="*/ 4 h 32"/>
                <a:gd name="T36" fmla="*/ 0 w 7"/>
                <a:gd name="T37"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2">
                  <a:moveTo>
                    <a:pt x="0" y="30"/>
                  </a:moveTo>
                  <a:lnTo>
                    <a:pt x="1" y="30"/>
                  </a:lnTo>
                  <a:lnTo>
                    <a:pt x="2" y="31"/>
                  </a:lnTo>
                  <a:lnTo>
                    <a:pt x="4" y="32"/>
                  </a:lnTo>
                  <a:lnTo>
                    <a:pt x="4" y="32"/>
                  </a:lnTo>
                  <a:lnTo>
                    <a:pt x="5" y="31"/>
                  </a:lnTo>
                  <a:lnTo>
                    <a:pt x="6" y="30"/>
                  </a:lnTo>
                  <a:lnTo>
                    <a:pt x="7" y="29"/>
                  </a:lnTo>
                  <a:lnTo>
                    <a:pt x="7" y="29"/>
                  </a:lnTo>
                  <a:lnTo>
                    <a:pt x="7" y="3"/>
                  </a:lnTo>
                  <a:lnTo>
                    <a:pt x="6" y="2"/>
                  </a:lnTo>
                  <a:lnTo>
                    <a:pt x="5" y="1"/>
                  </a:lnTo>
                  <a:lnTo>
                    <a:pt x="4" y="0"/>
                  </a:lnTo>
                  <a:lnTo>
                    <a:pt x="4" y="0"/>
                  </a:lnTo>
                  <a:lnTo>
                    <a:pt x="2" y="1"/>
                  </a:lnTo>
                  <a:lnTo>
                    <a:pt x="1" y="2"/>
                  </a:lnTo>
                  <a:lnTo>
                    <a:pt x="0" y="3"/>
                  </a:lnTo>
                  <a:lnTo>
                    <a:pt x="0" y="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95" name="Freeform 1199"/>
            <p:cNvSpPr>
              <a:spLocks/>
            </p:cNvSpPr>
            <p:nvPr/>
          </p:nvSpPr>
          <p:spPr bwMode="auto">
            <a:xfrm>
              <a:off x="2831" y="2019"/>
              <a:ext cx="7" cy="32"/>
            </a:xfrm>
            <a:custGeom>
              <a:avLst/>
              <a:gdLst>
                <a:gd name="T0" fmla="*/ 0 w 7"/>
                <a:gd name="T1" fmla="*/ 30 h 32"/>
                <a:gd name="T2" fmla="*/ 1 w 7"/>
                <a:gd name="T3" fmla="*/ 30 h 32"/>
                <a:gd name="T4" fmla="*/ 2 w 7"/>
                <a:gd name="T5" fmla="*/ 31 h 32"/>
                <a:gd name="T6" fmla="*/ 4 w 7"/>
                <a:gd name="T7" fmla="*/ 32 h 32"/>
                <a:gd name="T8" fmla="*/ 4 w 7"/>
                <a:gd name="T9" fmla="*/ 32 h 32"/>
                <a:gd name="T10" fmla="*/ 5 w 7"/>
                <a:gd name="T11" fmla="*/ 31 h 32"/>
                <a:gd name="T12" fmla="*/ 6 w 7"/>
                <a:gd name="T13" fmla="*/ 30 h 32"/>
                <a:gd name="T14" fmla="*/ 7 w 7"/>
                <a:gd name="T15" fmla="*/ 29 h 32"/>
                <a:gd name="T16" fmla="*/ 7 w 7"/>
                <a:gd name="T17" fmla="*/ 29 h 32"/>
                <a:gd name="T18" fmla="*/ 7 w 7"/>
                <a:gd name="T19" fmla="*/ 3 h 32"/>
                <a:gd name="T20" fmla="*/ 6 w 7"/>
                <a:gd name="T21" fmla="*/ 2 h 32"/>
                <a:gd name="T22" fmla="*/ 5 w 7"/>
                <a:gd name="T23" fmla="*/ 1 h 32"/>
                <a:gd name="T24" fmla="*/ 4 w 7"/>
                <a:gd name="T25" fmla="*/ 0 h 32"/>
                <a:gd name="T26" fmla="*/ 4 w 7"/>
                <a:gd name="T27" fmla="*/ 0 h 32"/>
                <a:gd name="T28" fmla="*/ 2 w 7"/>
                <a:gd name="T29" fmla="*/ 1 h 32"/>
                <a:gd name="T30" fmla="*/ 1 w 7"/>
                <a:gd name="T31" fmla="*/ 2 h 32"/>
                <a:gd name="T32" fmla="*/ 0 w 7"/>
                <a:gd name="T33" fmla="*/ 3 h 32"/>
                <a:gd name="T34" fmla="*/ 0 w 7"/>
                <a:gd name="T35" fmla="*/ 4 h 32"/>
                <a:gd name="T36" fmla="*/ 0 w 7"/>
                <a:gd name="T37"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2">
                  <a:moveTo>
                    <a:pt x="0" y="30"/>
                  </a:moveTo>
                  <a:lnTo>
                    <a:pt x="1" y="30"/>
                  </a:lnTo>
                  <a:lnTo>
                    <a:pt x="2" y="31"/>
                  </a:lnTo>
                  <a:lnTo>
                    <a:pt x="4" y="32"/>
                  </a:lnTo>
                  <a:lnTo>
                    <a:pt x="4" y="32"/>
                  </a:lnTo>
                  <a:lnTo>
                    <a:pt x="5" y="31"/>
                  </a:lnTo>
                  <a:lnTo>
                    <a:pt x="6" y="30"/>
                  </a:lnTo>
                  <a:lnTo>
                    <a:pt x="7" y="29"/>
                  </a:lnTo>
                  <a:lnTo>
                    <a:pt x="7" y="29"/>
                  </a:lnTo>
                  <a:lnTo>
                    <a:pt x="7" y="3"/>
                  </a:lnTo>
                  <a:lnTo>
                    <a:pt x="6" y="2"/>
                  </a:lnTo>
                  <a:lnTo>
                    <a:pt x="5" y="1"/>
                  </a:lnTo>
                  <a:lnTo>
                    <a:pt x="4" y="0"/>
                  </a:lnTo>
                  <a:lnTo>
                    <a:pt x="4" y="0"/>
                  </a:lnTo>
                  <a:lnTo>
                    <a:pt x="2" y="1"/>
                  </a:lnTo>
                  <a:lnTo>
                    <a:pt x="1" y="2"/>
                  </a:lnTo>
                  <a:lnTo>
                    <a:pt x="0" y="3"/>
                  </a:lnTo>
                  <a:lnTo>
                    <a:pt x="0" y="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96" name="Freeform 1200"/>
            <p:cNvSpPr>
              <a:spLocks/>
            </p:cNvSpPr>
            <p:nvPr/>
          </p:nvSpPr>
          <p:spPr bwMode="auto">
            <a:xfrm>
              <a:off x="2831" y="1973"/>
              <a:ext cx="7" cy="32"/>
            </a:xfrm>
            <a:custGeom>
              <a:avLst/>
              <a:gdLst>
                <a:gd name="T0" fmla="*/ 0 w 7"/>
                <a:gd name="T1" fmla="*/ 30 h 32"/>
                <a:gd name="T2" fmla="*/ 1 w 7"/>
                <a:gd name="T3" fmla="*/ 30 h 32"/>
                <a:gd name="T4" fmla="*/ 2 w 7"/>
                <a:gd name="T5" fmla="*/ 31 h 32"/>
                <a:gd name="T6" fmla="*/ 4 w 7"/>
                <a:gd name="T7" fmla="*/ 32 h 32"/>
                <a:gd name="T8" fmla="*/ 4 w 7"/>
                <a:gd name="T9" fmla="*/ 32 h 32"/>
                <a:gd name="T10" fmla="*/ 5 w 7"/>
                <a:gd name="T11" fmla="*/ 31 h 32"/>
                <a:gd name="T12" fmla="*/ 6 w 7"/>
                <a:gd name="T13" fmla="*/ 30 h 32"/>
                <a:gd name="T14" fmla="*/ 7 w 7"/>
                <a:gd name="T15" fmla="*/ 29 h 32"/>
                <a:gd name="T16" fmla="*/ 7 w 7"/>
                <a:gd name="T17" fmla="*/ 29 h 32"/>
                <a:gd name="T18" fmla="*/ 7 w 7"/>
                <a:gd name="T19" fmla="*/ 3 h 32"/>
                <a:gd name="T20" fmla="*/ 6 w 7"/>
                <a:gd name="T21" fmla="*/ 2 h 32"/>
                <a:gd name="T22" fmla="*/ 5 w 7"/>
                <a:gd name="T23" fmla="*/ 1 h 32"/>
                <a:gd name="T24" fmla="*/ 4 w 7"/>
                <a:gd name="T25" fmla="*/ 0 h 32"/>
                <a:gd name="T26" fmla="*/ 4 w 7"/>
                <a:gd name="T27" fmla="*/ 0 h 32"/>
                <a:gd name="T28" fmla="*/ 2 w 7"/>
                <a:gd name="T29" fmla="*/ 1 h 32"/>
                <a:gd name="T30" fmla="*/ 1 w 7"/>
                <a:gd name="T31" fmla="*/ 2 h 32"/>
                <a:gd name="T32" fmla="*/ 0 w 7"/>
                <a:gd name="T33" fmla="*/ 3 h 32"/>
                <a:gd name="T34" fmla="*/ 0 w 7"/>
                <a:gd name="T35" fmla="*/ 4 h 32"/>
                <a:gd name="T36" fmla="*/ 0 w 7"/>
                <a:gd name="T37"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2">
                  <a:moveTo>
                    <a:pt x="0" y="30"/>
                  </a:moveTo>
                  <a:lnTo>
                    <a:pt x="1" y="30"/>
                  </a:lnTo>
                  <a:lnTo>
                    <a:pt x="2" y="31"/>
                  </a:lnTo>
                  <a:lnTo>
                    <a:pt x="4" y="32"/>
                  </a:lnTo>
                  <a:lnTo>
                    <a:pt x="4" y="32"/>
                  </a:lnTo>
                  <a:lnTo>
                    <a:pt x="5" y="31"/>
                  </a:lnTo>
                  <a:lnTo>
                    <a:pt x="6" y="30"/>
                  </a:lnTo>
                  <a:lnTo>
                    <a:pt x="7" y="29"/>
                  </a:lnTo>
                  <a:lnTo>
                    <a:pt x="7" y="29"/>
                  </a:lnTo>
                  <a:lnTo>
                    <a:pt x="7" y="3"/>
                  </a:lnTo>
                  <a:lnTo>
                    <a:pt x="6" y="2"/>
                  </a:lnTo>
                  <a:lnTo>
                    <a:pt x="5" y="1"/>
                  </a:lnTo>
                  <a:lnTo>
                    <a:pt x="4" y="0"/>
                  </a:lnTo>
                  <a:lnTo>
                    <a:pt x="4" y="0"/>
                  </a:lnTo>
                  <a:lnTo>
                    <a:pt x="2" y="1"/>
                  </a:lnTo>
                  <a:lnTo>
                    <a:pt x="1" y="2"/>
                  </a:lnTo>
                  <a:lnTo>
                    <a:pt x="0" y="3"/>
                  </a:lnTo>
                  <a:lnTo>
                    <a:pt x="0" y="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97" name="Freeform 1201"/>
            <p:cNvSpPr>
              <a:spLocks/>
            </p:cNvSpPr>
            <p:nvPr/>
          </p:nvSpPr>
          <p:spPr bwMode="auto">
            <a:xfrm>
              <a:off x="2831" y="1927"/>
              <a:ext cx="7" cy="32"/>
            </a:xfrm>
            <a:custGeom>
              <a:avLst/>
              <a:gdLst>
                <a:gd name="T0" fmla="*/ 0 w 7"/>
                <a:gd name="T1" fmla="*/ 30 h 32"/>
                <a:gd name="T2" fmla="*/ 1 w 7"/>
                <a:gd name="T3" fmla="*/ 30 h 32"/>
                <a:gd name="T4" fmla="*/ 2 w 7"/>
                <a:gd name="T5" fmla="*/ 31 h 32"/>
                <a:gd name="T6" fmla="*/ 4 w 7"/>
                <a:gd name="T7" fmla="*/ 32 h 32"/>
                <a:gd name="T8" fmla="*/ 4 w 7"/>
                <a:gd name="T9" fmla="*/ 32 h 32"/>
                <a:gd name="T10" fmla="*/ 5 w 7"/>
                <a:gd name="T11" fmla="*/ 31 h 32"/>
                <a:gd name="T12" fmla="*/ 6 w 7"/>
                <a:gd name="T13" fmla="*/ 30 h 32"/>
                <a:gd name="T14" fmla="*/ 7 w 7"/>
                <a:gd name="T15" fmla="*/ 29 h 32"/>
                <a:gd name="T16" fmla="*/ 7 w 7"/>
                <a:gd name="T17" fmla="*/ 29 h 32"/>
                <a:gd name="T18" fmla="*/ 7 w 7"/>
                <a:gd name="T19" fmla="*/ 3 h 32"/>
                <a:gd name="T20" fmla="*/ 6 w 7"/>
                <a:gd name="T21" fmla="*/ 2 h 32"/>
                <a:gd name="T22" fmla="*/ 5 w 7"/>
                <a:gd name="T23" fmla="*/ 1 h 32"/>
                <a:gd name="T24" fmla="*/ 4 w 7"/>
                <a:gd name="T25" fmla="*/ 0 h 32"/>
                <a:gd name="T26" fmla="*/ 4 w 7"/>
                <a:gd name="T27" fmla="*/ 0 h 32"/>
                <a:gd name="T28" fmla="*/ 2 w 7"/>
                <a:gd name="T29" fmla="*/ 1 h 32"/>
                <a:gd name="T30" fmla="*/ 1 w 7"/>
                <a:gd name="T31" fmla="*/ 2 h 32"/>
                <a:gd name="T32" fmla="*/ 0 w 7"/>
                <a:gd name="T33" fmla="*/ 3 h 32"/>
                <a:gd name="T34" fmla="*/ 0 w 7"/>
                <a:gd name="T35" fmla="*/ 4 h 32"/>
                <a:gd name="T36" fmla="*/ 0 w 7"/>
                <a:gd name="T37"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2">
                  <a:moveTo>
                    <a:pt x="0" y="30"/>
                  </a:moveTo>
                  <a:lnTo>
                    <a:pt x="1" y="30"/>
                  </a:lnTo>
                  <a:lnTo>
                    <a:pt x="2" y="31"/>
                  </a:lnTo>
                  <a:lnTo>
                    <a:pt x="4" y="32"/>
                  </a:lnTo>
                  <a:lnTo>
                    <a:pt x="4" y="32"/>
                  </a:lnTo>
                  <a:lnTo>
                    <a:pt x="5" y="31"/>
                  </a:lnTo>
                  <a:lnTo>
                    <a:pt x="6" y="30"/>
                  </a:lnTo>
                  <a:lnTo>
                    <a:pt x="7" y="29"/>
                  </a:lnTo>
                  <a:lnTo>
                    <a:pt x="7" y="29"/>
                  </a:lnTo>
                  <a:lnTo>
                    <a:pt x="7" y="3"/>
                  </a:lnTo>
                  <a:lnTo>
                    <a:pt x="6" y="2"/>
                  </a:lnTo>
                  <a:lnTo>
                    <a:pt x="5" y="1"/>
                  </a:lnTo>
                  <a:lnTo>
                    <a:pt x="4" y="0"/>
                  </a:lnTo>
                  <a:lnTo>
                    <a:pt x="4" y="0"/>
                  </a:lnTo>
                  <a:lnTo>
                    <a:pt x="2" y="1"/>
                  </a:lnTo>
                  <a:lnTo>
                    <a:pt x="1" y="2"/>
                  </a:lnTo>
                  <a:lnTo>
                    <a:pt x="0" y="3"/>
                  </a:lnTo>
                  <a:lnTo>
                    <a:pt x="0" y="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98" name="Freeform 1202"/>
            <p:cNvSpPr>
              <a:spLocks/>
            </p:cNvSpPr>
            <p:nvPr/>
          </p:nvSpPr>
          <p:spPr bwMode="auto">
            <a:xfrm>
              <a:off x="2831" y="1881"/>
              <a:ext cx="7" cy="32"/>
            </a:xfrm>
            <a:custGeom>
              <a:avLst/>
              <a:gdLst>
                <a:gd name="T0" fmla="*/ 0 w 7"/>
                <a:gd name="T1" fmla="*/ 30 h 32"/>
                <a:gd name="T2" fmla="*/ 1 w 7"/>
                <a:gd name="T3" fmla="*/ 30 h 32"/>
                <a:gd name="T4" fmla="*/ 2 w 7"/>
                <a:gd name="T5" fmla="*/ 31 h 32"/>
                <a:gd name="T6" fmla="*/ 4 w 7"/>
                <a:gd name="T7" fmla="*/ 32 h 32"/>
                <a:gd name="T8" fmla="*/ 4 w 7"/>
                <a:gd name="T9" fmla="*/ 32 h 32"/>
                <a:gd name="T10" fmla="*/ 5 w 7"/>
                <a:gd name="T11" fmla="*/ 31 h 32"/>
                <a:gd name="T12" fmla="*/ 6 w 7"/>
                <a:gd name="T13" fmla="*/ 30 h 32"/>
                <a:gd name="T14" fmla="*/ 7 w 7"/>
                <a:gd name="T15" fmla="*/ 29 h 32"/>
                <a:gd name="T16" fmla="*/ 7 w 7"/>
                <a:gd name="T17" fmla="*/ 29 h 32"/>
                <a:gd name="T18" fmla="*/ 7 w 7"/>
                <a:gd name="T19" fmla="*/ 3 h 32"/>
                <a:gd name="T20" fmla="*/ 6 w 7"/>
                <a:gd name="T21" fmla="*/ 2 h 32"/>
                <a:gd name="T22" fmla="*/ 5 w 7"/>
                <a:gd name="T23" fmla="*/ 1 h 32"/>
                <a:gd name="T24" fmla="*/ 4 w 7"/>
                <a:gd name="T25" fmla="*/ 0 h 32"/>
                <a:gd name="T26" fmla="*/ 4 w 7"/>
                <a:gd name="T27" fmla="*/ 0 h 32"/>
                <a:gd name="T28" fmla="*/ 2 w 7"/>
                <a:gd name="T29" fmla="*/ 1 h 32"/>
                <a:gd name="T30" fmla="*/ 1 w 7"/>
                <a:gd name="T31" fmla="*/ 2 h 32"/>
                <a:gd name="T32" fmla="*/ 0 w 7"/>
                <a:gd name="T33" fmla="*/ 3 h 32"/>
                <a:gd name="T34" fmla="*/ 0 w 7"/>
                <a:gd name="T35" fmla="*/ 4 h 32"/>
                <a:gd name="T36" fmla="*/ 0 w 7"/>
                <a:gd name="T37"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2">
                  <a:moveTo>
                    <a:pt x="0" y="30"/>
                  </a:moveTo>
                  <a:lnTo>
                    <a:pt x="1" y="30"/>
                  </a:lnTo>
                  <a:lnTo>
                    <a:pt x="2" y="31"/>
                  </a:lnTo>
                  <a:lnTo>
                    <a:pt x="4" y="32"/>
                  </a:lnTo>
                  <a:lnTo>
                    <a:pt x="4" y="32"/>
                  </a:lnTo>
                  <a:lnTo>
                    <a:pt x="5" y="31"/>
                  </a:lnTo>
                  <a:lnTo>
                    <a:pt x="6" y="30"/>
                  </a:lnTo>
                  <a:lnTo>
                    <a:pt x="7" y="29"/>
                  </a:lnTo>
                  <a:lnTo>
                    <a:pt x="7" y="29"/>
                  </a:lnTo>
                  <a:lnTo>
                    <a:pt x="7" y="3"/>
                  </a:lnTo>
                  <a:lnTo>
                    <a:pt x="6" y="2"/>
                  </a:lnTo>
                  <a:lnTo>
                    <a:pt x="5" y="1"/>
                  </a:lnTo>
                  <a:lnTo>
                    <a:pt x="4" y="0"/>
                  </a:lnTo>
                  <a:lnTo>
                    <a:pt x="4" y="0"/>
                  </a:lnTo>
                  <a:lnTo>
                    <a:pt x="2" y="1"/>
                  </a:lnTo>
                  <a:lnTo>
                    <a:pt x="1" y="2"/>
                  </a:lnTo>
                  <a:lnTo>
                    <a:pt x="0" y="3"/>
                  </a:lnTo>
                  <a:lnTo>
                    <a:pt x="0" y="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299" name="Freeform 1203"/>
            <p:cNvSpPr>
              <a:spLocks/>
            </p:cNvSpPr>
            <p:nvPr/>
          </p:nvSpPr>
          <p:spPr bwMode="auto">
            <a:xfrm>
              <a:off x="2831" y="1834"/>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3 h 33"/>
                <a:gd name="T22" fmla="*/ 5 w 7"/>
                <a:gd name="T23" fmla="*/ 2 h 33"/>
                <a:gd name="T24" fmla="*/ 4 w 7"/>
                <a:gd name="T25" fmla="*/ 0 h 33"/>
                <a:gd name="T26" fmla="*/ 4 w 7"/>
                <a:gd name="T27" fmla="*/ 0 h 33"/>
                <a:gd name="T28" fmla="*/ 2 w 7"/>
                <a:gd name="T29" fmla="*/ 2 h 33"/>
                <a:gd name="T30" fmla="*/ 1 w 7"/>
                <a:gd name="T31" fmla="*/ 3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4"/>
                  </a:lnTo>
                  <a:lnTo>
                    <a:pt x="6" y="3"/>
                  </a:lnTo>
                  <a:lnTo>
                    <a:pt x="5" y="2"/>
                  </a:lnTo>
                  <a:lnTo>
                    <a:pt x="4" y="0"/>
                  </a:lnTo>
                  <a:lnTo>
                    <a:pt x="4" y="0"/>
                  </a:lnTo>
                  <a:lnTo>
                    <a:pt x="2" y="2"/>
                  </a:lnTo>
                  <a:lnTo>
                    <a:pt x="1" y="3"/>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00" name="Freeform 1204"/>
            <p:cNvSpPr>
              <a:spLocks/>
            </p:cNvSpPr>
            <p:nvPr/>
          </p:nvSpPr>
          <p:spPr bwMode="auto">
            <a:xfrm>
              <a:off x="2831" y="1788"/>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3 h 33"/>
                <a:gd name="T22" fmla="*/ 5 w 7"/>
                <a:gd name="T23" fmla="*/ 2 h 33"/>
                <a:gd name="T24" fmla="*/ 4 w 7"/>
                <a:gd name="T25" fmla="*/ 0 h 33"/>
                <a:gd name="T26" fmla="*/ 4 w 7"/>
                <a:gd name="T27" fmla="*/ 0 h 33"/>
                <a:gd name="T28" fmla="*/ 2 w 7"/>
                <a:gd name="T29" fmla="*/ 2 h 33"/>
                <a:gd name="T30" fmla="*/ 1 w 7"/>
                <a:gd name="T31" fmla="*/ 3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4"/>
                  </a:lnTo>
                  <a:lnTo>
                    <a:pt x="6" y="3"/>
                  </a:lnTo>
                  <a:lnTo>
                    <a:pt x="5" y="2"/>
                  </a:lnTo>
                  <a:lnTo>
                    <a:pt x="4" y="0"/>
                  </a:lnTo>
                  <a:lnTo>
                    <a:pt x="4" y="0"/>
                  </a:lnTo>
                  <a:lnTo>
                    <a:pt x="2" y="2"/>
                  </a:lnTo>
                  <a:lnTo>
                    <a:pt x="1" y="3"/>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01" name="Freeform 1205"/>
            <p:cNvSpPr>
              <a:spLocks/>
            </p:cNvSpPr>
            <p:nvPr/>
          </p:nvSpPr>
          <p:spPr bwMode="auto">
            <a:xfrm>
              <a:off x="2831" y="1742"/>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3 h 33"/>
                <a:gd name="T22" fmla="*/ 5 w 7"/>
                <a:gd name="T23" fmla="*/ 2 h 33"/>
                <a:gd name="T24" fmla="*/ 4 w 7"/>
                <a:gd name="T25" fmla="*/ 0 h 33"/>
                <a:gd name="T26" fmla="*/ 4 w 7"/>
                <a:gd name="T27" fmla="*/ 0 h 33"/>
                <a:gd name="T28" fmla="*/ 2 w 7"/>
                <a:gd name="T29" fmla="*/ 2 h 33"/>
                <a:gd name="T30" fmla="*/ 1 w 7"/>
                <a:gd name="T31" fmla="*/ 3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4"/>
                  </a:lnTo>
                  <a:lnTo>
                    <a:pt x="6" y="3"/>
                  </a:lnTo>
                  <a:lnTo>
                    <a:pt x="5" y="2"/>
                  </a:lnTo>
                  <a:lnTo>
                    <a:pt x="4" y="0"/>
                  </a:lnTo>
                  <a:lnTo>
                    <a:pt x="4" y="0"/>
                  </a:lnTo>
                  <a:lnTo>
                    <a:pt x="2" y="2"/>
                  </a:lnTo>
                  <a:lnTo>
                    <a:pt x="1" y="3"/>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02" name="Freeform 1206"/>
            <p:cNvSpPr>
              <a:spLocks/>
            </p:cNvSpPr>
            <p:nvPr/>
          </p:nvSpPr>
          <p:spPr bwMode="auto">
            <a:xfrm>
              <a:off x="2831" y="1696"/>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3 h 33"/>
                <a:gd name="T22" fmla="*/ 5 w 7"/>
                <a:gd name="T23" fmla="*/ 2 h 33"/>
                <a:gd name="T24" fmla="*/ 4 w 7"/>
                <a:gd name="T25" fmla="*/ 0 h 33"/>
                <a:gd name="T26" fmla="*/ 4 w 7"/>
                <a:gd name="T27" fmla="*/ 0 h 33"/>
                <a:gd name="T28" fmla="*/ 2 w 7"/>
                <a:gd name="T29" fmla="*/ 2 h 33"/>
                <a:gd name="T30" fmla="*/ 1 w 7"/>
                <a:gd name="T31" fmla="*/ 3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4"/>
                  </a:lnTo>
                  <a:lnTo>
                    <a:pt x="6" y="3"/>
                  </a:lnTo>
                  <a:lnTo>
                    <a:pt x="5" y="2"/>
                  </a:lnTo>
                  <a:lnTo>
                    <a:pt x="4" y="0"/>
                  </a:lnTo>
                  <a:lnTo>
                    <a:pt x="4" y="0"/>
                  </a:lnTo>
                  <a:lnTo>
                    <a:pt x="2" y="2"/>
                  </a:lnTo>
                  <a:lnTo>
                    <a:pt x="1" y="3"/>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03" name="Freeform 1207"/>
            <p:cNvSpPr>
              <a:spLocks/>
            </p:cNvSpPr>
            <p:nvPr/>
          </p:nvSpPr>
          <p:spPr bwMode="auto">
            <a:xfrm>
              <a:off x="2831" y="1650"/>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3 h 33"/>
                <a:gd name="T22" fmla="*/ 5 w 7"/>
                <a:gd name="T23" fmla="*/ 1 h 33"/>
                <a:gd name="T24" fmla="*/ 4 w 7"/>
                <a:gd name="T25" fmla="*/ 0 h 33"/>
                <a:gd name="T26" fmla="*/ 4 w 7"/>
                <a:gd name="T27" fmla="*/ 0 h 33"/>
                <a:gd name="T28" fmla="*/ 2 w 7"/>
                <a:gd name="T29" fmla="*/ 1 h 33"/>
                <a:gd name="T30" fmla="*/ 1 w 7"/>
                <a:gd name="T31" fmla="*/ 3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4"/>
                  </a:lnTo>
                  <a:lnTo>
                    <a:pt x="6" y="3"/>
                  </a:lnTo>
                  <a:lnTo>
                    <a:pt x="5" y="1"/>
                  </a:lnTo>
                  <a:lnTo>
                    <a:pt x="4" y="0"/>
                  </a:lnTo>
                  <a:lnTo>
                    <a:pt x="4" y="0"/>
                  </a:lnTo>
                  <a:lnTo>
                    <a:pt x="2" y="1"/>
                  </a:lnTo>
                  <a:lnTo>
                    <a:pt x="1" y="3"/>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04" name="Freeform 1208"/>
            <p:cNvSpPr>
              <a:spLocks/>
            </p:cNvSpPr>
            <p:nvPr/>
          </p:nvSpPr>
          <p:spPr bwMode="auto">
            <a:xfrm>
              <a:off x="2831" y="1604"/>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3 h 33"/>
                <a:gd name="T22" fmla="*/ 5 w 7"/>
                <a:gd name="T23" fmla="*/ 1 h 33"/>
                <a:gd name="T24" fmla="*/ 4 w 7"/>
                <a:gd name="T25" fmla="*/ 0 h 33"/>
                <a:gd name="T26" fmla="*/ 4 w 7"/>
                <a:gd name="T27" fmla="*/ 0 h 33"/>
                <a:gd name="T28" fmla="*/ 2 w 7"/>
                <a:gd name="T29" fmla="*/ 1 h 33"/>
                <a:gd name="T30" fmla="*/ 1 w 7"/>
                <a:gd name="T31" fmla="*/ 3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4"/>
                  </a:lnTo>
                  <a:lnTo>
                    <a:pt x="6" y="3"/>
                  </a:lnTo>
                  <a:lnTo>
                    <a:pt x="5" y="1"/>
                  </a:lnTo>
                  <a:lnTo>
                    <a:pt x="4" y="0"/>
                  </a:lnTo>
                  <a:lnTo>
                    <a:pt x="4" y="0"/>
                  </a:lnTo>
                  <a:lnTo>
                    <a:pt x="2" y="1"/>
                  </a:lnTo>
                  <a:lnTo>
                    <a:pt x="1" y="3"/>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05" name="Freeform 1209"/>
            <p:cNvSpPr>
              <a:spLocks/>
            </p:cNvSpPr>
            <p:nvPr/>
          </p:nvSpPr>
          <p:spPr bwMode="auto">
            <a:xfrm>
              <a:off x="2831" y="1558"/>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3 h 33"/>
                <a:gd name="T22" fmla="*/ 5 w 7"/>
                <a:gd name="T23" fmla="*/ 1 h 33"/>
                <a:gd name="T24" fmla="*/ 4 w 7"/>
                <a:gd name="T25" fmla="*/ 0 h 33"/>
                <a:gd name="T26" fmla="*/ 4 w 7"/>
                <a:gd name="T27" fmla="*/ 0 h 33"/>
                <a:gd name="T28" fmla="*/ 2 w 7"/>
                <a:gd name="T29" fmla="*/ 1 h 33"/>
                <a:gd name="T30" fmla="*/ 1 w 7"/>
                <a:gd name="T31" fmla="*/ 3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4"/>
                  </a:lnTo>
                  <a:lnTo>
                    <a:pt x="6" y="3"/>
                  </a:lnTo>
                  <a:lnTo>
                    <a:pt x="5" y="1"/>
                  </a:lnTo>
                  <a:lnTo>
                    <a:pt x="4" y="0"/>
                  </a:lnTo>
                  <a:lnTo>
                    <a:pt x="4" y="0"/>
                  </a:lnTo>
                  <a:lnTo>
                    <a:pt x="2" y="1"/>
                  </a:lnTo>
                  <a:lnTo>
                    <a:pt x="1" y="3"/>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06" name="Freeform 1210"/>
            <p:cNvSpPr>
              <a:spLocks/>
            </p:cNvSpPr>
            <p:nvPr/>
          </p:nvSpPr>
          <p:spPr bwMode="auto">
            <a:xfrm>
              <a:off x="2831" y="1512"/>
              <a:ext cx="7" cy="33"/>
            </a:xfrm>
            <a:custGeom>
              <a:avLst/>
              <a:gdLst>
                <a:gd name="T0" fmla="*/ 0 w 7"/>
                <a:gd name="T1" fmla="*/ 31 h 33"/>
                <a:gd name="T2" fmla="*/ 1 w 7"/>
                <a:gd name="T3" fmla="*/ 31 h 33"/>
                <a:gd name="T4" fmla="*/ 2 w 7"/>
                <a:gd name="T5" fmla="*/ 32 h 33"/>
                <a:gd name="T6" fmla="*/ 4 w 7"/>
                <a:gd name="T7" fmla="*/ 33 h 33"/>
                <a:gd name="T8" fmla="*/ 4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2 h 33"/>
                <a:gd name="T22" fmla="*/ 5 w 7"/>
                <a:gd name="T23" fmla="*/ 1 h 33"/>
                <a:gd name="T24" fmla="*/ 4 w 7"/>
                <a:gd name="T25" fmla="*/ 0 h 33"/>
                <a:gd name="T26" fmla="*/ 4 w 7"/>
                <a:gd name="T27" fmla="*/ 0 h 33"/>
                <a:gd name="T28" fmla="*/ 2 w 7"/>
                <a:gd name="T29" fmla="*/ 1 h 33"/>
                <a:gd name="T30" fmla="*/ 1 w 7"/>
                <a:gd name="T31" fmla="*/ 2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4" y="33"/>
                  </a:lnTo>
                  <a:lnTo>
                    <a:pt x="4" y="33"/>
                  </a:lnTo>
                  <a:lnTo>
                    <a:pt x="5" y="32"/>
                  </a:lnTo>
                  <a:lnTo>
                    <a:pt x="6" y="31"/>
                  </a:lnTo>
                  <a:lnTo>
                    <a:pt x="7" y="30"/>
                  </a:lnTo>
                  <a:lnTo>
                    <a:pt x="7" y="30"/>
                  </a:lnTo>
                  <a:lnTo>
                    <a:pt x="7" y="4"/>
                  </a:lnTo>
                  <a:lnTo>
                    <a:pt x="6" y="2"/>
                  </a:lnTo>
                  <a:lnTo>
                    <a:pt x="5" y="1"/>
                  </a:lnTo>
                  <a:lnTo>
                    <a:pt x="4" y="0"/>
                  </a:lnTo>
                  <a:lnTo>
                    <a:pt x="4" y="0"/>
                  </a:lnTo>
                  <a:lnTo>
                    <a:pt x="2" y="1"/>
                  </a:lnTo>
                  <a:lnTo>
                    <a:pt x="1" y="2"/>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61308" name="Line 1212"/>
          <p:cNvSpPr>
            <a:spLocks noChangeShapeType="1"/>
          </p:cNvSpPr>
          <p:nvPr/>
        </p:nvSpPr>
        <p:spPr bwMode="auto">
          <a:xfrm flipV="1">
            <a:off x="4500563" y="5735638"/>
            <a:ext cx="1587" cy="3238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1323" name="Freeform 1227"/>
          <p:cNvSpPr>
            <a:spLocks/>
          </p:cNvSpPr>
          <p:nvPr/>
        </p:nvSpPr>
        <p:spPr bwMode="auto">
          <a:xfrm>
            <a:off x="3781425" y="2376488"/>
            <a:ext cx="720725" cy="1697037"/>
          </a:xfrm>
          <a:custGeom>
            <a:avLst/>
            <a:gdLst>
              <a:gd name="T0" fmla="*/ 454 w 454"/>
              <a:gd name="T1" fmla="*/ 0 h 1069"/>
              <a:gd name="T2" fmla="*/ 431 w 454"/>
              <a:gd name="T3" fmla="*/ 1 h 1069"/>
              <a:gd name="T4" fmla="*/ 408 w 454"/>
              <a:gd name="T5" fmla="*/ 5 h 1069"/>
              <a:gd name="T6" fmla="*/ 385 w 454"/>
              <a:gd name="T7" fmla="*/ 12 h 1069"/>
              <a:gd name="T8" fmla="*/ 362 w 454"/>
              <a:gd name="T9" fmla="*/ 22 h 1069"/>
              <a:gd name="T10" fmla="*/ 340 w 454"/>
              <a:gd name="T11" fmla="*/ 34 h 1069"/>
              <a:gd name="T12" fmla="*/ 319 w 454"/>
              <a:gd name="T13" fmla="*/ 48 h 1069"/>
              <a:gd name="T14" fmla="*/ 298 w 454"/>
              <a:gd name="T15" fmla="*/ 65 h 1069"/>
              <a:gd name="T16" fmla="*/ 277 w 454"/>
              <a:gd name="T17" fmla="*/ 84 h 1069"/>
              <a:gd name="T18" fmla="*/ 256 w 454"/>
              <a:gd name="T19" fmla="*/ 105 h 1069"/>
              <a:gd name="T20" fmla="*/ 238 w 454"/>
              <a:gd name="T21" fmla="*/ 129 h 1069"/>
              <a:gd name="T22" fmla="*/ 218 w 454"/>
              <a:gd name="T23" fmla="*/ 154 h 1069"/>
              <a:gd name="T24" fmla="*/ 199 w 454"/>
              <a:gd name="T25" fmla="*/ 183 h 1069"/>
              <a:gd name="T26" fmla="*/ 182 w 454"/>
              <a:gd name="T27" fmla="*/ 213 h 1069"/>
              <a:gd name="T28" fmla="*/ 165 w 454"/>
              <a:gd name="T29" fmla="*/ 244 h 1069"/>
              <a:gd name="T30" fmla="*/ 149 w 454"/>
              <a:gd name="T31" fmla="*/ 278 h 1069"/>
              <a:gd name="T32" fmla="*/ 132 w 454"/>
              <a:gd name="T33" fmla="*/ 313 h 1069"/>
              <a:gd name="T34" fmla="*/ 117 w 454"/>
              <a:gd name="T35" fmla="*/ 351 h 1069"/>
              <a:gd name="T36" fmla="*/ 103 w 454"/>
              <a:gd name="T37" fmla="*/ 389 h 1069"/>
              <a:gd name="T38" fmla="*/ 90 w 454"/>
              <a:gd name="T39" fmla="*/ 430 h 1069"/>
              <a:gd name="T40" fmla="*/ 78 w 454"/>
              <a:gd name="T41" fmla="*/ 471 h 1069"/>
              <a:gd name="T42" fmla="*/ 66 w 454"/>
              <a:gd name="T43" fmla="*/ 515 h 1069"/>
              <a:gd name="T44" fmla="*/ 55 w 454"/>
              <a:gd name="T45" fmla="*/ 560 h 1069"/>
              <a:gd name="T46" fmla="*/ 45 w 454"/>
              <a:gd name="T47" fmla="*/ 606 h 1069"/>
              <a:gd name="T48" fmla="*/ 36 w 454"/>
              <a:gd name="T49" fmla="*/ 653 h 1069"/>
              <a:gd name="T50" fmla="*/ 27 w 454"/>
              <a:gd name="T51" fmla="*/ 701 h 1069"/>
              <a:gd name="T52" fmla="*/ 21 w 454"/>
              <a:gd name="T53" fmla="*/ 752 h 1069"/>
              <a:gd name="T54" fmla="*/ 9 w 454"/>
              <a:gd name="T55" fmla="*/ 854 h 1069"/>
              <a:gd name="T56" fmla="*/ 5 w 454"/>
              <a:gd name="T57" fmla="*/ 906 h 1069"/>
              <a:gd name="T58" fmla="*/ 2 w 454"/>
              <a:gd name="T59" fmla="*/ 960 h 1069"/>
              <a:gd name="T60" fmla="*/ 1 w 454"/>
              <a:gd name="T61" fmla="*/ 1015 h 1069"/>
              <a:gd name="T62" fmla="*/ 0 w 454"/>
              <a:gd name="T63" fmla="*/ 1069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4" h="1069">
                <a:moveTo>
                  <a:pt x="454" y="0"/>
                </a:moveTo>
                <a:lnTo>
                  <a:pt x="431" y="1"/>
                </a:lnTo>
                <a:lnTo>
                  <a:pt x="408" y="5"/>
                </a:lnTo>
                <a:lnTo>
                  <a:pt x="385" y="12"/>
                </a:lnTo>
                <a:lnTo>
                  <a:pt x="362" y="22"/>
                </a:lnTo>
                <a:lnTo>
                  <a:pt x="340" y="34"/>
                </a:lnTo>
                <a:lnTo>
                  <a:pt x="319" y="48"/>
                </a:lnTo>
                <a:lnTo>
                  <a:pt x="298" y="65"/>
                </a:lnTo>
                <a:lnTo>
                  <a:pt x="277" y="84"/>
                </a:lnTo>
                <a:lnTo>
                  <a:pt x="256" y="105"/>
                </a:lnTo>
                <a:lnTo>
                  <a:pt x="238" y="129"/>
                </a:lnTo>
                <a:lnTo>
                  <a:pt x="218" y="154"/>
                </a:lnTo>
                <a:lnTo>
                  <a:pt x="199" y="183"/>
                </a:lnTo>
                <a:lnTo>
                  <a:pt x="182" y="213"/>
                </a:lnTo>
                <a:lnTo>
                  <a:pt x="165" y="244"/>
                </a:lnTo>
                <a:lnTo>
                  <a:pt x="149" y="278"/>
                </a:lnTo>
                <a:lnTo>
                  <a:pt x="132" y="313"/>
                </a:lnTo>
                <a:lnTo>
                  <a:pt x="117" y="351"/>
                </a:lnTo>
                <a:lnTo>
                  <a:pt x="103" y="389"/>
                </a:lnTo>
                <a:lnTo>
                  <a:pt x="90" y="430"/>
                </a:lnTo>
                <a:lnTo>
                  <a:pt x="78" y="471"/>
                </a:lnTo>
                <a:lnTo>
                  <a:pt x="66" y="515"/>
                </a:lnTo>
                <a:lnTo>
                  <a:pt x="55" y="560"/>
                </a:lnTo>
                <a:lnTo>
                  <a:pt x="45" y="606"/>
                </a:lnTo>
                <a:lnTo>
                  <a:pt x="36" y="653"/>
                </a:lnTo>
                <a:lnTo>
                  <a:pt x="27" y="701"/>
                </a:lnTo>
                <a:lnTo>
                  <a:pt x="21" y="752"/>
                </a:lnTo>
                <a:lnTo>
                  <a:pt x="9" y="854"/>
                </a:lnTo>
                <a:lnTo>
                  <a:pt x="5" y="906"/>
                </a:lnTo>
                <a:lnTo>
                  <a:pt x="2" y="960"/>
                </a:lnTo>
                <a:lnTo>
                  <a:pt x="1" y="1015"/>
                </a:lnTo>
                <a:lnTo>
                  <a:pt x="0" y="1069"/>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1324" name="Freeform 1228"/>
          <p:cNvSpPr>
            <a:spLocks/>
          </p:cNvSpPr>
          <p:nvPr/>
        </p:nvSpPr>
        <p:spPr bwMode="auto">
          <a:xfrm>
            <a:off x="3781425" y="4000500"/>
            <a:ext cx="720725" cy="1735138"/>
          </a:xfrm>
          <a:custGeom>
            <a:avLst/>
            <a:gdLst>
              <a:gd name="T0" fmla="*/ 454 w 454"/>
              <a:gd name="T1" fmla="*/ 1093 h 1093"/>
              <a:gd name="T2" fmla="*/ 431 w 454"/>
              <a:gd name="T3" fmla="*/ 1092 h 1093"/>
              <a:gd name="T4" fmla="*/ 408 w 454"/>
              <a:gd name="T5" fmla="*/ 1088 h 1093"/>
              <a:gd name="T6" fmla="*/ 385 w 454"/>
              <a:gd name="T7" fmla="*/ 1081 h 1093"/>
              <a:gd name="T8" fmla="*/ 362 w 454"/>
              <a:gd name="T9" fmla="*/ 1071 h 1093"/>
              <a:gd name="T10" fmla="*/ 340 w 454"/>
              <a:gd name="T11" fmla="*/ 1059 h 1093"/>
              <a:gd name="T12" fmla="*/ 319 w 454"/>
              <a:gd name="T13" fmla="*/ 1044 h 1093"/>
              <a:gd name="T14" fmla="*/ 298 w 454"/>
              <a:gd name="T15" fmla="*/ 1027 h 1093"/>
              <a:gd name="T16" fmla="*/ 277 w 454"/>
              <a:gd name="T17" fmla="*/ 1008 h 1093"/>
              <a:gd name="T18" fmla="*/ 256 w 454"/>
              <a:gd name="T19" fmla="*/ 986 h 1093"/>
              <a:gd name="T20" fmla="*/ 238 w 454"/>
              <a:gd name="T21" fmla="*/ 961 h 1093"/>
              <a:gd name="T22" fmla="*/ 218 w 454"/>
              <a:gd name="T23" fmla="*/ 935 h 1093"/>
              <a:gd name="T24" fmla="*/ 199 w 454"/>
              <a:gd name="T25" fmla="*/ 907 h 1093"/>
              <a:gd name="T26" fmla="*/ 182 w 454"/>
              <a:gd name="T27" fmla="*/ 876 h 1093"/>
              <a:gd name="T28" fmla="*/ 165 w 454"/>
              <a:gd name="T29" fmla="*/ 843 h 1093"/>
              <a:gd name="T30" fmla="*/ 149 w 454"/>
              <a:gd name="T31" fmla="*/ 809 h 1093"/>
              <a:gd name="T32" fmla="*/ 132 w 454"/>
              <a:gd name="T33" fmla="*/ 773 h 1093"/>
              <a:gd name="T34" fmla="*/ 117 w 454"/>
              <a:gd name="T35" fmla="*/ 736 h 1093"/>
              <a:gd name="T36" fmla="*/ 103 w 454"/>
              <a:gd name="T37" fmla="*/ 695 h 1093"/>
              <a:gd name="T38" fmla="*/ 90 w 454"/>
              <a:gd name="T39" fmla="*/ 655 h 1093"/>
              <a:gd name="T40" fmla="*/ 78 w 454"/>
              <a:gd name="T41" fmla="*/ 612 h 1093"/>
              <a:gd name="T42" fmla="*/ 66 w 454"/>
              <a:gd name="T43" fmla="*/ 567 h 1093"/>
              <a:gd name="T44" fmla="*/ 55 w 454"/>
              <a:gd name="T45" fmla="*/ 521 h 1093"/>
              <a:gd name="T46" fmla="*/ 45 w 454"/>
              <a:gd name="T47" fmla="*/ 474 h 1093"/>
              <a:gd name="T48" fmla="*/ 36 w 454"/>
              <a:gd name="T49" fmla="*/ 426 h 1093"/>
              <a:gd name="T50" fmla="*/ 27 w 454"/>
              <a:gd name="T51" fmla="*/ 376 h 1093"/>
              <a:gd name="T52" fmla="*/ 21 w 454"/>
              <a:gd name="T53" fmla="*/ 326 h 1093"/>
              <a:gd name="T54" fmla="*/ 9 w 454"/>
              <a:gd name="T55" fmla="*/ 221 h 1093"/>
              <a:gd name="T56" fmla="*/ 5 w 454"/>
              <a:gd name="T57" fmla="*/ 167 h 1093"/>
              <a:gd name="T58" fmla="*/ 2 w 454"/>
              <a:gd name="T59" fmla="*/ 112 h 1093"/>
              <a:gd name="T60" fmla="*/ 1 w 454"/>
              <a:gd name="T61" fmla="*/ 56 h 1093"/>
              <a:gd name="T62" fmla="*/ 0 w 454"/>
              <a:gd name="T63" fmla="*/ 0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4" h="1093">
                <a:moveTo>
                  <a:pt x="454" y="1093"/>
                </a:moveTo>
                <a:lnTo>
                  <a:pt x="431" y="1092"/>
                </a:lnTo>
                <a:lnTo>
                  <a:pt x="408" y="1088"/>
                </a:lnTo>
                <a:lnTo>
                  <a:pt x="385" y="1081"/>
                </a:lnTo>
                <a:lnTo>
                  <a:pt x="362" y="1071"/>
                </a:lnTo>
                <a:lnTo>
                  <a:pt x="340" y="1059"/>
                </a:lnTo>
                <a:lnTo>
                  <a:pt x="319" y="1044"/>
                </a:lnTo>
                <a:lnTo>
                  <a:pt x="298" y="1027"/>
                </a:lnTo>
                <a:lnTo>
                  <a:pt x="277" y="1008"/>
                </a:lnTo>
                <a:lnTo>
                  <a:pt x="256" y="986"/>
                </a:lnTo>
                <a:lnTo>
                  <a:pt x="238" y="961"/>
                </a:lnTo>
                <a:lnTo>
                  <a:pt x="218" y="935"/>
                </a:lnTo>
                <a:lnTo>
                  <a:pt x="199" y="907"/>
                </a:lnTo>
                <a:lnTo>
                  <a:pt x="182" y="876"/>
                </a:lnTo>
                <a:lnTo>
                  <a:pt x="165" y="843"/>
                </a:lnTo>
                <a:lnTo>
                  <a:pt x="149" y="809"/>
                </a:lnTo>
                <a:lnTo>
                  <a:pt x="132" y="773"/>
                </a:lnTo>
                <a:lnTo>
                  <a:pt x="117" y="736"/>
                </a:lnTo>
                <a:lnTo>
                  <a:pt x="103" y="695"/>
                </a:lnTo>
                <a:lnTo>
                  <a:pt x="90" y="655"/>
                </a:lnTo>
                <a:lnTo>
                  <a:pt x="78" y="612"/>
                </a:lnTo>
                <a:lnTo>
                  <a:pt x="66" y="567"/>
                </a:lnTo>
                <a:lnTo>
                  <a:pt x="55" y="521"/>
                </a:lnTo>
                <a:lnTo>
                  <a:pt x="45" y="474"/>
                </a:lnTo>
                <a:lnTo>
                  <a:pt x="36" y="426"/>
                </a:lnTo>
                <a:lnTo>
                  <a:pt x="27" y="376"/>
                </a:lnTo>
                <a:lnTo>
                  <a:pt x="21" y="326"/>
                </a:lnTo>
                <a:lnTo>
                  <a:pt x="9" y="221"/>
                </a:lnTo>
                <a:lnTo>
                  <a:pt x="5" y="167"/>
                </a:lnTo>
                <a:lnTo>
                  <a:pt x="2" y="112"/>
                </a:lnTo>
                <a:lnTo>
                  <a:pt x="1" y="56"/>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1325" name="Oval 1229"/>
          <p:cNvSpPr>
            <a:spLocks noChangeArrowheads="1"/>
          </p:cNvSpPr>
          <p:nvPr/>
        </p:nvSpPr>
        <p:spPr bwMode="auto">
          <a:xfrm>
            <a:off x="2771775" y="2376488"/>
            <a:ext cx="3471863" cy="3360737"/>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1326" name="Freeform 1230"/>
          <p:cNvSpPr>
            <a:spLocks/>
          </p:cNvSpPr>
          <p:nvPr/>
        </p:nvSpPr>
        <p:spPr bwMode="auto">
          <a:xfrm>
            <a:off x="4540250" y="2370138"/>
            <a:ext cx="979488" cy="2238375"/>
          </a:xfrm>
          <a:custGeom>
            <a:avLst/>
            <a:gdLst>
              <a:gd name="T0" fmla="*/ 0 w 617"/>
              <a:gd name="T1" fmla="*/ 0 h 1410"/>
              <a:gd name="T2" fmla="*/ 40 w 617"/>
              <a:gd name="T3" fmla="*/ 8 h 1410"/>
              <a:gd name="T4" fmla="*/ 80 w 617"/>
              <a:gd name="T5" fmla="*/ 19 h 1410"/>
              <a:gd name="T6" fmla="*/ 117 w 617"/>
              <a:gd name="T7" fmla="*/ 34 h 1410"/>
              <a:gd name="T8" fmla="*/ 154 w 617"/>
              <a:gd name="T9" fmla="*/ 51 h 1410"/>
              <a:gd name="T10" fmla="*/ 191 w 617"/>
              <a:gd name="T11" fmla="*/ 72 h 1410"/>
              <a:gd name="T12" fmla="*/ 226 w 617"/>
              <a:gd name="T13" fmla="*/ 95 h 1410"/>
              <a:gd name="T14" fmla="*/ 259 w 617"/>
              <a:gd name="T15" fmla="*/ 121 h 1410"/>
              <a:gd name="T16" fmla="*/ 291 w 617"/>
              <a:gd name="T17" fmla="*/ 150 h 1410"/>
              <a:gd name="T18" fmla="*/ 322 w 617"/>
              <a:gd name="T19" fmla="*/ 180 h 1410"/>
              <a:gd name="T20" fmla="*/ 352 w 617"/>
              <a:gd name="T21" fmla="*/ 214 h 1410"/>
              <a:gd name="T22" fmla="*/ 380 w 617"/>
              <a:gd name="T23" fmla="*/ 251 h 1410"/>
              <a:gd name="T24" fmla="*/ 407 w 617"/>
              <a:gd name="T25" fmla="*/ 289 h 1410"/>
              <a:gd name="T26" fmla="*/ 432 w 617"/>
              <a:gd name="T27" fmla="*/ 329 h 1410"/>
              <a:gd name="T28" fmla="*/ 456 w 617"/>
              <a:gd name="T29" fmla="*/ 372 h 1410"/>
              <a:gd name="T30" fmla="*/ 479 w 617"/>
              <a:gd name="T31" fmla="*/ 417 h 1410"/>
              <a:gd name="T32" fmla="*/ 500 w 617"/>
              <a:gd name="T33" fmla="*/ 463 h 1410"/>
              <a:gd name="T34" fmla="*/ 518 w 617"/>
              <a:gd name="T35" fmla="*/ 512 h 1410"/>
              <a:gd name="T36" fmla="*/ 537 w 617"/>
              <a:gd name="T37" fmla="*/ 563 h 1410"/>
              <a:gd name="T38" fmla="*/ 552 w 617"/>
              <a:gd name="T39" fmla="*/ 615 h 1410"/>
              <a:gd name="T40" fmla="*/ 567 w 617"/>
              <a:gd name="T41" fmla="*/ 669 h 1410"/>
              <a:gd name="T42" fmla="*/ 580 w 617"/>
              <a:gd name="T43" fmla="*/ 724 h 1410"/>
              <a:gd name="T44" fmla="*/ 591 w 617"/>
              <a:gd name="T45" fmla="*/ 781 h 1410"/>
              <a:gd name="T46" fmla="*/ 599 w 617"/>
              <a:gd name="T47" fmla="*/ 839 h 1410"/>
              <a:gd name="T48" fmla="*/ 606 w 617"/>
              <a:gd name="T49" fmla="*/ 898 h 1410"/>
              <a:gd name="T50" fmla="*/ 612 w 617"/>
              <a:gd name="T51" fmla="*/ 960 h 1410"/>
              <a:gd name="T52" fmla="*/ 615 w 617"/>
              <a:gd name="T53" fmla="*/ 1021 h 1410"/>
              <a:gd name="T54" fmla="*/ 617 w 617"/>
              <a:gd name="T55" fmla="*/ 1083 h 1410"/>
              <a:gd name="T56" fmla="*/ 616 w 617"/>
              <a:gd name="T57" fmla="*/ 1148 h 1410"/>
              <a:gd name="T58" fmla="*/ 614 w 617"/>
              <a:gd name="T59" fmla="*/ 1212 h 1410"/>
              <a:gd name="T60" fmla="*/ 608 w 617"/>
              <a:gd name="T61" fmla="*/ 1277 h 1410"/>
              <a:gd name="T62" fmla="*/ 602 w 617"/>
              <a:gd name="T63" fmla="*/ 1343 h 1410"/>
              <a:gd name="T64" fmla="*/ 593 w 617"/>
              <a:gd name="T65" fmla="*/ 141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7" h="1410">
                <a:moveTo>
                  <a:pt x="0" y="0"/>
                </a:moveTo>
                <a:lnTo>
                  <a:pt x="40" y="8"/>
                </a:lnTo>
                <a:lnTo>
                  <a:pt x="80" y="19"/>
                </a:lnTo>
                <a:lnTo>
                  <a:pt x="117" y="34"/>
                </a:lnTo>
                <a:lnTo>
                  <a:pt x="154" y="51"/>
                </a:lnTo>
                <a:lnTo>
                  <a:pt x="191" y="72"/>
                </a:lnTo>
                <a:lnTo>
                  <a:pt x="226" y="95"/>
                </a:lnTo>
                <a:lnTo>
                  <a:pt x="259" y="121"/>
                </a:lnTo>
                <a:lnTo>
                  <a:pt x="291" y="150"/>
                </a:lnTo>
                <a:lnTo>
                  <a:pt x="322" y="180"/>
                </a:lnTo>
                <a:lnTo>
                  <a:pt x="352" y="214"/>
                </a:lnTo>
                <a:lnTo>
                  <a:pt x="380" y="251"/>
                </a:lnTo>
                <a:lnTo>
                  <a:pt x="407" y="289"/>
                </a:lnTo>
                <a:lnTo>
                  <a:pt x="432" y="329"/>
                </a:lnTo>
                <a:lnTo>
                  <a:pt x="456" y="372"/>
                </a:lnTo>
                <a:lnTo>
                  <a:pt x="479" y="417"/>
                </a:lnTo>
                <a:lnTo>
                  <a:pt x="500" y="463"/>
                </a:lnTo>
                <a:lnTo>
                  <a:pt x="518" y="512"/>
                </a:lnTo>
                <a:lnTo>
                  <a:pt x="537" y="563"/>
                </a:lnTo>
                <a:lnTo>
                  <a:pt x="552" y="615"/>
                </a:lnTo>
                <a:lnTo>
                  <a:pt x="567" y="669"/>
                </a:lnTo>
                <a:lnTo>
                  <a:pt x="580" y="724"/>
                </a:lnTo>
                <a:lnTo>
                  <a:pt x="591" y="781"/>
                </a:lnTo>
                <a:lnTo>
                  <a:pt x="599" y="839"/>
                </a:lnTo>
                <a:lnTo>
                  <a:pt x="606" y="898"/>
                </a:lnTo>
                <a:lnTo>
                  <a:pt x="612" y="960"/>
                </a:lnTo>
                <a:lnTo>
                  <a:pt x="615" y="1021"/>
                </a:lnTo>
                <a:lnTo>
                  <a:pt x="617" y="1083"/>
                </a:lnTo>
                <a:lnTo>
                  <a:pt x="616" y="1148"/>
                </a:lnTo>
                <a:lnTo>
                  <a:pt x="614" y="1212"/>
                </a:lnTo>
                <a:lnTo>
                  <a:pt x="608" y="1277"/>
                </a:lnTo>
                <a:lnTo>
                  <a:pt x="602" y="1343"/>
                </a:lnTo>
                <a:lnTo>
                  <a:pt x="593" y="141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1327" name="Freeform 1231"/>
          <p:cNvSpPr>
            <a:spLocks/>
          </p:cNvSpPr>
          <p:nvPr/>
        </p:nvSpPr>
        <p:spPr bwMode="auto">
          <a:xfrm>
            <a:off x="4525963" y="4624388"/>
            <a:ext cx="957262" cy="1119187"/>
          </a:xfrm>
          <a:custGeom>
            <a:avLst/>
            <a:gdLst>
              <a:gd name="T0" fmla="*/ 0 w 603"/>
              <a:gd name="T1" fmla="*/ 705 h 705"/>
              <a:gd name="T2" fmla="*/ 30 w 603"/>
              <a:gd name="T3" fmla="*/ 704 h 705"/>
              <a:gd name="T4" fmla="*/ 58 w 603"/>
              <a:gd name="T5" fmla="*/ 702 h 705"/>
              <a:gd name="T6" fmla="*/ 87 w 603"/>
              <a:gd name="T7" fmla="*/ 698 h 705"/>
              <a:gd name="T8" fmla="*/ 114 w 603"/>
              <a:gd name="T9" fmla="*/ 691 h 705"/>
              <a:gd name="T10" fmla="*/ 141 w 603"/>
              <a:gd name="T11" fmla="*/ 684 h 705"/>
              <a:gd name="T12" fmla="*/ 169 w 603"/>
              <a:gd name="T13" fmla="*/ 675 h 705"/>
              <a:gd name="T14" fmla="*/ 195 w 603"/>
              <a:gd name="T15" fmla="*/ 664 h 705"/>
              <a:gd name="T16" fmla="*/ 221 w 603"/>
              <a:gd name="T17" fmla="*/ 651 h 705"/>
              <a:gd name="T18" fmla="*/ 248 w 603"/>
              <a:gd name="T19" fmla="*/ 636 h 705"/>
              <a:gd name="T20" fmla="*/ 272 w 603"/>
              <a:gd name="T21" fmla="*/ 621 h 705"/>
              <a:gd name="T22" fmla="*/ 297 w 603"/>
              <a:gd name="T23" fmla="*/ 605 h 705"/>
              <a:gd name="T24" fmla="*/ 320 w 603"/>
              <a:gd name="T25" fmla="*/ 586 h 705"/>
              <a:gd name="T26" fmla="*/ 343 w 603"/>
              <a:gd name="T27" fmla="*/ 567 h 705"/>
              <a:gd name="T28" fmla="*/ 366 w 603"/>
              <a:gd name="T29" fmla="*/ 547 h 705"/>
              <a:gd name="T30" fmla="*/ 387 w 603"/>
              <a:gd name="T31" fmla="*/ 525 h 705"/>
              <a:gd name="T32" fmla="*/ 408 w 603"/>
              <a:gd name="T33" fmla="*/ 501 h 705"/>
              <a:gd name="T34" fmla="*/ 428 w 603"/>
              <a:gd name="T35" fmla="*/ 476 h 705"/>
              <a:gd name="T36" fmla="*/ 447 w 603"/>
              <a:gd name="T37" fmla="*/ 451 h 705"/>
              <a:gd name="T38" fmla="*/ 482 w 603"/>
              <a:gd name="T39" fmla="*/ 396 h 705"/>
              <a:gd name="T40" fmla="*/ 514 w 603"/>
              <a:gd name="T41" fmla="*/ 338 h 705"/>
              <a:gd name="T42" fmla="*/ 528 w 603"/>
              <a:gd name="T43" fmla="*/ 309 h 705"/>
              <a:gd name="T44" fmla="*/ 541 w 603"/>
              <a:gd name="T45" fmla="*/ 277 h 705"/>
              <a:gd name="T46" fmla="*/ 553 w 603"/>
              <a:gd name="T47" fmla="*/ 245 h 705"/>
              <a:gd name="T48" fmla="*/ 564 w 603"/>
              <a:gd name="T49" fmla="*/ 212 h 705"/>
              <a:gd name="T50" fmla="*/ 573 w 603"/>
              <a:gd name="T51" fmla="*/ 178 h 705"/>
              <a:gd name="T52" fmla="*/ 582 w 603"/>
              <a:gd name="T53" fmla="*/ 143 h 705"/>
              <a:gd name="T54" fmla="*/ 589 w 603"/>
              <a:gd name="T55" fmla="*/ 108 h 705"/>
              <a:gd name="T56" fmla="*/ 595 w 603"/>
              <a:gd name="T57" fmla="*/ 73 h 705"/>
              <a:gd name="T58" fmla="*/ 600 w 603"/>
              <a:gd name="T59" fmla="*/ 37 h 705"/>
              <a:gd name="T60" fmla="*/ 603 w 603"/>
              <a:gd name="T61" fmla="*/ 0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3" h="705">
                <a:moveTo>
                  <a:pt x="0" y="705"/>
                </a:moveTo>
                <a:lnTo>
                  <a:pt x="30" y="704"/>
                </a:lnTo>
                <a:lnTo>
                  <a:pt x="58" y="702"/>
                </a:lnTo>
                <a:lnTo>
                  <a:pt x="87" y="698"/>
                </a:lnTo>
                <a:lnTo>
                  <a:pt x="114" y="691"/>
                </a:lnTo>
                <a:lnTo>
                  <a:pt x="141" y="684"/>
                </a:lnTo>
                <a:lnTo>
                  <a:pt x="169" y="675"/>
                </a:lnTo>
                <a:lnTo>
                  <a:pt x="195" y="664"/>
                </a:lnTo>
                <a:lnTo>
                  <a:pt x="221" y="651"/>
                </a:lnTo>
                <a:lnTo>
                  <a:pt x="248" y="636"/>
                </a:lnTo>
                <a:lnTo>
                  <a:pt x="272" y="621"/>
                </a:lnTo>
                <a:lnTo>
                  <a:pt x="297" y="605"/>
                </a:lnTo>
                <a:lnTo>
                  <a:pt x="320" y="586"/>
                </a:lnTo>
                <a:lnTo>
                  <a:pt x="343" y="567"/>
                </a:lnTo>
                <a:lnTo>
                  <a:pt x="366" y="547"/>
                </a:lnTo>
                <a:lnTo>
                  <a:pt x="387" y="525"/>
                </a:lnTo>
                <a:lnTo>
                  <a:pt x="408" y="501"/>
                </a:lnTo>
                <a:lnTo>
                  <a:pt x="428" y="476"/>
                </a:lnTo>
                <a:lnTo>
                  <a:pt x="447" y="451"/>
                </a:lnTo>
                <a:lnTo>
                  <a:pt x="482" y="396"/>
                </a:lnTo>
                <a:lnTo>
                  <a:pt x="514" y="338"/>
                </a:lnTo>
                <a:lnTo>
                  <a:pt x="528" y="309"/>
                </a:lnTo>
                <a:lnTo>
                  <a:pt x="541" y="277"/>
                </a:lnTo>
                <a:lnTo>
                  <a:pt x="553" y="245"/>
                </a:lnTo>
                <a:lnTo>
                  <a:pt x="564" y="212"/>
                </a:lnTo>
                <a:lnTo>
                  <a:pt x="573" y="178"/>
                </a:lnTo>
                <a:lnTo>
                  <a:pt x="582" y="143"/>
                </a:lnTo>
                <a:lnTo>
                  <a:pt x="589" y="108"/>
                </a:lnTo>
                <a:lnTo>
                  <a:pt x="595" y="73"/>
                </a:lnTo>
                <a:lnTo>
                  <a:pt x="600" y="37"/>
                </a:lnTo>
                <a:lnTo>
                  <a:pt x="603"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1328" name="Line 1232"/>
          <p:cNvSpPr>
            <a:spLocks noChangeShapeType="1"/>
          </p:cNvSpPr>
          <p:nvPr/>
        </p:nvSpPr>
        <p:spPr bwMode="auto">
          <a:xfrm flipV="1">
            <a:off x="5516563" y="3192463"/>
            <a:ext cx="858837" cy="563562"/>
          </a:xfrm>
          <a:prstGeom prst="line">
            <a:avLst/>
          </a:prstGeom>
          <a:noFill/>
          <a:ln w="14288">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1355" name="Group 1259"/>
          <p:cNvGrpSpPr>
            <a:grpSpLocks/>
          </p:cNvGrpSpPr>
          <p:nvPr/>
        </p:nvGrpSpPr>
        <p:grpSpPr bwMode="auto">
          <a:xfrm>
            <a:off x="3841750" y="3413125"/>
            <a:ext cx="1331913" cy="1330325"/>
            <a:chOff x="2420" y="2150"/>
            <a:chExt cx="839" cy="838"/>
          </a:xfrm>
        </p:grpSpPr>
        <p:sp>
          <p:nvSpPr>
            <p:cNvPr id="261329" name="Freeform 1233"/>
            <p:cNvSpPr>
              <a:spLocks/>
            </p:cNvSpPr>
            <p:nvPr/>
          </p:nvSpPr>
          <p:spPr bwMode="auto">
            <a:xfrm>
              <a:off x="2420" y="2963"/>
              <a:ext cx="25" cy="25"/>
            </a:xfrm>
            <a:custGeom>
              <a:avLst/>
              <a:gdLst>
                <a:gd name="T0" fmla="*/ 2 w 25"/>
                <a:gd name="T1" fmla="*/ 20 h 25"/>
                <a:gd name="T2" fmla="*/ 1 w 25"/>
                <a:gd name="T3" fmla="*/ 21 h 25"/>
                <a:gd name="T4" fmla="*/ 0 w 25"/>
                <a:gd name="T5" fmla="*/ 22 h 25"/>
                <a:gd name="T6" fmla="*/ 0 w 25"/>
                <a:gd name="T7" fmla="*/ 22 h 25"/>
                <a:gd name="T8" fmla="*/ 1 w 25"/>
                <a:gd name="T9" fmla="*/ 23 h 25"/>
                <a:gd name="T10" fmla="*/ 2 w 25"/>
                <a:gd name="T11" fmla="*/ 24 h 25"/>
                <a:gd name="T12" fmla="*/ 3 w 25"/>
                <a:gd name="T13" fmla="*/ 25 h 25"/>
                <a:gd name="T14" fmla="*/ 3 w 25"/>
                <a:gd name="T15" fmla="*/ 25 h 25"/>
                <a:gd name="T16" fmla="*/ 6 w 25"/>
                <a:gd name="T17" fmla="*/ 25 h 25"/>
                <a:gd name="T18" fmla="*/ 23 w 25"/>
                <a:gd name="T19" fmla="*/ 7 h 25"/>
                <a:gd name="T20" fmla="*/ 24 w 25"/>
                <a:gd name="T21" fmla="*/ 6 h 25"/>
                <a:gd name="T22" fmla="*/ 25 w 25"/>
                <a:gd name="T23" fmla="*/ 5 h 25"/>
                <a:gd name="T24" fmla="*/ 25 w 25"/>
                <a:gd name="T25" fmla="*/ 3 h 25"/>
                <a:gd name="T26" fmla="*/ 24 w 25"/>
                <a:gd name="T27" fmla="*/ 2 h 25"/>
                <a:gd name="T28" fmla="*/ 23 w 25"/>
                <a:gd name="T29" fmla="*/ 1 h 25"/>
                <a:gd name="T30" fmla="*/ 22 w 25"/>
                <a:gd name="T31" fmla="*/ 0 h 25"/>
                <a:gd name="T32" fmla="*/ 21 w 25"/>
                <a:gd name="T33" fmla="*/ 0 h 25"/>
                <a:gd name="T34" fmla="*/ 20 w 25"/>
                <a:gd name="T35" fmla="*/ 1 h 25"/>
                <a:gd name="T36" fmla="*/ 2 w 25"/>
                <a:gd name="T3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2" y="20"/>
                  </a:moveTo>
                  <a:lnTo>
                    <a:pt x="1" y="21"/>
                  </a:lnTo>
                  <a:lnTo>
                    <a:pt x="0" y="22"/>
                  </a:lnTo>
                  <a:lnTo>
                    <a:pt x="0" y="22"/>
                  </a:lnTo>
                  <a:lnTo>
                    <a:pt x="1" y="23"/>
                  </a:lnTo>
                  <a:lnTo>
                    <a:pt x="2" y="24"/>
                  </a:lnTo>
                  <a:lnTo>
                    <a:pt x="3" y="25"/>
                  </a:lnTo>
                  <a:lnTo>
                    <a:pt x="3" y="25"/>
                  </a:lnTo>
                  <a:lnTo>
                    <a:pt x="6" y="25"/>
                  </a:lnTo>
                  <a:lnTo>
                    <a:pt x="23" y="7"/>
                  </a:lnTo>
                  <a:lnTo>
                    <a:pt x="24" y="6"/>
                  </a:lnTo>
                  <a:lnTo>
                    <a:pt x="25" y="5"/>
                  </a:lnTo>
                  <a:lnTo>
                    <a:pt x="25" y="3"/>
                  </a:lnTo>
                  <a:lnTo>
                    <a:pt x="24" y="2"/>
                  </a:lnTo>
                  <a:lnTo>
                    <a:pt x="23" y="1"/>
                  </a:lnTo>
                  <a:lnTo>
                    <a:pt x="22" y="0"/>
                  </a:lnTo>
                  <a:lnTo>
                    <a:pt x="21" y="0"/>
                  </a:lnTo>
                  <a:lnTo>
                    <a:pt x="20" y="1"/>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30" name="Freeform 1234"/>
            <p:cNvSpPr>
              <a:spLocks/>
            </p:cNvSpPr>
            <p:nvPr/>
          </p:nvSpPr>
          <p:spPr bwMode="auto">
            <a:xfrm>
              <a:off x="2453" y="2930"/>
              <a:ext cx="25" cy="26"/>
            </a:xfrm>
            <a:custGeom>
              <a:avLst/>
              <a:gdLst>
                <a:gd name="T0" fmla="*/ 1 w 25"/>
                <a:gd name="T1" fmla="*/ 20 h 26"/>
                <a:gd name="T2" fmla="*/ 0 w 25"/>
                <a:gd name="T3" fmla="*/ 21 h 26"/>
                <a:gd name="T4" fmla="*/ 0 w 25"/>
                <a:gd name="T5" fmla="*/ 22 h 26"/>
                <a:gd name="T6" fmla="*/ 0 w 25"/>
                <a:gd name="T7" fmla="*/ 23 h 26"/>
                <a:gd name="T8" fmla="*/ 0 w 25"/>
                <a:gd name="T9" fmla="*/ 24 h 26"/>
                <a:gd name="T10" fmla="*/ 1 w 25"/>
                <a:gd name="T11" fmla="*/ 26 h 26"/>
                <a:gd name="T12" fmla="*/ 2 w 25"/>
                <a:gd name="T13" fmla="*/ 26 h 26"/>
                <a:gd name="T14" fmla="*/ 3 w 25"/>
                <a:gd name="T15" fmla="*/ 26 h 26"/>
                <a:gd name="T16" fmla="*/ 4 w 25"/>
                <a:gd name="T17" fmla="*/ 26 h 26"/>
                <a:gd name="T18" fmla="*/ 23 w 25"/>
                <a:gd name="T19" fmla="*/ 7 h 26"/>
                <a:gd name="T20" fmla="*/ 24 w 25"/>
                <a:gd name="T21" fmla="*/ 6 h 26"/>
                <a:gd name="T22" fmla="*/ 25 w 25"/>
                <a:gd name="T23" fmla="*/ 5 h 26"/>
                <a:gd name="T24" fmla="*/ 25 w 25"/>
                <a:gd name="T25" fmla="*/ 4 h 26"/>
                <a:gd name="T26" fmla="*/ 24 w 25"/>
                <a:gd name="T27" fmla="*/ 2 h 26"/>
                <a:gd name="T28" fmla="*/ 23 w 25"/>
                <a:gd name="T29" fmla="*/ 1 h 26"/>
                <a:gd name="T30" fmla="*/ 22 w 25"/>
                <a:gd name="T31" fmla="*/ 0 h 26"/>
                <a:gd name="T32" fmla="*/ 21 w 25"/>
                <a:gd name="T33" fmla="*/ 0 h 26"/>
                <a:gd name="T34" fmla="*/ 20 w 25"/>
                <a:gd name="T35" fmla="*/ 1 h 26"/>
                <a:gd name="T36" fmla="*/ 1 w 25"/>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1" y="20"/>
                  </a:moveTo>
                  <a:lnTo>
                    <a:pt x="0" y="21"/>
                  </a:lnTo>
                  <a:lnTo>
                    <a:pt x="0" y="22"/>
                  </a:lnTo>
                  <a:lnTo>
                    <a:pt x="0" y="23"/>
                  </a:lnTo>
                  <a:lnTo>
                    <a:pt x="0" y="24"/>
                  </a:lnTo>
                  <a:lnTo>
                    <a:pt x="1" y="26"/>
                  </a:lnTo>
                  <a:lnTo>
                    <a:pt x="2" y="26"/>
                  </a:lnTo>
                  <a:lnTo>
                    <a:pt x="3" y="26"/>
                  </a:lnTo>
                  <a:lnTo>
                    <a:pt x="4" y="26"/>
                  </a:lnTo>
                  <a:lnTo>
                    <a:pt x="23" y="7"/>
                  </a:lnTo>
                  <a:lnTo>
                    <a:pt x="24" y="6"/>
                  </a:lnTo>
                  <a:lnTo>
                    <a:pt x="25" y="5"/>
                  </a:lnTo>
                  <a:lnTo>
                    <a:pt x="25" y="4"/>
                  </a:lnTo>
                  <a:lnTo>
                    <a:pt x="24" y="2"/>
                  </a:lnTo>
                  <a:lnTo>
                    <a:pt x="23" y="1"/>
                  </a:lnTo>
                  <a:lnTo>
                    <a:pt x="22" y="0"/>
                  </a:lnTo>
                  <a:lnTo>
                    <a:pt x="21" y="0"/>
                  </a:lnTo>
                  <a:lnTo>
                    <a:pt x="20" y="1"/>
                  </a:lnTo>
                  <a:lnTo>
                    <a:pt x="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31" name="Freeform 1235"/>
            <p:cNvSpPr>
              <a:spLocks/>
            </p:cNvSpPr>
            <p:nvPr/>
          </p:nvSpPr>
          <p:spPr bwMode="auto">
            <a:xfrm>
              <a:off x="2485" y="2899"/>
              <a:ext cx="25" cy="25"/>
            </a:xfrm>
            <a:custGeom>
              <a:avLst/>
              <a:gdLst>
                <a:gd name="T0" fmla="*/ 2 w 25"/>
                <a:gd name="T1" fmla="*/ 18 h 25"/>
                <a:gd name="T2" fmla="*/ 1 w 25"/>
                <a:gd name="T3" fmla="*/ 19 h 25"/>
                <a:gd name="T4" fmla="*/ 0 w 25"/>
                <a:gd name="T5" fmla="*/ 20 h 25"/>
                <a:gd name="T6" fmla="*/ 0 w 25"/>
                <a:gd name="T7" fmla="*/ 21 h 25"/>
                <a:gd name="T8" fmla="*/ 1 w 25"/>
                <a:gd name="T9" fmla="*/ 23 h 25"/>
                <a:gd name="T10" fmla="*/ 2 w 25"/>
                <a:gd name="T11" fmla="*/ 24 h 25"/>
                <a:gd name="T12" fmla="*/ 3 w 25"/>
                <a:gd name="T13" fmla="*/ 25 h 25"/>
                <a:gd name="T14" fmla="*/ 4 w 25"/>
                <a:gd name="T15" fmla="*/ 25 h 25"/>
                <a:gd name="T16" fmla="*/ 5 w 25"/>
                <a:gd name="T17" fmla="*/ 24 h 25"/>
                <a:gd name="T18" fmla="*/ 24 w 25"/>
                <a:gd name="T19" fmla="*/ 5 h 25"/>
                <a:gd name="T20" fmla="*/ 25 w 25"/>
                <a:gd name="T21" fmla="*/ 4 h 25"/>
                <a:gd name="T22" fmla="*/ 25 w 25"/>
                <a:gd name="T23" fmla="*/ 3 h 25"/>
                <a:gd name="T24" fmla="*/ 25 w 25"/>
                <a:gd name="T25" fmla="*/ 2 h 25"/>
                <a:gd name="T26" fmla="*/ 25 w 25"/>
                <a:gd name="T27" fmla="*/ 1 h 25"/>
                <a:gd name="T28" fmla="*/ 24 w 25"/>
                <a:gd name="T29" fmla="*/ 0 h 25"/>
                <a:gd name="T30" fmla="*/ 23 w 25"/>
                <a:gd name="T31" fmla="*/ 0 h 25"/>
                <a:gd name="T32" fmla="*/ 22 w 25"/>
                <a:gd name="T33" fmla="*/ 0 h 25"/>
                <a:gd name="T34" fmla="*/ 21 w 25"/>
                <a:gd name="T35" fmla="*/ 0 h 25"/>
                <a:gd name="T36" fmla="*/ 2 w 25"/>
                <a:gd name="T3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2" y="18"/>
                  </a:moveTo>
                  <a:lnTo>
                    <a:pt x="1" y="19"/>
                  </a:lnTo>
                  <a:lnTo>
                    <a:pt x="0" y="20"/>
                  </a:lnTo>
                  <a:lnTo>
                    <a:pt x="0" y="21"/>
                  </a:lnTo>
                  <a:lnTo>
                    <a:pt x="1" y="23"/>
                  </a:lnTo>
                  <a:lnTo>
                    <a:pt x="2" y="24"/>
                  </a:lnTo>
                  <a:lnTo>
                    <a:pt x="3" y="25"/>
                  </a:lnTo>
                  <a:lnTo>
                    <a:pt x="4" y="25"/>
                  </a:lnTo>
                  <a:lnTo>
                    <a:pt x="5" y="24"/>
                  </a:lnTo>
                  <a:lnTo>
                    <a:pt x="24" y="5"/>
                  </a:lnTo>
                  <a:lnTo>
                    <a:pt x="25" y="4"/>
                  </a:lnTo>
                  <a:lnTo>
                    <a:pt x="25" y="3"/>
                  </a:lnTo>
                  <a:lnTo>
                    <a:pt x="25" y="2"/>
                  </a:lnTo>
                  <a:lnTo>
                    <a:pt x="25" y="1"/>
                  </a:lnTo>
                  <a:lnTo>
                    <a:pt x="24" y="0"/>
                  </a:lnTo>
                  <a:lnTo>
                    <a:pt x="23" y="0"/>
                  </a:lnTo>
                  <a:lnTo>
                    <a:pt x="22" y="0"/>
                  </a:lnTo>
                  <a:lnTo>
                    <a:pt x="21" y="0"/>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32" name="Freeform 1236"/>
            <p:cNvSpPr>
              <a:spLocks/>
            </p:cNvSpPr>
            <p:nvPr/>
          </p:nvSpPr>
          <p:spPr bwMode="auto">
            <a:xfrm>
              <a:off x="2518" y="2866"/>
              <a:ext cx="25" cy="25"/>
            </a:xfrm>
            <a:custGeom>
              <a:avLst/>
              <a:gdLst>
                <a:gd name="T0" fmla="*/ 2 w 25"/>
                <a:gd name="T1" fmla="*/ 18 h 25"/>
                <a:gd name="T2" fmla="*/ 1 w 25"/>
                <a:gd name="T3" fmla="*/ 19 h 25"/>
                <a:gd name="T4" fmla="*/ 0 w 25"/>
                <a:gd name="T5" fmla="*/ 20 h 25"/>
                <a:gd name="T6" fmla="*/ 0 w 25"/>
                <a:gd name="T7" fmla="*/ 22 h 25"/>
                <a:gd name="T8" fmla="*/ 1 w 25"/>
                <a:gd name="T9" fmla="*/ 23 h 25"/>
                <a:gd name="T10" fmla="*/ 2 w 25"/>
                <a:gd name="T11" fmla="*/ 24 h 25"/>
                <a:gd name="T12" fmla="*/ 3 w 25"/>
                <a:gd name="T13" fmla="*/ 25 h 25"/>
                <a:gd name="T14" fmla="*/ 4 w 25"/>
                <a:gd name="T15" fmla="*/ 25 h 25"/>
                <a:gd name="T16" fmla="*/ 5 w 25"/>
                <a:gd name="T17" fmla="*/ 24 h 25"/>
                <a:gd name="T18" fmla="*/ 24 w 25"/>
                <a:gd name="T19" fmla="*/ 5 h 25"/>
                <a:gd name="T20" fmla="*/ 25 w 25"/>
                <a:gd name="T21" fmla="*/ 4 h 25"/>
                <a:gd name="T22" fmla="*/ 25 w 25"/>
                <a:gd name="T23" fmla="*/ 3 h 25"/>
                <a:gd name="T24" fmla="*/ 25 w 25"/>
                <a:gd name="T25" fmla="*/ 2 h 25"/>
                <a:gd name="T26" fmla="*/ 25 w 25"/>
                <a:gd name="T27" fmla="*/ 1 h 25"/>
                <a:gd name="T28" fmla="*/ 24 w 25"/>
                <a:gd name="T29" fmla="*/ 0 h 25"/>
                <a:gd name="T30" fmla="*/ 23 w 25"/>
                <a:gd name="T31" fmla="*/ 0 h 25"/>
                <a:gd name="T32" fmla="*/ 22 w 25"/>
                <a:gd name="T33" fmla="*/ 0 h 25"/>
                <a:gd name="T34" fmla="*/ 21 w 25"/>
                <a:gd name="T35" fmla="*/ 0 h 25"/>
                <a:gd name="T36" fmla="*/ 2 w 25"/>
                <a:gd name="T3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2" y="18"/>
                  </a:moveTo>
                  <a:lnTo>
                    <a:pt x="1" y="19"/>
                  </a:lnTo>
                  <a:lnTo>
                    <a:pt x="0" y="20"/>
                  </a:lnTo>
                  <a:lnTo>
                    <a:pt x="0" y="22"/>
                  </a:lnTo>
                  <a:lnTo>
                    <a:pt x="1" y="23"/>
                  </a:lnTo>
                  <a:lnTo>
                    <a:pt x="2" y="24"/>
                  </a:lnTo>
                  <a:lnTo>
                    <a:pt x="3" y="25"/>
                  </a:lnTo>
                  <a:lnTo>
                    <a:pt x="4" y="25"/>
                  </a:lnTo>
                  <a:lnTo>
                    <a:pt x="5" y="24"/>
                  </a:lnTo>
                  <a:lnTo>
                    <a:pt x="24" y="5"/>
                  </a:lnTo>
                  <a:lnTo>
                    <a:pt x="25" y="4"/>
                  </a:lnTo>
                  <a:lnTo>
                    <a:pt x="25" y="3"/>
                  </a:lnTo>
                  <a:lnTo>
                    <a:pt x="25" y="2"/>
                  </a:lnTo>
                  <a:lnTo>
                    <a:pt x="25" y="1"/>
                  </a:lnTo>
                  <a:lnTo>
                    <a:pt x="24" y="0"/>
                  </a:lnTo>
                  <a:lnTo>
                    <a:pt x="23" y="0"/>
                  </a:lnTo>
                  <a:lnTo>
                    <a:pt x="22" y="0"/>
                  </a:lnTo>
                  <a:lnTo>
                    <a:pt x="21" y="0"/>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33" name="Freeform 1237"/>
            <p:cNvSpPr>
              <a:spLocks/>
            </p:cNvSpPr>
            <p:nvPr/>
          </p:nvSpPr>
          <p:spPr bwMode="auto">
            <a:xfrm>
              <a:off x="2551" y="2833"/>
              <a:ext cx="25" cy="25"/>
            </a:xfrm>
            <a:custGeom>
              <a:avLst/>
              <a:gdLst>
                <a:gd name="T0" fmla="*/ 1 w 25"/>
                <a:gd name="T1" fmla="*/ 19 h 25"/>
                <a:gd name="T2" fmla="*/ 0 w 25"/>
                <a:gd name="T3" fmla="*/ 21 h 25"/>
                <a:gd name="T4" fmla="*/ 0 w 25"/>
                <a:gd name="T5" fmla="*/ 22 h 25"/>
                <a:gd name="T6" fmla="*/ 0 w 25"/>
                <a:gd name="T7" fmla="*/ 23 h 25"/>
                <a:gd name="T8" fmla="*/ 0 w 25"/>
                <a:gd name="T9" fmla="*/ 24 h 25"/>
                <a:gd name="T10" fmla="*/ 1 w 25"/>
                <a:gd name="T11" fmla="*/ 25 h 25"/>
                <a:gd name="T12" fmla="*/ 2 w 25"/>
                <a:gd name="T13" fmla="*/ 25 h 25"/>
                <a:gd name="T14" fmla="*/ 3 w 25"/>
                <a:gd name="T15" fmla="*/ 25 h 25"/>
                <a:gd name="T16" fmla="*/ 4 w 25"/>
                <a:gd name="T17" fmla="*/ 25 h 25"/>
                <a:gd name="T18" fmla="*/ 23 w 25"/>
                <a:gd name="T19" fmla="*/ 6 h 25"/>
                <a:gd name="T20" fmla="*/ 24 w 25"/>
                <a:gd name="T21" fmla="*/ 5 h 25"/>
                <a:gd name="T22" fmla="*/ 25 w 25"/>
                <a:gd name="T23" fmla="*/ 4 h 25"/>
                <a:gd name="T24" fmla="*/ 25 w 25"/>
                <a:gd name="T25" fmla="*/ 3 h 25"/>
                <a:gd name="T26" fmla="*/ 24 w 25"/>
                <a:gd name="T27" fmla="*/ 2 h 25"/>
                <a:gd name="T28" fmla="*/ 23 w 25"/>
                <a:gd name="T29" fmla="*/ 1 h 25"/>
                <a:gd name="T30" fmla="*/ 22 w 25"/>
                <a:gd name="T31" fmla="*/ 0 h 25"/>
                <a:gd name="T32" fmla="*/ 20 w 25"/>
                <a:gd name="T33" fmla="*/ 0 h 25"/>
                <a:gd name="T34" fmla="*/ 19 w 25"/>
                <a:gd name="T35" fmla="*/ 1 h 25"/>
                <a:gd name="T36" fmla="*/ 1 w 25"/>
                <a:gd name="T3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1" y="19"/>
                  </a:moveTo>
                  <a:lnTo>
                    <a:pt x="0" y="21"/>
                  </a:lnTo>
                  <a:lnTo>
                    <a:pt x="0" y="22"/>
                  </a:lnTo>
                  <a:lnTo>
                    <a:pt x="0" y="23"/>
                  </a:lnTo>
                  <a:lnTo>
                    <a:pt x="0" y="24"/>
                  </a:lnTo>
                  <a:lnTo>
                    <a:pt x="1" y="25"/>
                  </a:lnTo>
                  <a:lnTo>
                    <a:pt x="2" y="25"/>
                  </a:lnTo>
                  <a:lnTo>
                    <a:pt x="3" y="25"/>
                  </a:lnTo>
                  <a:lnTo>
                    <a:pt x="4" y="25"/>
                  </a:lnTo>
                  <a:lnTo>
                    <a:pt x="23" y="6"/>
                  </a:lnTo>
                  <a:lnTo>
                    <a:pt x="24" y="5"/>
                  </a:lnTo>
                  <a:lnTo>
                    <a:pt x="25" y="4"/>
                  </a:lnTo>
                  <a:lnTo>
                    <a:pt x="25" y="3"/>
                  </a:lnTo>
                  <a:lnTo>
                    <a:pt x="24" y="2"/>
                  </a:lnTo>
                  <a:lnTo>
                    <a:pt x="23" y="1"/>
                  </a:lnTo>
                  <a:lnTo>
                    <a:pt x="22" y="0"/>
                  </a:lnTo>
                  <a:lnTo>
                    <a:pt x="20" y="0"/>
                  </a:lnTo>
                  <a:lnTo>
                    <a:pt x="19" y="1"/>
                  </a:lnTo>
                  <a:lnTo>
                    <a:pt x="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34" name="Freeform 1238"/>
            <p:cNvSpPr>
              <a:spLocks/>
            </p:cNvSpPr>
            <p:nvPr/>
          </p:nvSpPr>
          <p:spPr bwMode="auto">
            <a:xfrm>
              <a:off x="2582" y="2801"/>
              <a:ext cx="26" cy="25"/>
            </a:xfrm>
            <a:custGeom>
              <a:avLst/>
              <a:gdLst>
                <a:gd name="T0" fmla="*/ 3 w 26"/>
                <a:gd name="T1" fmla="*/ 19 h 25"/>
                <a:gd name="T2" fmla="*/ 2 w 26"/>
                <a:gd name="T3" fmla="*/ 20 h 25"/>
                <a:gd name="T4" fmla="*/ 0 w 26"/>
                <a:gd name="T5" fmla="*/ 21 h 25"/>
                <a:gd name="T6" fmla="*/ 0 w 26"/>
                <a:gd name="T7" fmla="*/ 22 h 25"/>
                <a:gd name="T8" fmla="*/ 2 w 26"/>
                <a:gd name="T9" fmla="*/ 23 h 25"/>
                <a:gd name="T10" fmla="*/ 3 w 26"/>
                <a:gd name="T11" fmla="*/ 24 h 25"/>
                <a:gd name="T12" fmla="*/ 4 w 26"/>
                <a:gd name="T13" fmla="*/ 25 h 25"/>
                <a:gd name="T14" fmla="*/ 5 w 26"/>
                <a:gd name="T15" fmla="*/ 25 h 25"/>
                <a:gd name="T16" fmla="*/ 6 w 26"/>
                <a:gd name="T17" fmla="*/ 24 h 25"/>
                <a:gd name="T18" fmla="*/ 25 w 26"/>
                <a:gd name="T19" fmla="*/ 5 h 25"/>
                <a:gd name="T20" fmla="*/ 26 w 26"/>
                <a:gd name="T21" fmla="*/ 4 h 25"/>
                <a:gd name="T22" fmla="*/ 26 w 26"/>
                <a:gd name="T23" fmla="*/ 3 h 25"/>
                <a:gd name="T24" fmla="*/ 26 w 26"/>
                <a:gd name="T25" fmla="*/ 2 h 25"/>
                <a:gd name="T26" fmla="*/ 26 w 26"/>
                <a:gd name="T27" fmla="*/ 1 h 25"/>
                <a:gd name="T28" fmla="*/ 25 w 26"/>
                <a:gd name="T29" fmla="*/ 0 h 25"/>
                <a:gd name="T30" fmla="*/ 23 w 26"/>
                <a:gd name="T31" fmla="*/ 0 h 25"/>
                <a:gd name="T32" fmla="*/ 22 w 26"/>
                <a:gd name="T33" fmla="*/ 0 h 25"/>
                <a:gd name="T34" fmla="*/ 21 w 26"/>
                <a:gd name="T35" fmla="*/ 0 h 25"/>
                <a:gd name="T36" fmla="*/ 3 w 26"/>
                <a:gd name="T3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5">
                  <a:moveTo>
                    <a:pt x="3" y="19"/>
                  </a:moveTo>
                  <a:lnTo>
                    <a:pt x="2" y="20"/>
                  </a:lnTo>
                  <a:lnTo>
                    <a:pt x="0" y="21"/>
                  </a:lnTo>
                  <a:lnTo>
                    <a:pt x="0" y="22"/>
                  </a:lnTo>
                  <a:lnTo>
                    <a:pt x="2" y="23"/>
                  </a:lnTo>
                  <a:lnTo>
                    <a:pt x="3" y="24"/>
                  </a:lnTo>
                  <a:lnTo>
                    <a:pt x="4" y="25"/>
                  </a:lnTo>
                  <a:lnTo>
                    <a:pt x="5" y="25"/>
                  </a:lnTo>
                  <a:lnTo>
                    <a:pt x="6" y="24"/>
                  </a:lnTo>
                  <a:lnTo>
                    <a:pt x="25" y="5"/>
                  </a:lnTo>
                  <a:lnTo>
                    <a:pt x="26" y="4"/>
                  </a:lnTo>
                  <a:lnTo>
                    <a:pt x="26" y="3"/>
                  </a:lnTo>
                  <a:lnTo>
                    <a:pt x="26" y="2"/>
                  </a:lnTo>
                  <a:lnTo>
                    <a:pt x="26" y="1"/>
                  </a:lnTo>
                  <a:lnTo>
                    <a:pt x="25" y="0"/>
                  </a:lnTo>
                  <a:lnTo>
                    <a:pt x="23" y="0"/>
                  </a:lnTo>
                  <a:lnTo>
                    <a:pt x="22" y="0"/>
                  </a:lnTo>
                  <a:lnTo>
                    <a:pt x="21" y="0"/>
                  </a:lnTo>
                  <a:lnTo>
                    <a:pt x="3"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35" name="Freeform 1239"/>
            <p:cNvSpPr>
              <a:spLocks/>
            </p:cNvSpPr>
            <p:nvPr/>
          </p:nvSpPr>
          <p:spPr bwMode="auto">
            <a:xfrm>
              <a:off x="2615" y="2768"/>
              <a:ext cx="26" cy="25"/>
            </a:xfrm>
            <a:custGeom>
              <a:avLst/>
              <a:gdLst>
                <a:gd name="T0" fmla="*/ 3 w 26"/>
                <a:gd name="T1" fmla="*/ 19 h 25"/>
                <a:gd name="T2" fmla="*/ 1 w 26"/>
                <a:gd name="T3" fmla="*/ 20 h 25"/>
                <a:gd name="T4" fmla="*/ 0 w 26"/>
                <a:gd name="T5" fmla="*/ 21 h 25"/>
                <a:gd name="T6" fmla="*/ 0 w 26"/>
                <a:gd name="T7" fmla="*/ 22 h 25"/>
                <a:gd name="T8" fmla="*/ 1 w 26"/>
                <a:gd name="T9" fmla="*/ 23 h 25"/>
                <a:gd name="T10" fmla="*/ 3 w 26"/>
                <a:gd name="T11" fmla="*/ 24 h 25"/>
                <a:gd name="T12" fmla="*/ 4 w 26"/>
                <a:gd name="T13" fmla="*/ 25 h 25"/>
                <a:gd name="T14" fmla="*/ 5 w 26"/>
                <a:gd name="T15" fmla="*/ 25 h 25"/>
                <a:gd name="T16" fmla="*/ 6 w 26"/>
                <a:gd name="T17" fmla="*/ 24 h 25"/>
                <a:gd name="T18" fmla="*/ 24 w 26"/>
                <a:gd name="T19" fmla="*/ 6 h 25"/>
                <a:gd name="T20" fmla="*/ 26 w 26"/>
                <a:gd name="T21" fmla="*/ 4 h 25"/>
                <a:gd name="T22" fmla="*/ 26 w 26"/>
                <a:gd name="T23" fmla="*/ 3 h 25"/>
                <a:gd name="T24" fmla="*/ 26 w 26"/>
                <a:gd name="T25" fmla="*/ 2 h 25"/>
                <a:gd name="T26" fmla="*/ 26 w 26"/>
                <a:gd name="T27" fmla="*/ 1 h 25"/>
                <a:gd name="T28" fmla="*/ 24 w 26"/>
                <a:gd name="T29" fmla="*/ 0 h 25"/>
                <a:gd name="T30" fmla="*/ 23 w 26"/>
                <a:gd name="T31" fmla="*/ 0 h 25"/>
                <a:gd name="T32" fmla="*/ 22 w 26"/>
                <a:gd name="T33" fmla="*/ 0 h 25"/>
                <a:gd name="T34" fmla="*/ 21 w 26"/>
                <a:gd name="T35" fmla="*/ 0 h 25"/>
                <a:gd name="T36" fmla="*/ 3 w 26"/>
                <a:gd name="T3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5">
                  <a:moveTo>
                    <a:pt x="3" y="19"/>
                  </a:moveTo>
                  <a:lnTo>
                    <a:pt x="1" y="20"/>
                  </a:lnTo>
                  <a:lnTo>
                    <a:pt x="0" y="21"/>
                  </a:lnTo>
                  <a:lnTo>
                    <a:pt x="0" y="22"/>
                  </a:lnTo>
                  <a:lnTo>
                    <a:pt x="1" y="23"/>
                  </a:lnTo>
                  <a:lnTo>
                    <a:pt x="3" y="24"/>
                  </a:lnTo>
                  <a:lnTo>
                    <a:pt x="4" y="25"/>
                  </a:lnTo>
                  <a:lnTo>
                    <a:pt x="5" y="25"/>
                  </a:lnTo>
                  <a:lnTo>
                    <a:pt x="6" y="24"/>
                  </a:lnTo>
                  <a:lnTo>
                    <a:pt x="24" y="6"/>
                  </a:lnTo>
                  <a:lnTo>
                    <a:pt x="26" y="4"/>
                  </a:lnTo>
                  <a:lnTo>
                    <a:pt x="26" y="3"/>
                  </a:lnTo>
                  <a:lnTo>
                    <a:pt x="26" y="2"/>
                  </a:lnTo>
                  <a:lnTo>
                    <a:pt x="26" y="1"/>
                  </a:lnTo>
                  <a:lnTo>
                    <a:pt x="24" y="0"/>
                  </a:lnTo>
                  <a:lnTo>
                    <a:pt x="23" y="0"/>
                  </a:lnTo>
                  <a:lnTo>
                    <a:pt x="22" y="0"/>
                  </a:lnTo>
                  <a:lnTo>
                    <a:pt x="21" y="0"/>
                  </a:lnTo>
                  <a:lnTo>
                    <a:pt x="3"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36" name="Freeform 1240"/>
            <p:cNvSpPr>
              <a:spLocks/>
            </p:cNvSpPr>
            <p:nvPr/>
          </p:nvSpPr>
          <p:spPr bwMode="auto">
            <a:xfrm>
              <a:off x="2648" y="2735"/>
              <a:ext cx="25" cy="25"/>
            </a:xfrm>
            <a:custGeom>
              <a:avLst/>
              <a:gdLst>
                <a:gd name="T0" fmla="*/ 1 w 25"/>
                <a:gd name="T1" fmla="*/ 20 h 25"/>
                <a:gd name="T2" fmla="*/ 0 w 25"/>
                <a:gd name="T3" fmla="*/ 21 h 25"/>
                <a:gd name="T4" fmla="*/ 0 w 25"/>
                <a:gd name="T5" fmla="*/ 22 h 25"/>
                <a:gd name="T6" fmla="*/ 0 w 25"/>
                <a:gd name="T7" fmla="*/ 23 h 25"/>
                <a:gd name="T8" fmla="*/ 0 w 25"/>
                <a:gd name="T9" fmla="*/ 24 h 25"/>
                <a:gd name="T10" fmla="*/ 1 w 25"/>
                <a:gd name="T11" fmla="*/ 25 h 25"/>
                <a:gd name="T12" fmla="*/ 2 w 25"/>
                <a:gd name="T13" fmla="*/ 25 h 25"/>
                <a:gd name="T14" fmla="*/ 3 w 25"/>
                <a:gd name="T15" fmla="*/ 25 h 25"/>
                <a:gd name="T16" fmla="*/ 5 w 25"/>
                <a:gd name="T17" fmla="*/ 25 h 25"/>
                <a:gd name="T18" fmla="*/ 23 w 25"/>
                <a:gd name="T19" fmla="*/ 7 h 25"/>
                <a:gd name="T20" fmla="*/ 24 w 25"/>
                <a:gd name="T21" fmla="*/ 6 h 25"/>
                <a:gd name="T22" fmla="*/ 25 w 25"/>
                <a:gd name="T23" fmla="*/ 5 h 25"/>
                <a:gd name="T24" fmla="*/ 25 w 25"/>
                <a:gd name="T25" fmla="*/ 4 h 25"/>
                <a:gd name="T26" fmla="*/ 24 w 25"/>
                <a:gd name="T27" fmla="*/ 2 h 25"/>
                <a:gd name="T28" fmla="*/ 23 w 25"/>
                <a:gd name="T29" fmla="*/ 1 h 25"/>
                <a:gd name="T30" fmla="*/ 22 w 25"/>
                <a:gd name="T31" fmla="*/ 0 h 25"/>
                <a:gd name="T32" fmla="*/ 21 w 25"/>
                <a:gd name="T33" fmla="*/ 0 h 25"/>
                <a:gd name="T34" fmla="*/ 20 w 25"/>
                <a:gd name="T35" fmla="*/ 1 h 25"/>
                <a:gd name="T36" fmla="*/ 1 w 25"/>
                <a:gd name="T3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1" y="20"/>
                  </a:moveTo>
                  <a:lnTo>
                    <a:pt x="0" y="21"/>
                  </a:lnTo>
                  <a:lnTo>
                    <a:pt x="0" y="22"/>
                  </a:lnTo>
                  <a:lnTo>
                    <a:pt x="0" y="23"/>
                  </a:lnTo>
                  <a:lnTo>
                    <a:pt x="0" y="24"/>
                  </a:lnTo>
                  <a:lnTo>
                    <a:pt x="1" y="25"/>
                  </a:lnTo>
                  <a:lnTo>
                    <a:pt x="2" y="25"/>
                  </a:lnTo>
                  <a:lnTo>
                    <a:pt x="3" y="25"/>
                  </a:lnTo>
                  <a:lnTo>
                    <a:pt x="5" y="25"/>
                  </a:lnTo>
                  <a:lnTo>
                    <a:pt x="23" y="7"/>
                  </a:lnTo>
                  <a:lnTo>
                    <a:pt x="24" y="6"/>
                  </a:lnTo>
                  <a:lnTo>
                    <a:pt x="25" y="5"/>
                  </a:lnTo>
                  <a:lnTo>
                    <a:pt x="25" y="4"/>
                  </a:lnTo>
                  <a:lnTo>
                    <a:pt x="24" y="2"/>
                  </a:lnTo>
                  <a:lnTo>
                    <a:pt x="23" y="1"/>
                  </a:lnTo>
                  <a:lnTo>
                    <a:pt x="22" y="0"/>
                  </a:lnTo>
                  <a:lnTo>
                    <a:pt x="21" y="0"/>
                  </a:lnTo>
                  <a:lnTo>
                    <a:pt x="20" y="1"/>
                  </a:lnTo>
                  <a:lnTo>
                    <a:pt x="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37" name="Freeform 1241"/>
            <p:cNvSpPr>
              <a:spLocks/>
            </p:cNvSpPr>
            <p:nvPr/>
          </p:nvSpPr>
          <p:spPr bwMode="auto">
            <a:xfrm>
              <a:off x="2681" y="2702"/>
              <a:ext cx="25" cy="26"/>
            </a:xfrm>
            <a:custGeom>
              <a:avLst/>
              <a:gdLst>
                <a:gd name="T0" fmla="*/ 1 w 25"/>
                <a:gd name="T1" fmla="*/ 20 h 26"/>
                <a:gd name="T2" fmla="*/ 0 w 25"/>
                <a:gd name="T3" fmla="*/ 21 h 26"/>
                <a:gd name="T4" fmla="*/ 0 w 25"/>
                <a:gd name="T5" fmla="*/ 22 h 26"/>
                <a:gd name="T6" fmla="*/ 0 w 25"/>
                <a:gd name="T7" fmla="*/ 23 h 26"/>
                <a:gd name="T8" fmla="*/ 0 w 25"/>
                <a:gd name="T9" fmla="*/ 24 h 26"/>
                <a:gd name="T10" fmla="*/ 1 w 25"/>
                <a:gd name="T11" fmla="*/ 26 h 26"/>
                <a:gd name="T12" fmla="*/ 2 w 25"/>
                <a:gd name="T13" fmla="*/ 26 h 26"/>
                <a:gd name="T14" fmla="*/ 3 w 25"/>
                <a:gd name="T15" fmla="*/ 26 h 26"/>
                <a:gd name="T16" fmla="*/ 4 w 25"/>
                <a:gd name="T17" fmla="*/ 26 h 26"/>
                <a:gd name="T18" fmla="*/ 23 w 25"/>
                <a:gd name="T19" fmla="*/ 7 h 26"/>
                <a:gd name="T20" fmla="*/ 24 w 25"/>
                <a:gd name="T21" fmla="*/ 6 h 26"/>
                <a:gd name="T22" fmla="*/ 25 w 25"/>
                <a:gd name="T23" fmla="*/ 5 h 26"/>
                <a:gd name="T24" fmla="*/ 25 w 25"/>
                <a:gd name="T25" fmla="*/ 4 h 26"/>
                <a:gd name="T26" fmla="*/ 24 w 25"/>
                <a:gd name="T27" fmla="*/ 3 h 26"/>
                <a:gd name="T28" fmla="*/ 23 w 25"/>
                <a:gd name="T29" fmla="*/ 1 h 26"/>
                <a:gd name="T30" fmla="*/ 22 w 25"/>
                <a:gd name="T31" fmla="*/ 0 h 26"/>
                <a:gd name="T32" fmla="*/ 21 w 25"/>
                <a:gd name="T33" fmla="*/ 0 h 26"/>
                <a:gd name="T34" fmla="*/ 20 w 25"/>
                <a:gd name="T35" fmla="*/ 1 h 26"/>
                <a:gd name="T36" fmla="*/ 1 w 25"/>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1" y="20"/>
                  </a:moveTo>
                  <a:lnTo>
                    <a:pt x="0" y="21"/>
                  </a:lnTo>
                  <a:lnTo>
                    <a:pt x="0" y="22"/>
                  </a:lnTo>
                  <a:lnTo>
                    <a:pt x="0" y="23"/>
                  </a:lnTo>
                  <a:lnTo>
                    <a:pt x="0" y="24"/>
                  </a:lnTo>
                  <a:lnTo>
                    <a:pt x="1" y="26"/>
                  </a:lnTo>
                  <a:lnTo>
                    <a:pt x="2" y="26"/>
                  </a:lnTo>
                  <a:lnTo>
                    <a:pt x="3" y="26"/>
                  </a:lnTo>
                  <a:lnTo>
                    <a:pt x="4" y="26"/>
                  </a:lnTo>
                  <a:lnTo>
                    <a:pt x="23" y="7"/>
                  </a:lnTo>
                  <a:lnTo>
                    <a:pt x="24" y="6"/>
                  </a:lnTo>
                  <a:lnTo>
                    <a:pt x="25" y="5"/>
                  </a:lnTo>
                  <a:lnTo>
                    <a:pt x="25" y="4"/>
                  </a:lnTo>
                  <a:lnTo>
                    <a:pt x="24" y="3"/>
                  </a:lnTo>
                  <a:lnTo>
                    <a:pt x="23" y="1"/>
                  </a:lnTo>
                  <a:lnTo>
                    <a:pt x="22" y="0"/>
                  </a:lnTo>
                  <a:lnTo>
                    <a:pt x="21" y="0"/>
                  </a:lnTo>
                  <a:lnTo>
                    <a:pt x="20" y="1"/>
                  </a:lnTo>
                  <a:lnTo>
                    <a:pt x="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38" name="Freeform 1242"/>
            <p:cNvSpPr>
              <a:spLocks/>
            </p:cNvSpPr>
            <p:nvPr/>
          </p:nvSpPr>
          <p:spPr bwMode="auto">
            <a:xfrm>
              <a:off x="2713" y="2671"/>
              <a:ext cx="25" cy="25"/>
            </a:xfrm>
            <a:custGeom>
              <a:avLst/>
              <a:gdLst>
                <a:gd name="T0" fmla="*/ 2 w 25"/>
                <a:gd name="T1" fmla="*/ 18 h 25"/>
                <a:gd name="T2" fmla="*/ 1 w 25"/>
                <a:gd name="T3" fmla="*/ 19 h 25"/>
                <a:gd name="T4" fmla="*/ 0 w 25"/>
                <a:gd name="T5" fmla="*/ 20 h 25"/>
                <a:gd name="T6" fmla="*/ 0 w 25"/>
                <a:gd name="T7" fmla="*/ 22 h 25"/>
                <a:gd name="T8" fmla="*/ 1 w 25"/>
                <a:gd name="T9" fmla="*/ 23 h 25"/>
                <a:gd name="T10" fmla="*/ 2 w 25"/>
                <a:gd name="T11" fmla="*/ 24 h 25"/>
                <a:gd name="T12" fmla="*/ 3 w 25"/>
                <a:gd name="T13" fmla="*/ 25 h 25"/>
                <a:gd name="T14" fmla="*/ 4 w 25"/>
                <a:gd name="T15" fmla="*/ 25 h 25"/>
                <a:gd name="T16" fmla="*/ 5 w 25"/>
                <a:gd name="T17" fmla="*/ 24 h 25"/>
                <a:gd name="T18" fmla="*/ 24 w 25"/>
                <a:gd name="T19" fmla="*/ 5 h 25"/>
                <a:gd name="T20" fmla="*/ 25 w 25"/>
                <a:gd name="T21" fmla="*/ 4 h 25"/>
                <a:gd name="T22" fmla="*/ 25 w 25"/>
                <a:gd name="T23" fmla="*/ 3 h 25"/>
                <a:gd name="T24" fmla="*/ 25 w 25"/>
                <a:gd name="T25" fmla="*/ 2 h 25"/>
                <a:gd name="T26" fmla="*/ 25 w 25"/>
                <a:gd name="T27" fmla="*/ 1 h 25"/>
                <a:gd name="T28" fmla="*/ 24 w 25"/>
                <a:gd name="T29" fmla="*/ 0 h 25"/>
                <a:gd name="T30" fmla="*/ 23 w 25"/>
                <a:gd name="T31" fmla="*/ 0 h 25"/>
                <a:gd name="T32" fmla="*/ 22 w 25"/>
                <a:gd name="T33" fmla="*/ 0 h 25"/>
                <a:gd name="T34" fmla="*/ 21 w 25"/>
                <a:gd name="T35" fmla="*/ 0 h 25"/>
                <a:gd name="T36" fmla="*/ 2 w 25"/>
                <a:gd name="T3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2" y="18"/>
                  </a:moveTo>
                  <a:lnTo>
                    <a:pt x="1" y="19"/>
                  </a:lnTo>
                  <a:lnTo>
                    <a:pt x="0" y="20"/>
                  </a:lnTo>
                  <a:lnTo>
                    <a:pt x="0" y="22"/>
                  </a:lnTo>
                  <a:lnTo>
                    <a:pt x="1" y="23"/>
                  </a:lnTo>
                  <a:lnTo>
                    <a:pt x="2" y="24"/>
                  </a:lnTo>
                  <a:lnTo>
                    <a:pt x="3" y="25"/>
                  </a:lnTo>
                  <a:lnTo>
                    <a:pt x="4" y="25"/>
                  </a:lnTo>
                  <a:lnTo>
                    <a:pt x="5" y="24"/>
                  </a:lnTo>
                  <a:lnTo>
                    <a:pt x="24" y="5"/>
                  </a:lnTo>
                  <a:lnTo>
                    <a:pt x="25" y="4"/>
                  </a:lnTo>
                  <a:lnTo>
                    <a:pt x="25" y="3"/>
                  </a:lnTo>
                  <a:lnTo>
                    <a:pt x="25" y="2"/>
                  </a:lnTo>
                  <a:lnTo>
                    <a:pt x="25" y="1"/>
                  </a:lnTo>
                  <a:lnTo>
                    <a:pt x="24" y="0"/>
                  </a:lnTo>
                  <a:lnTo>
                    <a:pt x="23" y="0"/>
                  </a:lnTo>
                  <a:lnTo>
                    <a:pt x="22" y="0"/>
                  </a:lnTo>
                  <a:lnTo>
                    <a:pt x="21" y="0"/>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39" name="Freeform 1243"/>
            <p:cNvSpPr>
              <a:spLocks/>
            </p:cNvSpPr>
            <p:nvPr/>
          </p:nvSpPr>
          <p:spPr bwMode="auto">
            <a:xfrm>
              <a:off x="2746" y="2638"/>
              <a:ext cx="25" cy="25"/>
            </a:xfrm>
            <a:custGeom>
              <a:avLst/>
              <a:gdLst>
                <a:gd name="T0" fmla="*/ 1 w 25"/>
                <a:gd name="T1" fmla="*/ 19 h 25"/>
                <a:gd name="T2" fmla="*/ 0 w 25"/>
                <a:gd name="T3" fmla="*/ 21 h 25"/>
                <a:gd name="T4" fmla="*/ 0 w 25"/>
                <a:gd name="T5" fmla="*/ 22 h 25"/>
                <a:gd name="T6" fmla="*/ 0 w 25"/>
                <a:gd name="T7" fmla="*/ 23 h 25"/>
                <a:gd name="T8" fmla="*/ 0 w 25"/>
                <a:gd name="T9" fmla="*/ 24 h 25"/>
                <a:gd name="T10" fmla="*/ 1 w 25"/>
                <a:gd name="T11" fmla="*/ 25 h 25"/>
                <a:gd name="T12" fmla="*/ 2 w 25"/>
                <a:gd name="T13" fmla="*/ 25 h 25"/>
                <a:gd name="T14" fmla="*/ 3 w 25"/>
                <a:gd name="T15" fmla="*/ 25 h 25"/>
                <a:gd name="T16" fmla="*/ 4 w 25"/>
                <a:gd name="T17" fmla="*/ 25 h 25"/>
                <a:gd name="T18" fmla="*/ 23 w 25"/>
                <a:gd name="T19" fmla="*/ 6 h 25"/>
                <a:gd name="T20" fmla="*/ 24 w 25"/>
                <a:gd name="T21" fmla="*/ 5 h 25"/>
                <a:gd name="T22" fmla="*/ 25 w 25"/>
                <a:gd name="T23" fmla="*/ 4 h 25"/>
                <a:gd name="T24" fmla="*/ 25 w 25"/>
                <a:gd name="T25" fmla="*/ 3 h 25"/>
                <a:gd name="T26" fmla="*/ 24 w 25"/>
                <a:gd name="T27" fmla="*/ 2 h 25"/>
                <a:gd name="T28" fmla="*/ 23 w 25"/>
                <a:gd name="T29" fmla="*/ 1 h 25"/>
                <a:gd name="T30" fmla="*/ 22 w 25"/>
                <a:gd name="T31" fmla="*/ 0 h 25"/>
                <a:gd name="T32" fmla="*/ 21 w 25"/>
                <a:gd name="T33" fmla="*/ 0 h 25"/>
                <a:gd name="T34" fmla="*/ 20 w 25"/>
                <a:gd name="T35" fmla="*/ 1 h 25"/>
                <a:gd name="T36" fmla="*/ 1 w 25"/>
                <a:gd name="T3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1" y="19"/>
                  </a:moveTo>
                  <a:lnTo>
                    <a:pt x="0" y="21"/>
                  </a:lnTo>
                  <a:lnTo>
                    <a:pt x="0" y="22"/>
                  </a:lnTo>
                  <a:lnTo>
                    <a:pt x="0" y="23"/>
                  </a:lnTo>
                  <a:lnTo>
                    <a:pt x="0" y="24"/>
                  </a:lnTo>
                  <a:lnTo>
                    <a:pt x="1" y="25"/>
                  </a:lnTo>
                  <a:lnTo>
                    <a:pt x="2" y="25"/>
                  </a:lnTo>
                  <a:lnTo>
                    <a:pt x="3" y="25"/>
                  </a:lnTo>
                  <a:lnTo>
                    <a:pt x="4" y="25"/>
                  </a:lnTo>
                  <a:lnTo>
                    <a:pt x="23" y="6"/>
                  </a:lnTo>
                  <a:lnTo>
                    <a:pt x="24" y="5"/>
                  </a:lnTo>
                  <a:lnTo>
                    <a:pt x="25" y="4"/>
                  </a:lnTo>
                  <a:lnTo>
                    <a:pt x="25" y="3"/>
                  </a:lnTo>
                  <a:lnTo>
                    <a:pt x="24" y="2"/>
                  </a:lnTo>
                  <a:lnTo>
                    <a:pt x="23" y="1"/>
                  </a:lnTo>
                  <a:lnTo>
                    <a:pt x="22" y="0"/>
                  </a:lnTo>
                  <a:lnTo>
                    <a:pt x="21" y="0"/>
                  </a:lnTo>
                  <a:lnTo>
                    <a:pt x="20" y="1"/>
                  </a:lnTo>
                  <a:lnTo>
                    <a:pt x="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40" name="Freeform 1244"/>
            <p:cNvSpPr>
              <a:spLocks/>
            </p:cNvSpPr>
            <p:nvPr/>
          </p:nvSpPr>
          <p:spPr bwMode="auto">
            <a:xfrm>
              <a:off x="2779" y="2605"/>
              <a:ext cx="25" cy="25"/>
            </a:xfrm>
            <a:custGeom>
              <a:avLst/>
              <a:gdLst>
                <a:gd name="T0" fmla="*/ 1 w 25"/>
                <a:gd name="T1" fmla="*/ 20 h 25"/>
                <a:gd name="T2" fmla="*/ 0 w 25"/>
                <a:gd name="T3" fmla="*/ 21 h 25"/>
                <a:gd name="T4" fmla="*/ 0 w 25"/>
                <a:gd name="T5" fmla="*/ 22 h 25"/>
                <a:gd name="T6" fmla="*/ 0 w 25"/>
                <a:gd name="T7" fmla="*/ 23 h 25"/>
                <a:gd name="T8" fmla="*/ 0 w 25"/>
                <a:gd name="T9" fmla="*/ 24 h 25"/>
                <a:gd name="T10" fmla="*/ 1 w 25"/>
                <a:gd name="T11" fmla="*/ 25 h 25"/>
                <a:gd name="T12" fmla="*/ 2 w 25"/>
                <a:gd name="T13" fmla="*/ 25 h 25"/>
                <a:gd name="T14" fmla="*/ 3 w 25"/>
                <a:gd name="T15" fmla="*/ 25 h 25"/>
                <a:gd name="T16" fmla="*/ 4 w 25"/>
                <a:gd name="T17" fmla="*/ 25 h 25"/>
                <a:gd name="T18" fmla="*/ 23 w 25"/>
                <a:gd name="T19" fmla="*/ 6 h 25"/>
                <a:gd name="T20" fmla="*/ 24 w 25"/>
                <a:gd name="T21" fmla="*/ 5 h 25"/>
                <a:gd name="T22" fmla="*/ 25 w 25"/>
                <a:gd name="T23" fmla="*/ 4 h 25"/>
                <a:gd name="T24" fmla="*/ 25 w 25"/>
                <a:gd name="T25" fmla="*/ 3 h 25"/>
                <a:gd name="T26" fmla="*/ 24 w 25"/>
                <a:gd name="T27" fmla="*/ 2 h 25"/>
                <a:gd name="T28" fmla="*/ 23 w 25"/>
                <a:gd name="T29" fmla="*/ 1 h 25"/>
                <a:gd name="T30" fmla="*/ 22 w 25"/>
                <a:gd name="T31" fmla="*/ 0 h 25"/>
                <a:gd name="T32" fmla="*/ 20 w 25"/>
                <a:gd name="T33" fmla="*/ 0 h 25"/>
                <a:gd name="T34" fmla="*/ 19 w 25"/>
                <a:gd name="T35" fmla="*/ 1 h 25"/>
                <a:gd name="T36" fmla="*/ 1 w 25"/>
                <a:gd name="T3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1" y="20"/>
                  </a:moveTo>
                  <a:lnTo>
                    <a:pt x="0" y="21"/>
                  </a:lnTo>
                  <a:lnTo>
                    <a:pt x="0" y="22"/>
                  </a:lnTo>
                  <a:lnTo>
                    <a:pt x="0" y="23"/>
                  </a:lnTo>
                  <a:lnTo>
                    <a:pt x="0" y="24"/>
                  </a:lnTo>
                  <a:lnTo>
                    <a:pt x="1" y="25"/>
                  </a:lnTo>
                  <a:lnTo>
                    <a:pt x="2" y="25"/>
                  </a:lnTo>
                  <a:lnTo>
                    <a:pt x="3" y="25"/>
                  </a:lnTo>
                  <a:lnTo>
                    <a:pt x="4" y="25"/>
                  </a:lnTo>
                  <a:lnTo>
                    <a:pt x="23" y="6"/>
                  </a:lnTo>
                  <a:lnTo>
                    <a:pt x="24" y="5"/>
                  </a:lnTo>
                  <a:lnTo>
                    <a:pt x="25" y="4"/>
                  </a:lnTo>
                  <a:lnTo>
                    <a:pt x="25" y="3"/>
                  </a:lnTo>
                  <a:lnTo>
                    <a:pt x="24" y="2"/>
                  </a:lnTo>
                  <a:lnTo>
                    <a:pt x="23" y="1"/>
                  </a:lnTo>
                  <a:lnTo>
                    <a:pt x="22" y="0"/>
                  </a:lnTo>
                  <a:lnTo>
                    <a:pt x="20" y="0"/>
                  </a:lnTo>
                  <a:lnTo>
                    <a:pt x="19" y="1"/>
                  </a:lnTo>
                  <a:lnTo>
                    <a:pt x="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41" name="Freeform 1245"/>
            <p:cNvSpPr>
              <a:spLocks/>
            </p:cNvSpPr>
            <p:nvPr/>
          </p:nvSpPr>
          <p:spPr bwMode="auto">
            <a:xfrm>
              <a:off x="2810" y="2573"/>
              <a:ext cx="26" cy="25"/>
            </a:xfrm>
            <a:custGeom>
              <a:avLst/>
              <a:gdLst>
                <a:gd name="T0" fmla="*/ 3 w 26"/>
                <a:gd name="T1" fmla="*/ 19 h 25"/>
                <a:gd name="T2" fmla="*/ 2 w 26"/>
                <a:gd name="T3" fmla="*/ 20 h 25"/>
                <a:gd name="T4" fmla="*/ 0 w 26"/>
                <a:gd name="T5" fmla="*/ 21 h 25"/>
                <a:gd name="T6" fmla="*/ 0 w 26"/>
                <a:gd name="T7" fmla="*/ 22 h 25"/>
                <a:gd name="T8" fmla="*/ 2 w 26"/>
                <a:gd name="T9" fmla="*/ 23 h 25"/>
                <a:gd name="T10" fmla="*/ 3 w 26"/>
                <a:gd name="T11" fmla="*/ 24 h 25"/>
                <a:gd name="T12" fmla="*/ 4 w 26"/>
                <a:gd name="T13" fmla="*/ 25 h 25"/>
                <a:gd name="T14" fmla="*/ 5 w 26"/>
                <a:gd name="T15" fmla="*/ 25 h 25"/>
                <a:gd name="T16" fmla="*/ 6 w 26"/>
                <a:gd name="T17" fmla="*/ 24 h 25"/>
                <a:gd name="T18" fmla="*/ 25 w 26"/>
                <a:gd name="T19" fmla="*/ 6 h 25"/>
                <a:gd name="T20" fmla="*/ 26 w 26"/>
                <a:gd name="T21" fmla="*/ 4 h 25"/>
                <a:gd name="T22" fmla="*/ 26 w 26"/>
                <a:gd name="T23" fmla="*/ 3 h 25"/>
                <a:gd name="T24" fmla="*/ 26 w 26"/>
                <a:gd name="T25" fmla="*/ 2 h 25"/>
                <a:gd name="T26" fmla="*/ 26 w 26"/>
                <a:gd name="T27" fmla="*/ 1 h 25"/>
                <a:gd name="T28" fmla="*/ 25 w 26"/>
                <a:gd name="T29" fmla="*/ 0 h 25"/>
                <a:gd name="T30" fmla="*/ 23 w 26"/>
                <a:gd name="T31" fmla="*/ 0 h 25"/>
                <a:gd name="T32" fmla="*/ 22 w 26"/>
                <a:gd name="T33" fmla="*/ 0 h 25"/>
                <a:gd name="T34" fmla="*/ 21 w 26"/>
                <a:gd name="T35" fmla="*/ 0 h 25"/>
                <a:gd name="T36" fmla="*/ 3 w 26"/>
                <a:gd name="T3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5">
                  <a:moveTo>
                    <a:pt x="3" y="19"/>
                  </a:moveTo>
                  <a:lnTo>
                    <a:pt x="2" y="20"/>
                  </a:lnTo>
                  <a:lnTo>
                    <a:pt x="0" y="21"/>
                  </a:lnTo>
                  <a:lnTo>
                    <a:pt x="0" y="22"/>
                  </a:lnTo>
                  <a:lnTo>
                    <a:pt x="2" y="23"/>
                  </a:lnTo>
                  <a:lnTo>
                    <a:pt x="3" y="24"/>
                  </a:lnTo>
                  <a:lnTo>
                    <a:pt x="4" y="25"/>
                  </a:lnTo>
                  <a:lnTo>
                    <a:pt x="5" y="25"/>
                  </a:lnTo>
                  <a:lnTo>
                    <a:pt x="6" y="24"/>
                  </a:lnTo>
                  <a:lnTo>
                    <a:pt x="25" y="6"/>
                  </a:lnTo>
                  <a:lnTo>
                    <a:pt x="26" y="4"/>
                  </a:lnTo>
                  <a:lnTo>
                    <a:pt x="26" y="3"/>
                  </a:lnTo>
                  <a:lnTo>
                    <a:pt x="26" y="2"/>
                  </a:lnTo>
                  <a:lnTo>
                    <a:pt x="26" y="1"/>
                  </a:lnTo>
                  <a:lnTo>
                    <a:pt x="25" y="0"/>
                  </a:lnTo>
                  <a:lnTo>
                    <a:pt x="23" y="0"/>
                  </a:lnTo>
                  <a:lnTo>
                    <a:pt x="22" y="0"/>
                  </a:lnTo>
                  <a:lnTo>
                    <a:pt x="21" y="0"/>
                  </a:lnTo>
                  <a:lnTo>
                    <a:pt x="3"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42" name="Freeform 1246"/>
            <p:cNvSpPr>
              <a:spLocks/>
            </p:cNvSpPr>
            <p:nvPr/>
          </p:nvSpPr>
          <p:spPr bwMode="auto">
            <a:xfrm>
              <a:off x="2843" y="2540"/>
              <a:ext cx="26" cy="25"/>
            </a:xfrm>
            <a:custGeom>
              <a:avLst/>
              <a:gdLst>
                <a:gd name="T0" fmla="*/ 3 w 26"/>
                <a:gd name="T1" fmla="*/ 19 h 25"/>
                <a:gd name="T2" fmla="*/ 1 w 26"/>
                <a:gd name="T3" fmla="*/ 20 h 25"/>
                <a:gd name="T4" fmla="*/ 0 w 26"/>
                <a:gd name="T5" fmla="*/ 21 h 25"/>
                <a:gd name="T6" fmla="*/ 0 w 26"/>
                <a:gd name="T7" fmla="*/ 22 h 25"/>
                <a:gd name="T8" fmla="*/ 1 w 26"/>
                <a:gd name="T9" fmla="*/ 23 h 25"/>
                <a:gd name="T10" fmla="*/ 3 w 26"/>
                <a:gd name="T11" fmla="*/ 24 h 25"/>
                <a:gd name="T12" fmla="*/ 4 w 26"/>
                <a:gd name="T13" fmla="*/ 25 h 25"/>
                <a:gd name="T14" fmla="*/ 5 w 26"/>
                <a:gd name="T15" fmla="*/ 25 h 25"/>
                <a:gd name="T16" fmla="*/ 6 w 26"/>
                <a:gd name="T17" fmla="*/ 24 h 25"/>
                <a:gd name="T18" fmla="*/ 24 w 26"/>
                <a:gd name="T19" fmla="*/ 6 h 25"/>
                <a:gd name="T20" fmla="*/ 26 w 26"/>
                <a:gd name="T21" fmla="*/ 5 h 25"/>
                <a:gd name="T22" fmla="*/ 26 w 26"/>
                <a:gd name="T23" fmla="*/ 3 h 25"/>
                <a:gd name="T24" fmla="*/ 26 w 26"/>
                <a:gd name="T25" fmla="*/ 2 h 25"/>
                <a:gd name="T26" fmla="*/ 26 w 26"/>
                <a:gd name="T27" fmla="*/ 1 h 25"/>
                <a:gd name="T28" fmla="*/ 24 w 26"/>
                <a:gd name="T29" fmla="*/ 0 h 25"/>
                <a:gd name="T30" fmla="*/ 23 w 26"/>
                <a:gd name="T31" fmla="*/ 0 h 25"/>
                <a:gd name="T32" fmla="*/ 22 w 26"/>
                <a:gd name="T33" fmla="*/ 0 h 25"/>
                <a:gd name="T34" fmla="*/ 21 w 26"/>
                <a:gd name="T35" fmla="*/ 0 h 25"/>
                <a:gd name="T36" fmla="*/ 3 w 26"/>
                <a:gd name="T3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5">
                  <a:moveTo>
                    <a:pt x="3" y="19"/>
                  </a:moveTo>
                  <a:lnTo>
                    <a:pt x="1" y="20"/>
                  </a:lnTo>
                  <a:lnTo>
                    <a:pt x="0" y="21"/>
                  </a:lnTo>
                  <a:lnTo>
                    <a:pt x="0" y="22"/>
                  </a:lnTo>
                  <a:lnTo>
                    <a:pt x="1" y="23"/>
                  </a:lnTo>
                  <a:lnTo>
                    <a:pt x="3" y="24"/>
                  </a:lnTo>
                  <a:lnTo>
                    <a:pt x="4" y="25"/>
                  </a:lnTo>
                  <a:lnTo>
                    <a:pt x="5" y="25"/>
                  </a:lnTo>
                  <a:lnTo>
                    <a:pt x="6" y="24"/>
                  </a:lnTo>
                  <a:lnTo>
                    <a:pt x="24" y="6"/>
                  </a:lnTo>
                  <a:lnTo>
                    <a:pt x="26" y="5"/>
                  </a:lnTo>
                  <a:lnTo>
                    <a:pt x="26" y="3"/>
                  </a:lnTo>
                  <a:lnTo>
                    <a:pt x="26" y="2"/>
                  </a:lnTo>
                  <a:lnTo>
                    <a:pt x="26" y="1"/>
                  </a:lnTo>
                  <a:lnTo>
                    <a:pt x="24" y="0"/>
                  </a:lnTo>
                  <a:lnTo>
                    <a:pt x="23" y="0"/>
                  </a:lnTo>
                  <a:lnTo>
                    <a:pt x="22" y="0"/>
                  </a:lnTo>
                  <a:lnTo>
                    <a:pt x="21" y="0"/>
                  </a:lnTo>
                  <a:lnTo>
                    <a:pt x="3"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43" name="Freeform 1247"/>
            <p:cNvSpPr>
              <a:spLocks/>
            </p:cNvSpPr>
            <p:nvPr/>
          </p:nvSpPr>
          <p:spPr bwMode="auto">
            <a:xfrm>
              <a:off x="2876" y="2507"/>
              <a:ext cx="25" cy="26"/>
            </a:xfrm>
            <a:custGeom>
              <a:avLst/>
              <a:gdLst>
                <a:gd name="T0" fmla="*/ 1 w 25"/>
                <a:gd name="T1" fmla="*/ 20 h 26"/>
                <a:gd name="T2" fmla="*/ 0 w 25"/>
                <a:gd name="T3" fmla="*/ 21 h 26"/>
                <a:gd name="T4" fmla="*/ 0 w 25"/>
                <a:gd name="T5" fmla="*/ 22 h 26"/>
                <a:gd name="T6" fmla="*/ 0 w 25"/>
                <a:gd name="T7" fmla="*/ 23 h 26"/>
                <a:gd name="T8" fmla="*/ 0 w 25"/>
                <a:gd name="T9" fmla="*/ 24 h 26"/>
                <a:gd name="T10" fmla="*/ 1 w 25"/>
                <a:gd name="T11" fmla="*/ 26 h 26"/>
                <a:gd name="T12" fmla="*/ 2 w 25"/>
                <a:gd name="T13" fmla="*/ 26 h 26"/>
                <a:gd name="T14" fmla="*/ 4 w 25"/>
                <a:gd name="T15" fmla="*/ 26 h 26"/>
                <a:gd name="T16" fmla="*/ 5 w 25"/>
                <a:gd name="T17" fmla="*/ 26 h 26"/>
                <a:gd name="T18" fmla="*/ 23 w 25"/>
                <a:gd name="T19" fmla="*/ 7 h 26"/>
                <a:gd name="T20" fmla="*/ 24 w 25"/>
                <a:gd name="T21" fmla="*/ 6 h 26"/>
                <a:gd name="T22" fmla="*/ 25 w 25"/>
                <a:gd name="T23" fmla="*/ 5 h 26"/>
                <a:gd name="T24" fmla="*/ 25 w 25"/>
                <a:gd name="T25" fmla="*/ 4 h 26"/>
                <a:gd name="T26" fmla="*/ 24 w 25"/>
                <a:gd name="T27" fmla="*/ 3 h 26"/>
                <a:gd name="T28" fmla="*/ 23 w 25"/>
                <a:gd name="T29" fmla="*/ 1 h 26"/>
                <a:gd name="T30" fmla="*/ 22 w 25"/>
                <a:gd name="T31" fmla="*/ 0 h 26"/>
                <a:gd name="T32" fmla="*/ 21 w 25"/>
                <a:gd name="T33" fmla="*/ 0 h 26"/>
                <a:gd name="T34" fmla="*/ 20 w 25"/>
                <a:gd name="T35" fmla="*/ 1 h 26"/>
                <a:gd name="T36" fmla="*/ 1 w 25"/>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1" y="20"/>
                  </a:moveTo>
                  <a:lnTo>
                    <a:pt x="0" y="21"/>
                  </a:lnTo>
                  <a:lnTo>
                    <a:pt x="0" y="22"/>
                  </a:lnTo>
                  <a:lnTo>
                    <a:pt x="0" y="23"/>
                  </a:lnTo>
                  <a:lnTo>
                    <a:pt x="0" y="24"/>
                  </a:lnTo>
                  <a:lnTo>
                    <a:pt x="1" y="26"/>
                  </a:lnTo>
                  <a:lnTo>
                    <a:pt x="2" y="26"/>
                  </a:lnTo>
                  <a:lnTo>
                    <a:pt x="4" y="26"/>
                  </a:lnTo>
                  <a:lnTo>
                    <a:pt x="5" y="26"/>
                  </a:lnTo>
                  <a:lnTo>
                    <a:pt x="23" y="7"/>
                  </a:lnTo>
                  <a:lnTo>
                    <a:pt x="24" y="6"/>
                  </a:lnTo>
                  <a:lnTo>
                    <a:pt x="25" y="5"/>
                  </a:lnTo>
                  <a:lnTo>
                    <a:pt x="25" y="4"/>
                  </a:lnTo>
                  <a:lnTo>
                    <a:pt x="24" y="3"/>
                  </a:lnTo>
                  <a:lnTo>
                    <a:pt x="23" y="1"/>
                  </a:lnTo>
                  <a:lnTo>
                    <a:pt x="22" y="0"/>
                  </a:lnTo>
                  <a:lnTo>
                    <a:pt x="21" y="0"/>
                  </a:lnTo>
                  <a:lnTo>
                    <a:pt x="20" y="1"/>
                  </a:lnTo>
                  <a:lnTo>
                    <a:pt x="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44" name="Freeform 1248"/>
            <p:cNvSpPr>
              <a:spLocks/>
            </p:cNvSpPr>
            <p:nvPr/>
          </p:nvSpPr>
          <p:spPr bwMode="auto">
            <a:xfrm>
              <a:off x="2908" y="2476"/>
              <a:ext cx="25" cy="25"/>
            </a:xfrm>
            <a:custGeom>
              <a:avLst/>
              <a:gdLst>
                <a:gd name="T0" fmla="*/ 2 w 25"/>
                <a:gd name="T1" fmla="*/ 18 h 25"/>
                <a:gd name="T2" fmla="*/ 1 w 25"/>
                <a:gd name="T3" fmla="*/ 19 h 25"/>
                <a:gd name="T4" fmla="*/ 0 w 25"/>
                <a:gd name="T5" fmla="*/ 20 h 25"/>
                <a:gd name="T6" fmla="*/ 0 w 25"/>
                <a:gd name="T7" fmla="*/ 21 h 25"/>
                <a:gd name="T8" fmla="*/ 1 w 25"/>
                <a:gd name="T9" fmla="*/ 23 h 25"/>
                <a:gd name="T10" fmla="*/ 2 w 25"/>
                <a:gd name="T11" fmla="*/ 24 h 25"/>
                <a:gd name="T12" fmla="*/ 3 w 25"/>
                <a:gd name="T13" fmla="*/ 25 h 25"/>
                <a:gd name="T14" fmla="*/ 4 w 25"/>
                <a:gd name="T15" fmla="*/ 25 h 25"/>
                <a:gd name="T16" fmla="*/ 6 w 25"/>
                <a:gd name="T17" fmla="*/ 24 h 25"/>
                <a:gd name="T18" fmla="*/ 24 w 25"/>
                <a:gd name="T19" fmla="*/ 5 h 25"/>
                <a:gd name="T20" fmla="*/ 25 w 25"/>
                <a:gd name="T21" fmla="*/ 4 h 25"/>
                <a:gd name="T22" fmla="*/ 25 w 25"/>
                <a:gd name="T23" fmla="*/ 3 h 25"/>
                <a:gd name="T24" fmla="*/ 25 w 25"/>
                <a:gd name="T25" fmla="*/ 2 h 25"/>
                <a:gd name="T26" fmla="*/ 25 w 25"/>
                <a:gd name="T27" fmla="*/ 1 h 25"/>
                <a:gd name="T28" fmla="*/ 24 w 25"/>
                <a:gd name="T29" fmla="*/ 0 h 25"/>
                <a:gd name="T30" fmla="*/ 23 w 25"/>
                <a:gd name="T31" fmla="*/ 0 h 25"/>
                <a:gd name="T32" fmla="*/ 22 w 25"/>
                <a:gd name="T33" fmla="*/ 0 h 25"/>
                <a:gd name="T34" fmla="*/ 21 w 25"/>
                <a:gd name="T35" fmla="*/ 0 h 25"/>
                <a:gd name="T36" fmla="*/ 2 w 25"/>
                <a:gd name="T3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2" y="18"/>
                  </a:moveTo>
                  <a:lnTo>
                    <a:pt x="1" y="19"/>
                  </a:lnTo>
                  <a:lnTo>
                    <a:pt x="0" y="20"/>
                  </a:lnTo>
                  <a:lnTo>
                    <a:pt x="0" y="21"/>
                  </a:lnTo>
                  <a:lnTo>
                    <a:pt x="1" y="23"/>
                  </a:lnTo>
                  <a:lnTo>
                    <a:pt x="2" y="24"/>
                  </a:lnTo>
                  <a:lnTo>
                    <a:pt x="3" y="25"/>
                  </a:lnTo>
                  <a:lnTo>
                    <a:pt x="4" y="25"/>
                  </a:lnTo>
                  <a:lnTo>
                    <a:pt x="6" y="24"/>
                  </a:lnTo>
                  <a:lnTo>
                    <a:pt x="24" y="5"/>
                  </a:lnTo>
                  <a:lnTo>
                    <a:pt x="25" y="4"/>
                  </a:lnTo>
                  <a:lnTo>
                    <a:pt x="25" y="3"/>
                  </a:lnTo>
                  <a:lnTo>
                    <a:pt x="25" y="2"/>
                  </a:lnTo>
                  <a:lnTo>
                    <a:pt x="25" y="1"/>
                  </a:lnTo>
                  <a:lnTo>
                    <a:pt x="24" y="0"/>
                  </a:lnTo>
                  <a:lnTo>
                    <a:pt x="23" y="0"/>
                  </a:lnTo>
                  <a:lnTo>
                    <a:pt x="22" y="0"/>
                  </a:lnTo>
                  <a:lnTo>
                    <a:pt x="21" y="0"/>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45" name="Freeform 1249"/>
            <p:cNvSpPr>
              <a:spLocks/>
            </p:cNvSpPr>
            <p:nvPr/>
          </p:nvSpPr>
          <p:spPr bwMode="auto">
            <a:xfrm>
              <a:off x="2941" y="2443"/>
              <a:ext cx="25" cy="25"/>
            </a:xfrm>
            <a:custGeom>
              <a:avLst/>
              <a:gdLst>
                <a:gd name="T0" fmla="*/ 2 w 25"/>
                <a:gd name="T1" fmla="*/ 18 h 25"/>
                <a:gd name="T2" fmla="*/ 1 w 25"/>
                <a:gd name="T3" fmla="*/ 19 h 25"/>
                <a:gd name="T4" fmla="*/ 0 w 25"/>
                <a:gd name="T5" fmla="*/ 20 h 25"/>
                <a:gd name="T6" fmla="*/ 0 w 25"/>
                <a:gd name="T7" fmla="*/ 22 h 25"/>
                <a:gd name="T8" fmla="*/ 1 w 25"/>
                <a:gd name="T9" fmla="*/ 23 h 25"/>
                <a:gd name="T10" fmla="*/ 2 w 25"/>
                <a:gd name="T11" fmla="*/ 24 h 25"/>
                <a:gd name="T12" fmla="*/ 3 w 25"/>
                <a:gd name="T13" fmla="*/ 25 h 25"/>
                <a:gd name="T14" fmla="*/ 4 w 25"/>
                <a:gd name="T15" fmla="*/ 25 h 25"/>
                <a:gd name="T16" fmla="*/ 5 w 25"/>
                <a:gd name="T17" fmla="*/ 24 h 25"/>
                <a:gd name="T18" fmla="*/ 24 w 25"/>
                <a:gd name="T19" fmla="*/ 5 h 25"/>
                <a:gd name="T20" fmla="*/ 25 w 25"/>
                <a:gd name="T21" fmla="*/ 4 h 25"/>
                <a:gd name="T22" fmla="*/ 25 w 25"/>
                <a:gd name="T23" fmla="*/ 3 h 25"/>
                <a:gd name="T24" fmla="*/ 25 w 25"/>
                <a:gd name="T25" fmla="*/ 2 h 25"/>
                <a:gd name="T26" fmla="*/ 25 w 25"/>
                <a:gd name="T27" fmla="*/ 1 h 25"/>
                <a:gd name="T28" fmla="*/ 24 w 25"/>
                <a:gd name="T29" fmla="*/ 0 h 25"/>
                <a:gd name="T30" fmla="*/ 23 w 25"/>
                <a:gd name="T31" fmla="*/ 0 h 25"/>
                <a:gd name="T32" fmla="*/ 22 w 25"/>
                <a:gd name="T33" fmla="*/ 0 h 25"/>
                <a:gd name="T34" fmla="*/ 21 w 25"/>
                <a:gd name="T35" fmla="*/ 0 h 25"/>
                <a:gd name="T36" fmla="*/ 2 w 25"/>
                <a:gd name="T3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2" y="18"/>
                  </a:moveTo>
                  <a:lnTo>
                    <a:pt x="1" y="19"/>
                  </a:lnTo>
                  <a:lnTo>
                    <a:pt x="0" y="20"/>
                  </a:lnTo>
                  <a:lnTo>
                    <a:pt x="0" y="22"/>
                  </a:lnTo>
                  <a:lnTo>
                    <a:pt x="1" y="23"/>
                  </a:lnTo>
                  <a:lnTo>
                    <a:pt x="2" y="24"/>
                  </a:lnTo>
                  <a:lnTo>
                    <a:pt x="3" y="25"/>
                  </a:lnTo>
                  <a:lnTo>
                    <a:pt x="4" y="25"/>
                  </a:lnTo>
                  <a:lnTo>
                    <a:pt x="5" y="24"/>
                  </a:lnTo>
                  <a:lnTo>
                    <a:pt x="24" y="5"/>
                  </a:lnTo>
                  <a:lnTo>
                    <a:pt x="25" y="4"/>
                  </a:lnTo>
                  <a:lnTo>
                    <a:pt x="25" y="3"/>
                  </a:lnTo>
                  <a:lnTo>
                    <a:pt x="25" y="2"/>
                  </a:lnTo>
                  <a:lnTo>
                    <a:pt x="25" y="1"/>
                  </a:lnTo>
                  <a:lnTo>
                    <a:pt x="24" y="0"/>
                  </a:lnTo>
                  <a:lnTo>
                    <a:pt x="23" y="0"/>
                  </a:lnTo>
                  <a:lnTo>
                    <a:pt x="22" y="0"/>
                  </a:lnTo>
                  <a:lnTo>
                    <a:pt x="21" y="0"/>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46" name="Freeform 1250"/>
            <p:cNvSpPr>
              <a:spLocks/>
            </p:cNvSpPr>
            <p:nvPr/>
          </p:nvSpPr>
          <p:spPr bwMode="auto">
            <a:xfrm>
              <a:off x="2974" y="2410"/>
              <a:ext cx="25" cy="25"/>
            </a:xfrm>
            <a:custGeom>
              <a:avLst/>
              <a:gdLst>
                <a:gd name="T0" fmla="*/ 1 w 25"/>
                <a:gd name="T1" fmla="*/ 20 h 25"/>
                <a:gd name="T2" fmla="*/ 0 w 25"/>
                <a:gd name="T3" fmla="*/ 21 h 25"/>
                <a:gd name="T4" fmla="*/ 0 w 25"/>
                <a:gd name="T5" fmla="*/ 22 h 25"/>
                <a:gd name="T6" fmla="*/ 0 w 25"/>
                <a:gd name="T7" fmla="*/ 23 h 25"/>
                <a:gd name="T8" fmla="*/ 0 w 25"/>
                <a:gd name="T9" fmla="*/ 24 h 25"/>
                <a:gd name="T10" fmla="*/ 1 w 25"/>
                <a:gd name="T11" fmla="*/ 25 h 25"/>
                <a:gd name="T12" fmla="*/ 2 w 25"/>
                <a:gd name="T13" fmla="*/ 25 h 25"/>
                <a:gd name="T14" fmla="*/ 3 w 25"/>
                <a:gd name="T15" fmla="*/ 25 h 25"/>
                <a:gd name="T16" fmla="*/ 4 w 25"/>
                <a:gd name="T17" fmla="*/ 25 h 25"/>
                <a:gd name="T18" fmla="*/ 23 w 25"/>
                <a:gd name="T19" fmla="*/ 6 h 25"/>
                <a:gd name="T20" fmla="*/ 24 w 25"/>
                <a:gd name="T21" fmla="*/ 5 h 25"/>
                <a:gd name="T22" fmla="*/ 25 w 25"/>
                <a:gd name="T23" fmla="*/ 4 h 25"/>
                <a:gd name="T24" fmla="*/ 25 w 25"/>
                <a:gd name="T25" fmla="*/ 3 h 25"/>
                <a:gd name="T26" fmla="*/ 24 w 25"/>
                <a:gd name="T27" fmla="*/ 2 h 25"/>
                <a:gd name="T28" fmla="*/ 23 w 25"/>
                <a:gd name="T29" fmla="*/ 1 h 25"/>
                <a:gd name="T30" fmla="*/ 22 w 25"/>
                <a:gd name="T31" fmla="*/ 0 h 25"/>
                <a:gd name="T32" fmla="*/ 21 w 25"/>
                <a:gd name="T33" fmla="*/ 0 h 25"/>
                <a:gd name="T34" fmla="*/ 20 w 25"/>
                <a:gd name="T35" fmla="*/ 1 h 25"/>
                <a:gd name="T36" fmla="*/ 1 w 25"/>
                <a:gd name="T3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1" y="20"/>
                  </a:moveTo>
                  <a:lnTo>
                    <a:pt x="0" y="21"/>
                  </a:lnTo>
                  <a:lnTo>
                    <a:pt x="0" y="22"/>
                  </a:lnTo>
                  <a:lnTo>
                    <a:pt x="0" y="23"/>
                  </a:lnTo>
                  <a:lnTo>
                    <a:pt x="0" y="24"/>
                  </a:lnTo>
                  <a:lnTo>
                    <a:pt x="1" y="25"/>
                  </a:lnTo>
                  <a:lnTo>
                    <a:pt x="2" y="25"/>
                  </a:lnTo>
                  <a:lnTo>
                    <a:pt x="3" y="25"/>
                  </a:lnTo>
                  <a:lnTo>
                    <a:pt x="4" y="25"/>
                  </a:lnTo>
                  <a:lnTo>
                    <a:pt x="23" y="6"/>
                  </a:lnTo>
                  <a:lnTo>
                    <a:pt x="24" y="5"/>
                  </a:lnTo>
                  <a:lnTo>
                    <a:pt x="25" y="4"/>
                  </a:lnTo>
                  <a:lnTo>
                    <a:pt x="25" y="3"/>
                  </a:lnTo>
                  <a:lnTo>
                    <a:pt x="24" y="2"/>
                  </a:lnTo>
                  <a:lnTo>
                    <a:pt x="23" y="1"/>
                  </a:lnTo>
                  <a:lnTo>
                    <a:pt x="22" y="0"/>
                  </a:lnTo>
                  <a:lnTo>
                    <a:pt x="21" y="0"/>
                  </a:lnTo>
                  <a:lnTo>
                    <a:pt x="20" y="1"/>
                  </a:lnTo>
                  <a:lnTo>
                    <a:pt x="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47" name="Freeform 1251"/>
            <p:cNvSpPr>
              <a:spLocks/>
            </p:cNvSpPr>
            <p:nvPr/>
          </p:nvSpPr>
          <p:spPr bwMode="auto">
            <a:xfrm>
              <a:off x="3007" y="2377"/>
              <a:ext cx="25" cy="25"/>
            </a:xfrm>
            <a:custGeom>
              <a:avLst/>
              <a:gdLst>
                <a:gd name="T0" fmla="*/ 1 w 25"/>
                <a:gd name="T1" fmla="*/ 20 h 25"/>
                <a:gd name="T2" fmla="*/ 0 w 25"/>
                <a:gd name="T3" fmla="*/ 21 h 25"/>
                <a:gd name="T4" fmla="*/ 0 w 25"/>
                <a:gd name="T5" fmla="*/ 22 h 25"/>
                <a:gd name="T6" fmla="*/ 0 w 25"/>
                <a:gd name="T7" fmla="*/ 23 h 25"/>
                <a:gd name="T8" fmla="*/ 0 w 25"/>
                <a:gd name="T9" fmla="*/ 24 h 25"/>
                <a:gd name="T10" fmla="*/ 1 w 25"/>
                <a:gd name="T11" fmla="*/ 25 h 25"/>
                <a:gd name="T12" fmla="*/ 2 w 25"/>
                <a:gd name="T13" fmla="*/ 25 h 25"/>
                <a:gd name="T14" fmla="*/ 3 w 25"/>
                <a:gd name="T15" fmla="*/ 25 h 25"/>
                <a:gd name="T16" fmla="*/ 4 w 25"/>
                <a:gd name="T17" fmla="*/ 25 h 25"/>
                <a:gd name="T18" fmla="*/ 23 w 25"/>
                <a:gd name="T19" fmla="*/ 6 h 25"/>
                <a:gd name="T20" fmla="*/ 24 w 25"/>
                <a:gd name="T21" fmla="*/ 5 h 25"/>
                <a:gd name="T22" fmla="*/ 25 w 25"/>
                <a:gd name="T23" fmla="*/ 4 h 25"/>
                <a:gd name="T24" fmla="*/ 25 w 25"/>
                <a:gd name="T25" fmla="*/ 3 h 25"/>
                <a:gd name="T26" fmla="*/ 24 w 25"/>
                <a:gd name="T27" fmla="*/ 2 h 25"/>
                <a:gd name="T28" fmla="*/ 23 w 25"/>
                <a:gd name="T29" fmla="*/ 1 h 25"/>
                <a:gd name="T30" fmla="*/ 22 w 25"/>
                <a:gd name="T31" fmla="*/ 0 h 25"/>
                <a:gd name="T32" fmla="*/ 21 w 25"/>
                <a:gd name="T33" fmla="*/ 0 h 25"/>
                <a:gd name="T34" fmla="*/ 19 w 25"/>
                <a:gd name="T35" fmla="*/ 1 h 25"/>
                <a:gd name="T36" fmla="*/ 1 w 25"/>
                <a:gd name="T3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1" y="20"/>
                  </a:moveTo>
                  <a:lnTo>
                    <a:pt x="0" y="21"/>
                  </a:lnTo>
                  <a:lnTo>
                    <a:pt x="0" y="22"/>
                  </a:lnTo>
                  <a:lnTo>
                    <a:pt x="0" y="23"/>
                  </a:lnTo>
                  <a:lnTo>
                    <a:pt x="0" y="24"/>
                  </a:lnTo>
                  <a:lnTo>
                    <a:pt x="1" y="25"/>
                  </a:lnTo>
                  <a:lnTo>
                    <a:pt x="2" y="25"/>
                  </a:lnTo>
                  <a:lnTo>
                    <a:pt x="3" y="25"/>
                  </a:lnTo>
                  <a:lnTo>
                    <a:pt x="4" y="25"/>
                  </a:lnTo>
                  <a:lnTo>
                    <a:pt x="23" y="6"/>
                  </a:lnTo>
                  <a:lnTo>
                    <a:pt x="24" y="5"/>
                  </a:lnTo>
                  <a:lnTo>
                    <a:pt x="25" y="4"/>
                  </a:lnTo>
                  <a:lnTo>
                    <a:pt x="25" y="3"/>
                  </a:lnTo>
                  <a:lnTo>
                    <a:pt x="24" y="2"/>
                  </a:lnTo>
                  <a:lnTo>
                    <a:pt x="23" y="1"/>
                  </a:lnTo>
                  <a:lnTo>
                    <a:pt x="22" y="0"/>
                  </a:lnTo>
                  <a:lnTo>
                    <a:pt x="21" y="0"/>
                  </a:lnTo>
                  <a:lnTo>
                    <a:pt x="19" y="1"/>
                  </a:lnTo>
                  <a:lnTo>
                    <a:pt x="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48" name="Freeform 1252"/>
            <p:cNvSpPr>
              <a:spLocks/>
            </p:cNvSpPr>
            <p:nvPr/>
          </p:nvSpPr>
          <p:spPr bwMode="auto">
            <a:xfrm>
              <a:off x="3038" y="2345"/>
              <a:ext cx="26" cy="25"/>
            </a:xfrm>
            <a:custGeom>
              <a:avLst/>
              <a:gdLst>
                <a:gd name="T0" fmla="*/ 3 w 26"/>
                <a:gd name="T1" fmla="*/ 19 h 25"/>
                <a:gd name="T2" fmla="*/ 2 w 26"/>
                <a:gd name="T3" fmla="*/ 20 h 25"/>
                <a:gd name="T4" fmla="*/ 0 w 26"/>
                <a:gd name="T5" fmla="*/ 21 h 25"/>
                <a:gd name="T6" fmla="*/ 0 w 26"/>
                <a:gd name="T7" fmla="*/ 22 h 25"/>
                <a:gd name="T8" fmla="*/ 2 w 26"/>
                <a:gd name="T9" fmla="*/ 23 h 25"/>
                <a:gd name="T10" fmla="*/ 3 w 26"/>
                <a:gd name="T11" fmla="*/ 24 h 25"/>
                <a:gd name="T12" fmla="*/ 4 w 26"/>
                <a:gd name="T13" fmla="*/ 25 h 25"/>
                <a:gd name="T14" fmla="*/ 5 w 26"/>
                <a:gd name="T15" fmla="*/ 25 h 25"/>
                <a:gd name="T16" fmla="*/ 6 w 26"/>
                <a:gd name="T17" fmla="*/ 24 h 25"/>
                <a:gd name="T18" fmla="*/ 25 w 26"/>
                <a:gd name="T19" fmla="*/ 6 h 25"/>
                <a:gd name="T20" fmla="*/ 26 w 26"/>
                <a:gd name="T21" fmla="*/ 5 h 25"/>
                <a:gd name="T22" fmla="*/ 26 w 26"/>
                <a:gd name="T23" fmla="*/ 3 h 25"/>
                <a:gd name="T24" fmla="*/ 26 w 26"/>
                <a:gd name="T25" fmla="*/ 2 h 25"/>
                <a:gd name="T26" fmla="*/ 26 w 26"/>
                <a:gd name="T27" fmla="*/ 1 h 25"/>
                <a:gd name="T28" fmla="*/ 25 w 26"/>
                <a:gd name="T29" fmla="*/ 0 h 25"/>
                <a:gd name="T30" fmla="*/ 24 w 26"/>
                <a:gd name="T31" fmla="*/ 0 h 25"/>
                <a:gd name="T32" fmla="*/ 22 w 26"/>
                <a:gd name="T33" fmla="*/ 0 h 25"/>
                <a:gd name="T34" fmla="*/ 21 w 26"/>
                <a:gd name="T35" fmla="*/ 0 h 25"/>
                <a:gd name="T36" fmla="*/ 3 w 26"/>
                <a:gd name="T3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5">
                  <a:moveTo>
                    <a:pt x="3" y="19"/>
                  </a:moveTo>
                  <a:lnTo>
                    <a:pt x="2" y="20"/>
                  </a:lnTo>
                  <a:lnTo>
                    <a:pt x="0" y="21"/>
                  </a:lnTo>
                  <a:lnTo>
                    <a:pt x="0" y="22"/>
                  </a:lnTo>
                  <a:lnTo>
                    <a:pt x="2" y="23"/>
                  </a:lnTo>
                  <a:lnTo>
                    <a:pt x="3" y="24"/>
                  </a:lnTo>
                  <a:lnTo>
                    <a:pt x="4" y="25"/>
                  </a:lnTo>
                  <a:lnTo>
                    <a:pt x="5" y="25"/>
                  </a:lnTo>
                  <a:lnTo>
                    <a:pt x="6" y="24"/>
                  </a:lnTo>
                  <a:lnTo>
                    <a:pt x="25" y="6"/>
                  </a:lnTo>
                  <a:lnTo>
                    <a:pt x="26" y="5"/>
                  </a:lnTo>
                  <a:lnTo>
                    <a:pt x="26" y="3"/>
                  </a:lnTo>
                  <a:lnTo>
                    <a:pt x="26" y="2"/>
                  </a:lnTo>
                  <a:lnTo>
                    <a:pt x="26" y="1"/>
                  </a:lnTo>
                  <a:lnTo>
                    <a:pt x="25" y="0"/>
                  </a:lnTo>
                  <a:lnTo>
                    <a:pt x="24" y="0"/>
                  </a:lnTo>
                  <a:lnTo>
                    <a:pt x="22" y="0"/>
                  </a:lnTo>
                  <a:lnTo>
                    <a:pt x="21" y="0"/>
                  </a:lnTo>
                  <a:lnTo>
                    <a:pt x="3"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49" name="Freeform 1253"/>
            <p:cNvSpPr>
              <a:spLocks/>
            </p:cNvSpPr>
            <p:nvPr/>
          </p:nvSpPr>
          <p:spPr bwMode="auto">
            <a:xfrm>
              <a:off x="3071" y="2312"/>
              <a:ext cx="26" cy="25"/>
            </a:xfrm>
            <a:custGeom>
              <a:avLst/>
              <a:gdLst>
                <a:gd name="T0" fmla="*/ 1 w 26"/>
                <a:gd name="T1" fmla="*/ 20 h 25"/>
                <a:gd name="T2" fmla="*/ 0 w 26"/>
                <a:gd name="T3" fmla="*/ 21 h 25"/>
                <a:gd name="T4" fmla="*/ 0 w 26"/>
                <a:gd name="T5" fmla="*/ 22 h 25"/>
                <a:gd name="T6" fmla="*/ 0 w 26"/>
                <a:gd name="T7" fmla="*/ 23 h 25"/>
                <a:gd name="T8" fmla="*/ 0 w 26"/>
                <a:gd name="T9" fmla="*/ 24 h 25"/>
                <a:gd name="T10" fmla="*/ 1 w 26"/>
                <a:gd name="T11" fmla="*/ 25 h 25"/>
                <a:gd name="T12" fmla="*/ 3 w 26"/>
                <a:gd name="T13" fmla="*/ 25 h 25"/>
                <a:gd name="T14" fmla="*/ 4 w 26"/>
                <a:gd name="T15" fmla="*/ 25 h 25"/>
                <a:gd name="T16" fmla="*/ 5 w 26"/>
                <a:gd name="T17" fmla="*/ 25 h 25"/>
                <a:gd name="T18" fmla="*/ 23 w 26"/>
                <a:gd name="T19" fmla="*/ 7 h 25"/>
                <a:gd name="T20" fmla="*/ 25 w 26"/>
                <a:gd name="T21" fmla="*/ 6 h 25"/>
                <a:gd name="T22" fmla="*/ 26 w 26"/>
                <a:gd name="T23" fmla="*/ 5 h 25"/>
                <a:gd name="T24" fmla="*/ 26 w 26"/>
                <a:gd name="T25" fmla="*/ 4 h 25"/>
                <a:gd name="T26" fmla="*/ 25 w 26"/>
                <a:gd name="T27" fmla="*/ 2 h 25"/>
                <a:gd name="T28" fmla="*/ 23 w 26"/>
                <a:gd name="T29" fmla="*/ 1 h 25"/>
                <a:gd name="T30" fmla="*/ 22 w 26"/>
                <a:gd name="T31" fmla="*/ 0 h 25"/>
                <a:gd name="T32" fmla="*/ 21 w 26"/>
                <a:gd name="T33" fmla="*/ 0 h 25"/>
                <a:gd name="T34" fmla="*/ 20 w 26"/>
                <a:gd name="T35" fmla="*/ 1 h 25"/>
                <a:gd name="T36" fmla="*/ 1 w 26"/>
                <a:gd name="T3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5">
                  <a:moveTo>
                    <a:pt x="1" y="20"/>
                  </a:moveTo>
                  <a:lnTo>
                    <a:pt x="0" y="21"/>
                  </a:lnTo>
                  <a:lnTo>
                    <a:pt x="0" y="22"/>
                  </a:lnTo>
                  <a:lnTo>
                    <a:pt x="0" y="23"/>
                  </a:lnTo>
                  <a:lnTo>
                    <a:pt x="0" y="24"/>
                  </a:lnTo>
                  <a:lnTo>
                    <a:pt x="1" y="25"/>
                  </a:lnTo>
                  <a:lnTo>
                    <a:pt x="3" y="25"/>
                  </a:lnTo>
                  <a:lnTo>
                    <a:pt x="4" y="25"/>
                  </a:lnTo>
                  <a:lnTo>
                    <a:pt x="5" y="25"/>
                  </a:lnTo>
                  <a:lnTo>
                    <a:pt x="23" y="7"/>
                  </a:lnTo>
                  <a:lnTo>
                    <a:pt x="25" y="6"/>
                  </a:lnTo>
                  <a:lnTo>
                    <a:pt x="26" y="5"/>
                  </a:lnTo>
                  <a:lnTo>
                    <a:pt x="26" y="4"/>
                  </a:lnTo>
                  <a:lnTo>
                    <a:pt x="25" y="2"/>
                  </a:lnTo>
                  <a:lnTo>
                    <a:pt x="23" y="1"/>
                  </a:lnTo>
                  <a:lnTo>
                    <a:pt x="22" y="0"/>
                  </a:lnTo>
                  <a:lnTo>
                    <a:pt x="21" y="0"/>
                  </a:lnTo>
                  <a:lnTo>
                    <a:pt x="20" y="1"/>
                  </a:lnTo>
                  <a:lnTo>
                    <a:pt x="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50" name="Freeform 1254"/>
            <p:cNvSpPr>
              <a:spLocks/>
            </p:cNvSpPr>
            <p:nvPr/>
          </p:nvSpPr>
          <p:spPr bwMode="auto">
            <a:xfrm>
              <a:off x="3104" y="2279"/>
              <a:ext cx="25" cy="26"/>
            </a:xfrm>
            <a:custGeom>
              <a:avLst/>
              <a:gdLst>
                <a:gd name="T0" fmla="*/ 1 w 25"/>
                <a:gd name="T1" fmla="*/ 20 h 26"/>
                <a:gd name="T2" fmla="*/ 0 w 25"/>
                <a:gd name="T3" fmla="*/ 21 h 26"/>
                <a:gd name="T4" fmla="*/ 0 w 25"/>
                <a:gd name="T5" fmla="*/ 22 h 26"/>
                <a:gd name="T6" fmla="*/ 0 w 25"/>
                <a:gd name="T7" fmla="*/ 23 h 26"/>
                <a:gd name="T8" fmla="*/ 0 w 25"/>
                <a:gd name="T9" fmla="*/ 24 h 26"/>
                <a:gd name="T10" fmla="*/ 1 w 25"/>
                <a:gd name="T11" fmla="*/ 26 h 26"/>
                <a:gd name="T12" fmla="*/ 2 w 25"/>
                <a:gd name="T13" fmla="*/ 26 h 26"/>
                <a:gd name="T14" fmla="*/ 4 w 25"/>
                <a:gd name="T15" fmla="*/ 26 h 26"/>
                <a:gd name="T16" fmla="*/ 5 w 25"/>
                <a:gd name="T17" fmla="*/ 26 h 26"/>
                <a:gd name="T18" fmla="*/ 23 w 25"/>
                <a:gd name="T19" fmla="*/ 7 h 26"/>
                <a:gd name="T20" fmla="*/ 24 w 25"/>
                <a:gd name="T21" fmla="*/ 6 h 26"/>
                <a:gd name="T22" fmla="*/ 25 w 25"/>
                <a:gd name="T23" fmla="*/ 5 h 26"/>
                <a:gd name="T24" fmla="*/ 25 w 25"/>
                <a:gd name="T25" fmla="*/ 4 h 26"/>
                <a:gd name="T26" fmla="*/ 24 w 25"/>
                <a:gd name="T27" fmla="*/ 3 h 26"/>
                <a:gd name="T28" fmla="*/ 23 w 25"/>
                <a:gd name="T29" fmla="*/ 1 h 26"/>
                <a:gd name="T30" fmla="*/ 22 w 25"/>
                <a:gd name="T31" fmla="*/ 0 h 26"/>
                <a:gd name="T32" fmla="*/ 21 w 25"/>
                <a:gd name="T33" fmla="*/ 0 h 26"/>
                <a:gd name="T34" fmla="*/ 20 w 25"/>
                <a:gd name="T35" fmla="*/ 1 h 26"/>
                <a:gd name="T36" fmla="*/ 1 w 25"/>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1" y="20"/>
                  </a:moveTo>
                  <a:lnTo>
                    <a:pt x="0" y="21"/>
                  </a:lnTo>
                  <a:lnTo>
                    <a:pt x="0" y="22"/>
                  </a:lnTo>
                  <a:lnTo>
                    <a:pt x="0" y="23"/>
                  </a:lnTo>
                  <a:lnTo>
                    <a:pt x="0" y="24"/>
                  </a:lnTo>
                  <a:lnTo>
                    <a:pt x="1" y="26"/>
                  </a:lnTo>
                  <a:lnTo>
                    <a:pt x="2" y="26"/>
                  </a:lnTo>
                  <a:lnTo>
                    <a:pt x="4" y="26"/>
                  </a:lnTo>
                  <a:lnTo>
                    <a:pt x="5" y="26"/>
                  </a:lnTo>
                  <a:lnTo>
                    <a:pt x="23" y="7"/>
                  </a:lnTo>
                  <a:lnTo>
                    <a:pt x="24" y="6"/>
                  </a:lnTo>
                  <a:lnTo>
                    <a:pt x="25" y="5"/>
                  </a:lnTo>
                  <a:lnTo>
                    <a:pt x="25" y="4"/>
                  </a:lnTo>
                  <a:lnTo>
                    <a:pt x="24" y="3"/>
                  </a:lnTo>
                  <a:lnTo>
                    <a:pt x="23" y="1"/>
                  </a:lnTo>
                  <a:lnTo>
                    <a:pt x="22" y="0"/>
                  </a:lnTo>
                  <a:lnTo>
                    <a:pt x="21" y="0"/>
                  </a:lnTo>
                  <a:lnTo>
                    <a:pt x="20" y="1"/>
                  </a:lnTo>
                  <a:lnTo>
                    <a:pt x="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51" name="Freeform 1255"/>
            <p:cNvSpPr>
              <a:spLocks/>
            </p:cNvSpPr>
            <p:nvPr/>
          </p:nvSpPr>
          <p:spPr bwMode="auto">
            <a:xfrm>
              <a:off x="3136" y="2248"/>
              <a:ext cx="25" cy="25"/>
            </a:xfrm>
            <a:custGeom>
              <a:avLst/>
              <a:gdLst>
                <a:gd name="T0" fmla="*/ 2 w 25"/>
                <a:gd name="T1" fmla="*/ 18 h 25"/>
                <a:gd name="T2" fmla="*/ 1 w 25"/>
                <a:gd name="T3" fmla="*/ 19 h 25"/>
                <a:gd name="T4" fmla="*/ 0 w 25"/>
                <a:gd name="T5" fmla="*/ 20 h 25"/>
                <a:gd name="T6" fmla="*/ 0 w 25"/>
                <a:gd name="T7" fmla="*/ 22 h 25"/>
                <a:gd name="T8" fmla="*/ 1 w 25"/>
                <a:gd name="T9" fmla="*/ 23 h 25"/>
                <a:gd name="T10" fmla="*/ 2 w 25"/>
                <a:gd name="T11" fmla="*/ 24 h 25"/>
                <a:gd name="T12" fmla="*/ 3 w 25"/>
                <a:gd name="T13" fmla="*/ 25 h 25"/>
                <a:gd name="T14" fmla="*/ 4 w 25"/>
                <a:gd name="T15" fmla="*/ 25 h 25"/>
                <a:gd name="T16" fmla="*/ 6 w 25"/>
                <a:gd name="T17" fmla="*/ 24 h 25"/>
                <a:gd name="T18" fmla="*/ 24 w 25"/>
                <a:gd name="T19" fmla="*/ 5 h 25"/>
                <a:gd name="T20" fmla="*/ 25 w 25"/>
                <a:gd name="T21" fmla="*/ 4 h 25"/>
                <a:gd name="T22" fmla="*/ 25 w 25"/>
                <a:gd name="T23" fmla="*/ 3 h 25"/>
                <a:gd name="T24" fmla="*/ 25 w 25"/>
                <a:gd name="T25" fmla="*/ 2 h 25"/>
                <a:gd name="T26" fmla="*/ 25 w 25"/>
                <a:gd name="T27" fmla="*/ 1 h 25"/>
                <a:gd name="T28" fmla="*/ 24 w 25"/>
                <a:gd name="T29" fmla="*/ 0 h 25"/>
                <a:gd name="T30" fmla="*/ 23 w 25"/>
                <a:gd name="T31" fmla="*/ 0 h 25"/>
                <a:gd name="T32" fmla="*/ 22 w 25"/>
                <a:gd name="T33" fmla="*/ 0 h 25"/>
                <a:gd name="T34" fmla="*/ 21 w 25"/>
                <a:gd name="T35" fmla="*/ 0 h 25"/>
                <a:gd name="T36" fmla="*/ 2 w 25"/>
                <a:gd name="T3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2" y="18"/>
                  </a:moveTo>
                  <a:lnTo>
                    <a:pt x="1" y="19"/>
                  </a:lnTo>
                  <a:lnTo>
                    <a:pt x="0" y="20"/>
                  </a:lnTo>
                  <a:lnTo>
                    <a:pt x="0" y="22"/>
                  </a:lnTo>
                  <a:lnTo>
                    <a:pt x="1" y="23"/>
                  </a:lnTo>
                  <a:lnTo>
                    <a:pt x="2" y="24"/>
                  </a:lnTo>
                  <a:lnTo>
                    <a:pt x="3" y="25"/>
                  </a:lnTo>
                  <a:lnTo>
                    <a:pt x="4" y="25"/>
                  </a:lnTo>
                  <a:lnTo>
                    <a:pt x="6" y="24"/>
                  </a:lnTo>
                  <a:lnTo>
                    <a:pt x="24" y="5"/>
                  </a:lnTo>
                  <a:lnTo>
                    <a:pt x="25" y="4"/>
                  </a:lnTo>
                  <a:lnTo>
                    <a:pt x="25" y="3"/>
                  </a:lnTo>
                  <a:lnTo>
                    <a:pt x="25" y="2"/>
                  </a:lnTo>
                  <a:lnTo>
                    <a:pt x="25" y="1"/>
                  </a:lnTo>
                  <a:lnTo>
                    <a:pt x="24" y="0"/>
                  </a:lnTo>
                  <a:lnTo>
                    <a:pt x="23" y="0"/>
                  </a:lnTo>
                  <a:lnTo>
                    <a:pt x="22" y="0"/>
                  </a:lnTo>
                  <a:lnTo>
                    <a:pt x="21" y="0"/>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52" name="Freeform 1256"/>
            <p:cNvSpPr>
              <a:spLocks/>
            </p:cNvSpPr>
            <p:nvPr/>
          </p:nvSpPr>
          <p:spPr bwMode="auto">
            <a:xfrm>
              <a:off x="3169" y="2215"/>
              <a:ext cx="25" cy="25"/>
            </a:xfrm>
            <a:custGeom>
              <a:avLst/>
              <a:gdLst>
                <a:gd name="T0" fmla="*/ 2 w 25"/>
                <a:gd name="T1" fmla="*/ 18 h 25"/>
                <a:gd name="T2" fmla="*/ 1 w 25"/>
                <a:gd name="T3" fmla="*/ 19 h 25"/>
                <a:gd name="T4" fmla="*/ 0 w 25"/>
                <a:gd name="T5" fmla="*/ 21 h 25"/>
                <a:gd name="T6" fmla="*/ 0 w 25"/>
                <a:gd name="T7" fmla="*/ 22 h 25"/>
                <a:gd name="T8" fmla="*/ 1 w 25"/>
                <a:gd name="T9" fmla="*/ 23 h 25"/>
                <a:gd name="T10" fmla="*/ 2 w 25"/>
                <a:gd name="T11" fmla="*/ 24 h 25"/>
                <a:gd name="T12" fmla="*/ 3 w 25"/>
                <a:gd name="T13" fmla="*/ 25 h 25"/>
                <a:gd name="T14" fmla="*/ 4 w 25"/>
                <a:gd name="T15" fmla="*/ 25 h 25"/>
                <a:gd name="T16" fmla="*/ 5 w 25"/>
                <a:gd name="T17" fmla="*/ 24 h 25"/>
                <a:gd name="T18" fmla="*/ 24 w 25"/>
                <a:gd name="T19" fmla="*/ 5 h 25"/>
                <a:gd name="T20" fmla="*/ 25 w 25"/>
                <a:gd name="T21" fmla="*/ 4 h 25"/>
                <a:gd name="T22" fmla="*/ 25 w 25"/>
                <a:gd name="T23" fmla="*/ 3 h 25"/>
                <a:gd name="T24" fmla="*/ 25 w 25"/>
                <a:gd name="T25" fmla="*/ 2 h 25"/>
                <a:gd name="T26" fmla="*/ 25 w 25"/>
                <a:gd name="T27" fmla="*/ 1 h 25"/>
                <a:gd name="T28" fmla="*/ 24 w 25"/>
                <a:gd name="T29" fmla="*/ 0 h 25"/>
                <a:gd name="T30" fmla="*/ 23 w 25"/>
                <a:gd name="T31" fmla="*/ 0 h 25"/>
                <a:gd name="T32" fmla="*/ 22 w 25"/>
                <a:gd name="T33" fmla="*/ 0 h 25"/>
                <a:gd name="T34" fmla="*/ 21 w 25"/>
                <a:gd name="T35" fmla="*/ 0 h 25"/>
                <a:gd name="T36" fmla="*/ 2 w 25"/>
                <a:gd name="T3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2" y="18"/>
                  </a:moveTo>
                  <a:lnTo>
                    <a:pt x="1" y="19"/>
                  </a:lnTo>
                  <a:lnTo>
                    <a:pt x="0" y="21"/>
                  </a:lnTo>
                  <a:lnTo>
                    <a:pt x="0" y="22"/>
                  </a:lnTo>
                  <a:lnTo>
                    <a:pt x="1" y="23"/>
                  </a:lnTo>
                  <a:lnTo>
                    <a:pt x="2" y="24"/>
                  </a:lnTo>
                  <a:lnTo>
                    <a:pt x="3" y="25"/>
                  </a:lnTo>
                  <a:lnTo>
                    <a:pt x="4" y="25"/>
                  </a:lnTo>
                  <a:lnTo>
                    <a:pt x="5" y="24"/>
                  </a:lnTo>
                  <a:lnTo>
                    <a:pt x="24" y="5"/>
                  </a:lnTo>
                  <a:lnTo>
                    <a:pt x="25" y="4"/>
                  </a:lnTo>
                  <a:lnTo>
                    <a:pt x="25" y="3"/>
                  </a:lnTo>
                  <a:lnTo>
                    <a:pt x="25" y="2"/>
                  </a:lnTo>
                  <a:lnTo>
                    <a:pt x="25" y="1"/>
                  </a:lnTo>
                  <a:lnTo>
                    <a:pt x="24" y="0"/>
                  </a:lnTo>
                  <a:lnTo>
                    <a:pt x="23" y="0"/>
                  </a:lnTo>
                  <a:lnTo>
                    <a:pt x="22" y="0"/>
                  </a:lnTo>
                  <a:lnTo>
                    <a:pt x="21" y="0"/>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53" name="Freeform 1257"/>
            <p:cNvSpPr>
              <a:spLocks/>
            </p:cNvSpPr>
            <p:nvPr/>
          </p:nvSpPr>
          <p:spPr bwMode="auto">
            <a:xfrm>
              <a:off x="3202" y="2182"/>
              <a:ext cx="25" cy="25"/>
            </a:xfrm>
            <a:custGeom>
              <a:avLst/>
              <a:gdLst>
                <a:gd name="T0" fmla="*/ 1 w 25"/>
                <a:gd name="T1" fmla="*/ 20 h 25"/>
                <a:gd name="T2" fmla="*/ 0 w 25"/>
                <a:gd name="T3" fmla="*/ 21 h 25"/>
                <a:gd name="T4" fmla="*/ 0 w 25"/>
                <a:gd name="T5" fmla="*/ 22 h 25"/>
                <a:gd name="T6" fmla="*/ 0 w 25"/>
                <a:gd name="T7" fmla="*/ 23 h 25"/>
                <a:gd name="T8" fmla="*/ 0 w 25"/>
                <a:gd name="T9" fmla="*/ 24 h 25"/>
                <a:gd name="T10" fmla="*/ 1 w 25"/>
                <a:gd name="T11" fmla="*/ 25 h 25"/>
                <a:gd name="T12" fmla="*/ 2 w 25"/>
                <a:gd name="T13" fmla="*/ 25 h 25"/>
                <a:gd name="T14" fmla="*/ 3 w 25"/>
                <a:gd name="T15" fmla="*/ 25 h 25"/>
                <a:gd name="T16" fmla="*/ 4 w 25"/>
                <a:gd name="T17" fmla="*/ 25 h 25"/>
                <a:gd name="T18" fmla="*/ 23 w 25"/>
                <a:gd name="T19" fmla="*/ 6 h 25"/>
                <a:gd name="T20" fmla="*/ 24 w 25"/>
                <a:gd name="T21" fmla="*/ 5 h 25"/>
                <a:gd name="T22" fmla="*/ 25 w 25"/>
                <a:gd name="T23" fmla="*/ 4 h 25"/>
                <a:gd name="T24" fmla="*/ 25 w 25"/>
                <a:gd name="T25" fmla="*/ 3 h 25"/>
                <a:gd name="T26" fmla="*/ 24 w 25"/>
                <a:gd name="T27" fmla="*/ 2 h 25"/>
                <a:gd name="T28" fmla="*/ 23 w 25"/>
                <a:gd name="T29" fmla="*/ 1 h 25"/>
                <a:gd name="T30" fmla="*/ 22 w 25"/>
                <a:gd name="T31" fmla="*/ 0 h 25"/>
                <a:gd name="T32" fmla="*/ 21 w 25"/>
                <a:gd name="T33" fmla="*/ 0 h 25"/>
                <a:gd name="T34" fmla="*/ 20 w 25"/>
                <a:gd name="T35" fmla="*/ 1 h 25"/>
                <a:gd name="T36" fmla="*/ 1 w 25"/>
                <a:gd name="T3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1" y="20"/>
                  </a:moveTo>
                  <a:lnTo>
                    <a:pt x="0" y="21"/>
                  </a:lnTo>
                  <a:lnTo>
                    <a:pt x="0" y="22"/>
                  </a:lnTo>
                  <a:lnTo>
                    <a:pt x="0" y="23"/>
                  </a:lnTo>
                  <a:lnTo>
                    <a:pt x="0" y="24"/>
                  </a:lnTo>
                  <a:lnTo>
                    <a:pt x="1" y="25"/>
                  </a:lnTo>
                  <a:lnTo>
                    <a:pt x="2" y="25"/>
                  </a:lnTo>
                  <a:lnTo>
                    <a:pt x="3" y="25"/>
                  </a:lnTo>
                  <a:lnTo>
                    <a:pt x="4" y="25"/>
                  </a:lnTo>
                  <a:lnTo>
                    <a:pt x="23" y="6"/>
                  </a:lnTo>
                  <a:lnTo>
                    <a:pt x="24" y="5"/>
                  </a:lnTo>
                  <a:lnTo>
                    <a:pt x="25" y="4"/>
                  </a:lnTo>
                  <a:lnTo>
                    <a:pt x="25" y="3"/>
                  </a:lnTo>
                  <a:lnTo>
                    <a:pt x="24" y="2"/>
                  </a:lnTo>
                  <a:lnTo>
                    <a:pt x="23" y="1"/>
                  </a:lnTo>
                  <a:lnTo>
                    <a:pt x="22" y="0"/>
                  </a:lnTo>
                  <a:lnTo>
                    <a:pt x="21" y="0"/>
                  </a:lnTo>
                  <a:lnTo>
                    <a:pt x="20" y="1"/>
                  </a:lnTo>
                  <a:lnTo>
                    <a:pt x="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54" name="Freeform 1258"/>
            <p:cNvSpPr>
              <a:spLocks/>
            </p:cNvSpPr>
            <p:nvPr/>
          </p:nvSpPr>
          <p:spPr bwMode="auto">
            <a:xfrm>
              <a:off x="3234" y="2150"/>
              <a:ext cx="25" cy="25"/>
            </a:xfrm>
            <a:custGeom>
              <a:avLst/>
              <a:gdLst>
                <a:gd name="T0" fmla="*/ 2 w 25"/>
                <a:gd name="T1" fmla="*/ 19 h 25"/>
                <a:gd name="T2" fmla="*/ 1 w 25"/>
                <a:gd name="T3" fmla="*/ 20 h 25"/>
                <a:gd name="T4" fmla="*/ 0 w 25"/>
                <a:gd name="T5" fmla="*/ 21 h 25"/>
                <a:gd name="T6" fmla="*/ 0 w 25"/>
                <a:gd name="T7" fmla="*/ 22 h 25"/>
                <a:gd name="T8" fmla="*/ 1 w 25"/>
                <a:gd name="T9" fmla="*/ 23 h 25"/>
                <a:gd name="T10" fmla="*/ 2 w 25"/>
                <a:gd name="T11" fmla="*/ 24 h 25"/>
                <a:gd name="T12" fmla="*/ 3 w 25"/>
                <a:gd name="T13" fmla="*/ 25 h 25"/>
                <a:gd name="T14" fmla="*/ 4 w 25"/>
                <a:gd name="T15" fmla="*/ 25 h 25"/>
                <a:gd name="T16" fmla="*/ 5 w 25"/>
                <a:gd name="T17" fmla="*/ 24 h 25"/>
                <a:gd name="T18" fmla="*/ 24 w 25"/>
                <a:gd name="T19" fmla="*/ 7 h 25"/>
                <a:gd name="T20" fmla="*/ 24 w 25"/>
                <a:gd name="T21" fmla="*/ 4 h 25"/>
                <a:gd name="T22" fmla="*/ 25 w 25"/>
                <a:gd name="T23" fmla="*/ 3 h 25"/>
                <a:gd name="T24" fmla="*/ 25 w 25"/>
                <a:gd name="T25" fmla="*/ 3 h 25"/>
                <a:gd name="T26" fmla="*/ 24 w 25"/>
                <a:gd name="T27" fmla="*/ 2 h 25"/>
                <a:gd name="T28" fmla="*/ 23 w 25"/>
                <a:gd name="T29" fmla="*/ 1 h 25"/>
                <a:gd name="T30" fmla="*/ 22 w 25"/>
                <a:gd name="T31" fmla="*/ 0 h 25"/>
                <a:gd name="T32" fmla="*/ 22 w 25"/>
                <a:gd name="T33" fmla="*/ 0 h 25"/>
                <a:gd name="T34" fmla="*/ 20 w 25"/>
                <a:gd name="T35" fmla="*/ 1 h 25"/>
                <a:gd name="T36" fmla="*/ 2 w 25"/>
                <a:gd name="T3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2" y="19"/>
                  </a:moveTo>
                  <a:lnTo>
                    <a:pt x="1" y="20"/>
                  </a:lnTo>
                  <a:lnTo>
                    <a:pt x="0" y="21"/>
                  </a:lnTo>
                  <a:lnTo>
                    <a:pt x="0" y="22"/>
                  </a:lnTo>
                  <a:lnTo>
                    <a:pt x="1" y="23"/>
                  </a:lnTo>
                  <a:lnTo>
                    <a:pt x="2" y="24"/>
                  </a:lnTo>
                  <a:lnTo>
                    <a:pt x="3" y="25"/>
                  </a:lnTo>
                  <a:lnTo>
                    <a:pt x="4" y="25"/>
                  </a:lnTo>
                  <a:lnTo>
                    <a:pt x="5" y="24"/>
                  </a:lnTo>
                  <a:lnTo>
                    <a:pt x="24" y="7"/>
                  </a:lnTo>
                  <a:lnTo>
                    <a:pt x="24" y="4"/>
                  </a:lnTo>
                  <a:lnTo>
                    <a:pt x="25" y="3"/>
                  </a:lnTo>
                  <a:lnTo>
                    <a:pt x="25" y="3"/>
                  </a:lnTo>
                  <a:lnTo>
                    <a:pt x="24" y="2"/>
                  </a:lnTo>
                  <a:lnTo>
                    <a:pt x="23" y="1"/>
                  </a:lnTo>
                  <a:lnTo>
                    <a:pt x="22" y="0"/>
                  </a:lnTo>
                  <a:lnTo>
                    <a:pt x="22" y="0"/>
                  </a:lnTo>
                  <a:lnTo>
                    <a:pt x="20" y="1"/>
                  </a:lnTo>
                  <a:lnTo>
                    <a:pt x="2"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61357" name="Rectangle 1261"/>
          <p:cNvSpPr>
            <a:spLocks noChangeArrowheads="1"/>
          </p:cNvSpPr>
          <p:nvPr/>
        </p:nvSpPr>
        <p:spPr bwMode="auto">
          <a:xfrm>
            <a:off x="4432300" y="2897188"/>
            <a:ext cx="825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FF"/>
                </a:solidFill>
                <a:latin typeface="Times New Roman" panose="02020603050405020304" pitchFamily="18" charset="0"/>
              </a:rPr>
              <a:t>b</a:t>
            </a:r>
            <a:endParaRPr lang="en-US" altLang="en-US"/>
          </a:p>
        </p:txBody>
      </p:sp>
      <p:sp>
        <p:nvSpPr>
          <p:cNvPr id="261359" name="Rectangle 1263"/>
          <p:cNvSpPr>
            <a:spLocks noChangeArrowheads="1"/>
          </p:cNvSpPr>
          <p:nvPr/>
        </p:nvSpPr>
        <p:spPr bwMode="auto">
          <a:xfrm>
            <a:off x="4562475" y="2897188"/>
            <a:ext cx="109538"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FF"/>
                </a:solidFill>
                <a:latin typeface="Times New Roman" panose="02020603050405020304" pitchFamily="18" charset="0"/>
              </a:rPr>
              <a:t> </a:t>
            </a:r>
            <a:endParaRPr lang="en-US" altLang="en-US"/>
          </a:p>
        </p:txBody>
      </p:sp>
      <p:sp>
        <p:nvSpPr>
          <p:cNvPr id="261360" name="Line 1264"/>
          <p:cNvSpPr>
            <a:spLocks noChangeShapeType="1"/>
          </p:cNvSpPr>
          <p:nvPr/>
        </p:nvSpPr>
        <p:spPr bwMode="auto">
          <a:xfrm>
            <a:off x="5619750" y="3713163"/>
            <a:ext cx="22225" cy="14763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1361" name="Line 1265"/>
          <p:cNvSpPr>
            <a:spLocks noChangeShapeType="1"/>
          </p:cNvSpPr>
          <p:nvPr/>
        </p:nvSpPr>
        <p:spPr bwMode="auto">
          <a:xfrm flipH="1">
            <a:off x="5508625" y="3854450"/>
            <a:ext cx="133350" cy="6667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1381" name="Group 1285"/>
          <p:cNvGrpSpPr>
            <a:grpSpLocks/>
          </p:cNvGrpSpPr>
          <p:nvPr/>
        </p:nvGrpSpPr>
        <p:grpSpPr bwMode="auto">
          <a:xfrm>
            <a:off x="4492625" y="4060825"/>
            <a:ext cx="1484313" cy="846138"/>
            <a:chOff x="2830" y="2558"/>
            <a:chExt cx="935" cy="533"/>
          </a:xfrm>
        </p:grpSpPr>
        <p:sp>
          <p:nvSpPr>
            <p:cNvPr id="261362" name="Freeform 1266"/>
            <p:cNvSpPr>
              <a:spLocks/>
            </p:cNvSpPr>
            <p:nvPr/>
          </p:nvSpPr>
          <p:spPr bwMode="auto">
            <a:xfrm>
              <a:off x="2830" y="2558"/>
              <a:ext cx="66" cy="41"/>
            </a:xfrm>
            <a:custGeom>
              <a:avLst/>
              <a:gdLst>
                <a:gd name="T0" fmla="*/ 5 w 66"/>
                <a:gd name="T1" fmla="*/ 0 h 41"/>
                <a:gd name="T2" fmla="*/ 0 w 66"/>
                <a:gd name="T3" fmla="*/ 6 h 41"/>
                <a:gd name="T4" fmla="*/ 62 w 66"/>
                <a:gd name="T5" fmla="*/ 41 h 41"/>
                <a:gd name="T6" fmla="*/ 66 w 66"/>
                <a:gd name="T7" fmla="*/ 35 h 41"/>
                <a:gd name="T8" fmla="*/ 5 w 66"/>
                <a:gd name="T9" fmla="*/ 0 h 41"/>
              </a:gdLst>
              <a:ahLst/>
              <a:cxnLst>
                <a:cxn ang="0">
                  <a:pos x="T0" y="T1"/>
                </a:cxn>
                <a:cxn ang="0">
                  <a:pos x="T2" y="T3"/>
                </a:cxn>
                <a:cxn ang="0">
                  <a:pos x="T4" y="T5"/>
                </a:cxn>
                <a:cxn ang="0">
                  <a:pos x="T6" y="T7"/>
                </a:cxn>
                <a:cxn ang="0">
                  <a:pos x="T8" y="T9"/>
                </a:cxn>
              </a:cxnLst>
              <a:rect l="0" t="0" r="r" b="b"/>
              <a:pathLst>
                <a:path w="66" h="41">
                  <a:moveTo>
                    <a:pt x="5" y="0"/>
                  </a:moveTo>
                  <a:lnTo>
                    <a:pt x="0" y="6"/>
                  </a:lnTo>
                  <a:lnTo>
                    <a:pt x="62" y="41"/>
                  </a:lnTo>
                  <a:lnTo>
                    <a:pt x="66" y="35"/>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63" name="Freeform 1267"/>
            <p:cNvSpPr>
              <a:spLocks/>
            </p:cNvSpPr>
            <p:nvPr/>
          </p:nvSpPr>
          <p:spPr bwMode="auto">
            <a:xfrm>
              <a:off x="2915" y="2605"/>
              <a:ext cx="12" cy="11"/>
            </a:xfrm>
            <a:custGeom>
              <a:avLst/>
              <a:gdLst>
                <a:gd name="T0" fmla="*/ 4 w 12"/>
                <a:gd name="T1" fmla="*/ 0 h 11"/>
                <a:gd name="T2" fmla="*/ 0 w 12"/>
                <a:gd name="T3" fmla="*/ 6 h 11"/>
                <a:gd name="T4" fmla="*/ 7 w 12"/>
                <a:gd name="T5" fmla="*/ 11 h 11"/>
                <a:gd name="T6" fmla="*/ 12 w 12"/>
                <a:gd name="T7" fmla="*/ 4 h 11"/>
                <a:gd name="T8" fmla="*/ 4 w 12"/>
                <a:gd name="T9" fmla="*/ 0 h 11"/>
              </a:gdLst>
              <a:ahLst/>
              <a:cxnLst>
                <a:cxn ang="0">
                  <a:pos x="T0" y="T1"/>
                </a:cxn>
                <a:cxn ang="0">
                  <a:pos x="T2" y="T3"/>
                </a:cxn>
                <a:cxn ang="0">
                  <a:pos x="T4" y="T5"/>
                </a:cxn>
                <a:cxn ang="0">
                  <a:pos x="T6" y="T7"/>
                </a:cxn>
                <a:cxn ang="0">
                  <a:pos x="T8" y="T9"/>
                </a:cxn>
              </a:cxnLst>
              <a:rect l="0" t="0" r="r" b="b"/>
              <a:pathLst>
                <a:path w="12" h="11">
                  <a:moveTo>
                    <a:pt x="4" y="0"/>
                  </a:moveTo>
                  <a:lnTo>
                    <a:pt x="0" y="6"/>
                  </a:lnTo>
                  <a:lnTo>
                    <a:pt x="7" y="11"/>
                  </a:lnTo>
                  <a:lnTo>
                    <a:pt x="12" y="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64" name="Freeform 1268"/>
            <p:cNvSpPr>
              <a:spLocks/>
            </p:cNvSpPr>
            <p:nvPr/>
          </p:nvSpPr>
          <p:spPr bwMode="auto">
            <a:xfrm>
              <a:off x="2944" y="2622"/>
              <a:ext cx="12" cy="11"/>
            </a:xfrm>
            <a:custGeom>
              <a:avLst/>
              <a:gdLst>
                <a:gd name="T0" fmla="*/ 5 w 12"/>
                <a:gd name="T1" fmla="*/ 0 h 11"/>
                <a:gd name="T2" fmla="*/ 0 w 12"/>
                <a:gd name="T3" fmla="*/ 7 h 11"/>
                <a:gd name="T4" fmla="*/ 8 w 12"/>
                <a:gd name="T5" fmla="*/ 11 h 11"/>
                <a:gd name="T6" fmla="*/ 12 w 12"/>
                <a:gd name="T7" fmla="*/ 5 h 11"/>
                <a:gd name="T8" fmla="*/ 5 w 12"/>
                <a:gd name="T9" fmla="*/ 0 h 11"/>
              </a:gdLst>
              <a:ahLst/>
              <a:cxnLst>
                <a:cxn ang="0">
                  <a:pos x="T0" y="T1"/>
                </a:cxn>
                <a:cxn ang="0">
                  <a:pos x="T2" y="T3"/>
                </a:cxn>
                <a:cxn ang="0">
                  <a:pos x="T4" y="T5"/>
                </a:cxn>
                <a:cxn ang="0">
                  <a:pos x="T6" y="T7"/>
                </a:cxn>
                <a:cxn ang="0">
                  <a:pos x="T8" y="T9"/>
                </a:cxn>
              </a:cxnLst>
              <a:rect l="0" t="0" r="r" b="b"/>
              <a:pathLst>
                <a:path w="12" h="11">
                  <a:moveTo>
                    <a:pt x="5" y="0"/>
                  </a:moveTo>
                  <a:lnTo>
                    <a:pt x="0" y="7"/>
                  </a:lnTo>
                  <a:lnTo>
                    <a:pt x="8" y="11"/>
                  </a:lnTo>
                  <a:lnTo>
                    <a:pt x="12" y="5"/>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65" name="Freeform 1269"/>
            <p:cNvSpPr>
              <a:spLocks/>
            </p:cNvSpPr>
            <p:nvPr/>
          </p:nvSpPr>
          <p:spPr bwMode="auto">
            <a:xfrm>
              <a:off x="2975" y="2640"/>
              <a:ext cx="66" cy="40"/>
            </a:xfrm>
            <a:custGeom>
              <a:avLst/>
              <a:gdLst>
                <a:gd name="T0" fmla="*/ 4 w 66"/>
                <a:gd name="T1" fmla="*/ 0 h 40"/>
                <a:gd name="T2" fmla="*/ 0 w 66"/>
                <a:gd name="T3" fmla="*/ 6 h 40"/>
                <a:gd name="T4" fmla="*/ 61 w 66"/>
                <a:gd name="T5" fmla="*/ 40 h 40"/>
                <a:gd name="T6" fmla="*/ 66 w 66"/>
                <a:gd name="T7" fmla="*/ 34 h 40"/>
                <a:gd name="T8" fmla="*/ 4 w 66"/>
                <a:gd name="T9" fmla="*/ 0 h 40"/>
              </a:gdLst>
              <a:ahLst/>
              <a:cxnLst>
                <a:cxn ang="0">
                  <a:pos x="T0" y="T1"/>
                </a:cxn>
                <a:cxn ang="0">
                  <a:pos x="T2" y="T3"/>
                </a:cxn>
                <a:cxn ang="0">
                  <a:pos x="T4" y="T5"/>
                </a:cxn>
                <a:cxn ang="0">
                  <a:pos x="T6" y="T7"/>
                </a:cxn>
                <a:cxn ang="0">
                  <a:pos x="T8" y="T9"/>
                </a:cxn>
              </a:cxnLst>
              <a:rect l="0" t="0" r="r" b="b"/>
              <a:pathLst>
                <a:path w="66" h="40">
                  <a:moveTo>
                    <a:pt x="4" y="0"/>
                  </a:moveTo>
                  <a:lnTo>
                    <a:pt x="0" y="6"/>
                  </a:lnTo>
                  <a:lnTo>
                    <a:pt x="61" y="40"/>
                  </a:lnTo>
                  <a:lnTo>
                    <a:pt x="66" y="3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66" name="Freeform 1270"/>
            <p:cNvSpPr>
              <a:spLocks/>
            </p:cNvSpPr>
            <p:nvPr/>
          </p:nvSpPr>
          <p:spPr bwMode="auto">
            <a:xfrm>
              <a:off x="3059" y="2687"/>
              <a:ext cx="12" cy="11"/>
            </a:xfrm>
            <a:custGeom>
              <a:avLst/>
              <a:gdLst>
                <a:gd name="T0" fmla="*/ 5 w 12"/>
                <a:gd name="T1" fmla="*/ 0 h 11"/>
                <a:gd name="T2" fmla="*/ 0 w 12"/>
                <a:gd name="T3" fmla="*/ 7 h 11"/>
                <a:gd name="T4" fmla="*/ 8 w 12"/>
                <a:gd name="T5" fmla="*/ 11 h 11"/>
                <a:gd name="T6" fmla="*/ 12 w 12"/>
                <a:gd name="T7" fmla="*/ 4 h 11"/>
                <a:gd name="T8" fmla="*/ 5 w 12"/>
                <a:gd name="T9" fmla="*/ 0 h 11"/>
              </a:gdLst>
              <a:ahLst/>
              <a:cxnLst>
                <a:cxn ang="0">
                  <a:pos x="T0" y="T1"/>
                </a:cxn>
                <a:cxn ang="0">
                  <a:pos x="T2" y="T3"/>
                </a:cxn>
                <a:cxn ang="0">
                  <a:pos x="T4" y="T5"/>
                </a:cxn>
                <a:cxn ang="0">
                  <a:pos x="T6" y="T7"/>
                </a:cxn>
                <a:cxn ang="0">
                  <a:pos x="T8" y="T9"/>
                </a:cxn>
              </a:cxnLst>
              <a:rect l="0" t="0" r="r" b="b"/>
              <a:pathLst>
                <a:path w="12" h="11">
                  <a:moveTo>
                    <a:pt x="5" y="0"/>
                  </a:moveTo>
                  <a:lnTo>
                    <a:pt x="0" y="7"/>
                  </a:lnTo>
                  <a:lnTo>
                    <a:pt x="8" y="11"/>
                  </a:lnTo>
                  <a:lnTo>
                    <a:pt x="12" y="4"/>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67" name="Freeform 1271"/>
            <p:cNvSpPr>
              <a:spLocks/>
            </p:cNvSpPr>
            <p:nvPr/>
          </p:nvSpPr>
          <p:spPr bwMode="auto">
            <a:xfrm>
              <a:off x="3090" y="2705"/>
              <a:ext cx="12" cy="11"/>
            </a:xfrm>
            <a:custGeom>
              <a:avLst/>
              <a:gdLst>
                <a:gd name="T0" fmla="*/ 4 w 12"/>
                <a:gd name="T1" fmla="*/ 0 h 11"/>
                <a:gd name="T2" fmla="*/ 0 w 12"/>
                <a:gd name="T3" fmla="*/ 6 h 11"/>
                <a:gd name="T4" fmla="*/ 8 w 12"/>
                <a:gd name="T5" fmla="*/ 11 h 11"/>
                <a:gd name="T6" fmla="*/ 12 w 12"/>
                <a:gd name="T7" fmla="*/ 4 h 11"/>
                <a:gd name="T8" fmla="*/ 4 w 12"/>
                <a:gd name="T9" fmla="*/ 0 h 11"/>
              </a:gdLst>
              <a:ahLst/>
              <a:cxnLst>
                <a:cxn ang="0">
                  <a:pos x="T0" y="T1"/>
                </a:cxn>
                <a:cxn ang="0">
                  <a:pos x="T2" y="T3"/>
                </a:cxn>
                <a:cxn ang="0">
                  <a:pos x="T4" y="T5"/>
                </a:cxn>
                <a:cxn ang="0">
                  <a:pos x="T6" y="T7"/>
                </a:cxn>
                <a:cxn ang="0">
                  <a:pos x="T8" y="T9"/>
                </a:cxn>
              </a:cxnLst>
              <a:rect l="0" t="0" r="r" b="b"/>
              <a:pathLst>
                <a:path w="12" h="11">
                  <a:moveTo>
                    <a:pt x="4" y="0"/>
                  </a:moveTo>
                  <a:lnTo>
                    <a:pt x="0" y="6"/>
                  </a:lnTo>
                  <a:lnTo>
                    <a:pt x="8" y="11"/>
                  </a:lnTo>
                  <a:lnTo>
                    <a:pt x="12" y="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68" name="Freeform 1272"/>
            <p:cNvSpPr>
              <a:spLocks/>
            </p:cNvSpPr>
            <p:nvPr/>
          </p:nvSpPr>
          <p:spPr bwMode="auto">
            <a:xfrm>
              <a:off x="3121" y="2722"/>
              <a:ext cx="64" cy="41"/>
            </a:xfrm>
            <a:custGeom>
              <a:avLst/>
              <a:gdLst>
                <a:gd name="T0" fmla="*/ 4 w 64"/>
                <a:gd name="T1" fmla="*/ 0 h 41"/>
                <a:gd name="T2" fmla="*/ 0 w 64"/>
                <a:gd name="T3" fmla="*/ 7 h 41"/>
                <a:gd name="T4" fmla="*/ 60 w 64"/>
                <a:gd name="T5" fmla="*/ 41 h 41"/>
                <a:gd name="T6" fmla="*/ 64 w 64"/>
                <a:gd name="T7" fmla="*/ 34 h 41"/>
                <a:gd name="T8" fmla="*/ 4 w 64"/>
                <a:gd name="T9" fmla="*/ 0 h 41"/>
              </a:gdLst>
              <a:ahLst/>
              <a:cxnLst>
                <a:cxn ang="0">
                  <a:pos x="T0" y="T1"/>
                </a:cxn>
                <a:cxn ang="0">
                  <a:pos x="T2" y="T3"/>
                </a:cxn>
                <a:cxn ang="0">
                  <a:pos x="T4" y="T5"/>
                </a:cxn>
                <a:cxn ang="0">
                  <a:pos x="T6" y="T7"/>
                </a:cxn>
                <a:cxn ang="0">
                  <a:pos x="T8" y="T9"/>
                </a:cxn>
              </a:cxnLst>
              <a:rect l="0" t="0" r="r" b="b"/>
              <a:pathLst>
                <a:path w="64" h="41">
                  <a:moveTo>
                    <a:pt x="4" y="0"/>
                  </a:moveTo>
                  <a:lnTo>
                    <a:pt x="0" y="7"/>
                  </a:lnTo>
                  <a:lnTo>
                    <a:pt x="60" y="41"/>
                  </a:lnTo>
                  <a:lnTo>
                    <a:pt x="64" y="3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69" name="Freeform 1273"/>
            <p:cNvSpPr>
              <a:spLocks/>
            </p:cNvSpPr>
            <p:nvPr/>
          </p:nvSpPr>
          <p:spPr bwMode="auto">
            <a:xfrm>
              <a:off x="3204" y="2769"/>
              <a:ext cx="12" cy="11"/>
            </a:xfrm>
            <a:custGeom>
              <a:avLst/>
              <a:gdLst>
                <a:gd name="T0" fmla="*/ 4 w 12"/>
                <a:gd name="T1" fmla="*/ 0 h 11"/>
                <a:gd name="T2" fmla="*/ 0 w 12"/>
                <a:gd name="T3" fmla="*/ 7 h 11"/>
                <a:gd name="T4" fmla="*/ 8 w 12"/>
                <a:gd name="T5" fmla="*/ 11 h 11"/>
                <a:gd name="T6" fmla="*/ 12 w 12"/>
                <a:gd name="T7" fmla="*/ 5 h 11"/>
                <a:gd name="T8" fmla="*/ 4 w 12"/>
                <a:gd name="T9" fmla="*/ 0 h 11"/>
              </a:gdLst>
              <a:ahLst/>
              <a:cxnLst>
                <a:cxn ang="0">
                  <a:pos x="T0" y="T1"/>
                </a:cxn>
                <a:cxn ang="0">
                  <a:pos x="T2" y="T3"/>
                </a:cxn>
                <a:cxn ang="0">
                  <a:pos x="T4" y="T5"/>
                </a:cxn>
                <a:cxn ang="0">
                  <a:pos x="T6" y="T7"/>
                </a:cxn>
                <a:cxn ang="0">
                  <a:pos x="T8" y="T9"/>
                </a:cxn>
              </a:cxnLst>
              <a:rect l="0" t="0" r="r" b="b"/>
              <a:pathLst>
                <a:path w="12" h="11">
                  <a:moveTo>
                    <a:pt x="4" y="0"/>
                  </a:moveTo>
                  <a:lnTo>
                    <a:pt x="0" y="7"/>
                  </a:lnTo>
                  <a:lnTo>
                    <a:pt x="8" y="11"/>
                  </a:lnTo>
                  <a:lnTo>
                    <a:pt x="12" y="5"/>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70" name="Freeform 1274"/>
            <p:cNvSpPr>
              <a:spLocks/>
            </p:cNvSpPr>
            <p:nvPr/>
          </p:nvSpPr>
          <p:spPr bwMode="auto">
            <a:xfrm>
              <a:off x="3235" y="2787"/>
              <a:ext cx="12" cy="11"/>
            </a:xfrm>
            <a:custGeom>
              <a:avLst/>
              <a:gdLst>
                <a:gd name="T0" fmla="*/ 4 w 12"/>
                <a:gd name="T1" fmla="*/ 0 h 11"/>
                <a:gd name="T2" fmla="*/ 0 w 12"/>
                <a:gd name="T3" fmla="*/ 6 h 11"/>
                <a:gd name="T4" fmla="*/ 7 w 12"/>
                <a:gd name="T5" fmla="*/ 11 h 11"/>
                <a:gd name="T6" fmla="*/ 12 w 12"/>
                <a:gd name="T7" fmla="*/ 4 h 11"/>
                <a:gd name="T8" fmla="*/ 4 w 12"/>
                <a:gd name="T9" fmla="*/ 0 h 11"/>
              </a:gdLst>
              <a:ahLst/>
              <a:cxnLst>
                <a:cxn ang="0">
                  <a:pos x="T0" y="T1"/>
                </a:cxn>
                <a:cxn ang="0">
                  <a:pos x="T2" y="T3"/>
                </a:cxn>
                <a:cxn ang="0">
                  <a:pos x="T4" y="T5"/>
                </a:cxn>
                <a:cxn ang="0">
                  <a:pos x="T6" y="T7"/>
                </a:cxn>
                <a:cxn ang="0">
                  <a:pos x="T8" y="T9"/>
                </a:cxn>
              </a:cxnLst>
              <a:rect l="0" t="0" r="r" b="b"/>
              <a:pathLst>
                <a:path w="12" h="11">
                  <a:moveTo>
                    <a:pt x="4" y="0"/>
                  </a:moveTo>
                  <a:lnTo>
                    <a:pt x="0" y="6"/>
                  </a:lnTo>
                  <a:lnTo>
                    <a:pt x="7" y="11"/>
                  </a:lnTo>
                  <a:lnTo>
                    <a:pt x="12" y="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71" name="Freeform 1275"/>
            <p:cNvSpPr>
              <a:spLocks/>
            </p:cNvSpPr>
            <p:nvPr/>
          </p:nvSpPr>
          <p:spPr bwMode="auto">
            <a:xfrm>
              <a:off x="3265" y="2804"/>
              <a:ext cx="65" cy="41"/>
            </a:xfrm>
            <a:custGeom>
              <a:avLst/>
              <a:gdLst>
                <a:gd name="T0" fmla="*/ 5 w 65"/>
                <a:gd name="T1" fmla="*/ 0 h 41"/>
                <a:gd name="T2" fmla="*/ 0 w 65"/>
                <a:gd name="T3" fmla="*/ 7 h 41"/>
                <a:gd name="T4" fmla="*/ 61 w 65"/>
                <a:gd name="T5" fmla="*/ 41 h 41"/>
                <a:gd name="T6" fmla="*/ 65 w 65"/>
                <a:gd name="T7" fmla="*/ 34 h 41"/>
                <a:gd name="T8" fmla="*/ 5 w 65"/>
                <a:gd name="T9" fmla="*/ 0 h 41"/>
              </a:gdLst>
              <a:ahLst/>
              <a:cxnLst>
                <a:cxn ang="0">
                  <a:pos x="T0" y="T1"/>
                </a:cxn>
                <a:cxn ang="0">
                  <a:pos x="T2" y="T3"/>
                </a:cxn>
                <a:cxn ang="0">
                  <a:pos x="T4" y="T5"/>
                </a:cxn>
                <a:cxn ang="0">
                  <a:pos x="T6" y="T7"/>
                </a:cxn>
                <a:cxn ang="0">
                  <a:pos x="T8" y="T9"/>
                </a:cxn>
              </a:cxnLst>
              <a:rect l="0" t="0" r="r" b="b"/>
              <a:pathLst>
                <a:path w="65" h="41">
                  <a:moveTo>
                    <a:pt x="5" y="0"/>
                  </a:moveTo>
                  <a:lnTo>
                    <a:pt x="0" y="7"/>
                  </a:lnTo>
                  <a:lnTo>
                    <a:pt x="61" y="41"/>
                  </a:lnTo>
                  <a:lnTo>
                    <a:pt x="65" y="34"/>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72" name="Freeform 1276"/>
            <p:cNvSpPr>
              <a:spLocks/>
            </p:cNvSpPr>
            <p:nvPr/>
          </p:nvSpPr>
          <p:spPr bwMode="auto">
            <a:xfrm>
              <a:off x="3349" y="2851"/>
              <a:ext cx="12" cy="11"/>
            </a:xfrm>
            <a:custGeom>
              <a:avLst/>
              <a:gdLst>
                <a:gd name="T0" fmla="*/ 4 w 12"/>
                <a:gd name="T1" fmla="*/ 0 h 11"/>
                <a:gd name="T2" fmla="*/ 0 w 12"/>
                <a:gd name="T3" fmla="*/ 7 h 11"/>
                <a:gd name="T4" fmla="*/ 7 w 12"/>
                <a:gd name="T5" fmla="*/ 11 h 11"/>
                <a:gd name="T6" fmla="*/ 12 w 12"/>
                <a:gd name="T7" fmla="*/ 5 h 11"/>
                <a:gd name="T8" fmla="*/ 4 w 12"/>
                <a:gd name="T9" fmla="*/ 0 h 11"/>
              </a:gdLst>
              <a:ahLst/>
              <a:cxnLst>
                <a:cxn ang="0">
                  <a:pos x="T0" y="T1"/>
                </a:cxn>
                <a:cxn ang="0">
                  <a:pos x="T2" y="T3"/>
                </a:cxn>
                <a:cxn ang="0">
                  <a:pos x="T4" y="T5"/>
                </a:cxn>
                <a:cxn ang="0">
                  <a:pos x="T6" y="T7"/>
                </a:cxn>
                <a:cxn ang="0">
                  <a:pos x="T8" y="T9"/>
                </a:cxn>
              </a:cxnLst>
              <a:rect l="0" t="0" r="r" b="b"/>
              <a:pathLst>
                <a:path w="12" h="11">
                  <a:moveTo>
                    <a:pt x="4" y="0"/>
                  </a:moveTo>
                  <a:lnTo>
                    <a:pt x="0" y="7"/>
                  </a:lnTo>
                  <a:lnTo>
                    <a:pt x="7" y="11"/>
                  </a:lnTo>
                  <a:lnTo>
                    <a:pt x="12" y="5"/>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73" name="Freeform 1277"/>
            <p:cNvSpPr>
              <a:spLocks/>
            </p:cNvSpPr>
            <p:nvPr/>
          </p:nvSpPr>
          <p:spPr bwMode="auto">
            <a:xfrm>
              <a:off x="3379" y="2869"/>
              <a:ext cx="13" cy="11"/>
            </a:xfrm>
            <a:custGeom>
              <a:avLst/>
              <a:gdLst>
                <a:gd name="T0" fmla="*/ 5 w 13"/>
                <a:gd name="T1" fmla="*/ 0 h 11"/>
                <a:gd name="T2" fmla="*/ 0 w 13"/>
                <a:gd name="T3" fmla="*/ 7 h 11"/>
                <a:gd name="T4" fmla="*/ 8 w 13"/>
                <a:gd name="T5" fmla="*/ 11 h 11"/>
                <a:gd name="T6" fmla="*/ 13 w 13"/>
                <a:gd name="T7" fmla="*/ 4 h 11"/>
                <a:gd name="T8" fmla="*/ 5 w 13"/>
                <a:gd name="T9" fmla="*/ 0 h 11"/>
              </a:gdLst>
              <a:ahLst/>
              <a:cxnLst>
                <a:cxn ang="0">
                  <a:pos x="T0" y="T1"/>
                </a:cxn>
                <a:cxn ang="0">
                  <a:pos x="T2" y="T3"/>
                </a:cxn>
                <a:cxn ang="0">
                  <a:pos x="T4" y="T5"/>
                </a:cxn>
                <a:cxn ang="0">
                  <a:pos x="T6" y="T7"/>
                </a:cxn>
                <a:cxn ang="0">
                  <a:pos x="T8" y="T9"/>
                </a:cxn>
              </a:cxnLst>
              <a:rect l="0" t="0" r="r" b="b"/>
              <a:pathLst>
                <a:path w="13" h="11">
                  <a:moveTo>
                    <a:pt x="5" y="0"/>
                  </a:moveTo>
                  <a:lnTo>
                    <a:pt x="0" y="7"/>
                  </a:lnTo>
                  <a:lnTo>
                    <a:pt x="8" y="11"/>
                  </a:lnTo>
                  <a:lnTo>
                    <a:pt x="13" y="4"/>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74" name="Freeform 1278"/>
            <p:cNvSpPr>
              <a:spLocks/>
            </p:cNvSpPr>
            <p:nvPr/>
          </p:nvSpPr>
          <p:spPr bwMode="auto">
            <a:xfrm>
              <a:off x="3410" y="2886"/>
              <a:ext cx="66" cy="41"/>
            </a:xfrm>
            <a:custGeom>
              <a:avLst/>
              <a:gdLst>
                <a:gd name="T0" fmla="*/ 5 w 66"/>
                <a:gd name="T1" fmla="*/ 0 h 41"/>
                <a:gd name="T2" fmla="*/ 0 w 66"/>
                <a:gd name="T3" fmla="*/ 7 h 41"/>
                <a:gd name="T4" fmla="*/ 62 w 66"/>
                <a:gd name="T5" fmla="*/ 41 h 41"/>
                <a:gd name="T6" fmla="*/ 66 w 66"/>
                <a:gd name="T7" fmla="*/ 34 h 41"/>
                <a:gd name="T8" fmla="*/ 5 w 66"/>
                <a:gd name="T9" fmla="*/ 0 h 41"/>
              </a:gdLst>
              <a:ahLst/>
              <a:cxnLst>
                <a:cxn ang="0">
                  <a:pos x="T0" y="T1"/>
                </a:cxn>
                <a:cxn ang="0">
                  <a:pos x="T2" y="T3"/>
                </a:cxn>
                <a:cxn ang="0">
                  <a:pos x="T4" y="T5"/>
                </a:cxn>
                <a:cxn ang="0">
                  <a:pos x="T6" y="T7"/>
                </a:cxn>
                <a:cxn ang="0">
                  <a:pos x="T8" y="T9"/>
                </a:cxn>
              </a:cxnLst>
              <a:rect l="0" t="0" r="r" b="b"/>
              <a:pathLst>
                <a:path w="66" h="41">
                  <a:moveTo>
                    <a:pt x="5" y="0"/>
                  </a:moveTo>
                  <a:lnTo>
                    <a:pt x="0" y="7"/>
                  </a:lnTo>
                  <a:lnTo>
                    <a:pt x="62" y="41"/>
                  </a:lnTo>
                  <a:lnTo>
                    <a:pt x="66" y="34"/>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75" name="Freeform 1279"/>
            <p:cNvSpPr>
              <a:spLocks/>
            </p:cNvSpPr>
            <p:nvPr/>
          </p:nvSpPr>
          <p:spPr bwMode="auto">
            <a:xfrm>
              <a:off x="3495" y="2934"/>
              <a:ext cx="12" cy="11"/>
            </a:xfrm>
            <a:custGeom>
              <a:avLst/>
              <a:gdLst>
                <a:gd name="T0" fmla="*/ 4 w 12"/>
                <a:gd name="T1" fmla="*/ 0 h 11"/>
                <a:gd name="T2" fmla="*/ 0 w 12"/>
                <a:gd name="T3" fmla="*/ 6 h 11"/>
                <a:gd name="T4" fmla="*/ 7 w 12"/>
                <a:gd name="T5" fmla="*/ 11 h 11"/>
                <a:gd name="T6" fmla="*/ 12 w 12"/>
                <a:gd name="T7" fmla="*/ 4 h 11"/>
                <a:gd name="T8" fmla="*/ 4 w 12"/>
                <a:gd name="T9" fmla="*/ 0 h 11"/>
              </a:gdLst>
              <a:ahLst/>
              <a:cxnLst>
                <a:cxn ang="0">
                  <a:pos x="T0" y="T1"/>
                </a:cxn>
                <a:cxn ang="0">
                  <a:pos x="T2" y="T3"/>
                </a:cxn>
                <a:cxn ang="0">
                  <a:pos x="T4" y="T5"/>
                </a:cxn>
                <a:cxn ang="0">
                  <a:pos x="T6" y="T7"/>
                </a:cxn>
                <a:cxn ang="0">
                  <a:pos x="T8" y="T9"/>
                </a:cxn>
              </a:cxnLst>
              <a:rect l="0" t="0" r="r" b="b"/>
              <a:pathLst>
                <a:path w="12" h="11">
                  <a:moveTo>
                    <a:pt x="4" y="0"/>
                  </a:moveTo>
                  <a:lnTo>
                    <a:pt x="0" y="6"/>
                  </a:lnTo>
                  <a:lnTo>
                    <a:pt x="7" y="11"/>
                  </a:lnTo>
                  <a:lnTo>
                    <a:pt x="12" y="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76" name="Freeform 1280"/>
            <p:cNvSpPr>
              <a:spLocks/>
            </p:cNvSpPr>
            <p:nvPr/>
          </p:nvSpPr>
          <p:spPr bwMode="auto">
            <a:xfrm>
              <a:off x="3524" y="2951"/>
              <a:ext cx="12" cy="11"/>
            </a:xfrm>
            <a:custGeom>
              <a:avLst/>
              <a:gdLst>
                <a:gd name="T0" fmla="*/ 5 w 12"/>
                <a:gd name="T1" fmla="*/ 0 h 11"/>
                <a:gd name="T2" fmla="*/ 0 w 12"/>
                <a:gd name="T3" fmla="*/ 7 h 11"/>
                <a:gd name="T4" fmla="*/ 8 w 12"/>
                <a:gd name="T5" fmla="*/ 11 h 11"/>
                <a:gd name="T6" fmla="*/ 12 w 12"/>
                <a:gd name="T7" fmla="*/ 5 h 11"/>
                <a:gd name="T8" fmla="*/ 5 w 12"/>
                <a:gd name="T9" fmla="*/ 0 h 11"/>
              </a:gdLst>
              <a:ahLst/>
              <a:cxnLst>
                <a:cxn ang="0">
                  <a:pos x="T0" y="T1"/>
                </a:cxn>
                <a:cxn ang="0">
                  <a:pos x="T2" y="T3"/>
                </a:cxn>
                <a:cxn ang="0">
                  <a:pos x="T4" y="T5"/>
                </a:cxn>
                <a:cxn ang="0">
                  <a:pos x="T6" y="T7"/>
                </a:cxn>
                <a:cxn ang="0">
                  <a:pos x="T8" y="T9"/>
                </a:cxn>
              </a:cxnLst>
              <a:rect l="0" t="0" r="r" b="b"/>
              <a:pathLst>
                <a:path w="12" h="11">
                  <a:moveTo>
                    <a:pt x="5" y="0"/>
                  </a:moveTo>
                  <a:lnTo>
                    <a:pt x="0" y="7"/>
                  </a:lnTo>
                  <a:lnTo>
                    <a:pt x="8" y="11"/>
                  </a:lnTo>
                  <a:lnTo>
                    <a:pt x="12" y="5"/>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77" name="Freeform 1281"/>
            <p:cNvSpPr>
              <a:spLocks/>
            </p:cNvSpPr>
            <p:nvPr/>
          </p:nvSpPr>
          <p:spPr bwMode="auto">
            <a:xfrm>
              <a:off x="3555" y="2968"/>
              <a:ext cx="66" cy="41"/>
            </a:xfrm>
            <a:custGeom>
              <a:avLst/>
              <a:gdLst>
                <a:gd name="T0" fmla="*/ 4 w 66"/>
                <a:gd name="T1" fmla="*/ 0 h 41"/>
                <a:gd name="T2" fmla="*/ 0 w 66"/>
                <a:gd name="T3" fmla="*/ 6 h 41"/>
                <a:gd name="T4" fmla="*/ 61 w 66"/>
                <a:gd name="T5" fmla="*/ 41 h 41"/>
                <a:gd name="T6" fmla="*/ 66 w 66"/>
                <a:gd name="T7" fmla="*/ 35 h 41"/>
                <a:gd name="T8" fmla="*/ 4 w 66"/>
                <a:gd name="T9" fmla="*/ 0 h 41"/>
              </a:gdLst>
              <a:ahLst/>
              <a:cxnLst>
                <a:cxn ang="0">
                  <a:pos x="T0" y="T1"/>
                </a:cxn>
                <a:cxn ang="0">
                  <a:pos x="T2" y="T3"/>
                </a:cxn>
                <a:cxn ang="0">
                  <a:pos x="T4" y="T5"/>
                </a:cxn>
                <a:cxn ang="0">
                  <a:pos x="T6" y="T7"/>
                </a:cxn>
                <a:cxn ang="0">
                  <a:pos x="T8" y="T9"/>
                </a:cxn>
              </a:cxnLst>
              <a:rect l="0" t="0" r="r" b="b"/>
              <a:pathLst>
                <a:path w="66" h="41">
                  <a:moveTo>
                    <a:pt x="4" y="0"/>
                  </a:moveTo>
                  <a:lnTo>
                    <a:pt x="0" y="6"/>
                  </a:lnTo>
                  <a:lnTo>
                    <a:pt x="61" y="41"/>
                  </a:lnTo>
                  <a:lnTo>
                    <a:pt x="66" y="35"/>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78" name="Freeform 1282"/>
            <p:cNvSpPr>
              <a:spLocks/>
            </p:cNvSpPr>
            <p:nvPr/>
          </p:nvSpPr>
          <p:spPr bwMode="auto">
            <a:xfrm>
              <a:off x="3639" y="3016"/>
              <a:ext cx="12" cy="11"/>
            </a:xfrm>
            <a:custGeom>
              <a:avLst/>
              <a:gdLst>
                <a:gd name="T0" fmla="*/ 5 w 12"/>
                <a:gd name="T1" fmla="*/ 0 h 11"/>
                <a:gd name="T2" fmla="*/ 0 w 12"/>
                <a:gd name="T3" fmla="*/ 6 h 11"/>
                <a:gd name="T4" fmla="*/ 8 w 12"/>
                <a:gd name="T5" fmla="*/ 11 h 11"/>
                <a:gd name="T6" fmla="*/ 12 w 12"/>
                <a:gd name="T7" fmla="*/ 4 h 11"/>
                <a:gd name="T8" fmla="*/ 5 w 12"/>
                <a:gd name="T9" fmla="*/ 0 h 11"/>
              </a:gdLst>
              <a:ahLst/>
              <a:cxnLst>
                <a:cxn ang="0">
                  <a:pos x="T0" y="T1"/>
                </a:cxn>
                <a:cxn ang="0">
                  <a:pos x="T2" y="T3"/>
                </a:cxn>
                <a:cxn ang="0">
                  <a:pos x="T4" y="T5"/>
                </a:cxn>
                <a:cxn ang="0">
                  <a:pos x="T6" y="T7"/>
                </a:cxn>
                <a:cxn ang="0">
                  <a:pos x="T8" y="T9"/>
                </a:cxn>
              </a:cxnLst>
              <a:rect l="0" t="0" r="r" b="b"/>
              <a:pathLst>
                <a:path w="12" h="11">
                  <a:moveTo>
                    <a:pt x="5" y="0"/>
                  </a:moveTo>
                  <a:lnTo>
                    <a:pt x="0" y="6"/>
                  </a:lnTo>
                  <a:lnTo>
                    <a:pt x="8" y="11"/>
                  </a:lnTo>
                  <a:lnTo>
                    <a:pt x="12" y="4"/>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79" name="Freeform 1283"/>
            <p:cNvSpPr>
              <a:spLocks/>
            </p:cNvSpPr>
            <p:nvPr/>
          </p:nvSpPr>
          <p:spPr bwMode="auto">
            <a:xfrm>
              <a:off x="3670" y="3033"/>
              <a:ext cx="12" cy="11"/>
            </a:xfrm>
            <a:custGeom>
              <a:avLst/>
              <a:gdLst>
                <a:gd name="T0" fmla="*/ 4 w 12"/>
                <a:gd name="T1" fmla="*/ 0 h 11"/>
                <a:gd name="T2" fmla="*/ 0 w 12"/>
                <a:gd name="T3" fmla="*/ 7 h 11"/>
                <a:gd name="T4" fmla="*/ 8 w 12"/>
                <a:gd name="T5" fmla="*/ 11 h 11"/>
                <a:gd name="T6" fmla="*/ 12 w 12"/>
                <a:gd name="T7" fmla="*/ 5 h 11"/>
                <a:gd name="T8" fmla="*/ 4 w 12"/>
                <a:gd name="T9" fmla="*/ 0 h 11"/>
              </a:gdLst>
              <a:ahLst/>
              <a:cxnLst>
                <a:cxn ang="0">
                  <a:pos x="T0" y="T1"/>
                </a:cxn>
                <a:cxn ang="0">
                  <a:pos x="T2" y="T3"/>
                </a:cxn>
                <a:cxn ang="0">
                  <a:pos x="T4" y="T5"/>
                </a:cxn>
                <a:cxn ang="0">
                  <a:pos x="T6" y="T7"/>
                </a:cxn>
                <a:cxn ang="0">
                  <a:pos x="T8" y="T9"/>
                </a:cxn>
              </a:cxnLst>
              <a:rect l="0" t="0" r="r" b="b"/>
              <a:pathLst>
                <a:path w="12" h="11">
                  <a:moveTo>
                    <a:pt x="4" y="0"/>
                  </a:moveTo>
                  <a:lnTo>
                    <a:pt x="0" y="7"/>
                  </a:lnTo>
                  <a:lnTo>
                    <a:pt x="8" y="11"/>
                  </a:lnTo>
                  <a:lnTo>
                    <a:pt x="12" y="5"/>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80" name="Freeform 1284"/>
            <p:cNvSpPr>
              <a:spLocks/>
            </p:cNvSpPr>
            <p:nvPr/>
          </p:nvSpPr>
          <p:spPr bwMode="auto">
            <a:xfrm>
              <a:off x="3701" y="3050"/>
              <a:ext cx="64" cy="41"/>
            </a:xfrm>
            <a:custGeom>
              <a:avLst/>
              <a:gdLst>
                <a:gd name="T0" fmla="*/ 4 w 64"/>
                <a:gd name="T1" fmla="*/ 0 h 41"/>
                <a:gd name="T2" fmla="*/ 0 w 64"/>
                <a:gd name="T3" fmla="*/ 6 h 41"/>
                <a:gd name="T4" fmla="*/ 60 w 64"/>
                <a:gd name="T5" fmla="*/ 41 h 41"/>
                <a:gd name="T6" fmla="*/ 64 w 64"/>
                <a:gd name="T7" fmla="*/ 35 h 41"/>
                <a:gd name="T8" fmla="*/ 4 w 64"/>
                <a:gd name="T9" fmla="*/ 0 h 41"/>
              </a:gdLst>
              <a:ahLst/>
              <a:cxnLst>
                <a:cxn ang="0">
                  <a:pos x="T0" y="T1"/>
                </a:cxn>
                <a:cxn ang="0">
                  <a:pos x="T2" y="T3"/>
                </a:cxn>
                <a:cxn ang="0">
                  <a:pos x="T4" y="T5"/>
                </a:cxn>
                <a:cxn ang="0">
                  <a:pos x="T6" y="T7"/>
                </a:cxn>
                <a:cxn ang="0">
                  <a:pos x="T8" y="T9"/>
                </a:cxn>
              </a:cxnLst>
              <a:rect l="0" t="0" r="r" b="b"/>
              <a:pathLst>
                <a:path w="64" h="41">
                  <a:moveTo>
                    <a:pt x="4" y="0"/>
                  </a:moveTo>
                  <a:lnTo>
                    <a:pt x="0" y="6"/>
                  </a:lnTo>
                  <a:lnTo>
                    <a:pt x="60" y="41"/>
                  </a:lnTo>
                  <a:lnTo>
                    <a:pt x="64" y="35"/>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61382" name="Rectangle 1286"/>
          <p:cNvSpPr>
            <a:spLocks noChangeArrowheads="1"/>
          </p:cNvSpPr>
          <p:nvPr/>
        </p:nvSpPr>
        <p:spPr bwMode="auto">
          <a:xfrm>
            <a:off x="6154738" y="2684463"/>
            <a:ext cx="1335087" cy="311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383" name="Rectangle 1287"/>
          <p:cNvSpPr>
            <a:spLocks noChangeArrowheads="1"/>
          </p:cNvSpPr>
          <p:nvPr/>
        </p:nvSpPr>
        <p:spPr bwMode="auto">
          <a:xfrm>
            <a:off x="6259513" y="2747963"/>
            <a:ext cx="992187"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anose="02020603050405020304" pitchFamily="18" charset="0"/>
              </a:rPr>
              <a:t>meridian of (</a:t>
            </a:r>
            <a:endParaRPr lang="en-US" altLang="en-US"/>
          </a:p>
        </p:txBody>
      </p:sp>
      <p:sp>
        <p:nvSpPr>
          <p:cNvPr id="261384" name="Rectangle 1288"/>
          <p:cNvSpPr>
            <a:spLocks noChangeArrowheads="1"/>
          </p:cNvSpPr>
          <p:nvPr/>
        </p:nvSpPr>
        <p:spPr bwMode="auto">
          <a:xfrm>
            <a:off x="7145338" y="2735263"/>
            <a:ext cx="195262"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00"/>
                </a:solidFill>
                <a:latin typeface="Symbol" panose="05050102010706020507" pitchFamily="18" charset="2"/>
              </a:rPr>
              <a:t>l</a:t>
            </a:r>
            <a:endParaRPr lang="en-US" altLang="en-US"/>
          </a:p>
        </p:txBody>
      </p:sp>
      <p:sp>
        <p:nvSpPr>
          <p:cNvPr id="261385" name="Rectangle 1289"/>
          <p:cNvSpPr>
            <a:spLocks noChangeArrowheads="1"/>
          </p:cNvSpPr>
          <p:nvPr/>
        </p:nvSpPr>
        <p:spPr bwMode="auto">
          <a:xfrm>
            <a:off x="7234238" y="2747963"/>
            <a:ext cx="127000"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anose="02020603050405020304" pitchFamily="18" charset="0"/>
              </a:rPr>
              <a:t>)</a:t>
            </a:r>
            <a:endParaRPr lang="en-US" altLang="en-US"/>
          </a:p>
        </p:txBody>
      </p:sp>
      <p:sp>
        <p:nvSpPr>
          <p:cNvPr id="261386" name="Rectangle 1290"/>
          <p:cNvSpPr>
            <a:spLocks noChangeArrowheads="1"/>
          </p:cNvSpPr>
          <p:nvPr/>
        </p:nvSpPr>
        <p:spPr bwMode="auto">
          <a:xfrm>
            <a:off x="7288213" y="2747963"/>
            <a:ext cx="112712"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anose="02020603050405020304" pitchFamily="18" charset="0"/>
              </a:rPr>
              <a:t> </a:t>
            </a:r>
            <a:endParaRPr lang="en-US" altLang="en-US"/>
          </a:p>
        </p:txBody>
      </p:sp>
      <p:grpSp>
        <p:nvGrpSpPr>
          <p:cNvPr id="261389" name="Group 1293"/>
          <p:cNvGrpSpPr>
            <a:grpSpLocks/>
          </p:cNvGrpSpPr>
          <p:nvPr/>
        </p:nvGrpSpPr>
        <p:grpSpPr bwMode="auto">
          <a:xfrm>
            <a:off x="5435600" y="2881313"/>
            <a:ext cx="784225" cy="446087"/>
            <a:chOff x="3424" y="1815"/>
            <a:chExt cx="494" cy="281"/>
          </a:xfrm>
        </p:grpSpPr>
        <p:sp>
          <p:nvSpPr>
            <p:cNvPr id="261387" name="Line 1291"/>
            <p:cNvSpPr>
              <a:spLocks noChangeShapeType="1"/>
            </p:cNvSpPr>
            <p:nvPr/>
          </p:nvSpPr>
          <p:spPr bwMode="auto">
            <a:xfrm flipH="1">
              <a:off x="3424" y="1815"/>
              <a:ext cx="494" cy="28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1388" name="Freeform 1292"/>
            <p:cNvSpPr>
              <a:spLocks/>
            </p:cNvSpPr>
            <p:nvPr/>
          </p:nvSpPr>
          <p:spPr bwMode="auto">
            <a:xfrm>
              <a:off x="3424" y="2039"/>
              <a:ext cx="75" cy="57"/>
            </a:xfrm>
            <a:custGeom>
              <a:avLst/>
              <a:gdLst>
                <a:gd name="T0" fmla="*/ 52 w 75"/>
                <a:gd name="T1" fmla="*/ 0 h 57"/>
                <a:gd name="T2" fmla="*/ 0 w 75"/>
                <a:gd name="T3" fmla="*/ 57 h 57"/>
                <a:gd name="T4" fmla="*/ 75 w 75"/>
                <a:gd name="T5" fmla="*/ 41 h 57"/>
              </a:gdLst>
              <a:ahLst/>
              <a:cxnLst>
                <a:cxn ang="0">
                  <a:pos x="T0" y="T1"/>
                </a:cxn>
                <a:cxn ang="0">
                  <a:pos x="T2" y="T3"/>
                </a:cxn>
                <a:cxn ang="0">
                  <a:pos x="T4" y="T5"/>
                </a:cxn>
              </a:cxnLst>
              <a:rect l="0" t="0" r="r" b="b"/>
              <a:pathLst>
                <a:path w="75" h="57">
                  <a:moveTo>
                    <a:pt x="52" y="0"/>
                  </a:moveTo>
                  <a:lnTo>
                    <a:pt x="0" y="57"/>
                  </a:lnTo>
                  <a:lnTo>
                    <a:pt x="75" y="41"/>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61400" name="Group 1304"/>
          <p:cNvGrpSpPr>
            <a:grpSpLocks/>
          </p:cNvGrpSpPr>
          <p:nvPr/>
        </p:nvGrpSpPr>
        <p:grpSpPr bwMode="auto">
          <a:xfrm>
            <a:off x="4797425" y="3756025"/>
            <a:ext cx="701675" cy="468313"/>
            <a:chOff x="3022" y="2366"/>
            <a:chExt cx="442" cy="295"/>
          </a:xfrm>
        </p:grpSpPr>
        <p:sp>
          <p:nvSpPr>
            <p:cNvPr id="261390" name="Freeform 1294"/>
            <p:cNvSpPr>
              <a:spLocks/>
            </p:cNvSpPr>
            <p:nvPr/>
          </p:nvSpPr>
          <p:spPr bwMode="auto">
            <a:xfrm>
              <a:off x="3022" y="2616"/>
              <a:ext cx="63" cy="45"/>
            </a:xfrm>
            <a:custGeom>
              <a:avLst/>
              <a:gdLst>
                <a:gd name="T0" fmla="*/ 0 w 63"/>
                <a:gd name="T1" fmla="*/ 38 h 45"/>
                <a:gd name="T2" fmla="*/ 4 w 63"/>
                <a:gd name="T3" fmla="*/ 45 h 45"/>
                <a:gd name="T4" fmla="*/ 63 w 63"/>
                <a:gd name="T5" fmla="*/ 6 h 45"/>
                <a:gd name="T6" fmla="*/ 58 w 63"/>
                <a:gd name="T7" fmla="*/ 0 h 45"/>
                <a:gd name="T8" fmla="*/ 0 w 63"/>
                <a:gd name="T9" fmla="*/ 38 h 45"/>
              </a:gdLst>
              <a:ahLst/>
              <a:cxnLst>
                <a:cxn ang="0">
                  <a:pos x="T0" y="T1"/>
                </a:cxn>
                <a:cxn ang="0">
                  <a:pos x="T2" y="T3"/>
                </a:cxn>
                <a:cxn ang="0">
                  <a:pos x="T4" y="T5"/>
                </a:cxn>
                <a:cxn ang="0">
                  <a:pos x="T6" y="T7"/>
                </a:cxn>
                <a:cxn ang="0">
                  <a:pos x="T8" y="T9"/>
                </a:cxn>
              </a:cxnLst>
              <a:rect l="0" t="0" r="r" b="b"/>
              <a:pathLst>
                <a:path w="63" h="45">
                  <a:moveTo>
                    <a:pt x="0" y="38"/>
                  </a:moveTo>
                  <a:lnTo>
                    <a:pt x="4" y="45"/>
                  </a:lnTo>
                  <a:lnTo>
                    <a:pt x="63" y="6"/>
                  </a:lnTo>
                  <a:lnTo>
                    <a:pt x="58" y="0"/>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91" name="Freeform 1295"/>
            <p:cNvSpPr>
              <a:spLocks/>
            </p:cNvSpPr>
            <p:nvPr/>
          </p:nvSpPr>
          <p:spPr bwMode="auto">
            <a:xfrm>
              <a:off x="3102" y="2596"/>
              <a:ext cx="12" cy="12"/>
            </a:xfrm>
            <a:custGeom>
              <a:avLst/>
              <a:gdLst>
                <a:gd name="T0" fmla="*/ 0 w 12"/>
                <a:gd name="T1" fmla="*/ 6 h 12"/>
                <a:gd name="T2" fmla="*/ 4 w 12"/>
                <a:gd name="T3" fmla="*/ 12 h 12"/>
                <a:gd name="T4" fmla="*/ 12 w 12"/>
                <a:gd name="T5" fmla="*/ 7 h 12"/>
                <a:gd name="T6" fmla="*/ 8 w 12"/>
                <a:gd name="T7" fmla="*/ 0 h 12"/>
                <a:gd name="T8" fmla="*/ 0 w 12"/>
                <a:gd name="T9" fmla="*/ 6 h 12"/>
              </a:gdLst>
              <a:ahLst/>
              <a:cxnLst>
                <a:cxn ang="0">
                  <a:pos x="T0" y="T1"/>
                </a:cxn>
                <a:cxn ang="0">
                  <a:pos x="T2" y="T3"/>
                </a:cxn>
                <a:cxn ang="0">
                  <a:pos x="T4" y="T5"/>
                </a:cxn>
                <a:cxn ang="0">
                  <a:pos x="T6" y="T7"/>
                </a:cxn>
                <a:cxn ang="0">
                  <a:pos x="T8" y="T9"/>
                </a:cxn>
              </a:cxnLst>
              <a:rect l="0" t="0" r="r" b="b"/>
              <a:pathLst>
                <a:path w="12" h="12">
                  <a:moveTo>
                    <a:pt x="0" y="6"/>
                  </a:moveTo>
                  <a:lnTo>
                    <a:pt x="4" y="12"/>
                  </a:lnTo>
                  <a:lnTo>
                    <a:pt x="12" y="7"/>
                  </a:lnTo>
                  <a:lnTo>
                    <a:pt x="8"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92" name="Freeform 1296"/>
            <p:cNvSpPr>
              <a:spLocks/>
            </p:cNvSpPr>
            <p:nvPr/>
          </p:nvSpPr>
          <p:spPr bwMode="auto">
            <a:xfrm>
              <a:off x="3132" y="2577"/>
              <a:ext cx="12" cy="11"/>
            </a:xfrm>
            <a:custGeom>
              <a:avLst/>
              <a:gdLst>
                <a:gd name="T0" fmla="*/ 0 w 12"/>
                <a:gd name="T1" fmla="*/ 5 h 11"/>
                <a:gd name="T2" fmla="*/ 4 w 12"/>
                <a:gd name="T3" fmla="*/ 11 h 11"/>
                <a:gd name="T4" fmla="*/ 12 w 12"/>
                <a:gd name="T5" fmla="*/ 7 h 11"/>
                <a:gd name="T6" fmla="*/ 7 w 12"/>
                <a:gd name="T7" fmla="*/ 0 h 11"/>
                <a:gd name="T8" fmla="*/ 0 w 12"/>
                <a:gd name="T9" fmla="*/ 5 h 11"/>
              </a:gdLst>
              <a:ahLst/>
              <a:cxnLst>
                <a:cxn ang="0">
                  <a:pos x="T0" y="T1"/>
                </a:cxn>
                <a:cxn ang="0">
                  <a:pos x="T2" y="T3"/>
                </a:cxn>
                <a:cxn ang="0">
                  <a:pos x="T4" y="T5"/>
                </a:cxn>
                <a:cxn ang="0">
                  <a:pos x="T6" y="T7"/>
                </a:cxn>
                <a:cxn ang="0">
                  <a:pos x="T8" y="T9"/>
                </a:cxn>
              </a:cxnLst>
              <a:rect l="0" t="0" r="r" b="b"/>
              <a:pathLst>
                <a:path w="12" h="11">
                  <a:moveTo>
                    <a:pt x="0" y="5"/>
                  </a:moveTo>
                  <a:lnTo>
                    <a:pt x="4" y="11"/>
                  </a:lnTo>
                  <a:lnTo>
                    <a:pt x="12" y="7"/>
                  </a:lnTo>
                  <a:lnTo>
                    <a:pt x="7"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93" name="Freeform 1297"/>
            <p:cNvSpPr>
              <a:spLocks/>
            </p:cNvSpPr>
            <p:nvPr/>
          </p:nvSpPr>
          <p:spPr bwMode="auto">
            <a:xfrm>
              <a:off x="3161" y="2524"/>
              <a:ext cx="63" cy="45"/>
            </a:xfrm>
            <a:custGeom>
              <a:avLst/>
              <a:gdLst>
                <a:gd name="T0" fmla="*/ 0 w 63"/>
                <a:gd name="T1" fmla="*/ 38 h 45"/>
                <a:gd name="T2" fmla="*/ 5 w 63"/>
                <a:gd name="T3" fmla="*/ 45 h 45"/>
                <a:gd name="T4" fmla="*/ 63 w 63"/>
                <a:gd name="T5" fmla="*/ 6 h 45"/>
                <a:gd name="T6" fmla="*/ 58 w 63"/>
                <a:gd name="T7" fmla="*/ 0 h 45"/>
                <a:gd name="T8" fmla="*/ 0 w 63"/>
                <a:gd name="T9" fmla="*/ 38 h 45"/>
              </a:gdLst>
              <a:ahLst/>
              <a:cxnLst>
                <a:cxn ang="0">
                  <a:pos x="T0" y="T1"/>
                </a:cxn>
                <a:cxn ang="0">
                  <a:pos x="T2" y="T3"/>
                </a:cxn>
                <a:cxn ang="0">
                  <a:pos x="T4" y="T5"/>
                </a:cxn>
                <a:cxn ang="0">
                  <a:pos x="T6" y="T7"/>
                </a:cxn>
                <a:cxn ang="0">
                  <a:pos x="T8" y="T9"/>
                </a:cxn>
              </a:cxnLst>
              <a:rect l="0" t="0" r="r" b="b"/>
              <a:pathLst>
                <a:path w="63" h="45">
                  <a:moveTo>
                    <a:pt x="0" y="38"/>
                  </a:moveTo>
                  <a:lnTo>
                    <a:pt x="5" y="45"/>
                  </a:lnTo>
                  <a:lnTo>
                    <a:pt x="63" y="6"/>
                  </a:lnTo>
                  <a:lnTo>
                    <a:pt x="58" y="0"/>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94" name="Freeform 1298"/>
            <p:cNvSpPr>
              <a:spLocks/>
            </p:cNvSpPr>
            <p:nvPr/>
          </p:nvSpPr>
          <p:spPr bwMode="auto">
            <a:xfrm>
              <a:off x="3241" y="2505"/>
              <a:ext cx="12" cy="11"/>
            </a:xfrm>
            <a:custGeom>
              <a:avLst/>
              <a:gdLst>
                <a:gd name="T0" fmla="*/ 0 w 12"/>
                <a:gd name="T1" fmla="*/ 5 h 11"/>
                <a:gd name="T2" fmla="*/ 5 w 12"/>
                <a:gd name="T3" fmla="*/ 11 h 11"/>
                <a:gd name="T4" fmla="*/ 12 w 12"/>
                <a:gd name="T5" fmla="*/ 7 h 11"/>
                <a:gd name="T6" fmla="*/ 8 w 12"/>
                <a:gd name="T7" fmla="*/ 0 h 11"/>
                <a:gd name="T8" fmla="*/ 0 w 12"/>
                <a:gd name="T9" fmla="*/ 5 h 11"/>
              </a:gdLst>
              <a:ahLst/>
              <a:cxnLst>
                <a:cxn ang="0">
                  <a:pos x="T0" y="T1"/>
                </a:cxn>
                <a:cxn ang="0">
                  <a:pos x="T2" y="T3"/>
                </a:cxn>
                <a:cxn ang="0">
                  <a:pos x="T4" y="T5"/>
                </a:cxn>
                <a:cxn ang="0">
                  <a:pos x="T6" y="T7"/>
                </a:cxn>
                <a:cxn ang="0">
                  <a:pos x="T8" y="T9"/>
                </a:cxn>
              </a:cxnLst>
              <a:rect l="0" t="0" r="r" b="b"/>
              <a:pathLst>
                <a:path w="12" h="11">
                  <a:moveTo>
                    <a:pt x="0" y="5"/>
                  </a:moveTo>
                  <a:lnTo>
                    <a:pt x="5" y="11"/>
                  </a:lnTo>
                  <a:lnTo>
                    <a:pt x="12" y="7"/>
                  </a:lnTo>
                  <a:lnTo>
                    <a:pt x="8"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95" name="Freeform 1299"/>
            <p:cNvSpPr>
              <a:spLocks/>
            </p:cNvSpPr>
            <p:nvPr/>
          </p:nvSpPr>
          <p:spPr bwMode="auto">
            <a:xfrm>
              <a:off x="3271" y="2485"/>
              <a:ext cx="12" cy="11"/>
            </a:xfrm>
            <a:custGeom>
              <a:avLst/>
              <a:gdLst>
                <a:gd name="T0" fmla="*/ 0 w 12"/>
                <a:gd name="T1" fmla="*/ 5 h 11"/>
                <a:gd name="T2" fmla="*/ 4 w 12"/>
                <a:gd name="T3" fmla="*/ 11 h 11"/>
                <a:gd name="T4" fmla="*/ 12 w 12"/>
                <a:gd name="T5" fmla="*/ 7 h 11"/>
                <a:gd name="T6" fmla="*/ 8 w 12"/>
                <a:gd name="T7" fmla="*/ 0 h 11"/>
                <a:gd name="T8" fmla="*/ 0 w 12"/>
                <a:gd name="T9" fmla="*/ 5 h 11"/>
              </a:gdLst>
              <a:ahLst/>
              <a:cxnLst>
                <a:cxn ang="0">
                  <a:pos x="T0" y="T1"/>
                </a:cxn>
                <a:cxn ang="0">
                  <a:pos x="T2" y="T3"/>
                </a:cxn>
                <a:cxn ang="0">
                  <a:pos x="T4" y="T5"/>
                </a:cxn>
                <a:cxn ang="0">
                  <a:pos x="T6" y="T7"/>
                </a:cxn>
                <a:cxn ang="0">
                  <a:pos x="T8" y="T9"/>
                </a:cxn>
              </a:cxnLst>
              <a:rect l="0" t="0" r="r" b="b"/>
              <a:pathLst>
                <a:path w="12" h="11">
                  <a:moveTo>
                    <a:pt x="0" y="5"/>
                  </a:moveTo>
                  <a:lnTo>
                    <a:pt x="4" y="11"/>
                  </a:lnTo>
                  <a:lnTo>
                    <a:pt x="12" y="7"/>
                  </a:lnTo>
                  <a:lnTo>
                    <a:pt x="8"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96" name="Freeform 1300"/>
            <p:cNvSpPr>
              <a:spLocks/>
            </p:cNvSpPr>
            <p:nvPr/>
          </p:nvSpPr>
          <p:spPr bwMode="auto">
            <a:xfrm>
              <a:off x="3301" y="2432"/>
              <a:ext cx="62" cy="46"/>
            </a:xfrm>
            <a:custGeom>
              <a:avLst/>
              <a:gdLst>
                <a:gd name="T0" fmla="*/ 0 w 62"/>
                <a:gd name="T1" fmla="*/ 39 h 46"/>
                <a:gd name="T2" fmla="*/ 4 w 62"/>
                <a:gd name="T3" fmla="*/ 46 h 46"/>
                <a:gd name="T4" fmla="*/ 62 w 62"/>
                <a:gd name="T5" fmla="*/ 6 h 46"/>
                <a:gd name="T6" fmla="*/ 58 w 62"/>
                <a:gd name="T7" fmla="*/ 0 h 46"/>
                <a:gd name="T8" fmla="*/ 0 w 62"/>
                <a:gd name="T9" fmla="*/ 39 h 46"/>
              </a:gdLst>
              <a:ahLst/>
              <a:cxnLst>
                <a:cxn ang="0">
                  <a:pos x="T0" y="T1"/>
                </a:cxn>
                <a:cxn ang="0">
                  <a:pos x="T2" y="T3"/>
                </a:cxn>
                <a:cxn ang="0">
                  <a:pos x="T4" y="T5"/>
                </a:cxn>
                <a:cxn ang="0">
                  <a:pos x="T6" y="T7"/>
                </a:cxn>
                <a:cxn ang="0">
                  <a:pos x="T8" y="T9"/>
                </a:cxn>
              </a:cxnLst>
              <a:rect l="0" t="0" r="r" b="b"/>
              <a:pathLst>
                <a:path w="62" h="46">
                  <a:moveTo>
                    <a:pt x="0" y="39"/>
                  </a:moveTo>
                  <a:lnTo>
                    <a:pt x="4" y="46"/>
                  </a:lnTo>
                  <a:lnTo>
                    <a:pt x="62" y="6"/>
                  </a:lnTo>
                  <a:lnTo>
                    <a:pt x="58" y="0"/>
                  </a:ln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97" name="Freeform 1301"/>
            <p:cNvSpPr>
              <a:spLocks/>
            </p:cNvSpPr>
            <p:nvPr/>
          </p:nvSpPr>
          <p:spPr bwMode="auto">
            <a:xfrm>
              <a:off x="3381" y="2413"/>
              <a:ext cx="12" cy="11"/>
            </a:xfrm>
            <a:custGeom>
              <a:avLst/>
              <a:gdLst>
                <a:gd name="T0" fmla="*/ 0 w 12"/>
                <a:gd name="T1" fmla="*/ 4 h 11"/>
                <a:gd name="T2" fmla="*/ 4 w 12"/>
                <a:gd name="T3" fmla="*/ 11 h 11"/>
                <a:gd name="T4" fmla="*/ 12 w 12"/>
                <a:gd name="T5" fmla="*/ 7 h 11"/>
                <a:gd name="T6" fmla="*/ 7 w 12"/>
                <a:gd name="T7" fmla="*/ 0 h 11"/>
                <a:gd name="T8" fmla="*/ 0 w 12"/>
                <a:gd name="T9" fmla="*/ 4 h 11"/>
              </a:gdLst>
              <a:ahLst/>
              <a:cxnLst>
                <a:cxn ang="0">
                  <a:pos x="T0" y="T1"/>
                </a:cxn>
                <a:cxn ang="0">
                  <a:pos x="T2" y="T3"/>
                </a:cxn>
                <a:cxn ang="0">
                  <a:pos x="T4" y="T5"/>
                </a:cxn>
                <a:cxn ang="0">
                  <a:pos x="T6" y="T7"/>
                </a:cxn>
                <a:cxn ang="0">
                  <a:pos x="T8" y="T9"/>
                </a:cxn>
              </a:cxnLst>
              <a:rect l="0" t="0" r="r" b="b"/>
              <a:pathLst>
                <a:path w="12" h="11">
                  <a:moveTo>
                    <a:pt x="0" y="4"/>
                  </a:moveTo>
                  <a:lnTo>
                    <a:pt x="4" y="11"/>
                  </a:lnTo>
                  <a:lnTo>
                    <a:pt x="12" y="7"/>
                  </a:lnTo>
                  <a:lnTo>
                    <a:pt x="7"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98" name="Freeform 1302"/>
            <p:cNvSpPr>
              <a:spLocks/>
            </p:cNvSpPr>
            <p:nvPr/>
          </p:nvSpPr>
          <p:spPr bwMode="auto">
            <a:xfrm>
              <a:off x="3410" y="2393"/>
              <a:ext cx="12" cy="12"/>
            </a:xfrm>
            <a:custGeom>
              <a:avLst/>
              <a:gdLst>
                <a:gd name="T0" fmla="*/ 0 w 12"/>
                <a:gd name="T1" fmla="*/ 6 h 12"/>
                <a:gd name="T2" fmla="*/ 5 w 12"/>
                <a:gd name="T3" fmla="*/ 12 h 12"/>
                <a:gd name="T4" fmla="*/ 12 w 12"/>
                <a:gd name="T5" fmla="*/ 7 h 12"/>
                <a:gd name="T6" fmla="*/ 8 w 12"/>
                <a:gd name="T7" fmla="*/ 0 h 12"/>
                <a:gd name="T8" fmla="*/ 0 w 12"/>
                <a:gd name="T9" fmla="*/ 6 h 12"/>
              </a:gdLst>
              <a:ahLst/>
              <a:cxnLst>
                <a:cxn ang="0">
                  <a:pos x="T0" y="T1"/>
                </a:cxn>
                <a:cxn ang="0">
                  <a:pos x="T2" y="T3"/>
                </a:cxn>
                <a:cxn ang="0">
                  <a:pos x="T4" y="T5"/>
                </a:cxn>
                <a:cxn ang="0">
                  <a:pos x="T6" y="T7"/>
                </a:cxn>
                <a:cxn ang="0">
                  <a:pos x="T8" y="T9"/>
                </a:cxn>
              </a:cxnLst>
              <a:rect l="0" t="0" r="r" b="b"/>
              <a:pathLst>
                <a:path w="12" h="12">
                  <a:moveTo>
                    <a:pt x="0" y="6"/>
                  </a:moveTo>
                  <a:lnTo>
                    <a:pt x="5" y="12"/>
                  </a:lnTo>
                  <a:lnTo>
                    <a:pt x="12" y="7"/>
                  </a:lnTo>
                  <a:lnTo>
                    <a:pt x="8"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399" name="Freeform 1303"/>
            <p:cNvSpPr>
              <a:spLocks/>
            </p:cNvSpPr>
            <p:nvPr/>
          </p:nvSpPr>
          <p:spPr bwMode="auto">
            <a:xfrm>
              <a:off x="3440" y="2366"/>
              <a:ext cx="24" cy="20"/>
            </a:xfrm>
            <a:custGeom>
              <a:avLst/>
              <a:gdLst>
                <a:gd name="T0" fmla="*/ 0 w 24"/>
                <a:gd name="T1" fmla="*/ 13 h 20"/>
                <a:gd name="T2" fmla="*/ 4 w 24"/>
                <a:gd name="T3" fmla="*/ 20 h 20"/>
                <a:gd name="T4" fmla="*/ 24 w 24"/>
                <a:gd name="T5" fmla="*/ 7 h 20"/>
                <a:gd name="T6" fmla="*/ 19 w 24"/>
                <a:gd name="T7" fmla="*/ 0 h 20"/>
                <a:gd name="T8" fmla="*/ 0 w 24"/>
                <a:gd name="T9" fmla="*/ 13 h 20"/>
              </a:gdLst>
              <a:ahLst/>
              <a:cxnLst>
                <a:cxn ang="0">
                  <a:pos x="T0" y="T1"/>
                </a:cxn>
                <a:cxn ang="0">
                  <a:pos x="T2" y="T3"/>
                </a:cxn>
                <a:cxn ang="0">
                  <a:pos x="T4" y="T5"/>
                </a:cxn>
                <a:cxn ang="0">
                  <a:pos x="T6" y="T7"/>
                </a:cxn>
                <a:cxn ang="0">
                  <a:pos x="T8" y="T9"/>
                </a:cxn>
              </a:cxnLst>
              <a:rect l="0" t="0" r="r" b="b"/>
              <a:pathLst>
                <a:path w="24" h="20">
                  <a:moveTo>
                    <a:pt x="0" y="13"/>
                  </a:moveTo>
                  <a:lnTo>
                    <a:pt x="4" y="20"/>
                  </a:lnTo>
                  <a:lnTo>
                    <a:pt x="24" y="7"/>
                  </a:lnTo>
                  <a:lnTo>
                    <a:pt x="19" y="0"/>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61403" name="Group 1307"/>
          <p:cNvGrpSpPr>
            <a:grpSpLocks/>
          </p:cNvGrpSpPr>
          <p:nvPr/>
        </p:nvGrpSpPr>
        <p:grpSpPr bwMode="auto">
          <a:xfrm>
            <a:off x="5233988" y="3930650"/>
            <a:ext cx="134937" cy="609600"/>
            <a:chOff x="3297" y="2476"/>
            <a:chExt cx="85" cy="384"/>
          </a:xfrm>
        </p:grpSpPr>
        <p:sp>
          <p:nvSpPr>
            <p:cNvPr id="261401" name="Freeform 1305"/>
            <p:cNvSpPr>
              <a:spLocks/>
            </p:cNvSpPr>
            <p:nvPr/>
          </p:nvSpPr>
          <p:spPr bwMode="auto">
            <a:xfrm>
              <a:off x="3344" y="2536"/>
              <a:ext cx="38" cy="324"/>
            </a:xfrm>
            <a:custGeom>
              <a:avLst/>
              <a:gdLst>
                <a:gd name="T0" fmla="*/ 0 w 38"/>
                <a:gd name="T1" fmla="*/ 0 h 324"/>
                <a:gd name="T2" fmla="*/ 9 w 38"/>
                <a:gd name="T3" fmla="*/ 18 h 324"/>
                <a:gd name="T4" fmla="*/ 16 w 38"/>
                <a:gd name="T5" fmla="*/ 39 h 324"/>
                <a:gd name="T6" fmla="*/ 22 w 38"/>
                <a:gd name="T7" fmla="*/ 62 h 324"/>
                <a:gd name="T8" fmla="*/ 28 w 38"/>
                <a:gd name="T9" fmla="*/ 86 h 324"/>
                <a:gd name="T10" fmla="*/ 32 w 38"/>
                <a:gd name="T11" fmla="*/ 110 h 324"/>
                <a:gd name="T12" fmla="*/ 35 w 38"/>
                <a:gd name="T13" fmla="*/ 137 h 324"/>
                <a:gd name="T14" fmla="*/ 37 w 38"/>
                <a:gd name="T15" fmla="*/ 164 h 324"/>
                <a:gd name="T16" fmla="*/ 38 w 38"/>
                <a:gd name="T17" fmla="*/ 192 h 324"/>
                <a:gd name="T18" fmla="*/ 37 w 38"/>
                <a:gd name="T19" fmla="*/ 227 h 324"/>
                <a:gd name="T20" fmla="*/ 33 w 38"/>
                <a:gd name="T21" fmla="*/ 261 h 324"/>
                <a:gd name="T22" fmla="*/ 29 w 38"/>
                <a:gd name="T23" fmla="*/ 293 h 324"/>
                <a:gd name="T24" fmla="*/ 22 w 38"/>
                <a:gd name="T25" fmla="*/ 32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24">
                  <a:moveTo>
                    <a:pt x="0" y="0"/>
                  </a:moveTo>
                  <a:lnTo>
                    <a:pt x="9" y="18"/>
                  </a:lnTo>
                  <a:lnTo>
                    <a:pt x="16" y="39"/>
                  </a:lnTo>
                  <a:lnTo>
                    <a:pt x="22" y="62"/>
                  </a:lnTo>
                  <a:lnTo>
                    <a:pt x="28" y="86"/>
                  </a:lnTo>
                  <a:lnTo>
                    <a:pt x="32" y="110"/>
                  </a:lnTo>
                  <a:lnTo>
                    <a:pt x="35" y="137"/>
                  </a:lnTo>
                  <a:lnTo>
                    <a:pt x="37" y="164"/>
                  </a:lnTo>
                  <a:lnTo>
                    <a:pt x="38" y="192"/>
                  </a:lnTo>
                  <a:lnTo>
                    <a:pt x="37" y="227"/>
                  </a:lnTo>
                  <a:lnTo>
                    <a:pt x="33" y="261"/>
                  </a:lnTo>
                  <a:lnTo>
                    <a:pt x="29" y="293"/>
                  </a:lnTo>
                  <a:lnTo>
                    <a:pt x="22" y="324"/>
                  </a:lnTo>
                </a:path>
              </a:pathLst>
            </a:custGeom>
            <a:noFill/>
            <a:ln w="14288">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1402" name="Freeform 1306"/>
            <p:cNvSpPr>
              <a:spLocks/>
            </p:cNvSpPr>
            <p:nvPr/>
          </p:nvSpPr>
          <p:spPr bwMode="auto">
            <a:xfrm>
              <a:off x="3297" y="2476"/>
              <a:ext cx="79" cy="85"/>
            </a:xfrm>
            <a:custGeom>
              <a:avLst/>
              <a:gdLst>
                <a:gd name="T0" fmla="*/ 79 w 79"/>
                <a:gd name="T1" fmla="*/ 37 h 85"/>
                <a:gd name="T2" fmla="*/ 0 w 79"/>
                <a:gd name="T3" fmla="*/ 0 h 85"/>
                <a:gd name="T4" fmla="*/ 18 w 79"/>
                <a:gd name="T5" fmla="*/ 85 h 85"/>
                <a:gd name="T6" fmla="*/ 79 w 79"/>
                <a:gd name="T7" fmla="*/ 37 h 85"/>
              </a:gdLst>
              <a:ahLst/>
              <a:cxnLst>
                <a:cxn ang="0">
                  <a:pos x="T0" y="T1"/>
                </a:cxn>
                <a:cxn ang="0">
                  <a:pos x="T2" y="T3"/>
                </a:cxn>
                <a:cxn ang="0">
                  <a:pos x="T4" y="T5"/>
                </a:cxn>
                <a:cxn ang="0">
                  <a:pos x="T6" y="T7"/>
                </a:cxn>
              </a:cxnLst>
              <a:rect l="0" t="0" r="r" b="b"/>
              <a:pathLst>
                <a:path w="79" h="85">
                  <a:moveTo>
                    <a:pt x="79" y="37"/>
                  </a:moveTo>
                  <a:lnTo>
                    <a:pt x="0" y="0"/>
                  </a:lnTo>
                  <a:lnTo>
                    <a:pt x="18" y="85"/>
                  </a:lnTo>
                  <a:lnTo>
                    <a:pt x="79" y="37"/>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61404" name="Rectangle 1308"/>
          <p:cNvSpPr>
            <a:spLocks noChangeArrowheads="1"/>
          </p:cNvSpPr>
          <p:nvPr/>
        </p:nvSpPr>
        <p:spPr bwMode="auto">
          <a:xfrm>
            <a:off x="5289550" y="4264025"/>
            <a:ext cx="103188" cy="206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405" name="Rectangle 1309"/>
          <p:cNvSpPr>
            <a:spLocks noChangeArrowheads="1"/>
          </p:cNvSpPr>
          <p:nvPr/>
        </p:nvSpPr>
        <p:spPr bwMode="auto">
          <a:xfrm>
            <a:off x="5194300" y="4198938"/>
            <a:ext cx="3175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406" name="Rectangle 1310"/>
          <p:cNvSpPr>
            <a:spLocks noChangeArrowheads="1"/>
          </p:cNvSpPr>
          <p:nvPr/>
        </p:nvSpPr>
        <p:spPr bwMode="auto">
          <a:xfrm>
            <a:off x="5299075" y="4249738"/>
            <a:ext cx="192088"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3366FF"/>
                </a:solidFill>
                <a:latin typeface="Symbol" panose="05050102010706020507" pitchFamily="18" charset="2"/>
              </a:rPr>
              <a:t>f</a:t>
            </a:r>
            <a:endParaRPr lang="en-US" altLang="en-US"/>
          </a:p>
        </p:txBody>
      </p:sp>
      <p:sp>
        <p:nvSpPr>
          <p:cNvPr id="261407" name="Rectangle 1311"/>
          <p:cNvSpPr>
            <a:spLocks noChangeArrowheads="1"/>
          </p:cNvSpPr>
          <p:nvPr/>
        </p:nvSpPr>
        <p:spPr bwMode="auto">
          <a:xfrm>
            <a:off x="5381625" y="4265613"/>
            <a:ext cx="109538"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3366FF"/>
                </a:solidFill>
                <a:latin typeface="Times New Roman" panose="02020603050405020304" pitchFamily="18" charset="0"/>
              </a:rPr>
              <a:t> </a:t>
            </a:r>
            <a:endParaRPr lang="en-US" altLang="en-US"/>
          </a:p>
        </p:txBody>
      </p:sp>
      <p:grpSp>
        <p:nvGrpSpPr>
          <p:cNvPr id="261410" name="Group 1314"/>
          <p:cNvGrpSpPr>
            <a:grpSpLocks/>
          </p:cNvGrpSpPr>
          <p:nvPr/>
        </p:nvGrpSpPr>
        <p:grpSpPr bwMode="auto">
          <a:xfrm>
            <a:off x="4203700" y="4324350"/>
            <a:ext cx="738188" cy="114300"/>
            <a:chOff x="2648" y="2724"/>
            <a:chExt cx="465" cy="72"/>
          </a:xfrm>
        </p:grpSpPr>
        <p:sp>
          <p:nvSpPr>
            <p:cNvPr id="261408" name="Freeform 1312"/>
            <p:cNvSpPr>
              <a:spLocks/>
            </p:cNvSpPr>
            <p:nvPr/>
          </p:nvSpPr>
          <p:spPr bwMode="auto">
            <a:xfrm>
              <a:off x="2648" y="2756"/>
              <a:ext cx="393" cy="22"/>
            </a:xfrm>
            <a:custGeom>
              <a:avLst/>
              <a:gdLst>
                <a:gd name="T0" fmla="*/ 0 w 393"/>
                <a:gd name="T1" fmla="*/ 0 h 22"/>
                <a:gd name="T2" fmla="*/ 58 w 393"/>
                <a:gd name="T3" fmla="*/ 10 h 22"/>
                <a:gd name="T4" fmla="*/ 114 w 393"/>
                <a:gd name="T5" fmla="*/ 16 h 22"/>
                <a:gd name="T6" fmla="*/ 168 w 393"/>
                <a:gd name="T7" fmla="*/ 20 h 22"/>
                <a:gd name="T8" fmla="*/ 219 w 393"/>
                <a:gd name="T9" fmla="*/ 22 h 22"/>
                <a:gd name="T10" fmla="*/ 268 w 393"/>
                <a:gd name="T11" fmla="*/ 21 h 22"/>
                <a:gd name="T12" fmla="*/ 314 w 393"/>
                <a:gd name="T13" fmla="*/ 18 h 22"/>
                <a:gd name="T14" fmla="*/ 355 w 393"/>
                <a:gd name="T15" fmla="*/ 12 h 22"/>
                <a:gd name="T16" fmla="*/ 393 w 393"/>
                <a:gd name="T17"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 h="22">
                  <a:moveTo>
                    <a:pt x="0" y="0"/>
                  </a:moveTo>
                  <a:lnTo>
                    <a:pt x="58" y="10"/>
                  </a:lnTo>
                  <a:lnTo>
                    <a:pt x="114" y="16"/>
                  </a:lnTo>
                  <a:lnTo>
                    <a:pt x="168" y="20"/>
                  </a:lnTo>
                  <a:lnTo>
                    <a:pt x="219" y="22"/>
                  </a:lnTo>
                  <a:lnTo>
                    <a:pt x="268" y="21"/>
                  </a:lnTo>
                  <a:lnTo>
                    <a:pt x="314" y="18"/>
                  </a:lnTo>
                  <a:lnTo>
                    <a:pt x="355" y="12"/>
                  </a:lnTo>
                  <a:lnTo>
                    <a:pt x="393" y="3"/>
                  </a:lnTo>
                </a:path>
              </a:pathLst>
            </a:custGeom>
            <a:noFill/>
            <a:ln w="14288">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1409" name="Freeform 1313"/>
            <p:cNvSpPr>
              <a:spLocks/>
            </p:cNvSpPr>
            <p:nvPr/>
          </p:nvSpPr>
          <p:spPr bwMode="auto">
            <a:xfrm>
              <a:off x="3025" y="2724"/>
              <a:ext cx="88" cy="72"/>
            </a:xfrm>
            <a:custGeom>
              <a:avLst/>
              <a:gdLst>
                <a:gd name="T0" fmla="*/ 31 w 88"/>
                <a:gd name="T1" fmla="*/ 72 h 72"/>
                <a:gd name="T2" fmla="*/ 88 w 88"/>
                <a:gd name="T3" fmla="*/ 6 h 72"/>
                <a:gd name="T4" fmla="*/ 0 w 88"/>
                <a:gd name="T5" fmla="*/ 0 h 72"/>
                <a:gd name="T6" fmla="*/ 31 w 88"/>
                <a:gd name="T7" fmla="*/ 72 h 72"/>
              </a:gdLst>
              <a:ahLst/>
              <a:cxnLst>
                <a:cxn ang="0">
                  <a:pos x="T0" y="T1"/>
                </a:cxn>
                <a:cxn ang="0">
                  <a:pos x="T2" y="T3"/>
                </a:cxn>
                <a:cxn ang="0">
                  <a:pos x="T4" y="T5"/>
                </a:cxn>
                <a:cxn ang="0">
                  <a:pos x="T6" y="T7"/>
                </a:cxn>
              </a:cxnLst>
              <a:rect l="0" t="0" r="r" b="b"/>
              <a:pathLst>
                <a:path w="88" h="72">
                  <a:moveTo>
                    <a:pt x="31" y="72"/>
                  </a:moveTo>
                  <a:lnTo>
                    <a:pt x="88" y="6"/>
                  </a:lnTo>
                  <a:lnTo>
                    <a:pt x="0" y="0"/>
                  </a:lnTo>
                  <a:lnTo>
                    <a:pt x="31" y="72"/>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61411" name="Rectangle 1315"/>
          <p:cNvSpPr>
            <a:spLocks noChangeArrowheads="1"/>
          </p:cNvSpPr>
          <p:nvPr/>
        </p:nvSpPr>
        <p:spPr bwMode="auto">
          <a:xfrm>
            <a:off x="4648200" y="4284663"/>
            <a:ext cx="119063" cy="250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412" name="Rectangle 1316"/>
          <p:cNvSpPr>
            <a:spLocks noChangeArrowheads="1"/>
          </p:cNvSpPr>
          <p:nvPr/>
        </p:nvSpPr>
        <p:spPr bwMode="auto">
          <a:xfrm>
            <a:off x="4537075" y="4235450"/>
            <a:ext cx="3270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413" name="Rectangle 1317"/>
          <p:cNvSpPr>
            <a:spLocks noChangeArrowheads="1"/>
          </p:cNvSpPr>
          <p:nvPr/>
        </p:nvSpPr>
        <p:spPr bwMode="auto">
          <a:xfrm>
            <a:off x="4640263" y="4286250"/>
            <a:ext cx="195262"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3366FF"/>
                </a:solidFill>
                <a:latin typeface="Symbol" panose="05050102010706020507" pitchFamily="18" charset="2"/>
              </a:rPr>
              <a:t>l</a:t>
            </a:r>
            <a:endParaRPr lang="en-US" altLang="en-US"/>
          </a:p>
        </p:txBody>
      </p:sp>
      <p:sp>
        <p:nvSpPr>
          <p:cNvPr id="261414" name="Rectangle 1318"/>
          <p:cNvSpPr>
            <a:spLocks noChangeArrowheads="1"/>
          </p:cNvSpPr>
          <p:nvPr/>
        </p:nvSpPr>
        <p:spPr bwMode="auto">
          <a:xfrm>
            <a:off x="4729163" y="4302125"/>
            <a:ext cx="109537"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3366FF"/>
                </a:solidFill>
                <a:latin typeface="Times New Roman" panose="02020603050405020304" pitchFamily="18" charset="0"/>
              </a:rPr>
              <a:t> </a:t>
            </a:r>
            <a:endParaRPr lang="en-US" altLang="en-US"/>
          </a:p>
        </p:txBody>
      </p:sp>
      <p:sp>
        <p:nvSpPr>
          <p:cNvPr id="261419" name="Rectangle 1323"/>
          <p:cNvSpPr>
            <a:spLocks noChangeArrowheads="1"/>
          </p:cNvSpPr>
          <p:nvPr/>
        </p:nvSpPr>
        <p:spPr bwMode="auto">
          <a:xfrm>
            <a:off x="3055938" y="3927475"/>
            <a:ext cx="279400" cy="285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420" name="Rectangle 1324"/>
          <p:cNvSpPr>
            <a:spLocks noChangeArrowheads="1"/>
          </p:cNvSpPr>
          <p:nvPr/>
        </p:nvSpPr>
        <p:spPr bwMode="auto">
          <a:xfrm>
            <a:off x="3159125" y="3984625"/>
            <a:ext cx="150813"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00"/>
                </a:solidFill>
                <a:latin typeface="Times New Roman" panose="02020603050405020304" pitchFamily="18" charset="0"/>
              </a:rPr>
              <a:t>a</a:t>
            </a:r>
            <a:endParaRPr lang="en-US" altLang="en-US"/>
          </a:p>
        </p:txBody>
      </p:sp>
      <p:sp>
        <p:nvSpPr>
          <p:cNvPr id="261422" name="Rectangle 1326"/>
          <p:cNvSpPr>
            <a:spLocks noChangeArrowheads="1"/>
          </p:cNvSpPr>
          <p:nvPr/>
        </p:nvSpPr>
        <p:spPr bwMode="auto">
          <a:xfrm>
            <a:off x="3290888" y="3984625"/>
            <a:ext cx="109537"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00"/>
                </a:solidFill>
                <a:latin typeface="Times New Roman" panose="02020603050405020304" pitchFamily="18" charset="0"/>
              </a:rPr>
              <a:t> </a:t>
            </a:r>
            <a:endParaRPr lang="en-US" altLang="en-US"/>
          </a:p>
        </p:txBody>
      </p:sp>
      <p:sp>
        <p:nvSpPr>
          <p:cNvPr id="261426" name="Rectangle 1330"/>
          <p:cNvSpPr>
            <a:spLocks noChangeArrowheads="1"/>
          </p:cNvSpPr>
          <p:nvPr/>
        </p:nvSpPr>
        <p:spPr bwMode="auto">
          <a:xfrm>
            <a:off x="4084638" y="4486275"/>
            <a:ext cx="109537"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00"/>
                </a:solidFill>
                <a:latin typeface="Times New Roman" panose="02020603050405020304" pitchFamily="18" charset="0"/>
              </a:rPr>
              <a:t> </a:t>
            </a:r>
            <a:endParaRPr lang="en-US" altLang="en-US"/>
          </a:p>
        </p:txBody>
      </p:sp>
      <p:sp>
        <p:nvSpPr>
          <p:cNvPr id="261427" name="Rectangle 1331"/>
          <p:cNvSpPr>
            <a:spLocks noChangeArrowheads="1"/>
          </p:cNvSpPr>
          <p:nvPr/>
        </p:nvSpPr>
        <p:spPr bwMode="auto">
          <a:xfrm>
            <a:off x="5632450" y="3927475"/>
            <a:ext cx="280988" cy="296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428" name="Rectangle 1332"/>
          <p:cNvSpPr>
            <a:spLocks noChangeArrowheads="1"/>
          </p:cNvSpPr>
          <p:nvPr/>
        </p:nvSpPr>
        <p:spPr bwMode="auto">
          <a:xfrm>
            <a:off x="5737225" y="3986213"/>
            <a:ext cx="1508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00"/>
                </a:solidFill>
                <a:latin typeface="Times New Roman" panose="02020603050405020304" pitchFamily="18" charset="0"/>
              </a:rPr>
              <a:t>a</a:t>
            </a:r>
            <a:endParaRPr lang="en-US" altLang="en-US"/>
          </a:p>
        </p:txBody>
      </p:sp>
      <p:sp>
        <p:nvSpPr>
          <p:cNvPr id="261430" name="Rectangle 1334"/>
          <p:cNvSpPr>
            <a:spLocks noChangeArrowheads="1"/>
          </p:cNvSpPr>
          <p:nvPr/>
        </p:nvSpPr>
        <p:spPr bwMode="auto">
          <a:xfrm>
            <a:off x="5867400" y="3986213"/>
            <a:ext cx="109538"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00"/>
                </a:solidFill>
                <a:latin typeface="Times New Roman" panose="02020603050405020304" pitchFamily="18" charset="0"/>
              </a:rPr>
              <a:t> </a:t>
            </a:r>
            <a:endParaRPr lang="en-US" altLang="en-US"/>
          </a:p>
        </p:txBody>
      </p:sp>
      <p:sp>
        <p:nvSpPr>
          <p:cNvPr id="261434" name="Rectangle 1338"/>
          <p:cNvSpPr>
            <a:spLocks noChangeArrowheads="1"/>
          </p:cNvSpPr>
          <p:nvPr/>
        </p:nvSpPr>
        <p:spPr bwMode="auto">
          <a:xfrm>
            <a:off x="4846638" y="3616325"/>
            <a:ext cx="109537"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00"/>
                </a:solidFill>
                <a:latin typeface="Times New Roman" panose="02020603050405020304" pitchFamily="18" charset="0"/>
              </a:rPr>
              <a:t> </a:t>
            </a:r>
            <a:endParaRPr lang="en-US" altLang="en-US"/>
          </a:p>
        </p:txBody>
      </p:sp>
      <p:sp>
        <p:nvSpPr>
          <p:cNvPr id="261449" name="Rectangle 1353"/>
          <p:cNvSpPr>
            <a:spLocks noChangeArrowheads="1"/>
          </p:cNvSpPr>
          <p:nvPr/>
        </p:nvSpPr>
        <p:spPr bwMode="auto">
          <a:xfrm>
            <a:off x="5856288" y="3371850"/>
            <a:ext cx="139700" cy="2174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450" name="Rectangle 1354"/>
          <p:cNvSpPr>
            <a:spLocks noChangeArrowheads="1"/>
          </p:cNvSpPr>
          <p:nvPr/>
        </p:nvSpPr>
        <p:spPr bwMode="auto">
          <a:xfrm>
            <a:off x="5765800" y="3322638"/>
            <a:ext cx="32702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451" name="Rectangle 1355"/>
          <p:cNvSpPr>
            <a:spLocks noChangeArrowheads="1"/>
          </p:cNvSpPr>
          <p:nvPr/>
        </p:nvSpPr>
        <p:spPr bwMode="auto">
          <a:xfrm>
            <a:off x="5868988" y="3378200"/>
            <a:ext cx="160337"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3366FF"/>
                </a:solidFill>
                <a:latin typeface="Times New Roman" panose="02020603050405020304" pitchFamily="18" charset="0"/>
              </a:rPr>
              <a:t>h</a:t>
            </a:r>
            <a:endParaRPr lang="en-US" altLang="en-US"/>
          </a:p>
        </p:txBody>
      </p:sp>
      <p:sp>
        <p:nvSpPr>
          <p:cNvPr id="261452" name="Rectangle 1356"/>
          <p:cNvSpPr>
            <a:spLocks noChangeArrowheads="1"/>
          </p:cNvSpPr>
          <p:nvPr/>
        </p:nvSpPr>
        <p:spPr bwMode="auto">
          <a:xfrm>
            <a:off x="5957888" y="3378200"/>
            <a:ext cx="109537"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3366FF"/>
                </a:solidFill>
                <a:latin typeface="Times New Roman" panose="02020603050405020304" pitchFamily="18" charset="0"/>
              </a:rPr>
              <a:t> </a:t>
            </a:r>
            <a:endParaRPr lang="en-US" altLang="en-US"/>
          </a:p>
        </p:txBody>
      </p:sp>
      <p:sp>
        <p:nvSpPr>
          <p:cNvPr id="261453" name="Rectangle 1357"/>
          <p:cNvSpPr>
            <a:spLocks noChangeArrowheads="1"/>
          </p:cNvSpPr>
          <p:nvPr/>
        </p:nvSpPr>
        <p:spPr bwMode="auto">
          <a:xfrm>
            <a:off x="5341938" y="3544888"/>
            <a:ext cx="341312"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454" name="Rectangle 1358"/>
          <p:cNvSpPr>
            <a:spLocks noChangeArrowheads="1"/>
          </p:cNvSpPr>
          <p:nvPr/>
        </p:nvSpPr>
        <p:spPr bwMode="auto">
          <a:xfrm>
            <a:off x="5446713" y="3600450"/>
            <a:ext cx="227012"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b="1">
                <a:solidFill>
                  <a:srgbClr val="3366FF"/>
                </a:solidFill>
                <a:latin typeface="Times New Roman" panose="02020603050405020304" pitchFamily="18" charset="0"/>
              </a:rPr>
              <a:t>•</a:t>
            </a:r>
            <a:endParaRPr lang="en-US" altLang="en-US"/>
          </a:p>
        </p:txBody>
      </p:sp>
      <p:sp>
        <p:nvSpPr>
          <p:cNvPr id="261455" name="Rectangle 1359"/>
          <p:cNvSpPr>
            <a:spLocks noChangeArrowheads="1"/>
          </p:cNvSpPr>
          <p:nvPr/>
        </p:nvSpPr>
        <p:spPr bwMode="auto">
          <a:xfrm>
            <a:off x="5545138" y="3600450"/>
            <a:ext cx="19843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b="1">
                <a:solidFill>
                  <a:srgbClr val="3366FF"/>
                </a:solidFill>
                <a:latin typeface="Times New Roman" panose="02020603050405020304" pitchFamily="18" charset="0"/>
              </a:rPr>
              <a:t> </a:t>
            </a:r>
            <a:endParaRPr lang="en-US" altLang="en-US"/>
          </a:p>
        </p:txBody>
      </p:sp>
      <p:sp>
        <p:nvSpPr>
          <p:cNvPr id="261461" name="Line 1365"/>
          <p:cNvSpPr>
            <a:spLocks noChangeShapeType="1"/>
          </p:cNvSpPr>
          <p:nvPr/>
        </p:nvSpPr>
        <p:spPr bwMode="auto">
          <a:xfrm flipV="1">
            <a:off x="4500563" y="2049463"/>
            <a:ext cx="1587" cy="32543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1462" name="Freeform 1366"/>
          <p:cNvSpPr>
            <a:spLocks/>
          </p:cNvSpPr>
          <p:nvPr/>
        </p:nvSpPr>
        <p:spPr bwMode="auto">
          <a:xfrm>
            <a:off x="3781425" y="2506663"/>
            <a:ext cx="720725" cy="1557337"/>
          </a:xfrm>
          <a:custGeom>
            <a:avLst/>
            <a:gdLst>
              <a:gd name="T0" fmla="*/ 454 w 454"/>
              <a:gd name="T1" fmla="*/ 0 h 981"/>
              <a:gd name="T2" fmla="*/ 431 w 454"/>
              <a:gd name="T3" fmla="*/ 1 h 981"/>
              <a:gd name="T4" fmla="*/ 408 w 454"/>
              <a:gd name="T5" fmla="*/ 6 h 981"/>
              <a:gd name="T6" fmla="*/ 385 w 454"/>
              <a:gd name="T7" fmla="*/ 11 h 981"/>
              <a:gd name="T8" fmla="*/ 362 w 454"/>
              <a:gd name="T9" fmla="*/ 20 h 981"/>
              <a:gd name="T10" fmla="*/ 340 w 454"/>
              <a:gd name="T11" fmla="*/ 31 h 981"/>
              <a:gd name="T12" fmla="*/ 319 w 454"/>
              <a:gd name="T13" fmla="*/ 44 h 981"/>
              <a:gd name="T14" fmla="*/ 298 w 454"/>
              <a:gd name="T15" fmla="*/ 59 h 981"/>
              <a:gd name="T16" fmla="*/ 277 w 454"/>
              <a:gd name="T17" fmla="*/ 77 h 981"/>
              <a:gd name="T18" fmla="*/ 256 w 454"/>
              <a:gd name="T19" fmla="*/ 97 h 981"/>
              <a:gd name="T20" fmla="*/ 238 w 454"/>
              <a:gd name="T21" fmla="*/ 119 h 981"/>
              <a:gd name="T22" fmla="*/ 218 w 454"/>
              <a:gd name="T23" fmla="*/ 143 h 981"/>
              <a:gd name="T24" fmla="*/ 199 w 454"/>
              <a:gd name="T25" fmla="*/ 168 h 981"/>
              <a:gd name="T26" fmla="*/ 182 w 454"/>
              <a:gd name="T27" fmla="*/ 195 h 981"/>
              <a:gd name="T28" fmla="*/ 165 w 454"/>
              <a:gd name="T29" fmla="*/ 225 h 981"/>
              <a:gd name="T30" fmla="*/ 149 w 454"/>
              <a:gd name="T31" fmla="*/ 255 h 981"/>
              <a:gd name="T32" fmla="*/ 132 w 454"/>
              <a:gd name="T33" fmla="*/ 287 h 981"/>
              <a:gd name="T34" fmla="*/ 117 w 454"/>
              <a:gd name="T35" fmla="*/ 321 h 981"/>
              <a:gd name="T36" fmla="*/ 103 w 454"/>
              <a:gd name="T37" fmla="*/ 357 h 981"/>
              <a:gd name="T38" fmla="*/ 90 w 454"/>
              <a:gd name="T39" fmla="*/ 395 h 981"/>
              <a:gd name="T40" fmla="*/ 78 w 454"/>
              <a:gd name="T41" fmla="*/ 433 h 981"/>
              <a:gd name="T42" fmla="*/ 66 w 454"/>
              <a:gd name="T43" fmla="*/ 472 h 981"/>
              <a:gd name="T44" fmla="*/ 55 w 454"/>
              <a:gd name="T45" fmla="*/ 514 h 981"/>
              <a:gd name="T46" fmla="*/ 45 w 454"/>
              <a:gd name="T47" fmla="*/ 556 h 981"/>
              <a:gd name="T48" fmla="*/ 36 w 454"/>
              <a:gd name="T49" fmla="*/ 600 h 981"/>
              <a:gd name="T50" fmla="*/ 21 w 454"/>
              <a:gd name="T51" fmla="*/ 689 h 981"/>
              <a:gd name="T52" fmla="*/ 9 w 454"/>
              <a:gd name="T53" fmla="*/ 784 h 981"/>
              <a:gd name="T54" fmla="*/ 5 w 454"/>
              <a:gd name="T55" fmla="*/ 832 h 981"/>
              <a:gd name="T56" fmla="*/ 2 w 454"/>
              <a:gd name="T57" fmla="*/ 881 h 981"/>
              <a:gd name="T58" fmla="*/ 1 w 454"/>
              <a:gd name="T59" fmla="*/ 931 h 981"/>
              <a:gd name="T60" fmla="*/ 0 w 454"/>
              <a:gd name="T61"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4" h="981">
                <a:moveTo>
                  <a:pt x="454" y="0"/>
                </a:moveTo>
                <a:lnTo>
                  <a:pt x="431" y="1"/>
                </a:lnTo>
                <a:lnTo>
                  <a:pt x="408" y="6"/>
                </a:lnTo>
                <a:lnTo>
                  <a:pt x="385" y="11"/>
                </a:lnTo>
                <a:lnTo>
                  <a:pt x="362" y="20"/>
                </a:lnTo>
                <a:lnTo>
                  <a:pt x="340" y="31"/>
                </a:lnTo>
                <a:lnTo>
                  <a:pt x="319" y="44"/>
                </a:lnTo>
                <a:lnTo>
                  <a:pt x="298" y="59"/>
                </a:lnTo>
                <a:lnTo>
                  <a:pt x="277" y="77"/>
                </a:lnTo>
                <a:lnTo>
                  <a:pt x="256" y="97"/>
                </a:lnTo>
                <a:lnTo>
                  <a:pt x="238" y="119"/>
                </a:lnTo>
                <a:lnTo>
                  <a:pt x="218" y="143"/>
                </a:lnTo>
                <a:lnTo>
                  <a:pt x="199" y="168"/>
                </a:lnTo>
                <a:lnTo>
                  <a:pt x="182" y="195"/>
                </a:lnTo>
                <a:lnTo>
                  <a:pt x="165" y="225"/>
                </a:lnTo>
                <a:lnTo>
                  <a:pt x="149" y="255"/>
                </a:lnTo>
                <a:lnTo>
                  <a:pt x="132" y="287"/>
                </a:lnTo>
                <a:lnTo>
                  <a:pt x="117" y="321"/>
                </a:lnTo>
                <a:lnTo>
                  <a:pt x="103" y="357"/>
                </a:lnTo>
                <a:lnTo>
                  <a:pt x="90" y="395"/>
                </a:lnTo>
                <a:lnTo>
                  <a:pt x="78" y="433"/>
                </a:lnTo>
                <a:lnTo>
                  <a:pt x="66" y="472"/>
                </a:lnTo>
                <a:lnTo>
                  <a:pt x="55" y="514"/>
                </a:lnTo>
                <a:lnTo>
                  <a:pt x="45" y="556"/>
                </a:lnTo>
                <a:lnTo>
                  <a:pt x="36" y="600"/>
                </a:lnTo>
                <a:lnTo>
                  <a:pt x="21" y="689"/>
                </a:lnTo>
                <a:lnTo>
                  <a:pt x="9" y="784"/>
                </a:lnTo>
                <a:lnTo>
                  <a:pt x="5" y="832"/>
                </a:lnTo>
                <a:lnTo>
                  <a:pt x="2" y="881"/>
                </a:lnTo>
                <a:lnTo>
                  <a:pt x="1" y="931"/>
                </a:lnTo>
                <a:lnTo>
                  <a:pt x="0" y="981"/>
                </a:lnTo>
              </a:path>
            </a:pathLst>
          </a:custGeom>
          <a:noFill/>
          <a:ln w="14288">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1463" name="Freeform 1367"/>
          <p:cNvSpPr>
            <a:spLocks/>
          </p:cNvSpPr>
          <p:nvPr/>
        </p:nvSpPr>
        <p:spPr bwMode="auto">
          <a:xfrm>
            <a:off x="3781425" y="3997325"/>
            <a:ext cx="720725" cy="1589088"/>
          </a:xfrm>
          <a:custGeom>
            <a:avLst/>
            <a:gdLst>
              <a:gd name="T0" fmla="*/ 454 w 454"/>
              <a:gd name="T1" fmla="*/ 1001 h 1001"/>
              <a:gd name="T2" fmla="*/ 431 w 454"/>
              <a:gd name="T3" fmla="*/ 1000 h 1001"/>
              <a:gd name="T4" fmla="*/ 408 w 454"/>
              <a:gd name="T5" fmla="*/ 995 h 1001"/>
              <a:gd name="T6" fmla="*/ 385 w 454"/>
              <a:gd name="T7" fmla="*/ 990 h 1001"/>
              <a:gd name="T8" fmla="*/ 362 w 454"/>
              <a:gd name="T9" fmla="*/ 980 h 1001"/>
              <a:gd name="T10" fmla="*/ 340 w 454"/>
              <a:gd name="T11" fmla="*/ 969 h 1001"/>
              <a:gd name="T12" fmla="*/ 319 w 454"/>
              <a:gd name="T13" fmla="*/ 956 h 1001"/>
              <a:gd name="T14" fmla="*/ 298 w 454"/>
              <a:gd name="T15" fmla="*/ 940 h 1001"/>
              <a:gd name="T16" fmla="*/ 277 w 454"/>
              <a:gd name="T17" fmla="*/ 922 h 1001"/>
              <a:gd name="T18" fmla="*/ 256 w 454"/>
              <a:gd name="T19" fmla="*/ 902 h 1001"/>
              <a:gd name="T20" fmla="*/ 238 w 454"/>
              <a:gd name="T21" fmla="*/ 880 h 1001"/>
              <a:gd name="T22" fmla="*/ 218 w 454"/>
              <a:gd name="T23" fmla="*/ 856 h 1001"/>
              <a:gd name="T24" fmla="*/ 199 w 454"/>
              <a:gd name="T25" fmla="*/ 830 h 1001"/>
              <a:gd name="T26" fmla="*/ 182 w 454"/>
              <a:gd name="T27" fmla="*/ 802 h 1001"/>
              <a:gd name="T28" fmla="*/ 165 w 454"/>
              <a:gd name="T29" fmla="*/ 772 h 1001"/>
              <a:gd name="T30" fmla="*/ 149 w 454"/>
              <a:gd name="T31" fmla="*/ 741 h 1001"/>
              <a:gd name="T32" fmla="*/ 132 w 454"/>
              <a:gd name="T33" fmla="*/ 708 h 1001"/>
              <a:gd name="T34" fmla="*/ 117 w 454"/>
              <a:gd name="T35" fmla="*/ 673 h 1001"/>
              <a:gd name="T36" fmla="*/ 103 w 454"/>
              <a:gd name="T37" fmla="*/ 637 h 1001"/>
              <a:gd name="T38" fmla="*/ 90 w 454"/>
              <a:gd name="T39" fmla="*/ 599 h 1001"/>
              <a:gd name="T40" fmla="*/ 78 w 454"/>
              <a:gd name="T41" fmla="*/ 559 h 1001"/>
              <a:gd name="T42" fmla="*/ 66 w 454"/>
              <a:gd name="T43" fmla="*/ 519 h 1001"/>
              <a:gd name="T44" fmla="*/ 55 w 454"/>
              <a:gd name="T45" fmla="*/ 477 h 1001"/>
              <a:gd name="T46" fmla="*/ 45 w 454"/>
              <a:gd name="T47" fmla="*/ 434 h 1001"/>
              <a:gd name="T48" fmla="*/ 36 w 454"/>
              <a:gd name="T49" fmla="*/ 389 h 1001"/>
              <a:gd name="T50" fmla="*/ 27 w 454"/>
              <a:gd name="T51" fmla="*/ 344 h 1001"/>
              <a:gd name="T52" fmla="*/ 21 w 454"/>
              <a:gd name="T53" fmla="*/ 297 h 1001"/>
              <a:gd name="T54" fmla="*/ 9 w 454"/>
              <a:gd name="T55" fmla="*/ 202 h 1001"/>
              <a:gd name="T56" fmla="*/ 5 w 454"/>
              <a:gd name="T57" fmla="*/ 153 h 1001"/>
              <a:gd name="T58" fmla="*/ 2 w 454"/>
              <a:gd name="T59" fmla="*/ 102 h 1001"/>
              <a:gd name="T60" fmla="*/ 1 w 454"/>
              <a:gd name="T61" fmla="*/ 52 h 1001"/>
              <a:gd name="T62" fmla="*/ 0 w 454"/>
              <a:gd name="T63" fmla="*/ 0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4" h="1001">
                <a:moveTo>
                  <a:pt x="454" y="1001"/>
                </a:moveTo>
                <a:lnTo>
                  <a:pt x="431" y="1000"/>
                </a:lnTo>
                <a:lnTo>
                  <a:pt x="408" y="995"/>
                </a:lnTo>
                <a:lnTo>
                  <a:pt x="385" y="990"/>
                </a:lnTo>
                <a:lnTo>
                  <a:pt x="362" y="980"/>
                </a:lnTo>
                <a:lnTo>
                  <a:pt x="340" y="969"/>
                </a:lnTo>
                <a:lnTo>
                  <a:pt x="319" y="956"/>
                </a:lnTo>
                <a:lnTo>
                  <a:pt x="298" y="940"/>
                </a:lnTo>
                <a:lnTo>
                  <a:pt x="277" y="922"/>
                </a:lnTo>
                <a:lnTo>
                  <a:pt x="256" y="902"/>
                </a:lnTo>
                <a:lnTo>
                  <a:pt x="238" y="880"/>
                </a:lnTo>
                <a:lnTo>
                  <a:pt x="218" y="856"/>
                </a:lnTo>
                <a:lnTo>
                  <a:pt x="199" y="830"/>
                </a:lnTo>
                <a:lnTo>
                  <a:pt x="182" y="802"/>
                </a:lnTo>
                <a:lnTo>
                  <a:pt x="165" y="772"/>
                </a:lnTo>
                <a:lnTo>
                  <a:pt x="149" y="741"/>
                </a:lnTo>
                <a:lnTo>
                  <a:pt x="132" y="708"/>
                </a:lnTo>
                <a:lnTo>
                  <a:pt x="117" y="673"/>
                </a:lnTo>
                <a:lnTo>
                  <a:pt x="103" y="637"/>
                </a:lnTo>
                <a:lnTo>
                  <a:pt x="90" y="599"/>
                </a:lnTo>
                <a:lnTo>
                  <a:pt x="78" y="559"/>
                </a:lnTo>
                <a:lnTo>
                  <a:pt x="66" y="519"/>
                </a:lnTo>
                <a:lnTo>
                  <a:pt x="55" y="477"/>
                </a:lnTo>
                <a:lnTo>
                  <a:pt x="45" y="434"/>
                </a:lnTo>
                <a:lnTo>
                  <a:pt x="36" y="389"/>
                </a:lnTo>
                <a:lnTo>
                  <a:pt x="27" y="344"/>
                </a:lnTo>
                <a:lnTo>
                  <a:pt x="21" y="297"/>
                </a:lnTo>
                <a:lnTo>
                  <a:pt x="9" y="202"/>
                </a:lnTo>
                <a:lnTo>
                  <a:pt x="5" y="153"/>
                </a:lnTo>
                <a:lnTo>
                  <a:pt x="2" y="102"/>
                </a:lnTo>
                <a:lnTo>
                  <a:pt x="1" y="52"/>
                </a:lnTo>
                <a:lnTo>
                  <a:pt x="0" y="0"/>
                </a:lnTo>
              </a:path>
            </a:pathLst>
          </a:custGeom>
          <a:noFill/>
          <a:ln w="14288">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1464" name="Oval 1368"/>
          <p:cNvSpPr>
            <a:spLocks noChangeArrowheads="1"/>
          </p:cNvSpPr>
          <p:nvPr/>
        </p:nvSpPr>
        <p:spPr bwMode="auto">
          <a:xfrm>
            <a:off x="2771775" y="2506663"/>
            <a:ext cx="3471863" cy="3081337"/>
          </a:xfrm>
          <a:prstGeom prst="ellipse">
            <a:avLst/>
          </a:prstGeom>
          <a:noFill/>
          <a:ln w="142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1465" name="Freeform 1369"/>
          <p:cNvSpPr>
            <a:spLocks/>
          </p:cNvSpPr>
          <p:nvPr/>
        </p:nvSpPr>
        <p:spPr bwMode="auto">
          <a:xfrm>
            <a:off x="4525963" y="2492375"/>
            <a:ext cx="1000125" cy="2070100"/>
          </a:xfrm>
          <a:custGeom>
            <a:avLst/>
            <a:gdLst>
              <a:gd name="T0" fmla="*/ 0 w 630"/>
              <a:gd name="T1" fmla="*/ 0 h 1304"/>
              <a:gd name="T2" fmla="*/ 41 w 630"/>
              <a:gd name="T3" fmla="*/ 8 h 1304"/>
              <a:gd name="T4" fmla="*/ 80 w 630"/>
              <a:gd name="T5" fmla="*/ 19 h 1304"/>
              <a:gd name="T6" fmla="*/ 118 w 630"/>
              <a:gd name="T7" fmla="*/ 33 h 1304"/>
              <a:gd name="T8" fmla="*/ 156 w 630"/>
              <a:gd name="T9" fmla="*/ 50 h 1304"/>
              <a:gd name="T10" fmla="*/ 192 w 630"/>
              <a:gd name="T11" fmla="*/ 69 h 1304"/>
              <a:gd name="T12" fmla="*/ 226 w 630"/>
              <a:gd name="T13" fmla="*/ 91 h 1304"/>
              <a:gd name="T14" fmla="*/ 260 w 630"/>
              <a:gd name="T15" fmla="*/ 115 h 1304"/>
              <a:gd name="T16" fmla="*/ 293 w 630"/>
              <a:gd name="T17" fmla="*/ 142 h 1304"/>
              <a:gd name="T18" fmla="*/ 325 w 630"/>
              <a:gd name="T19" fmla="*/ 171 h 1304"/>
              <a:gd name="T20" fmla="*/ 354 w 630"/>
              <a:gd name="T21" fmla="*/ 202 h 1304"/>
              <a:gd name="T22" fmla="*/ 383 w 630"/>
              <a:gd name="T23" fmla="*/ 236 h 1304"/>
              <a:gd name="T24" fmla="*/ 410 w 630"/>
              <a:gd name="T25" fmla="*/ 271 h 1304"/>
              <a:gd name="T26" fmla="*/ 436 w 630"/>
              <a:gd name="T27" fmla="*/ 309 h 1304"/>
              <a:gd name="T28" fmla="*/ 460 w 630"/>
              <a:gd name="T29" fmla="*/ 349 h 1304"/>
              <a:gd name="T30" fmla="*/ 484 w 630"/>
              <a:gd name="T31" fmla="*/ 390 h 1304"/>
              <a:gd name="T32" fmla="*/ 504 w 630"/>
              <a:gd name="T33" fmla="*/ 433 h 1304"/>
              <a:gd name="T34" fmla="*/ 525 w 630"/>
              <a:gd name="T35" fmla="*/ 478 h 1304"/>
              <a:gd name="T36" fmla="*/ 543 w 630"/>
              <a:gd name="T37" fmla="*/ 525 h 1304"/>
              <a:gd name="T38" fmla="*/ 560 w 630"/>
              <a:gd name="T39" fmla="*/ 573 h 1304"/>
              <a:gd name="T40" fmla="*/ 575 w 630"/>
              <a:gd name="T41" fmla="*/ 623 h 1304"/>
              <a:gd name="T42" fmla="*/ 588 w 630"/>
              <a:gd name="T43" fmla="*/ 674 h 1304"/>
              <a:gd name="T44" fmla="*/ 600 w 630"/>
              <a:gd name="T45" fmla="*/ 726 h 1304"/>
              <a:gd name="T46" fmla="*/ 610 w 630"/>
              <a:gd name="T47" fmla="*/ 780 h 1304"/>
              <a:gd name="T48" fmla="*/ 617 w 630"/>
              <a:gd name="T49" fmla="*/ 834 h 1304"/>
              <a:gd name="T50" fmla="*/ 624 w 630"/>
              <a:gd name="T51" fmla="*/ 890 h 1304"/>
              <a:gd name="T52" fmla="*/ 627 w 630"/>
              <a:gd name="T53" fmla="*/ 947 h 1304"/>
              <a:gd name="T54" fmla="*/ 629 w 630"/>
              <a:gd name="T55" fmla="*/ 1005 h 1304"/>
              <a:gd name="T56" fmla="*/ 630 w 630"/>
              <a:gd name="T57" fmla="*/ 1063 h 1304"/>
              <a:gd name="T58" fmla="*/ 628 w 630"/>
              <a:gd name="T59" fmla="*/ 1123 h 1304"/>
              <a:gd name="T60" fmla="*/ 625 w 630"/>
              <a:gd name="T61" fmla="*/ 1183 h 1304"/>
              <a:gd name="T62" fmla="*/ 618 w 630"/>
              <a:gd name="T63" fmla="*/ 1243 h 1304"/>
              <a:gd name="T64" fmla="*/ 611 w 630"/>
              <a:gd name="T65" fmla="*/ 130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30" h="1304">
                <a:moveTo>
                  <a:pt x="0" y="0"/>
                </a:moveTo>
                <a:lnTo>
                  <a:pt x="41" y="8"/>
                </a:lnTo>
                <a:lnTo>
                  <a:pt x="80" y="19"/>
                </a:lnTo>
                <a:lnTo>
                  <a:pt x="118" y="33"/>
                </a:lnTo>
                <a:lnTo>
                  <a:pt x="156" y="50"/>
                </a:lnTo>
                <a:lnTo>
                  <a:pt x="192" y="69"/>
                </a:lnTo>
                <a:lnTo>
                  <a:pt x="226" y="91"/>
                </a:lnTo>
                <a:lnTo>
                  <a:pt x="260" y="115"/>
                </a:lnTo>
                <a:lnTo>
                  <a:pt x="293" y="142"/>
                </a:lnTo>
                <a:lnTo>
                  <a:pt x="325" y="171"/>
                </a:lnTo>
                <a:lnTo>
                  <a:pt x="354" y="202"/>
                </a:lnTo>
                <a:lnTo>
                  <a:pt x="383" y="236"/>
                </a:lnTo>
                <a:lnTo>
                  <a:pt x="410" y="271"/>
                </a:lnTo>
                <a:lnTo>
                  <a:pt x="436" y="309"/>
                </a:lnTo>
                <a:lnTo>
                  <a:pt x="460" y="349"/>
                </a:lnTo>
                <a:lnTo>
                  <a:pt x="484" y="390"/>
                </a:lnTo>
                <a:lnTo>
                  <a:pt x="504" y="433"/>
                </a:lnTo>
                <a:lnTo>
                  <a:pt x="525" y="478"/>
                </a:lnTo>
                <a:lnTo>
                  <a:pt x="543" y="525"/>
                </a:lnTo>
                <a:lnTo>
                  <a:pt x="560" y="573"/>
                </a:lnTo>
                <a:lnTo>
                  <a:pt x="575" y="623"/>
                </a:lnTo>
                <a:lnTo>
                  <a:pt x="588" y="674"/>
                </a:lnTo>
                <a:lnTo>
                  <a:pt x="600" y="726"/>
                </a:lnTo>
                <a:lnTo>
                  <a:pt x="610" y="780"/>
                </a:lnTo>
                <a:lnTo>
                  <a:pt x="617" y="834"/>
                </a:lnTo>
                <a:lnTo>
                  <a:pt x="624" y="890"/>
                </a:lnTo>
                <a:lnTo>
                  <a:pt x="627" y="947"/>
                </a:lnTo>
                <a:lnTo>
                  <a:pt x="629" y="1005"/>
                </a:lnTo>
                <a:lnTo>
                  <a:pt x="630" y="1063"/>
                </a:lnTo>
                <a:lnTo>
                  <a:pt x="628" y="1123"/>
                </a:lnTo>
                <a:lnTo>
                  <a:pt x="625" y="1183"/>
                </a:lnTo>
                <a:lnTo>
                  <a:pt x="618" y="1243"/>
                </a:lnTo>
                <a:lnTo>
                  <a:pt x="611" y="1304"/>
                </a:lnTo>
              </a:path>
            </a:pathLst>
          </a:custGeom>
          <a:noFill/>
          <a:ln w="14288">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1466" name="Freeform 1370"/>
          <p:cNvSpPr>
            <a:spLocks/>
          </p:cNvSpPr>
          <p:nvPr/>
        </p:nvSpPr>
        <p:spPr bwMode="auto">
          <a:xfrm>
            <a:off x="4529138" y="4570413"/>
            <a:ext cx="950912" cy="1022350"/>
          </a:xfrm>
          <a:custGeom>
            <a:avLst/>
            <a:gdLst>
              <a:gd name="T0" fmla="*/ 0 w 599"/>
              <a:gd name="T1" fmla="*/ 644 h 644"/>
              <a:gd name="T2" fmla="*/ 30 w 599"/>
              <a:gd name="T3" fmla="*/ 643 h 644"/>
              <a:gd name="T4" fmla="*/ 58 w 599"/>
              <a:gd name="T5" fmla="*/ 641 h 644"/>
              <a:gd name="T6" fmla="*/ 87 w 599"/>
              <a:gd name="T7" fmla="*/ 638 h 644"/>
              <a:gd name="T8" fmla="*/ 114 w 599"/>
              <a:gd name="T9" fmla="*/ 632 h 644"/>
              <a:gd name="T10" fmla="*/ 142 w 599"/>
              <a:gd name="T11" fmla="*/ 624 h 644"/>
              <a:gd name="T12" fmla="*/ 169 w 599"/>
              <a:gd name="T13" fmla="*/ 617 h 644"/>
              <a:gd name="T14" fmla="*/ 195 w 599"/>
              <a:gd name="T15" fmla="*/ 606 h 644"/>
              <a:gd name="T16" fmla="*/ 222 w 599"/>
              <a:gd name="T17" fmla="*/ 595 h 644"/>
              <a:gd name="T18" fmla="*/ 247 w 599"/>
              <a:gd name="T19" fmla="*/ 583 h 644"/>
              <a:gd name="T20" fmla="*/ 272 w 599"/>
              <a:gd name="T21" fmla="*/ 569 h 644"/>
              <a:gd name="T22" fmla="*/ 296 w 599"/>
              <a:gd name="T23" fmla="*/ 553 h 644"/>
              <a:gd name="T24" fmla="*/ 320 w 599"/>
              <a:gd name="T25" fmla="*/ 537 h 644"/>
              <a:gd name="T26" fmla="*/ 342 w 599"/>
              <a:gd name="T27" fmla="*/ 518 h 644"/>
              <a:gd name="T28" fmla="*/ 365 w 599"/>
              <a:gd name="T29" fmla="*/ 499 h 644"/>
              <a:gd name="T30" fmla="*/ 386 w 599"/>
              <a:gd name="T31" fmla="*/ 480 h 644"/>
              <a:gd name="T32" fmla="*/ 407 w 599"/>
              <a:gd name="T33" fmla="*/ 459 h 644"/>
              <a:gd name="T34" fmla="*/ 445 w 599"/>
              <a:gd name="T35" fmla="*/ 413 h 644"/>
              <a:gd name="T36" fmla="*/ 480 w 599"/>
              <a:gd name="T37" fmla="*/ 364 h 644"/>
              <a:gd name="T38" fmla="*/ 511 w 599"/>
              <a:gd name="T39" fmla="*/ 310 h 644"/>
              <a:gd name="T40" fmla="*/ 525 w 599"/>
              <a:gd name="T41" fmla="*/ 283 h 644"/>
              <a:gd name="T42" fmla="*/ 539 w 599"/>
              <a:gd name="T43" fmla="*/ 254 h 644"/>
              <a:gd name="T44" fmla="*/ 551 w 599"/>
              <a:gd name="T45" fmla="*/ 224 h 644"/>
              <a:gd name="T46" fmla="*/ 560 w 599"/>
              <a:gd name="T47" fmla="*/ 194 h 644"/>
              <a:gd name="T48" fmla="*/ 570 w 599"/>
              <a:gd name="T49" fmla="*/ 163 h 644"/>
              <a:gd name="T50" fmla="*/ 579 w 599"/>
              <a:gd name="T51" fmla="*/ 131 h 644"/>
              <a:gd name="T52" fmla="*/ 586 w 599"/>
              <a:gd name="T53" fmla="*/ 100 h 644"/>
              <a:gd name="T54" fmla="*/ 591 w 599"/>
              <a:gd name="T55" fmla="*/ 67 h 644"/>
              <a:gd name="T56" fmla="*/ 596 w 599"/>
              <a:gd name="T57" fmla="*/ 34 h 644"/>
              <a:gd name="T58" fmla="*/ 599 w 599"/>
              <a:gd name="T59" fmla="*/ 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9" h="644">
                <a:moveTo>
                  <a:pt x="0" y="644"/>
                </a:moveTo>
                <a:lnTo>
                  <a:pt x="30" y="643"/>
                </a:lnTo>
                <a:lnTo>
                  <a:pt x="58" y="641"/>
                </a:lnTo>
                <a:lnTo>
                  <a:pt x="87" y="638"/>
                </a:lnTo>
                <a:lnTo>
                  <a:pt x="114" y="632"/>
                </a:lnTo>
                <a:lnTo>
                  <a:pt x="142" y="624"/>
                </a:lnTo>
                <a:lnTo>
                  <a:pt x="169" y="617"/>
                </a:lnTo>
                <a:lnTo>
                  <a:pt x="195" y="606"/>
                </a:lnTo>
                <a:lnTo>
                  <a:pt x="222" y="595"/>
                </a:lnTo>
                <a:lnTo>
                  <a:pt x="247" y="583"/>
                </a:lnTo>
                <a:lnTo>
                  <a:pt x="272" y="569"/>
                </a:lnTo>
                <a:lnTo>
                  <a:pt x="296" y="553"/>
                </a:lnTo>
                <a:lnTo>
                  <a:pt x="320" y="537"/>
                </a:lnTo>
                <a:lnTo>
                  <a:pt x="342" y="518"/>
                </a:lnTo>
                <a:lnTo>
                  <a:pt x="365" y="499"/>
                </a:lnTo>
                <a:lnTo>
                  <a:pt x="386" y="480"/>
                </a:lnTo>
                <a:lnTo>
                  <a:pt x="407" y="459"/>
                </a:lnTo>
                <a:lnTo>
                  <a:pt x="445" y="413"/>
                </a:lnTo>
                <a:lnTo>
                  <a:pt x="480" y="364"/>
                </a:lnTo>
                <a:lnTo>
                  <a:pt x="511" y="310"/>
                </a:lnTo>
                <a:lnTo>
                  <a:pt x="525" y="283"/>
                </a:lnTo>
                <a:lnTo>
                  <a:pt x="539" y="254"/>
                </a:lnTo>
                <a:lnTo>
                  <a:pt x="551" y="224"/>
                </a:lnTo>
                <a:lnTo>
                  <a:pt x="560" y="194"/>
                </a:lnTo>
                <a:lnTo>
                  <a:pt x="570" y="163"/>
                </a:lnTo>
                <a:lnTo>
                  <a:pt x="579" y="131"/>
                </a:lnTo>
                <a:lnTo>
                  <a:pt x="586" y="100"/>
                </a:lnTo>
                <a:lnTo>
                  <a:pt x="591" y="67"/>
                </a:lnTo>
                <a:lnTo>
                  <a:pt x="596" y="34"/>
                </a:lnTo>
                <a:lnTo>
                  <a:pt x="599" y="0"/>
                </a:lnTo>
              </a:path>
            </a:pathLst>
          </a:custGeom>
          <a:noFill/>
          <a:ln w="14288">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1467" name="Rectangle 1371"/>
          <p:cNvSpPr>
            <a:spLocks noChangeArrowheads="1"/>
          </p:cNvSpPr>
          <p:nvPr/>
        </p:nvSpPr>
        <p:spPr bwMode="auto">
          <a:xfrm>
            <a:off x="4306888" y="2579688"/>
            <a:ext cx="463550" cy="285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468" name="Rectangle 1372"/>
          <p:cNvSpPr>
            <a:spLocks noChangeArrowheads="1"/>
          </p:cNvSpPr>
          <p:nvPr/>
        </p:nvSpPr>
        <p:spPr bwMode="auto">
          <a:xfrm>
            <a:off x="4411663" y="2635250"/>
            <a:ext cx="12858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FF0000"/>
                </a:solidFill>
                <a:latin typeface="Times New Roman" panose="02020603050405020304" pitchFamily="18" charset="0"/>
              </a:rPr>
              <a:t>b'</a:t>
            </a:r>
            <a:endParaRPr lang="en-US" altLang="en-US"/>
          </a:p>
        </p:txBody>
      </p:sp>
      <p:sp>
        <p:nvSpPr>
          <p:cNvPr id="261477" name="Line 1381"/>
          <p:cNvSpPr>
            <a:spLocks noChangeShapeType="1"/>
          </p:cNvSpPr>
          <p:nvPr/>
        </p:nvSpPr>
        <p:spPr bwMode="auto">
          <a:xfrm flipH="1">
            <a:off x="5518150" y="3187700"/>
            <a:ext cx="869950" cy="684213"/>
          </a:xfrm>
          <a:prstGeom prst="line">
            <a:avLst/>
          </a:prstGeom>
          <a:noFill/>
          <a:ln w="142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1485" name="Group 1389"/>
          <p:cNvGrpSpPr>
            <a:grpSpLocks/>
          </p:cNvGrpSpPr>
          <p:nvPr/>
        </p:nvGrpSpPr>
        <p:grpSpPr bwMode="auto">
          <a:xfrm>
            <a:off x="4978400" y="3900488"/>
            <a:ext cx="511175" cy="406400"/>
            <a:chOff x="3136" y="2457"/>
            <a:chExt cx="322" cy="256"/>
          </a:xfrm>
        </p:grpSpPr>
        <p:sp>
          <p:nvSpPr>
            <p:cNvPr id="261478" name="Freeform 1382"/>
            <p:cNvSpPr>
              <a:spLocks/>
            </p:cNvSpPr>
            <p:nvPr/>
          </p:nvSpPr>
          <p:spPr bwMode="auto">
            <a:xfrm>
              <a:off x="3424" y="2457"/>
              <a:ext cx="34" cy="28"/>
            </a:xfrm>
            <a:custGeom>
              <a:avLst/>
              <a:gdLst>
                <a:gd name="T0" fmla="*/ 34 w 34"/>
                <a:gd name="T1" fmla="*/ 6 h 28"/>
                <a:gd name="T2" fmla="*/ 29 w 34"/>
                <a:gd name="T3" fmla="*/ 0 h 28"/>
                <a:gd name="T4" fmla="*/ 0 w 34"/>
                <a:gd name="T5" fmla="*/ 22 h 28"/>
                <a:gd name="T6" fmla="*/ 6 w 34"/>
                <a:gd name="T7" fmla="*/ 28 h 28"/>
                <a:gd name="T8" fmla="*/ 34 w 34"/>
                <a:gd name="T9" fmla="*/ 6 h 28"/>
              </a:gdLst>
              <a:ahLst/>
              <a:cxnLst>
                <a:cxn ang="0">
                  <a:pos x="T0" y="T1"/>
                </a:cxn>
                <a:cxn ang="0">
                  <a:pos x="T2" y="T3"/>
                </a:cxn>
                <a:cxn ang="0">
                  <a:pos x="T4" y="T5"/>
                </a:cxn>
                <a:cxn ang="0">
                  <a:pos x="T6" y="T7"/>
                </a:cxn>
                <a:cxn ang="0">
                  <a:pos x="T8" y="T9"/>
                </a:cxn>
              </a:cxnLst>
              <a:rect l="0" t="0" r="r" b="b"/>
              <a:pathLst>
                <a:path w="34" h="28">
                  <a:moveTo>
                    <a:pt x="34" y="6"/>
                  </a:moveTo>
                  <a:lnTo>
                    <a:pt x="29" y="0"/>
                  </a:lnTo>
                  <a:lnTo>
                    <a:pt x="0" y="22"/>
                  </a:lnTo>
                  <a:lnTo>
                    <a:pt x="6" y="28"/>
                  </a:lnTo>
                  <a:lnTo>
                    <a:pt x="34" y="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479" name="Freeform 1383"/>
            <p:cNvSpPr>
              <a:spLocks/>
            </p:cNvSpPr>
            <p:nvPr/>
          </p:nvSpPr>
          <p:spPr bwMode="auto">
            <a:xfrm>
              <a:off x="3376" y="2495"/>
              <a:ext cx="34" cy="29"/>
            </a:xfrm>
            <a:custGeom>
              <a:avLst/>
              <a:gdLst>
                <a:gd name="T0" fmla="*/ 34 w 34"/>
                <a:gd name="T1" fmla="*/ 7 h 29"/>
                <a:gd name="T2" fmla="*/ 29 w 34"/>
                <a:gd name="T3" fmla="*/ 0 h 29"/>
                <a:gd name="T4" fmla="*/ 0 w 34"/>
                <a:gd name="T5" fmla="*/ 22 h 29"/>
                <a:gd name="T6" fmla="*/ 6 w 34"/>
                <a:gd name="T7" fmla="*/ 29 h 29"/>
                <a:gd name="T8" fmla="*/ 34 w 34"/>
                <a:gd name="T9" fmla="*/ 7 h 29"/>
              </a:gdLst>
              <a:ahLst/>
              <a:cxnLst>
                <a:cxn ang="0">
                  <a:pos x="T0" y="T1"/>
                </a:cxn>
                <a:cxn ang="0">
                  <a:pos x="T2" y="T3"/>
                </a:cxn>
                <a:cxn ang="0">
                  <a:pos x="T4" y="T5"/>
                </a:cxn>
                <a:cxn ang="0">
                  <a:pos x="T6" y="T7"/>
                </a:cxn>
                <a:cxn ang="0">
                  <a:pos x="T8" y="T9"/>
                </a:cxn>
              </a:cxnLst>
              <a:rect l="0" t="0" r="r" b="b"/>
              <a:pathLst>
                <a:path w="34" h="29">
                  <a:moveTo>
                    <a:pt x="34" y="7"/>
                  </a:moveTo>
                  <a:lnTo>
                    <a:pt x="29" y="0"/>
                  </a:lnTo>
                  <a:lnTo>
                    <a:pt x="0" y="22"/>
                  </a:lnTo>
                  <a:lnTo>
                    <a:pt x="6" y="29"/>
                  </a:lnTo>
                  <a:lnTo>
                    <a:pt x="34" y="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480" name="Freeform 1384"/>
            <p:cNvSpPr>
              <a:spLocks/>
            </p:cNvSpPr>
            <p:nvPr/>
          </p:nvSpPr>
          <p:spPr bwMode="auto">
            <a:xfrm>
              <a:off x="3329" y="2533"/>
              <a:ext cx="33" cy="28"/>
            </a:xfrm>
            <a:custGeom>
              <a:avLst/>
              <a:gdLst>
                <a:gd name="T0" fmla="*/ 33 w 33"/>
                <a:gd name="T1" fmla="*/ 6 h 28"/>
                <a:gd name="T2" fmla="*/ 27 w 33"/>
                <a:gd name="T3" fmla="*/ 0 h 28"/>
                <a:gd name="T4" fmla="*/ 0 w 33"/>
                <a:gd name="T5" fmla="*/ 21 h 28"/>
                <a:gd name="T6" fmla="*/ 6 w 33"/>
                <a:gd name="T7" fmla="*/ 28 h 28"/>
                <a:gd name="T8" fmla="*/ 33 w 33"/>
                <a:gd name="T9" fmla="*/ 6 h 28"/>
              </a:gdLst>
              <a:ahLst/>
              <a:cxnLst>
                <a:cxn ang="0">
                  <a:pos x="T0" y="T1"/>
                </a:cxn>
                <a:cxn ang="0">
                  <a:pos x="T2" y="T3"/>
                </a:cxn>
                <a:cxn ang="0">
                  <a:pos x="T4" y="T5"/>
                </a:cxn>
                <a:cxn ang="0">
                  <a:pos x="T6" y="T7"/>
                </a:cxn>
                <a:cxn ang="0">
                  <a:pos x="T8" y="T9"/>
                </a:cxn>
              </a:cxnLst>
              <a:rect l="0" t="0" r="r" b="b"/>
              <a:pathLst>
                <a:path w="33" h="28">
                  <a:moveTo>
                    <a:pt x="33" y="6"/>
                  </a:moveTo>
                  <a:lnTo>
                    <a:pt x="27" y="0"/>
                  </a:lnTo>
                  <a:lnTo>
                    <a:pt x="0" y="21"/>
                  </a:lnTo>
                  <a:lnTo>
                    <a:pt x="6" y="28"/>
                  </a:lnTo>
                  <a:lnTo>
                    <a:pt x="33" y="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481" name="Freeform 1385"/>
            <p:cNvSpPr>
              <a:spLocks/>
            </p:cNvSpPr>
            <p:nvPr/>
          </p:nvSpPr>
          <p:spPr bwMode="auto">
            <a:xfrm>
              <a:off x="3281" y="2571"/>
              <a:ext cx="33" cy="28"/>
            </a:xfrm>
            <a:custGeom>
              <a:avLst/>
              <a:gdLst>
                <a:gd name="T0" fmla="*/ 33 w 33"/>
                <a:gd name="T1" fmla="*/ 6 h 28"/>
                <a:gd name="T2" fmla="*/ 27 w 33"/>
                <a:gd name="T3" fmla="*/ 0 h 28"/>
                <a:gd name="T4" fmla="*/ 0 w 33"/>
                <a:gd name="T5" fmla="*/ 22 h 28"/>
                <a:gd name="T6" fmla="*/ 5 w 33"/>
                <a:gd name="T7" fmla="*/ 28 h 28"/>
                <a:gd name="T8" fmla="*/ 33 w 33"/>
                <a:gd name="T9" fmla="*/ 6 h 28"/>
              </a:gdLst>
              <a:ahLst/>
              <a:cxnLst>
                <a:cxn ang="0">
                  <a:pos x="T0" y="T1"/>
                </a:cxn>
                <a:cxn ang="0">
                  <a:pos x="T2" y="T3"/>
                </a:cxn>
                <a:cxn ang="0">
                  <a:pos x="T4" y="T5"/>
                </a:cxn>
                <a:cxn ang="0">
                  <a:pos x="T6" y="T7"/>
                </a:cxn>
                <a:cxn ang="0">
                  <a:pos x="T8" y="T9"/>
                </a:cxn>
              </a:cxnLst>
              <a:rect l="0" t="0" r="r" b="b"/>
              <a:pathLst>
                <a:path w="33" h="28">
                  <a:moveTo>
                    <a:pt x="33" y="6"/>
                  </a:moveTo>
                  <a:lnTo>
                    <a:pt x="27" y="0"/>
                  </a:lnTo>
                  <a:lnTo>
                    <a:pt x="0" y="22"/>
                  </a:lnTo>
                  <a:lnTo>
                    <a:pt x="5" y="28"/>
                  </a:lnTo>
                  <a:lnTo>
                    <a:pt x="33" y="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482" name="Freeform 1386"/>
            <p:cNvSpPr>
              <a:spLocks/>
            </p:cNvSpPr>
            <p:nvPr/>
          </p:nvSpPr>
          <p:spPr bwMode="auto">
            <a:xfrm>
              <a:off x="3233" y="2609"/>
              <a:ext cx="32" cy="29"/>
            </a:xfrm>
            <a:custGeom>
              <a:avLst/>
              <a:gdLst>
                <a:gd name="T0" fmla="*/ 32 w 32"/>
                <a:gd name="T1" fmla="*/ 7 h 29"/>
                <a:gd name="T2" fmla="*/ 27 w 32"/>
                <a:gd name="T3" fmla="*/ 0 h 29"/>
                <a:gd name="T4" fmla="*/ 0 w 32"/>
                <a:gd name="T5" fmla="*/ 22 h 29"/>
                <a:gd name="T6" fmla="*/ 5 w 32"/>
                <a:gd name="T7" fmla="*/ 29 h 29"/>
                <a:gd name="T8" fmla="*/ 32 w 32"/>
                <a:gd name="T9" fmla="*/ 7 h 29"/>
              </a:gdLst>
              <a:ahLst/>
              <a:cxnLst>
                <a:cxn ang="0">
                  <a:pos x="T0" y="T1"/>
                </a:cxn>
                <a:cxn ang="0">
                  <a:pos x="T2" y="T3"/>
                </a:cxn>
                <a:cxn ang="0">
                  <a:pos x="T4" y="T5"/>
                </a:cxn>
                <a:cxn ang="0">
                  <a:pos x="T6" y="T7"/>
                </a:cxn>
                <a:cxn ang="0">
                  <a:pos x="T8" y="T9"/>
                </a:cxn>
              </a:cxnLst>
              <a:rect l="0" t="0" r="r" b="b"/>
              <a:pathLst>
                <a:path w="32" h="29">
                  <a:moveTo>
                    <a:pt x="32" y="7"/>
                  </a:moveTo>
                  <a:lnTo>
                    <a:pt x="27" y="0"/>
                  </a:lnTo>
                  <a:lnTo>
                    <a:pt x="0" y="22"/>
                  </a:lnTo>
                  <a:lnTo>
                    <a:pt x="5" y="29"/>
                  </a:lnTo>
                  <a:lnTo>
                    <a:pt x="32" y="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483" name="Freeform 1387"/>
            <p:cNvSpPr>
              <a:spLocks/>
            </p:cNvSpPr>
            <p:nvPr/>
          </p:nvSpPr>
          <p:spPr bwMode="auto">
            <a:xfrm>
              <a:off x="3184" y="2648"/>
              <a:ext cx="33" cy="27"/>
            </a:xfrm>
            <a:custGeom>
              <a:avLst/>
              <a:gdLst>
                <a:gd name="T0" fmla="*/ 33 w 33"/>
                <a:gd name="T1" fmla="*/ 6 h 27"/>
                <a:gd name="T2" fmla="*/ 28 w 33"/>
                <a:gd name="T3" fmla="*/ 0 h 27"/>
                <a:gd name="T4" fmla="*/ 0 w 33"/>
                <a:gd name="T5" fmla="*/ 20 h 27"/>
                <a:gd name="T6" fmla="*/ 6 w 33"/>
                <a:gd name="T7" fmla="*/ 27 h 27"/>
                <a:gd name="T8" fmla="*/ 33 w 33"/>
                <a:gd name="T9" fmla="*/ 6 h 27"/>
              </a:gdLst>
              <a:ahLst/>
              <a:cxnLst>
                <a:cxn ang="0">
                  <a:pos x="T0" y="T1"/>
                </a:cxn>
                <a:cxn ang="0">
                  <a:pos x="T2" y="T3"/>
                </a:cxn>
                <a:cxn ang="0">
                  <a:pos x="T4" y="T5"/>
                </a:cxn>
                <a:cxn ang="0">
                  <a:pos x="T6" y="T7"/>
                </a:cxn>
                <a:cxn ang="0">
                  <a:pos x="T8" y="T9"/>
                </a:cxn>
              </a:cxnLst>
              <a:rect l="0" t="0" r="r" b="b"/>
              <a:pathLst>
                <a:path w="33" h="27">
                  <a:moveTo>
                    <a:pt x="33" y="6"/>
                  </a:moveTo>
                  <a:lnTo>
                    <a:pt x="28" y="0"/>
                  </a:lnTo>
                  <a:lnTo>
                    <a:pt x="0" y="20"/>
                  </a:lnTo>
                  <a:lnTo>
                    <a:pt x="6" y="27"/>
                  </a:lnTo>
                  <a:lnTo>
                    <a:pt x="33" y="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484" name="Freeform 1388"/>
            <p:cNvSpPr>
              <a:spLocks/>
            </p:cNvSpPr>
            <p:nvPr/>
          </p:nvSpPr>
          <p:spPr bwMode="auto">
            <a:xfrm>
              <a:off x="3136" y="2685"/>
              <a:ext cx="33" cy="28"/>
            </a:xfrm>
            <a:custGeom>
              <a:avLst/>
              <a:gdLst>
                <a:gd name="T0" fmla="*/ 33 w 33"/>
                <a:gd name="T1" fmla="*/ 6 h 28"/>
                <a:gd name="T2" fmla="*/ 27 w 33"/>
                <a:gd name="T3" fmla="*/ 0 h 28"/>
                <a:gd name="T4" fmla="*/ 0 w 33"/>
                <a:gd name="T5" fmla="*/ 22 h 28"/>
                <a:gd name="T6" fmla="*/ 6 w 33"/>
                <a:gd name="T7" fmla="*/ 28 h 28"/>
                <a:gd name="T8" fmla="*/ 33 w 33"/>
                <a:gd name="T9" fmla="*/ 6 h 28"/>
              </a:gdLst>
              <a:ahLst/>
              <a:cxnLst>
                <a:cxn ang="0">
                  <a:pos x="T0" y="T1"/>
                </a:cxn>
                <a:cxn ang="0">
                  <a:pos x="T2" y="T3"/>
                </a:cxn>
                <a:cxn ang="0">
                  <a:pos x="T4" y="T5"/>
                </a:cxn>
                <a:cxn ang="0">
                  <a:pos x="T6" y="T7"/>
                </a:cxn>
                <a:cxn ang="0">
                  <a:pos x="T8" y="T9"/>
                </a:cxn>
              </a:cxnLst>
              <a:rect l="0" t="0" r="r" b="b"/>
              <a:pathLst>
                <a:path w="33" h="28">
                  <a:moveTo>
                    <a:pt x="33" y="6"/>
                  </a:moveTo>
                  <a:lnTo>
                    <a:pt x="27" y="0"/>
                  </a:lnTo>
                  <a:lnTo>
                    <a:pt x="0" y="22"/>
                  </a:lnTo>
                  <a:lnTo>
                    <a:pt x="6" y="28"/>
                  </a:lnTo>
                  <a:lnTo>
                    <a:pt x="33" y="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61488" name="Group 1392"/>
          <p:cNvGrpSpPr>
            <a:grpSpLocks/>
          </p:cNvGrpSpPr>
          <p:nvPr/>
        </p:nvGrpSpPr>
        <p:grpSpPr bwMode="auto">
          <a:xfrm>
            <a:off x="5137150" y="4159250"/>
            <a:ext cx="130175" cy="327025"/>
            <a:chOff x="3236" y="2620"/>
            <a:chExt cx="82" cy="206"/>
          </a:xfrm>
        </p:grpSpPr>
        <p:sp>
          <p:nvSpPr>
            <p:cNvPr id="261486" name="Freeform 1390"/>
            <p:cNvSpPr>
              <a:spLocks/>
            </p:cNvSpPr>
            <p:nvPr/>
          </p:nvSpPr>
          <p:spPr bwMode="auto">
            <a:xfrm>
              <a:off x="3290" y="2675"/>
              <a:ext cx="17" cy="151"/>
            </a:xfrm>
            <a:custGeom>
              <a:avLst/>
              <a:gdLst>
                <a:gd name="T0" fmla="*/ 0 w 17"/>
                <a:gd name="T1" fmla="*/ 0 h 151"/>
                <a:gd name="T2" fmla="*/ 7 w 17"/>
                <a:gd name="T3" fmla="*/ 19 h 151"/>
                <a:gd name="T4" fmla="*/ 13 w 17"/>
                <a:gd name="T5" fmla="*/ 37 h 151"/>
                <a:gd name="T6" fmla="*/ 16 w 17"/>
                <a:gd name="T7" fmla="*/ 58 h 151"/>
                <a:gd name="T8" fmla="*/ 17 w 17"/>
                <a:gd name="T9" fmla="*/ 80 h 151"/>
                <a:gd name="T10" fmla="*/ 16 w 17"/>
                <a:gd name="T11" fmla="*/ 99 h 151"/>
                <a:gd name="T12" fmla="*/ 14 w 17"/>
                <a:gd name="T13" fmla="*/ 117 h 151"/>
                <a:gd name="T14" fmla="*/ 8 w 17"/>
                <a:gd name="T15" fmla="*/ 135 h 151"/>
                <a:gd name="T16" fmla="*/ 3 w 17"/>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1">
                  <a:moveTo>
                    <a:pt x="0" y="0"/>
                  </a:moveTo>
                  <a:lnTo>
                    <a:pt x="7" y="19"/>
                  </a:lnTo>
                  <a:lnTo>
                    <a:pt x="13" y="37"/>
                  </a:lnTo>
                  <a:lnTo>
                    <a:pt x="16" y="58"/>
                  </a:lnTo>
                  <a:lnTo>
                    <a:pt x="17" y="80"/>
                  </a:lnTo>
                  <a:lnTo>
                    <a:pt x="16" y="99"/>
                  </a:lnTo>
                  <a:lnTo>
                    <a:pt x="14" y="117"/>
                  </a:lnTo>
                  <a:lnTo>
                    <a:pt x="8" y="135"/>
                  </a:lnTo>
                  <a:lnTo>
                    <a:pt x="3" y="151"/>
                  </a:lnTo>
                </a:path>
              </a:pathLst>
            </a:custGeom>
            <a:noFill/>
            <a:ln w="14288">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1487" name="Freeform 1391"/>
            <p:cNvSpPr>
              <a:spLocks/>
            </p:cNvSpPr>
            <p:nvPr/>
          </p:nvSpPr>
          <p:spPr bwMode="auto">
            <a:xfrm>
              <a:off x="3236" y="2620"/>
              <a:ext cx="82" cy="82"/>
            </a:xfrm>
            <a:custGeom>
              <a:avLst/>
              <a:gdLst>
                <a:gd name="T0" fmla="*/ 82 w 82"/>
                <a:gd name="T1" fmla="*/ 29 h 82"/>
                <a:gd name="T2" fmla="*/ 0 w 82"/>
                <a:gd name="T3" fmla="*/ 0 h 82"/>
                <a:gd name="T4" fmla="*/ 26 w 82"/>
                <a:gd name="T5" fmla="*/ 82 h 82"/>
                <a:gd name="T6" fmla="*/ 82 w 82"/>
                <a:gd name="T7" fmla="*/ 29 h 82"/>
              </a:gdLst>
              <a:ahLst/>
              <a:cxnLst>
                <a:cxn ang="0">
                  <a:pos x="T0" y="T1"/>
                </a:cxn>
                <a:cxn ang="0">
                  <a:pos x="T2" y="T3"/>
                </a:cxn>
                <a:cxn ang="0">
                  <a:pos x="T4" y="T5"/>
                </a:cxn>
                <a:cxn ang="0">
                  <a:pos x="T6" y="T7"/>
                </a:cxn>
              </a:cxnLst>
              <a:rect l="0" t="0" r="r" b="b"/>
              <a:pathLst>
                <a:path w="82" h="82">
                  <a:moveTo>
                    <a:pt x="82" y="29"/>
                  </a:moveTo>
                  <a:lnTo>
                    <a:pt x="0" y="0"/>
                  </a:lnTo>
                  <a:lnTo>
                    <a:pt x="26" y="82"/>
                  </a:lnTo>
                  <a:lnTo>
                    <a:pt x="82" y="2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61489" name="Rectangle 1393"/>
          <p:cNvSpPr>
            <a:spLocks noChangeArrowheads="1"/>
          </p:cNvSpPr>
          <p:nvPr/>
        </p:nvSpPr>
        <p:spPr bwMode="auto">
          <a:xfrm>
            <a:off x="4956175" y="4189413"/>
            <a:ext cx="36988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490" name="Rectangle 1394"/>
          <p:cNvSpPr>
            <a:spLocks noChangeArrowheads="1"/>
          </p:cNvSpPr>
          <p:nvPr/>
        </p:nvSpPr>
        <p:spPr bwMode="auto">
          <a:xfrm>
            <a:off x="5060950" y="4237038"/>
            <a:ext cx="192088"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FF0000"/>
                </a:solidFill>
                <a:latin typeface="Symbol" panose="05050102010706020507" pitchFamily="18" charset="2"/>
              </a:rPr>
              <a:t>f</a:t>
            </a:r>
            <a:endParaRPr lang="en-US" altLang="en-US"/>
          </a:p>
        </p:txBody>
      </p:sp>
      <p:sp>
        <p:nvSpPr>
          <p:cNvPr id="261491" name="Rectangle 1395"/>
          <p:cNvSpPr>
            <a:spLocks noChangeArrowheads="1"/>
          </p:cNvSpPr>
          <p:nvPr/>
        </p:nvSpPr>
        <p:spPr bwMode="auto">
          <a:xfrm>
            <a:off x="5143500" y="4252913"/>
            <a:ext cx="123825"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FF0000"/>
                </a:solidFill>
                <a:latin typeface="Times New Roman" panose="02020603050405020304" pitchFamily="18" charset="0"/>
              </a:rPr>
              <a:t>’</a:t>
            </a:r>
            <a:endParaRPr lang="en-US" altLang="en-US"/>
          </a:p>
        </p:txBody>
      </p:sp>
      <p:sp>
        <p:nvSpPr>
          <p:cNvPr id="261492" name="Rectangle 1396"/>
          <p:cNvSpPr>
            <a:spLocks noChangeArrowheads="1"/>
          </p:cNvSpPr>
          <p:nvPr/>
        </p:nvSpPr>
        <p:spPr bwMode="auto">
          <a:xfrm>
            <a:off x="5197475" y="4252913"/>
            <a:ext cx="109538"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FF0000"/>
                </a:solidFill>
                <a:latin typeface="Times New Roman" panose="02020603050405020304" pitchFamily="18" charset="0"/>
              </a:rPr>
              <a:t> </a:t>
            </a:r>
            <a:endParaRPr lang="en-US" altLang="en-US"/>
          </a:p>
        </p:txBody>
      </p:sp>
      <p:sp>
        <p:nvSpPr>
          <p:cNvPr id="261493" name="Rectangle 1397"/>
          <p:cNvSpPr>
            <a:spLocks noChangeArrowheads="1"/>
          </p:cNvSpPr>
          <p:nvPr/>
        </p:nvSpPr>
        <p:spPr bwMode="auto">
          <a:xfrm>
            <a:off x="5364163" y="3652838"/>
            <a:ext cx="341312"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494" name="Rectangle 1398"/>
          <p:cNvSpPr>
            <a:spLocks noChangeArrowheads="1"/>
          </p:cNvSpPr>
          <p:nvPr/>
        </p:nvSpPr>
        <p:spPr bwMode="auto">
          <a:xfrm>
            <a:off x="5468938" y="3708400"/>
            <a:ext cx="227012"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b="1">
                <a:solidFill>
                  <a:srgbClr val="FF0000"/>
                </a:solidFill>
                <a:latin typeface="Times New Roman" panose="02020603050405020304" pitchFamily="18" charset="0"/>
              </a:rPr>
              <a:t>•</a:t>
            </a:r>
            <a:endParaRPr lang="en-US" altLang="en-US"/>
          </a:p>
        </p:txBody>
      </p:sp>
      <p:sp>
        <p:nvSpPr>
          <p:cNvPr id="261495" name="Rectangle 1399"/>
          <p:cNvSpPr>
            <a:spLocks noChangeArrowheads="1"/>
          </p:cNvSpPr>
          <p:nvPr/>
        </p:nvSpPr>
        <p:spPr bwMode="auto">
          <a:xfrm>
            <a:off x="5568950" y="3708400"/>
            <a:ext cx="19843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b="1">
                <a:solidFill>
                  <a:srgbClr val="FF0000"/>
                </a:solidFill>
                <a:latin typeface="Times New Roman" panose="02020603050405020304" pitchFamily="18" charset="0"/>
              </a:rPr>
              <a:t> </a:t>
            </a:r>
            <a:endParaRPr lang="en-US" altLang="en-US"/>
          </a:p>
        </p:txBody>
      </p:sp>
      <p:sp>
        <p:nvSpPr>
          <p:cNvPr id="261496" name="Rectangle 1400"/>
          <p:cNvSpPr>
            <a:spLocks noChangeArrowheads="1"/>
          </p:cNvSpPr>
          <p:nvPr/>
        </p:nvSpPr>
        <p:spPr bwMode="auto">
          <a:xfrm>
            <a:off x="5699125" y="3571875"/>
            <a:ext cx="4238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497" name="Rectangle 1401"/>
          <p:cNvSpPr>
            <a:spLocks noChangeArrowheads="1"/>
          </p:cNvSpPr>
          <p:nvPr/>
        </p:nvSpPr>
        <p:spPr bwMode="auto">
          <a:xfrm>
            <a:off x="5805488" y="3629025"/>
            <a:ext cx="21590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FF0000"/>
                </a:solidFill>
                <a:latin typeface="Times New Roman" panose="02020603050405020304" pitchFamily="18" charset="0"/>
              </a:rPr>
              <a:t>h’</a:t>
            </a:r>
            <a:endParaRPr lang="en-US" altLang="en-US"/>
          </a:p>
        </p:txBody>
      </p:sp>
      <p:sp>
        <p:nvSpPr>
          <p:cNvPr id="261498" name="Rectangle 1402"/>
          <p:cNvSpPr>
            <a:spLocks noChangeArrowheads="1"/>
          </p:cNvSpPr>
          <p:nvPr/>
        </p:nvSpPr>
        <p:spPr bwMode="auto">
          <a:xfrm>
            <a:off x="5948363" y="3629025"/>
            <a:ext cx="109537"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FF0000"/>
                </a:solidFill>
                <a:latin typeface="Times New Roman" panose="02020603050405020304" pitchFamily="18" charset="0"/>
              </a:rPr>
              <a:t> </a:t>
            </a:r>
            <a:endParaRPr lang="en-US" altLang="en-US"/>
          </a:p>
        </p:txBody>
      </p:sp>
      <p:sp>
        <p:nvSpPr>
          <p:cNvPr id="261499" name="Rectangle 1403"/>
          <p:cNvSpPr>
            <a:spLocks noChangeArrowheads="1"/>
          </p:cNvSpPr>
          <p:nvPr/>
        </p:nvSpPr>
        <p:spPr bwMode="auto">
          <a:xfrm>
            <a:off x="6492875" y="4418013"/>
            <a:ext cx="811213" cy="2841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500" name="Rectangle 1404"/>
          <p:cNvSpPr>
            <a:spLocks noChangeArrowheads="1"/>
          </p:cNvSpPr>
          <p:nvPr/>
        </p:nvSpPr>
        <p:spPr bwMode="auto">
          <a:xfrm>
            <a:off x="6667500" y="4471988"/>
            <a:ext cx="1381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FF0000"/>
                </a:solidFill>
                <a:latin typeface="Times New Roman" panose="02020603050405020304" pitchFamily="18" charset="0"/>
              </a:rPr>
              <a:t>b’</a:t>
            </a:r>
            <a:endParaRPr lang="en-US" altLang="en-US"/>
          </a:p>
        </p:txBody>
      </p:sp>
      <p:sp>
        <p:nvSpPr>
          <p:cNvPr id="261503" name="Rectangle 1407"/>
          <p:cNvSpPr>
            <a:spLocks noChangeArrowheads="1"/>
          </p:cNvSpPr>
          <p:nvPr/>
        </p:nvSpPr>
        <p:spPr bwMode="auto">
          <a:xfrm>
            <a:off x="6821488" y="4471988"/>
            <a:ext cx="2032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00"/>
                </a:solidFill>
                <a:latin typeface="Times New Roman" panose="02020603050405020304" pitchFamily="18" charset="0"/>
              </a:rPr>
              <a:t>&lt; </a:t>
            </a:r>
            <a:endParaRPr lang="en-US" altLang="en-US"/>
          </a:p>
        </p:txBody>
      </p:sp>
      <p:sp>
        <p:nvSpPr>
          <p:cNvPr id="261504" name="Rectangle 1408"/>
          <p:cNvSpPr>
            <a:spLocks noChangeArrowheads="1"/>
          </p:cNvSpPr>
          <p:nvPr/>
        </p:nvSpPr>
        <p:spPr bwMode="auto">
          <a:xfrm>
            <a:off x="6951663" y="4471988"/>
            <a:ext cx="825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FF"/>
                </a:solidFill>
                <a:latin typeface="Times New Roman" panose="02020603050405020304" pitchFamily="18" charset="0"/>
              </a:rPr>
              <a:t>b</a:t>
            </a:r>
            <a:endParaRPr lang="en-US" altLang="en-US"/>
          </a:p>
        </p:txBody>
      </p:sp>
      <p:sp>
        <p:nvSpPr>
          <p:cNvPr id="261506" name="Rectangle 1410"/>
          <p:cNvSpPr>
            <a:spLocks noChangeArrowheads="1"/>
          </p:cNvSpPr>
          <p:nvPr/>
        </p:nvSpPr>
        <p:spPr bwMode="auto">
          <a:xfrm>
            <a:off x="7083425" y="4471988"/>
            <a:ext cx="109538"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FF0000"/>
                </a:solidFill>
                <a:latin typeface="Times New Roman" panose="02020603050405020304" pitchFamily="18" charset="0"/>
              </a:rPr>
              <a:t> </a:t>
            </a:r>
            <a:endParaRPr lang="en-US" altLang="en-US"/>
          </a:p>
        </p:txBody>
      </p:sp>
      <p:sp>
        <p:nvSpPr>
          <p:cNvPr id="261507" name="Rectangle 1411"/>
          <p:cNvSpPr>
            <a:spLocks noChangeArrowheads="1"/>
          </p:cNvSpPr>
          <p:nvPr/>
        </p:nvSpPr>
        <p:spPr bwMode="auto">
          <a:xfrm>
            <a:off x="6586538" y="3709988"/>
            <a:ext cx="7080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508" name="Rectangle 1412"/>
          <p:cNvSpPr>
            <a:spLocks noChangeArrowheads="1"/>
          </p:cNvSpPr>
          <p:nvPr/>
        </p:nvSpPr>
        <p:spPr bwMode="auto">
          <a:xfrm>
            <a:off x="6691313" y="3759200"/>
            <a:ext cx="192087"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3366FF"/>
                </a:solidFill>
                <a:latin typeface="Symbol" panose="05050102010706020507" pitchFamily="18" charset="2"/>
              </a:rPr>
              <a:t>f</a:t>
            </a:r>
            <a:endParaRPr lang="en-US" altLang="en-US"/>
          </a:p>
        </p:txBody>
      </p:sp>
      <p:sp>
        <p:nvSpPr>
          <p:cNvPr id="261509" name="Rectangle 1413"/>
          <p:cNvSpPr>
            <a:spLocks noChangeArrowheads="1"/>
          </p:cNvSpPr>
          <p:nvPr/>
        </p:nvSpPr>
        <p:spPr bwMode="auto">
          <a:xfrm>
            <a:off x="6773863" y="3775075"/>
            <a:ext cx="150812"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3366FF"/>
                </a:solidFill>
                <a:latin typeface="Times New Roman" panose="02020603050405020304" pitchFamily="18" charset="0"/>
              </a:rPr>
              <a:t>  </a:t>
            </a:r>
            <a:endParaRPr lang="en-US" altLang="en-US"/>
          </a:p>
        </p:txBody>
      </p:sp>
      <p:sp>
        <p:nvSpPr>
          <p:cNvPr id="261510" name="Rectangle 1414"/>
          <p:cNvSpPr>
            <a:spLocks noChangeArrowheads="1"/>
          </p:cNvSpPr>
          <p:nvPr/>
        </p:nvSpPr>
        <p:spPr bwMode="auto">
          <a:xfrm>
            <a:off x="6854825" y="3773488"/>
            <a:ext cx="165100"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anose="02020603050405020304" pitchFamily="18" charset="0"/>
              </a:rPr>
              <a:t>&lt;</a:t>
            </a:r>
            <a:endParaRPr lang="en-US" altLang="en-US"/>
          </a:p>
        </p:txBody>
      </p:sp>
      <p:sp>
        <p:nvSpPr>
          <p:cNvPr id="261511" name="Rectangle 1415"/>
          <p:cNvSpPr>
            <a:spLocks noChangeArrowheads="1"/>
          </p:cNvSpPr>
          <p:nvPr/>
        </p:nvSpPr>
        <p:spPr bwMode="auto">
          <a:xfrm>
            <a:off x="6945313" y="3775075"/>
            <a:ext cx="109537"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3366FF"/>
                </a:solidFill>
                <a:latin typeface="Times New Roman" panose="02020603050405020304" pitchFamily="18" charset="0"/>
              </a:rPr>
              <a:t> </a:t>
            </a:r>
            <a:endParaRPr lang="en-US" altLang="en-US"/>
          </a:p>
        </p:txBody>
      </p:sp>
      <p:sp>
        <p:nvSpPr>
          <p:cNvPr id="261512" name="Rectangle 1416"/>
          <p:cNvSpPr>
            <a:spLocks noChangeArrowheads="1"/>
          </p:cNvSpPr>
          <p:nvPr/>
        </p:nvSpPr>
        <p:spPr bwMode="auto">
          <a:xfrm>
            <a:off x="6985000" y="3759200"/>
            <a:ext cx="192088"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FF0000"/>
                </a:solidFill>
                <a:latin typeface="Symbol" panose="05050102010706020507" pitchFamily="18" charset="2"/>
              </a:rPr>
              <a:t>f</a:t>
            </a:r>
            <a:endParaRPr lang="en-US" altLang="en-US"/>
          </a:p>
        </p:txBody>
      </p:sp>
      <p:sp>
        <p:nvSpPr>
          <p:cNvPr id="261513" name="Rectangle 1417"/>
          <p:cNvSpPr>
            <a:spLocks noChangeArrowheads="1"/>
          </p:cNvSpPr>
          <p:nvPr/>
        </p:nvSpPr>
        <p:spPr bwMode="auto">
          <a:xfrm>
            <a:off x="7069138" y="3775075"/>
            <a:ext cx="123825"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FF0000"/>
                </a:solidFill>
                <a:latin typeface="Times New Roman" panose="02020603050405020304" pitchFamily="18" charset="0"/>
              </a:rPr>
              <a:t>’</a:t>
            </a:r>
            <a:endParaRPr lang="en-US" altLang="en-US"/>
          </a:p>
        </p:txBody>
      </p:sp>
      <p:sp>
        <p:nvSpPr>
          <p:cNvPr id="261514" name="Rectangle 1418"/>
          <p:cNvSpPr>
            <a:spLocks noChangeArrowheads="1"/>
          </p:cNvSpPr>
          <p:nvPr/>
        </p:nvSpPr>
        <p:spPr bwMode="auto">
          <a:xfrm>
            <a:off x="7123113" y="3775075"/>
            <a:ext cx="109537"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3366FF"/>
                </a:solidFill>
                <a:latin typeface="Times New Roman" panose="02020603050405020304" pitchFamily="18" charset="0"/>
              </a:rPr>
              <a:t> </a:t>
            </a:r>
            <a:endParaRPr lang="en-US" altLang="en-US"/>
          </a:p>
        </p:txBody>
      </p:sp>
      <p:sp>
        <p:nvSpPr>
          <p:cNvPr id="261515" name="Rectangle 1419"/>
          <p:cNvSpPr>
            <a:spLocks noChangeArrowheads="1"/>
          </p:cNvSpPr>
          <p:nvPr/>
        </p:nvSpPr>
        <p:spPr bwMode="auto">
          <a:xfrm>
            <a:off x="6608763" y="3971925"/>
            <a:ext cx="70643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516" name="Rectangle 1420"/>
          <p:cNvSpPr>
            <a:spLocks noChangeArrowheads="1"/>
          </p:cNvSpPr>
          <p:nvPr/>
        </p:nvSpPr>
        <p:spPr bwMode="auto">
          <a:xfrm>
            <a:off x="6713538" y="4029075"/>
            <a:ext cx="160337"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3366FF"/>
                </a:solidFill>
                <a:latin typeface="Times New Roman" panose="02020603050405020304" pitchFamily="18" charset="0"/>
              </a:rPr>
              <a:t>h</a:t>
            </a:r>
            <a:endParaRPr lang="en-US" altLang="en-US"/>
          </a:p>
        </p:txBody>
      </p:sp>
      <p:sp>
        <p:nvSpPr>
          <p:cNvPr id="261517" name="Rectangle 1421"/>
          <p:cNvSpPr>
            <a:spLocks noChangeArrowheads="1"/>
          </p:cNvSpPr>
          <p:nvPr/>
        </p:nvSpPr>
        <p:spPr bwMode="auto">
          <a:xfrm>
            <a:off x="6802438" y="4029075"/>
            <a:ext cx="109537"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3366FF"/>
                </a:solidFill>
                <a:latin typeface="Times New Roman" panose="02020603050405020304" pitchFamily="18" charset="0"/>
              </a:rPr>
              <a:t> </a:t>
            </a:r>
            <a:endParaRPr lang="en-US" altLang="en-US"/>
          </a:p>
        </p:txBody>
      </p:sp>
      <p:sp>
        <p:nvSpPr>
          <p:cNvPr id="261518" name="Rectangle 1422"/>
          <p:cNvSpPr>
            <a:spLocks noChangeArrowheads="1"/>
          </p:cNvSpPr>
          <p:nvPr/>
        </p:nvSpPr>
        <p:spPr bwMode="auto">
          <a:xfrm>
            <a:off x="6842125" y="4027488"/>
            <a:ext cx="165100"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anose="02020603050405020304" pitchFamily="18" charset="0"/>
              </a:rPr>
              <a:t>&lt;</a:t>
            </a:r>
            <a:endParaRPr lang="en-US" altLang="en-US"/>
          </a:p>
        </p:txBody>
      </p:sp>
      <p:sp>
        <p:nvSpPr>
          <p:cNvPr id="261519" name="Rectangle 1423"/>
          <p:cNvSpPr>
            <a:spLocks noChangeArrowheads="1"/>
          </p:cNvSpPr>
          <p:nvPr/>
        </p:nvSpPr>
        <p:spPr bwMode="auto">
          <a:xfrm>
            <a:off x="6932613" y="4029075"/>
            <a:ext cx="109537"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3366FF"/>
                </a:solidFill>
                <a:latin typeface="Times New Roman" panose="02020603050405020304" pitchFamily="18" charset="0"/>
              </a:rPr>
              <a:t> </a:t>
            </a:r>
            <a:endParaRPr lang="en-US" altLang="en-US"/>
          </a:p>
        </p:txBody>
      </p:sp>
      <p:sp>
        <p:nvSpPr>
          <p:cNvPr id="261520" name="Rectangle 1424"/>
          <p:cNvSpPr>
            <a:spLocks noChangeArrowheads="1"/>
          </p:cNvSpPr>
          <p:nvPr/>
        </p:nvSpPr>
        <p:spPr bwMode="auto">
          <a:xfrm>
            <a:off x="6972300" y="4029075"/>
            <a:ext cx="21590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FF0000"/>
                </a:solidFill>
                <a:latin typeface="Times New Roman" panose="02020603050405020304" pitchFamily="18" charset="0"/>
              </a:rPr>
              <a:t>h’</a:t>
            </a:r>
            <a:endParaRPr lang="en-US" altLang="en-US"/>
          </a:p>
        </p:txBody>
      </p:sp>
      <p:sp>
        <p:nvSpPr>
          <p:cNvPr id="261521" name="Rectangle 1425"/>
          <p:cNvSpPr>
            <a:spLocks noChangeArrowheads="1"/>
          </p:cNvSpPr>
          <p:nvPr/>
        </p:nvSpPr>
        <p:spPr bwMode="auto">
          <a:xfrm>
            <a:off x="7115175" y="4029075"/>
            <a:ext cx="109538"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3366FF"/>
                </a:solidFill>
                <a:latin typeface="Times New Roman" panose="02020603050405020304" pitchFamily="18" charset="0"/>
              </a:rPr>
              <a:t> </a:t>
            </a:r>
            <a:endParaRPr lang="en-US" altLang="en-US"/>
          </a:p>
        </p:txBody>
      </p:sp>
      <p:sp>
        <p:nvSpPr>
          <p:cNvPr id="261522" name="Rectangle 1426"/>
          <p:cNvSpPr>
            <a:spLocks noChangeArrowheads="1"/>
          </p:cNvSpPr>
          <p:nvPr/>
        </p:nvSpPr>
        <p:spPr bwMode="auto">
          <a:xfrm>
            <a:off x="6245225" y="2970213"/>
            <a:ext cx="3413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523" name="Rectangle 1427"/>
          <p:cNvSpPr>
            <a:spLocks noChangeArrowheads="1"/>
          </p:cNvSpPr>
          <p:nvPr/>
        </p:nvSpPr>
        <p:spPr bwMode="auto">
          <a:xfrm>
            <a:off x="6350000" y="3025775"/>
            <a:ext cx="227013"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b="1">
                <a:solidFill>
                  <a:srgbClr val="3366FF"/>
                </a:solidFill>
                <a:latin typeface="Times New Roman" panose="02020603050405020304" pitchFamily="18" charset="0"/>
              </a:rPr>
              <a:t>•</a:t>
            </a:r>
            <a:endParaRPr lang="en-US" altLang="en-US"/>
          </a:p>
        </p:txBody>
      </p:sp>
      <p:sp>
        <p:nvSpPr>
          <p:cNvPr id="261524" name="Rectangle 1428"/>
          <p:cNvSpPr>
            <a:spLocks noChangeArrowheads="1"/>
          </p:cNvSpPr>
          <p:nvPr/>
        </p:nvSpPr>
        <p:spPr bwMode="auto">
          <a:xfrm>
            <a:off x="6448425" y="3025775"/>
            <a:ext cx="19843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b="1">
                <a:solidFill>
                  <a:srgbClr val="3366FF"/>
                </a:solidFill>
                <a:latin typeface="Times New Roman" panose="02020603050405020304" pitchFamily="18" charset="0"/>
              </a:rPr>
              <a:t> </a:t>
            </a:r>
            <a:endParaRPr lang="en-US" altLang="en-US"/>
          </a:p>
        </p:txBody>
      </p:sp>
      <p:sp>
        <p:nvSpPr>
          <p:cNvPr id="261124" name="Text Box 1028"/>
          <p:cNvSpPr txBox="1">
            <a:spLocks noChangeArrowheads="1"/>
          </p:cNvSpPr>
          <p:nvPr/>
        </p:nvSpPr>
        <p:spPr bwMode="auto">
          <a:xfrm>
            <a:off x="430213" y="1403350"/>
            <a:ext cx="49260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rgbClr val="FF0000"/>
                </a:solidFill>
              </a:rPr>
              <a:t>Different ORMs</a:t>
            </a:r>
            <a:r>
              <a:rPr lang="en-US" altLang="en-US" b="1" i="1"/>
              <a:t> </a:t>
            </a:r>
            <a:r>
              <a:rPr lang="en-US" altLang="en-US" sz="1800" b="1" i="1">
                <a:solidFill>
                  <a:schemeClr val="accent2"/>
                </a:solidFill>
              </a:rPr>
              <a:t>(same celestial object)</a:t>
            </a:r>
            <a:endParaRPr lang="en-US" altLang="en-US" b="1" i="1"/>
          </a:p>
          <a:p>
            <a:r>
              <a:rPr lang="en-US" altLang="en-US" b="1" i="1">
                <a:solidFill>
                  <a:schemeClr val="accent2"/>
                </a:solidFill>
              </a:rPr>
              <a:t>Same CS</a:t>
            </a:r>
            <a:endParaRPr lang="en-US" altLang="en-US" b="1" i="1"/>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4546600" y="1666875"/>
            <a:ext cx="4178300" cy="4383088"/>
          </a:xfrm>
          <a:prstGeom prst="rect">
            <a:avLst/>
          </a:prstGeom>
          <a:solidFill>
            <a:srgbClr val="99FF9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7" name="Rectangle 3"/>
          <p:cNvSpPr>
            <a:spLocks noChangeArrowheads="1"/>
          </p:cNvSpPr>
          <p:nvPr/>
        </p:nvSpPr>
        <p:spPr bwMode="auto">
          <a:xfrm>
            <a:off x="366713" y="1663700"/>
            <a:ext cx="4178300" cy="4371975"/>
          </a:xfrm>
          <a:prstGeom prst="rect">
            <a:avLst/>
          </a:prstGeom>
          <a:solidFill>
            <a:srgbClr val="FF9966">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8" name="Rectangle 4"/>
          <p:cNvSpPr>
            <a:spLocks noGrp="1" noChangeArrowheads="1"/>
          </p:cNvSpPr>
          <p:nvPr>
            <p:ph type="title"/>
          </p:nvPr>
        </p:nvSpPr>
        <p:spPr/>
        <p:txBody>
          <a:bodyPr/>
          <a:lstStyle/>
          <a:p>
            <a:r>
              <a:rPr lang="en-US" altLang="en-US"/>
              <a:t>Change SRF operations</a:t>
            </a:r>
          </a:p>
        </p:txBody>
      </p:sp>
      <p:sp>
        <p:nvSpPr>
          <p:cNvPr id="98309" name="Text Box 5"/>
          <p:cNvSpPr txBox="1">
            <a:spLocks noChangeArrowheads="1"/>
          </p:cNvSpPr>
          <p:nvPr/>
        </p:nvSpPr>
        <p:spPr bwMode="auto">
          <a:xfrm>
            <a:off x="593725" y="2176463"/>
            <a:ext cx="2101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Source coordinate </a:t>
            </a:r>
          </a:p>
          <a:p>
            <a:pPr algn="ctr"/>
            <a:r>
              <a:rPr lang="en-US" altLang="en-US" sz="1800"/>
              <a:t>in CS</a:t>
            </a:r>
            <a:r>
              <a:rPr lang="en-US" altLang="en-US" sz="1800" baseline="-25000"/>
              <a:t>1</a:t>
            </a:r>
            <a:endParaRPr lang="en-US" altLang="en-US">
              <a:latin typeface="Times New Roman" panose="02020603050405020304" pitchFamily="18" charset="0"/>
            </a:endParaRPr>
          </a:p>
        </p:txBody>
      </p:sp>
      <p:sp>
        <p:nvSpPr>
          <p:cNvPr id="98310" name="AutoShape 6"/>
          <p:cNvSpPr>
            <a:spLocks noChangeArrowheads="1"/>
          </p:cNvSpPr>
          <p:nvPr/>
        </p:nvSpPr>
        <p:spPr bwMode="auto">
          <a:xfrm rot="3712621">
            <a:off x="928688" y="3430588"/>
            <a:ext cx="1812925" cy="377825"/>
          </a:xfrm>
          <a:prstGeom prst="rightArrow">
            <a:avLst>
              <a:gd name="adj1" fmla="val 50000"/>
              <a:gd name="adj2" fmla="val 119958"/>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1" name="Text Box 7"/>
          <p:cNvSpPr txBox="1">
            <a:spLocks noChangeArrowheads="1"/>
          </p:cNvSpPr>
          <p:nvPr/>
        </p:nvSpPr>
        <p:spPr bwMode="auto">
          <a:xfrm>
            <a:off x="738188" y="3338513"/>
            <a:ext cx="26431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olidFill>
                  <a:schemeClr val="accent2"/>
                </a:solidFill>
              </a:rPr>
              <a:t>CS</a:t>
            </a:r>
            <a:r>
              <a:rPr lang="en-US" altLang="en-US" sz="1800" baseline="-25000">
                <a:solidFill>
                  <a:schemeClr val="accent2"/>
                </a:solidFill>
              </a:rPr>
              <a:t>1</a:t>
            </a:r>
            <a:r>
              <a:rPr lang="en-US" altLang="en-US" sz="1800">
                <a:solidFill>
                  <a:schemeClr val="accent2"/>
                </a:solidFill>
              </a:rPr>
              <a:t> Generating function</a:t>
            </a:r>
            <a:endParaRPr lang="en-US" altLang="en-US">
              <a:latin typeface="Times New Roman" panose="02020603050405020304" pitchFamily="18" charset="0"/>
            </a:endParaRPr>
          </a:p>
        </p:txBody>
      </p:sp>
      <p:sp>
        <p:nvSpPr>
          <p:cNvPr id="98312" name="Text Box 8"/>
          <p:cNvSpPr txBox="1">
            <a:spLocks noChangeArrowheads="1"/>
          </p:cNvSpPr>
          <p:nvPr/>
        </p:nvSpPr>
        <p:spPr bwMode="auto">
          <a:xfrm>
            <a:off x="742950" y="4513263"/>
            <a:ext cx="2871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ORM</a:t>
            </a:r>
            <a:r>
              <a:rPr lang="en-US" altLang="en-US" sz="1800" baseline="-25000"/>
              <a:t>1</a:t>
            </a:r>
            <a:r>
              <a:rPr lang="en-US" altLang="en-US" sz="1800"/>
              <a:t> Embedding position</a:t>
            </a:r>
            <a:endParaRPr lang="en-US" altLang="en-US">
              <a:latin typeface="Times New Roman" panose="02020603050405020304" pitchFamily="18" charset="0"/>
            </a:endParaRPr>
          </a:p>
        </p:txBody>
      </p:sp>
      <p:sp>
        <p:nvSpPr>
          <p:cNvPr id="98316" name="Text Box 12"/>
          <p:cNvSpPr txBox="1">
            <a:spLocks noChangeArrowheads="1"/>
          </p:cNvSpPr>
          <p:nvPr/>
        </p:nvSpPr>
        <p:spPr bwMode="auto">
          <a:xfrm>
            <a:off x="6356350" y="2155825"/>
            <a:ext cx="2038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Target coordinate </a:t>
            </a:r>
          </a:p>
          <a:p>
            <a:pPr algn="ctr"/>
            <a:r>
              <a:rPr lang="en-US" altLang="en-US" sz="1800"/>
              <a:t>in CS</a:t>
            </a:r>
            <a:r>
              <a:rPr lang="en-US" altLang="en-US" sz="1800" baseline="-25000"/>
              <a:t>2</a:t>
            </a:r>
            <a:endParaRPr lang="en-US" altLang="en-US">
              <a:latin typeface="Times New Roman" panose="02020603050405020304" pitchFamily="18" charset="0"/>
            </a:endParaRPr>
          </a:p>
        </p:txBody>
      </p:sp>
      <p:sp>
        <p:nvSpPr>
          <p:cNvPr id="98317" name="AutoShape 13"/>
          <p:cNvSpPr>
            <a:spLocks noChangeArrowheads="1"/>
          </p:cNvSpPr>
          <p:nvPr/>
        </p:nvSpPr>
        <p:spPr bwMode="auto">
          <a:xfrm rot="17887379" flipV="1">
            <a:off x="5934075" y="3389313"/>
            <a:ext cx="1812925" cy="377825"/>
          </a:xfrm>
          <a:prstGeom prst="rightArrow">
            <a:avLst>
              <a:gd name="adj1" fmla="val 50000"/>
              <a:gd name="adj2" fmla="val 119958"/>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8" name="Text Box 14"/>
          <p:cNvSpPr txBox="1">
            <a:spLocks noChangeArrowheads="1"/>
          </p:cNvSpPr>
          <p:nvPr/>
        </p:nvSpPr>
        <p:spPr bwMode="auto">
          <a:xfrm>
            <a:off x="5303838" y="3376613"/>
            <a:ext cx="34559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olidFill>
                  <a:schemeClr val="accent2"/>
                </a:solidFill>
              </a:rPr>
              <a:t>CS</a:t>
            </a:r>
            <a:r>
              <a:rPr lang="en-US" altLang="en-US" sz="1800" baseline="-25000">
                <a:solidFill>
                  <a:schemeClr val="accent2"/>
                </a:solidFill>
              </a:rPr>
              <a:t>2</a:t>
            </a:r>
            <a:r>
              <a:rPr lang="en-US" altLang="en-US" sz="1800">
                <a:solidFill>
                  <a:schemeClr val="accent2"/>
                </a:solidFill>
              </a:rPr>
              <a:t> Inverse Generating function</a:t>
            </a:r>
            <a:endParaRPr lang="en-US" altLang="en-US">
              <a:latin typeface="Times New Roman" panose="02020603050405020304" pitchFamily="18" charset="0"/>
            </a:endParaRPr>
          </a:p>
        </p:txBody>
      </p:sp>
      <p:sp>
        <p:nvSpPr>
          <p:cNvPr id="98319" name="Text Box 15"/>
          <p:cNvSpPr txBox="1">
            <a:spLocks noChangeArrowheads="1"/>
          </p:cNvSpPr>
          <p:nvPr/>
        </p:nvSpPr>
        <p:spPr bwMode="auto">
          <a:xfrm>
            <a:off x="5095875" y="4481513"/>
            <a:ext cx="2871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ORM</a:t>
            </a:r>
            <a:r>
              <a:rPr lang="en-US" altLang="en-US" sz="1800" baseline="-25000"/>
              <a:t>2</a:t>
            </a:r>
            <a:r>
              <a:rPr lang="en-US" altLang="en-US" sz="1800"/>
              <a:t> Embedding position</a:t>
            </a:r>
          </a:p>
        </p:txBody>
      </p:sp>
      <p:sp>
        <p:nvSpPr>
          <p:cNvPr id="98322" name="Text Box 18"/>
          <p:cNvSpPr txBox="1">
            <a:spLocks noChangeArrowheads="1"/>
          </p:cNvSpPr>
          <p:nvPr/>
        </p:nvSpPr>
        <p:spPr bwMode="auto">
          <a:xfrm>
            <a:off x="2124075" y="1768475"/>
            <a:ext cx="2265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olidFill>
                  <a:srgbClr val="FF0000"/>
                </a:solidFill>
              </a:rPr>
              <a:t>SRF</a:t>
            </a:r>
            <a:r>
              <a:rPr lang="en-US" altLang="en-US" sz="1800" baseline="-25000">
                <a:solidFill>
                  <a:srgbClr val="FF0000"/>
                </a:solidFill>
              </a:rPr>
              <a:t>1</a:t>
            </a:r>
            <a:r>
              <a:rPr lang="en-US" altLang="en-US" sz="1800">
                <a:solidFill>
                  <a:srgbClr val="FF0000"/>
                </a:solidFill>
              </a:rPr>
              <a:t> = ORM</a:t>
            </a:r>
            <a:r>
              <a:rPr lang="en-US" altLang="en-US" sz="1800" baseline="-25000">
                <a:solidFill>
                  <a:srgbClr val="FF0000"/>
                </a:solidFill>
              </a:rPr>
              <a:t>1</a:t>
            </a:r>
            <a:r>
              <a:rPr lang="en-US" altLang="en-US" sz="1800">
                <a:solidFill>
                  <a:srgbClr val="FF0000"/>
                </a:solidFill>
              </a:rPr>
              <a:t> + CS</a:t>
            </a:r>
            <a:r>
              <a:rPr lang="en-US" altLang="en-US" sz="1800" baseline="-25000">
                <a:solidFill>
                  <a:srgbClr val="FF0000"/>
                </a:solidFill>
              </a:rPr>
              <a:t>1</a:t>
            </a:r>
            <a:endParaRPr lang="en-US" altLang="en-US" sz="1800" baseline="-25000"/>
          </a:p>
        </p:txBody>
      </p:sp>
      <p:sp>
        <p:nvSpPr>
          <p:cNvPr id="98323" name="Text Box 19"/>
          <p:cNvSpPr txBox="1">
            <a:spLocks noChangeArrowheads="1"/>
          </p:cNvSpPr>
          <p:nvPr/>
        </p:nvSpPr>
        <p:spPr bwMode="auto">
          <a:xfrm>
            <a:off x="4673600" y="1771650"/>
            <a:ext cx="2265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olidFill>
                  <a:srgbClr val="009900"/>
                </a:solidFill>
              </a:rPr>
              <a:t>SRF</a:t>
            </a:r>
            <a:r>
              <a:rPr lang="en-US" altLang="en-US" sz="1800" baseline="-25000">
                <a:solidFill>
                  <a:srgbClr val="009900"/>
                </a:solidFill>
              </a:rPr>
              <a:t>2</a:t>
            </a:r>
            <a:r>
              <a:rPr lang="en-US" altLang="en-US" sz="1800">
                <a:solidFill>
                  <a:srgbClr val="009900"/>
                </a:solidFill>
              </a:rPr>
              <a:t> = ORM</a:t>
            </a:r>
            <a:r>
              <a:rPr lang="en-US" altLang="en-US" sz="1800" baseline="-25000">
                <a:solidFill>
                  <a:srgbClr val="009900"/>
                </a:solidFill>
              </a:rPr>
              <a:t>2</a:t>
            </a:r>
            <a:r>
              <a:rPr lang="en-US" altLang="en-US" sz="1800">
                <a:solidFill>
                  <a:srgbClr val="009900"/>
                </a:solidFill>
              </a:rPr>
              <a:t> + CS</a:t>
            </a:r>
            <a:r>
              <a:rPr lang="en-US" altLang="en-US" sz="1800" baseline="-25000">
                <a:solidFill>
                  <a:srgbClr val="009900"/>
                </a:solidFill>
              </a:rPr>
              <a:t>2</a:t>
            </a:r>
            <a:endParaRPr lang="en-US" altLang="en-US" sz="1800" baseline="-25000"/>
          </a:p>
        </p:txBody>
      </p:sp>
      <p:sp>
        <p:nvSpPr>
          <p:cNvPr id="98325" name="AutoShape 21"/>
          <p:cNvSpPr>
            <a:spLocks noChangeArrowheads="1"/>
          </p:cNvSpPr>
          <p:nvPr/>
        </p:nvSpPr>
        <p:spPr bwMode="auto">
          <a:xfrm>
            <a:off x="3524250" y="4773613"/>
            <a:ext cx="2227263" cy="677862"/>
          </a:xfrm>
          <a:prstGeom prst="rightArrow">
            <a:avLst>
              <a:gd name="adj1" fmla="val 50000"/>
              <a:gd name="adj2" fmla="val 82143"/>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6" name="Text Box 22"/>
          <p:cNvSpPr txBox="1">
            <a:spLocks noChangeArrowheads="1"/>
          </p:cNvSpPr>
          <p:nvPr/>
        </p:nvSpPr>
        <p:spPr bwMode="auto">
          <a:xfrm>
            <a:off x="4370388" y="45291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H</a:t>
            </a:r>
            <a:endParaRPr lang="en-US" altLang="en-US">
              <a:latin typeface="Times New Roman" panose="02020603050405020304" pitchFamily="18" charset="0"/>
            </a:endParaRPr>
          </a:p>
        </p:txBody>
      </p:sp>
      <p:sp>
        <p:nvSpPr>
          <p:cNvPr id="98328" name="Rectangle 24"/>
          <p:cNvSpPr>
            <a:spLocks noChangeArrowheads="1"/>
          </p:cNvSpPr>
          <p:nvPr/>
        </p:nvSpPr>
        <p:spPr bwMode="auto">
          <a:xfrm>
            <a:off x="3638550" y="1184275"/>
            <a:ext cx="1830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Coordinates</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ltLang="en-US"/>
              <a:t>Coordinate conversion</a:t>
            </a:r>
          </a:p>
        </p:txBody>
      </p:sp>
      <p:sp>
        <p:nvSpPr>
          <p:cNvPr id="262149" name="Rectangle 5"/>
          <p:cNvSpPr>
            <a:spLocks noChangeArrowheads="1"/>
          </p:cNvSpPr>
          <p:nvPr/>
        </p:nvSpPr>
        <p:spPr bwMode="auto">
          <a:xfrm>
            <a:off x="1624013" y="6202363"/>
            <a:ext cx="100012"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Times New Roman" panose="02020603050405020304" pitchFamily="18" charset="0"/>
              </a:rPr>
              <a:t> </a:t>
            </a:r>
            <a:endParaRPr lang="en-US" altLang="en-US"/>
          </a:p>
        </p:txBody>
      </p:sp>
      <p:sp>
        <p:nvSpPr>
          <p:cNvPr id="262154" name="Rectangle 10"/>
          <p:cNvSpPr>
            <a:spLocks noChangeArrowheads="1"/>
          </p:cNvSpPr>
          <p:nvPr/>
        </p:nvSpPr>
        <p:spPr bwMode="auto">
          <a:xfrm>
            <a:off x="7764463" y="3832225"/>
            <a:ext cx="10953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00"/>
                </a:solidFill>
                <a:latin typeface="Times New Roman" panose="02020603050405020304" pitchFamily="18" charset="0"/>
              </a:rPr>
              <a:t> </a:t>
            </a:r>
            <a:endParaRPr lang="en-US" altLang="en-US"/>
          </a:p>
        </p:txBody>
      </p:sp>
      <p:sp>
        <p:nvSpPr>
          <p:cNvPr id="262155" name="Rectangle 11"/>
          <p:cNvSpPr>
            <a:spLocks noChangeArrowheads="1"/>
          </p:cNvSpPr>
          <p:nvPr/>
        </p:nvSpPr>
        <p:spPr bwMode="auto">
          <a:xfrm>
            <a:off x="6411913" y="3021013"/>
            <a:ext cx="9525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156" name="Rectangle 12"/>
          <p:cNvSpPr>
            <a:spLocks noChangeArrowheads="1"/>
          </p:cNvSpPr>
          <p:nvPr/>
        </p:nvSpPr>
        <p:spPr bwMode="auto">
          <a:xfrm>
            <a:off x="6516688" y="3087688"/>
            <a:ext cx="12700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FF"/>
                </a:solidFill>
                <a:latin typeface="Times New Roman" panose="02020603050405020304" pitchFamily="18" charset="0"/>
              </a:rPr>
              <a:t>(</a:t>
            </a:r>
            <a:endParaRPr lang="en-US" altLang="en-US"/>
          </a:p>
        </p:txBody>
      </p:sp>
      <p:sp>
        <p:nvSpPr>
          <p:cNvPr id="262157" name="Rectangle 13"/>
          <p:cNvSpPr>
            <a:spLocks noChangeArrowheads="1"/>
          </p:cNvSpPr>
          <p:nvPr/>
        </p:nvSpPr>
        <p:spPr bwMode="auto">
          <a:xfrm>
            <a:off x="6570663" y="3073400"/>
            <a:ext cx="19208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FF"/>
                </a:solidFill>
                <a:latin typeface="Symbol" panose="05050102010706020507" pitchFamily="18" charset="2"/>
              </a:rPr>
              <a:t>f</a:t>
            </a:r>
            <a:endParaRPr lang="en-US" altLang="en-US"/>
          </a:p>
        </p:txBody>
      </p:sp>
      <p:sp>
        <p:nvSpPr>
          <p:cNvPr id="262158" name="Rectangle 14"/>
          <p:cNvSpPr>
            <a:spLocks noChangeArrowheads="1"/>
          </p:cNvSpPr>
          <p:nvPr/>
        </p:nvSpPr>
        <p:spPr bwMode="auto">
          <a:xfrm>
            <a:off x="6654800" y="3087688"/>
            <a:ext cx="15557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FF"/>
                </a:solidFill>
                <a:latin typeface="Times New Roman" panose="02020603050405020304" pitchFamily="18" charset="0"/>
              </a:rPr>
              <a:t>, </a:t>
            </a:r>
            <a:endParaRPr lang="en-US" altLang="en-US"/>
          </a:p>
        </p:txBody>
      </p:sp>
      <p:sp>
        <p:nvSpPr>
          <p:cNvPr id="262159" name="Rectangle 15"/>
          <p:cNvSpPr>
            <a:spLocks noChangeArrowheads="1"/>
          </p:cNvSpPr>
          <p:nvPr/>
        </p:nvSpPr>
        <p:spPr bwMode="auto">
          <a:xfrm>
            <a:off x="6732588" y="3073400"/>
            <a:ext cx="1952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FF"/>
                </a:solidFill>
                <a:latin typeface="Symbol" panose="05050102010706020507" pitchFamily="18" charset="2"/>
              </a:rPr>
              <a:t>l</a:t>
            </a:r>
            <a:endParaRPr lang="en-US" altLang="en-US"/>
          </a:p>
        </p:txBody>
      </p:sp>
      <p:sp>
        <p:nvSpPr>
          <p:cNvPr id="262160" name="Rectangle 16"/>
          <p:cNvSpPr>
            <a:spLocks noChangeArrowheads="1"/>
          </p:cNvSpPr>
          <p:nvPr/>
        </p:nvSpPr>
        <p:spPr bwMode="auto">
          <a:xfrm>
            <a:off x="6823075" y="3087688"/>
            <a:ext cx="15557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FF"/>
                </a:solidFill>
                <a:latin typeface="Times New Roman" panose="02020603050405020304" pitchFamily="18" charset="0"/>
              </a:rPr>
              <a:t>, </a:t>
            </a:r>
            <a:endParaRPr lang="en-US" altLang="en-US"/>
          </a:p>
        </p:txBody>
      </p:sp>
      <p:sp>
        <p:nvSpPr>
          <p:cNvPr id="262161" name="Rectangle 17"/>
          <p:cNvSpPr>
            <a:spLocks noChangeArrowheads="1"/>
          </p:cNvSpPr>
          <p:nvPr/>
        </p:nvSpPr>
        <p:spPr bwMode="auto">
          <a:xfrm>
            <a:off x="6902450" y="3089275"/>
            <a:ext cx="160338"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FF"/>
                </a:solidFill>
                <a:latin typeface="Times New Roman" panose="02020603050405020304" pitchFamily="18" charset="0"/>
              </a:rPr>
              <a:t>h</a:t>
            </a:r>
            <a:endParaRPr lang="en-US" altLang="en-US"/>
          </a:p>
        </p:txBody>
      </p:sp>
      <p:sp>
        <p:nvSpPr>
          <p:cNvPr id="262162" name="Rectangle 18"/>
          <p:cNvSpPr>
            <a:spLocks noChangeArrowheads="1"/>
          </p:cNvSpPr>
          <p:nvPr/>
        </p:nvSpPr>
        <p:spPr bwMode="auto">
          <a:xfrm>
            <a:off x="6991350" y="3087688"/>
            <a:ext cx="12700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FF"/>
                </a:solidFill>
                <a:latin typeface="Times New Roman" panose="02020603050405020304" pitchFamily="18" charset="0"/>
              </a:rPr>
              <a:t>)</a:t>
            </a:r>
            <a:endParaRPr lang="en-US" altLang="en-US"/>
          </a:p>
        </p:txBody>
      </p:sp>
      <p:sp>
        <p:nvSpPr>
          <p:cNvPr id="262163" name="Rectangle 19"/>
          <p:cNvSpPr>
            <a:spLocks noChangeArrowheads="1"/>
          </p:cNvSpPr>
          <p:nvPr/>
        </p:nvSpPr>
        <p:spPr bwMode="auto">
          <a:xfrm>
            <a:off x="7045325" y="3087688"/>
            <a:ext cx="26987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anose="02020603050405020304" pitchFamily="18" charset="0"/>
              </a:rPr>
              <a:t> or</a:t>
            </a:r>
            <a:endParaRPr lang="en-US" altLang="en-US"/>
          </a:p>
        </p:txBody>
      </p:sp>
      <p:sp>
        <p:nvSpPr>
          <p:cNvPr id="262164" name="Rectangle 20"/>
          <p:cNvSpPr>
            <a:spLocks noChangeArrowheads="1"/>
          </p:cNvSpPr>
          <p:nvPr/>
        </p:nvSpPr>
        <p:spPr bwMode="auto">
          <a:xfrm>
            <a:off x="7234238" y="3087688"/>
            <a:ext cx="112712"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anose="02020603050405020304" pitchFamily="18" charset="0"/>
              </a:rPr>
              <a:t> </a:t>
            </a:r>
            <a:endParaRPr lang="en-US" altLang="en-US"/>
          </a:p>
        </p:txBody>
      </p:sp>
      <p:sp>
        <p:nvSpPr>
          <p:cNvPr id="262165" name="Rectangle 21"/>
          <p:cNvSpPr>
            <a:spLocks noChangeArrowheads="1"/>
          </p:cNvSpPr>
          <p:nvPr/>
        </p:nvSpPr>
        <p:spPr bwMode="auto">
          <a:xfrm>
            <a:off x="6516688" y="3275013"/>
            <a:ext cx="1968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anose="02020603050405020304" pitchFamily="18" charset="0"/>
              </a:rPr>
              <a:t>   </a:t>
            </a:r>
            <a:endParaRPr lang="en-US" altLang="en-US"/>
          </a:p>
        </p:txBody>
      </p:sp>
      <p:sp>
        <p:nvSpPr>
          <p:cNvPr id="262166" name="Rectangle 22"/>
          <p:cNvSpPr>
            <a:spLocks noChangeArrowheads="1"/>
          </p:cNvSpPr>
          <p:nvPr/>
        </p:nvSpPr>
        <p:spPr bwMode="auto">
          <a:xfrm>
            <a:off x="6637338" y="3275013"/>
            <a:ext cx="12700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FF0000"/>
                </a:solidFill>
                <a:latin typeface="Times New Roman" panose="02020603050405020304" pitchFamily="18" charset="0"/>
              </a:rPr>
              <a:t>(</a:t>
            </a:r>
            <a:endParaRPr lang="en-US" altLang="en-US"/>
          </a:p>
        </p:txBody>
      </p:sp>
      <p:sp>
        <p:nvSpPr>
          <p:cNvPr id="262167" name="Rectangle 23"/>
          <p:cNvSpPr>
            <a:spLocks noChangeArrowheads="1"/>
          </p:cNvSpPr>
          <p:nvPr/>
        </p:nvSpPr>
        <p:spPr bwMode="auto">
          <a:xfrm>
            <a:off x="6691313" y="3276600"/>
            <a:ext cx="1524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FF0000"/>
                </a:solidFill>
                <a:latin typeface="Times New Roman" panose="02020603050405020304" pitchFamily="18" charset="0"/>
              </a:rPr>
              <a:t>x</a:t>
            </a:r>
            <a:endParaRPr lang="en-US" altLang="en-US"/>
          </a:p>
        </p:txBody>
      </p:sp>
      <p:sp>
        <p:nvSpPr>
          <p:cNvPr id="262168" name="Rectangle 24"/>
          <p:cNvSpPr>
            <a:spLocks noChangeArrowheads="1"/>
          </p:cNvSpPr>
          <p:nvPr/>
        </p:nvSpPr>
        <p:spPr bwMode="auto">
          <a:xfrm>
            <a:off x="6770688" y="3275013"/>
            <a:ext cx="15557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FF0000"/>
                </a:solidFill>
                <a:latin typeface="Times New Roman" panose="02020603050405020304" pitchFamily="18" charset="0"/>
              </a:rPr>
              <a:t>, </a:t>
            </a:r>
            <a:endParaRPr lang="en-US" altLang="en-US"/>
          </a:p>
        </p:txBody>
      </p:sp>
      <p:sp>
        <p:nvSpPr>
          <p:cNvPr id="262169" name="Rectangle 25"/>
          <p:cNvSpPr>
            <a:spLocks noChangeArrowheads="1"/>
          </p:cNvSpPr>
          <p:nvPr/>
        </p:nvSpPr>
        <p:spPr bwMode="auto">
          <a:xfrm>
            <a:off x="6851650" y="3276600"/>
            <a:ext cx="141288"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FF0000"/>
                </a:solidFill>
                <a:latin typeface="Times New Roman" panose="02020603050405020304" pitchFamily="18" charset="0"/>
              </a:rPr>
              <a:t>y</a:t>
            </a:r>
            <a:endParaRPr lang="en-US" altLang="en-US"/>
          </a:p>
        </p:txBody>
      </p:sp>
      <p:sp>
        <p:nvSpPr>
          <p:cNvPr id="262170" name="Rectangle 26"/>
          <p:cNvSpPr>
            <a:spLocks noChangeArrowheads="1"/>
          </p:cNvSpPr>
          <p:nvPr/>
        </p:nvSpPr>
        <p:spPr bwMode="auto">
          <a:xfrm>
            <a:off x="6923088" y="3275013"/>
            <a:ext cx="15557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FF0000"/>
                </a:solidFill>
                <a:latin typeface="Times New Roman" panose="02020603050405020304" pitchFamily="18" charset="0"/>
              </a:rPr>
              <a:t>, </a:t>
            </a:r>
            <a:endParaRPr lang="en-US" altLang="en-US"/>
          </a:p>
        </p:txBody>
      </p:sp>
      <p:sp>
        <p:nvSpPr>
          <p:cNvPr id="262171" name="Rectangle 27"/>
          <p:cNvSpPr>
            <a:spLocks noChangeArrowheads="1"/>
          </p:cNvSpPr>
          <p:nvPr/>
        </p:nvSpPr>
        <p:spPr bwMode="auto">
          <a:xfrm>
            <a:off x="7000875" y="3276600"/>
            <a:ext cx="13176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FF0000"/>
                </a:solidFill>
                <a:latin typeface="Times New Roman" panose="02020603050405020304" pitchFamily="18" charset="0"/>
              </a:rPr>
              <a:t>z</a:t>
            </a:r>
            <a:endParaRPr lang="en-US" altLang="en-US"/>
          </a:p>
        </p:txBody>
      </p:sp>
      <p:sp>
        <p:nvSpPr>
          <p:cNvPr id="262172" name="Rectangle 28"/>
          <p:cNvSpPr>
            <a:spLocks noChangeArrowheads="1"/>
          </p:cNvSpPr>
          <p:nvPr/>
        </p:nvSpPr>
        <p:spPr bwMode="auto">
          <a:xfrm>
            <a:off x="7064375" y="3275013"/>
            <a:ext cx="169863"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FF0000"/>
                </a:solidFill>
                <a:latin typeface="Times New Roman" panose="02020603050405020304" pitchFamily="18" charset="0"/>
              </a:rPr>
              <a:t>) </a:t>
            </a:r>
            <a:endParaRPr lang="en-US" altLang="en-US"/>
          </a:p>
        </p:txBody>
      </p:sp>
      <p:sp>
        <p:nvSpPr>
          <p:cNvPr id="262173" name="Rectangle 29"/>
          <p:cNvSpPr>
            <a:spLocks noChangeArrowheads="1"/>
          </p:cNvSpPr>
          <p:nvPr/>
        </p:nvSpPr>
        <p:spPr bwMode="auto">
          <a:xfrm>
            <a:off x="7158038" y="3275013"/>
            <a:ext cx="112712"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anose="02020603050405020304" pitchFamily="18" charset="0"/>
              </a:rPr>
              <a:t> </a:t>
            </a:r>
            <a:endParaRPr lang="en-US" altLang="en-US"/>
          </a:p>
        </p:txBody>
      </p:sp>
      <p:sp>
        <p:nvSpPr>
          <p:cNvPr id="262185" name="Oval 41"/>
          <p:cNvSpPr>
            <a:spLocks noChangeArrowheads="1"/>
          </p:cNvSpPr>
          <p:nvPr/>
        </p:nvSpPr>
        <p:spPr bwMode="auto">
          <a:xfrm>
            <a:off x="2774950" y="2378075"/>
            <a:ext cx="3478213" cy="3368675"/>
          </a:xfrm>
          <a:prstGeom prst="ellipse">
            <a:avLst/>
          </a:prstGeom>
          <a:solidFill>
            <a:srgbClr val="FFFFFF"/>
          </a:solidFill>
          <a:ln w="14288">
            <a:solidFill>
              <a:srgbClr val="000000"/>
            </a:solidFill>
            <a:round/>
            <a:headEnd/>
            <a:tailEnd/>
          </a:ln>
        </p:spPr>
        <p:txBody>
          <a:bodyPr/>
          <a:lstStyle/>
          <a:p>
            <a:endParaRPr lang="en-US"/>
          </a:p>
        </p:txBody>
      </p:sp>
      <p:sp>
        <p:nvSpPr>
          <p:cNvPr id="262186" name="Freeform 42"/>
          <p:cNvSpPr>
            <a:spLocks/>
          </p:cNvSpPr>
          <p:nvPr/>
        </p:nvSpPr>
        <p:spPr bwMode="auto">
          <a:xfrm>
            <a:off x="3787775" y="2379663"/>
            <a:ext cx="720725" cy="1701800"/>
          </a:xfrm>
          <a:custGeom>
            <a:avLst/>
            <a:gdLst>
              <a:gd name="T0" fmla="*/ 454 w 454"/>
              <a:gd name="T1" fmla="*/ 0 h 1072"/>
              <a:gd name="T2" fmla="*/ 431 w 454"/>
              <a:gd name="T3" fmla="*/ 1 h 1072"/>
              <a:gd name="T4" fmla="*/ 407 w 454"/>
              <a:gd name="T5" fmla="*/ 5 h 1072"/>
              <a:gd name="T6" fmla="*/ 384 w 454"/>
              <a:gd name="T7" fmla="*/ 12 h 1072"/>
              <a:gd name="T8" fmla="*/ 362 w 454"/>
              <a:gd name="T9" fmla="*/ 22 h 1072"/>
              <a:gd name="T10" fmla="*/ 340 w 454"/>
              <a:gd name="T11" fmla="*/ 34 h 1072"/>
              <a:gd name="T12" fmla="*/ 318 w 454"/>
              <a:gd name="T13" fmla="*/ 48 h 1072"/>
              <a:gd name="T14" fmla="*/ 298 w 454"/>
              <a:gd name="T15" fmla="*/ 64 h 1072"/>
              <a:gd name="T16" fmla="*/ 277 w 454"/>
              <a:gd name="T17" fmla="*/ 84 h 1072"/>
              <a:gd name="T18" fmla="*/ 257 w 454"/>
              <a:gd name="T19" fmla="*/ 105 h 1072"/>
              <a:gd name="T20" fmla="*/ 237 w 454"/>
              <a:gd name="T21" fmla="*/ 129 h 1072"/>
              <a:gd name="T22" fmla="*/ 219 w 454"/>
              <a:gd name="T23" fmla="*/ 155 h 1072"/>
              <a:gd name="T24" fmla="*/ 200 w 454"/>
              <a:gd name="T25" fmla="*/ 183 h 1072"/>
              <a:gd name="T26" fmla="*/ 182 w 454"/>
              <a:gd name="T27" fmla="*/ 213 h 1072"/>
              <a:gd name="T28" fmla="*/ 165 w 454"/>
              <a:gd name="T29" fmla="*/ 245 h 1072"/>
              <a:gd name="T30" fmla="*/ 148 w 454"/>
              <a:gd name="T31" fmla="*/ 279 h 1072"/>
              <a:gd name="T32" fmla="*/ 133 w 454"/>
              <a:gd name="T33" fmla="*/ 314 h 1072"/>
              <a:gd name="T34" fmla="*/ 117 w 454"/>
              <a:gd name="T35" fmla="*/ 351 h 1072"/>
              <a:gd name="T36" fmla="*/ 103 w 454"/>
              <a:gd name="T37" fmla="*/ 390 h 1072"/>
              <a:gd name="T38" fmla="*/ 90 w 454"/>
              <a:gd name="T39" fmla="*/ 430 h 1072"/>
              <a:gd name="T40" fmla="*/ 78 w 454"/>
              <a:gd name="T41" fmla="*/ 472 h 1072"/>
              <a:gd name="T42" fmla="*/ 66 w 454"/>
              <a:gd name="T43" fmla="*/ 516 h 1072"/>
              <a:gd name="T44" fmla="*/ 55 w 454"/>
              <a:gd name="T45" fmla="*/ 561 h 1072"/>
              <a:gd name="T46" fmla="*/ 45 w 454"/>
              <a:gd name="T47" fmla="*/ 607 h 1072"/>
              <a:gd name="T48" fmla="*/ 36 w 454"/>
              <a:gd name="T49" fmla="*/ 654 h 1072"/>
              <a:gd name="T50" fmla="*/ 27 w 454"/>
              <a:gd name="T51" fmla="*/ 703 h 1072"/>
              <a:gd name="T52" fmla="*/ 21 w 454"/>
              <a:gd name="T53" fmla="*/ 753 h 1072"/>
              <a:gd name="T54" fmla="*/ 9 w 454"/>
              <a:gd name="T55" fmla="*/ 856 h 1072"/>
              <a:gd name="T56" fmla="*/ 5 w 454"/>
              <a:gd name="T57" fmla="*/ 908 h 1072"/>
              <a:gd name="T58" fmla="*/ 2 w 454"/>
              <a:gd name="T59" fmla="*/ 962 h 1072"/>
              <a:gd name="T60" fmla="*/ 1 w 454"/>
              <a:gd name="T61" fmla="*/ 1017 h 1072"/>
              <a:gd name="T62" fmla="*/ 0 w 454"/>
              <a:gd name="T63" fmla="*/ 1072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4" h="1072">
                <a:moveTo>
                  <a:pt x="454" y="0"/>
                </a:moveTo>
                <a:lnTo>
                  <a:pt x="431" y="1"/>
                </a:lnTo>
                <a:lnTo>
                  <a:pt x="407" y="5"/>
                </a:lnTo>
                <a:lnTo>
                  <a:pt x="384" y="12"/>
                </a:lnTo>
                <a:lnTo>
                  <a:pt x="362" y="22"/>
                </a:lnTo>
                <a:lnTo>
                  <a:pt x="340" y="34"/>
                </a:lnTo>
                <a:lnTo>
                  <a:pt x="318" y="48"/>
                </a:lnTo>
                <a:lnTo>
                  <a:pt x="298" y="64"/>
                </a:lnTo>
                <a:lnTo>
                  <a:pt x="277" y="84"/>
                </a:lnTo>
                <a:lnTo>
                  <a:pt x="257" y="105"/>
                </a:lnTo>
                <a:lnTo>
                  <a:pt x="237" y="129"/>
                </a:lnTo>
                <a:lnTo>
                  <a:pt x="219" y="155"/>
                </a:lnTo>
                <a:lnTo>
                  <a:pt x="200" y="183"/>
                </a:lnTo>
                <a:lnTo>
                  <a:pt x="182" y="213"/>
                </a:lnTo>
                <a:lnTo>
                  <a:pt x="165" y="245"/>
                </a:lnTo>
                <a:lnTo>
                  <a:pt x="148" y="279"/>
                </a:lnTo>
                <a:lnTo>
                  <a:pt x="133" y="314"/>
                </a:lnTo>
                <a:lnTo>
                  <a:pt x="117" y="351"/>
                </a:lnTo>
                <a:lnTo>
                  <a:pt x="103" y="390"/>
                </a:lnTo>
                <a:lnTo>
                  <a:pt x="90" y="430"/>
                </a:lnTo>
                <a:lnTo>
                  <a:pt x="78" y="472"/>
                </a:lnTo>
                <a:lnTo>
                  <a:pt x="66" y="516"/>
                </a:lnTo>
                <a:lnTo>
                  <a:pt x="55" y="561"/>
                </a:lnTo>
                <a:lnTo>
                  <a:pt x="45" y="607"/>
                </a:lnTo>
                <a:lnTo>
                  <a:pt x="36" y="654"/>
                </a:lnTo>
                <a:lnTo>
                  <a:pt x="27" y="703"/>
                </a:lnTo>
                <a:lnTo>
                  <a:pt x="21" y="753"/>
                </a:lnTo>
                <a:lnTo>
                  <a:pt x="9" y="856"/>
                </a:lnTo>
                <a:lnTo>
                  <a:pt x="5" y="908"/>
                </a:lnTo>
                <a:lnTo>
                  <a:pt x="2" y="962"/>
                </a:lnTo>
                <a:lnTo>
                  <a:pt x="1" y="1017"/>
                </a:lnTo>
                <a:lnTo>
                  <a:pt x="0" y="1072"/>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2187" name="Freeform 43"/>
          <p:cNvSpPr>
            <a:spLocks/>
          </p:cNvSpPr>
          <p:nvPr/>
        </p:nvSpPr>
        <p:spPr bwMode="auto">
          <a:xfrm>
            <a:off x="3787775" y="4008438"/>
            <a:ext cx="720725" cy="1738312"/>
          </a:xfrm>
          <a:custGeom>
            <a:avLst/>
            <a:gdLst>
              <a:gd name="T0" fmla="*/ 454 w 454"/>
              <a:gd name="T1" fmla="*/ 1095 h 1095"/>
              <a:gd name="T2" fmla="*/ 431 w 454"/>
              <a:gd name="T3" fmla="*/ 1094 h 1095"/>
              <a:gd name="T4" fmla="*/ 407 w 454"/>
              <a:gd name="T5" fmla="*/ 1090 h 1095"/>
              <a:gd name="T6" fmla="*/ 384 w 454"/>
              <a:gd name="T7" fmla="*/ 1083 h 1095"/>
              <a:gd name="T8" fmla="*/ 362 w 454"/>
              <a:gd name="T9" fmla="*/ 1073 h 1095"/>
              <a:gd name="T10" fmla="*/ 340 w 454"/>
              <a:gd name="T11" fmla="*/ 1061 h 1095"/>
              <a:gd name="T12" fmla="*/ 318 w 454"/>
              <a:gd name="T13" fmla="*/ 1046 h 1095"/>
              <a:gd name="T14" fmla="*/ 298 w 454"/>
              <a:gd name="T15" fmla="*/ 1029 h 1095"/>
              <a:gd name="T16" fmla="*/ 277 w 454"/>
              <a:gd name="T17" fmla="*/ 1010 h 1095"/>
              <a:gd name="T18" fmla="*/ 257 w 454"/>
              <a:gd name="T19" fmla="*/ 988 h 1095"/>
              <a:gd name="T20" fmla="*/ 237 w 454"/>
              <a:gd name="T21" fmla="*/ 963 h 1095"/>
              <a:gd name="T22" fmla="*/ 219 w 454"/>
              <a:gd name="T23" fmla="*/ 937 h 1095"/>
              <a:gd name="T24" fmla="*/ 200 w 454"/>
              <a:gd name="T25" fmla="*/ 909 h 1095"/>
              <a:gd name="T26" fmla="*/ 182 w 454"/>
              <a:gd name="T27" fmla="*/ 878 h 1095"/>
              <a:gd name="T28" fmla="*/ 165 w 454"/>
              <a:gd name="T29" fmla="*/ 845 h 1095"/>
              <a:gd name="T30" fmla="*/ 148 w 454"/>
              <a:gd name="T31" fmla="*/ 811 h 1095"/>
              <a:gd name="T32" fmla="*/ 133 w 454"/>
              <a:gd name="T33" fmla="*/ 774 h 1095"/>
              <a:gd name="T34" fmla="*/ 117 w 454"/>
              <a:gd name="T35" fmla="*/ 737 h 1095"/>
              <a:gd name="T36" fmla="*/ 103 w 454"/>
              <a:gd name="T37" fmla="*/ 696 h 1095"/>
              <a:gd name="T38" fmla="*/ 90 w 454"/>
              <a:gd name="T39" fmla="*/ 656 h 1095"/>
              <a:gd name="T40" fmla="*/ 78 w 454"/>
              <a:gd name="T41" fmla="*/ 613 h 1095"/>
              <a:gd name="T42" fmla="*/ 66 w 454"/>
              <a:gd name="T43" fmla="*/ 568 h 1095"/>
              <a:gd name="T44" fmla="*/ 55 w 454"/>
              <a:gd name="T45" fmla="*/ 522 h 1095"/>
              <a:gd name="T46" fmla="*/ 45 w 454"/>
              <a:gd name="T47" fmla="*/ 475 h 1095"/>
              <a:gd name="T48" fmla="*/ 36 w 454"/>
              <a:gd name="T49" fmla="*/ 426 h 1095"/>
              <a:gd name="T50" fmla="*/ 27 w 454"/>
              <a:gd name="T51" fmla="*/ 377 h 1095"/>
              <a:gd name="T52" fmla="*/ 21 w 454"/>
              <a:gd name="T53" fmla="*/ 326 h 1095"/>
              <a:gd name="T54" fmla="*/ 9 w 454"/>
              <a:gd name="T55" fmla="*/ 221 h 1095"/>
              <a:gd name="T56" fmla="*/ 5 w 454"/>
              <a:gd name="T57" fmla="*/ 167 h 1095"/>
              <a:gd name="T58" fmla="*/ 2 w 454"/>
              <a:gd name="T59" fmla="*/ 112 h 1095"/>
              <a:gd name="T60" fmla="*/ 1 w 454"/>
              <a:gd name="T61" fmla="*/ 56 h 1095"/>
              <a:gd name="T62" fmla="*/ 0 w 454"/>
              <a:gd name="T63" fmla="*/ 0 h 1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4" h="1095">
                <a:moveTo>
                  <a:pt x="454" y="1095"/>
                </a:moveTo>
                <a:lnTo>
                  <a:pt x="431" y="1094"/>
                </a:lnTo>
                <a:lnTo>
                  <a:pt x="407" y="1090"/>
                </a:lnTo>
                <a:lnTo>
                  <a:pt x="384" y="1083"/>
                </a:lnTo>
                <a:lnTo>
                  <a:pt x="362" y="1073"/>
                </a:lnTo>
                <a:lnTo>
                  <a:pt x="340" y="1061"/>
                </a:lnTo>
                <a:lnTo>
                  <a:pt x="318" y="1046"/>
                </a:lnTo>
                <a:lnTo>
                  <a:pt x="298" y="1029"/>
                </a:lnTo>
                <a:lnTo>
                  <a:pt x="277" y="1010"/>
                </a:lnTo>
                <a:lnTo>
                  <a:pt x="257" y="988"/>
                </a:lnTo>
                <a:lnTo>
                  <a:pt x="237" y="963"/>
                </a:lnTo>
                <a:lnTo>
                  <a:pt x="219" y="937"/>
                </a:lnTo>
                <a:lnTo>
                  <a:pt x="200" y="909"/>
                </a:lnTo>
                <a:lnTo>
                  <a:pt x="182" y="878"/>
                </a:lnTo>
                <a:lnTo>
                  <a:pt x="165" y="845"/>
                </a:lnTo>
                <a:lnTo>
                  <a:pt x="148" y="811"/>
                </a:lnTo>
                <a:lnTo>
                  <a:pt x="133" y="774"/>
                </a:lnTo>
                <a:lnTo>
                  <a:pt x="117" y="737"/>
                </a:lnTo>
                <a:lnTo>
                  <a:pt x="103" y="696"/>
                </a:lnTo>
                <a:lnTo>
                  <a:pt x="90" y="656"/>
                </a:lnTo>
                <a:lnTo>
                  <a:pt x="78" y="613"/>
                </a:lnTo>
                <a:lnTo>
                  <a:pt x="66" y="568"/>
                </a:lnTo>
                <a:lnTo>
                  <a:pt x="55" y="522"/>
                </a:lnTo>
                <a:lnTo>
                  <a:pt x="45" y="475"/>
                </a:lnTo>
                <a:lnTo>
                  <a:pt x="36" y="426"/>
                </a:lnTo>
                <a:lnTo>
                  <a:pt x="27" y="377"/>
                </a:lnTo>
                <a:lnTo>
                  <a:pt x="21" y="326"/>
                </a:lnTo>
                <a:lnTo>
                  <a:pt x="9" y="221"/>
                </a:lnTo>
                <a:lnTo>
                  <a:pt x="5" y="167"/>
                </a:lnTo>
                <a:lnTo>
                  <a:pt x="2" y="112"/>
                </a:lnTo>
                <a:lnTo>
                  <a:pt x="1" y="56"/>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2188" name="Freeform 44"/>
          <p:cNvSpPr>
            <a:spLocks/>
          </p:cNvSpPr>
          <p:nvPr/>
        </p:nvSpPr>
        <p:spPr bwMode="auto">
          <a:xfrm>
            <a:off x="2767013" y="4075113"/>
            <a:ext cx="1760537" cy="722312"/>
          </a:xfrm>
          <a:custGeom>
            <a:avLst/>
            <a:gdLst>
              <a:gd name="T0" fmla="*/ 0 w 1109"/>
              <a:gd name="T1" fmla="*/ 0 h 455"/>
              <a:gd name="T2" fmla="*/ 2 w 1109"/>
              <a:gd name="T3" fmla="*/ 23 h 455"/>
              <a:gd name="T4" fmla="*/ 6 w 1109"/>
              <a:gd name="T5" fmla="*/ 46 h 455"/>
              <a:gd name="T6" fmla="*/ 14 w 1109"/>
              <a:gd name="T7" fmla="*/ 69 h 455"/>
              <a:gd name="T8" fmla="*/ 23 w 1109"/>
              <a:gd name="T9" fmla="*/ 92 h 455"/>
              <a:gd name="T10" fmla="*/ 36 w 1109"/>
              <a:gd name="T11" fmla="*/ 114 h 455"/>
              <a:gd name="T12" fmla="*/ 50 w 1109"/>
              <a:gd name="T13" fmla="*/ 135 h 455"/>
              <a:gd name="T14" fmla="*/ 67 w 1109"/>
              <a:gd name="T15" fmla="*/ 157 h 455"/>
              <a:gd name="T16" fmla="*/ 87 w 1109"/>
              <a:gd name="T17" fmla="*/ 177 h 455"/>
              <a:gd name="T18" fmla="*/ 110 w 1109"/>
              <a:gd name="T19" fmla="*/ 197 h 455"/>
              <a:gd name="T20" fmla="*/ 134 w 1109"/>
              <a:gd name="T21" fmla="*/ 217 h 455"/>
              <a:gd name="T22" fmla="*/ 161 w 1109"/>
              <a:gd name="T23" fmla="*/ 236 h 455"/>
              <a:gd name="T24" fmla="*/ 189 w 1109"/>
              <a:gd name="T25" fmla="*/ 255 h 455"/>
              <a:gd name="T26" fmla="*/ 221 w 1109"/>
              <a:gd name="T27" fmla="*/ 272 h 455"/>
              <a:gd name="T28" fmla="*/ 254 w 1109"/>
              <a:gd name="T29" fmla="*/ 290 h 455"/>
              <a:gd name="T30" fmla="*/ 288 w 1109"/>
              <a:gd name="T31" fmla="*/ 306 h 455"/>
              <a:gd name="T32" fmla="*/ 326 w 1109"/>
              <a:gd name="T33" fmla="*/ 322 h 455"/>
              <a:gd name="T34" fmla="*/ 364 w 1109"/>
              <a:gd name="T35" fmla="*/ 337 h 455"/>
              <a:gd name="T36" fmla="*/ 404 w 1109"/>
              <a:gd name="T37" fmla="*/ 351 h 455"/>
              <a:gd name="T38" fmla="*/ 445 w 1109"/>
              <a:gd name="T39" fmla="*/ 364 h 455"/>
              <a:gd name="T40" fmla="*/ 489 w 1109"/>
              <a:gd name="T41" fmla="*/ 376 h 455"/>
              <a:gd name="T42" fmla="*/ 534 w 1109"/>
              <a:gd name="T43" fmla="*/ 389 h 455"/>
              <a:gd name="T44" fmla="*/ 580 w 1109"/>
              <a:gd name="T45" fmla="*/ 400 h 455"/>
              <a:gd name="T46" fmla="*/ 629 w 1109"/>
              <a:gd name="T47" fmla="*/ 409 h 455"/>
              <a:gd name="T48" fmla="*/ 677 w 1109"/>
              <a:gd name="T49" fmla="*/ 419 h 455"/>
              <a:gd name="T50" fmla="*/ 728 w 1109"/>
              <a:gd name="T51" fmla="*/ 427 h 455"/>
              <a:gd name="T52" fmla="*/ 779 w 1109"/>
              <a:gd name="T53" fmla="*/ 434 h 455"/>
              <a:gd name="T54" fmla="*/ 886 w 1109"/>
              <a:gd name="T55" fmla="*/ 446 h 455"/>
              <a:gd name="T56" fmla="*/ 940 w 1109"/>
              <a:gd name="T57" fmla="*/ 449 h 455"/>
              <a:gd name="T58" fmla="*/ 996 w 1109"/>
              <a:gd name="T59" fmla="*/ 452 h 455"/>
              <a:gd name="T60" fmla="*/ 1052 w 1109"/>
              <a:gd name="T61" fmla="*/ 453 h 455"/>
              <a:gd name="T62" fmla="*/ 1109 w 1109"/>
              <a:gd name="T63" fmla="*/ 45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9" h="455">
                <a:moveTo>
                  <a:pt x="0" y="0"/>
                </a:moveTo>
                <a:lnTo>
                  <a:pt x="2" y="23"/>
                </a:lnTo>
                <a:lnTo>
                  <a:pt x="6" y="46"/>
                </a:lnTo>
                <a:lnTo>
                  <a:pt x="14" y="69"/>
                </a:lnTo>
                <a:lnTo>
                  <a:pt x="23" y="92"/>
                </a:lnTo>
                <a:lnTo>
                  <a:pt x="36" y="114"/>
                </a:lnTo>
                <a:lnTo>
                  <a:pt x="50" y="135"/>
                </a:lnTo>
                <a:lnTo>
                  <a:pt x="67" y="157"/>
                </a:lnTo>
                <a:lnTo>
                  <a:pt x="87" y="177"/>
                </a:lnTo>
                <a:lnTo>
                  <a:pt x="110" y="197"/>
                </a:lnTo>
                <a:lnTo>
                  <a:pt x="134" y="217"/>
                </a:lnTo>
                <a:lnTo>
                  <a:pt x="161" y="236"/>
                </a:lnTo>
                <a:lnTo>
                  <a:pt x="189" y="255"/>
                </a:lnTo>
                <a:lnTo>
                  <a:pt x="221" y="272"/>
                </a:lnTo>
                <a:lnTo>
                  <a:pt x="254" y="290"/>
                </a:lnTo>
                <a:lnTo>
                  <a:pt x="288" y="306"/>
                </a:lnTo>
                <a:lnTo>
                  <a:pt x="326" y="322"/>
                </a:lnTo>
                <a:lnTo>
                  <a:pt x="364" y="337"/>
                </a:lnTo>
                <a:lnTo>
                  <a:pt x="404" y="351"/>
                </a:lnTo>
                <a:lnTo>
                  <a:pt x="445" y="364"/>
                </a:lnTo>
                <a:lnTo>
                  <a:pt x="489" y="376"/>
                </a:lnTo>
                <a:lnTo>
                  <a:pt x="534" y="389"/>
                </a:lnTo>
                <a:lnTo>
                  <a:pt x="580" y="400"/>
                </a:lnTo>
                <a:lnTo>
                  <a:pt x="629" y="409"/>
                </a:lnTo>
                <a:lnTo>
                  <a:pt x="677" y="419"/>
                </a:lnTo>
                <a:lnTo>
                  <a:pt x="728" y="427"/>
                </a:lnTo>
                <a:lnTo>
                  <a:pt x="779" y="434"/>
                </a:lnTo>
                <a:lnTo>
                  <a:pt x="886" y="446"/>
                </a:lnTo>
                <a:lnTo>
                  <a:pt x="940" y="449"/>
                </a:lnTo>
                <a:lnTo>
                  <a:pt x="996" y="452"/>
                </a:lnTo>
                <a:lnTo>
                  <a:pt x="1052" y="453"/>
                </a:lnTo>
                <a:lnTo>
                  <a:pt x="1109" y="455"/>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2189" name="Freeform 45"/>
          <p:cNvSpPr>
            <a:spLocks/>
          </p:cNvSpPr>
          <p:nvPr/>
        </p:nvSpPr>
        <p:spPr bwMode="auto">
          <a:xfrm>
            <a:off x="4451350" y="4075113"/>
            <a:ext cx="1797050" cy="722312"/>
          </a:xfrm>
          <a:custGeom>
            <a:avLst/>
            <a:gdLst>
              <a:gd name="T0" fmla="*/ 1132 w 1132"/>
              <a:gd name="T1" fmla="*/ 0 h 455"/>
              <a:gd name="T2" fmla="*/ 1131 w 1132"/>
              <a:gd name="T3" fmla="*/ 23 h 455"/>
              <a:gd name="T4" fmla="*/ 1126 w 1132"/>
              <a:gd name="T5" fmla="*/ 46 h 455"/>
              <a:gd name="T6" fmla="*/ 1119 w 1132"/>
              <a:gd name="T7" fmla="*/ 69 h 455"/>
              <a:gd name="T8" fmla="*/ 1109 w 1132"/>
              <a:gd name="T9" fmla="*/ 92 h 455"/>
              <a:gd name="T10" fmla="*/ 1097 w 1132"/>
              <a:gd name="T11" fmla="*/ 114 h 455"/>
              <a:gd name="T12" fmla="*/ 1081 w 1132"/>
              <a:gd name="T13" fmla="*/ 135 h 455"/>
              <a:gd name="T14" fmla="*/ 1064 w 1132"/>
              <a:gd name="T15" fmla="*/ 157 h 455"/>
              <a:gd name="T16" fmla="*/ 1043 w 1132"/>
              <a:gd name="T17" fmla="*/ 177 h 455"/>
              <a:gd name="T18" fmla="*/ 1021 w 1132"/>
              <a:gd name="T19" fmla="*/ 197 h 455"/>
              <a:gd name="T20" fmla="*/ 996 w 1132"/>
              <a:gd name="T21" fmla="*/ 217 h 455"/>
              <a:gd name="T22" fmla="*/ 968 w 1132"/>
              <a:gd name="T23" fmla="*/ 236 h 455"/>
              <a:gd name="T24" fmla="*/ 938 w 1132"/>
              <a:gd name="T25" fmla="*/ 255 h 455"/>
              <a:gd name="T26" fmla="*/ 908 w 1132"/>
              <a:gd name="T27" fmla="*/ 272 h 455"/>
              <a:gd name="T28" fmla="*/ 874 w 1132"/>
              <a:gd name="T29" fmla="*/ 290 h 455"/>
              <a:gd name="T30" fmla="*/ 838 w 1132"/>
              <a:gd name="T31" fmla="*/ 306 h 455"/>
              <a:gd name="T32" fmla="*/ 800 w 1132"/>
              <a:gd name="T33" fmla="*/ 322 h 455"/>
              <a:gd name="T34" fmla="*/ 762 w 1132"/>
              <a:gd name="T35" fmla="*/ 337 h 455"/>
              <a:gd name="T36" fmla="*/ 720 w 1132"/>
              <a:gd name="T37" fmla="*/ 351 h 455"/>
              <a:gd name="T38" fmla="*/ 677 w 1132"/>
              <a:gd name="T39" fmla="*/ 364 h 455"/>
              <a:gd name="T40" fmla="*/ 633 w 1132"/>
              <a:gd name="T41" fmla="*/ 376 h 455"/>
              <a:gd name="T42" fmla="*/ 587 w 1132"/>
              <a:gd name="T43" fmla="*/ 389 h 455"/>
              <a:gd name="T44" fmla="*/ 540 w 1132"/>
              <a:gd name="T45" fmla="*/ 400 h 455"/>
              <a:gd name="T46" fmla="*/ 491 w 1132"/>
              <a:gd name="T47" fmla="*/ 409 h 455"/>
              <a:gd name="T48" fmla="*/ 441 w 1132"/>
              <a:gd name="T49" fmla="*/ 419 h 455"/>
              <a:gd name="T50" fmla="*/ 389 w 1132"/>
              <a:gd name="T51" fmla="*/ 427 h 455"/>
              <a:gd name="T52" fmla="*/ 337 w 1132"/>
              <a:gd name="T53" fmla="*/ 435 h 455"/>
              <a:gd name="T54" fmla="*/ 284 w 1132"/>
              <a:gd name="T55" fmla="*/ 440 h 455"/>
              <a:gd name="T56" fmla="*/ 229 w 1132"/>
              <a:gd name="T57" fmla="*/ 446 h 455"/>
              <a:gd name="T58" fmla="*/ 173 w 1132"/>
              <a:gd name="T59" fmla="*/ 449 h 455"/>
              <a:gd name="T60" fmla="*/ 116 w 1132"/>
              <a:gd name="T61" fmla="*/ 452 h 455"/>
              <a:gd name="T62" fmla="*/ 59 w 1132"/>
              <a:gd name="T63" fmla="*/ 455 h 455"/>
              <a:gd name="T64" fmla="*/ 0 w 1132"/>
              <a:gd name="T65" fmla="*/ 45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2" h="455">
                <a:moveTo>
                  <a:pt x="1132" y="0"/>
                </a:moveTo>
                <a:lnTo>
                  <a:pt x="1131" y="23"/>
                </a:lnTo>
                <a:lnTo>
                  <a:pt x="1126" y="46"/>
                </a:lnTo>
                <a:lnTo>
                  <a:pt x="1119" y="69"/>
                </a:lnTo>
                <a:lnTo>
                  <a:pt x="1109" y="92"/>
                </a:lnTo>
                <a:lnTo>
                  <a:pt x="1097" y="114"/>
                </a:lnTo>
                <a:lnTo>
                  <a:pt x="1081" y="135"/>
                </a:lnTo>
                <a:lnTo>
                  <a:pt x="1064" y="157"/>
                </a:lnTo>
                <a:lnTo>
                  <a:pt x="1043" y="177"/>
                </a:lnTo>
                <a:lnTo>
                  <a:pt x="1021" y="197"/>
                </a:lnTo>
                <a:lnTo>
                  <a:pt x="996" y="217"/>
                </a:lnTo>
                <a:lnTo>
                  <a:pt x="968" y="236"/>
                </a:lnTo>
                <a:lnTo>
                  <a:pt x="938" y="255"/>
                </a:lnTo>
                <a:lnTo>
                  <a:pt x="908" y="272"/>
                </a:lnTo>
                <a:lnTo>
                  <a:pt x="874" y="290"/>
                </a:lnTo>
                <a:lnTo>
                  <a:pt x="838" y="306"/>
                </a:lnTo>
                <a:lnTo>
                  <a:pt x="800" y="322"/>
                </a:lnTo>
                <a:lnTo>
                  <a:pt x="762" y="337"/>
                </a:lnTo>
                <a:lnTo>
                  <a:pt x="720" y="351"/>
                </a:lnTo>
                <a:lnTo>
                  <a:pt x="677" y="364"/>
                </a:lnTo>
                <a:lnTo>
                  <a:pt x="633" y="376"/>
                </a:lnTo>
                <a:lnTo>
                  <a:pt x="587" y="389"/>
                </a:lnTo>
                <a:lnTo>
                  <a:pt x="540" y="400"/>
                </a:lnTo>
                <a:lnTo>
                  <a:pt x="491" y="409"/>
                </a:lnTo>
                <a:lnTo>
                  <a:pt x="441" y="419"/>
                </a:lnTo>
                <a:lnTo>
                  <a:pt x="389" y="427"/>
                </a:lnTo>
                <a:lnTo>
                  <a:pt x="337" y="435"/>
                </a:lnTo>
                <a:lnTo>
                  <a:pt x="284" y="440"/>
                </a:lnTo>
                <a:lnTo>
                  <a:pt x="229" y="446"/>
                </a:lnTo>
                <a:lnTo>
                  <a:pt x="173" y="449"/>
                </a:lnTo>
                <a:lnTo>
                  <a:pt x="116" y="452"/>
                </a:lnTo>
                <a:lnTo>
                  <a:pt x="59" y="455"/>
                </a:lnTo>
                <a:lnTo>
                  <a:pt x="0" y="455"/>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62218" name="Group 74"/>
          <p:cNvGrpSpPr>
            <a:grpSpLocks/>
          </p:cNvGrpSpPr>
          <p:nvPr/>
        </p:nvGrpSpPr>
        <p:grpSpPr bwMode="auto">
          <a:xfrm>
            <a:off x="2762250" y="3351213"/>
            <a:ext cx="1754188" cy="730250"/>
            <a:chOff x="1740" y="2111"/>
            <a:chExt cx="1105" cy="460"/>
          </a:xfrm>
        </p:grpSpPr>
        <p:sp>
          <p:nvSpPr>
            <p:cNvPr id="262190" name="Freeform 46"/>
            <p:cNvSpPr>
              <a:spLocks/>
            </p:cNvSpPr>
            <p:nvPr/>
          </p:nvSpPr>
          <p:spPr bwMode="auto">
            <a:xfrm>
              <a:off x="1740" y="2538"/>
              <a:ext cx="9" cy="33"/>
            </a:xfrm>
            <a:custGeom>
              <a:avLst/>
              <a:gdLst>
                <a:gd name="T0" fmla="*/ 0 w 9"/>
                <a:gd name="T1" fmla="*/ 31 h 33"/>
                <a:gd name="T2" fmla="*/ 1 w 9"/>
                <a:gd name="T3" fmla="*/ 31 h 33"/>
                <a:gd name="T4" fmla="*/ 2 w 9"/>
                <a:gd name="T5" fmla="*/ 32 h 33"/>
                <a:gd name="T6" fmla="*/ 3 w 9"/>
                <a:gd name="T7" fmla="*/ 33 h 33"/>
                <a:gd name="T8" fmla="*/ 3 w 9"/>
                <a:gd name="T9" fmla="*/ 33 h 33"/>
                <a:gd name="T10" fmla="*/ 5 w 9"/>
                <a:gd name="T11" fmla="*/ 32 h 33"/>
                <a:gd name="T12" fmla="*/ 6 w 9"/>
                <a:gd name="T13" fmla="*/ 31 h 33"/>
                <a:gd name="T14" fmla="*/ 7 w 9"/>
                <a:gd name="T15" fmla="*/ 30 h 33"/>
                <a:gd name="T16" fmla="*/ 7 w 9"/>
                <a:gd name="T17" fmla="*/ 30 h 33"/>
                <a:gd name="T18" fmla="*/ 8 w 9"/>
                <a:gd name="T19" fmla="*/ 6 h 33"/>
                <a:gd name="T20" fmla="*/ 5 w 9"/>
                <a:gd name="T21" fmla="*/ 7 h 33"/>
                <a:gd name="T22" fmla="*/ 8 w 9"/>
                <a:gd name="T23" fmla="*/ 7 h 33"/>
                <a:gd name="T24" fmla="*/ 9 w 9"/>
                <a:gd name="T25" fmla="*/ 4 h 33"/>
                <a:gd name="T26" fmla="*/ 9 w 9"/>
                <a:gd name="T27" fmla="*/ 3 h 33"/>
                <a:gd name="T28" fmla="*/ 8 w 9"/>
                <a:gd name="T29" fmla="*/ 2 h 33"/>
                <a:gd name="T30" fmla="*/ 7 w 9"/>
                <a:gd name="T31" fmla="*/ 1 h 33"/>
                <a:gd name="T32" fmla="*/ 6 w 9"/>
                <a:gd name="T33" fmla="*/ 0 h 33"/>
                <a:gd name="T34" fmla="*/ 5 w 9"/>
                <a:gd name="T35" fmla="*/ 0 h 33"/>
                <a:gd name="T36" fmla="*/ 3 w 9"/>
                <a:gd name="T37" fmla="*/ 1 h 33"/>
                <a:gd name="T38" fmla="*/ 2 w 9"/>
                <a:gd name="T39" fmla="*/ 2 h 33"/>
                <a:gd name="T40" fmla="*/ 2 w 9"/>
                <a:gd name="T41" fmla="*/ 3 h 33"/>
                <a:gd name="T42" fmla="*/ 1 w 9"/>
                <a:gd name="T43" fmla="*/ 6 h 33"/>
                <a:gd name="T44" fmla="*/ 1 w 9"/>
                <a:gd name="T45" fmla="*/ 7 h 33"/>
                <a:gd name="T46" fmla="*/ 1 w 9"/>
                <a:gd name="T47" fmla="*/ 7 h 33"/>
                <a:gd name="T48" fmla="*/ 0 w 9"/>
                <a:gd name="T49"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 h="33">
                  <a:moveTo>
                    <a:pt x="0" y="31"/>
                  </a:moveTo>
                  <a:lnTo>
                    <a:pt x="1" y="31"/>
                  </a:lnTo>
                  <a:lnTo>
                    <a:pt x="2" y="32"/>
                  </a:lnTo>
                  <a:lnTo>
                    <a:pt x="3" y="33"/>
                  </a:lnTo>
                  <a:lnTo>
                    <a:pt x="3" y="33"/>
                  </a:lnTo>
                  <a:lnTo>
                    <a:pt x="5" y="32"/>
                  </a:lnTo>
                  <a:lnTo>
                    <a:pt x="6" y="31"/>
                  </a:lnTo>
                  <a:lnTo>
                    <a:pt x="7" y="30"/>
                  </a:lnTo>
                  <a:lnTo>
                    <a:pt x="7" y="30"/>
                  </a:lnTo>
                  <a:lnTo>
                    <a:pt x="8" y="6"/>
                  </a:lnTo>
                  <a:lnTo>
                    <a:pt x="5" y="7"/>
                  </a:lnTo>
                  <a:lnTo>
                    <a:pt x="8" y="7"/>
                  </a:lnTo>
                  <a:lnTo>
                    <a:pt x="9" y="4"/>
                  </a:lnTo>
                  <a:lnTo>
                    <a:pt x="9" y="3"/>
                  </a:lnTo>
                  <a:lnTo>
                    <a:pt x="8" y="2"/>
                  </a:lnTo>
                  <a:lnTo>
                    <a:pt x="7" y="1"/>
                  </a:lnTo>
                  <a:lnTo>
                    <a:pt x="6" y="0"/>
                  </a:lnTo>
                  <a:lnTo>
                    <a:pt x="5" y="0"/>
                  </a:lnTo>
                  <a:lnTo>
                    <a:pt x="3" y="1"/>
                  </a:lnTo>
                  <a:lnTo>
                    <a:pt x="2" y="2"/>
                  </a:lnTo>
                  <a:lnTo>
                    <a:pt x="2" y="3"/>
                  </a:lnTo>
                  <a:lnTo>
                    <a:pt x="1" y="6"/>
                  </a:lnTo>
                  <a:lnTo>
                    <a:pt x="1" y="7"/>
                  </a:lnTo>
                  <a:lnTo>
                    <a:pt x="1" y="7"/>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191" name="Freeform 47"/>
            <p:cNvSpPr>
              <a:spLocks/>
            </p:cNvSpPr>
            <p:nvPr/>
          </p:nvSpPr>
          <p:spPr bwMode="auto">
            <a:xfrm>
              <a:off x="1746" y="2493"/>
              <a:ext cx="14" cy="32"/>
            </a:xfrm>
            <a:custGeom>
              <a:avLst/>
              <a:gdLst>
                <a:gd name="T0" fmla="*/ 0 w 14"/>
                <a:gd name="T1" fmla="*/ 29 h 32"/>
                <a:gd name="T2" fmla="*/ 0 w 14"/>
                <a:gd name="T3" fmla="*/ 30 h 32"/>
                <a:gd name="T4" fmla="*/ 1 w 14"/>
                <a:gd name="T5" fmla="*/ 31 h 32"/>
                <a:gd name="T6" fmla="*/ 2 w 14"/>
                <a:gd name="T7" fmla="*/ 32 h 32"/>
                <a:gd name="T8" fmla="*/ 3 w 14"/>
                <a:gd name="T9" fmla="*/ 32 h 32"/>
                <a:gd name="T10" fmla="*/ 4 w 14"/>
                <a:gd name="T11" fmla="*/ 32 h 32"/>
                <a:gd name="T12" fmla="*/ 5 w 14"/>
                <a:gd name="T13" fmla="*/ 32 h 32"/>
                <a:gd name="T14" fmla="*/ 6 w 14"/>
                <a:gd name="T15" fmla="*/ 31 h 32"/>
                <a:gd name="T16" fmla="*/ 6 w 14"/>
                <a:gd name="T17" fmla="*/ 30 h 32"/>
                <a:gd name="T18" fmla="*/ 6 w 14"/>
                <a:gd name="T19" fmla="*/ 29 h 32"/>
                <a:gd name="T20" fmla="*/ 14 w 14"/>
                <a:gd name="T21" fmla="*/ 6 h 32"/>
                <a:gd name="T22" fmla="*/ 14 w 14"/>
                <a:gd name="T23" fmla="*/ 4 h 32"/>
                <a:gd name="T24" fmla="*/ 14 w 14"/>
                <a:gd name="T25" fmla="*/ 3 h 32"/>
                <a:gd name="T26" fmla="*/ 14 w 14"/>
                <a:gd name="T27" fmla="*/ 2 h 32"/>
                <a:gd name="T28" fmla="*/ 13 w 14"/>
                <a:gd name="T29" fmla="*/ 1 h 32"/>
                <a:gd name="T30" fmla="*/ 12 w 14"/>
                <a:gd name="T31" fmla="*/ 0 h 32"/>
                <a:gd name="T32" fmla="*/ 11 w 14"/>
                <a:gd name="T33" fmla="*/ 0 h 32"/>
                <a:gd name="T34" fmla="*/ 10 w 14"/>
                <a:gd name="T35" fmla="*/ 1 h 32"/>
                <a:gd name="T36" fmla="*/ 8 w 14"/>
                <a:gd name="T37" fmla="*/ 2 h 32"/>
                <a:gd name="T38" fmla="*/ 7 w 14"/>
                <a:gd name="T39" fmla="*/ 3 h 32"/>
                <a:gd name="T40" fmla="*/ 7 w 14"/>
                <a:gd name="T41" fmla="*/ 4 h 32"/>
                <a:gd name="T42" fmla="*/ 0 w 14"/>
                <a:gd name="T43" fmla="*/ 27 h 32"/>
                <a:gd name="T44" fmla="*/ 0 w 14"/>
                <a:gd name="T4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32">
                  <a:moveTo>
                    <a:pt x="0" y="29"/>
                  </a:moveTo>
                  <a:lnTo>
                    <a:pt x="0" y="30"/>
                  </a:lnTo>
                  <a:lnTo>
                    <a:pt x="1" y="31"/>
                  </a:lnTo>
                  <a:lnTo>
                    <a:pt x="2" y="32"/>
                  </a:lnTo>
                  <a:lnTo>
                    <a:pt x="3" y="32"/>
                  </a:lnTo>
                  <a:lnTo>
                    <a:pt x="4" y="32"/>
                  </a:lnTo>
                  <a:lnTo>
                    <a:pt x="5" y="32"/>
                  </a:lnTo>
                  <a:lnTo>
                    <a:pt x="6" y="31"/>
                  </a:lnTo>
                  <a:lnTo>
                    <a:pt x="6" y="30"/>
                  </a:lnTo>
                  <a:lnTo>
                    <a:pt x="6" y="29"/>
                  </a:lnTo>
                  <a:lnTo>
                    <a:pt x="14" y="6"/>
                  </a:lnTo>
                  <a:lnTo>
                    <a:pt x="14" y="4"/>
                  </a:lnTo>
                  <a:lnTo>
                    <a:pt x="14" y="3"/>
                  </a:lnTo>
                  <a:lnTo>
                    <a:pt x="14" y="2"/>
                  </a:lnTo>
                  <a:lnTo>
                    <a:pt x="13" y="1"/>
                  </a:lnTo>
                  <a:lnTo>
                    <a:pt x="12" y="0"/>
                  </a:lnTo>
                  <a:lnTo>
                    <a:pt x="11" y="0"/>
                  </a:lnTo>
                  <a:lnTo>
                    <a:pt x="10" y="1"/>
                  </a:lnTo>
                  <a:lnTo>
                    <a:pt x="8" y="2"/>
                  </a:lnTo>
                  <a:lnTo>
                    <a:pt x="7" y="3"/>
                  </a:lnTo>
                  <a:lnTo>
                    <a:pt x="7" y="4"/>
                  </a:lnTo>
                  <a:lnTo>
                    <a:pt x="0" y="27"/>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192" name="Freeform 48"/>
            <p:cNvSpPr>
              <a:spLocks/>
            </p:cNvSpPr>
            <p:nvPr/>
          </p:nvSpPr>
          <p:spPr bwMode="auto">
            <a:xfrm>
              <a:off x="1761" y="2452"/>
              <a:ext cx="20" cy="30"/>
            </a:xfrm>
            <a:custGeom>
              <a:avLst/>
              <a:gdLst>
                <a:gd name="T0" fmla="*/ 0 w 20"/>
                <a:gd name="T1" fmla="*/ 26 h 30"/>
                <a:gd name="T2" fmla="*/ 0 w 20"/>
                <a:gd name="T3" fmla="*/ 27 h 30"/>
                <a:gd name="T4" fmla="*/ 1 w 20"/>
                <a:gd name="T5" fmla="*/ 28 h 30"/>
                <a:gd name="T6" fmla="*/ 2 w 20"/>
                <a:gd name="T7" fmla="*/ 29 h 30"/>
                <a:gd name="T8" fmla="*/ 3 w 20"/>
                <a:gd name="T9" fmla="*/ 30 h 30"/>
                <a:gd name="T10" fmla="*/ 4 w 20"/>
                <a:gd name="T11" fmla="*/ 30 h 30"/>
                <a:gd name="T12" fmla="*/ 5 w 20"/>
                <a:gd name="T13" fmla="*/ 29 h 30"/>
                <a:gd name="T14" fmla="*/ 7 w 20"/>
                <a:gd name="T15" fmla="*/ 28 h 30"/>
                <a:gd name="T16" fmla="*/ 7 w 20"/>
                <a:gd name="T17" fmla="*/ 27 h 30"/>
                <a:gd name="T18" fmla="*/ 9 w 20"/>
                <a:gd name="T19" fmla="*/ 25 h 30"/>
                <a:gd name="T20" fmla="*/ 5 w 20"/>
                <a:gd name="T21" fmla="*/ 25 h 30"/>
                <a:gd name="T22" fmla="*/ 8 w 20"/>
                <a:gd name="T23" fmla="*/ 26 h 30"/>
                <a:gd name="T24" fmla="*/ 19 w 20"/>
                <a:gd name="T25" fmla="*/ 5 h 30"/>
                <a:gd name="T26" fmla="*/ 20 w 20"/>
                <a:gd name="T27" fmla="*/ 4 h 30"/>
                <a:gd name="T28" fmla="*/ 20 w 20"/>
                <a:gd name="T29" fmla="*/ 3 h 30"/>
                <a:gd name="T30" fmla="*/ 19 w 20"/>
                <a:gd name="T31" fmla="*/ 1 h 30"/>
                <a:gd name="T32" fmla="*/ 18 w 20"/>
                <a:gd name="T33" fmla="*/ 0 h 30"/>
                <a:gd name="T34" fmla="*/ 16 w 20"/>
                <a:gd name="T35" fmla="*/ 0 h 30"/>
                <a:gd name="T36" fmla="*/ 15 w 20"/>
                <a:gd name="T37" fmla="*/ 0 h 30"/>
                <a:gd name="T38" fmla="*/ 14 w 20"/>
                <a:gd name="T39" fmla="*/ 0 h 30"/>
                <a:gd name="T40" fmla="*/ 13 w 20"/>
                <a:gd name="T41" fmla="*/ 1 h 30"/>
                <a:gd name="T42" fmla="*/ 2 w 20"/>
                <a:gd name="T43" fmla="*/ 22 h 30"/>
                <a:gd name="T44" fmla="*/ 2 w 20"/>
                <a:gd name="T45" fmla="*/ 23 h 30"/>
                <a:gd name="T46" fmla="*/ 0 w 20"/>
                <a:gd name="T4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30">
                  <a:moveTo>
                    <a:pt x="0" y="26"/>
                  </a:moveTo>
                  <a:lnTo>
                    <a:pt x="0" y="27"/>
                  </a:lnTo>
                  <a:lnTo>
                    <a:pt x="1" y="28"/>
                  </a:lnTo>
                  <a:lnTo>
                    <a:pt x="2" y="29"/>
                  </a:lnTo>
                  <a:lnTo>
                    <a:pt x="3" y="30"/>
                  </a:lnTo>
                  <a:lnTo>
                    <a:pt x="4" y="30"/>
                  </a:lnTo>
                  <a:lnTo>
                    <a:pt x="5" y="29"/>
                  </a:lnTo>
                  <a:lnTo>
                    <a:pt x="7" y="28"/>
                  </a:lnTo>
                  <a:lnTo>
                    <a:pt x="7" y="27"/>
                  </a:lnTo>
                  <a:lnTo>
                    <a:pt x="9" y="25"/>
                  </a:lnTo>
                  <a:lnTo>
                    <a:pt x="5" y="25"/>
                  </a:lnTo>
                  <a:lnTo>
                    <a:pt x="8" y="26"/>
                  </a:lnTo>
                  <a:lnTo>
                    <a:pt x="19" y="5"/>
                  </a:lnTo>
                  <a:lnTo>
                    <a:pt x="20" y="4"/>
                  </a:lnTo>
                  <a:lnTo>
                    <a:pt x="20" y="3"/>
                  </a:lnTo>
                  <a:lnTo>
                    <a:pt x="19" y="1"/>
                  </a:lnTo>
                  <a:lnTo>
                    <a:pt x="18" y="0"/>
                  </a:lnTo>
                  <a:lnTo>
                    <a:pt x="16" y="0"/>
                  </a:lnTo>
                  <a:lnTo>
                    <a:pt x="15" y="0"/>
                  </a:lnTo>
                  <a:lnTo>
                    <a:pt x="14" y="0"/>
                  </a:lnTo>
                  <a:lnTo>
                    <a:pt x="13" y="1"/>
                  </a:lnTo>
                  <a:lnTo>
                    <a:pt x="2" y="22"/>
                  </a:lnTo>
                  <a:lnTo>
                    <a:pt x="2" y="23"/>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193" name="Freeform 49"/>
            <p:cNvSpPr>
              <a:spLocks/>
            </p:cNvSpPr>
            <p:nvPr/>
          </p:nvSpPr>
          <p:spPr bwMode="auto">
            <a:xfrm>
              <a:off x="1785" y="2415"/>
              <a:ext cx="23" cy="27"/>
            </a:xfrm>
            <a:custGeom>
              <a:avLst/>
              <a:gdLst>
                <a:gd name="T0" fmla="*/ 1 w 23"/>
                <a:gd name="T1" fmla="*/ 23 h 27"/>
                <a:gd name="T2" fmla="*/ 0 w 23"/>
                <a:gd name="T3" fmla="*/ 24 h 27"/>
                <a:gd name="T4" fmla="*/ 0 w 23"/>
                <a:gd name="T5" fmla="*/ 25 h 27"/>
                <a:gd name="T6" fmla="*/ 1 w 23"/>
                <a:gd name="T7" fmla="*/ 26 h 27"/>
                <a:gd name="T8" fmla="*/ 2 w 23"/>
                <a:gd name="T9" fmla="*/ 27 h 27"/>
                <a:gd name="T10" fmla="*/ 3 w 23"/>
                <a:gd name="T11" fmla="*/ 27 h 27"/>
                <a:gd name="T12" fmla="*/ 5 w 23"/>
                <a:gd name="T13" fmla="*/ 27 h 27"/>
                <a:gd name="T14" fmla="*/ 6 w 23"/>
                <a:gd name="T15" fmla="*/ 27 h 27"/>
                <a:gd name="T16" fmla="*/ 7 w 23"/>
                <a:gd name="T17" fmla="*/ 26 h 27"/>
                <a:gd name="T18" fmla="*/ 11 w 23"/>
                <a:gd name="T19" fmla="*/ 19 h 27"/>
                <a:gd name="T20" fmla="*/ 22 w 23"/>
                <a:gd name="T21" fmla="*/ 5 h 27"/>
                <a:gd name="T22" fmla="*/ 23 w 23"/>
                <a:gd name="T23" fmla="*/ 4 h 27"/>
                <a:gd name="T24" fmla="*/ 23 w 23"/>
                <a:gd name="T25" fmla="*/ 3 h 27"/>
                <a:gd name="T26" fmla="*/ 22 w 23"/>
                <a:gd name="T27" fmla="*/ 2 h 27"/>
                <a:gd name="T28" fmla="*/ 21 w 23"/>
                <a:gd name="T29" fmla="*/ 1 h 27"/>
                <a:gd name="T30" fmla="*/ 20 w 23"/>
                <a:gd name="T31" fmla="*/ 0 h 27"/>
                <a:gd name="T32" fmla="*/ 19 w 23"/>
                <a:gd name="T33" fmla="*/ 0 h 27"/>
                <a:gd name="T34" fmla="*/ 18 w 23"/>
                <a:gd name="T35" fmla="*/ 1 h 27"/>
                <a:gd name="T36" fmla="*/ 17 w 23"/>
                <a:gd name="T37" fmla="*/ 2 h 27"/>
                <a:gd name="T38" fmla="*/ 6 w 23"/>
                <a:gd name="T39" fmla="*/ 15 h 27"/>
                <a:gd name="T40" fmla="*/ 1 w 23"/>
                <a:gd name="T41"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7">
                  <a:moveTo>
                    <a:pt x="1" y="23"/>
                  </a:moveTo>
                  <a:lnTo>
                    <a:pt x="0" y="24"/>
                  </a:lnTo>
                  <a:lnTo>
                    <a:pt x="0" y="25"/>
                  </a:lnTo>
                  <a:lnTo>
                    <a:pt x="1" y="26"/>
                  </a:lnTo>
                  <a:lnTo>
                    <a:pt x="2" y="27"/>
                  </a:lnTo>
                  <a:lnTo>
                    <a:pt x="3" y="27"/>
                  </a:lnTo>
                  <a:lnTo>
                    <a:pt x="5" y="27"/>
                  </a:lnTo>
                  <a:lnTo>
                    <a:pt x="6" y="27"/>
                  </a:lnTo>
                  <a:lnTo>
                    <a:pt x="7" y="26"/>
                  </a:lnTo>
                  <a:lnTo>
                    <a:pt x="11" y="19"/>
                  </a:lnTo>
                  <a:lnTo>
                    <a:pt x="22" y="5"/>
                  </a:lnTo>
                  <a:lnTo>
                    <a:pt x="23" y="4"/>
                  </a:lnTo>
                  <a:lnTo>
                    <a:pt x="23" y="3"/>
                  </a:lnTo>
                  <a:lnTo>
                    <a:pt x="22" y="2"/>
                  </a:lnTo>
                  <a:lnTo>
                    <a:pt x="21" y="1"/>
                  </a:lnTo>
                  <a:lnTo>
                    <a:pt x="20" y="0"/>
                  </a:lnTo>
                  <a:lnTo>
                    <a:pt x="19" y="0"/>
                  </a:lnTo>
                  <a:lnTo>
                    <a:pt x="18" y="1"/>
                  </a:lnTo>
                  <a:lnTo>
                    <a:pt x="17" y="2"/>
                  </a:lnTo>
                  <a:lnTo>
                    <a:pt x="6" y="15"/>
                  </a:lnTo>
                  <a:lnTo>
                    <a:pt x="1"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194" name="Freeform 50"/>
            <p:cNvSpPr>
              <a:spLocks/>
            </p:cNvSpPr>
            <p:nvPr/>
          </p:nvSpPr>
          <p:spPr bwMode="auto">
            <a:xfrm>
              <a:off x="1815" y="2382"/>
              <a:ext cx="25" cy="25"/>
            </a:xfrm>
            <a:custGeom>
              <a:avLst/>
              <a:gdLst>
                <a:gd name="T0" fmla="*/ 0 w 25"/>
                <a:gd name="T1" fmla="*/ 20 h 25"/>
                <a:gd name="T2" fmla="*/ 0 w 25"/>
                <a:gd name="T3" fmla="*/ 21 h 25"/>
                <a:gd name="T4" fmla="*/ 0 w 25"/>
                <a:gd name="T5" fmla="*/ 22 h 25"/>
                <a:gd name="T6" fmla="*/ 0 w 25"/>
                <a:gd name="T7" fmla="*/ 23 h 25"/>
                <a:gd name="T8" fmla="*/ 1 w 25"/>
                <a:gd name="T9" fmla="*/ 24 h 25"/>
                <a:gd name="T10" fmla="*/ 2 w 25"/>
                <a:gd name="T11" fmla="*/ 25 h 25"/>
                <a:gd name="T12" fmla="*/ 3 w 25"/>
                <a:gd name="T13" fmla="*/ 25 h 25"/>
                <a:gd name="T14" fmla="*/ 4 w 25"/>
                <a:gd name="T15" fmla="*/ 24 h 25"/>
                <a:gd name="T16" fmla="*/ 5 w 25"/>
                <a:gd name="T17" fmla="*/ 23 h 25"/>
                <a:gd name="T18" fmla="*/ 18 w 25"/>
                <a:gd name="T19" fmla="*/ 10 h 25"/>
                <a:gd name="T20" fmla="*/ 15 w 25"/>
                <a:gd name="T21" fmla="*/ 9 h 25"/>
                <a:gd name="T22" fmla="*/ 17 w 25"/>
                <a:gd name="T23" fmla="*/ 11 h 25"/>
                <a:gd name="T24" fmla="*/ 23 w 25"/>
                <a:gd name="T25" fmla="*/ 6 h 25"/>
                <a:gd name="T26" fmla="*/ 24 w 25"/>
                <a:gd name="T27" fmla="*/ 4 h 25"/>
                <a:gd name="T28" fmla="*/ 25 w 25"/>
                <a:gd name="T29" fmla="*/ 3 h 25"/>
                <a:gd name="T30" fmla="*/ 25 w 25"/>
                <a:gd name="T31" fmla="*/ 2 h 25"/>
                <a:gd name="T32" fmla="*/ 24 w 25"/>
                <a:gd name="T33" fmla="*/ 1 h 25"/>
                <a:gd name="T34" fmla="*/ 23 w 25"/>
                <a:gd name="T35" fmla="*/ 0 h 25"/>
                <a:gd name="T36" fmla="*/ 22 w 25"/>
                <a:gd name="T37" fmla="*/ 0 h 25"/>
                <a:gd name="T38" fmla="*/ 21 w 25"/>
                <a:gd name="T39" fmla="*/ 0 h 25"/>
                <a:gd name="T40" fmla="*/ 20 w 25"/>
                <a:gd name="T41" fmla="*/ 0 h 25"/>
                <a:gd name="T42" fmla="*/ 14 w 25"/>
                <a:gd name="T43" fmla="*/ 6 h 25"/>
                <a:gd name="T44" fmla="*/ 13 w 25"/>
                <a:gd name="T45" fmla="*/ 7 h 25"/>
                <a:gd name="T46" fmla="*/ 0 w 25"/>
                <a:gd name="T4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 h="25">
                  <a:moveTo>
                    <a:pt x="0" y="20"/>
                  </a:moveTo>
                  <a:lnTo>
                    <a:pt x="0" y="21"/>
                  </a:lnTo>
                  <a:lnTo>
                    <a:pt x="0" y="22"/>
                  </a:lnTo>
                  <a:lnTo>
                    <a:pt x="0" y="23"/>
                  </a:lnTo>
                  <a:lnTo>
                    <a:pt x="1" y="24"/>
                  </a:lnTo>
                  <a:lnTo>
                    <a:pt x="2" y="25"/>
                  </a:lnTo>
                  <a:lnTo>
                    <a:pt x="3" y="25"/>
                  </a:lnTo>
                  <a:lnTo>
                    <a:pt x="4" y="24"/>
                  </a:lnTo>
                  <a:lnTo>
                    <a:pt x="5" y="23"/>
                  </a:lnTo>
                  <a:lnTo>
                    <a:pt x="18" y="10"/>
                  </a:lnTo>
                  <a:lnTo>
                    <a:pt x="15" y="9"/>
                  </a:lnTo>
                  <a:lnTo>
                    <a:pt x="17" y="11"/>
                  </a:lnTo>
                  <a:lnTo>
                    <a:pt x="23" y="6"/>
                  </a:lnTo>
                  <a:lnTo>
                    <a:pt x="24" y="4"/>
                  </a:lnTo>
                  <a:lnTo>
                    <a:pt x="25" y="3"/>
                  </a:lnTo>
                  <a:lnTo>
                    <a:pt x="25" y="2"/>
                  </a:lnTo>
                  <a:lnTo>
                    <a:pt x="24" y="1"/>
                  </a:lnTo>
                  <a:lnTo>
                    <a:pt x="23" y="0"/>
                  </a:lnTo>
                  <a:lnTo>
                    <a:pt x="22" y="0"/>
                  </a:lnTo>
                  <a:lnTo>
                    <a:pt x="21" y="0"/>
                  </a:lnTo>
                  <a:lnTo>
                    <a:pt x="20" y="0"/>
                  </a:lnTo>
                  <a:lnTo>
                    <a:pt x="14" y="6"/>
                  </a:lnTo>
                  <a:lnTo>
                    <a:pt x="13" y="7"/>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195" name="Freeform 51"/>
            <p:cNvSpPr>
              <a:spLocks/>
            </p:cNvSpPr>
            <p:nvPr/>
          </p:nvSpPr>
          <p:spPr bwMode="auto">
            <a:xfrm>
              <a:off x="1848" y="2352"/>
              <a:ext cx="27" cy="23"/>
            </a:xfrm>
            <a:custGeom>
              <a:avLst/>
              <a:gdLst>
                <a:gd name="T0" fmla="*/ 2 w 27"/>
                <a:gd name="T1" fmla="*/ 17 h 23"/>
                <a:gd name="T2" fmla="*/ 1 w 27"/>
                <a:gd name="T3" fmla="*/ 18 h 23"/>
                <a:gd name="T4" fmla="*/ 0 w 27"/>
                <a:gd name="T5" fmla="*/ 19 h 23"/>
                <a:gd name="T6" fmla="*/ 0 w 27"/>
                <a:gd name="T7" fmla="*/ 20 h 23"/>
                <a:gd name="T8" fmla="*/ 1 w 27"/>
                <a:gd name="T9" fmla="*/ 21 h 23"/>
                <a:gd name="T10" fmla="*/ 2 w 27"/>
                <a:gd name="T11" fmla="*/ 22 h 23"/>
                <a:gd name="T12" fmla="*/ 3 w 27"/>
                <a:gd name="T13" fmla="*/ 23 h 23"/>
                <a:gd name="T14" fmla="*/ 4 w 27"/>
                <a:gd name="T15" fmla="*/ 23 h 23"/>
                <a:gd name="T16" fmla="*/ 5 w 27"/>
                <a:gd name="T17" fmla="*/ 22 h 23"/>
                <a:gd name="T18" fmla="*/ 6 w 27"/>
                <a:gd name="T19" fmla="*/ 21 h 23"/>
                <a:gd name="T20" fmla="*/ 25 w 27"/>
                <a:gd name="T21" fmla="*/ 6 h 23"/>
                <a:gd name="T22" fmla="*/ 26 w 27"/>
                <a:gd name="T23" fmla="*/ 5 h 23"/>
                <a:gd name="T24" fmla="*/ 27 w 27"/>
                <a:gd name="T25" fmla="*/ 4 h 23"/>
                <a:gd name="T26" fmla="*/ 27 w 27"/>
                <a:gd name="T27" fmla="*/ 3 h 23"/>
                <a:gd name="T28" fmla="*/ 26 w 27"/>
                <a:gd name="T29" fmla="*/ 1 h 23"/>
                <a:gd name="T30" fmla="*/ 25 w 27"/>
                <a:gd name="T31" fmla="*/ 0 h 23"/>
                <a:gd name="T32" fmla="*/ 24 w 27"/>
                <a:gd name="T33" fmla="*/ 0 h 23"/>
                <a:gd name="T34" fmla="*/ 23 w 27"/>
                <a:gd name="T35" fmla="*/ 0 h 23"/>
                <a:gd name="T36" fmla="*/ 22 w 27"/>
                <a:gd name="T37" fmla="*/ 0 h 23"/>
                <a:gd name="T38" fmla="*/ 3 w 27"/>
                <a:gd name="T39" fmla="*/ 16 h 23"/>
                <a:gd name="T40" fmla="*/ 2 w 27"/>
                <a:gd name="T41"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23">
                  <a:moveTo>
                    <a:pt x="2" y="17"/>
                  </a:moveTo>
                  <a:lnTo>
                    <a:pt x="1" y="18"/>
                  </a:lnTo>
                  <a:lnTo>
                    <a:pt x="0" y="19"/>
                  </a:lnTo>
                  <a:lnTo>
                    <a:pt x="0" y="20"/>
                  </a:lnTo>
                  <a:lnTo>
                    <a:pt x="1" y="21"/>
                  </a:lnTo>
                  <a:lnTo>
                    <a:pt x="2" y="22"/>
                  </a:lnTo>
                  <a:lnTo>
                    <a:pt x="3" y="23"/>
                  </a:lnTo>
                  <a:lnTo>
                    <a:pt x="4" y="23"/>
                  </a:lnTo>
                  <a:lnTo>
                    <a:pt x="5" y="22"/>
                  </a:lnTo>
                  <a:lnTo>
                    <a:pt x="6" y="21"/>
                  </a:lnTo>
                  <a:lnTo>
                    <a:pt x="25" y="6"/>
                  </a:lnTo>
                  <a:lnTo>
                    <a:pt x="26" y="5"/>
                  </a:lnTo>
                  <a:lnTo>
                    <a:pt x="27" y="4"/>
                  </a:lnTo>
                  <a:lnTo>
                    <a:pt x="27" y="3"/>
                  </a:lnTo>
                  <a:lnTo>
                    <a:pt x="26" y="1"/>
                  </a:lnTo>
                  <a:lnTo>
                    <a:pt x="25" y="0"/>
                  </a:lnTo>
                  <a:lnTo>
                    <a:pt x="24" y="0"/>
                  </a:lnTo>
                  <a:lnTo>
                    <a:pt x="23" y="0"/>
                  </a:lnTo>
                  <a:lnTo>
                    <a:pt x="22" y="0"/>
                  </a:lnTo>
                  <a:lnTo>
                    <a:pt x="3" y="16"/>
                  </a:lnTo>
                  <a:lnTo>
                    <a:pt x="2"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196" name="Freeform 52"/>
            <p:cNvSpPr>
              <a:spLocks/>
            </p:cNvSpPr>
            <p:nvPr/>
          </p:nvSpPr>
          <p:spPr bwMode="auto">
            <a:xfrm>
              <a:off x="1884" y="2325"/>
              <a:ext cx="29" cy="22"/>
            </a:xfrm>
            <a:custGeom>
              <a:avLst/>
              <a:gdLst>
                <a:gd name="T0" fmla="*/ 2 w 29"/>
                <a:gd name="T1" fmla="*/ 15 h 22"/>
                <a:gd name="T2" fmla="*/ 1 w 29"/>
                <a:gd name="T3" fmla="*/ 16 h 22"/>
                <a:gd name="T4" fmla="*/ 0 w 29"/>
                <a:gd name="T5" fmla="*/ 17 h 22"/>
                <a:gd name="T6" fmla="*/ 0 w 29"/>
                <a:gd name="T7" fmla="*/ 19 h 22"/>
                <a:gd name="T8" fmla="*/ 1 w 29"/>
                <a:gd name="T9" fmla="*/ 20 h 22"/>
                <a:gd name="T10" fmla="*/ 2 w 29"/>
                <a:gd name="T11" fmla="*/ 21 h 22"/>
                <a:gd name="T12" fmla="*/ 3 w 29"/>
                <a:gd name="T13" fmla="*/ 22 h 22"/>
                <a:gd name="T14" fmla="*/ 4 w 29"/>
                <a:gd name="T15" fmla="*/ 22 h 22"/>
                <a:gd name="T16" fmla="*/ 6 w 29"/>
                <a:gd name="T17" fmla="*/ 21 h 22"/>
                <a:gd name="T18" fmla="*/ 22 w 29"/>
                <a:gd name="T19" fmla="*/ 10 h 22"/>
                <a:gd name="T20" fmla="*/ 27 w 29"/>
                <a:gd name="T21" fmla="*/ 6 h 22"/>
                <a:gd name="T22" fmla="*/ 29 w 29"/>
                <a:gd name="T23" fmla="*/ 5 h 22"/>
                <a:gd name="T24" fmla="*/ 29 w 29"/>
                <a:gd name="T25" fmla="*/ 4 h 22"/>
                <a:gd name="T26" fmla="*/ 29 w 29"/>
                <a:gd name="T27" fmla="*/ 3 h 22"/>
                <a:gd name="T28" fmla="*/ 29 w 29"/>
                <a:gd name="T29" fmla="*/ 2 h 22"/>
                <a:gd name="T30" fmla="*/ 27 w 29"/>
                <a:gd name="T31" fmla="*/ 1 h 22"/>
                <a:gd name="T32" fmla="*/ 26 w 29"/>
                <a:gd name="T33" fmla="*/ 0 h 22"/>
                <a:gd name="T34" fmla="*/ 25 w 29"/>
                <a:gd name="T35" fmla="*/ 0 h 22"/>
                <a:gd name="T36" fmla="*/ 24 w 29"/>
                <a:gd name="T37" fmla="*/ 1 h 22"/>
                <a:gd name="T38" fmla="*/ 19 w 29"/>
                <a:gd name="T39" fmla="*/ 4 h 22"/>
                <a:gd name="T40" fmla="*/ 2 w 29"/>
                <a:gd name="T41" fmla="*/ 1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2">
                  <a:moveTo>
                    <a:pt x="2" y="15"/>
                  </a:moveTo>
                  <a:lnTo>
                    <a:pt x="1" y="16"/>
                  </a:lnTo>
                  <a:lnTo>
                    <a:pt x="0" y="17"/>
                  </a:lnTo>
                  <a:lnTo>
                    <a:pt x="0" y="19"/>
                  </a:lnTo>
                  <a:lnTo>
                    <a:pt x="1" y="20"/>
                  </a:lnTo>
                  <a:lnTo>
                    <a:pt x="2" y="21"/>
                  </a:lnTo>
                  <a:lnTo>
                    <a:pt x="3" y="22"/>
                  </a:lnTo>
                  <a:lnTo>
                    <a:pt x="4" y="22"/>
                  </a:lnTo>
                  <a:lnTo>
                    <a:pt x="6" y="21"/>
                  </a:lnTo>
                  <a:lnTo>
                    <a:pt x="22" y="10"/>
                  </a:lnTo>
                  <a:lnTo>
                    <a:pt x="27" y="6"/>
                  </a:lnTo>
                  <a:lnTo>
                    <a:pt x="29" y="5"/>
                  </a:lnTo>
                  <a:lnTo>
                    <a:pt x="29" y="4"/>
                  </a:lnTo>
                  <a:lnTo>
                    <a:pt x="29" y="3"/>
                  </a:lnTo>
                  <a:lnTo>
                    <a:pt x="29" y="2"/>
                  </a:lnTo>
                  <a:lnTo>
                    <a:pt x="27" y="1"/>
                  </a:lnTo>
                  <a:lnTo>
                    <a:pt x="26" y="0"/>
                  </a:lnTo>
                  <a:lnTo>
                    <a:pt x="25" y="0"/>
                  </a:lnTo>
                  <a:lnTo>
                    <a:pt x="24" y="1"/>
                  </a:lnTo>
                  <a:lnTo>
                    <a:pt x="19" y="4"/>
                  </a:lnTo>
                  <a:lnTo>
                    <a:pt x="2"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197" name="Freeform 53"/>
            <p:cNvSpPr>
              <a:spLocks/>
            </p:cNvSpPr>
            <p:nvPr/>
          </p:nvSpPr>
          <p:spPr bwMode="auto">
            <a:xfrm>
              <a:off x="1922" y="2301"/>
              <a:ext cx="30" cy="21"/>
            </a:xfrm>
            <a:custGeom>
              <a:avLst/>
              <a:gdLst>
                <a:gd name="T0" fmla="*/ 3 w 30"/>
                <a:gd name="T1" fmla="*/ 14 h 21"/>
                <a:gd name="T2" fmla="*/ 2 w 30"/>
                <a:gd name="T3" fmla="*/ 15 h 21"/>
                <a:gd name="T4" fmla="*/ 0 w 30"/>
                <a:gd name="T5" fmla="*/ 16 h 21"/>
                <a:gd name="T6" fmla="*/ 0 w 30"/>
                <a:gd name="T7" fmla="*/ 17 h 21"/>
                <a:gd name="T8" fmla="*/ 2 w 30"/>
                <a:gd name="T9" fmla="*/ 18 h 21"/>
                <a:gd name="T10" fmla="*/ 3 w 30"/>
                <a:gd name="T11" fmla="*/ 20 h 21"/>
                <a:gd name="T12" fmla="*/ 4 w 30"/>
                <a:gd name="T13" fmla="*/ 21 h 21"/>
                <a:gd name="T14" fmla="*/ 5 w 30"/>
                <a:gd name="T15" fmla="*/ 21 h 21"/>
                <a:gd name="T16" fmla="*/ 6 w 30"/>
                <a:gd name="T17" fmla="*/ 20 h 21"/>
                <a:gd name="T18" fmla="*/ 13 w 30"/>
                <a:gd name="T19" fmla="*/ 15 h 21"/>
                <a:gd name="T20" fmla="*/ 28 w 30"/>
                <a:gd name="T21" fmla="*/ 6 h 21"/>
                <a:gd name="T22" fmla="*/ 29 w 30"/>
                <a:gd name="T23" fmla="*/ 5 h 21"/>
                <a:gd name="T24" fmla="*/ 30 w 30"/>
                <a:gd name="T25" fmla="*/ 4 h 21"/>
                <a:gd name="T26" fmla="*/ 30 w 30"/>
                <a:gd name="T27" fmla="*/ 3 h 21"/>
                <a:gd name="T28" fmla="*/ 29 w 30"/>
                <a:gd name="T29" fmla="*/ 2 h 21"/>
                <a:gd name="T30" fmla="*/ 28 w 30"/>
                <a:gd name="T31" fmla="*/ 1 h 21"/>
                <a:gd name="T32" fmla="*/ 27 w 30"/>
                <a:gd name="T33" fmla="*/ 0 h 21"/>
                <a:gd name="T34" fmla="*/ 26 w 30"/>
                <a:gd name="T35" fmla="*/ 0 h 21"/>
                <a:gd name="T36" fmla="*/ 25 w 30"/>
                <a:gd name="T37" fmla="*/ 1 h 21"/>
                <a:gd name="T38" fmla="*/ 9 w 30"/>
                <a:gd name="T39" fmla="*/ 10 h 21"/>
                <a:gd name="T40" fmla="*/ 3 w 30"/>
                <a:gd name="T41"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21">
                  <a:moveTo>
                    <a:pt x="3" y="14"/>
                  </a:moveTo>
                  <a:lnTo>
                    <a:pt x="2" y="15"/>
                  </a:lnTo>
                  <a:lnTo>
                    <a:pt x="0" y="16"/>
                  </a:lnTo>
                  <a:lnTo>
                    <a:pt x="0" y="17"/>
                  </a:lnTo>
                  <a:lnTo>
                    <a:pt x="2" y="18"/>
                  </a:lnTo>
                  <a:lnTo>
                    <a:pt x="3" y="20"/>
                  </a:lnTo>
                  <a:lnTo>
                    <a:pt x="4" y="21"/>
                  </a:lnTo>
                  <a:lnTo>
                    <a:pt x="5" y="21"/>
                  </a:lnTo>
                  <a:lnTo>
                    <a:pt x="6" y="20"/>
                  </a:lnTo>
                  <a:lnTo>
                    <a:pt x="13" y="15"/>
                  </a:lnTo>
                  <a:lnTo>
                    <a:pt x="28" y="6"/>
                  </a:lnTo>
                  <a:lnTo>
                    <a:pt x="29" y="5"/>
                  </a:lnTo>
                  <a:lnTo>
                    <a:pt x="30" y="4"/>
                  </a:lnTo>
                  <a:lnTo>
                    <a:pt x="30" y="3"/>
                  </a:lnTo>
                  <a:lnTo>
                    <a:pt x="29" y="2"/>
                  </a:lnTo>
                  <a:lnTo>
                    <a:pt x="28" y="1"/>
                  </a:lnTo>
                  <a:lnTo>
                    <a:pt x="27" y="0"/>
                  </a:lnTo>
                  <a:lnTo>
                    <a:pt x="26" y="0"/>
                  </a:lnTo>
                  <a:lnTo>
                    <a:pt x="25" y="1"/>
                  </a:lnTo>
                  <a:lnTo>
                    <a:pt x="9" y="10"/>
                  </a:lnTo>
                  <a:lnTo>
                    <a:pt x="3"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198" name="Freeform 54"/>
            <p:cNvSpPr>
              <a:spLocks/>
            </p:cNvSpPr>
            <p:nvPr/>
          </p:nvSpPr>
          <p:spPr bwMode="auto">
            <a:xfrm>
              <a:off x="1962" y="2279"/>
              <a:ext cx="31" cy="18"/>
            </a:xfrm>
            <a:custGeom>
              <a:avLst/>
              <a:gdLst>
                <a:gd name="T0" fmla="*/ 2 w 31"/>
                <a:gd name="T1" fmla="*/ 13 h 18"/>
                <a:gd name="T2" fmla="*/ 1 w 31"/>
                <a:gd name="T3" fmla="*/ 14 h 18"/>
                <a:gd name="T4" fmla="*/ 0 w 31"/>
                <a:gd name="T5" fmla="*/ 15 h 18"/>
                <a:gd name="T6" fmla="*/ 0 w 31"/>
                <a:gd name="T7" fmla="*/ 16 h 18"/>
                <a:gd name="T8" fmla="*/ 1 w 31"/>
                <a:gd name="T9" fmla="*/ 17 h 18"/>
                <a:gd name="T10" fmla="*/ 2 w 31"/>
                <a:gd name="T11" fmla="*/ 18 h 18"/>
                <a:gd name="T12" fmla="*/ 3 w 31"/>
                <a:gd name="T13" fmla="*/ 18 h 18"/>
                <a:gd name="T14" fmla="*/ 4 w 31"/>
                <a:gd name="T15" fmla="*/ 18 h 18"/>
                <a:gd name="T16" fmla="*/ 5 w 31"/>
                <a:gd name="T17" fmla="*/ 18 h 18"/>
                <a:gd name="T18" fmla="*/ 29 w 31"/>
                <a:gd name="T19" fmla="*/ 6 h 18"/>
                <a:gd name="T20" fmla="*/ 30 w 31"/>
                <a:gd name="T21" fmla="*/ 5 h 18"/>
                <a:gd name="T22" fmla="*/ 31 w 31"/>
                <a:gd name="T23" fmla="*/ 4 h 18"/>
                <a:gd name="T24" fmla="*/ 31 w 31"/>
                <a:gd name="T25" fmla="*/ 3 h 18"/>
                <a:gd name="T26" fmla="*/ 30 w 31"/>
                <a:gd name="T27" fmla="*/ 2 h 18"/>
                <a:gd name="T28" fmla="*/ 29 w 31"/>
                <a:gd name="T29" fmla="*/ 1 h 18"/>
                <a:gd name="T30" fmla="*/ 27 w 31"/>
                <a:gd name="T31" fmla="*/ 0 h 18"/>
                <a:gd name="T32" fmla="*/ 26 w 31"/>
                <a:gd name="T33" fmla="*/ 0 h 18"/>
                <a:gd name="T34" fmla="*/ 25 w 31"/>
                <a:gd name="T35" fmla="*/ 1 h 18"/>
                <a:gd name="T36" fmla="*/ 2 w 31"/>
                <a:gd name="T3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18">
                  <a:moveTo>
                    <a:pt x="2" y="13"/>
                  </a:moveTo>
                  <a:lnTo>
                    <a:pt x="1" y="14"/>
                  </a:lnTo>
                  <a:lnTo>
                    <a:pt x="0" y="15"/>
                  </a:lnTo>
                  <a:lnTo>
                    <a:pt x="0" y="16"/>
                  </a:lnTo>
                  <a:lnTo>
                    <a:pt x="1" y="17"/>
                  </a:lnTo>
                  <a:lnTo>
                    <a:pt x="2" y="18"/>
                  </a:lnTo>
                  <a:lnTo>
                    <a:pt x="3" y="18"/>
                  </a:lnTo>
                  <a:lnTo>
                    <a:pt x="4" y="18"/>
                  </a:lnTo>
                  <a:lnTo>
                    <a:pt x="5" y="18"/>
                  </a:lnTo>
                  <a:lnTo>
                    <a:pt x="29" y="6"/>
                  </a:lnTo>
                  <a:lnTo>
                    <a:pt x="30" y="5"/>
                  </a:lnTo>
                  <a:lnTo>
                    <a:pt x="31" y="4"/>
                  </a:lnTo>
                  <a:lnTo>
                    <a:pt x="31" y="3"/>
                  </a:lnTo>
                  <a:lnTo>
                    <a:pt x="30" y="2"/>
                  </a:lnTo>
                  <a:lnTo>
                    <a:pt x="29" y="1"/>
                  </a:lnTo>
                  <a:lnTo>
                    <a:pt x="27" y="0"/>
                  </a:lnTo>
                  <a:lnTo>
                    <a:pt x="26" y="0"/>
                  </a:lnTo>
                  <a:lnTo>
                    <a:pt x="25" y="1"/>
                  </a:lnTo>
                  <a:lnTo>
                    <a:pt x="2"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199" name="Freeform 55"/>
            <p:cNvSpPr>
              <a:spLocks/>
            </p:cNvSpPr>
            <p:nvPr/>
          </p:nvSpPr>
          <p:spPr bwMode="auto">
            <a:xfrm>
              <a:off x="2004" y="2259"/>
              <a:ext cx="30" cy="18"/>
            </a:xfrm>
            <a:custGeom>
              <a:avLst/>
              <a:gdLst>
                <a:gd name="T0" fmla="*/ 2 w 30"/>
                <a:gd name="T1" fmla="*/ 11 h 18"/>
                <a:gd name="T2" fmla="*/ 1 w 30"/>
                <a:gd name="T3" fmla="*/ 12 h 18"/>
                <a:gd name="T4" fmla="*/ 0 w 30"/>
                <a:gd name="T5" fmla="*/ 13 h 18"/>
                <a:gd name="T6" fmla="*/ 0 w 30"/>
                <a:gd name="T7" fmla="*/ 14 h 18"/>
                <a:gd name="T8" fmla="*/ 0 w 30"/>
                <a:gd name="T9" fmla="*/ 15 h 18"/>
                <a:gd name="T10" fmla="*/ 0 w 30"/>
                <a:gd name="T11" fmla="*/ 16 h 18"/>
                <a:gd name="T12" fmla="*/ 1 w 30"/>
                <a:gd name="T13" fmla="*/ 18 h 18"/>
                <a:gd name="T14" fmla="*/ 2 w 30"/>
                <a:gd name="T15" fmla="*/ 18 h 18"/>
                <a:gd name="T16" fmla="*/ 3 w 30"/>
                <a:gd name="T17" fmla="*/ 18 h 18"/>
                <a:gd name="T18" fmla="*/ 27 w 30"/>
                <a:gd name="T19" fmla="*/ 7 h 18"/>
                <a:gd name="T20" fmla="*/ 28 w 30"/>
                <a:gd name="T21" fmla="*/ 7 h 18"/>
                <a:gd name="T22" fmla="*/ 29 w 30"/>
                <a:gd name="T23" fmla="*/ 5 h 18"/>
                <a:gd name="T24" fmla="*/ 30 w 30"/>
                <a:gd name="T25" fmla="*/ 4 h 18"/>
                <a:gd name="T26" fmla="*/ 30 w 30"/>
                <a:gd name="T27" fmla="*/ 3 h 18"/>
                <a:gd name="T28" fmla="*/ 29 w 30"/>
                <a:gd name="T29" fmla="*/ 2 h 18"/>
                <a:gd name="T30" fmla="*/ 28 w 30"/>
                <a:gd name="T31" fmla="*/ 1 h 18"/>
                <a:gd name="T32" fmla="*/ 27 w 30"/>
                <a:gd name="T33" fmla="*/ 0 h 18"/>
                <a:gd name="T34" fmla="*/ 26 w 30"/>
                <a:gd name="T35" fmla="*/ 0 h 18"/>
                <a:gd name="T36" fmla="*/ 2 w 30"/>
                <a:gd name="T37" fmla="*/ 1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18">
                  <a:moveTo>
                    <a:pt x="2" y="11"/>
                  </a:moveTo>
                  <a:lnTo>
                    <a:pt x="1" y="12"/>
                  </a:lnTo>
                  <a:lnTo>
                    <a:pt x="0" y="13"/>
                  </a:lnTo>
                  <a:lnTo>
                    <a:pt x="0" y="14"/>
                  </a:lnTo>
                  <a:lnTo>
                    <a:pt x="0" y="15"/>
                  </a:lnTo>
                  <a:lnTo>
                    <a:pt x="0" y="16"/>
                  </a:lnTo>
                  <a:lnTo>
                    <a:pt x="1" y="18"/>
                  </a:lnTo>
                  <a:lnTo>
                    <a:pt x="2" y="18"/>
                  </a:lnTo>
                  <a:lnTo>
                    <a:pt x="3" y="18"/>
                  </a:lnTo>
                  <a:lnTo>
                    <a:pt x="27" y="7"/>
                  </a:lnTo>
                  <a:lnTo>
                    <a:pt x="28" y="7"/>
                  </a:lnTo>
                  <a:lnTo>
                    <a:pt x="29" y="5"/>
                  </a:lnTo>
                  <a:lnTo>
                    <a:pt x="30" y="4"/>
                  </a:lnTo>
                  <a:lnTo>
                    <a:pt x="30" y="3"/>
                  </a:lnTo>
                  <a:lnTo>
                    <a:pt x="29" y="2"/>
                  </a:lnTo>
                  <a:lnTo>
                    <a:pt x="28" y="1"/>
                  </a:lnTo>
                  <a:lnTo>
                    <a:pt x="27" y="0"/>
                  </a:lnTo>
                  <a:lnTo>
                    <a:pt x="26" y="0"/>
                  </a:lnTo>
                  <a:lnTo>
                    <a:pt x="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00" name="Freeform 56"/>
            <p:cNvSpPr>
              <a:spLocks/>
            </p:cNvSpPr>
            <p:nvPr/>
          </p:nvSpPr>
          <p:spPr bwMode="auto">
            <a:xfrm>
              <a:off x="2045" y="2241"/>
              <a:ext cx="31" cy="17"/>
            </a:xfrm>
            <a:custGeom>
              <a:avLst/>
              <a:gdLst>
                <a:gd name="T0" fmla="*/ 4 w 31"/>
                <a:gd name="T1" fmla="*/ 10 h 17"/>
                <a:gd name="T2" fmla="*/ 3 w 31"/>
                <a:gd name="T3" fmla="*/ 11 h 17"/>
                <a:gd name="T4" fmla="*/ 2 w 31"/>
                <a:gd name="T5" fmla="*/ 12 h 17"/>
                <a:gd name="T6" fmla="*/ 0 w 31"/>
                <a:gd name="T7" fmla="*/ 14 h 17"/>
                <a:gd name="T8" fmla="*/ 0 w 31"/>
                <a:gd name="T9" fmla="*/ 15 h 17"/>
                <a:gd name="T10" fmla="*/ 2 w 31"/>
                <a:gd name="T11" fmla="*/ 16 h 17"/>
                <a:gd name="T12" fmla="*/ 3 w 31"/>
                <a:gd name="T13" fmla="*/ 17 h 17"/>
                <a:gd name="T14" fmla="*/ 4 w 31"/>
                <a:gd name="T15" fmla="*/ 17 h 17"/>
                <a:gd name="T16" fmla="*/ 5 w 31"/>
                <a:gd name="T17" fmla="*/ 17 h 17"/>
                <a:gd name="T18" fmla="*/ 24 w 31"/>
                <a:gd name="T19" fmla="*/ 9 h 17"/>
                <a:gd name="T20" fmla="*/ 29 w 31"/>
                <a:gd name="T21" fmla="*/ 7 h 17"/>
                <a:gd name="T22" fmla="*/ 30 w 31"/>
                <a:gd name="T23" fmla="*/ 6 h 17"/>
                <a:gd name="T24" fmla="*/ 31 w 31"/>
                <a:gd name="T25" fmla="*/ 5 h 17"/>
                <a:gd name="T26" fmla="*/ 31 w 31"/>
                <a:gd name="T27" fmla="*/ 4 h 17"/>
                <a:gd name="T28" fmla="*/ 31 w 31"/>
                <a:gd name="T29" fmla="*/ 3 h 17"/>
                <a:gd name="T30" fmla="*/ 31 w 31"/>
                <a:gd name="T31" fmla="*/ 1 h 17"/>
                <a:gd name="T32" fmla="*/ 30 w 31"/>
                <a:gd name="T33" fmla="*/ 0 h 17"/>
                <a:gd name="T34" fmla="*/ 29 w 31"/>
                <a:gd name="T35" fmla="*/ 0 h 17"/>
                <a:gd name="T36" fmla="*/ 28 w 31"/>
                <a:gd name="T37" fmla="*/ 0 h 17"/>
                <a:gd name="T38" fmla="*/ 22 w 31"/>
                <a:gd name="T39" fmla="*/ 3 h 17"/>
                <a:gd name="T40" fmla="*/ 4 w 31"/>
                <a:gd name="T41"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17">
                  <a:moveTo>
                    <a:pt x="4" y="10"/>
                  </a:moveTo>
                  <a:lnTo>
                    <a:pt x="3" y="11"/>
                  </a:lnTo>
                  <a:lnTo>
                    <a:pt x="2" y="12"/>
                  </a:lnTo>
                  <a:lnTo>
                    <a:pt x="0" y="14"/>
                  </a:lnTo>
                  <a:lnTo>
                    <a:pt x="0" y="15"/>
                  </a:lnTo>
                  <a:lnTo>
                    <a:pt x="2" y="16"/>
                  </a:lnTo>
                  <a:lnTo>
                    <a:pt x="3" y="17"/>
                  </a:lnTo>
                  <a:lnTo>
                    <a:pt x="4" y="17"/>
                  </a:lnTo>
                  <a:lnTo>
                    <a:pt x="5" y="17"/>
                  </a:lnTo>
                  <a:lnTo>
                    <a:pt x="24" y="9"/>
                  </a:lnTo>
                  <a:lnTo>
                    <a:pt x="29" y="7"/>
                  </a:lnTo>
                  <a:lnTo>
                    <a:pt x="30" y="6"/>
                  </a:lnTo>
                  <a:lnTo>
                    <a:pt x="31" y="5"/>
                  </a:lnTo>
                  <a:lnTo>
                    <a:pt x="31" y="4"/>
                  </a:lnTo>
                  <a:lnTo>
                    <a:pt x="31" y="3"/>
                  </a:lnTo>
                  <a:lnTo>
                    <a:pt x="31" y="1"/>
                  </a:lnTo>
                  <a:lnTo>
                    <a:pt x="30" y="0"/>
                  </a:lnTo>
                  <a:lnTo>
                    <a:pt x="29" y="0"/>
                  </a:lnTo>
                  <a:lnTo>
                    <a:pt x="28" y="0"/>
                  </a:lnTo>
                  <a:lnTo>
                    <a:pt x="22" y="3"/>
                  </a:lnTo>
                  <a:lnTo>
                    <a:pt x="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01" name="Freeform 57"/>
            <p:cNvSpPr>
              <a:spLocks/>
            </p:cNvSpPr>
            <p:nvPr/>
          </p:nvSpPr>
          <p:spPr bwMode="auto">
            <a:xfrm>
              <a:off x="2088" y="2225"/>
              <a:ext cx="32" cy="15"/>
            </a:xfrm>
            <a:custGeom>
              <a:avLst/>
              <a:gdLst>
                <a:gd name="T0" fmla="*/ 4 w 32"/>
                <a:gd name="T1" fmla="*/ 9 h 15"/>
                <a:gd name="T2" fmla="*/ 3 w 32"/>
                <a:gd name="T3" fmla="*/ 10 h 15"/>
                <a:gd name="T4" fmla="*/ 1 w 32"/>
                <a:gd name="T5" fmla="*/ 11 h 15"/>
                <a:gd name="T6" fmla="*/ 0 w 32"/>
                <a:gd name="T7" fmla="*/ 12 h 15"/>
                <a:gd name="T8" fmla="*/ 0 w 32"/>
                <a:gd name="T9" fmla="*/ 13 h 15"/>
                <a:gd name="T10" fmla="*/ 1 w 32"/>
                <a:gd name="T11" fmla="*/ 14 h 15"/>
                <a:gd name="T12" fmla="*/ 3 w 32"/>
                <a:gd name="T13" fmla="*/ 15 h 15"/>
                <a:gd name="T14" fmla="*/ 4 w 32"/>
                <a:gd name="T15" fmla="*/ 15 h 15"/>
                <a:gd name="T16" fmla="*/ 5 w 32"/>
                <a:gd name="T17" fmla="*/ 15 h 15"/>
                <a:gd name="T18" fmla="*/ 19 w 32"/>
                <a:gd name="T19" fmla="*/ 10 h 15"/>
                <a:gd name="T20" fmla="*/ 29 w 32"/>
                <a:gd name="T21" fmla="*/ 7 h 15"/>
                <a:gd name="T22" fmla="*/ 30 w 32"/>
                <a:gd name="T23" fmla="*/ 5 h 15"/>
                <a:gd name="T24" fmla="*/ 31 w 32"/>
                <a:gd name="T25" fmla="*/ 4 h 15"/>
                <a:gd name="T26" fmla="*/ 32 w 32"/>
                <a:gd name="T27" fmla="*/ 3 h 15"/>
                <a:gd name="T28" fmla="*/ 32 w 32"/>
                <a:gd name="T29" fmla="*/ 2 h 15"/>
                <a:gd name="T30" fmla="*/ 31 w 32"/>
                <a:gd name="T31" fmla="*/ 1 h 15"/>
                <a:gd name="T32" fmla="*/ 30 w 32"/>
                <a:gd name="T33" fmla="*/ 0 h 15"/>
                <a:gd name="T34" fmla="*/ 29 w 32"/>
                <a:gd name="T35" fmla="*/ 0 h 15"/>
                <a:gd name="T36" fmla="*/ 28 w 32"/>
                <a:gd name="T37" fmla="*/ 0 h 15"/>
                <a:gd name="T38" fmla="*/ 18 w 32"/>
                <a:gd name="T39" fmla="*/ 3 h 15"/>
                <a:gd name="T40" fmla="*/ 4 w 32"/>
                <a:gd name="T41"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15">
                  <a:moveTo>
                    <a:pt x="4" y="9"/>
                  </a:moveTo>
                  <a:lnTo>
                    <a:pt x="3" y="10"/>
                  </a:lnTo>
                  <a:lnTo>
                    <a:pt x="1" y="11"/>
                  </a:lnTo>
                  <a:lnTo>
                    <a:pt x="0" y="12"/>
                  </a:lnTo>
                  <a:lnTo>
                    <a:pt x="0" y="13"/>
                  </a:lnTo>
                  <a:lnTo>
                    <a:pt x="1" y="14"/>
                  </a:lnTo>
                  <a:lnTo>
                    <a:pt x="3" y="15"/>
                  </a:lnTo>
                  <a:lnTo>
                    <a:pt x="4" y="15"/>
                  </a:lnTo>
                  <a:lnTo>
                    <a:pt x="5" y="15"/>
                  </a:lnTo>
                  <a:lnTo>
                    <a:pt x="19" y="10"/>
                  </a:lnTo>
                  <a:lnTo>
                    <a:pt x="29" y="7"/>
                  </a:lnTo>
                  <a:lnTo>
                    <a:pt x="30" y="5"/>
                  </a:lnTo>
                  <a:lnTo>
                    <a:pt x="31" y="4"/>
                  </a:lnTo>
                  <a:lnTo>
                    <a:pt x="32" y="3"/>
                  </a:lnTo>
                  <a:lnTo>
                    <a:pt x="32" y="2"/>
                  </a:lnTo>
                  <a:lnTo>
                    <a:pt x="31" y="1"/>
                  </a:lnTo>
                  <a:lnTo>
                    <a:pt x="30" y="0"/>
                  </a:lnTo>
                  <a:lnTo>
                    <a:pt x="29" y="0"/>
                  </a:lnTo>
                  <a:lnTo>
                    <a:pt x="28" y="0"/>
                  </a:lnTo>
                  <a:lnTo>
                    <a:pt x="18" y="3"/>
                  </a:lnTo>
                  <a:lnTo>
                    <a:pt x="4"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02" name="Freeform 58"/>
            <p:cNvSpPr>
              <a:spLocks/>
            </p:cNvSpPr>
            <p:nvPr/>
          </p:nvSpPr>
          <p:spPr bwMode="auto">
            <a:xfrm>
              <a:off x="2131" y="2210"/>
              <a:ext cx="32" cy="15"/>
            </a:xfrm>
            <a:custGeom>
              <a:avLst/>
              <a:gdLst>
                <a:gd name="T0" fmla="*/ 3 w 32"/>
                <a:gd name="T1" fmla="*/ 8 h 15"/>
                <a:gd name="T2" fmla="*/ 2 w 32"/>
                <a:gd name="T3" fmla="*/ 8 h 15"/>
                <a:gd name="T4" fmla="*/ 1 w 32"/>
                <a:gd name="T5" fmla="*/ 9 h 15"/>
                <a:gd name="T6" fmla="*/ 0 w 32"/>
                <a:gd name="T7" fmla="*/ 11 h 15"/>
                <a:gd name="T8" fmla="*/ 0 w 32"/>
                <a:gd name="T9" fmla="*/ 12 h 15"/>
                <a:gd name="T10" fmla="*/ 1 w 32"/>
                <a:gd name="T11" fmla="*/ 13 h 15"/>
                <a:gd name="T12" fmla="*/ 2 w 32"/>
                <a:gd name="T13" fmla="*/ 14 h 15"/>
                <a:gd name="T14" fmla="*/ 3 w 32"/>
                <a:gd name="T15" fmla="*/ 15 h 15"/>
                <a:gd name="T16" fmla="*/ 5 w 32"/>
                <a:gd name="T17" fmla="*/ 15 h 15"/>
                <a:gd name="T18" fmla="*/ 17 w 32"/>
                <a:gd name="T19" fmla="*/ 11 h 15"/>
                <a:gd name="T20" fmla="*/ 30 w 32"/>
                <a:gd name="T21" fmla="*/ 6 h 15"/>
                <a:gd name="T22" fmla="*/ 31 w 32"/>
                <a:gd name="T23" fmla="*/ 6 h 15"/>
                <a:gd name="T24" fmla="*/ 32 w 32"/>
                <a:gd name="T25" fmla="*/ 5 h 15"/>
                <a:gd name="T26" fmla="*/ 32 w 32"/>
                <a:gd name="T27" fmla="*/ 4 h 15"/>
                <a:gd name="T28" fmla="*/ 32 w 32"/>
                <a:gd name="T29" fmla="*/ 3 h 15"/>
                <a:gd name="T30" fmla="*/ 32 w 32"/>
                <a:gd name="T31" fmla="*/ 2 h 15"/>
                <a:gd name="T32" fmla="*/ 31 w 32"/>
                <a:gd name="T33" fmla="*/ 1 h 15"/>
                <a:gd name="T34" fmla="*/ 30 w 32"/>
                <a:gd name="T35" fmla="*/ 0 h 15"/>
                <a:gd name="T36" fmla="*/ 29 w 32"/>
                <a:gd name="T37" fmla="*/ 0 h 15"/>
                <a:gd name="T38" fmla="*/ 16 w 32"/>
                <a:gd name="T39" fmla="*/ 4 h 15"/>
                <a:gd name="T40" fmla="*/ 3 w 32"/>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15">
                  <a:moveTo>
                    <a:pt x="3" y="8"/>
                  </a:moveTo>
                  <a:lnTo>
                    <a:pt x="2" y="8"/>
                  </a:lnTo>
                  <a:lnTo>
                    <a:pt x="1" y="9"/>
                  </a:lnTo>
                  <a:lnTo>
                    <a:pt x="0" y="11"/>
                  </a:lnTo>
                  <a:lnTo>
                    <a:pt x="0" y="12"/>
                  </a:lnTo>
                  <a:lnTo>
                    <a:pt x="1" y="13"/>
                  </a:lnTo>
                  <a:lnTo>
                    <a:pt x="2" y="14"/>
                  </a:lnTo>
                  <a:lnTo>
                    <a:pt x="3" y="15"/>
                  </a:lnTo>
                  <a:lnTo>
                    <a:pt x="5" y="15"/>
                  </a:lnTo>
                  <a:lnTo>
                    <a:pt x="17" y="11"/>
                  </a:lnTo>
                  <a:lnTo>
                    <a:pt x="30" y="6"/>
                  </a:lnTo>
                  <a:lnTo>
                    <a:pt x="31" y="6"/>
                  </a:lnTo>
                  <a:lnTo>
                    <a:pt x="32" y="5"/>
                  </a:lnTo>
                  <a:lnTo>
                    <a:pt x="32" y="4"/>
                  </a:lnTo>
                  <a:lnTo>
                    <a:pt x="32" y="3"/>
                  </a:lnTo>
                  <a:lnTo>
                    <a:pt x="32" y="2"/>
                  </a:lnTo>
                  <a:lnTo>
                    <a:pt x="31" y="1"/>
                  </a:lnTo>
                  <a:lnTo>
                    <a:pt x="30" y="0"/>
                  </a:lnTo>
                  <a:lnTo>
                    <a:pt x="29" y="0"/>
                  </a:lnTo>
                  <a:lnTo>
                    <a:pt x="16" y="4"/>
                  </a:lnTo>
                  <a:lnTo>
                    <a:pt x="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03" name="Freeform 59"/>
            <p:cNvSpPr>
              <a:spLocks/>
            </p:cNvSpPr>
            <p:nvPr/>
          </p:nvSpPr>
          <p:spPr bwMode="auto">
            <a:xfrm>
              <a:off x="2175" y="2196"/>
              <a:ext cx="32" cy="15"/>
            </a:xfrm>
            <a:custGeom>
              <a:avLst/>
              <a:gdLst>
                <a:gd name="T0" fmla="*/ 3 w 32"/>
                <a:gd name="T1" fmla="*/ 8 h 15"/>
                <a:gd name="T2" fmla="*/ 2 w 32"/>
                <a:gd name="T3" fmla="*/ 8 h 15"/>
                <a:gd name="T4" fmla="*/ 1 w 32"/>
                <a:gd name="T5" fmla="*/ 9 h 15"/>
                <a:gd name="T6" fmla="*/ 0 w 32"/>
                <a:gd name="T7" fmla="*/ 10 h 15"/>
                <a:gd name="T8" fmla="*/ 0 w 32"/>
                <a:gd name="T9" fmla="*/ 11 h 15"/>
                <a:gd name="T10" fmla="*/ 1 w 32"/>
                <a:gd name="T11" fmla="*/ 12 h 15"/>
                <a:gd name="T12" fmla="*/ 2 w 32"/>
                <a:gd name="T13" fmla="*/ 14 h 15"/>
                <a:gd name="T14" fmla="*/ 3 w 32"/>
                <a:gd name="T15" fmla="*/ 15 h 15"/>
                <a:gd name="T16" fmla="*/ 4 w 32"/>
                <a:gd name="T17" fmla="*/ 15 h 15"/>
                <a:gd name="T18" fmla="*/ 14 w 32"/>
                <a:gd name="T19" fmla="*/ 11 h 15"/>
                <a:gd name="T20" fmla="*/ 30 w 32"/>
                <a:gd name="T21" fmla="*/ 7 h 15"/>
                <a:gd name="T22" fmla="*/ 31 w 32"/>
                <a:gd name="T23" fmla="*/ 6 h 15"/>
                <a:gd name="T24" fmla="*/ 32 w 32"/>
                <a:gd name="T25" fmla="*/ 5 h 15"/>
                <a:gd name="T26" fmla="*/ 32 w 32"/>
                <a:gd name="T27" fmla="*/ 4 h 15"/>
                <a:gd name="T28" fmla="*/ 32 w 32"/>
                <a:gd name="T29" fmla="*/ 3 h 15"/>
                <a:gd name="T30" fmla="*/ 32 w 32"/>
                <a:gd name="T31" fmla="*/ 1 h 15"/>
                <a:gd name="T32" fmla="*/ 31 w 32"/>
                <a:gd name="T33" fmla="*/ 0 h 15"/>
                <a:gd name="T34" fmla="*/ 30 w 32"/>
                <a:gd name="T35" fmla="*/ 0 h 15"/>
                <a:gd name="T36" fmla="*/ 29 w 32"/>
                <a:gd name="T37" fmla="*/ 0 h 15"/>
                <a:gd name="T38" fmla="*/ 13 w 32"/>
                <a:gd name="T39" fmla="*/ 5 h 15"/>
                <a:gd name="T40" fmla="*/ 3 w 32"/>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15">
                  <a:moveTo>
                    <a:pt x="3" y="8"/>
                  </a:moveTo>
                  <a:lnTo>
                    <a:pt x="2" y="8"/>
                  </a:lnTo>
                  <a:lnTo>
                    <a:pt x="1" y="9"/>
                  </a:lnTo>
                  <a:lnTo>
                    <a:pt x="0" y="10"/>
                  </a:lnTo>
                  <a:lnTo>
                    <a:pt x="0" y="11"/>
                  </a:lnTo>
                  <a:lnTo>
                    <a:pt x="1" y="12"/>
                  </a:lnTo>
                  <a:lnTo>
                    <a:pt x="2" y="14"/>
                  </a:lnTo>
                  <a:lnTo>
                    <a:pt x="3" y="15"/>
                  </a:lnTo>
                  <a:lnTo>
                    <a:pt x="4" y="15"/>
                  </a:lnTo>
                  <a:lnTo>
                    <a:pt x="14" y="11"/>
                  </a:lnTo>
                  <a:lnTo>
                    <a:pt x="30" y="7"/>
                  </a:lnTo>
                  <a:lnTo>
                    <a:pt x="31" y="6"/>
                  </a:lnTo>
                  <a:lnTo>
                    <a:pt x="32" y="5"/>
                  </a:lnTo>
                  <a:lnTo>
                    <a:pt x="32" y="4"/>
                  </a:lnTo>
                  <a:lnTo>
                    <a:pt x="32" y="3"/>
                  </a:lnTo>
                  <a:lnTo>
                    <a:pt x="32" y="1"/>
                  </a:lnTo>
                  <a:lnTo>
                    <a:pt x="31" y="0"/>
                  </a:lnTo>
                  <a:lnTo>
                    <a:pt x="30" y="0"/>
                  </a:lnTo>
                  <a:lnTo>
                    <a:pt x="29" y="0"/>
                  </a:lnTo>
                  <a:lnTo>
                    <a:pt x="13" y="5"/>
                  </a:lnTo>
                  <a:lnTo>
                    <a:pt x="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04" name="Freeform 60"/>
            <p:cNvSpPr>
              <a:spLocks/>
            </p:cNvSpPr>
            <p:nvPr/>
          </p:nvSpPr>
          <p:spPr bwMode="auto">
            <a:xfrm>
              <a:off x="2220" y="2183"/>
              <a:ext cx="32" cy="14"/>
            </a:xfrm>
            <a:custGeom>
              <a:avLst/>
              <a:gdLst>
                <a:gd name="T0" fmla="*/ 2 w 32"/>
                <a:gd name="T1" fmla="*/ 8 h 14"/>
                <a:gd name="T2" fmla="*/ 1 w 32"/>
                <a:gd name="T3" fmla="*/ 8 h 14"/>
                <a:gd name="T4" fmla="*/ 0 w 32"/>
                <a:gd name="T5" fmla="*/ 9 h 14"/>
                <a:gd name="T6" fmla="*/ 0 w 32"/>
                <a:gd name="T7" fmla="*/ 10 h 14"/>
                <a:gd name="T8" fmla="*/ 0 w 32"/>
                <a:gd name="T9" fmla="*/ 11 h 14"/>
                <a:gd name="T10" fmla="*/ 0 w 32"/>
                <a:gd name="T11" fmla="*/ 12 h 14"/>
                <a:gd name="T12" fmla="*/ 1 w 32"/>
                <a:gd name="T13" fmla="*/ 13 h 14"/>
                <a:gd name="T14" fmla="*/ 2 w 32"/>
                <a:gd name="T15" fmla="*/ 14 h 14"/>
                <a:gd name="T16" fmla="*/ 3 w 32"/>
                <a:gd name="T17" fmla="*/ 14 h 14"/>
                <a:gd name="T18" fmla="*/ 13 w 32"/>
                <a:gd name="T19" fmla="*/ 11 h 14"/>
                <a:gd name="T20" fmla="*/ 29 w 32"/>
                <a:gd name="T21" fmla="*/ 7 h 14"/>
                <a:gd name="T22" fmla="*/ 30 w 32"/>
                <a:gd name="T23" fmla="*/ 7 h 14"/>
                <a:gd name="T24" fmla="*/ 31 w 32"/>
                <a:gd name="T25" fmla="*/ 6 h 14"/>
                <a:gd name="T26" fmla="*/ 32 w 32"/>
                <a:gd name="T27" fmla="*/ 5 h 14"/>
                <a:gd name="T28" fmla="*/ 32 w 32"/>
                <a:gd name="T29" fmla="*/ 3 h 14"/>
                <a:gd name="T30" fmla="*/ 31 w 32"/>
                <a:gd name="T31" fmla="*/ 2 h 14"/>
                <a:gd name="T32" fmla="*/ 30 w 32"/>
                <a:gd name="T33" fmla="*/ 1 h 14"/>
                <a:gd name="T34" fmla="*/ 29 w 32"/>
                <a:gd name="T35" fmla="*/ 0 h 14"/>
                <a:gd name="T36" fmla="*/ 28 w 32"/>
                <a:gd name="T37" fmla="*/ 0 h 14"/>
                <a:gd name="T38" fmla="*/ 12 w 32"/>
                <a:gd name="T39" fmla="*/ 5 h 14"/>
                <a:gd name="T40" fmla="*/ 2 w 32"/>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14">
                  <a:moveTo>
                    <a:pt x="2" y="8"/>
                  </a:moveTo>
                  <a:lnTo>
                    <a:pt x="1" y="8"/>
                  </a:lnTo>
                  <a:lnTo>
                    <a:pt x="0" y="9"/>
                  </a:lnTo>
                  <a:lnTo>
                    <a:pt x="0" y="10"/>
                  </a:lnTo>
                  <a:lnTo>
                    <a:pt x="0" y="11"/>
                  </a:lnTo>
                  <a:lnTo>
                    <a:pt x="0" y="12"/>
                  </a:lnTo>
                  <a:lnTo>
                    <a:pt x="1" y="13"/>
                  </a:lnTo>
                  <a:lnTo>
                    <a:pt x="2" y="14"/>
                  </a:lnTo>
                  <a:lnTo>
                    <a:pt x="3" y="14"/>
                  </a:lnTo>
                  <a:lnTo>
                    <a:pt x="13" y="11"/>
                  </a:lnTo>
                  <a:lnTo>
                    <a:pt x="29" y="7"/>
                  </a:lnTo>
                  <a:lnTo>
                    <a:pt x="30" y="7"/>
                  </a:lnTo>
                  <a:lnTo>
                    <a:pt x="31" y="6"/>
                  </a:lnTo>
                  <a:lnTo>
                    <a:pt x="32" y="5"/>
                  </a:lnTo>
                  <a:lnTo>
                    <a:pt x="32" y="3"/>
                  </a:lnTo>
                  <a:lnTo>
                    <a:pt x="31" y="2"/>
                  </a:lnTo>
                  <a:lnTo>
                    <a:pt x="30" y="1"/>
                  </a:lnTo>
                  <a:lnTo>
                    <a:pt x="29" y="0"/>
                  </a:lnTo>
                  <a:lnTo>
                    <a:pt x="28" y="0"/>
                  </a:lnTo>
                  <a:lnTo>
                    <a:pt x="12" y="5"/>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05" name="Freeform 61"/>
            <p:cNvSpPr>
              <a:spLocks/>
            </p:cNvSpPr>
            <p:nvPr/>
          </p:nvSpPr>
          <p:spPr bwMode="auto">
            <a:xfrm>
              <a:off x="2264" y="2172"/>
              <a:ext cx="33" cy="13"/>
            </a:xfrm>
            <a:custGeom>
              <a:avLst/>
              <a:gdLst>
                <a:gd name="T0" fmla="*/ 3 w 33"/>
                <a:gd name="T1" fmla="*/ 7 h 13"/>
                <a:gd name="T2" fmla="*/ 2 w 33"/>
                <a:gd name="T3" fmla="*/ 7 h 13"/>
                <a:gd name="T4" fmla="*/ 1 w 33"/>
                <a:gd name="T5" fmla="*/ 8 h 13"/>
                <a:gd name="T6" fmla="*/ 0 w 33"/>
                <a:gd name="T7" fmla="*/ 9 h 13"/>
                <a:gd name="T8" fmla="*/ 0 w 33"/>
                <a:gd name="T9" fmla="*/ 10 h 13"/>
                <a:gd name="T10" fmla="*/ 1 w 33"/>
                <a:gd name="T11" fmla="*/ 11 h 13"/>
                <a:gd name="T12" fmla="*/ 2 w 33"/>
                <a:gd name="T13" fmla="*/ 12 h 13"/>
                <a:gd name="T14" fmla="*/ 3 w 33"/>
                <a:gd name="T15" fmla="*/ 13 h 13"/>
                <a:gd name="T16" fmla="*/ 4 w 33"/>
                <a:gd name="T17" fmla="*/ 13 h 13"/>
                <a:gd name="T18" fmla="*/ 13 w 33"/>
                <a:gd name="T19" fmla="*/ 11 h 13"/>
                <a:gd name="T20" fmla="*/ 30 w 33"/>
                <a:gd name="T21" fmla="*/ 7 h 13"/>
                <a:gd name="T22" fmla="*/ 31 w 33"/>
                <a:gd name="T23" fmla="*/ 7 h 13"/>
                <a:gd name="T24" fmla="*/ 32 w 33"/>
                <a:gd name="T25" fmla="*/ 6 h 13"/>
                <a:gd name="T26" fmla="*/ 33 w 33"/>
                <a:gd name="T27" fmla="*/ 5 h 13"/>
                <a:gd name="T28" fmla="*/ 33 w 33"/>
                <a:gd name="T29" fmla="*/ 3 h 13"/>
                <a:gd name="T30" fmla="*/ 32 w 33"/>
                <a:gd name="T31" fmla="*/ 2 h 13"/>
                <a:gd name="T32" fmla="*/ 31 w 33"/>
                <a:gd name="T33" fmla="*/ 1 h 13"/>
                <a:gd name="T34" fmla="*/ 30 w 33"/>
                <a:gd name="T35" fmla="*/ 0 h 13"/>
                <a:gd name="T36" fmla="*/ 29 w 33"/>
                <a:gd name="T37" fmla="*/ 0 h 13"/>
                <a:gd name="T38" fmla="*/ 12 w 33"/>
                <a:gd name="T39" fmla="*/ 5 h 13"/>
                <a:gd name="T40" fmla="*/ 3 w 33"/>
                <a:gd name="T41"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3">
                  <a:moveTo>
                    <a:pt x="3" y="7"/>
                  </a:moveTo>
                  <a:lnTo>
                    <a:pt x="2" y="7"/>
                  </a:lnTo>
                  <a:lnTo>
                    <a:pt x="1" y="8"/>
                  </a:lnTo>
                  <a:lnTo>
                    <a:pt x="0" y="9"/>
                  </a:lnTo>
                  <a:lnTo>
                    <a:pt x="0" y="10"/>
                  </a:lnTo>
                  <a:lnTo>
                    <a:pt x="1" y="11"/>
                  </a:lnTo>
                  <a:lnTo>
                    <a:pt x="2" y="12"/>
                  </a:lnTo>
                  <a:lnTo>
                    <a:pt x="3" y="13"/>
                  </a:lnTo>
                  <a:lnTo>
                    <a:pt x="4" y="13"/>
                  </a:lnTo>
                  <a:lnTo>
                    <a:pt x="13" y="11"/>
                  </a:lnTo>
                  <a:lnTo>
                    <a:pt x="30" y="7"/>
                  </a:lnTo>
                  <a:lnTo>
                    <a:pt x="31" y="7"/>
                  </a:lnTo>
                  <a:lnTo>
                    <a:pt x="32" y="6"/>
                  </a:lnTo>
                  <a:lnTo>
                    <a:pt x="33" y="5"/>
                  </a:lnTo>
                  <a:lnTo>
                    <a:pt x="33" y="3"/>
                  </a:lnTo>
                  <a:lnTo>
                    <a:pt x="32" y="2"/>
                  </a:lnTo>
                  <a:lnTo>
                    <a:pt x="31" y="1"/>
                  </a:lnTo>
                  <a:lnTo>
                    <a:pt x="30" y="0"/>
                  </a:lnTo>
                  <a:lnTo>
                    <a:pt x="29" y="0"/>
                  </a:lnTo>
                  <a:lnTo>
                    <a:pt x="12" y="5"/>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06" name="Freeform 62"/>
            <p:cNvSpPr>
              <a:spLocks/>
            </p:cNvSpPr>
            <p:nvPr/>
          </p:nvSpPr>
          <p:spPr bwMode="auto">
            <a:xfrm>
              <a:off x="2309" y="2162"/>
              <a:ext cx="32" cy="12"/>
            </a:xfrm>
            <a:custGeom>
              <a:avLst/>
              <a:gdLst>
                <a:gd name="T0" fmla="*/ 3 w 32"/>
                <a:gd name="T1" fmla="*/ 6 h 12"/>
                <a:gd name="T2" fmla="*/ 2 w 32"/>
                <a:gd name="T3" fmla="*/ 7 h 12"/>
                <a:gd name="T4" fmla="*/ 1 w 32"/>
                <a:gd name="T5" fmla="*/ 8 h 12"/>
                <a:gd name="T6" fmla="*/ 0 w 32"/>
                <a:gd name="T7" fmla="*/ 9 h 12"/>
                <a:gd name="T8" fmla="*/ 0 w 32"/>
                <a:gd name="T9" fmla="*/ 9 h 12"/>
                <a:gd name="T10" fmla="*/ 1 w 32"/>
                <a:gd name="T11" fmla="*/ 10 h 12"/>
                <a:gd name="T12" fmla="*/ 2 w 32"/>
                <a:gd name="T13" fmla="*/ 11 h 12"/>
                <a:gd name="T14" fmla="*/ 3 w 32"/>
                <a:gd name="T15" fmla="*/ 12 h 12"/>
                <a:gd name="T16" fmla="*/ 4 w 32"/>
                <a:gd name="T17" fmla="*/ 12 h 12"/>
                <a:gd name="T18" fmla="*/ 15 w 32"/>
                <a:gd name="T19" fmla="*/ 10 h 12"/>
                <a:gd name="T20" fmla="*/ 30 w 32"/>
                <a:gd name="T21" fmla="*/ 7 h 12"/>
                <a:gd name="T22" fmla="*/ 31 w 32"/>
                <a:gd name="T23" fmla="*/ 6 h 12"/>
                <a:gd name="T24" fmla="*/ 32 w 32"/>
                <a:gd name="T25" fmla="*/ 5 h 12"/>
                <a:gd name="T26" fmla="*/ 32 w 32"/>
                <a:gd name="T27" fmla="*/ 4 h 12"/>
                <a:gd name="T28" fmla="*/ 32 w 32"/>
                <a:gd name="T29" fmla="*/ 2 h 12"/>
                <a:gd name="T30" fmla="*/ 32 w 32"/>
                <a:gd name="T31" fmla="*/ 1 h 12"/>
                <a:gd name="T32" fmla="*/ 31 w 32"/>
                <a:gd name="T33" fmla="*/ 0 h 12"/>
                <a:gd name="T34" fmla="*/ 30 w 32"/>
                <a:gd name="T35" fmla="*/ 0 h 12"/>
                <a:gd name="T36" fmla="*/ 29 w 32"/>
                <a:gd name="T37" fmla="*/ 0 h 12"/>
                <a:gd name="T38" fmla="*/ 14 w 32"/>
                <a:gd name="T39" fmla="*/ 4 h 12"/>
                <a:gd name="T40" fmla="*/ 3 w 32"/>
                <a:gd name="T41"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12">
                  <a:moveTo>
                    <a:pt x="3" y="6"/>
                  </a:moveTo>
                  <a:lnTo>
                    <a:pt x="2" y="7"/>
                  </a:lnTo>
                  <a:lnTo>
                    <a:pt x="1" y="8"/>
                  </a:lnTo>
                  <a:lnTo>
                    <a:pt x="0" y="9"/>
                  </a:lnTo>
                  <a:lnTo>
                    <a:pt x="0" y="9"/>
                  </a:lnTo>
                  <a:lnTo>
                    <a:pt x="1" y="10"/>
                  </a:lnTo>
                  <a:lnTo>
                    <a:pt x="2" y="11"/>
                  </a:lnTo>
                  <a:lnTo>
                    <a:pt x="3" y="12"/>
                  </a:lnTo>
                  <a:lnTo>
                    <a:pt x="4" y="12"/>
                  </a:lnTo>
                  <a:lnTo>
                    <a:pt x="15" y="10"/>
                  </a:lnTo>
                  <a:lnTo>
                    <a:pt x="30" y="7"/>
                  </a:lnTo>
                  <a:lnTo>
                    <a:pt x="31" y="6"/>
                  </a:lnTo>
                  <a:lnTo>
                    <a:pt x="32" y="5"/>
                  </a:lnTo>
                  <a:lnTo>
                    <a:pt x="32" y="4"/>
                  </a:lnTo>
                  <a:lnTo>
                    <a:pt x="32" y="2"/>
                  </a:lnTo>
                  <a:lnTo>
                    <a:pt x="32" y="1"/>
                  </a:lnTo>
                  <a:lnTo>
                    <a:pt x="31" y="0"/>
                  </a:lnTo>
                  <a:lnTo>
                    <a:pt x="30" y="0"/>
                  </a:lnTo>
                  <a:lnTo>
                    <a:pt x="29" y="0"/>
                  </a:lnTo>
                  <a:lnTo>
                    <a:pt x="14" y="4"/>
                  </a:lnTo>
                  <a:lnTo>
                    <a:pt x="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07" name="Freeform 63"/>
            <p:cNvSpPr>
              <a:spLocks/>
            </p:cNvSpPr>
            <p:nvPr/>
          </p:nvSpPr>
          <p:spPr bwMode="auto">
            <a:xfrm>
              <a:off x="2354" y="2153"/>
              <a:ext cx="33" cy="11"/>
            </a:xfrm>
            <a:custGeom>
              <a:avLst/>
              <a:gdLst>
                <a:gd name="T0" fmla="*/ 3 w 33"/>
                <a:gd name="T1" fmla="*/ 5 h 11"/>
                <a:gd name="T2" fmla="*/ 2 w 33"/>
                <a:gd name="T3" fmla="*/ 6 h 11"/>
                <a:gd name="T4" fmla="*/ 1 w 33"/>
                <a:gd name="T5" fmla="*/ 7 h 11"/>
                <a:gd name="T6" fmla="*/ 0 w 33"/>
                <a:gd name="T7" fmla="*/ 8 h 11"/>
                <a:gd name="T8" fmla="*/ 0 w 33"/>
                <a:gd name="T9" fmla="*/ 9 h 11"/>
                <a:gd name="T10" fmla="*/ 1 w 33"/>
                <a:gd name="T11" fmla="*/ 10 h 11"/>
                <a:gd name="T12" fmla="*/ 2 w 33"/>
                <a:gd name="T13" fmla="*/ 11 h 11"/>
                <a:gd name="T14" fmla="*/ 3 w 33"/>
                <a:gd name="T15" fmla="*/ 11 h 11"/>
                <a:gd name="T16" fmla="*/ 5 w 33"/>
                <a:gd name="T17" fmla="*/ 11 h 11"/>
                <a:gd name="T18" fmla="*/ 18 w 33"/>
                <a:gd name="T19" fmla="*/ 9 h 11"/>
                <a:gd name="T20" fmla="*/ 30 w 33"/>
                <a:gd name="T21" fmla="*/ 7 h 11"/>
                <a:gd name="T22" fmla="*/ 31 w 33"/>
                <a:gd name="T23" fmla="*/ 6 h 11"/>
                <a:gd name="T24" fmla="*/ 32 w 33"/>
                <a:gd name="T25" fmla="*/ 5 h 11"/>
                <a:gd name="T26" fmla="*/ 33 w 33"/>
                <a:gd name="T27" fmla="*/ 4 h 11"/>
                <a:gd name="T28" fmla="*/ 33 w 33"/>
                <a:gd name="T29" fmla="*/ 3 h 11"/>
                <a:gd name="T30" fmla="*/ 32 w 33"/>
                <a:gd name="T31" fmla="*/ 2 h 11"/>
                <a:gd name="T32" fmla="*/ 31 w 33"/>
                <a:gd name="T33" fmla="*/ 0 h 11"/>
                <a:gd name="T34" fmla="*/ 30 w 33"/>
                <a:gd name="T35" fmla="*/ 0 h 11"/>
                <a:gd name="T36" fmla="*/ 29 w 33"/>
                <a:gd name="T37" fmla="*/ 0 h 11"/>
                <a:gd name="T38" fmla="*/ 17 w 33"/>
                <a:gd name="T39" fmla="*/ 3 h 11"/>
                <a:gd name="T40" fmla="*/ 3 w 33"/>
                <a:gd name="T41"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1">
                  <a:moveTo>
                    <a:pt x="3" y="5"/>
                  </a:moveTo>
                  <a:lnTo>
                    <a:pt x="2" y="6"/>
                  </a:lnTo>
                  <a:lnTo>
                    <a:pt x="1" y="7"/>
                  </a:lnTo>
                  <a:lnTo>
                    <a:pt x="0" y="8"/>
                  </a:lnTo>
                  <a:lnTo>
                    <a:pt x="0" y="9"/>
                  </a:lnTo>
                  <a:lnTo>
                    <a:pt x="1" y="10"/>
                  </a:lnTo>
                  <a:lnTo>
                    <a:pt x="2" y="11"/>
                  </a:lnTo>
                  <a:lnTo>
                    <a:pt x="3" y="11"/>
                  </a:lnTo>
                  <a:lnTo>
                    <a:pt x="5" y="11"/>
                  </a:lnTo>
                  <a:lnTo>
                    <a:pt x="18" y="9"/>
                  </a:lnTo>
                  <a:lnTo>
                    <a:pt x="30" y="7"/>
                  </a:lnTo>
                  <a:lnTo>
                    <a:pt x="31" y="6"/>
                  </a:lnTo>
                  <a:lnTo>
                    <a:pt x="32" y="5"/>
                  </a:lnTo>
                  <a:lnTo>
                    <a:pt x="33" y="4"/>
                  </a:lnTo>
                  <a:lnTo>
                    <a:pt x="33" y="3"/>
                  </a:lnTo>
                  <a:lnTo>
                    <a:pt x="32" y="2"/>
                  </a:lnTo>
                  <a:lnTo>
                    <a:pt x="31" y="0"/>
                  </a:lnTo>
                  <a:lnTo>
                    <a:pt x="30" y="0"/>
                  </a:lnTo>
                  <a:lnTo>
                    <a:pt x="29" y="0"/>
                  </a:lnTo>
                  <a:lnTo>
                    <a:pt x="17" y="3"/>
                  </a:lnTo>
                  <a:lnTo>
                    <a:pt x="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08" name="Freeform 64"/>
            <p:cNvSpPr>
              <a:spLocks/>
            </p:cNvSpPr>
            <p:nvPr/>
          </p:nvSpPr>
          <p:spPr bwMode="auto">
            <a:xfrm>
              <a:off x="2399" y="2145"/>
              <a:ext cx="33" cy="11"/>
            </a:xfrm>
            <a:custGeom>
              <a:avLst/>
              <a:gdLst>
                <a:gd name="T0" fmla="*/ 3 w 33"/>
                <a:gd name="T1" fmla="*/ 4 h 11"/>
                <a:gd name="T2" fmla="*/ 2 w 33"/>
                <a:gd name="T3" fmla="*/ 5 h 11"/>
                <a:gd name="T4" fmla="*/ 1 w 33"/>
                <a:gd name="T5" fmla="*/ 6 h 11"/>
                <a:gd name="T6" fmla="*/ 0 w 33"/>
                <a:gd name="T7" fmla="*/ 7 h 11"/>
                <a:gd name="T8" fmla="*/ 0 w 33"/>
                <a:gd name="T9" fmla="*/ 8 h 11"/>
                <a:gd name="T10" fmla="*/ 1 w 33"/>
                <a:gd name="T11" fmla="*/ 10 h 11"/>
                <a:gd name="T12" fmla="*/ 2 w 33"/>
                <a:gd name="T13" fmla="*/ 11 h 11"/>
                <a:gd name="T14" fmla="*/ 3 w 33"/>
                <a:gd name="T15" fmla="*/ 11 h 11"/>
                <a:gd name="T16" fmla="*/ 5 w 33"/>
                <a:gd name="T17" fmla="*/ 11 h 11"/>
                <a:gd name="T18" fmla="*/ 22 w 33"/>
                <a:gd name="T19" fmla="*/ 7 h 11"/>
                <a:gd name="T20" fmla="*/ 30 w 33"/>
                <a:gd name="T21" fmla="*/ 6 h 11"/>
                <a:gd name="T22" fmla="*/ 31 w 33"/>
                <a:gd name="T23" fmla="*/ 6 h 11"/>
                <a:gd name="T24" fmla="*/ 32 w 33"/>
                <a:gd name="T25" fmla="*/ 5 h 11"/>
                <a:gd name="T26" fmla="*/ 33 w 33"/>
                <a:gd name="T27" fmla="*/ 4 h 11"/>
                <a:gd name="T28" fmla="*/ 33 w 33"/>
                <a:gd name="T29" fmla="*/ 3 h 11"/>
                <a:gd name="T30" fmla="*/ 32 w 33"/>
                <a:gd name="T31" fmla="*/ 2 h 11"/>
                <a:gd name="T32" fmla="*/ 31 w 33"/>
                <a:gd name="T33" fmla="*/ 1 h 11"/>
                <a:gd name="T34" fmla="*/ 30 w 33"/>
                <a:gd name="T35" fmla="*/ 0 h 11"/>
                <a:gd name="T36" fmla="*/ 29 w 33"/>
                <a:gd name="T37" fmla="*/ 0 h 11"/>
                <a:gd name="T38" fmla="*/ 21 w 33"/>
                <a:gd name="T39" fmla="*/ 1 h 11"/>
                <a:gd name="T40" fmla="*/ 3 w 33"/>
                <a:gd name="T41"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1">
                  <a:moveTo>
                    <a:pt x="3" y="4"/>
                  </a:moveTo>
                  <a:lnTo>
                    <a:pt x="2" y="5"/>
                  </a:lnTo>
                  <a:lnTo>
                    <a:pt x="1" y="6"/>
                  </a:lnTo>
                  <a:lnTo>
                    <a:pt x="0" y="7"/>
                  </a:lnTo>
                  <a:lnTo>
                    <a:pt x="0" y="8"/>
                  </a:lnTo>
                  <a:lnTo>
                    <a:pt x="1" y="10"/>
                  </a:lnTo>
                  <a:lnTo>
                    <a:pt x="2" y="11"/>
                  </a:lnTo>
                  <a:lnTo>
                    <a:pt x="3" y="11"/>
                  </a:lnTo>
                  <a:lnTo>
                    <a:pt x="5" y="11"/>
                  </a:lnTo>
                  <a:lnTo>
                    <a:pt x="22" y="7"/>
                  </a:lnTo>
                  <a:lnTo>
                    <a:pt x="30" y="6"/>
                  </a:lnTo>
                  <a:lnTo>
                    <a:pt x="31" y="6"/>
                  </a:lnTo>
                  <a:lnTo>
                    <a:pt x="32" y="5"/>
                  </a:lnTo>
                  <a:lnTo>
                    <a:pt x="33" y="4"/>
                  </a:lnTo>
                  <a:lnTo>
                    <a:pt x="33" y="3"/>
                  </a:lnTo>
                  <a:lnTo>
                    <a:pt x="32" y="2"/>
                  </a:lnTo>
                  <a:lnTo>
                    <a:pt x="31" y="1"/>
                  </a:lnTo>
                  <a:lnTo>
                    <a:pt x="30" y="0"/>
                  </a:lnTo>
                  <a:lnTo>
                    <a:pt x="29" y="0"/>
                  </a:lnTo>
                  <a:lnTo>
                    <a:pt x="21" y="1"/>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09" name="Freeform 65"/>
            <p:cNvSpPr>
              <a:spLocks/>
            </p:cNvSpPr>
            <p:nvPr/>
          </p:nvSpPr>
          <p:spPr bwMode="auto">
            <a:xfrm>
              <a:off x="2445" y="2137"/>
              <a:ext cx="32" cy="11"/>
            </a:xfrm>
            <a:custGeom>
              <a:avLst/>
              <a:gdLst>
                <a:gd name="T0" fmla="*/ 2 w 32"/>
                <a:gd name="T1" fmla="*/ 4 h 11"/>
                <a:gd name="T2" fmla="*/ 1 w 32"/>
                <a:gd name="T3" fmla="*/ 6 h 11"/>
                <a:gd name="T4" fmla="*/ 0 w 32"/>
                <a:gd name="T5" fmla="*/ 7 h 11"/>
                <a:gd name="T6" fmla="*/ 0 w 32"/>
                <a:gd name="T7" fmla="*/ 8 h 11"/>
                <a:gd name="T8" fmla="*/ 0 w 32"/>
                <a:gd name="T9" fmla="*/ 9 h 11"/>
                <a:gd name="T10" fmla="*/ 0 w 32"/>
                <a:gd name="T11" fmla="*/ 10 h 11"/>
                <a:gd name="T12" fmla="*/ 1 w 32"/>
                <a:gd name="T13" fmla="*/ 11 h 11"/>
                <a:gd name="T14" fmla="*/ 2 w 32"/>
                <a:gd name="T15" fmla="*/ 11 h 11"/>
                <a:gd name="T16" fmla="*/ 4 w 32"/>
                <a:gd name="T17" fmla="*/ 11 h 11"/>
                <a:gd name="T18" fmla="*/ 27 w 32"/>
                <a:gd name="T19" fmla="*/ 8 h 11"/>
                <a:gd name="T20" fmla="*/ 30 w 32"/>
                <a:gd name="T21" fmla="*/ 7 h 11"/>
                <a:gd name="T22" fmla="*/ 31 w 32"/>
                <a:gd name="T23" fmla="*/ 7 h 11"/>
                <a:gd name="T24" fmla="*/ 32 w 32"/>
                <a:gd name="T25" fmla="*/ 6 h 11"/>
                <a:gd name="T26" fmla="*/ 32 w 32"/>
                <a:gd name="T27" fmla="*/ 4 h 11"/>
                <a:gd name="T28" fmla="*/ 32 w 32"/>
                <a:gd name="T29" fmla="*/ 3 h 11"/>
                <a:gd name="T30" fmla="*/ 32 w 32"/>
                <a:gd name="T31" fmla="*/ 2 h 11"/>
                <a:gd name="T32" fmla="*/ 31 w 32"/>
                <a:gd name="T33" fmla="*/ 1 h 11"/>
                <a:gd name="T34" fmla="*/ 30 w 32"/>
                <a:gd name="T35" fmla="*/ 0 h 11"/>
                <a:gd name="T36" fmla="*/ 29 w 32"/>
                <a:gd name="T37" fmla="*/ 0 h 11"/>
                <a:gd name="T38" fmla="*/ 26 w 32"/>
                <a:gd name="T39" fmla="*/ 1 h 11"/>
                <a:gd name="T40" fmla="*/ 2 w 32"/>
                <a:gd name="T41"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11">
                  <a:moveTo>
                    <a:pt x="2" y="4"/>
                  </a:moveTo>
                  <a:lnTo>
                    <a:pt x="1" y="6"/>
                  </a:lnTo>
                  <a:lnTo>
                    <a:pt x="0" y="7"/>
                  </a:lnTo>
                  <a:lnTo>
                    <a:pt x="0" y="8"/>
                  </a:lnTo>
                  <a:lnTo>
                    <a:pt x="0" y="9"/>
                  </a:lnTo>
                  <a:lnTo>
                    <a:pt x="0" y="10"/>
                  </a:lnTo>
                  <a:lnTo>
                    <a:pt x="1" y="11"/>
                  </a:lnTo>
                  <a:lnTo>
                    <a:pt x="2" y="11"/>
                  </a:lnTo>
                  <a:lnTo>
                    <a:pt x="4" y="11"/>
                  </a:lnTo>
                  <a:lnTo>
                    <a:pt x="27" y="8"/>
                  </a:lnTo>
                  <a:lnTo>
                    <a:pt x="30" y="7"/>
                  </a:lnTo>
                  <a:lnTo>
                    <a:pt x="31" y="7"/>
                  </a:lnTo>
                  <a:lnTo>
                    <a:pt x="32" y="6"/>
                  </a:lnTo>
                  <a:lnTo>
                    <a:pt x="32" y="4"/>
                  </a:lnTo>
                  <a:lnTo>
                    <a:pt x="32" y="3"/>
                  </a:lnTo>
                  <a:lnTo>
                    <a:pt x="32" y="2"/>
                  </a:lnTo>
                  <a:lnTo>
                    <a:pt x="31" y="1"/>
                  </a:lnTo>
                  <a:lnTo>
                    <a:pt x="30" y="0"/>
                  </a:lnTo>
                  <a:lnTo>
                    <a:pt x="29" y="0"/>
                  </a:lnTo>
                  <a:lnTo>
                    <a:pt x="26" y="1"/>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10" name="Freeform 66"/>
            <p:cNvSpPr>
              <a:spLocks/>
            </p:cNvSpPr>
            <p:nvPr/>
          </p:nvSpPr>
          <p:spPr bwMode="auto">
            <a:xfrm>
              <a:off x="2490" y="2132"/>
              <a:ext cx="33" cy="9"/>
            </a:xfrm>
            <a:custGeom>
              <a:avLst/>
              <a:gdLst>
                <a:gd name="T0" fmla="*/ 4 w 33"/>
                <a:gd name="T1" fmla="*/ 3 h 9"/>
                <a:gd name="T2" fmla="*/ 3 w 33"/>
                <a:gd name="T3" fmla="*/ 4 h 9"/>
                <a:gd name="T4" fmla="*/ 1 w 33"/>
                <a:gd name="T5" fmla="*/ 5 h 9"/>
                <a:gd name="T6" fmla="*/ 0 w 33"/>
                <a:gd name="T7" fmla="*/ 6 h 9"/>
                <a:gd name="T8" fmla="*/ 0 w 33"/>
                <a:gd name="T9" fmla="*/ 7 h 9"/>
                <a:gd name="T10" fmla="*/ 1 w 33"/>
                <a:gd name="T11" fmla="*/ 8 h 9"/>
                <a:gd name="T12" fmla="*/ 3 w 33"/>
                <a:gd name="T13" fmla="*/ 9 h 9"/>
                <a:gd name="T14" fmla="*/ 4 w 33"/>
                <a:gd name="T15" fmla="*/ 9 h 9"/>
                <a:gd name="T16" fmla="*/ 5 w 33"/>
                <a:gd name="T17" fmla="*/ 9 h 9"/>
                <a:gd name="T18" fmla="*/ 31 w 33"/>
                <a:gd name="T19" fmla="*/ 6 h 9"/>
                <a:gd name="T20" fmla="*/ 32 w 33"/>
                <a:gd name="T21" fmla="*/ 5 h 9"/>
                <a:gd name="T22" fmla="*/ 33 w 33"/>
                <a:gd name="T23" fmla="*/ 4 h 9"/>
                <a:gd name="T24" fmla="*/ 33 w 33"/>
                <a:gd name="T25" fmla="*/ 3 h 9"/>
                <a:gd name="T26" fmla="*/ 33 w 33"/>
                <a:gd name="T27" fmla="*/ 2 h 9"/>
                <a:gd name="T28" fmla="*/ 33 w 33"/>
                <a:gd name="T29" fmla="*/ 1 h 9"/>
                <a:gd name="T30" fmla="*/ 32 w 33"/>
                <a:gd name="T31" fmla="*/ 0 h 9"/>
                <a:gd name="T32" fmla="*/ 31 w 33"/>
                <a:gd name="T33" fmla="*/ 0 h 9"/>
                <a:gd name="T34" fmla="*/ 30 w 33"/>
                <a:gd name="T35" fmla="*/ 0 h 9"/>
                <a:gd name="T36" fmla="*/ 4 w 33"/>
                <a:gd name="T3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9">
                  <a:moveTo>
                    <a:pt x="4" y="3"/>
                  </a:moveTo>
                  <a:lnTo>
                    <a:pt x="3" y="4"/>
                  </a:lnTo>
                  <a:lnTo>
                    <a:pt x="1" y="5"/>
                  </a:lnTo>
                  <a:lnTo>
                    <a:pt x="0" y="6"/>
                  </a:lnTo>
                  <a:lnTo>
                    <a:pt x="0" y="7"/>
                  </a:lnTo>
                  <a:lnTo>
                    <a:pt x="1" y="8"/>
                  </a:lnTo>
                  <a:lnTo>
                    <a:pt x="3" y="9"/>
                  </a:lnTo>
                  <a:lnTo>
                    <a:pt x="4" y="9"/>
                  </a:lnTo>
                  <a:lnTo>
                    <a:pt x="5" y="9"/>
                  </a:lnTo>
                  <a:lnTo>
                    <a:pt x="31" y="6"/>
                  </a:lnTo>
                  <a:lnTo>
                    <a:pt x="32" y="5"/>
                  </a:lnTo>
                  <a:lnTo>
                    <a:pt x="33" y="4"/>
                  </a:lnTo>
                  <a:lnTo>
                    <a:pt x="33" y="3"/>
                  </a:lnTo>
                  <a:lnTo>
                    <a:pt x="33" y="2"/>
                  </a:lnTo>
                  <a:lnTo>
                    <a:pt x="33" y="1"/>
                  </a:lnTo>
                  <a:lnTo>
                    <a:pt x="32" y="0"/>
                  </a:lnTo>
                  <a:lnTo>
                    <a:pt x="31" y="0"/>
                  </a:lnTo>
                  <a:lnTo>
                    <a:pt x="30" y="0"/>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11" name="Freeform 67"/>
            <p:cNvSpPr>
              <a:spLocks/>
            </p:cNvSpPr>
            <p:nvPr/>
          </p:nvSpPr>
          <p:spPr bwMode="auto">
            <a:xfrm>
              <a:off x="2536" y="2126"/>
              <a:ext cx="33" cy="10"/>
            </a:xfrm>
            <a:custGeom>
              <a:avLst/>
              <a:gdLst>
                <a:gd name="T0" fmla="*/ 3 w 33"/>
                <a:gd name="T1" fmla="*/ 3 h 10"/>
                <a:gd name="T2" fmla="*/ 2 w 33"/>
                <a:gd name="T3" fmla="*/ 3 h 10"/>
                <a:gd name="T4" fmla="*/ 0 w 33"/>
                <a:gd name="T5" fmla="*/ 4 h 10"/>
                <a:gd name="T6" fmla="*/ 0 w 33"/>
                <a:gd name="T7" fmla="*/ 6 h 10"/>
                <a:gd name="T8" fmla="*/ 0 w 33"/>
                <a:gd name="T9" fmla="*/ 7 h 10"/>
                <a:gd name="T10" fmla="*/ 0 w 33"/>
                <a:gd name="T11" fmla="*/ 8 h 10"/>
                <a:gd name="T12" fmla="*/ 2 w 33"/>
                <a:gd name="T13" fmla="*/ 9 h 10"/>
                <a:gd name="T14" fmla="*/ 3 w 33"/>
                <a:gd name="T15" fmla="*/ 10 h 10"/>
                <a:gd name="T16" fmla="*/ 4 w 33"/>
                <a:gd name="T17" fmla="*/ 10 h 10"/>
                <a:gd name="T18" fmla="*/ 30 w 33"/>
                <a:gd name="T19" fmla="*/ 7 h 10"/>
                <a:gd name="T20" fmla="*/ 31 w 33"/>
                <a:gd name="T21" fmla="*/ 7 h 10"/>
                <a:gd name="T22" fmla="*/ 32 w 33"/>
                <a:gd name="T23" fmla="*/ 6 h 10"/>
                <a:gd name="T24" fmla="*/ 33 w 33"/>
                <a:gd name="T25" fmla="*/ 4 h 10"/>
                <a:gd name="T26" fmla="*/ 33 w 33"/>
                <a:gd name="T27" fmla="*/ 3 h 10"/>
                <a:gd name="T28" fmla="*/ 32 w 33"/>
                <a:gd name="T29" fmla="*/ 2 h 10"/>
                <a:gd name="T30" fmla="*/ 31 w 33"/>
                <a:gd name="T31" fmla="*/ 1 h 10"/>
                <a:gd name="T32" fmla="*/ 30 w 33"/>
                <a:gd name="T33" fmla="*/ 0 h 10"/>
                <a:gd name="T34" fmla="*/ 29 w 33"/>
                <a:gd name="T35" fmla="*/ 0 h 10"/>
                <a:gd name="T36" fmla="*/ 3 w 33"/>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10">
                  <a:moveTo>
                    <a:pt x="3" y="3"/>
                  </a:moveTo>
                  <a:lnTo>
                    <a:pt x="2" y="3"/>
                  </a:lnTo>
                  <a:lnTo>
                    <a:pt x="0" y="4"/>
                  </a:lnTo>
                  <a:lnTo>
                    <a:pt x="0" y="6"/>
                  </a:lnTo>
                  <a:lnTo>
                    <a:pt x="0" y="7"/>
                  </a:lnTo>
                  <a:lnTo>
                    <a:pt x="0" y="8"/>
                  </a:lnTo>
                  <a:lnTo>
                    <a:pt x="2" y="9"/>
                  </a:lnTo>
                  <a:lnTo>
                    <a:pt x="3" y="10"/>
                  </a:lnTo>
                  <a:lnTo>
                    <a:pt x="4" y="10"/>
                  </a:lnTo>
                  <a:lnTo>
                    <a:pt x="30" y="7"/>
                  </a:lnTo>
                  <a:lnTo>
                    <a:pt x="31" y="7"/>
                  </a:lnTo>
                  <a:lnTo>
                    <a:pt x="32" y="6"/>
                  </a:lnTo>
                  <a:lnTo>
                    <a:pt x="33" y="4"/>
                  </a:lnTo>
                  <a:lnTo>
                    <a:pt x="33" y="3"/>
                  </a:lnTo>
                  <a:lnTo>
                    <a:pt x="32" y="2"/>
                  </a:lnTo>
                  <a:lnTo>
                    <a:pt x="31" y="1"/>
                  </a:lnTo>
                  <a:lnTo>
                    <a:pt x="30" y="0"/>
                  </a:lnTo>
                  <a:lnTo>
                    <a:pt x="29" y="0"/>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12" name="Freeform 68"/>
            <p:cNvSpPr>
              <a:spLocks/>
            </p:cNvSpPr>
            <p:nvPr/>
          </p:nvSpPr>
          <p:spPr bwMode="auto">
            <a:xfrm>
              <a:off x="2583" y="2122"/>
              <a:ext cx="33" cy="8"/>
            </a:xfrm>
            <a:custGeom>
              <a:avLst/>
              <a:gdLst>
                <a:gd name="T0" fmla="*/ 2 w 33"/>
                <a:gd name="T1" fmla="*/ 2 h 8"/>
                <a:gd name="T2" fmla="*/ 1 w 33"/>
                <a:gd name="T3" fmla="*/ 3 h 8"/>
                <a:gd name="T4" fmla="*/ 0 w 33"/>
                <a:gd name="T5" fmla="*/ 4 h 8"/>
                <a:gd name="T6" fmla="*/ 0 w 33"/>
                <a:gd name="T7" fmla="*/ 5 h 8"/>
                <a:gd name="T8" fmla="*/ 0 w 33"/>
                <a:gd name="T9" fmla="*/ 6 h 8"/>
                <a:gd name="T10" fmla="*/ 0 w 33"/>
                <a:gd name="T11" fmla="*/ 7 h 8"/>
                <a:gd name="T12" fmla="*/ 1 w 33"/>
                <a:gd name="T13" fmla="*/ 8 h 8"/>
                <a:gd name="T14" fmla="*/ 2 w 33"/>
                <a:gd name="T15" fmla="*/ 8 h 8"/>
                <a:gd name="T16" fmla="*/ 3 w 33"/>
                <a:gd name="T17" fmla="*/ 8 h 8"/>
                <a:gd name="T18" fmla="*/ 29 w 33"/>
                <a:gd name="T19" fmla="*/ 6 h 8"/>
                <a:gd name="T20" fmla="*/ 30 w 33"/>
                <a:gd name="T21" fmla="*/ 5 h 8"/>
                <a:gd name="T22" fmla="*/ 31 w 33"/>
                <a:gd name="T23" fmla="*/ 4 h 8"/>
                <a:gd name="T24" fmla="*/ 33 w 33"/>
                <a:gd name="T25" fmla="*/ 3 h 8"/>
                <a:gd name="T26" fmla="*/ 33 w 33"/>
                <a:gd name="T27" fmla="*/ 2 h 8"/>
                <a:gd name="T28" fmla="*/ 31 w 33"/>
                <a:gd name="T29" fmla="*/ 1 h 8"/>
                <a:gd name="T30" fmla="*/ 30 w 33"/>
                <a:gd name="T31" fmla="*/ 0 h 8"/>
                <a:gd name="T32" fmla="*/ 29 w 33"/>
                <a:gd name="T33" fmla="*/ 0 h 8"/>
                <a:gd name="T34" fmla="*/ 28 w 33"/>
                <a:gd name="T35" fmla="*/ 0 h 8"/>
                <a:gd name="T36" fmla="*/ 2 w 33"/>
                <a:gd name="T3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8">
                  <a:moveTo>
                    <a:pt x="2" y="2"/>
                  </a:moveTo>
                  <a:lnTo>
                    <a:pt x="1" y="3"/>
                  </a:lnTo>
                  <a:lnTo>
                    <a:pt x="0" y="4"/>
                  </a:lnTo>
                  <a:lnTo>
                    <a:pt x="0" y="5"/>
                  </a:lnTo>
                  <a:lnTo>
                    <a:pt x="0" y="6"/>
                  </a:lnTo>
                  <a:lnTo>
                    <a:pt x="0" y="7"/>
                  </a:lnTo>
                  <a:lnTo>
                    <a:pt x="1" y="8"/>
                  </a:lnTo>
                  <a:lnTo>
                    <a:pt x="2" y="8"/>
                  </a:lnTo>
                  <a:lnTo>
                    <a:pt x="3" y="8"/>
                  </a:lnTo>
                  <a:lnTo>
                    <a:pt x="29" y="6"/>
                  </a:lnTo>
                  <a:lnTo>
                    <a:pt x="30" y="5"/>
                  </a:lnTo>
                  <a:lnTo>
                    <a:pt x="31" y="4"/>
                  </a:lnTo>
                  <a:lnTo>
                    <a:pt x="33" y="3"/>
                  </a:lnTo>
                  <a:lnTo>
                    <a:pt x="33" y="2"/>
                  </a:lnTo>
                  <a:lnTo>
                    <a:pt x="31" y="1"/>
                  </a:lnTo>
                  <a:lnTo>
                    <a:pt x="30" y="0"/>
                  </a:lnTo>
                  <a:lnTo>
                    <a:pt x="29" y="0"/>
                  </a:lnTo>
                  <a:lnTo>
                    <a:pt x="28"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13" name="Freeform 69"/>
            <p:cNvSpPr>
              <a:spLocks/>
            </p:cNvSpPr>
            <p:nvPr/>
          </p:nvSpPr>
          <p:spPr bwMode="auto">
            <a:xfrm>
              <a:off x="2628" y="2117"/>
              <a:ext cx="33" cy="9"/>
            </a:xfrm>
            <a:custGeom>
              <a:avLst/>
              <a:gdLst>
                <a:gd name="T0" fmla="*/ 3 w 33"/>
                <a:gd name="T1" fmla="*/ 2 h 9"/>
                <a:gd name="T2" fmla="*/ 2 w 33"/>
                <a:gd name="T3" fmla="*/ 4 h 9"/>
                <a:gd name="T4" fmla="*/ 1 w 33"/>
                <a:gd name="T5" fmla="*/ 5 h 9"/>
                <a:gd name="T6" fmla="*/ 0 w 33"/>
                <a:gd name="T7" fmla="*/ 6 h 9"/>
                <a:gd name="T8" fmla="*/ 0 w 33"/>
                <a:gd name="T9" fmla="*/ 7 h 9"/>
                <a:gd name="T10" fmla="*/ 1 w 33"/>
                <a:gd name="T11" fmla="*/ 8 h 9"/>
                <a:gd name="T12" fmla="*/ 2 w 33"/>
                <a:gd name="T13" fmla="*/ 9 h 9"/>
                <a:gd name="T14" fmla="*/ 3 w 33"/>
                <a:gd name="T15" fmla="*/ 9 h 9"/>
                <a:gd name="T16" fmla="*/ 4 w 33"/>
                <a:gd name="T17" fmla="*/ 9 h 9"/>
                <a:gd name="T18" fmla="*/ 30 w 33"/>
                <a:gd name="T19" fmla="*/ 7 h 9"/>
                <a:gd name="T20" fmla="*/ 31 w 33"/>
                <a:gd name="T21" fmla="*/ 7 h 9"/>
                <a:gd name="T22" fmla="*/ 33 w 33"/>
                <a:gd name="T23" fmla="*/ 6 h 9"/>
                <a:gd name="T24" fmla="*/ 33 w 33"/>
                <a:gd name="T25" fmla="*/ 5 h 9"/>
                <a:gd name="T26" fmla="*/ 33 w 33"/>
                <a:gd name="T27" fmla="*/ 4 h 9"/>
                <a:gd name="T28" fmla="*/ 33 w 33"/>
                <a:gd name="T29" fmla="*/ 2 h 9"/>
                <a:gd name="T30" fmla="*/ 31 w 33"/>
                <a:gd name="T31" fmla="*/ 1 h 9"/>
                <a:gd name="T32" fmla="*/ 30 w 33"/>
                <a:gd name="T33" fmla="*/ 0 h 9"/>
                <a:gd name="T34" fmla="*/ 29 w 33"/>
                <a:gd name="T35" fmla="*/ 0 h 9"/>
                <a:gd name="T36" fmla="*/ 3 w 33"/>
                <a:gd name="T3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9">
                  <a:moveTo>
                    <a:pt x="3" y="2"/>
                  </a:moveTo>
                  <a:lnTo>
                    <a:pt x="2" y="4"/>
                  </a:lnTo>
                  <a:lnTo>
                    <a:pt x="1" y="5"/>
                  </a:lnTo>
                  <a:lnTo>
                    <a:pt x="0" y="6"/>
                  </a:lnTo>
                  <a:lnTo>
                    <a:pt x="0" y="7"/>
                  </a:lnTo>
                  <a:lnTo>
                    <a:pt x="1" y="8"/>
                  </a:lnTo>
                  <a:lnTo>
                    <a:pt x="2" y="9"/>
                  </a:lnTo>
                  <a:lnTo>
                    <a:pt x="3" y="9"/>
                  </a:lnTo>
                  <a:lnTo>
                    <a:pt x="4" y="9"/>
                  </a:lnTo>
                  <a:lnTo>
                    <a:pt x="30" y="7"/>
                  </a:lnTo>
                  <a:lnTo>
                    <a:pt x="31" y="7"/>
                  </a:lnTo>
                  <a:lnTo>
                    <a:pt x="33" y="6"/>
                  </a:lnTo>
                  <a:lnTo>
                    <a:pt x="33" y="5"/>
                  </a:lnTo>
                  <a:lnTo>
                    <a:pt x="33" y="4"/>
                  </a:lnTo>
                  <a:lnTo>
                    <a:pt x="33" y="2"/>
                  </a:lnTo>
                  <a:lnTo>
                    <a:pt x="31" y="1"/>
                  </a:lnTo>
                  <a:lnTo>
                    <a:pt x="30" y="0"/>
                  </a:lnTo>
                  <a:lnTo>
                    <a:pt x="29" y="0"/>
                  </a:lnTo>
                  <a:lnTo>
                    <a:pt x="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14" name="Freeform 70"/>
            <p:cNvSpPr>
              <a:spLocks/>
            </p:cNvSpPr>
            <p:nvPr/>
          </p:nvSpPr>
          <p:spPr bwMode="auto">
            <a:xfrm>
              <a:off x="2674" y="2115"/>
              <a:ext cx="33" cy="8"/>
            </a:xfrm>
            <a:custGeom>
              <a:avLst/>
              <a:gdLst>
                <a:gd name="T0" fmla="*/ 3 w 33"/>
                <a:gd name="T1" fmla="*/ 1 h 8"/>
                <a:gd name="T2" fmla="*/ 2 w 33"/>
                <a:gd name="T3" fmla="*/ 2 h 8"/>
                <a:gd name="T4" fmla="*/ 1 w 33"/>
                <a:gd name="T5" fmla="*/ 3 h 8"/>
                <a:gd name="T6" fmla="*/ 0 w 33"/>
                <a:gd name="T7" fmla="*/ 4 h 8"/>
                <a:gd name="T8" fmla="*/ 0 w 33"/>
                <a:gd name="T9" fmla="*/ 6 h 8"/>
                <a:gd name="T10" fmla="*/ 1 w 33"/>
                <a:gd name="T11" fmla="*/ 7 h 8"/>
                <a:gd name="T12" fmla="*/ 2 w 33"/>
                <a:gd name="T13" fmla="*/ 8 h 8"/>
                <a:gd name="T14" fmla="*/ 3 w 33"/>
                <a:gd name="T15" fmla="*/ 8 h 8"/>
                <a:gd name="T16" fmla="*/ 4 w 33"/>
                <a:gd name="T17" fmla="*/ 8 h 8"/>
                <a:gd name="T18" fmla="*/ 10 w 33"/>
                <a:gd name="T19" fmla="*/ 8 h 8"/>
                <a:gd name="T20" fmla="*/ 30 w 33"/>
                <a:gd name="T21" fmla="*/ 7 h 8"/>
                <a:gd name="T22" fmla="*/ 32 w 33"/>
                <a:gd name="T23" fmla="*/ 6 h 8"/>
                <a:gd name="T24" fmla="*/ 33 w 33"/>
                <a:gd name="T25" fmla="*/ 4 h 8"/>
                <a:gd name="T26" fmla="*/ 33 w 33"/>
                <a:gd name="T27" fmla="*/ 3 h 8"/>
                <a:gd name="T28" fmla="*/ 33 w 33"/>
                <a:gd name="T29" fmla="*/ 2 h 8"/>
                <a:gd name="T30" fmla="*/ 33 w 33"/>
                <a:gd name="T31" fmla="*/ 1 h 8"/>
                <a:gd name="T32" fmla="*/ 32 w 33"/>
                <a:gd name="T33" fmla="*/ 0 h 8"/>
                <a:gd name="T34" fmla="*/ 30 w 33"/>
                <a:gd name="T35" fmla="*/ 0 h 8"/>
                <a:gd name="T36" fmla="*/ 29 w 33"/>
                <a:gd name="T37" fmla="*/ 0 h 8"/>
                <a:gd name="T38" fmla="*/ 9 w 33"/>
                <a:gd name="T39" fmla="*/ 1 h 8"/>
                <a:gd name="T40" fmla="*/ 3 w 33"/>
                <a:gd name="T4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8">
                  <a:moveTo>
                    <a:pt x="3" y="1"/>
                  </a:moveTo>
                  <a:lnTo>
                    <a:pt x="2" y="2"/>
                  </a:lnTo>
                  <a:lnTo>
                    <a:pt x="1" y="3"/>
                  </a:lnTo>
                  <a:lnTo>
                    <a:pt x="0" y="4"/>
                  </a:lnTo>
                  <a:lnTo>
                    <a:pt x="0" y="6"/>
                  </a:lnTo>
                  <a:lnTo>
                    <a:pt x="1" y="7"/>
                  </a:lnTo>
                  <a:lnTo>
                    <a:pt x="2" y="8"/>
                  </a:lnTo>
                  <a:lnTo>
                    <a:pt x="3" y="8"/>
                  </a:lnTo>
                  <a:lnTo>
                    <a:pt x="4" y="8"/>
                  </a:lnTo>
                  <a:lnTo>
                    <a:pt x="10" y="8"/>
                  </a:lnTo>
                  <a:lnTo>
                    <a:pt x="30" y="7"/>
                  </a:lnTo>
                  <a:lnTo>
                    <a:pt x="32" y="6"/>
                  </a:lnTo>
                  <a:lnTo>
                    <a:pt x="33" y="4"/>
                  </a:lnTo>
                  <a:lnTo>
                    <a:pt x="33" y="3"/>
                  </a:lnTo>
                  <a:lnTo>
                    <a:pt x="33" y="2"/>
                  </a:lnTo>
                  <a:lnTo>
                    <a:pt x="33" y="1"/>
                  </a:lnTo>
                  <a:lnTo>
                    <a:pt x="32" y="0"/>
                  </a:lnTo>
                  <a:lnTo>
                    <a:pt x="30" y="0"/>
                  </a:lnTo>
                  <a:lnTo>
                    <a:pt x="29" y="0"/>
                  </a:lnTo>
                  <a:lnTo>
                    <a:pt x="9" y="1"/>
                  </a:lnTo>
                  <a:lnTo>
                    <a:pt x="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15" name="Freeform 71"/>
            <p:cNvSpPr>
              <a:spLocks/>
            </p:cNvSpPr>
            <p:nvPr/>
          </p:nvSpPr>
          <p:spPr bwMode="auto">
            <a:xfrm>
              <a:off x="2720" y="2113"/>
              <a:ext cx="33" cy="8"/>
            </a:xfrm>
            <a:custGeom>
              <a:avLst/>
              <a:gdLst>
                <a:gd name="T0" fmla="*/ 3 w 33"/>
                <a:gd name="T1" fmla="*/ 1 h 8"/>
                <a:gd name="T2" fmla="*/ 2 w 33"/>
                <a:gd name="T3" fmla="*/ 1 h 8"/>
                <a:gd name="T4" fmla="*/ 1 w 33"/>
                <a:gd name="T5" fmla="*/ 2 h 8"/>
                <a:gd name="T6" fmla="*/ 0 w 33"/>
                <a:gd name="T7" fmla="*/ 3 h 8"/>
                <a:gd name="T8" fmla="*/ 0 w 33"/>
                <a:gd name="T9" fmla="*/ 4 h 8"/>
                <a:gd name="T10" fmla="*/ 1 w 33"/>
                <a:gd name="T11" fmla="*/ 5 h 8"/>
                <a:gd name="T12" fmla="*/ 2 w 33"/>
                <a:gd name="T13" fmla="*/ 6 h 8"/>
                <a:gd name="T14" fmla="*/ 3 w 33"/>
                <a:gd name="T15" fmla="*/ 8 h 8"/>
                <a:gd name="T16" fmla="*/ 4 w 33"/>
                <a:gd name="T17" fmla="*/ 8 h 8"/>
                <a:gd name="T18" fmla="*/ 19 w 33"/>
                <a:gd name="T19" fmla="*/ 6 h 8"/>
                <a:gd name="T20" fmla="*/ 31 w 33"/>
                <a:gd name="T21" fmla="*/ 6 h 8"/>
                <a:gd name="T22" fmla="*/ 32 w 33"/>
                <a:gd name="T23" fmla="*/ 5 h 8"/>
                <a:gd name="T24" fmla="*/ 33 w 33"/>
                <a:gd name="T25" fmla="*/ 4 h 8"/>
                <a:gd name="T26" fmla="*/ 33 w 33"/>
                <a:gd name="T27" fmla="*/ 3 h 8"/>
                <a:gd name="T28" fmla="*/ 33 w 33"/>
                <a:gd name="T29" fmla="*/ 2 h 8"/>
                <a:gd name="T30" fmla="*/ 33 w 33"/>
                <a:gd name="T31" fmla="*/ 1 h 8"/>
                <a:gd name="T32" fmla="*/ 32 w 33"/>
                <a:gd name="T33" fmla="*/ 0 h 8"/>
                <a:gd name="T34" fmla="*/ 31 w 33"/>
                <a:gd name="T35" fmla="*/ 0 h 8"/>
                <a:gd name="T36" fmla="*/ 30 w 33"/>
                <a:gd name="T37" fmla="*/ 0 h 8"/>
                <a:gd name="T38" fmla="*/ 17 w 33"/>
                <a:gd name="T39" fmla="*/ 0 h 8"/>
                <a:gd name="T40" fmla="*/ 3 w 33"/>
                <a:gd name="T4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8">
                  <a:moveTo>
                    <a:pt x="3" y="1"/>
                  </a:moveTo>
                  <a:lnTo>
                    <a:pt x="2" y="1"/>
                  </a:lnTo>
                  <a:lnTo>
                    <a:pt x="1" y="2"/>
                  </a:lnTo>
                  <a:lnTo>
                    <a:pt x="0" y="3"/>
                  </a:lnTo>
                  <a:lnTo>
                    <a:pt x="0" y="4"/>
                  </a:lnTo>
                  <a:lnTo>
                    <a:pt x="1" y="5"/>
                  </a:lnTo>
                  <a:lnTo>
                    <a:pt x="2" y="6"/>
                  </a:lnTo>
                  <a:lnTo>
                    <a:pt x="3" y="8"/>
                  </a:lnTo>
                  <a:lnTo>
                    <a:pt x="4" y="8"/>
                  </a:lnTo>
                  <a:lnTo>
                    <a:pt x="19" y="6"/>
                  </a:lnTo>
                  <a:lnTo>
                    <a:pt x="31" y="6"/>
                  </a:lnTo>
                  <a:lnTo>
                    <a:pt x="32" y="5"/>
                  </a:lnTo>
                  <a:lnTo>
                    <a:pt x="33" y="4"/>
                  </a:lnTo>
                  <a:lnTo>
                    <a:pt x="33" y="3"/>
                  </a:lnTo>
                  <a:lnTo>
                    <a:pt x="33" y="2"/>
                  </a:lnTo>
                  <a:lnTo>
                    <a:pt x="33" y="1"/>
                  </a:lnTo>
                  <a:lnTo>
                    <a:pt x="32" y="0"/>
                  </a:lnTo>
                  <a:lnTo>
                    <a:pt x="31" y="0"/>
                  </a:lnTo>
                  <a:lnTo>
                    <a:pt x="30" y="0"/>
                  </a:lnTo>
                  <a:lnTo>
                    <a:pt x="17" y="0"/>
                  </a:lnTo>
                  <a:lnTo>
                    <a:pt x="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16" name="Freeform 72"/>
            <p:cNvSpPr>
              <a:spLocks/>
            </p:cNvSpPr>
            <p:nvPr/>
          </p:nvSpPr>
          <p:spPr bwMode="auto">
            <a:xfrm>
              <a:off x="2766" y="2112"/>
              <a:ext cx="33" cy="6"/>
            </a:xfrm>
            <a:custGeom>
              <a:avLst/>
              <a:gdLst>
                <a:gd name="T0" fmla="*/ 3 w 33"/>
                <a:gd name="T1" fmla="*/ 0 h 6"/>
                <a:gd name="T2" fmla="*/ 2 w 33"/>
                <a:gd name="T3" fmla="*/ 1 h 6"/>
                <a:gd name="T4" fmla="*/ 1 w 33"/>
                <a:gd name="T5" fmla="*/ 2 h 6"/>
                <a:gd name="T6" fmla="*/ 0 w 33"/>
                <a:gd name="T7" fmla="*/ 3 h 6"/>
                <a:gd name="T8" fmla="*/ 0 w 33"/>
                <a:gd name="T9" fmla="*/ 4 h 6"/>
                <a:gd name="T10" fmla="*/ 1 w 33"/>
                <a:gd name="T11" fmla="*/ 5 h 6"/>
                <a:gd name="T12" fmla="*/ 2 w 33"/>
                <a:gd name="T13" fmla="*/ 6 h 6"/>
                <a:gd name="T14" fmla="*/ 3 w 33"/>
                <a:gd name="T15" fmla="*/ 6 h 6"/>
                <a:gd name="T16" fmla="*/ 4 w 33"/>
                <a:gd name="T17" fmla="*/ 6 h 6"/>
                <a:gd name="T18" fmla="*/ 30 w 33"/>
                <a:gd name="T19" fmla="*/ 6 h 6"/>
                <a:gd name="T20" fmla="*/ 29 w 33"/>
                <a:gd name="T21" fmla="*/ 3 h 6"/>
                <a:gd name="T22" fmla="*/ 29 w 33"/>
                <a:gd name="T23" fmla="*/ 6 h 6"/>
                <a:gd name="T24" fmla="*/ 30 w 33"/>
                <a:gd name="T25" fmla="*/ 6 h 6"/>
                <a:gd name="T26" fmla="*/ 31 w 33"/>
                <a:gd name="T27" fmla="*/ 6 h 6"/>
                <a:gd name="T28" fmla="*/ 32 w 33"/>
                <a:gd name="T29" fmla="*/ 5 h 6"/>
                <a:gd name="T30" fmla="*/ 33 w 33"/>
                <a:gd name="T31" fmla="*/ 4 h 6"/>
                <a:gd name="T32" fmla="*/ 33 w 33"/>
                <a:gd name="T33" fmla="*/ 3 h 6"/>
                <a:gd name="T34" fmla="*/ 33 w 33"/>
                <a:gd name="T35" fmla="*/ 2 h 6"/>
                <a:gd name="T36" fmla="*/ 33 w 33"/>
                <a:gd name="T37" fmla="*/ 1 h 6"/>
                <a:gd name="T38" fmla="*/ 32 w 33"/>
                <a:gd name="T39" fmla="*/ 0 h 6"/>
                <a:gd name="T40" fmla="*/ 31 w 33"/>
                <a:gd name="T41" fmla="*/ 0 h 6"/>
                <a:gd name="T42" fmla="*/ 30 w 33"/>
                <a:gd name="T43" fmla="*/ 0 h 6"/>
                <a:gd name="T44" fmla="*/ 29 w 33"/>
                <a:gd name="T45" fmla="*/ 0 h 6"/>
                <a:gd name="T46" fmla="*/ 3 w 33"/>
                <a:gd name="T4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6">
                  <a:moveTo>
                    <a:pt x="3" y="0"/>
                  </a:moveTo>
                  <a:lnTo>
                    <a:pt x="2" y="1"/>
                  </a:lnTo>
                  <a:lnTo>
                    <a:pt x="1" y="2"/>
                  </a:lnTo>
                  <a:lnTo>
                    <a:pt x="0" y="3"/>
                  </a:lnTo>
                  <a:lnTo>
                    <a:pt x="0" y="4"/>
                  </a:lnTo>
                  <a:lnTo>
                    <a:pt x="1" y="5"/>
                  </a:lnTo>
                  <a:lnTo>
                    <a:pt x="2" y="6"/>
                  </a:lnTo>
                  <a:lnTo>
                    <a:pt x="3" y="6"/>
                  </a:lnTo>
                  <a:lnTo>
                    <a:pt x="4" y="6"/>
                  </a:lnTo>
                  <a:lnTo>
                    <a:pt x="30" y="6"/>
                  </a:lnTo>
                  <a:lnTo>
                    <a:pt x="29" y="3"/>
                  </a:lnTo>
                  <a:lnTo>
                    <a:pt x="29" y="6"/>
                  </a:lnTo>
                  <a:lnTo>
                    <a:pt x="30" y="6"/>
                  </a:lnTo>
                  <a:lnTo>
                    <a:pt x="31" y="6"/>
                  </a:lnTo>
                  <a:lnTo>
                    <a:pt x="32" y="5"/>
                  </a:lnTo>
                  <a:lnTo>
                    <a:pt x="33" y="4"/>
                  </a:lnTo>
                  <a:lnTo>
                    <a:pt x="33" y="3"/>
                  </a:lnTo>
                  <a:lnTo>
                    <a:pt x="33" y="2"/>
                  </a:lnTo>
                  <a:lnTo>
                    <a:pt x="33" y="1"/>
                  </a:lnTo>
                  <a:lnTo>
                    <a:pt x="32" y="0"/>
                  </a:lnTo>
                  <a:lnTo>
                    <a:pt x="31" y="0"/>
                  </a:lnTo>
                  <a:lnTo>
                    <a:pt x="30" y="0"/>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17" name="Freeform 73"/>
            <p:cNvSpPr>
              <a:spLocks/>
            </p:cNvSpPr>
            <p:nvPr/>
          </p:nvSpPr>
          <p:spPr bwMode="auto">
            <a:xfrm>
              <a:off x="2812" y="2111"/>
              <a:ext cx="33" cy="6"/>
            </a:xfrm>
            <a:custGeom>
              <a:avLst/>
              <a:gdLst>
                <a:gd name="T0" fmla="*/ 5 w 33"/>
                <a:gd name="T1" fmla="*/ 0 h 6"/>
                <a:gd name="T2" fmla="*/ 3 w 33"/>
                <a:gd name="T3" fmla="*/ 0 h 6"/>
                <a:gd name="T4" fmla="*/ 2 w 33"/>
                <a:gd name="T5" fmla="*/ 1 h 6"/>
                <a:gd name="T6" fmla="*/ 1 w 33"/>
                <a:gd name="T7" fmla="*/ 2 h 6"/>
                <a:gd name="T8" fmla="*/ 0 w 33"/>
                <a:gd name="T9" fmla="*/ 3 h 6"/>
                <a:gd name="T10" fmla="*/ 0 w 33"/>
                <a:gd name="T11" fmla="*/ 4 h 6"/>
                <a:gd name="T12" fmla="*/ 1 w 33"/>
                <a:gd name="T13" fmla="*/ 5 h 6"/>
                <a:gd name="T14" fmla="*/ 2 w 33"/>
                <a:gd name="T15" fmla="*/ 6 h 6"/>
                <a:gd name="T16" fmla="*/ 3 w 33"/>
                <a:gd name="T17" fmla="*/ 6 h 6"/>
                <a:gd name="T18" fmla="*/ 30 w 33"/>
                <a:gd name="T19" fmla="*/ 6 h 6"/>
                <a:gd name="T20" fmla="*/ 31 w 33"/>
                <a:gd name="T21" fmla="*/ 6 h 6"/>
                <a:gd name="T22" fmla="*/ 32 w 33"/>
                <a:gd name="T23" fmla="*/ 6 h 6"/>
                <a:gd name="T24" fmla="*/ 33 w 33"/>
                <a:gd name="T25" fmla="*/ 5 h 6"/>
                <a:gd name="T26" fmla="*/ 33 w 33"/>
                <a:gd name="T27" fmla="*/ 4 h 6"/>
                <a:gd name="T28" fmla="*/ 33 w 33"/>
                <a:gd name="T29" fmla="*/ 3 h 6"/>
                <a:gd name="T30" fmla="*/ 33 w 33"/>
                <a:gd name="T31" fmla="*/ 2 h 6"/>
                <a:gd name="T32" fmla="*/ 32 w 33"/>
                <a:gd name="T33" fmla="*/ 1 h 6"/>
                <a:gd name="T34" fmla="*/ 31 w 33"/>
                <a:gd name="T35" fmla="*/ 0 h 6"/>
                <a:gd name="T36" fmla="*/ 5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5" y="0"/>
                  </a:moveTo>
                  <a:lnTo>
                    <a:pt x="3" y="0"/>
                  </a:lnTo>
                  <a:lnTo>
                    <a:pt x="2" y="1"/>
                  </a:lnTo>
                  <a:lnTo>
                    <a:pt x="1" y="2"/>
                  </a:lnTo>
                  <a:lnTo>
                    <a:pt x="0" y="3"/>
                  </a:lnTo>
                  <a:lnTo>
                    <a:pt x="0" y="4"/>
                  </a:lnTo>
                  <a:lnTo>
                    <a:pt x="1" y="5"/>
                  </a:lnTo>
                  <a:lnTo>
                    <a:pt x="2" y="6"/>
                  </a:lnTo>
                  <a:lnTo>
                    <a:pt x="3" y="6"/>
                  </a:lnTo>
                  <a:lnTo>
                    <a:pt x="30" y="6"/>
                  </a:lnTo>
                  <a:lnTo>
                    <a:pt x="31" y="6"/>
                  </a:lnTo>
                  <a:lnTo>
                    <a:pt x="32" y="6"/>
                  </a:lnTo>
                  <a:lnTo>
                    <a:pt x="33" y="5"/>
                  </a:lnTo>
                  <a:lnTo>
                    <a:pt x="33" y="4"/>
                  </a:lnTo>
                  <a:lnTo>
                    <a:pt x="33" y="3"/>
                  </a:lnTo>
                  <a:lnTo>
                    <a:pt x="33" y="2"/>
                  </a:lnTo>
                  <a:lnTo>
                    <a:pt x="32" y="1"/>
                  </a:lnTo>
                  <a:lnTo>
                    <a:pt x="31"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62248" name="Group 104"/>
          <p:cNvGrpSpPr>
            <a:grpSpLocks/>
          </p:cNvGrpSpPr>
          <p:nvPr/>
        </p:nvGrpSpPr>
        <p:grpSpPr bwMode="auto">
          <a:xfrm>
            <a:off x="4445000" y="3351213"/>
            <a:ext cx="1806575" cy="730250"/>
            <a:chOff x="2800" y="2111"/>
            <a:chExt cx="1138" cy="460"/>
          </a:xfrm>
        </p:grpSpPr>
        <p:sp>
          <p:nvSpPr>
            <p:cNvPr id="262219" name="Freeform 75"/>
            <p:cNvSpPr>
              <a:spLocks/>
            </p:cNvSpPr>
            <p:nvPr/>
          </p:nvSpPr>
          <p:spPr bwMode="auto">
            <a:xfrm>
              <a:off x="3929" y="2538"/>
              <a:ext cx="9" cy="33"/>
            </a:xfrm>
            <a:custGeom>
              <a:avLst/>
              <a:gdLst>
                <a:gd name="T0" fmla="*/ 2 w 9"/>
                <a:gd name="T1" fmla="*/ 31 h 33"/>
                <a:gd name="T2" fmla="*/ 3 w 9"/>
                <a:gd name="T3" fmla="*/ 31 h 33"/>
                <a:gd name="T4" fmla="*/ 5 w 9"/>
                <a:gd name="T5" fmla="*/ 32 h 33"/>
                <a:gd name="T6" fmla="*/ 6 w 9"/>
                <a:gd name="T7" fmla="*/ 33 h 33"/>
                <a:gd name="T8" fmla="*/ 6 w 9"/>
                <a:gd name="T9" fmla="*/ 33 h 33"/>
                <a:gd name="T10" fmla="*/ 7 w 9"/>
                <a:gd name="T11" fmla="*/ 32 h 33"/>
                <a:gd name="T12" fmla="*/ 8 w 9"/>
                <a:gd name="T13" fmla="*/ 31 h 33"/>
                <a:gd name="T14" fmla="*/ 9 w 9"/>
                <a:gd name="T15" fmla="*/ 30 h 33"/>
                <a:gd name="T16" fmla="*/ 9 w 9"/>
                <a:gd name="T17" fmla="*/ 30 h 33"/>
                <a:gd name="T18" fmla="*/ 8 w 9"/>
                <a:gd name="T19" fmla="*/ 6 h 33"/>
                <a:gd name="T20" fmla="*/ 7 w 9"/>
                <a:gd name="T21" fmla="*/ 3 h 33"/>
                <a:gd name="T22" fmla="*/ 7 w 9"/>
                <a:gd name="T23" fmla="*/ 2 h 33"/>
                <a:gd name="T24" fmla="*/ 6 w 9"/>
                <a:gd name="T25" fmla="*/ 1 h 33"/>
                <a:gd name="T26" fmla="*/ 5 w 9"/>
                <a:gd name="T27" fmla="*/ 0 h 33"/>
                <a:gd name="T28" fmla="*/ 3 w 9"/>
                <a:gd name="T29" fmla="*/ 0 h 33"/>
                <a:gd name="T30" fmla="*/ 2 w 9"/>
                <a:gd name="T31" fmla="*/ 1 h 33"/>
                <a:gd name="T32" fmla="*/ 1 w 9"/>
                <a:gd name="T33" fmla="*/ 2 h 33"/>
                <a:gd name="T34" fmla="*/ 0 w 9"/>
                <a:gd name="T35" fmla="*/ 3 h 33"/>
                <a:gd name="T36" fmla="*/ 0 w 9"/>
                <a:gd name="T37" fmla="*/ 4 h 33"/>
                <a:gd name="T38" fmla="*/ 1 w 9"/>
                <a:gd name="T39" fmla="*/ 7 h 33"/>
                <a:gd name="T40" fmla="*/ 2 w 9"/>
                <a:gd name="T4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33">
                  <a:moveTo>
                    <a:pt x="2" y="31"/>
                  </a:moveTo>
                  <a:lnTo>
                    <a:pt x="3" y="31"/>
                  </a:lnTo>
                  <a:lnTo>
                    <a:pt x="5" y="32"/>
                  </a:lnTo>
                  <a:lnTo>
                    <a:pt x="6" y="33"/>
                  </a:lnTo>
                  <a:lnTo>
                    <a:pt x="6" y="33"/>
                  </a:lnTo>
                  <a:lnTo>
                    <a:pt x="7" y="32"/>
                  </a:lnTo>
                  <a:lnTo>
                    <a:pt x="8" y="31"/>
                  </a:lnTo>
                  <a:lnTo>
                    <a:pt x="9" y="30"/>
                  </a:lnTo>
                  <a:lnTo>
                    <a:pt x="9" y="30"/>
                  </a:lnTo>
                  <a:lnTo>
                    <a:pt x="8" y="6"/>
                  </a:lnTo>
                  <a:lnTo>
                    <a:pt x="7" y="3"/>
                  </a:lnTo>
                  <a:lnTo>
                    <a:pt x="7" y="2"/>
                  </a:lnTo>
                  <a:lnTo>
                    <a:pt x="6" y="1"/>
                  </a:lnTo>
                  <a:lnTo>
                    <a:pt x="5" y="0"/>
                  </a:lnTo>
                  <a:lnTo>
                    <a:pt x="3" y="0"/>
                  </a:lnTo>
                  <a:lnTo>
                    <a:pt x="2" y="1"/>
                  </a:lnTo>
                  <a:lnTo>
                    <a:pt x="1" y="2"/>
                  </a:lnTo>
                  <a:lnTo>
                    <a:pt x="0" y="3"/>
                  </a:lnTo>
                  <a:lnTo>
                    <a:pt x="0" y="4"/>
                  </a:lnTo>
                  <a:lnTo>
                    <a:pt x="1" y="7"/>
                  </a:lnTo>
                  <a:lnTo>
                    <a:pt x="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20" name="Freeform 76"/>
            <p:cNvSpPr>
              <a:spLocks/>
            </p:cNvSpPr>
            <p:nvPr/>
          </p:nvSpPr>
          <p:spPr bwMode="auto">
            <a:xfrm>
              <a:off x="3918" y="2494"/>
              <a:ext cx="14" cy="31"/>
            </a:xfrm>
            <a:custGeom>
              <a:avLst/>
              <a:gdLst>
                <a:gd name="T0" fmla="*/ 8 w 14"/>
                <a:gd name="T1" fmla="*/ 29 h 31"/>
                <a:gd name="T2" fmla="*/ 8 w 14"/>
                <a:gd name="T3" fmla="*/ 30 h 31"/>
                <a:gd name="T4" fmla="*/ 9 w 14"/>
                <a:gd name="T5" fmla="*/ 31 h 31"/>
                <a:gd name="T6" fmla="*/ 10 w 14"/>
                <a:gd name="T7" fmla="*/ 31 h 31"/>
                <a:gd name="T8" fmla="*/ 11 w 14"/>
                <a:gd name="T9" fmla="*/ 31 h 31"/>
                <a:gd name="T10" fmla="*/ 12 w 14"/>
                <a:gd name="T11" fmla="*/ 31 h 31"/>
                <a:gd name="T12" fmla="*/ 13 w 14"/>
                <a:gd name="T13" fmla="*/ 30 h 31"/>
                <a:gd name="T14" fmla="*/ 14 w 14"/>
                <a:gd name="T15" fmla="*/ 29 h 31"/>
                <a:gd name="T16" fmla="*/ 14 w 14"/>
                <a:gd name="T17" fmla="*/ 28 h 31"/>
                <a:gd name="T18" fmla="*/ 14 w 14"/>
                <a:gd name="T19" fmla="*/ 26 h 31"/>
                <a:gd name="T20" fmla="*/ 7 w 14"/>
                <a:gd name="T21" fmla="*/ 3 h 31"/>
                <a:gd name="T22" fmla="*/ 7 w 14"/>
                <a:gd name="T23" fmla="*/ 2 h 31"/>
                <a:gd name="T24" fmla="*/ 6 w 14"/>
                <a:gd name="T25" fmla="*/ 1 h 31"/>
                <a:gd name="T26" fmla="*/ 5 w 14"/>
                <a:gd name="T27" fmla="*/ 0 h 31"/>
                <a:gd name="T28" fmla="*/ 3 w 14"/>
                <a:gd name="T29" fmla="*/ 0 h 31"/>
                <a:gd name="T30" fmla="*/ 2 w 14"/>
                <a:gd name="T31" fmla="*/ 0 h 31"/>
                <a:gd name="T32" fmla="*/ 1 w 14"/>
                <a:gd name="T33" fmla="*/ 0 h 31"/>
                <a:gd name="T34" fmla="*/ 0 w 14"/>
                <a:gd name="T35" fmla="*/ 1 h 31"/>
                <a:gd name="T36" fmla="*/ 0 w 14"/>
                <a:gd name="T37" fmla="*/ 2 h 31"/>
                <a:gd name="T38" fmla="*/ 0 w 14"/>
                <a:gd name="T39" fmla="*/ 3 h 31"/>
                <a:gd name="T40" fmla="*/ 0 w 14"/>
                <a:gd name="T41" fmla="*/ 5 h 31"/>
                <a:gd name="T42" fmla="*/ 8 w 14"/>
                <a:gd name="T43" fmla="*/ 28 h 31"/>
                <a:gd name="T44" fmla="*/ 8 w 14"/>
                <a:gd name="T4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31">
                  <a:moveTo>
                    <a:pt x="8" y="29"/>
                  </a:moveTo>
                  <a:lnTo>
                    <a:pt x="8" y="30"/>
                  </a:lnTo>
                  <a:lnTo>
                    <a:pt x="9" y="31"/>
                  </a:lnTo>
                  <a:lnTo>
                    <a:pt x="10" y="31"/>
                  </a:lnTo>
                  <a:lnTo>
                    <a:pt x="11" y="31"/>
                  </a:lnTo>
                  <a:lnTo>
                    <a:pt x="12" y="31"/>
                  </a:lnTo>
                  <a:lnTo>
                    <a:pt x="13" y="30"/>
                  </a:lnTo>
                  <a:lnTo>
                    <a:pt x="14" y="29"/>
                  </a:lnTo>
                  <a:lnTo>
                    <a:pt x="14" y="28"/>
                  </a:lnTo>
                  <a:lnTo>
                    <a:pt x="14" y="26"/>
                  </a:lnTo>
                  <a:lnTo>
                    <a:pt x="7" y="3"/>
                  </a:lnTo>
                  <a:lnTo>
                    <a:pt x="7" y="2"/>
                  </a:lnTo>
                  <a:lnTo>
                    <a:pt x="6" y="1"/>
                  </a:lnTo>
                  <a:lnTo>
                    <a:pt x="5" y="0"/>
                  </a:lnTo>
                  <a:lnTo>
                    <a:pt x="3" y="0"/>
                  </a:lnTo>
                  <a:lnTo>
                    <a:pt x="2" y="0"/>
                  </a:lnTo>
                  <a:lnTo>
                    <a:pt x="1" y="0"/>
                  </a:lnTo>
                  <a:lnTo>
                    <a:pt x="0" y="1"/>
                  </a:lnTo>
                  <a:lnTo>
                    <a:pt x="0" y="2"/>
                  </a:lnTo>
                  <a:lnTo>
                    <a:pt x="0" y="3"/>
                  </a:lnTo>
                  <a:lnTo>
                    <a:pt x="0" y="5"/>
                  </a:lnTo>
                  <a:lnTo>
                    <a:pt x="8" y="28"/>
                  </a:lnTo>
                  <a:lnTo>
                    <a:pt x="8"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21" name="Freeform 77"/>
            <p:cNvSpPr>
              <a:spLocks/>
            </p:cNvSpPr>
            <p:nvPr/>
          </p:nvSpPr>
          <p:spPr bwMode="auto">
            <a:xfrm>
              <a:off x="3897" y="2452"/>
              <a:ext cx="19" cy="30"/>
            </a:xfrm>
            <a:custGeom>
              <a:avLst/>
              <a:gdLst>
                <a:gd name="T0" fmla="*/ 12 w 19"/>
                <a:gd name="T1" fmla="*/ 28 h 30"/>
                <a:gd name="T2" fmla="*/ 13 w 19"/>
                <a:gd name="T3" fmla="*/ 29 h 30"/>
                <a:gd name="T4" fmla="*/ 15 w 19"/>
                <a:gd name="T5" fmla="*/ 30 h 30"/>
                <a:gd name="T6" fmla="*/ 16 w 19"/>
                <a:gd name="T7" fmla="*/ 30 h 30"/>
                <a:gd name="T8" fmla="*/ 17 w 19"/>
                <a:gd name="T9" fmla="*/ 30 h 30"/>
                <a:gd name="T10" fmla="*/ 18 w 19"/>
                <a:gd name="T11" fmla="*/ 30 h 30"/>
                <a:gd name="T12" fmla="*/ 19 w 19"/>
                <a:gd name="T13" fmla="*/ 29 h 30"/>
                <a:gd name="T14" fmla="*/ 19 w 19"/>
                <a:gd name="T15" fmla="*/ 28 h 30"/>
                <a:gd name="T16" fmla="*/ 19 w 19"/>
                <a:gd name="T17" fmla="*/ 27 h 30"/>
                <a:gd name="T18" fmla="*/ 18 w 19"/>
                <a:gd name="T19" fmla="*/ 23 h 30"/>
                <a:gd name="T20" fmla="*/ 18 w 19"/>
                <a:gd name="T21" fmla="*/ 22 h 30"/>
                <a:gd name="T22" fmla="*/ 6 w 19"/>
                <a:gd name="T23" fmla="*/ 3 h 30"/>
                <a:gd name="T24" fmla="*/ 5 w 19"/>
                <a:gd name="T25" fmla="*/ 1 h 30"/>
                <a:gd name="T26" fmla="*/ 4 w 19"/>
                <a:gd name="T27" fmla="*/ 0 h 30"/>
                <a:gd name="T28" fmla="*/ 3 w 19"/>
                <a:gd name="T29" fmla="*/ 0 h 30"/>
                <a:gd name="T30" fmla="*/ 1 w 19"/>
                <a:gd name="T31" fmla="*/ 1 h 30"/>
                <a:gd name="T32" fmla="*/ 0 w 19"/>
                <a:gd name="T33" fmla="*/ 3 h 30"/>
                <a:gd name="T34" fmla="*/ 0 w 19"/>
                <a:gd name="T35" fmla="*/ 4 h 30"/>
                <a:gd name="T36" fmla="*/ 0 w 19"/>
                <a:gd name="T37" fmla="*/ 5 h 30"/>
                <a:gd name="T38" fmla="*/ 0 w 19"/>
                <a:gd name="T39" fmla="*/ 6 h 30"/>
                <a:gd name="T40" fmla="*/ 12 w 19"/>
                <a:gd name="T41" fmla="*/ 26 h 30"/>
                <a:gd name="T42" fmla="*/ 15 w 19"/>
                <a:gd name="T43" fmla="*/ 25 h 30"/>
                <a:gd name="T44" fmla="*/ 11 w 19"/>
                <a:gd name="T45" fmla="*/ 25 h 30"/>
                <a:gd name="T46" fmla="*/ 12 w 19"/>
                <a:gd name="T4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 h="30">
                  <a:moveTo>
                    <a:pt x="12" y="28"/>
                  </a:moveTo>
                  <a:lnTo>
                    <a:pt x="13" y="29"/>
                  </a:lnTo>
                  <a:lnTo>
                    <a:pt x="15" y="30"/>
                  </a:lnTo>
                  <a:lnTo>
                    <a:pt x="16" y="30"/>
                  </a:lnTo>
                  <a:lnTo>
                    <a:pt x="17" y="30"/>
                  </a:lnTo>
                  <a:lnTo>
                    <a:pt x="18" y="30"/>
                  </a:lnTo>
                  <a:lnTo>
                    <a:pt x="19" y="29"/>
                  </a:lnTo>
                  <a:lnTo>
                    <a:pt x="19" y="28"/>
                  </a:lnTo>
                  <a:lnTo>
                    <a:pt x="19" y="27"/>
                  </a:lnTo>
                  <a:lnTo>
                    <a:pt x="18" y="23"/>
                  </a:lnTo>
                  <a:lnTo>
                    <a:pt x="18" y="22"/>
                  </a:lnTo>
                  <a:lnTo>
                    <a:pt x="6" y="3"/>
                  </a:lnTo>
                  <a:lnTo>
                    <a:pt x="5" y="1"/>
                  </a:lnTo>
                  <a:lnTo>
                    <a:pt x="4" y="0"/>
                  </a:lnTo>
                  <a:lnTo>
                    <a:pt x="3" y="0"/>
                  </a:lnTo>
                  <a:lnTo>
                    <a:pt x="1" y="1"/>
                  </a:lnTo>
                  <a:lnTo>
                    <a:pt x="0" y="3"/>
                  </a:lnTo>
                  <a:lnTo>
                    <a:pt x="0" y="4"/>
                  </a:lnTo>
                  <a:lnTo>
                    <a:pt x="0" y="5"/>
                  </a:lnTo>
                  <a:lnTo>
                    <a:pt x="0" y="6"/>
                  </a:lnTo>
                  <a:lnTo>
                    <a:pt x="12" y="26"/>
                  </a:lnTo>
                  <a:lnTo>
                    <a:pt x="15" y="25"/>
                  </a:lnTo>
                  <a:lnTo>
                    <a:pt x="11" y="25"/>
                  </a:lnTo>
                  <a:lnTo>
                    <a:pt x="1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22" name="Freeform 78"/>
            <p:cNvSpPr>
              <a:spLocks/>
            </p:cNvSpPr>
            <p:nvPr/>
          </p:nvSpPr>
          <p:spPr bwMode="auto">
            <a:xfrm>
              <a:off x="3869" y="2416"/>
              <a:ext cx="23" cy="26"/>
            </a:xfrm>
            <a:custGeom>
              <a:avLst/>
              <a:gdLst>
                <a:gd name="T0" fmla="*/ 17 w 23"/>
                <a:gd name="T1" fmla="*/ 25 h 26"/>
                <a:gd name="T2" fmla="*/ 18 w 23"/>
                <a:gd name="T3" fmla="*/ 26 h 26"/>
                <a:gd name="T4" fmla="*/ 20 w 23"/>
                <a:gd name="T5" fmla="*/ 26 h 26"/>
                <a:gd name="T6" fmla="*/ 21 w 23"/>
                <a:gd name="T7" fmla="*/ 26 h 26"/>
                <a:gd name="T8" fmla="*/ 22 w 23"/>
                <a:gd name="T9" fmla="*/ 26 h 26"/>
                <a:gd name="T10" fmla="*/ 23 w 23"/>
                <a:gd name="T11" fmla="*/ 25 h 26"/>
                <a:gd name="T12" fmla="*/ 23 w 23"/>
                <a:gd name="T13" fmla="*/ 24 h 26"/>
                <a:gd name="T14" fmla="*/ 23 w 23"/>
                <a:gd name="T15" fmla="*/ 23 h 26"/>
                <a:gd name="T16" fmla="*/ 23 w 23"/>
                <a:gd name="T17" fmla="*/ 22 h 26"/>
                <a:gd name="T18" fmla="*/ 17 w 23"/>
                <a:gd name="T19" fmla="*/ 14 h 26"/>
                <a:gd name="T20" fmla="*/ 6 w 23"/>
                <a:gd name="T21" fmla="*/ 1 h 26"/>
                <a:gd name="T22" fmla="*/ 5 w 23"/>
                <a:gd name="T23" fmla="*/ 0 h 26"/>
                <a:gd name="T24" fmla="*/ 4 w 23"/>
                <a:gd name="T25" fmla="*/ 0 h 26"/>
                <a:gd name="T26" fmla="*/ 3 w 23"/>
                <a:gd name="T27" fmla="*/ 0 h 26"/>
                <a:gd name="T28" fmla="*/ 2 w 23"/>
                <a:gd name="T29" fmla="*/ 0 h 26"/>
                <a:gd name="T30" fmla="*/ 1 w 23"/>
                <a:gd name="T31" fmla="*/ 1 h 26"/>
                <a:gd name="T32" fmla="*/ 0 w 23"/>
                <a:gd name="T33" fmla="*/ 2 h 26"/>
                <a:gd name="T34" fmla="*/ 0 w 23"/>
                <a:gd name="T35" fmla="*/ 3 h 26"/>
                <a:gd name="T36" fmla="*/ 1 w 23"/>
                <a:gd name="T37" fmla="*/ 4 h 26"/>
                <a:gd name="T38" fmla="*/ 12 w 23"/>
                <a:gd name="T39" fmla="*/ 18 h 26"/>
                <a:gd name="T40" fmla="*/ 17 w 23"/>
                <a:gd name="T41"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6">
                  <a:moveTo>
                    <a:pt x="17" y="25"/>
                  </a:moveTo>
                  <a:lnTo>
                    <a:pt x="18" y="26"/>
                  </a:lnTo>
                  <a:lnTo>
                    <a:pt x="20" y="26"/>
                  </a:lnTo>
                  <a:lnTo>
                    <a:pt x="21" y="26"/>
                  </a:lnTo>
                  <a:lnTo>
                    <a:pt x="22" y="26"/>
                  </a:lnTo>
                  <a:lnTo>
                    <a:pt x="23" y="25"/>
                  </a:lnTo>
                  <a:lnTo>
                    <a:pt x="23" y="24"/>
                  </a:lnTo>
                  <a:lnTo>
                    <a:pt x="23" y="23"/>
                  </a:lnTo>
                  <a:lnTo>
                    <a:pt x="23" y="22"/>
                  </a:lnTo>
                  <a:lnTo>
                    <a:pt x="17" y="14"/>
                  </a:lnTo>
                  <a:lnTo>
                    <a:pt x="6" y="1"/>
                  </a:lnTo>
                  <a:lnTo>
                    <a:pt x="5" y="0"/>
                  </a:lnTo>
                  <a:lnTo>
                    <a:pt x="4" y="0"/>
                  </a:lnTo>
                  <a:lnTo>
                    <a:pt x="3" y="0"/>
                  </a:lnTo>
                  <a:lnTo>
                    <a:pt x="2" y="0"/>
                  </a:lnTo>
                  <a:lnTo>
                    <a:pt x="1" y="1"/>
                  </a:lnTo>
                  <a:lnTo>
                    <a:pt x="0" y="2"/>
                  </a:lnTo>
                  <a:lnTo>
                    <a:pt x="0" y="3"/>
                  </a:lnTo>
                  <a:lnTo>
                    <a:pt x="1" y="4"/>
                  </a:lnTo>
                  <a:lnTo>
                    <a:pt x="12" y="18"/>
                  </a:lnTo>
                  <a:lnTo>
                    <a:pt x="17"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23" name="Freeform 79"/>
            <p:cNvSpPr>
              <a:spLocks/>
            </p:cNvSpPr>
            <p:nvPr/>
          </p:nvSpPr>
          <p:spPr bwMode="auto">
            <a:xfrm>
              <a:off x="3837" y="2383"/>
              <a:ext cx="25" cy="24"/>
            </a:xfrm>
            <a:custGeom>
              <a:avLst/>
              <a:gdLst>
                <a:gd name="T0" fmla="*/ 20 w 25"/>
                <a:gd name="T1" fmla="*/ 23 h 24"/>
                <a:gd name="T2" fmla="*/ 21 w 25"/>
                <a:gd name="T3" fmla="*/ 24 h 24"/>
                <a:gd name="T4" fmla="*/ 22 w 25"/>
                <a:gd name="T5" fmla="*/ 24 h 24"/>
                <a:gd name="T6" fmla="*/ 23 w 25"/>
                <a:gd name="T7" fmla="*/ 24 h 24"/>
                <a:gd name="T8" fmla="*/ 24 w 25"/>
                <a:gd name="T9" fmla="*/ 24 h 24"/>
                <a:gd name="T10" fmla="*/ 25 w 25"/>
                <a:gd name="T11" fmla="*/ 23 h 24"/>
                <a:gd name="T12" fmla="*/ 25 w 25"/>
                <a:gd name="T13" fmla="*/ 22 h 24"/>
                <a:gd name="T14" fmla="*/ 25 w 25"/>
                <a:gd name="T15" fmla="*/ 21 h 24"/>
                <a:gd name="T16" fmla="*/ 25 w 25"/>
                <a:gd name="T17" fmla="*/ 20 h 24"/>
                <a:gd name="T18" fmla="*/ 12 w 25"/>
                <a:gd name="T19" fmla="*/ 6 h 24"/>
                <a:gd name="T20" fmla="*/ 11 w 25"/>
                <a:gd name="T21" fmla="*/ 5 h 24"/>
                <a:gd name="T22" fmla="*/ 5 w 25"/>
                <a:gd name="T23" fmla="*/ 0 h 24"/>
                <a:gd name="T24" fmla="*/ 4 w 25"/>
                <a:gd name="T25" fmla="*/ 0 h 24"/>
                <a:gd name="T26" fmla="*/ 3 w 25"/>
                <a:gd name="T27" fmla="*/ 0 h 24"/>
                <a:gd name="T28" fmla="*/ 2 w 25"/>
                <a:gd name="T29" fmla="*/ 0 h 24"/>
                <a:gd name="T30" fmla="*/ 1 w 25"/>
                <a:gd name="T31" fmla="*/ 1 h 24"/>
                <a:gd name="T32" fmla="*/ 0 w 25"/>
                <a:gd name="T33" fmla="*/ 2 h 24"/>
                <a:gd name="T34" fmla="*/ 0 w 25"/>
                <a:gd name="T35" fmla="*/ 3 h 24"/>
                <a:gd name="T36" fmla="*/ 1 w 25"/>
                <a:gd name="T37" fmla="*/ 5 h 24"/>
                <a:gd name="T38" fmla="*/ 2 w 25"/>
                <a:gd name="T39" fmla="*/ 6 h 24"/>
                <a:gd name="T40" fmla="*/ 8 w 25"/>
                <a:gd name="T41" fmla="*/ 10 h 24"/>
                <a:gd name="T42" fmla="*/ 9 w 25"/>
                <a:gd name="T43" fmla="*/ 8 h 24"/>
                <a:gd name="T44" fmla="*/ 6 w 25"/>
                <a:gd name="T45" fmla="*/ 9 h 24"/>
                <a:gd name="T46" fmla="*/ 20 w 25"/>
                <a:gd name="T4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 h="24">
                  <a:moveTo>
                    <a:pt x="20" y="23"/>
                  </a:moveTo>
                  <a:lnTo>
                    <a:pt x="21" y="24"/>
                  </a:lnTo>
                  <a:lnTo>
                    <a:pt x="22" y="24"/>
                  </a:lnTo>
                  <a:lnTo>
                    <a:pt x="23" y="24"/>
                  </a:lnTo>
                  <a:lnTo>
                    <a:pt x="24" y="24"/>
                  </a:lnTo>
                  <a:lnTo>
                    <a:pt x="25" y="23"/>
                  </a:lnTo>
                  <a:lnTo>
                    <a:pt x="25" y="22"/>
                  </a:lnTo>
                  <a:lnTo>
                    <a:pt x="25" y="21"/>
                  </a:lnTo>
                  <a:lnTo>
                    <a:pt x="25" y="20"/>
                  </a:lnTo>
                  <a:lnTo>
                    <a:pt x="12" y="6"/>
                  </a:lnTo>
                  <a:lnTo>
                    <a:pt x="11" y="5"/>
                  </a:lnTo>
                  <a:lnTo>
                    <a:pt x="5" y="0"/>
                  </a:lnTo>
                  <a:lnTo>
                    <a:pt x="4" y="0"/>
                  </a:lnTo>
                  <a:lnTo>
                    <a:pt x="3" y="0"/>
                  </a:lnTo>
                  <a:lnTo>
                    <a:pt x="2" y="0"/>
                  </a:lnTo>
                  <a:lnTo>
                    <a:pt x="1" y="1"/>
                  </a:lnTo>
                  <a:lnTo>
                    <a:pt x="0" y="2"/>
                  </a:lnTo>
                  <a:lnTo>
                    <a:pt x="0" y="3"/>
                  </a:lnTo>
                  <a:lnTo>
                    <a:pt x="1" y="5"/>
                  </a:lnTo>
                  <a:lnTo>
                    <a:pt x="2" y="6"/>
                  </a:lnTo>
                  <a:lnTo>
                    <a:pt x="8" y="10"/>
                  </a:lnTo>
                  <a:lnTo>
                    <a:pt x="9" y="8"/>
                  </a:lnTo>
                  <a:lnTo>
                    <a:pt x="6" y="9"/>
                  </a:lnTo>
                  <a:lnTo>
                    <a:pt x="2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24" name="Freeform 80"/>
            <p:cNvSpPr>
              <a:spLocks/>
            </p:cNvSpPr>
            <p:nvPr/>
          </p:nvSpPr>
          <p:spPr bwMode="auto">
            <a:xfrm>
              <a:off x="3802" y="2353"/>
              <a:ext cx="27" cy="24"/>
            </a:xfrm>
            <a:custGeom>
              <a:avLst/>
              <a:gdLst>
                <a:gd name="T0" fmla="*/ 22 w 27"/>
                <a:gd name="T1" fmla="*/ 22 h 24"/>
                <a:gd name="T2" fmla="*/ 23 w 27"/>
                <a:gd name="T3" fmla="*/ 24 h 24"/>
                <a:gd name="T4" fmla="*/ 24 w 27"/>
                <a:gd name="T5" fmla="*/ 24 h 24"/>
                <a:gd name="T6" fmla="*/ 25 w 27"/>
                <a:gd name="T7" fmla="*/ 22 h 24"/>
                <a:gd name="T8" fmla="*/ 26 w 27"/>
                <a:gd name="T9" fmla="*/ 21 h 24"/>
                <a:gd name="T10" fmla="*/ 27 w 27"/>
                <a:gd name="T11" fmla="*/ 20 h 24"/>
                <a:gd name="T12" fmla="*/ 27 w 27"/>
                <a:gd name="T13" fmla="*/ 19 h 24"/>
                <a:gd name="T14" fmla="*/ 26 w 27"/>
                <a:gd name="T15" fmla="*/ 18 h 24"/>
                <a:gd name="T16" fmla="*/ 25 w 27"/>
                <a:gd name="T17" fmla="*/ 17 h 24"/>
                <a:gd name="T18" fmla="*/ 23 w 27"/>
                <a:gd name="T19" fmla="*/ 15 h 24"/>
                <a:gd name="T20" fmla="*/ 4 w 27"/>
                <a:gd name="T21" fmla="*/ 0 h 24"/>
                <a:gd name="T22" fmla="*/ 3 w 27"/>
                <a:gd name="T23" fmla="*/ 0 h 24"/>
                <a:gd name="T24" fmla="*/ 2 w 27"/>
                <a:gd name="T25" fmla="*/ 0 h 24"/>
                <a:gd name="T26" fmla="*/ 1 w 27"/>
                <a:gd name="T27" fmla="*/ 0 h 24"/>
                <a:gd name="T28" fmla="*/ 0 w 27"/>
                <a:gd name="T29" fmla="*/ 2 h 24"/>
                <a:gd name="T30" fmla="*/ 0 w 27"/>
                <a:gd name="T31" fmla="*/ 3 h 24"/>
                <a:gd name="T32" fmla="*/ 0 w 27"/>
                <a:gd name="T33" fmla="*/ 4 h 24"/>
                <a:gd name="T34" fmla="*/ 0 w 27"/>
                <a:gd name="T35" fmla="*/ 5 h 24"/>
                <a:gd name="T36" fmla="*/ 1 w 27"/>
                <a:gd name="T37" fmla="*/ 6 h 24"/>
                <a:gd name="T38" fmla="*/ 20 w 27"/>
                <a:gd name="T39" fmla="*/ 20 h 24"/>
                <a:gd name="T40" fmla="*/ 22 w 27"/>
                <a:gd name="T4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24">
                  <a:moveTo>
                    <a:pt x="22" y="22"/>
                  </a:moveTo>
                  <a:lnTo>
                    <a:pt x="23" y="24"/>
                  </a:lnTo>
                  <a:lnTo>
                    <a:pt x="24" y="24"/>
                  </a:lnTo>
                  <a:lnTo>
                    <a:pt x="25" y="22"/>
                  </a:lnTo>
                  <a:lnTo>
                    <a:pt x="26" y="21"/>
                  </a:lnTo>
                  <a:lnTo>
                    <a:pt x="27" y="20"/>
                  </a:lnTo>
                  <a:lnTo>
                    <a:pt x="27" y="19"/>
                  </a:lnTo>
                  <a:lnTo>
                    <a:pt x="26" y="18"/>
                  </a:lnTo>
                  <a:lnTo>
                    <a:pt x="25" y="17"/>
                  </a:lnTo>
                  <a:lnTo>
                    <a:pt x="23" y="15"/>
                  </a:lnTo>
                  <a:lnTo>
                    <a:pt x="4" y="0"/>
                  </a:lnTo>
                  <a:lnTo>
                    <a:pt x="3" y="0"/>
                  </a:lnTo>
                  <a:lnTo>
                    <a:pt x="2" y="0"/>
                  </a:lnTo>
                  <a:lnTo>
                    <a:pt x="1" y="0"/>
                  </a:lnTo>
                  <a:lnTo>
                    <a:pt x="0" y="2"/>
                  </a:lnTo>
                  <a:lnTo>
                    <a:pt x="0" y="3"/>
                  </a:lnTo>
                  <a:lnTo>
                    <a:pt x="0" y="4"/>
                  </a:lnTo>
                  <a:lnTo>
                    <a:pt x="0" y="5"/>
                  </a:lnTo>
                  <a:lnTo>
                    <a:pt x="1" y="6"/>
                  </a:lnTo>
                  <a:lnTo>
                    <a:pt x="20" y="20"/>
                  </a:lnTo>
                  <a:lnTo>
                    <a:pt x="2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25" name="Freeform 81"/>
            <p:cNvSpPr>
              <a:spLocks/>
            </p:cNvSpPr>
            <p:nvPr/>
          </p:nvSpPr>
          <p:spPr bwMode="auto">
            <a:xfrm>
              <a:off x="3764" y="2326"/>
              <a:ext cx="28" cy="22"/>
            </a:xfrm>
            <a:custGeom>
              <a:avLst/>
              <a:gdLst>
                <a:gd name="T0" fmla="*/ 23 w 28"/>
                <a:gd name="T1" fmla="*/ 21 h 22"/>
                <a:gd name="T2" fmla="*/ 25 w 28"/>
                <a:gd name="T3" fmla="*/ 22 h 22"/>
                <a:gd name="T4" fmla="*/ 26 w 28"/>
                <a:gd name="T5" fmla="*/ 22 h 22"/>
                <a:gd name="T6" fmla="*/ 27 w 28"/>
                <a:gd name="T7" fmla="*/ 21 h 22"/>
                <a:gd name="T8" fmla="*/ 28 w 28"/>
                <a:gd name="T9" fmla="*/ 20 h 22"/>
                <a:gd name="T10" fmla="*/ 28 w 28"/>
                <a:gd name="T11" fmla="*/ 19 h 22"/>
                <a:gd name="T12" fmla="*/ 28 w 28"/>
                <a:gd name="T13" fmla="*/ 18 h 22"/>
                <a:gd name="T14" fmla="*/ 28 w 28"/>
                <a:gd name="T15" fmla="*/ 16 h 22"/>
                <a:gd name="T16" fmla="*/ 27 w 28"/>
                <a:gd name="T17" fmla="*/ 15 h 22"/>
                <a:gd name="T18" fmla="*/ 9 w 28"/>
                <a:gd name="T19" fmla="*/ 3 h 22"/>
                <a:gd name="T20" fmla="*/ 5 w 28"/>
                <a:gd name="T21" fmla="*/ 1 h 22"/>
                <a:gd name="T22" fmla="*/ 4 w 28"/>
                <a:gd name="T23" fmla="*/ 0 h 22"/>
                <a:gd name="T24" fmla="*/ 3 w 28"/>
                <a:gd name="T25" fmla="*/ 0 h 22"/>
                <a:gd name="T26" fmla="*/ 2 w 28"/>
                <a:gd name="T27" fmla="*/ 1 h 22"/>
                <a:gd name="T28" fmla="*/ 0 w 28"/>
                <a:gd name="T29" fmla="*/ 2 h 22"/>
                <a:gd name="T30" fmla="*/ 0 w 28"/>
                <a:gd name="T31" fmla="*/ 3 h 22"/>
                <a:gd name="T32" fmla="*/ 0 w 28"/>
                <a:gd name="T33" fmla="*/ 4 h 22"/>
                <a:gd name="T34" fmla="*/ 0 w 28"/>
                <a:gd name="T35" fmla="*/ 5 h 22"/>
                <a:gd name="T36" fmla="*/ 2 w 28"/>
                <a:gd name="T37" fmla="*/ 7 h 22"/>
                <a:gd name="T38" fmla="*/ 6 w 28"/>
                <a:gd name="T39" fmla="*/ 9 h 22"/>
                <a:gd name="T40" fmla="*/ 23 w 28"/>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22">
                  <a:moveTo>
                    <a:pt x="23" y="21"/>
                  </a:moveTo>
                  <a:lnTo>
                    <a:pt x="25" y="22"/>
                  </a:lnTo>
                  <a:lnTo>
                    <a:pt x="26" y="22"/>
                  </a:lnTo>
                  <a:lnTo>
                    <a:pt x="27" y="21"/>
                  </a:lnTo>
                  <a:lnTo>
                    <a:pt x="28" y="20"/>
                  </a:lnTo>
                  <a:lnTo>
                    <a:pt x="28" y="19"/>
                  </a:lnTo>
                  <a:lnTo>
                    <a:pt x="28" y="18"/>
                  </a:lnTo>
                  <a:lnTo>
                    <a:pt x="28" y="16"/>
                  </a:lnTo>
                  <a:lnTo>
                    <a:pt x="27" y="15"/>
                  </a:lnTo>
                  <a:lnTo>
                    <a:pt x="9" y="3"/>
                  </a:lnTo>
                  <a:lnTo>
                    <a:pt x="5" y="1"/>
                  </a:lnTo>
                  <a:lnTo>
                    <a:pt x="4" y="0"/>
                  </a:lnTo>
                  <a:lnTo>
                    <a:pt x="3" y="0"/>
                  </a:lnTo>
                  <a:lnTo>
                    <a:pt x="2" y="1"/>
                  </a:lnTo>
                  <a:lnTo>
                    <a:pt x="0" y="2"/>
                  </a:lnTo>
                  <a:lnTo>
                    <a:pt x="0" y="3"/>
                  </a:lnTo>
                  <a:lnTo>
                    <a:pt x="0" y="4"/>
                  </a:lnTo>
                  <a:lnTo>
                    <a:pt x="0" y="5"/>
                  </a:lnTo>
                  <a:lnTo>
                    <a:pt x="2" y="7"/>
                  </a:lnTo>
                  <a:lnTo>
                    <a:pt x="6" y="9"/>
                  </a:lnTo>
                  <a:lnTo>
                    <a:pt x="2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26" name="Freeform 82"/>
            <p:cNvSpPr>
              <a:spLocks/>
            </p:cNvSpPr>
            <p:nvPr/>
          </p:nvSpPr>
          <p:spPr bwMode="auto">
            <a:xfrm>
              <a:off x="3725" y="2303"/>
              <a:ext cx="28" cy="20"/>
            </a:xfrm>
            <a:custGeom>
              <a:avLst/>
              <a:gdLst>
                <a:gd name="T0" fmla="*/ 24 w 28"/>
                <a:gd name="T1" fmla="*/ 19 h 20"/>
                <a:gd name="T2" fmla="*/ 25 w 28"/>
                <a:gd name="T3" fmla="*/ 20 h 20"/>
                <a:gd name="T4" fmla="*/ 26 w 28"/>
                <a:gd name="T5" fmla="*/ 20 h 20"/>
                <a:gd name="T6" fmla="*/ 27 w 28"/>
                <a:gd name="T7" fmla="*/ 19 h 20"/>
                <a:gd name="T8" fmla="*/ 28 w 28"/>
                <a:gd name="T9" fmla="*/ 18 h 20"/>
                <a:gd name="T10" fmla="*/ 28 w 28"/>
                <a:gd name="T11" fmla="*/ 16 h 20"/>
                <a:gd name="T12" fmla="*/ 28 w 28"/>
                <a:gd name="T13" fmla="*/ 15 h 20"/>
                <a:gd name="T14" fmla="*/ 28 w 28"/>
                <a:gd name="T15" fmla="*/ 14 h 20"/>
                <a:gd name="T16" fmla="*/ 27 w 28"/>
                <a:gd name="T17" fmla="*/ 13 h 20"/>
                <a:gd name="T18" fmla="*/ 19 w 28"/>
                <a:gd name="T19" fmla="*/ 8 h 20"/>
                <a:gd name="T20" fmla="*/ 4 w 28"/>
                <a:gd name="T21" fmla="*/ 0 h 20"/>
                <a:gd name="T22" fmla="*/ 3 w 28"/>
                <a:gd name="T23" fmla="*/ 0 h 20"/>
                <a:gd name="T24" fmla="*/ 2 w 28"/>
                <a:gd name="T25" fmla="*/ 0 h 20"/>
                <a:gd name="T26" fmla="*/ 1 w 28"/>
                <a:gd name="T27" fmla="*/ 0 h 20"/>
                <a:gd name="T28" fmla="*/ 0 w 28"/>
                <a:gd name="T29" fmla="*/ 1 h 20"/>
                <a:gd name="T30" fmla="*/ 0 w 28"/>
                <a:gd name="T31" fmla="*/ 2 h 20"/>
                <a:gd name="T32" fmla="*/ 0 w 28"/>
                <a:gd name="T33" fmla="*/ 3 h 20"/>
                <a:gd name="T34" fmla="*/ 0 w 28"/>
                <a:gd name="T35" fmla="*/ 4 h 20"/>
                <a:gd name="T36" fmla="*/ 1 w 28"/>
                <a:gd name="T37" fmla="*/ 5 h 20"/>
                <a:gd name="T38" fmla="*/ 15 w 28"/>
                <a:gd name="T39" fmla="*/ 13 h 20"/>
                <a:gd name="T40" fmla="*/ 24 w 28"/>
                <a:gd name="T41"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20">
                  <a:moveTo>
                    <a:pt x="24" y="19"/>
                  </a:moveTo>
                  <a:lnTo>
                    <a:pt x="25" y="20"/>
                  </a:lnTo>
                  <a:lnTo>
                    <a:pt x="26" y="20"/>
                  </a:lnTo>
                  <a:lnTo>
                    <a:pt x="27" y="19"/>
                  </a:lnTo>
                  <a:lnTo>
                    <a:pt x="28" y="18"/>
                  </a:lnTo>
                  <a:lnTo>
                    <a:pt x="28" y="16"/>
                  </a:lnTo>
                  <a:lnTo>
                    <a:pt x="28" y="15"/>
                  </a:lnTo>
                  <a:lnTo>
                    <a:pt x="28" y="14"/>
                  </a:lnTo>
                  <a:lnTo>
                    <a:pt x="27" y="13"/>
                  </a:lnTo>
                  <a:lnTo>
                    <a:pt x="19" y="8"/>
                  </a:lnTo>
                  <a:lnTo>
                    <a:pt x="4" y="0"/>
                  </a:lnTo>
                  <a:lnTo>
                    <a:pt x="3" y="0"/>
                  </a:lnTo>
                  <a:lnTo>
                    <a:pt x="2" y="0"/>
                  </a:lnTo>
                  <a:lnTo>
                    <a:pt x="1" y="0"/>
                  </a:lnTo>
                  <a:lnTo>
                    <a:pt x="0" y="1"/>
                  </a:lnTo>
                  <a:lnTo>
                    <a:pt x="0" y="2"/>
                  </a:lnTo>
                  <a:lnTo>
                    <a:pt x="0" y="3"/>
                  </a:lnTo>
                  <a:lnTo>
                    <a:pt x="0" y="4"/>
                  </a:lnTo>
                  <a:lnTo>
                    <a:pt x="1" y="5"/>
                  </a:lnTo>
                  <a:lnTo>
                    <a:pt x="15" y="13"/>
                  </a:lnTo>
                  <a:lnTo>
                    <a:pt x="24"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27" name="Freeform 83"/>
            <p:cNvSpPr>
              <a:spLocks/>
            </p:cNvSpPr>
            <p:nvPr/>
          </p:nvSpPr>
          <p:spPr bwMode="auto">
            <a:xfrm>
              <a:off x="3684" y="2281"/>
              <a:ext cx="30" cy="19"/>
            </a:xfrm>
            <a:custGeom>
              <a:avLst/>
              <a:gdLst>
                <a:gd name="T0" fmla="*/ 25 w 30"/>
                <a:gd name="T1" fmla="*/ 18 h 19"/>
                <a:gd name="T2" fmla="*/ 27 w 30"/>
                <a:gd name="T3" fmla="*/ 19 h 19"/>
                <a:gd name="T4" fmla="*/ 28 w 30"/>
                <a:gd name="T5" fmla="*/ 19 h 19"/>
                <a:gd name="T6" fmla="*/ 29 w 30"/>
                <a:gd name="T7" fmla="*/ 18 h 19"/>
                <a:gd name="T8" fmla="*/ 30 w 30"/>
                <a:gd name="T9" fmla="*/ 16 h 19"/>
                <a:gd name="T10" fmla="*/ 30 w 30"/>
                <a:gd name="T11" fmla="*/ 15 h 19"/>
                <a:gd name="T12" fmla="*/ 30 w 30"/>
                <a:gd name="T13" fmla="*/ 14 h 19"/>
                <a:gd name="T14" fmla="*/ 30 w 30"/>
                <a:gd name="T15" fmla="*/ 13 h 19"/>
                <a:gd name="T16" fmla="*/ 29 w 30"/>
                <a:gd name="T17" fmla="*/ 12 h 19"/>
                <a:gd name="T18" fmla="*/ 28 w 30"/>
                <a:gd name="T19" fmla="*/ 12 h 19"/>
                <a:gd name="T20" fmla="*/ 5 w 30"/>
                <a:gd name="T21" fmla="*/ 0 h 19"/>
                <a:gd name="T22" fmla="*/ 4 w 30"/>
                <a:gd name="T23" fmla="*/ 0 h 19"/>
                <a:gd name="T24" fmla="*/ 2 w 30"/>
                <a:gd name="T25" fmla="*/ 0 h 19"/>
                <a:gd name="T26" fmla="*/ 1 w 30"/>
                <a:gd name="T27" fmla="*/ 0 h 19"/>
                <a:gd name="T28" fmla="*/ 0 w 30"/>
                <a:gd name="T29" fmla="*/ 1 h 19"/>
                <a:gd name="T30" fmla="*/ 0 w 30"/>
                <a:gd name="T31" fmla="*/ 2 h 19"/>
                <a:gd name="T32" fmla="*/ 0 w 30"/>
                <a:gd name="T33" fmla="*/ 3 h 19"/>
                <a:gd name="T34" fmla="*/ 0 w 30"/>
                <a:gd name="T35" fmla="*/ 4 h 19"/>
                <a:gd name="T36" fmla="*/ 1 w 30"/>
                <a:gd name="T37" fmla="*/ 5 h 19"/>
                <a:gd name="T38" fmla="*/ 24 w 30"/>
                <a:gd name="T39" fmla="*/ 18 h 19"/>
                <a:gd name="T40" fmla="*/ 25 w 30"/>
                <a:gd name="T4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19">
                  <a:moveTo>
                    <a:pt x="25" y="18"/>
                  </a:moveTo>
                  <a:lnTo>
                    <a:pt x="27" y="19"/>
                  </a:lnTo>
                  <a:lnTo>
                    <a:pt x="28" y="19"/>
                  </a:lnTo>
                  <a:lnTo>
                    <a:pt x="29" y="18"/>
                  </a:lnTo>
                  <a:lnTo>
                    <a:pt x="30" y="16"/>
                  </a:lnTo>
                  <a:lnTo>
                    <a:pt x="30" y="15"/>
                  </a:lnTo>
                  <a:lnTo>
                    <a:pt x="30" y="14"/>
                  </a:lnTo>
                  <a:lnTo>
                    <a:pt x="30" y="13"/>
                  </a:lnTo>
                  <a:lnTo>
                    <a:pt x="29" y="12"/>
                  </a:lnTo>
                  <a:lnTo>
                    <a:pt x="28" y="12"/>
                  </a:lnTo>
                  <a:lnTo>
                    <a:pt x="5" y="0"/>
                  </a:lnTo>
                  <a:lnTo>
                    <a:pt x="4" y="0"/>
                  </a:lnTo>
                  <a:lnTo>
                    <a:pt x="2" y="0"/>
                  </a:lnTo>
                  <a:lnTo>
                    <a:pt x="1" y="0"/>
                  </a:lnTo>
                  <a:lnTo>
                    <a:pt x="0" y="1"/>
                  </a:lnTo>
                  <a:lnTo>
                    <a:pt x="0" y="2"/>
                  </a:lnTo>
                  <a:lnTo>
                    <a:pt x="0" y="3"/>
                  </a:lnTo>
                  <a:lnTo>
                    <a:pt x="0" y="4"/>
                  </a:lnTo>
                  <a:lnTo>
                    <a:pt x="1" y="5"/>
                  </a:lnTo>
                  <a:lnTo>
                    <a:pt x="24" y="18"/>
                  </a:lnTo>
                  <a:lnTo>
                    <a:pt x="25"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28" name="Freeform 84"/>
            <p:cNvSpPr>
              <a:spLocks/>
            </p:cNvSpPr>
            <p:nvPr/>
          </p:nvSpPr>
          <p:spPr bwMode="auto">
            <a:xfrm>
              <a:off x="3642" y="2261"/>
              <a:ext cx="30" cy="18"/>
            </a:xfrm>
            <a:custGeom>
              <a:avLst/>
              <a:gdLst>
                <a:gd name="T0" fmla="*/ 27 w 30"/>
                <a:gd name="T1" fmla="*/ 18 h 18"/>
                <a:gd name="T2" fmla="*/ 28 w 30"/>
                <a:gd name="T3" fmla="*/ 18 h 18"/>
                <a:gd name="T4" fmla="*/ 29 w 30"/>
                <a:gd name="T5" fmla="*/ 18 h 18"/>
                <a:gd name="T6" fmla="*/ 30 w 30"/>
                <a:gd name="T7" fmla="*/ 17 h 18"/>
                <a:gd name="T8" fmla="*/ 30 w 30"/>
                <a:gd name="T9" fmla="*/ 16 h 18"/>
                <a:gd name="T10" fmla="*/ 30 w 30"/>
                <a:gd name="T11" fmla="*/ 14 h 18"/>
                <a:gd name="T12" fmla="*/ 30 w 30"/>
                <a:gd name="T13" fmla="*/ 13 h 18"/>
                <a:gd name="T14" fmla="*/ 29 w 30"/>
                <a:gd name="T15" fmla="*/ 12 h 18"/>
                <a:gd name="T16" fmla="*/ 28 w 30"/>
                <a:gd name="T17" fmla="*/ 11 h 18"/>
                <a:gd name="T18" fmla="*/ 4 w 30"/>
                <a:gd name="T19" fmla="*/ 0 h 18"/>
                <a:gd name="T20" fmla="*/ 3 w 30"/>
                <a:gd name="T21" fmla="*/ 0 h 18"/>
                <a:gd name="T22" fmla="*/ 2 w 30"/>
                <a:gd name="T23" fmla="*/ 0 h 18"/>
                <a:gd name="T24" fmla="*/ 0 w 30"/>
                <a:gd name="T25" fmla="*/ 1 h 18"/>
                <a:gd name="T26" fmla="*/ 0 w 30"/>
                <a:gd name="T27" fmla="*/ 2 h 18"/>
                <a:gd name="T28" fmla="*/ 0 w 30"/>
                <a:gd name="T29" fmla="*/ 3 h 18"/>
                <a:gd name="T30" fmla="*/ 0 w 30"/>
                <a:gd name="T31" fmla="*/ 5 h 18"/>
                <a:gd name="T32" fmla="*/ 2 w 30"/>
                <a:gd name="T33" fmla="*/ 6 h 18"/>
                <a:gd name="T34" fmla="*/ 3 w 30"/>
                <a:gd name="T35" fmla="*/ 7 h 18"/>
                <a:gd name="T36" fmla="*/ 27 w 30"/>
                <a:gd name="T3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18">
                  <a:moveTo>
                    <a:pt x="27" y="18"/>
                  </a:moveTo>
                  <a:lnTo>
                    <a:pt x="28" y="18"/>
                  </a:lnTo>
                  <a:lnTo>
                    <a:pt x="29" y="18"/>
                  </a:lnTo>
                  <a:lnTo>
                    <a:pt x="30" y="17"/>
                  </a:lnTo>
                  <a:lnTo>
                    <a:pt x="30" y="16"/>
                  </a:lnTo>
                  <a:lnTo>
                    <a:pt x="30" y="14"/>
                  </a:lnTo>
                  <a:lnTo>
                    <a:pt x="30" y="13"/>
                  </a:lnTo>
                  <a:lnTo>
                    <a:pt x="29" y="12"/>
                  </a:lnTo>
                  <a:lnTo>
                    <a:pt x="28" y="11"/>
                  </a:lnTo>
                  <a:lnTo>
                    <a:pt x="4" y="0"/>
                  </a:lnTo>
                  <a:lnTo>
                    <a:pt x="3" y="0"/>
                  </a:lnTo>
                  <a:lnTo>
                    <a:pt x="2" y="0"/>
                  </a:lnTo>
                  <a:lnTo>
                    <a:pt x="0" y="1"/>
                  </a:lnTo>
                  <a:lnTo>
                    <a:pt x="0" y="2"/>
                  </a:lnTo>
                  <a:lnTo>
                    <a:pt x="0" y="3"/>
                  </a:lnTo>
                  <a:lnTo>
                    <a:pt x="0" y="5"/>
                  </a:lnTo>
                  <a:lnTo>
                    <a:pt x="2" y="6"/>
                  </a:lnTo>
                  <a:lnTo>
                    <a:pt x="3" y="7"/>
                  </a:lnTo>
                  <a:lnTo>
                    <a:pt x="2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29" name="Freeform 85"/>
            <p:cNvSpPr>
              <a:spLocks/>
            </p:cNvSpPr>
            <p:nvPr/>
          </p:nvSpPr>
          <p:spPr bwMode="auto">
            <a:xfrm>
              <a:off x="3600" y="2244"/>
              <a:ext cx="30" cy="16"/>
            </a:xfrm>
            <a:custGeom>
              <a:avLst/>
              <a:gdLst>
                <a:gd name="T0" fmla="*/ 27 w 30"/>
                <a:gd name="T1" fmla="*/ 16 h 16"/>
                <a:gd name="T2" fmla="*/ 28 w 30"/>
                <a:gd name="T3" fmla="*/ 16 h 16"/>
                <a:gd name="T4" fmla="*/ 29 w 30"/>
                <a:gd name="T5" fmla="*/ 15 h 16"/>
                <a:gd name="T6" fmla="*/ 30 w 30"/>
                <a:gd name="T7" fmla="*/ 14 h 16"/>
                <a:gd name="T8" fmla="*/ 30 w 30"/>
                <a:gd name="T9" fmla="*/ 13 h 16"/>
                <a:gd name="T10" fmla="*/ 30 w 30"/>
                <a:gd name="T11" fmla="*/ 12 h 16"/>
                <a:gd name="T12" fmla="*/ 30 w 30"/>
                <a:gd name="T13" fmla="*/ 11 h 16"/>
                <a:gd name="T14" fmla="*/ 29 w 30"/>
                <a:gd name="T15" fmla="*/ 9 h 16"/>
                <a:gd name="T16" fmla="*/ 28 w 30"/>
                <a:gd name="T17" fmla="*/ 9 h 16"/>
                <a:gd name="T18" fmla="*/ 4 w 30"/>
                <a:gd name="T19" fmla="*/ 0 h 16"/>
                <a:gd name="T20" fmla="*/ 4 w 30"/>
                <a:gd name="T21" fmla="*/ 0 h 16"/>
                <a:gd name="T22" fmla="*/ 3 w 30"/>
                <a:gd name="T23" fmla="*/ 0 h 16"/>
                <a:gd name="T24" fmla="*/ 2 w 30"/>
                <a:gd name="T25" fmla="*/ 0 h 16"/>
                <a:gd name="T26" fmla="*/ 1 w 30"/>
                <a:gd name="T27" fmla="*/ 1 h 16"/>
                <a:gd name="T28" fmla="*/ 0 w 30"/>
                <a:gd name="T29" fmla="*/ 2 h 16"/>
                <a:gd name="T30" fmla="*/ 0 w 30"/>
                <a:gd name="T31" fmla="*/ 3 h 16"/>
                <a:gd name="T32" fmla="*/ 1 w 30"/>
                <a:gd name="T33" fmla="*/ 4 h 16"/>
                <a:gd name="T34" fmla="*/ 2 w 30"/>
                <a:gd name="T35" fmla="*/ 5 h 16"/>
                <a:gd name="T36" fmla="*/ 3 w 30"/>
                <a:gd name="T37" fmla="*/ 6 h 16"/>
                <a:gd name="T38" fmla="*/ 3 w 30"/>
                <a:gd name="T39" fmla="*/ 6 h 16"/>
                <a:gd name="T40" fmla="*/ 27 w 30"/>
                <a:gd name="T4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16">
                  <a:moveTo>
                    <a:pt x="27" y="16"/>
                  </a:moveTo>
                  <a:lnTo>
                    <a:pt x="28" y="16"/>
                  </a:lnTo>
                  <a:lnTo>
                    <a:pt x="29" y="15"/>
                  </a:lnTo>
                  <a:lnTo>
                    <a:pt x="30" y="14"/>
                  </a:lnTo>
                  <a:lnTo>
                    <a:pt x="30" y="13"/>
                  </a:lnTo>
                  <a:lnTo>
                    <a:pt x="30" y="12"/>
                  </a:lnTo>
                  <a:lnTo>
                    <a:pt x="30" y="11"/>
                  </a:lnTo>
                  <a:lnTo>
                    <a:pt x="29" y="9"/>
                  </a:lnTo>
                  <a:lnTo>
                    <a:pt x="28" y="9"/>
                  </a:lnTo>
                  <a:lnTo>
                    <a:pt x="4" y="0"/>
                  </a:lnTo>
                  <a:lnTo>
                    <a:pt x="4" y="0"/>
                  </a:lnTo>
                  <a:lnTo>
                    <a:pt x="3" y="0"/>
                  </a:lnTo>
                  <a:lnTo>
                    <a:pt x="2" y="0"/>
                  </a:lnTo>
                  <a:lnTo>
                    <a:pt x="1" y="1"/>
                  </a:lnTo>
                  <a:lnTo>
                    <a:pt x="0" y="2"/>
                  </a:lnTo>
                  <a:lnTo>
                    <a:pt x="0" y="3"/>
                  </a:lnTo>
                  <a:lnTo>
                    <a:pt x="1" y="4"/>
                  </a:lnTo>
                  <a:lnTo>
                    <a:pt x="2" y="5"/>
                  </a:lnTo>
                  <a:lnTo>
                    <a:pt x="3" y="6"/>
                  </a:lnTo>
                  <a:lnTo>
                    <a:pt x="3" y="6"/>
                  </a:lnTo>
                  <a:lnTo>
                    <a:pt x="27"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30" name="Freeform 86"/>
            <p:cNvSpPr>
              <a:spLocks/>
            </p:cNvSpPr>
            <p:nvPr/>
          </p:nvSpPr>
          <p:spPr bwMode="auto">
            <a:xfrm>
              <a:off x="3557" y="2227"/>
              <a:ext cx="31" cy="15"/>
            </a:xfrm>
            <a:custGeom>
              <a:avLst/>
              <a:gdLst>
                <a:gd name="T0" fmla="*/ 27 w 31"/>
                <a:gd name="T1" fmla="*/ 15 h 15"/>
                <a:gd name="T2" fmla="*/ 28 w 31"/>
                <a:gd name="T3" fmla="*/ 15 h 15"/>
                <a:gd name="T4" fmla="*/ 29 w 31"/>
                <a:gd name="T5" fmla="*/ 15 h 15"/>
                <a:gd name="T6" fmla="*/ 31 w 31"/>
                <a:gd name="T7" fmla="*/ 14 h 15"/>
                <a:gd name="T8" fmla="*/ 31 w 31"/>
                <a:gd name="T9" fmla="*/ 13 h 15"/>
                <a:gd name="T10" fmla="*/ 31 w 31"/>
                <a:gd name="T11" fmla="*/ 12 h 15"/>
                <a:gd name="T12" fmla="*/ 31 w 31"/>
                <a:gd name="T13" fmla="*/ 11 h 15"/>
                <a:gd name="T14" fmla="*/ 29 w 31"/>
                <a:gd name="T15" fmla="*/ 10 h 15"/>
                <a:gd name="T16" fmla="*/ 28 w 31"/>
                <a:gd name="T17" fmla="*/ 9 h 15"/>
                <a:gd name="T18" fmla="*/ 8 w 31"/>
                <a:gd name="T19" fmla="*/ 1 h 15"/>
                <a:gd name="T20" fmla="*/ 3 w 31"/>
                <a:gd name="T21" fmla="*/ 0 h 15"/>
                <a:gd name="T22" fmla="*/ 2 w 31"/>
                <a:gd name="T23" fmla="*/ 0 h 15"/>
                <a:gd name="T24" fmla="*/ 1 w 31"/>
                <a:gd name="T25" fmla="*/ 0 h 15"/>
                <a:gd name="T26" fmla="*/ 0 w 31"/>
                <a:gd name="T27" fmla="*/ 1 h 15"/>
                <a:gd name="T28" fmla="*/ 0 w 31"/>
                <a:gd name="T29" fmla="*/ 2 h 15"/>
                <a:gd name="T30" fmla="*/ 0 w 31"/>
                <a:gd name="T31" fmla="*/ 3 h 15"/>
                <a:gd name="T32" fmla="*/ 0 w 31"/>
                <a:gd name="T33" fmla="*/ 5 h 15"/>
                <a:gd name="T34" fmla="*/ 1 w 31"/>
                <a:gd name="T35" fmla="*/ 6 h 15"/>
                <a:gd name="T36" fmla="*/ 2 w 31"/>
                <a:gd name="T37" fmla="*/ 7 h 15"/>
                <a:gd name="T38" fmla="*/ 6 w 31"/>
                <a:gd name="T39" fmla="*/ 8 h 15"/>
                <a:gd name="T40" fmla="*/ 27 w 31"/>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15">
                  <a:moveTo>
                    <a:pt x="27" y="15"/>
                  </a:moveTo>
                  <a:lnTo>
                    <a:pt x="28" y="15"/>
                  </a:lnTo>
                  <a:lnTo>
                    <a:pt x="29" y="15"/>
                  </a:lnTo>
                  <a:lnTo>
                    <a:pt x="31" y="14"/>
                  </a:lnTo>
                  <a:lnTo>
                    <a:pt x="31" y="13"/>
                  </a:lnTo>
                  <a:lnTo>
                    <a:pt x="31" y="12"/>
                  </a:lnTo>
                  <a:lnTo>
                    <a:pt x="31" y="11"/>
                  </a:lnTo>
                  <a:lnTo>
                    <a:pt x="29" y="10"/>
                  </a:lnTo>
                  <a:lnTo>
                    <a:pt x="28" y="9"/>
                  </a:lnTo>
                  <a:lnTo>
                    <a:pt x="8" y="1"/>
                  </a:lnTo>
                  <a:lnTo>
                    <a:pt x="3" y="0"/>
                  </a:lnTo>
                  <a:lnTo>
                    <a:pt x="2" y="0"/>
                  </a:lnTo>
                  <a:lnTo>
                    <a:pt x="1" y="0"/>
                  </a:lnTo>
                  <a:lnTo>
                    <a:pt x="0" y="1"/>
                  </a:lnTo>
                  <a:lnTo>
                    <a:pt x="0" y="2"/>
                  </a:lnTo>
                  <a:lnTo>
                    <a:pt x="0" y="3"/>
                  </a:lnTo>
                  <a:lnTo>
                    <a:pt x="0" y="5"/>
                  </a:lnTo>
                  <a:lnTo>
                    <a:pt x="1" y="6"/>
                  </a:lnTo>
                  <a:lnTo>
                    <a:pt x="2" y="7"/>
                  </a:lnTo>
                  <a:lnTo>
                    <a:pt x="6" y="8"/>
                  </a:lnTo>
                  <a:lnTo>
                    <a:pt x="27"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31" name="Freeform 87"/>
            <p:cNvSpPr>
              <a:spLocks/>
            </p:cNvSpPr>
            <p:nvPr/>
          </p:nvSpPr>
          <p:spPr bwMode="auto">
            <a:xfrm>
              <a:off x="3513" y="2212"/>
              <a:ext cx="32" cy="15"/>
            </a:xfrm>
            <a:custGeom>
              <a:avLst/>
              <a:gdLst>
                <a:gd name="T0" fmla="*/ 27 w 32"/>
                <a:gd name="T1" fmla="*/ 15 h 15"/>
                <a:gd name="T2" fmla="*/ 28 w 32"/>
                <a:gd name="T3" fmla="*/ 15 h 15"/>
                <a:gd name="T4" fmla="*/ 30 w 32"/>
                <a:gd name="T5" fmla="*/ 14 h 15"/>
                <a:gd name="T6" fmla="*/ 31 w 32"/>
                <a:gd name="T7" fmla="*/ 13 h 15"/>
                <a:gd name="T8" fmla="*/ 32 w 32"/>
                <a:gd name="T9" fmla="*/ 12 h 15"/>
                <a:gd name="T10" fmla="*/ 32 w 32"/>
                <a:gd name="T11" fmla="*/ 11 h 15"/>
                <a:gd name="T12" fmla="*/ 31 w 32"/>
                <a:gd name="T13" fmla="*/ 10 h 15"/>
                <a:gd name="T14" fmla="*/ 30 w 32"/>
                <a:gd name="T15" fmla="*/ 9 h 15"/>
                <a:gd name="T16" fmla="*/ 28 w 32"/>
                <a:gd name="T17" fmla="*/ 9 h 15"/>
                <a:gd name="T18" fmla="*/ 11 w 32"/>
                <a:gd name="T19" fmla="*/ 2 h 15"/>
                <a:gd name="T20" fmla="*/ 4 w 32"/>
                <a:gd name="T21" fmla="*/ 0 h 15"/>
                <a:gd name="T22" fmla="*/ 3 w 32"/>
                <a:gd name="T23" fmla="*/ 0 h 15"/>
                <a:gd name="T24" fmla="*/ 2 w 32"/>
                <a:gd name="T25" fmla="*/ 1 h 15"/>
                <a:gd name="T26" fmla="*/ 1 w 32"/>
                <a:gd name="T27" fmla="*/ 2 h 15"/>
                <a:gd name="T28" fmla="*/ 0 w 32"/>
                <a:gd name="T29" fmla="*/ 3 h 15"/>
                <a:gd name="T30" fmla="*/ 0 w 32"/>
                <a:gd name="T31" fmla="*/ 4 h 15"/>
                <a:gd name="T32" fmla="*/ 1 w 32"/>
                <a:gd name="T33" fmla="*/ 5 h 15"/>
                <a:gd name="T34" fmla="*/ 2 w 32"/>
                <a:gd name="T35" fmla="*/ 6 h 15"/>
                <a:gd name="T36" fmla="*/ 3 w 32"/>
                <a:gd name="T37" fmla="*/ 6 h 15"/>
                <a:gd name="T38" fmla="*/ 10 w 32"/>
                <a:gd name="T39" fmla="*/ 9 h 15"/>
                <a:gd name="T40" fmla="*/ 27 w 32"/>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15">
                  <a:moveTo>
                    <a:pt x="27" y="15"/>
                  </a:moveTo>
                  <a:lnTo>
                    <a:pt x="28" y="15"/>
                  </a:lnTo>
                  <a:lnTo>
                    <a:pt x="30" y="14"/>
                  </a:lnTo>
                  <a:lnTo>
                    <a:pt x="31" y="13"/>
                  </a:lnTo>
                  <a:lnTo>
                    <a:pt x="32" y="12"/>
                  </a:lnTo>
                  <a:lnTo>
                    <a:pt x="32" y="11"/>
                  </a:lnTo>
                  <a:lnTo>
                    <a:pt x="31" y="10"/>
                  </a:lnTo>
                  <a:lnTo>
                    <a:pt x="30" y="9"/>
                  </a:lnTo>
                  <a:lnTo>
                    <a:pt x="28" y="9"/>
                  </a:lnTo>
                  <a:lnTo>
                    <a:pt x="11" y="2"/>
                  </a:lnTo>
                  <a:lnTo>
                    <a:pt x="4" y="0"/>
                  </a:lnTo>
                  <a:lnTo>
                    <a:pt x="3" y="0"/>
                  </a:lnTo>
                  <a:lnTo>
                    <a:pt x="2" y="1"/>
                  </a:lnTo>
                  <a:lnTo>
                    <a:pt x="1" y="2"/>
                  </a:lnTo>
                  <a:lnTo>
                    <a:pt x="0" y="3"/>
                  </a:lnTo>
                  <a:lnTo>
                    <a:pt x="0" y="4"/>
                  </a:lnTo>
                  <a:lnTo>
                    <a:pt x="1" y="5"/>
                  </a:lnTo>
                  <a:lnTo>
                    <a:pt x="2" y="6"/>
                  </a:lnTo>
                  <a:lnTo>
                    <a:pt x="3" y="6"/>
                  </a:lnTo>
                  <a:lnTo>
                    <a:pt x="10" y="9"/>
                  </a:lnTo>
                  <a:lnTo>
                    <a:pt x="27"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32" name="Freeform 88"/>
            <p:cNvSpPr>
              <a:spLocks/>
            </p:cNvSpPr>
            <p:nvPr/>
          </p:nvSpPr>
          <p:spPr bwMode="auto">
            <a:xfrm>
              <a:off x="3469" y="2199"/>
              <a:ext cx="32" cy="14"/>
            </a:xfrm>
            <a:custGeom>
              <a:avLst/>
              <a:gdLst>
                <a:gd name="T0" fmla="*/ 27 w 32"/>
                <a:gd name="T1" fmla="*/ 14 h 14"/>
                <a:gd name="T2" fmla="*/ 29 w 32"/>
                <a:gd name="T3" fmla="*/ 14 h 14"/>
                <a:gd name="T4" fmla="*/ 30 w 32"/>
                <a:gd name="T5" fmla="*/ 13 h 14"/>
                <a:gd name="T6" fmla="*/ 31 w 32"/>
                <a:gd name="T7" fmla="*/ 12 h 14"/>
                <a:gd name="T8" fmla="*/ 32 w 32"/>
                <a:gd name="T9" fmla="*/ 11 h 14"/>
                <a:gd name="T10" fmla="*/ 32 w 32"/>
                <a:gd name="T11" fmla="*/ 9 h 14"/>
                <a:gd name="T12" fmla="*/ 31 w 32"/>
                <a:gd name="T13" fmla="*/ 8 h 14"/>
                <a:gd name="T14" fmla="*/ 30 w 32"/>
                <a:gd name="T15" fmla="*/ 7 h 14"/>
                <a:gd name="T16" fmla="*/ 29 w 32"/>
                <a:gd name="T17" fmla="*/ 7 h 14"/>
                <a:gd name="T18" fmla="*/ 12 w 32"/>
                <a:gd name="T19" fmla="*/ 2 h 14"/>
                <a:gd name="T20" fmla="*/ 3 w 32"/>
                <a:gd name="T21" fmla="*/ 0 h 14"/>
                <a:gd name="T22" fmla="*/ 2 w 32"/>
                <a:gd name="T23" fmla="*/ 0 h 14"/>
                <a:gd name="T24" fmla="*/ 1 w 32"/>
                <a:gd name="T25" fmla="*/ 0 h 14"/>
                <a:gd name="T26" fmla="*/ 0 w 32"/>
                <a:gd name="T27" fmla="*/ 1 h 14"/>
                <a:gd name="T28" fmla="*/ 0 w 32"/>
                <a:gd name="T29" fmla="*/ 2 h 14"/>
                <a:gd name="T30" fmla="*/ 0 w 32"/>
                <a:gd name="T31" fmla="*/ 3 h 14"/>
                <a:gd name="T32" fmla="*/ 0 w 32"/>
                <a:gd name="T33" fmla="*/ 4 h 14"/>
                <a:gd name="T34" fmla="*/ 1 w 32"/>
                <a:gd name="T35" fmla="*/ 5 h 14"/>
                <a:gd name="T36" fmla="*/ 2 w 32"/>
                <a:gd name="T37" fmla="*/ 6 h 14"/>
                <a:gd name="T38" fmla="*/ 11 w 32"/>
                <a:gd name="T39" fmla="*/ 8 h 14"/>
                <a:gd name="T40" fmla="*/ 27 w 32"/>
                <a:gd name="T4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14">
                  <a:moveTo>
                    <a:pt x="27" y="14"/>
                  </a:moveTo>
                  <a:lnTo>
                    <a:pt x="29" y="14"/>
                  </a:lnTo>
                  <a:lnTo>
                    <a:pt x="30" y="13"/>
                  </a:lnTo>
                  <a:lnTo>
                    <a:pt x="31" y="12"/>
                  </a:lnTo>
                  <a:lnTo>
                    <a:pt x="32" y="11"/>
                  </a:lnTo>
                  <a:lnTo>
                    <a:pt x="32" y="9"/>
                  </a:lnTo>
                  <a:lnTo>
                    <a:pt x="31" y="8"/>
                  </a:lnTo>
                  <a:lnTo>
                    <a:pt x="30" y="7"/>
                  </a:lnTo>
                  <a:lnTo>
                    <a:pt x="29" y="7"/>
                  </a:lnTo>
                  <a:lnTo>
                    <a:pt x="12" y="2"/>
                  </a:lnTo>
                  <a:lnTo>
                    <a:pt x="3" y="0"/>
                  </a:lnTo>
                  <a:lnTo>
                    <a:pt x="2" y="0"/>
                  </a:lnTo>
                  <a:lnTo>
                    <a:pt x="1" y="0"/>
                  </a:lnTo>
                  <a:lnTo>
                    <a:pt x="0" y="1"/>
                  </a:lnTo>
                  <a:lnTo>
                    <a:pt x="0" y="2"/>
                  </a:lnTo>
                  <a:lnTo>
                    <a:pt x="0" y="3"/>
                  </a:lnTo>
                  <a:lnTo>
                    <a:pt x="0" y="4"/>
                  </a:lnTo>
                  <a:lnTo>
                    <a:pt x="1" y="5"/>
                  </a:lnTo>
                  <a:lnTo>
                    <a:pt x="2" y="6"/>
                  </a:lnTo>
                  <a:lnTo>
                    <a:pt x="11" y="8"/>
                  </a:lnTo>
                  <a:lnTo>
                    <a:pt x="2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33" name="Freeform 89"/>
            <p:cNvSpPr>
              <a:spLocks/>
            </p:cNvSpPr>
            <p:nvPr/>
          </p:nvSpPr>
          <p:spPr bwMode="auto">
            <a:xfrm>
              <a:off x="3424" y="2185"/>
              <a:ext cx="33" cy="15"/>
            </a:xfrm>
            <a:custGeom>
              <a:avLst/>
              <a:gdLst>
                <a:gd name="T0" fmla="*/ 28 w 33"/>
                <a:gd name="T1" fmla="*/ 15 h 15"/>
                <a:gd name="T2" fmla="*/ 30 w 33"/>
                <a:gd name="T3" fmla="*/ 15 h 15"/>
                <a:gd name="T4" fmla="*/ 31 w 33"/>
                <a:gd name="T5" fmla="*/ 14 h 15"/>
                <a:gd name="T6" fmla="*/ 32 w 33"/>
                <a:gd name="T7" fmla="*/ 12 h 15"/>
                <a:gd name="T8" fmla="*/ 33 w 33"/>
                <a:gd name="T9" fmla="*/ 11 h 15"/>
                <a:gd name="T10" fmla="*/ 33 w 33"/>
                <a:gd name="T11" fmla="*/ 10 h 15"/>
                <a:gd name="T12" fmla="*/ 32 w 33"/>
                <a:gd name="T13" fmla="*/ 9 h 15"/>
                <a:gd name="T14" fmla="*/ 31 w 33"/>
                <a:gd name="T15" fmla="*/ 8 h 15"/>
                <a:gd name="T16" fmla="*/ 30 w 33"/>
                <a:gd name="T17" fmla="*/ 8 h 15"/>
                <a:gd name="T18" fmla="*/ 13 w 33"/>
                <a:gd name="T19" fmla="*/ 3 h 15"/>
                <a:gd name="T20" fmla="*/ 4 w 33"/>
                <a:gd name="T21" fmla="*/ 0 h 15"/>
                <a:gd name="T22" fmla="*/ 3 w 33"/>
                <a:gd name="T23" fmla="*/ 0 h 15"/>
                <a:gd name="T24" fmla="*/ 2 w 33"/>
                <a:gd name="T25" fmla="*/ 1 h 15"/>
                <a:gd name="T26" fmla="*/ 1 w 33"/>
                <a:gd name="T27" fmla="*/ 3 h 15"/>
                <a:gd name="T28" fmla="*/ 0 w 33"/>
                <a:gd name="T29" fmla="*/ 4 h 15"/>
                <a:gd name="T30" fmla="*/ 0 w 33"/>
                <a:gd name="T31" fmla="*/ 5 h 15"/>
                <a:gd name="T32" fmla="*/ 1 w 33"/>
                <a:gd name="T33" fmla="*/ 6 h 15"/>
                <a:gd name="T34" fmla="*/ 2 w 33"/>
                <a:gd name="T35" fmla="*/ 7 h 15"/>
                <a:gd name="T36" fmla="*/ 3 w 33"/>
                <a:gd name="T37" fmla="*/ 7 h 15"/>
                <a:gd name="T38" fmla="*/ 12 w 33"/>
                <a:gd name="T39" fmla="*/ 9 h 15"/>
                <a:gd name="T40" fmla="*/ 28 w 33"/>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5">
                  <a:moveTo>
                    <a:pt x="28" y="15"/>
                  </a:moveTo>
                  <a:lnTo>
                    <a:pt x="30" y="15"/>
                  </a:lnTo>
                  <a:lnTo>
                    <a:pt x="31" y="14"/>
                  </a:lnTo>
                  <a:lnTo>
                    <a:pt x="32" y="12"/>
                  </a:lnTo>
                  <a:lnTo>
                    <a:pt x="33" y="11"/>
                  </a:lnTo>
                  <a:lnTo>
                    <a:pt x="33" y="10"/>
                  </a:lnTo>
                  <a:lnTo>
                    <a:pt x="32" y="9"/>
                  </a:lnTo>
                  <a:lnTo>
                    <a:pt x="31" y="8"/>
                  </a:lnTo>
                  <a:lnTo>
                    <a:pt x="30" y="8"/>
                  </a:lnTo>
                  <a:lnTo>
                    <a:pt x="13" y="3"/>
                  </a:lnTo>
                  <a:lnTo>
                    <a:pt x="4" y="0"/>
                  </a:lnTo>
                  <a:lnTo>
                    <a:pt x="3" y="0"/>
                  </a:lnTo>
                  <a:lnTo>
                    <a:pt x="2" y="1"/>
                  </a:lnTo>
                  <a:lnTo>
                    <a:pt x="1" y="3"/>
                  </a:lnTo>
                  <a:lnTo>
                    <a:pt x="0" y="4"/>
                  </a:lnTo>
                  <a:lnTo>
                    <a:pt x="0" y="5"/>
                  </a:lnTo>
                  <a:lnTo>
                    <a:pt x="1" y="6"/>
                  </a:lnTo>
                  <a:lnTo>
                    <a:pt x="2" y="7"/>
                  </a:lnTo>
                  <a:lnTo>
                    <a:pt x="3" y="7"/>
                  </a:lnTo>
                  <a:lnTo>
                    <a:pt x="12" y="9"/>
                  </a:lnTo>
                  <a:lnTo>
                    <a:pt x="28"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34" name="Freeform 90"/>
            <p:cNvSpPr>
              <a:spLocks/>
            </p:cNvSpPr>
            <p:nvPr/>
          </p:nvSpPr>
          <p:spPr bwMode="auto">
            <a:xfrm>
              <a:off x="3380" y="2174"/>
              <a:ext cx="32" cy="14"/>
            </a:xfrm>
            <a:custGeom>
              <a:avLst/>
              <a:gdLst>
                <a:gd name="T0" fmla="*/ 27 w 32"/>
                <a:gd name="T1" fmla="*/ 14 h 14"/>
                <a:gd name="T2" fmla="*/ 29 w 32"/>
                <a:gd name="T3" fmla="*/ 14 h 14"/>
                <a:gd name="T4" fmla="*/ 30 w 32"/>
                <a:gd name="T5" fmla="*/ 12 h 14"/>
                <a:gd name="T6" fmla="*/ 31 w 32"/>
                <a:gd name="T7" fmla="*/ 11 h 14"/>
                <a:gd name="T8" fmla="*/ 32 w 32"/>
                <a:gd name="T9" fmla="*/ 10 h 14"/>
                <a:gd name="T10" fmla="*/ 32 w 32"/>
                <a:gd name="T11" fmla="*/ 9 h 14"/>
                <a:gd name="T12" fmla="*/ 31 w 32"/>
                <a:gd name="T13" fmla="*/ 8 h 14"/>
                <a:gd name="T14" fmla="*/ 30 w 32"/>
                <a:gd name="T15" fmla="*/ 7 h 14"/>
                <a:gd name="T16" fmla="*/ 29 w 32"/>
                <a:gd name="T17" fmla="*/ 7 h 14"/>
                <a:gd name="T18" fmla="*/ 11 w 32"/>
                <a:gd name="T19" fmla="*/ 3 h 14"/>
                <a:gd name="T20" fmla="*/ 3 w 32"/>
                <a:gd name="T21" fmla="*/ 0 h 14"/>
                <a:gd name="T22" fmla="*/ 2 w 32"/>
                <a:gd name="T23" fmla="*/ 0 h 14"/>
                <a:gd name="T24" fmla="*/ 1 w 32"/>
                <a:gd name="T25" fmla="*/ 1 h 14"/>
                <a:gd name="T26" fmla="*/ 0 w 32"/>
                <a:gd name="T27" fmla="*/ 3 h 14"/>
                <a:gd name="T28" fmla="*/ 0 w 32"/>
                <a:gd name="T29" fmla="*/ 4 h 14"/>
                <a:gd name="T30" fmla="*/ 0 w 32"/>
                <a:gd name="T31" fmla="*/ 5 h 14"/>
                <a:gd name="T32" fmla="*/ 0 w 32"/>
                <a:gd name="T33" fmla="*/ 6 h 14"/>
                <a:gd name="T34" fmla="*/ 1 w 32"/>
                <a:gd name="T35" fmla="*/ 7 h 14"/>
                <a:gd name="T36" fmla="*/ 2 w 32"/>
                <a:gd name="T37" fmla="*/ 7 h 14"/>
                <a:gd name="T38" fmla="*/ 10 w 32"/>
                <a:gd name="T39" fmla="*/ 9 h 14"/>
                <a:gd name="T40" fmla="*/ 27 w 32"/>
                <a:gd name="T4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14">
                  <a:moveTo>
                    <a:pt x="27" y="14"/>
                  </a:moveTo>
                  <a:lnTo>
                    <a:pt x="29" y="14"/>
                  </a:lnTo>
                  <a:lnTo>
                    <a:pt x="30" y="12"/>
                  </a:lnTo>
                  <a:lnTo>
                    <a:pt x="31" y="11"/>
                  </a:lnTo>
                  <a:lnTo>
                    <a:pt x="32" y="10"/>
                  </a:lnTo>
                  <a:lnTo>
                    <a:pt x="32" y="9"/>
                  </a:lnTo>
                  <a:lnTo>
                    <a:pt x="31" y="8"/>
                  </a:lnTo>
                  <a:lnTo>
                    <a:pt x="30" y="7"/>
                  </a:lnTo>
                  <a:lnTo>
                    <a:pt x="29" y="7"/>
                  </a:lnTo>
                  <a:lnTo>
                    <a:pt x="11" y="3"/>
                  </a:lnTo>
                  <a:lnTo>
                    <a:pt x="3" y="0"/>
                  </a:lnTo>
                  <a:lnTo>
                    <a:pt x="2" y="0"/>
                  </a:lnTo>
                  <a:lnTo>
                    <a:pt x="1" y="1"/>
                  </a:lnTo>
                  <a:lnTo>
                    <a:pt x="0" y="3"/>
                  </a:lnTo>
                  <a:lnTo>
                    <a:pt x="0" y="4"/>
                  </a:lnTo>
                  <a:lnTo>
                    <a:pt x="0" y="5"/>
                  </a:lnTo>
                  <a:lnTo>
                    <a:pt x="0" y="6"/>
                  </a:lnTo>
                  <a:lnTo>
                    <a:pt x="1" y="7"/>
                  </a:lnTo>
                  <a:lnTo>
                    <a:pt x="2" y="7"/>
                  </a:lnTo>
                  <a:lnTo>
                    <a:pt x="10" y="9"/>
                  </a:lnTo>
                  <a:lnTo>
                    <a:pt x="2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35" name="Freeform 91"/>
            <p:cNvSpPr>
              <a:spLocks/>
            </p:cNvSpPr>
            <p:nvPr/>
          </p:nvSpPr>
          <p:spPr bwMode="auto">
            <a:xfrm>
              <a:off x="3335" y="2164"/>
              <a:ext cx="32" cy="13"/>
            </a:xfrm>
            <a:custGeom>
              <a:avLst/>
              <a:gdLst>
                <a:gd name="T0" fmla="*/ 29 w 32"/>
                <a:gd name="T1" fmla="*/ 13 h 13"/>
                <a:gd name="T2" fmla="*/ 30 w 32"/>
                <a:gd name="T3" fmla="*/ 13 h 13"/>
                <a:gd name="T4" fmla="*/ 31 w 32"/>
                <a:gd name="T5" fmla="*/ 13 h 13"/>
                <a:gd name="T6" fmla="*/ 32 w 32"/>
                <a:gd name="T7" fmla="*/ 11 h 13"/>
                <a:gd name="T8" fmla="*/ 32 w 32"/>
                <a:gd name="T9" fmla="*/ 10 h 13"/>
                <a:gd name="T10" fmla="*/ 32 w 32"/>
                <a:gd name="T11" fmla="*/ 9 h 13"/>
                <a:gd name="T12" fmla="*/ 32 w 32"/>
                <a:gd name="T13" fmla="*/ 8 h 13"/>
                <a:gd name="T14" fmla="*/ 31 w 32"/>
                <a:gd name="T15" fmla="*/ 7 h 13"/>
                <a:gd name="T16" fmla="*/ 30 w 32"/>
                <a:gd name="T17" fmla="*/ 6 h 13"/>
                <a:gd name="T18" fmla="*/ 9 w 32"/>
                <a:gd name="T19" fmla="*/ 2 h 13"/>
                <a:gd name="T20" fmla="*/ 3 w 32"/>
                <a:gd name="T21" fmla="*/ 0 h 13"/>
                <a:gd name="T22" fmla="*/ 2 w 32"/>
                <a:gd name="T23" fmla="*/ 0 h 13"/>
                <a:gd name="T24" fmla="*/ 1 w 32"/>
                <a:gd name="T25" fmla="*/ 0 h 13"/>
                <a:gd name="T26" fmla="*/ 0 w 32"/>
                <a:gd name="T27" fmla="*/ 2 h 13"/>
                <a:gd name="T28" fmla="*/ 0 w 32"/>
                <a:gd name="T29" fmla="*/ 3 h 13"/>
                <a:gd name="T30" fmla="*/ 0 w 32"/>
                <a:gd name="T31" fmla="*/ 4 h 13"/>
                <a:gd name="T32" fmla="*/ 0 w 32"/>
                <a:gd name="T33" fmla="*/ 5 h 13"/>
                <a:gd name="T34" fmla="*/ 1 w 32"/>
                <a:gd name="T35" fmla="*/ 6 h 13"/>
                <a:gd name="T36" fmla="*/ 2 w 32"/>
                <a:gd name="T37" fmla="*/ 7 h 13"/>
                <a:gd name="T38" fmla="*/ 8 w 32"/>
                <a:gd name="T39" fmla="*/ 8 h 13"/>
                <a:gd name="T40" fmla="*/ 29 w 32"/>
                <a:gd name="T4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13">
                  <a:moveTo>
                    <a:pt x="29" y="13"/>
                  </a:moveTo>
                  <a:lnTo>
                    <a:pt x="30" y="13"/>
                  </a:lnTo>
                  <a:lnTo>
                    <a:pt x="31" y="13"/>
                  </a:lnTo>
                  <a:lnTo>
                    <a:pt x="32" y="11"/>
                  </a:lnTo>
                  <a:lnTo>
                    <a:pt x="32" y="10"/>
                  </a:lnTo>
                  <a:lnTo>
                    <a:pt x="32" y="9"/>
                  </a:lnTo>
                  <a:lnTo>
                    <a:pt x="32" y="8"/>
                  </a:lnTo>
                  <a:lnTo>
                    <a:pt x="31" y="7"/>
                  </a:lnTo>
                  <a:lnTo>
                    <a:pt x="30" y="6"/>
                  </a:lnTo>
                  <a:lnTo>
                    <a:pt x="9" y="2"/>
                  </a:lnTo>
                  <a:lnTo>
                    <a:pt x="3" y="0"/>
                  </a:lnTo>
                  <a:lnTo>
                    <a:pt x="2" y="0"/>
                  </a:lnTo>
                  <a:lnTo>
                    <a:pt x="1" y="0"/>
                  </a:lnTo>
                  <a:lnTo>
                    <a:pt x="0" y="2"/>
                  </a:lnTo>
                  <a:lnTo>
                    <a:pt x="0" y="3"/>
                  </a:lnTo>
                  <a:lnTo>
                    <a:pt x="0" y="4"/>
                  </a:lnTo>
                  <a:lnTo>
                    <a:pt x="0" y="5"/>
                  </a:lnTo>
                  <a:lnTo>
                    <a:pt x="1" y="6"/>
                  </a:lnTo>
                  <a:lnTo>
                    <a:pt x="2" y="7"/>
                  </a:lnTo>
                  <a:lnTo>
                    <a:pt x="8" y="8"/>
                  </a:lnTo>
                  <a:lnTo>
                    <a:pt x="29"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36" name="Freeform 92"/>
            <p:cNvSpPr>
              <a:spLocks/>
            </p:cNvSpPr>
            <p:nvPr/>
          </p:nvSpPr>
          <p:spPr bwMode="auto">
            <a:xfrm>
              <a:off x="3290" y="2155"/>
              <a:ext cx="32" cy="12"/>
            </a:xfrm>
            <a:custGeom>
              <a:avLst/>
              <a:gdLst>
                <a:gd name="T0" fmla="*/ 28 w 32"/>
                <a:gd name="T1" fmla="*/ 12 h 12"/>
                <a:gd name="T2" fmla="*/ 30 w 32"/>
                <a:gd name="T3" fmla="*/ 12 h 12"/>
                <a:gd name="T4" fmla="*/ 31 w 32"/>
                <a:gd name="T5" fmla="*/ 12 h 12"/>
                <a:gd name="T6" fmla="*/ 32 w 32"/>
                <a:gd name="T7" fmla="*/ 11 h 12"/>
                <a:gd name="T8" fmla="*/ 32 w 32"/>
                <a:gd name="T9" fmla="*/ 9 h 12"/>
                <a:gd name="T10" fmla="*/ 32 w 32"/>
                <a:gd name="T11" fmla="*/ 8 h 12"/>
                <a:gd name="T12" fmla="*/ 32 w 32"/>
                <a:gd name="T13" fmla="*/ 7 h 12"/>
                <a:gd name="T14" fmla="*/ 31 w 32"/>
                <a:gd name="T15" fmla="*/ 6 h 12"/>
                <a:gd name="T16" fmla="*/ 30 w 32"/>
                <a:gd name="T17" fmla="*/ 5 h 12"/>
                <a:gd name="T18" fmla="*/ 4 w 32"/>
                <a:gd name="T19" fmla="*/ 1 h 12"/>
                <a:gd name="T20" fmla="*/ 3 w 32"/>
                <a:gd name="T21" fmla="*/ 0 h 12"/>
                <a:gd name="T22" fmla="*/ 2 w 32"/>
                <a:gd name="T23" fmla="*/ 0 h 12"/>
                <a:gd name="T24" fmla="*/ 1 w 32"/>
                <a:gd name="T25" fmla="*/ 1 h 12"/>
                <a:gd name="T26" fmla="*/ 0 w 32"/>
                <a:gd name="T27" fmla="*/ 2 h 12"/>
                <a:gd name="T28" fmla="*/ 0 w 32"/>
                <a:gd name="T29" fmla="*/ 3 h 12"/>
                <a:gd name="T30" fmla="*/ 0 w 32"/>
                <a:gd name="T31" fmla="*/ 4 h 12"/>
                <a:gd name="T32" fmla="*/ 0 w 32"/>
                <a:gd name="T33" fmla="*/ 5 h 12"/>
                <a:gd name="T34" fmla="*/ 1 w 32"/>
                <a:gd name="T35" fmla="*/ 6 h 12"/>
                <a:gd name="T36" fmla="*/ 2 w 32"/>
                <a:gd name="T37" fmla="*/ 6 h 12"/>
                <a:gd name="T38" fmla="*/ 3 w 32"/>
                <a:gd name="T39" fmla="*/ 7 h 12"/>
                <a:gd name="T40" fmla="*/ 28 w 32"/>
                <a:gd name="T4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12">
                  <a:moveTo>
                    <a:pt x="28" y="12"/>
                  </a:moveTo>
                  <a:lnTo>
                    <a:pt x="30" y="12"/>
                  </a:lnTo>
                  <a:lnTo>
                    <a:pt x="31" y="12"/>
                  </a:lnTo>
                  <a:lnTo>
                    <a:pt x="32" y="11"/>
                  </a:lnTo>
                  <a:lnTo>
                    <a:pt x="32" y="9"/>
                  </a:lnTo>
                  <a:lnTo>
                    <a:pt x="32" y="8"/>
                  </a:lnTo>
                  <a:lnTo>
                    <a:pt x="32" y="7"/>
                  </a:lnTo>
                  <a:lnTo>
                    <a:pt x="31" y="6"/>
                  </a:lnTo>
                  <a:lnTo>
                    <a:pt x="30" y="5"/>
                  </a:lnTo>
                  <a:lnTo>
                    <a:pt x="4" y="1"/>
                  </a:lnTo>
                  <a:lnTo>
                    <a:pt x="3" y="0"/>
                  </a:lnTo>
                  <a:lnTo>
                    <a:pt x="2" y="0"/>
                  </a:lnTo>
                  <a:lnTo>
                    <a:pt x="1" y="1"/>
                  </a:lnTo>
                  <a:lnTo>
                    <a:pt x="0" y="2"/>
                  </a:lnTo>
                  <a:lnTo>
                    <a:pt x="0" y="3"/>
                  </a:lnTo>
                  <a:lnTo>
                    <a:pt x="0" y="4"/>
                  </a:lnTo>
                  <a:lnTo>
                    <a:pt x="0" y="5"/>
                  </a:lnTo>
                  <a:lnTo>
                    <a:pt x="1" y="6"/>
                  </a:lnTo>
                  <a:lnTo>
                    <a:pt x="2" y="6"/>
                  </a:lnTo>
                  <a:lnTo>
                    <a:pt x="3" y="7"/>
                  </a:lnTo>
                  <a:lnTo>
                    <a:pt x="2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37" name="Freeform 93"/>
            <p:cNvSpPr>
              <a:spLocks/>
            </p:cNvSpPr>
            <p:nvPr/>
          </p:nvSpPr>
          <p:spPr bwMode="auto">
            <a:xfrm>
              <a:off x="3244" y="2147"/>
              <a:ext cx="33" cy="11"/>
            </a:xfrm>
            <a:custGeom>
              <a:avLst/>
              <a:gdLst>
                <a:gd name="T0" fmla="*/ 28 w 33"/>
                <a:gd name="T1" fmla="*/ 11 h 11"/>
                <a:gd name="T2" fmla="*/ 29 w 33"/>
                <a:gd name="T3" fmla="*/ 11 h 11"/>
                <a:gd name="T4" fmla="*/ 31 w 33"/>
                <a:gd name="T5" fmla="*/ 11 h 11"/>
                <a:gd name="T6" fmla="*/ 32 w 33"/>
                <a:gd name="T7" fmla="*/ 10 h 11"/>
                <a:gd name="T8" fmla="*/ 33 w 33"/>
                <a:gd name="T9" fmla="*/ 9 h 11"/>
                <a:gd name="T10" fmla="*/ 33 w 33"/>
                <a:gd name="T11" fmla="*/ 8 h 11"/>
                <a:gd name="T12" fmla="*/ 32 w 33"/>
                <a:gd name="T13" fmla="*/ 6 h 11"/>
                <a:gd name="T14" fmla="*/ 31 w 33"/>
                <a:gd name="T15" fmla="*/ 5 h 11"/>
                <a:gd name="T16" fmla="*/ 29 w 33"/>
                <a:gd name="T17" fmla="*/ 4 h 11"/>
                <a:gd name="T18" fmla="*/ 4 w 33"/>
                <a:gd name="T19" fmla="*/ 0 h 11"/>
                <a:gd name="T20" fmla="*/ 3 w 33"/>
                <a:gd name="T21" fmla="*/ 0 h 11"/>
                <a:gd name="T22" fmla="*/ 2 w 33"/>
                <a:gd name="T23" fmla="*/ 0 h 11"/>
                <a:gd name="T24" fmla="*/ 1 w 33"/>
                <a:gd name="T25" fmla="*/ 1 h 11"/>
                <a:gd name="T26" fmla="*/ 0 w 33"/>
                <a:gd name="T27" fmla="*/ 2 h 11"/>
                <a:gd name="T28" fmla="*/ 0 w 33"/>
                <a:gd name="T29" fmla="*/ 3 h 11"/>
                <a:gd name="T30" fmla="*/ 1 w 33"/>
                <a:gd name="T31" fmla="*/ 4 h 11"/>
                <a:gd name="T32" fmla="*/ 2 w 33"/>
                <a:gd name="T33" fmla="*/ 5 h 11"/>
                <a:gd name="T34" fmla="*/ 3 w 33"/>
                <a:gd name="T35" fmla="*/ 6 h 11"/>
                <a:gd name="T36" fmla="*/ 28 w 33"/>
                <a:gd name="T3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11">
                  <a:moveTo>
                    <a:pt x="28" y="11"/>
                  </a:moveTo>
                  <a:lnTo>
                    <a:pt x="29" y="11"/>
                  </a:lnTo>
                  <a:lnTo>
                    <a:pt x="31" y="11"/>
                  </a:lnTo>
                  <a:lnTo>
                    <a:pt x="32" y="10"/>
                  </a:lnTo>
                  <a:lnTo>
                    <a:pt x="33" y="9"/>
                  </a:lnTo>
                  <a:lnTo>
                    <a:pt x="33" y="8"/>
                  </a:lnTo>
                  <a:lnTo>
                    <a:pt x="32" y="6"/>
                  </a:lnTo>
                  <a:lnTo>
                    <a:pt x="31" y="5"/>
                  </a:lnTo>
                  <a:lnTo>
                    <a:pt x="29" y="4"/>
                  </a:lnTo>
                  <a:lnTo>
                    <a:pt x="4" y="0"/>
                  </a:lnTo>
                  <a:lnTo>
                    <a:pt x="3" y="0"/>
                  </a:lnTo>
                  <a:lnTo>
                    <a:pt x="2" y="0"/>
                  </a:lnTo>
                  <a:lnTo>
                    <a:pt x="1" y="1"/>
                  </a:lnTo>
                  <a:lnTo>
                    <a:pt x="0" y="2"/>
                  </a:lnTo>
                  <a:lnTo>
                    <a:pt x="0" y="3"/>
                  </a:lnTo>
                  <a:lnTo>
                    <a:pt x="1" y="4"/>
                  </a:lnTo>
                  <a:lnTo>
                    <a:pt x="2" y="5"/>
                  </a:lnTo>
                  <a:lnTo>
                    <a:pt x="3" y="6"/>
                  </a:lnTo>
                  <a:lnTo>
                    <a:pt x="2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38" name="Freeform 94"/>
            <p:cNvSpPr>
              <a:spLocks/>
            </p:cNvSpPr>
            <p:nvPr/>
          </p:nvSpPr>
          <p:spPr bwMode="auto">
            <a:xfrm>
              <a:off x="3199" y="2139"/>
              <a:ext cx="32" cy="11"/>
            </a:xfrm>
            <a:custGeom>
              <a:avLst/>
              <a:gdLst>
                <a:gd name="T0" fmla="*/ 28 w 32"/>
                <a:gd name="T1" fmla="*/ 11 h 11"/>
                <a:gd name="T2" fmla="*/ 29 w 32"/>
                <a:gd name="T3" fmla="*/ 11 h 11"/>
                <a:gd name="T4" fmla="*/ 31 w 32"/>
                <a:gd name="T5" fmla="*/ 11 h 11"/>
                <a:gd name="T6" fmla="*/ 32 w 32"/>
                <a:gd name="T7" fmla="*/ 10 h 11"/>
                <a:gd name="T8" fmla="*/ 32 w 32"/>
                <a:gd name="T9" fmla="*/ 9 h 11"/>
                <a:gd name="T10" fmla="*/ 32 w 32"/>
                <a:gd name="T11" fmla="*/ 8 h 11"/>
                <a:gd name="T12" fmla="*/ 32 w 32"/>
                <a:gd name="T13" fmla="*/ 7 h 11"/>
                <a:gd name="T14" fmla="*/ 31 w 32"/>
                <a:gd name="T15" fmla="*/ 6 h 11"/>
                <a:gd name="T16" fmla="*/ 29 w 32"/>
                <a:gd name="T17" fmla="*/ 5 h 11"/>
                <a:gd name="T18" fmla="*/ 3 w 32"/>
                <a:gd name="T19" fmla="*/ 0 h 11"/>
                <a:gd name="T20" fmla="*/ 2 w 32"/>
                <a:gd name="T21" fmla="*/ 0 h 11"/>
                <a:gd name="T22" fmla="*/ 1 w 32"/>
                <a:gd name="T23" fmla="*/ 1 h 11"/>
                <a:gd name="T24" fmla="*/ 0 w 32"/>
                <a:gd name="T25" fmla="*/ 2 h 11"/>
                <a:gd name="T26" fmla="*/ 0 w 32"/>
                <a:gd name="T27" fmla="*/ 4 h 11"/>
                <a:gd name="T28" fmla="*/ 0 w 32"/>
                <a:gd name="T29" fmla="*/ 5 h 11"/>
                <a:gd name="T30" fmla="*/ 0 w 32"/>
                <a:gd name="T31" fmla="*/ 6 h 11"/>
                <a:gd name="T32" fmla="*/ 1 w 32"/>
                <a:gd name="T33" fmla="*/ 7 h 11"/>
                <a:gd name="T34" fmla="*/ 2 w 32"/>
                <a:gd name="T35" fmla="*/ 7 h 11"/>
                <a:gd name="T36" fmla="*/ 28 w 32"/>
                <a:gd name="T3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11">
                  <a:moveTo>
                    <a:pt x="28" y="11"/>
                  </a:moveTo>
                  <a:lnTo>
                    <a:pt x="29" y="11"/>
                  </a:lnTo>
                  <a:lnTo>
                    <a:pt x="31" y="11"/>
                  </a:lnTo>
                  <a:lnTo>
                    <a:pt x="32" y="10"/>
                  </a:lnTo>
                  <a:lnTo>
                    <a:pt x="32" y="9"/>
                  </a:lnTo>
                  <a:lnTo>
                    <a:pt x="32" y="8"/>
                  </a:lnTo>
                  <a:lnTo>
                    <a:pt x="32" y="7"/>
                  </a:lnTo>
                  <a:lnTo>
                    <a:pt x="31" y="6"/>
                  </a:lnTo>
                  <a:lnTo>
                    <a:pt x="29" y="5"/>
                  </a:lnTo>
                  <a:lnTo>
                    <a:pt x="3" y="0"/>
                  </a:lnTo>
                  <a:lnTo>
                    <a:pt x="2" y="0"/>
                  </a:lnTo>
                  <a:lnTo>
                    <a:pt x="1" y="1"/>
                  </a:lnTo>
                  <a:lnTo>
                    <a:pt x="0" y="2"/>
                  </a:lnTo>
                  <a:lnTo>
                    <a:pt x="0" y="4"/>
                  </a:lnTo>
                  <a:lnTo>
                    <a:pt x="0" y="5"/>
                  </a:lnTo>
                  <a:lnTo>
                    <a:pt x="0" y="6"/>
                  </a:lnTo>
                  <a:lnTo>
                    <a:pt x="1" y="7"/>
                  </a:lnTo>
                  <a:lnTo>
                    <a:pt x="2" y="7"/>
                  </a:lnTo>
                  <a:lnTo>
                    <a:pt x="2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39" name="Freeform 95"/>
            <p:cNvSpPr>
              <a:spLocks/>
            </p:cNvSpPr>
            <p:nvPr/>
          </p:nvSpPr>
          <p:spPr bwMode="auto">
            <a:xfrm>
              <a:off x="3153" y="2134"/>
              <a:ext cx="33" cy="10"/>
            </a:xfrm>
            <a:custGeom>
              <a:avLst/>
              <a:gdLst>
                <a:gd name="T0" fmla="*/ 28 w 33"/>
                <a:gd name="T1" fmla="*/ 10 h 10"/>
                <a:gd name="T2" fmla="*/ 29 w 33"/>
                <a:gd name="T3" fmla="*/ 10 h 10"/>
                <a:gd name="T4" fmla="*/ 30 w 33"/>
                <a:gd name="T5" fmla="*/ 9 h 10"/>
                <a:gd name="T6" fmla="*/ 31 w 33"/>
                <a:gd name="T7" fmla="*/ 7 h 10"/>
                <a:gd name="T8" fmla="*/ 33 w 33"/>
                <a:gd name="T9" fmla="*/ 6 h 10"/>
                <a:gd name="T10" fmla="*/ 33 w 33"/>
                <a:gd name="T11" fmla="*/ 5 h 10"/>
                <a:gd name="T12" fmla="*/ 31 w 33"/>
                <a:gd name="T13" fmla="*/ 4 h 10"/>
                <a:gd name="T14" fmla="*/ 30 w 33"/>
                <a:gd name="T15" fmla="*/ 3 h 10"/>
                <a:gd name="T16" fmla="*/ 29 w 33"/>
                <a:gd name="T17" fmla="*/ 3 h 10"/>
                <a:gd name="T18" fmla="*/ 4 w 33"/>
                <a:gd name="T19" fmla="*/ 0 h 10"/>
                <a:gd name="T20" fmla="*/ 3 w 33"/>
                <a:gd name="T21" fmla="*/ 0 h 10"/>
                <a:gd name="T22" fmla="*/ 2 w 33"/>
                <a:gd name="T23" fmla="*/ 0 h 10"/>
                <a:gd name="T24" fmla="*/ 1 w 33"/>
                <a:gd name="T25" fmla="*/ 1 h 10"/>
                <a:gd name="T26" fmla="*/ 0 w 33"/>
                <a:gd name="T27" fmla="*/ 2 h 10"/>
                <a:gd name="T28" fmla="*/ 0 w 33"/>
                <a:gd name="T29" fmla="*/ 3 h 10"/>
                <a:gd name="T30" fmla="*/ 1 w 33"/>
                <a:gd name="T31" fmla="*/ 4 h 10"/>
                <a:gd name="T32" fmla="*/ 2 w 33"/>
                <a:gd name="T33" fmla="*/ 5 h 10"/>
                <a:gd name="T34" fmla="*/ 3 w 33"/>
                <a:gd name="T35" fmla="*/ 6 h 10"/>
                <a:gd name="T36" fmla="*/ 28 w 33"/>
                <a:gd name="T3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10">
                  <a:moveTo>
                    <a:pt x="28" y="10"/>
                  </a:moveTo>
                  <a:lnTo>
                    <a:pt x="29" y="10"/>
                  </a:lnTo>
                  <a:lnTo>
                    <a:pt x="30" y="9"/>
                  </a:lnTo>
                  <a:lnTo>
                    <a:pt x="31" y="7"/>
                  </a:lnTo>
                  <a:lnTo>
                    <a:pt x="33" y="6"/>
                  </a:lnTo>
                  <a:lnTo>
                    <a:pt x="33" y="5"/>
                  </a:lnTo>
                  <a:lnTo>
                    <a:pt x="31" y="4"/>
                  </a:lnTo>
                  <a:lnTo>
                    <a:pt x="30" y="3"/>
                  </a:lnTo>
                  <a:lnTo>
                    <a:pt x="29" y="3"/>
                  </a:lnTo>
                  <a:lnTo>
                    <a:pt x="4" y="0"/>
                  </a:lnTo>
                  <a:lnTo>
                    <a:pt x="3" y="0"/>
                  </a:lnTo>
                  <a:lnTo>
                    <a:pt x="2" y="0"/>
                  </a:lnTo>
                  <a:lnTo>
                    <a:pt x="1" y="1"/>
                  </a:lnTo>
                  <a:lnTo>
                    <a:pt x="0" y="2"/>
                  </a:lnTo>
                  <a:lnTo>
                    <a:pt x="0" y="3"/>
                  </a:lnTo>
                  <a:lnTo>
                    <a:pt x="1" y="4"/>
                  </a:lnTo>
                  <a:lnTo>
                    <a:pt x="2" y="5"/>
                  </a:lnTo>
                  <a:lnTo>
                    <a:pt x="3" y="6"/>
                  </a:lnTo>
                  <a:lnTo>
                    <a:pt x="2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40" name="Freeform 96"/>
            <p:cNvSpPr>
              <a:spLocks/>
            </p:cNvSpPr>
            <p:nvPr/>
          </p:nvSpPr>
          <p:spPr bwMode="auto">
            <a:xfrm>
              <a:off x="3106" y="2128"/>
              <a:ext cx="33" cy="9"/>
            </a:xfrm>
            <a:custGeom>
              <a:avLst/>
              <a:gdLst>
                <a:gd name="T0" fmla="*/ 30 w 33"/>
                <a:gd name="T1" fmla="*/ 9 h 9"/>
                <a:gd name="T2" fmla="*/ 31 w 33"/>
                <a:gd name="T3" fmla="*/ 9 h 9"/>
                <a:gd name="T4" fmla="*/ 32 w 33"/>
                <a:gd name="T5" fmla="*/ 9 h 9"/>
                <a:gd name="T6" fmla="*/ 33 w 33"/>
                <a:gd name="T7" fmla="*/ 8 h 9"/>
                <a:gd name="T8" fmla="*/ 33 w 33"/>
                <a:gd name="T9" fmla="*/ 7 h 9"/>
                <a:gd name="T10" fmla="*/ 33 w 33"/>
                <a:gd name="T11" fmla="*/ 6 h 9"/>
                <a:gd name="T12" fmla="*/ 33 w 33"/>
                <a:gd name="T13" fmla="*/ 5 h 9"/>
                <a:gd name="T14" fmla="*/ 32 w 33"/>
                <a:gd name="T15" fmla="*/ 4 h 9"/>
                <a:gd name="T16" fmla="*/ 31 w 33"/>
                <a:gd name="T17" fmla="*/ 2 h 9"/>
                <a:gd name="T18" fmla="*/ 5 w 33"/>
                <a:gd name="T19" fmla="*/ 0 h 9"/>
                <a:gd name="T20" fmla="*/ 4 w 33"/>
                <a:gd name="T21" fmla="*/ 0 h 9"/>
                <a:gd name="T22" fmla="*/ 3 w 33"/>
                <a:gd name="T23" fmla="*/ 0 h 9"/>
                <a:gd name="T24" fmla="*/ 2 w 33"/>
                <a:gd name="T25" fmla="*/ 1 h 9"/>
                <a:gd name="T26" fmla="*/ 0 w 33"/>
                <a:gd name="T27" fmla="*/ 2 h 9"/>
                <a:gd name="T28" fmla="*/ 0 w 33"/>
                <a:gd name="T29" fmla="*/ 4 h 9"/>
                <a:gd name="T30" fmla="*/ 2 w 33"/>
                <a:gd name="T31" fmla="*/ 5 h 9"/>
                <a:gd name="T32" fmla="*/ 3 w 33"/>
                <a:gd name="T33" fmla="*/ 6 h 9"/>
                <a:gd name="T34" fmla="*/ 4 w 33"/>
                <a:gd name="T35" fmla="*/ 7 h 9"/>
                <a:gd name="T36" fmla="*/ 30 w 33"/>
                <a:gd name="T3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9">
                  <a:moveTo>
                    <a:pt x="30" y="9"/>
                  </a:moveTo>
                  <a:lnTo>
                    <a:pt x="31" y="9"/>
                  </a:lnTo>
                  <a:lnTo>
                    <a:pt x="32" y="9"/>
                  </a:lnTo>
                  <a:lnTo>
                    <a:pt x="33" y="8"/>
                  </a:lnTo>
                  <a:lnTo>
                    <a:pt x="33" y="7"/>
                  </a:lnTo>
                  <a:lnTo>
                    <a:pt x="33" y="6"/>
                  </a:lnTo>
                  <a:lnTo>
                    <a:pt x="33" y="5"/>
                  </a:lnTo>
                  <a:lnTo>
                    <a:pt x="32" y="4"/>
                  </a:lnTo>
                  <a:lnTo>
                    <a:pt x="31" y="2"/>
                  </a:lnTo>
                  <a:lnTo>
                    <a:pt x="5" y="0"/>
                  </a:lnTo>
                  <a:lnTo>
                    <a:pt x="4" y="0"/>
                  </a:lnTo>
                  <a:lnTo>
                    <a:pt x="3" y="0"/>
                  </a:lnTo>
                  <a:lnTo>
                    <a:pt x="2" y="1"/>
                  </a:lnTo>
                  <a:lnTo>
                    <a:pt x="0" y="2"/>
                  </a:lnTo>
                  <a:lnTo>
                    <a:pt x="0" y="4"/>
                  </a:lnTo>
                  <a:lnTo>
                    <a:pt x="2" y="5"/>
                  </a:lnTo>
                  <a:lnTo>
                    <a:pt x="3" y="6"/>
                  </a:lnTo>
                  <a:lnTo>
                    <a:pt x="4" y="7"/>
                  </a:lnTo>
                  <a:lnTo>
                    <a:pt x="3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41" name="Freeform 97"/>
            <p:cNvSpPr>
              <a:spLocks/>
            </p:cNvSpPr>
            <p:nvPr/>
          </p:nvSpPr>
          <p:spPr bwMode="auto">
            <a:xfrm>
              <a:off x="3061" y="2123"/>
              <a:ext cx="33" cy="9"/>
            </a:xfrm>
            <a:custGeom>
              <a:avLst/>
              <a:gdLst>
                <a:gd name="T0" fmla="*/ 29 w 33"/>
                <a:gd name="T1" fmla="*/ 9 h 9"/>
                <a:gd name="T2" fmla="*/ 30 w 33"/>
                <a:gd name="T3" fmla="*/ 9 h 9"/>
                <a:gd name="T4" fmla="*/ 31 w 33"/>
                <a:gd name="T5" fmla="*/ 9 h 9"/>
                <a:gd name="T6" fmla="*/ 32 w 33"/>
                <a:gd name="T7" fmla="*/ 7 h 9"/>
                <a:gd name="T8" fmla="*/ 33 w 33"/>
                <a:gd name="T9" fmla="*/ 6 h 9"/>
                <a:gd name="T10" fmla="*/ 33 w 33"/>
                <a:gd name="T11" fmla="*/ 5 h 9"/>
                <a:gd name="T12" fmla="*/ 32 w 33"/>
                <a:gd name="T13" fmla="*/ 4 h 9"/>
                <a:gd name="T14" fmla="*/ 31 w 33"/>
                <a:gd name="T15" fmla="*/ 3 h 9"/>
                <a:gd name="T16" fmla="*/ 30 w 33"/>
                <a:gd name="T17" fmla="*/ 2 h 9"/>
                <a:gd name="T18" fmla="*/ 26 w 33"/>
                <a:gd name="T19" fmla="*/ 2 h 9"/>
                <a:gd name="T20" fmla="*/ 4 w 33"/>
                <a:gd name="T21" fmla="*/ 0 h 9"/>
                <a:gd name="T22" fmla="*/ 3 w 33"/>
                <a:gd name="T23" fmla="*/ 0 h 9"/>
                <a:gd name="T24" fmla="*/ 2 w 33"/>
                <a:gd name="T25" fmla="*/ 1 h 9"/>
                <a:gd name="T26" fmla="*/ 0 w 33"/>
                <a:gd name="T27" fmla="*/ 2 h 9"/>
                <a:gd name="T28" fmla="*/ 0 w 33"/>
                <a:gd name="T29" fmla="*/ 3 h 9"/>
                <a:gd name="T30" fmla="*/ 0 w 33"/>
                <a:gd name="T31" fmla="*/ 4 h 9"/>
                <a:gd name="T32" fmla="*/ 0 w 33"/>
                <a:gd name="T33" fmla="*/ 5 h 9"/>
                <a:gd name="T34" fmla="*/ 2 w 33"/>
                <a:gd name="T35" fmla="*/ 6 h 9"/>
                <a:gd name="T36" fmla="*/ 3 w 33"/>
                <a:gd name="T37" fmla="*/ 6 h 9"/>
                <a:gd name="T38" fmla="*/ 25 w 33"/>
                <a:gd name="T39" fmla="*/ 9 h 9"/>
                <a:gd name="T40" fmla="*/ 29 w 33"/>
                <a:gd name="T4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9">
                  <a:moveTo>
                    <a:pt x="29" y="9"/>
                  </a:moveTo>
                  <a:lnTo>
                    <a:pt x="30" y="9"/>
                  </a:lnTo>
                  <a:lnTo>
                    <a:pt x="31" y="9"/>
                  </a:lnTo>
                  <a:lnTo>
                    <a:pt x="32" y="7"/>
                  </a:lnTo>
                  <a:lnTo>
                    <a:pt x="33" y="6"/>
                  </a:lnTo>
                  <a:lnTo>
                    <a:pt x="33" y="5"/>
                  </a:lnTo>
                  <a:lnTo>
                    <a:pt x="32" y="4"/>
                  </a:lnTo>
                  <a:lnTo>
                    <a:pt x="31" y="3"/>
                  </a:lnTo>
                  <a:lnTo>
                    <a:pt x="30" y="2"/>
                  </a:lnTo>
                  <a:lnTo>
                    <a:pt x="26" y="2"/>
                  </a:lnTo>
                  <a:lnTo>
                    <a:pt x="4" y="0"/>
                  </a:lnTo>
                  <a:lnTo>
                    <a:pt x="3" y="0"/>
                  </a:lnTo>
                  <a:lnTo>
                    <a:pt x="2" y="1"/>
                  </a:lnTo>
                  <a:lnTo>
                    <a:pt x="0" y="2"/>
                  </a:lnTo>
                  <a:lnTo>
                    <a:pt x="0" y="3"/>
                  </a:lnTo>
                  <a:lnTo>
                    <a:pt x="0" y="4"/>
                  </a:lnTo>
                  <a:lnTo>
                    <a:pt x="0" y="5"/>
                  </a:lnTo>
                  <a:lnTo>
                    <a:pt x="2" y="6"/>
                  </a:lnTo>
                  <a:lnTo>
                    <a:pt x="3" y="6"/>
                  </a:lnTo>
                  <a:lnTo>
                    <a:pt x="25" y="9"/>
                  </a:lnTo>
                  <a:lnTo>
                    <a:pt x="29"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42" name="Freeform 98"/>
            <p:cNvSpPr>
              <a:spLocks/>
            </p:cNvSpPr>
            <p:nvPr/>
          </p:nvSpPr>
          <p:spPr bwMode="auto">
            <a:xfrm>
              <a:off x="3015" y="2119"/>
              <a:ext cx="33" cy="9"/>
            </a:xfrm>
            <a:custGeom>
              <a:avLst/>
              <a:gdLst>
                <a:gd name="T0" fmla="*/ 29 w 33"/>
                <a:gd name="T1" fmla="*/ 9 h 9"/>
                <a:gd name="T2" fmla="*/ 30 w 33"/>
                <a:gd name="T3" fmla="*/ 9 h 9"/>
                <a:gd name="T4" fmla="*/ 31 w 33"/>
                <a:gd name="T5" fmla="*/ 8 h 9"/>
                <a:gd name="T6" fmla="*/ 32 w 33"/>
                <a:gd name="T7" fmla="*/ 7 h 9"/>
                <a:gd name="T8" fmla="*/ 33 w 33"/>
                <a:gd name="T9" fmla="*/ 6 h 9"/>
                <a:gd name="T10" fmla="*/ 33 w 33"/>
                <a:gd name="T11" fmla="*/ 5 h 9"/>
                <a:gd name="T12" fmla="*/ 32 w 33"/>
                <a:gd name="T13" fmla="*/ 4 h 9"/>
                <a:gd name="T14" fmla="*/ 31 w 33"/>
                <a:gd name="T15" fmla="*/ 3 h 9"/>
                <a:gd name="T16" fmla="*/ 30 w 33"/>
                <a:gd name="T17" fmla="*/ 3 h 9"/>
                <a:gd name="T18" fmla="*/ 17 w 33"/>
                <a:gd name="T19" fmla="*/ 0 h 9"/>
                <a:gd name="T20" fmla="*/ 4 w 33"/>
                <a:gd name="T21" fmla="*/ 0 h 9"/>
                <a:gd name="T22" fmla="*/ 3 w 33"/>
                <a:gd name="T23" fmla="*/ 0 h 9"/>
                <a:gd name="T24" fmla="*/ 1 w 33"/>
                <a:gd name="T25" fmla="*/ 0 h 9"/>
                <a:gd name="T26" fmla="*/ 0 w 33"/>
                <a:gd name="T27" fmla="*/ 2 h 9"/>
                <a:gd name="T28" fmla="*/ 0 w 33"/>
                <a:gd name="T29" fmla="*/ 3 h 9"/>
                <a:gd name="T30" fmla="*/ 0 w 33"/>
                <a:gd name="T31" fmla="*/ 4 h 9"/>
                <a:gd name="T32" fmla="*/ 0 w 33"/>
                <a:gd name="T33" fmla="*/ 5 h 9"/>
                <a:gd name="T34" fmla="*/ 1 w 33"/>
                <a:gd name="T35" fmla="*/ 6 h 9"/>
                <a:gd name="T36" fmla="*/ 3 w 33"/>
                <a:gd name="T37" fmla="*/ 7 h 9"/>
                <a:gd name="T38" fmla="*/ 16 w 33"/>
                <a:gd name="T39" fmla="*/ 7 h 9"/>
                <a:gd name="T40" fmla="*/ 29 w 33"/>
                <a:gd name="T4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9">
                  <a:moveTo>
                    <a:pt x="29" y="9"/>
                  </a:moveTo>
                  <a:lnTo>
                    <a:pt x="30" y="9"/>
                  </a:lnTo>
                  <a:lnTo>
                    <a:pt x="31" y="8"/>
                  </a:lnTo>
                  <a:lnTo>
                    <a:pt x="32" y="7"/>
                  </a:lnTo>
                  <a:lnTo>
                    <a:pt x="33" y="6"/>
                  </a:lnTo>
                  <a:lnTo>
                    <a:pt x="33" y="5"/>
                  </a:lnTo>
                  <a:lnTo>
                    <a:pt x="32" y="4"/>
                  </a:lnTo>
                  <a:lnTo>
                    <a:pt x="31" y="3"/>
                  </a:lnTo>
                  <a:lnTo>
                    <a:pt x="30" y="3"/>
                  </a:lnTo>
                  <a:lnTo>
                    <a:pt x="17" y="0"/>
                  </a:lnTo>
                  <a:lnTo>
                    <a:pt x="4" y="0"/>
                  </a:lnTo>
                  <a:lnTo>
                    <a:pt x="3" y="0"/>
                  </a:lnTo>
                  <a:lnTo>
                    <a:pt x="1" y="0"/>
                  </a:lnTo>
                  <a:lnTo>
                    <a:pt x="0" y="2"/>
                  </a:lnTo>
                  <a:lnTo>
                    <a:pt x="0" y="3"/>
                  </a:lnTo>
                  <a:lnTo>
                    <a:pt x="0" y="4"/>
                  </a:lnTo>
                  <a:lnTo>
                    <a:pt x="0" y="5"/>
                  </a:lnTo>
                  <a:lnTo>
                    <a:pt x="1" y="6"/>
                  </a:lnTo>
                  <a:lnTo>
                    <a:pt x="3" y="7"/>
                  </a:lnTo>
                  <a:lnTo>
                    <a:pt x="16" y="7"/>
                  </a:lnTo>
                  <a:lnTo>
                    <a:pt x="29"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43" name="Freeform 99"/>
            <p:cNvSpPr>
              <a:spLocks/>
            </p:cNvSpPr>
            <p:nvPr/>
          </p:nvSpPr>
          <p:spPr bwMode="auto">
            <a:xfrm>
              <a:off x="2969" y="2116"/>
              <a:ext cx="33" cy="8"/>
            </a:xfrm>
            <a:custGeom>
              <a:avLst/>
              <a:gdLst>
                <a:gd name="T0" fmla="*/ 29 w 33"/>
                <a:gd name="T1" fmla="*/ 8 h 8"/>
                <a:gd name="T2" fmla="*/ 30 w 33"/>
                <a:gd name="T3" fmla="*/ 8 h 8"/>
                <a:gd name="T4" fmla="*/ 31 w 33"/>
                <a:gd name="T5" fmla="*/ 8 h 8"/>
                <a:gd name="T6" fmla="*/ 32 w 33"/>
                <a:gd name="T7" fmla="*/ 7 h 8"/>
                <a:gd name="T8" fmla="*/ 33 w 33"/>
                <a:gd name="T9" fmla="*/ 6 h 8"/>
                <a:gd name="T10" fmla="*/ 33 w 33"/>
                <a:gd name="T11" fmla="*/ 5 h 8"/>
                <a:gd name="T12" fmla="*/ 32 w 33"/>
                <a:gd name="T13" fmla="*/ 3 h 8"/>
                <a:gd name="T14" fmla="*/ 31 w 33"/>
                <a:gd name="T15" fmla="*/ 2 h 8"/>
                <a:gd name="T16" fmla="*/ 30 w 33"/>
                <a:gd name="T17" fmla="*/ 1 h 8"/>
                <a:gd name="T18" fmla="*/ 7 w 33"/>
                <a:gd name="T19" fmla="*/ 0 h 8"/>
                <a:gd name="T20" fmla="*/ 3 w 33"/>
                <a:gd name="T21" fmla="*/ 0 h 8"/>
                <a:gd name="T22" fmla="*/ 2 w 33"/>
                <a:gd name="T23" fmla="*/ 0 h 8"/>
                <a:gd name="T24" fmla="*/ 1 w 33"/>
                <a:gd name="T25" fmla="*/ 0 h 8"/>
                <a:gd name="T26" fmla="*/ 0 w 33"/>
                <a:gd name="T27" fmla="*/ 1 h 8"/>
                <a:gd name="T28" fmla="*/ 0 w 33"/>
                <a:gd name="T29" fmla="*/ 2 h 8"/>
                <a:gd name="T30" fmla="*/ 0 w 33"/>
                <a:gd name="T31" fmla="*/ 3 h 8"/>
                <a:gd name="T32" fmla="*/ 0 w 33"/>
                <a:gd name="T33" fmla="*/ 5 h 8"/>
                <a:gd name="T34" fmla="*/ 1 w 33"/>
                <a:gd name="T35" fmla="*/ 6 h 8"/>
                <a:gd name="T36" fmla="*/ 2 w 33"/>
                <a:gd name="T37" fmla="*/ 7 h 8"/>
                <a:gd name="T38" fmla="*/ 6 w 33"/>
                <a:gd name="T39" fmla="*/ 7 h 8"/>
                <a:gd name="T40" fmla="*/ 29 w 33"/>
                <a:gd name="T4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8">
                  <a:moveTo>
                    <a:pt x="29" y="8"/>
                  </a:moveTo>
                  <a:lnTo>
                    <a:pt x="30" y="8"/>
                  </a:lnTo>
                  <a:lnTo>
                    <a:pt x="31" y="8"/>
                  </a:lnTo>
                  <a:lnTo>
                    <a:pt x="32" y="7"/>
                  </a:lnTo>
                  <a:lnTo>
                    <a:pt x="33" y="6"/>
                  </a:lnTo>
                  <a:lnTo>
                    <a:pt x="33" y="5"/>
                  </a:lnTo>
                  <a:lnTo>
                    <a:pt x="32" y="3"/>
                  </a:lnTo>
                  <a:lnTo>
                    <a:pt x="31" y="2"/>
                  </a:lnTo>
                  <a:lnTo>
                    <a:pt x="30" y="1"/>
                  </a:lnTo>
                  <a:lnTo>
                    <a:pt x="7" y="0"/>
                  </a:lnTo>
                  <a:lnTo>
                    <a:pt x="3" y="0"/>
                  </a:lnTo>
                  <a:lnTo>
                    <a:pt x="2" y="0"/>
                  </a:lnTo>
                  <a:lnTo>
                    <a:pt x="1" y="0"/>
                  </a:lnTo>
                  <a:lnTo>
                    <a:pt x="0" y="1"/>
                  </a:lnTo>
                  <a:lnTo>
                    <a:pt x="0" y="2"/>
                  </a:lnTo>
                  <a:lnTo>
                    <a:pt x="0" y="3"/>
                  </a:lnTo>
                  <a:lnTo>
                    <a:pt x="0" y="5"/>
                  </a:lnTo>
                  <a:lnTo>
                    <a:pt x="1" y="6"/>
                  </a:lnTo>
                  <a:lnTo>
                    <a:pt x="2" y="7"/>
                  </a:lnTo>
                  <a:lnTo>
                    <a:pt x="6" y="7"/>
                  </a:lnTo>
                  <a:lnTo>
                    <a:pt x="2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44" name="Freeform 100"/>
            <p:cNvSpPr>
              <a:spLocks/>
            </p:cNvSpPr>
            <p:nvPr/>
          </p:nvSpPr>
          <p:spPr bwMode="auto">
            <a:xfrm>
              <a:off x="2923" y="2114"/>
              <a:ext cx="33" cy="8"/>
            </a:xfrm>
            <a:custGeom>
              <a:avLst/>
              <a:gdLst>
                <a:gd name="T0" fmla="*/ 30 w 33"/>
                <a:gd name="T1" fmla="*/ 8 h 8"/>
                <a:gd name="T2" fmla="*/ 31 w 33"/>
                <a:gd name="T3" fmla="*/ 8 h 8"/>
                <a:gd name="T4" fmla="*/ 32 w 33"/>
                <a:gd name="T5" fmla="*/ 7 h 8"/>
                <a:gd name="T6" fmla="*/ 33 w 33"/>
                <a:gd name="T7" fmla="*/ 5 h 8"/>
                <a:gd name="T8" fmla="*/ 33 w 33"/>
                <a:gd name="T9" fmla="*/ 4 h 8"/>
                <a:gd name="T10" fmla="*/ 33 w 33"/>
                <a:gd name="T11" fmla="*/ 3 h 8"/>
                <a:gd name="T12" fmla="*/ 33 w 33"/>
                <a:gd name="T13" fmla="*/ 2 h 8"/>
                <a:gd name="T14" fmla="*/ 32 w 33"/>
                <a:gd name="T15" fmla="*/ 1 h 8"/>
                <a:gd name="T16" fmla="*/ 31 w 33"/>
                <a:gd name="T17" fmla="*/ 1 h 8"/>
                <a:gd name="T18" fmla="*/ 4 w 33"/>
                <a:gd name="T19" fmla="*/ 0 h 8"/>
                <a:gd name="T20" fmla="*/ 3 w 33"/>
                <a:gd name="T21" fmla="*/ 0 h 8"/>
                <a:gd name="T22" fmla="*/ 2 w 33"/>
                <a:gd name="T23" fmla="*/ 0 h 8"/>
                <a:gd name="T24" fmla="*/ 1 w 33"/>
                <a:gd name="T25" fmla="*/ 1 h 8"/>
                <a:gd name="T26" fmla="*/ 0 w 33"/>
                <a:gd name="T27" fmla="*/ 2 h 8"/>
                <a:gd name="T28" fmla="*/ 0 w 33"/>
                <a:gd name="T29" fmla="*/ 3 h 8"/>
                <a:gd name="T30" fmla="*/ 1 w 33"/>
                <a:gd name="T31" fmla="*/ 4 h 8"/>
                <a:gd name="T32" fmla="*/ 2 w 33"/>
                <a:gd name="T33" fmla="*/ 5 h 8"/>
                <a:gd name="T34" fmla="*/ 3 w 33"/>
                <a:gd name="T35" fmla="*/ 7 h 8"/>
                <a:gd name="T36" fmla="*/ 30 w 33"/>
                <a:gd name="T3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8">
                  <a:moveTo>
                    <a:pt x="30" y="8"/>
                  </a:moveTo>
                  <a:lnTo>
                    <a:pt x="31" y="8"/>
                  </a:lnTo>
                  <a:lnTo>
                    <a:pt x="32" y="7"/>
                  </a:lnTo>
                  <a:lnTo>
                    <a:pt x="33" y="5"/>
                  </a:lnTo>
                  <a:lnTo>
                    <a:pt x="33" y="4"/>
                  </a:lnTo>
                  <a:lnTo>
                    <a:pt x="33" y="3"/>
                  </a:lnTo>
                  <a:lnTo>
                    <a:pt x="33" y="2"/>
                  </a:lnTo>
                  <a:lnTo>
                    <a:pt x="32" y="1"/>
                  </a:lnTo>
                  <a:lnTo>
                    <a:pt x="31" y="1"/>
                  </a:lnTo>
                  <a:lnTo>
                    <a:pt x="4" y="0"/>
                  </a:lnTo>
                  <a:lnTo>
                    <a:pt x="3" y="0"/>
                  </a:lnTo>
                  <a:lnTo>
                    <a:pt x="2" y="0"/>
                  </a:lnTo>
                  <a:lnTo>
                    <a:pt x="1" y="1"/>
                  </a:lnTo>
                  <a:lnTo>
                    <a:pt x="0" y="2"/>
                  </a:lnTo>
                  <a:lnTo>
                    <a:pt x="0" y="3"/>
                  </a:lnTo>
                  <a:lnTo>
                    <a:pt x="1" y="4"/>
                  </a:lnTo>
                  <a:lnTo>
                    <a:pt x="2" y="5"/>
                  </a:lnTo>
                  <a:lnTo>
                    <a:pt x="3" y="7"/>
                  </a:lnTo>
                  <a:lnTo>
                    <a:pt x="3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45" name="Freeform 101"/>
            <p:cNvSpPr>
              <a:spLocks/>
            </p:cNvSpPr>
            <p:nvPr/>
          </p:nvSpPr>
          <p:spPr bwMode="auto">
            <a:xfrm>
              <a:off x="2877" y="2112"/>
              <a:ext cx="33" cy="7"/>
            </a:xfrm>
            <a:custGeom>
              <a:avLst/>
              <a:gdLst>
                <a:gd name="T0" fmla="*/ 30 w 33"/>
                <a:gd name="T1" fmla="*/ 7 h 7"/>
                <a:gd name="T2" fmla="*/ 31 w 33"/>
                <a:gd name="T3" fmla="*/ 7 h 7"/>
                <a:gd name="T4" fmla="*/ 32 w 33"/>
                <a:gd name="T5" fmla="*/ 6 h 7"/>
                <a:gd name="T6" fmla="*/ 33 w 33"/>
                <a:gd name="T7" fmla="*/ 5 h 7"/>
                <a:gd name="T8" fmla="*/ 33 w 33"/>
                <a:gd name="T9" fmla="*/ 4 h 7"/>
                <a:gd name="T10" fmla="*/ 33 w 33"/>
                <a:gd name="T11" fmla="*/ 3 h 7"/>
                <a:gd name="T12" fmla="*/ 33 w 33"/>
                <a:gd name="T13" fmla="*/ 2 h 7"/>
                <a:gd name="T14" fmla="*/ 32 w 33"/>
                <a:gd name="T15" fmla="*/ 1 h 7"/>
                <a:gd name="T16" fmla="*/ 31 w 33"/>
                <a:gd name="T17" fmla="*/ 1 h 7"/>
                <a:gd name="T18" fmla="*/ 4 w 33"/>
                <a:gd name="T19" fmla="*/ 0 h 7"/>
                <a:gd name="T20" fmla="*/ 3 w 33"/>
                <a:gd name="T21" fmla="*/ 0 h 7"/>
                <a:gd name="T22" fmla="*/ 2 w 33"/>
                <a:gd name="T23" fmla="*/ 1 h 7"/>
                <a:gd name="T24" fmla="*/ 1 w 33"/>
                <a:gd name="T25" fmla="*/ 2 h 7"/>
                <a:gd name="T26" fmla="*/ 0 w 33"/>
                <a:gd name="T27" fmla="*/ 3 h 7"/>
                <a:gd name="T28" fmla="*/ 0 w 33"/>
                <a:gd name="T29" fmla="*/ 4 h 7"/>
                <a:gd name="T30" fmla="*/ 1 w 33"/>
                <a:gd name="T31" fmla="*/ 5 h 7"/>
                <a:gd name="T32" fmla="*/ 2 w 33"/>
                <a:gd name="T33" fmla="*/ 6 h 7"/>
                <a:gd name="T34" fmla="*/ 3 w 33"/>
                <a:gd name="T35" fmla="*/ 6 h 7"/>
                <a:gd name="T36" fmla="*/ 30 w 33"/>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0" y="7"/>
                  </a:moveTo>
                  <a:lnTo>
                    <a:pt x="31" y="7"/>
                  </a:lnTo>
                  <a:lnTo>
                    <a:pt x="32" y="6"/>
                  </a:lnTo>
                  <a:lnTo>
                    <a:pt x="33" y="5"/>
                  </a:lnTo>
                  <a:lnTo>
                    <a:pt x="33" y="4"/>
                  </a:lnTo>
                  <a:lnTo>
                    <a:pt x="33" y="3"/>
                  </a:lnTo>
                  <a:lnTo>
                    <a:pt x="33" y="2"/>
                  </a:lnTo>
                  <a:lnTo>
                    <a:pt x="32" y="1"/>
                  </a:lnTo>
                  <a:lnTo>
                    <a:pt x="31" y="1"/>
                  </a:lnTo>
                  <a:lnTo>
                    <a:pt x="4" y="0"/>
                  </a:lnTo>
                  <a:lnTo>
                    <a:pt x="3" y="0"/>
                  </a:lnTo>
                  <a:lnTo>
                    <a:pt x="2" y="1"/>
                  </a:lnTo>
                  <a:lnTo>
                    <a:pt x="1" y="2"/>
                  </a:lnTo>
                  <a:lnTo>
                    <a:pt x="0" y="3"/>
                  </a:lnTo>
                  <a:lnTo>
                    <a:pt x="0" y="4"/>
                  </a:lnTo>
                  <a:lnTo>
                    <a:pt x="1" y="5"/>
                  </a:lnTo>
                  <a:lnTo>
                    <a:pt x="2" y="6"/>
                  </a:lnTo>
                  <a:lnTo>
                    <a:pt x="3" y="6"/>
                  </a:lnTo>
                  <a:lnTo>
                    <a:pt x="3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46" name="Freeform 102"/>
            <p:cNvSpPr>
              <a:spLocks/>
            </p:cNvSpPr>
            <p:nvPr/>
          </p:nvSpPr>
          <p:spPr bwMode="auto">
            <a:xfrm>
              <a:off x="2831" y="2111"/>
              <a:ext cx="33" cy="7"/>
            </a:xfrm>
            <a:custGeom>
              <a:avLst/>
              <a:gdLst>
                <a:gd name="T0" fmla="*/ 31 w 33"/>
                <a:gd name="T1" fmla="*/ 7 h 7"/>
                <a:gd name="T2" fmla="*/ 32 w 33"/>
                <a:gd name="T3" fmla="*/ 6 h 7"/>
                <a:gd name="T4" fmla="*/ 33 w 33"/>
                <a:gd name="T5" fmla="*/ 5 h 7"/>
                <a:gd name="T6" fmla="*/ 33 w 33"/>
                <a:gd name="T7" fmla="*/ 4 h 7"/>
                <a:gd name="T8" fmla="*/ 33 w 33"/>
                <a:gd name="T9" fmla="*/ 3 h 7"/>
                <a:gd name="T10" fmla="*/ 33 w 33"/>
                <a:gd name="T11" fmla="*/ 2 h 7"/>
                <a:gd name="T12" fmla="*/ 32 w 33"/>
                <a:gd name="T13" fmla="*/ 1 h 7"/>
                <a:gd name="T14" fmla="*/ 31 w 33"/>
                <a:gd name="T15" fmla="*/ 1 h 7"/>
                <a:gd name="T16" fmla="*/ 29 w 33"/>
                <a:gd name="T17" fmla="*/ 1 h 7"/>
                <a:gd name="T18" fmla="*/ 3 w 33"/>
                <a:gd name="T19" fmla="*/ 0 h 7"/>
                <a:gd name="T20" fmla="*/ 2 w 33"/>
                <a:gd name="T21" fmla="*/ 1 h 7"/>
                <a:gd name="T22" fmla="*/ 1 w 33"/>
                <a:gd name="T23" fmla="*/ 2 h 7"/>
                <a:gd name="T24" fmla="*/ 0 w 33"/>
                <a:gd name="T25" fmla="*/ 3 h 7"/>
                <a:gd name="T26" fmla="*/ 0 w 33"/>
                <a:gd name="T27" fmla="*/ 4 h 7"/>
                <a:gd name="T28" fmla="*/ 1 w 33"/>
                <a:gd name="T29" fmla="*/ 5 h 7"/>
                <a:gd name="T30" fmla="*/ 2 w 33"/>
                <a:gd name="T31" fmla="*/ 6 h 7"/>
                <a:gd name="T32" fmla="*/ 3 w 33"/>
                <a:gd name="T33" fmla="*/ 6 h 7"/>
                <a:gd name="T34" fmla="*/ 4 w 33"/>
                <a:gd name="T35" fmla="*/ 6 h 7"/>
                <a:gd name="T36" fmla="*/ 31 w 33"/>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7">
                  <a:moveTo>
                    <a:pt x="31" y="7"/>
                  </a:moveTo>
                  <a:lnTo>
                    <a:pt x="32" y="6"/>
                  </a:lnTo>
                  <a:lnTo>
                    <a:pt x="33" y="5"/>
                  </a:lnTo>
                  <a:lnTo>
                    <a:pt x="33" y="4"/>
                  </a:lnTo>
                  <a:lnTo>
                    <a:pt x="33" y="3"/>
                  </a:lnTo>
                  <a:lnTo>
                    <a:pt x="33" y="2"/>
                  </a:lnTo>
                  <a:lnTo>
                    <a:pt x="32" y="1"/>
                  </a:lnTo>
                  <a:lnTo>
                    <a:pt x="31" y="1"/>
                  </a:lnTo>
                  <a:lnTo>
                    <a:pt x="29" y="1"/>
                  </a:lnTo>
                  <a:lnTo>
                    <a:pt x="3" y="0"/>
                  </a:lnTo>
                  <a:lnTo>
                    <a:pt x="2" y="1"/>
                  </a:lnTo>
                  <a:lnTo>
                    <a:pt x="1" y="2"/>
                  </a:lnTo>
                  <a:lnTo>
                    <a:pt x="0" y="3"/>
                  </a:lnTo>
                  <a:lnTo>
                    <a:pt x="0" y="4"/>
                  </a:lnTo>
                  <a:lnTo>
                    <a:pt x="1" y="5"/>
                  </a:lnTo>
                  <a:lnTo>
                    <a:pt x="2" y="6"/>
                  </a:lnTo>
                  <a:lnTo>
                    <a:pt x="3" y="6"/>
                  </a:lnTo>
                  <a:lnTo>
                    <a:pt x="4" y="6"/>
                  </a:lnTo>
                  <a:lnTo>
                    <a:pt x="3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47" name="Freeform 103"/>
            <p:cNvSpPr>
              <a:spLocks/>
            </p:cNvSpPr>
            <p:nvPr/>
          </p:nvSpPr>
          <p:spPr bwMode="auto">
            <a:xfrm>
              <a:off x="2800" y="2111"/>
              <a:ext cx="18" cy="6"/>
            </a:xfrm>
            <a:custGeom>
              <a:avLst/>
              <a:gdLst>
                <a:gd name="T0" fmla="*/ 15 w 18"/>
                <a:gd name="T1" fmla="*/ 6 h 6"/>
                <a:gd name="T2" fmla="*/ 17 w 18"/>
                <a:gd name="T3" fmla="*/ 6 h 6"/>
                <a:gd name="T4" fmla="*/ 18 w 18"/>
                <a:gd name="T5" fmla="*/ 5 h 6"/>
                <a:gd name="T6" fmla="*/ 18 w 18"/>
                <a:gd name="T7" fmla="*/ 4 h 6"/>
                <a:gd name="T8" fmla="*/ 18 w 18"/>
                <a:gd name="T9" fmla="*/ 3 h 6"/>
                <a:gd name="T10" fmla="*/ 18 w 18"/>
                <a:gd name="T11" fmla="*/ 2 h 6"/>
                <a:gd name="T12" fmla="*/ 17 w 18"/>
                <a:gd name="T13" fmla="*/ 1 h 6"/>
                <a:gd name="T14" fmla="*/ 15 w 18"/>
                <a:gd name="T15" fmla="*/ 0 h 6"/>
                <a:gd name="T16" fmla="*/ 14 w 18"/>
                <a:gd name="T17" fmla="*/ 0 h 6"/>
                <a:gd name="T18" fmla="*/ 3 w 18"/>
                <a:gd name="T19" fmla="*/ 0 h 6"/>
                <a:gd name="T20" fmla="*/ 2 w 18"/>
                <a:gd name="T21" fmla="*/ 1 h 6"/>
                <a:gd name="T22" fmla="*/ 1 w 18"/>
                <a:gd name="T23" fmla="*/ 2 h 6"/>
                <a:gd name="T24" fmla="*/ 0 w 18"/>
                <a:gd name="T25" fmla="*/ 3 h 6"/>
                <a:gd name="T26" fmla="*/ 0 w 18"/>
                <a:gd name="T27" fmla="*/ 4 h 6"/>
                <a:gd name="T28" fmla="*/ 1 w 18"/>
                <a:gd name="T29" fmla="*/ 5 h 6"/>
                <a:gd name="T30" fmla="*/ 2 w 18"/>
                <a:gd name="T31" fmla="*/ 6 h 6"/>
                <a:gd name="T32" fmla="*/ 3 w 18"/>
                <a:gd name="T33" fmla="*/ 6 h 6"/>
                <a:gd name="T34" fmla="*/ 4 w 18"/>
                <a:gd name="T35" fmla="*/ 6 h 6"/>
                <a:gd name="T36" fmla="*/ 15 w 18"/>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6">
                  <a:moveTo>
                    <a:pt x="15" y="6"/>
                  </a:moveTo>
                  <a:lnTo>
                    <a:pt x="17" y="6"/>
                  </a:lnTo>
                  <a:lnTo>
                    <a:pt x="18" y="5"/>
                  </a:lnTo>
                  <a:lnTo>
                    <a:pt x="18" y="4"/>
                  </a:lnTo>
                  <a:lnTo>
                    <a:pt x="18" y="3"/>
                  </a:lnTo>
                  <a:lnTo>
                    <a:pt x="18" y="2"/>
                  </a:lnTo>
                  <a:lnTo>
                    <a:pt x="17" y="1"/>
                  </a:lnTo>
                  <a:lnTo>
                    <a:pt x="15" y="0"/>
                  </a:lnTo>
                  <a:lnTo>
                    <a:pt x="14" y="0"/>
                  </a:lnTo>
                  <a:lnTo>
                    <a:pt x="3" y="0"/>
                  </a:lnTo>
                  <a:lnTo>
                    <a:pt x="2" y="1"/>
                  </a:lnTo>
                  <a:lnTo>
                    <a:pt x="1" y="2"/>
                  </a:lnTo>
                  <a:lnTo>
                    <a:pt x="0" y="3"/>
                  </a:lnTo>
                  <a:lnTo>
                    <a:pt x="0" y="4"/>
                  </a:lnTo>
                  <a:lnTo>
                    <a:pt x="1" y="5"/>
                  </a:lnTo>
                  <a:lnTo>
                    <a:pt x="2" y="6"/>
                  </a:lnTo>
                  <a:lnTo>
                    <a:pt x="3" y="6"/>
                  </a:lnTo>
                  <a:lnTo>
                    <a:pt x="4" y="6"/>
                  </a:lnTo>
                  <a:lnTo>
                    <a:pt x="1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62273" name="Group 129"/>
          <p:cNvGrpSpPr>
            <a:grpSpLocks/>
          </p:cNvGrpSpPr>
          <p:nvPr/>
        </p:nvGrpSpPr>
        <p:grpSpPr bwMode="auto">
          <a:xfrm>
            <a:off x="2762250" y="4075113"/>
            <a:ext cx="1735138" cy="9525"/>
            <a:chOff x="1740" y="2567"/>
            <a:chExt cx="1093" cy="6"/>
          </a:xfrm>
        </p:grpSpPr>
        <p:sp>
          <p:nvSpPr>
            <p:cNvPr id="262249" name="Freeform 105"/>
            <p:cNvSpPr>
              <a:spLocks/>
            </p:cNvSpPr>
            <p:nvPr/>
          </p:nvSpPr>
          <p:spPr bwMode="auto">
            <a:xfrm>
              <a:off x="1740" y="2567"/>
              <a:ext cx="33" cy="6"/>
            </a:xfrm>
            <a:custGeom>
              <a:avLst/>
              <a:gdLst>
                <a:gd name="T0" fmla="*/ 5 w 33"/>
                <a:gd name="T1" fmla="*/ 0 h 6"/>
                <a:gd name="T2" fmla="*/ 3 w 33"/>
                <a:gd name="T3" fmla="*/ 0 h 6"/>
                <a:gd name="T4" fmla="*/ 2 w 33"/>
                <a:gd name="T5" fmla="*/ 1 h 6"/>
                <a:gd name="T6" fmla="*/ 1 w 33"/>
                <a:gd name="T7" fmla="*/ 2 h 6"/>
                <a:gd name="T8" fmla="*/ 0 w 33"/>
                <a:gd name="T9" fmla="*/ 3 h 6"/>
                <a:gd name="T10" fmla="*/ 0 w 33"/>
                <a:gd name="T11" fmla="*/ 3 h 6"/>
                <a:gd name="T12" fmla="*/ 1 w 33"/>
                <a:gd name="T13" fmla="*/ 4 h 6"/>
                <a:gd name="T14" fmla="*/ 2 w 33"/>
                <a:gd name="T15" fmla="*/ 5 h 6"/>
                <a:gd name="T16" fmla="*/ 3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5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5" y="0"/>
                  </a:moveTo>
                  <a:lnTo>
                    <a:pt x="3" y="0"/>
                  </a:lnTo>
                  <a:lnTo>
                    <a:pt x="2" y="1"/>
                  </a:lnTo>
                  <a:lnTo>
                    <a:pt x="1" y="2"/>
                  </a:lnTo>
                  <a:lnTo>
                    <a:pt x="0" y="3"/>
                  </a:lnTo>
                  <a:lnTo>
                    <a:pt x="0" y="3"/>
                  </a:lnTo>
                  <a:lnTo>
                    <a:pt x="1" y="4"/>
                  </a:lnTo>
                  <a:lnTo>
                    <a:pt x="2" y="5"/>
                  </a:lnTo>
                  <a:lnTo>
                    <a:pt x="3" y="6"/>
                  </a:lnTo>
                  <a:lnTo>
                    <a:pt x="29" y="6"/>
                  </a:lnTo>
                  <a:lnTo>
                    <a:pt x="30" y="6"/>
                  </a:lnTo>
                  <a:lnTo>
                    <a:pt x="31" y="6"/>
                  </a:lnTo>
                  <a:lnTo>
                    <a:pt x="32" y="5"/>
                  </a:lnTo>
                  <a:lnTo>
                    <a:pt x="33" y="4"/>
                  </a:lnTo>
                  <a:lnTo>
                    <a:pt x="33" y="3"/>
                  </a:lnTo>
                  <a:lnTo>
                    <a:pt x="32" y="2"/>
                  </a:lnTo>
                  <a:lnTo>
                    <a:pt x="31" y="1"/>
                  </a:lnTo>
                  <a:lnTo>
                    <a:pt x="30"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50" name="Freeform 106"/>
            <p:cNvSpPr>
              <a:spLocks/>
            </p:cNvSpPr>
            <p:nvPr/>
          </p:nvSpPr>
          <p:spPr bwMode="auto">
            <a:xfrm>
              <a:off x="1786" y="2567"/>
              <a:ext cx="33" cy="6"/>
            </a:xfrm>
            <a:custGeom>
              <a:avLst/>
              <a:gdLst>
                <a:gd name="T0" fmla="*/ 4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4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4" y="0"/>
                  </a:moveTo>
                  <a:lnTo>
                    <a:pt x="2" y="0"/>
                  </a:lnTo>
                  <a:lnTo>
                    <a:pt x="1" y="1"/>
                  </a:lnTo>
                  <a:lnTo>
                    <a:pt x="0" y="2"/>
                  </a:lnTo>
                  <a:lnTo>
                    <a:pt x="0" y="3"/>
                  </a:lnTo>
                  <a:lnTo>
                    <a:pt x="0" y="4"/>
                  </a:lnTo>
                  <a:lnTo>
                    <a:pt x="0" y="5"/>
                  </a:lnTo>
                  <a:lnTo>
                    <a:pt x="1" y="6"/>
                  </a:lnTo>
                  <a:lnTo>
                    <a:pt x="2" y="6"/>
                  </a:lnTo>
                  <a:lnTo>
                    <a:pt x="29" y="6"/>
                  </a:lnTo>
                  <a:lnTo>
                    <a:pt x="30" y="6"/>
                  </a:lnTo>
                  <a:lnTo>
                    <a:pt x="31" y="6"/>
                  </a:lnTo>
                  <a:lnTo>
                    <a:pt x="32" y="5"/>
                  </a:lnTo>
                  <a:lnTo>
                    <a:pt x="33" y="4"/>
                  </a:lnTo>
                  <a:lnTo>
                    <a:pt x="33" y="3"/>
                  </a:lnTo>
                  <a:lnTo>
                    <a:pt x="32" y="2"/>
                  </a:lnTo>
                  <a:lnTo>
                    <a:pt x="31" y="1"/>
                  </a:lnTo>
                  <a:lnTo>
                    <a:pt x="3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51" name="Freeform 107"/>
            <p:cNvSpPr>
              <a:spLocks/>
            </p:cNvSpPr>
            <p:nvPr/>
          </p:nvSpPr>
          <p:spPr bwMode="auto">
            <a:xfrm>
              <a:off x="1832" y="2567"/>
              <a:ext cx="33" cy="6"/>
            </a:xfrm>
            <a:custGeom>
              <a:avLst/>
              <a:gdLst>
                <a:gd name="T0" fmla="*/ 4 w 33"/>
                <a:gd name="T1" fmla="*/ 0 h 6"/>
                <a:gd name="T2" fmla="*/ 3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3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4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4" y="0"/>
                  </a:moveTo>
                  <a:lnTo>
                    <a:pt x="3" y="0"/>
                  </a:lnTo>
                  <a:lnTo>
                    <a:pt x="1" y="1"/>
                  </a:lnTo>
                  <a:lnTo>
                    <a:pt x="0" y="2"/>
                  </a:lnTo>
                  <a:lnTo>
                    <a:pt x="0" y="3"/>
                  </a:lnTo>
                  <a:lnTo>
                    <a:pt x="0" y="4"/>
                  </a:lnTo>
                  <a:lnTo>
                    <a:pt x="0" y="5"/>
                  </a:lnTo>
                  <a:lnTo>
                    <a:pt x="1" y="6"/>
                  </a:lnTo>
                  <a:lnTo>
                    <a:pt x="3" y="6"/>
                  </a:lnTo>
                  <a:lnTo>
                    <a:pt x="29" y="6"/>
                  </a:lnTo>
                  <a:lnTo>
                    <a:pt x="30" y="6"/>
                  </a:lnTo>
                  <a:lnTo>
                    <a:pt x="31" y="6"/>
                  </a:lnTo>
                  <a:lnTo>
                    <a:pt x="32" y="5"/>
                  </a:lnTo>
                  <a:lnTo>
                    <a:pt x="33" y="4"/>
                  </a:lnTo>
                  <a:lnTo>
                    <a:pt x="33" y="3"/>
                  </a:lnTo>
                  <a:lnTo>
                    <a:pt x="32" y="2"/>
                  </a:lnTo>
                  <a:lnTo>
                    <a:pt x="31" y="1"/>
                  </a:lnTo>
                  <a:lnTo>
                    <a:pt x="3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52" name="Freeform 108"/>
            <p:cNvSpPr>
              <a:spLocks/>
            </p:cNvSpPr>
            <p:nvPr/>
          </p:nvSpPr>
          <p:spPr bwMode="auto">
            <a:xfrm>
              <a:off x="1879" y="2567"/>
              <a:ext cx="32" cy="6"/>
            </a:xfrm>
            <a:custGeom>
              <a:avLst/>
              <a:gdLst>
                <a:gd name="T0" fmla="*/ 3 w 32"/>
                <a:gd name="T1" fmla="*/ 0 h 6"/>
                <a:gd name="T2" fmla="*/ 2 w 32"/>
                <a:gd name="T3" fmla="*/ 0 h 6"/>
                <a:gd name="T4" fmla="*/ 1 w 32"/>
                <a:gd name="T5" fmla="*/ 1 h 6"/>
                <a:gd name="T6" fmla="*/ 0 w 32"/>
                <a:gd name="T7" fmla="*/ 2 h 6"/>
                <a:gd name="T8" fmla="*/ 0 w 32"/>
                <a:gd name="T9" fmla="*/ 3 h 6"/>
                <a:gd name="T10" fmla="*/ 0 w 32"/>
                <a:gd name="T11" fmla="*/ 4 h 6"/>
                <a:gd name="T12" fmla="*/ 0 w 32"/>
                <a:gd name="T13" fmla="*/ 5 h 6"/>
                <a:gd name="T14" fmla="*/ 1 w 32"/>
                <a:gd name="T15" fmla="*/ 6 h 6"/>
                <a:gd name="T16" fmla="*/ 2 w 32"/>
                <a:gd name="T17" fmla="*/ 6 h 6"/>
                <a:gd name="T18" fmla="*/ 28 w 32"/>
                <a:gd name="T19" fmla="*/ 6 h 6"/>
                <a:gd name="T20" fmla="*/ 29 w 32"/>
                <a:gd name="T21" fmla="*/ 6 h 6"/>
                <a:gd name="T22" fmla="*/ 30 w 32"/>
                <a:gd name="T23" fmla="*/ 6 h 6"/>
                <a:gd name="T24" fmla="*/ 31 w 32"/>
                <a:gd name="T25" fmla="*/ 5 h 6"/>
                <a:gd name="T26" fmla="*/ 32 w 32"/>
                <a:gd name="T27" fmla="*/ 4 h 6"/>
                <a:gd name="T28" fmla="*/ 32 w 32"/>
                <a:gd name="T29" fmla="*/ 3 h 6"/>
                <a:gd name="T30" fmla="*/ 31 w 32"/>
                <a:gd name="T31" fmla="*/ 2 h 6"/>
                <a:gd name="T32" fmla="*/ 30 w 32"/>
                <a:gd name="T33" fmla="*/ 1 h 6"/>
                <a:gd name="T34" fmla="*/ 29 w 32"/>
                <a:gd name="T35" fmla="*/ 0 h 6"/>
                <a:gd name="T36" fmla="*/ 3 w 32"/>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6">
                  <a:moveTo>
                    <a:pt x="3" y="0"/>
                  </a:moveTo>
                  <a:lnTo>
                    <a:pt x="2" y="0"/>
                  </a:lnTo>
                  <a:lnTo>
                    <a:pt x="1" y="1"/>
                  </a:lnTo>
                  <a:lnTo>
                    <a:pt x="0" y="2"/>
                  </a:lnTo>
                  <a:lnTo>
                    <a:pt x="0" y="3"/>
                  </a:lnTo>
                  <a:lnTo>
                    <a:pt x="0" y="4"/>
                  </a:lnTo>
                  <a:lnTo>
                    <a:pt x="0" y="5"/>
                  </a:lnTo>
                  <a:lnTo>
                    <a:pt x="1" y="6"/>
                  </a:lnTo>
                  <a:lnTo>
                    <a:pt x="2" y="6"/>
                  </a:lnTo>
                  <a:lnTo>
                    <a:pt x="28" y="6"/>
                  </a:lnTo>
                  <a:lnTo>
                    <a:pt x="29" y="6"/>
                  </a:lnTo>
                  <a:lnTo>
                    <a:pt x="30" y="6"/>
                  </a:lnTo>
                  <a:lnTo>
                    <a:pt x="31" y="5"/>
                  </a:lnTo>
                  <a:lnTo>
                    <a:pt x="32" y="4"/>
                  </a:lnTo>
                  <a:lnTo>
                    <a:pt x="32" y="3"/>
                  </a:lnTo>
                  <a:lnTo>
                    <a:pt x="31" y="2"/>
                  </a:lnTo>
                  <a:lnTo>
                    <a:pt x="30"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53" name="Freeform 109"/>
            <p:cNvSpPr>
              <a:spLocks/>
            </p:cNvSpPr>
            <p:nvPr/>
          </p:nvSpPr>
          <p:spPr bwMode="auto">
            <a:xfrm>
              <a:off x="1925"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8 w 33"/>
                <a:gd name="T19" fmla="*/ 6 h 6"/>
                <a:gd name="T20" fmla="*/ 29 w 33"/>
                <a:gd name="T21" fmla="*/ 6 h 6"/>
                <a:gd name="T22" fmla="*/ 30 w 33"/>
                <a:gd name="T23" fmla="*/ 6 h 6"/>
                <a:gd name="T24" fmla="*/ 32 w 33"/>
                <a:gd name="T25" fmla="*/ 5 h 6"/>
                <a:gd name="T26" fmla="*/ 33 w 33"/>
                <a:gd name="T27" fmla="*/ 4 h 6"/>
                <a:gd name="T28" fmla="*/ 33 w 33"/>
                <a:gd name="T29" fmla="*/ 3 h 6"/>
                <a:gd name="T30" fmla="*/ 32 w 33"/>
                <a:gd name="T31" fmla="*/ 2 h 6"/>
                <a:gd name="T32" fmla="*/ 30 w 33"/>
                <a:gd name="T33" fmla="*/ 1 h 6"/>
                <a:gd name="T34" fmla="*/ 29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8" y="6"/>
                  </a:lnTo>
                  <a:lnTo>
                    <a:pt x="29" y="6"/>
                  </a:lnTo>
                  <a:lnTo>
                    <a:pt x="30" y="6"/>
                  </a:lnTo>
                  <a:lnTo>
                    <a:pt x="32" y="5"/>
                  </a:lnTo>
                  <a:lnTo>
                    <a:pt x="33" y="4"/>
                  </a:lnTo>
                  <a:lnTo>
                    <a:pt x="33" y="3"/>
                  </a:lnTo>
                  <a:lnTo>
                    <a:pt x="32" y="2"/>
                  </a:lnTo>
                  <a:lnTo>
                    <a:pt x="30"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54" name="Freeform 110"/>
            <p:cNvSpPr>
              <a:spLocks/>
            </p:cNvSpPr>
            <p:nvPr/>
          </p:nvSpPr>
          <p:spPr bwMode="auto">
            <a:xfrm>
              <a:off x="1971"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8 w 33"/>
                <a:gd name="T19" fmla="*/ 6 h 6"/>
                <a:gd name="T20" fmla="*/ 29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29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8" y="6"/>
                  </a:lnTo>
                  <a:lnTo>
                    <a:pt x="29" y="6"/>
                  </a:lnTo>
                  <a:lnTo>
                    <a:pt x="31" y="6"/>
                  </a:lnTo>
                  <a:lnTo>
                    <a:pt x="32" y="5"/>
                  </a:lnTo>
                  <a:lnTo>
                    <a:pt x="33" y="4"/>
                  </a:lnTo>
                  <a:lnTo>
                    <a:pt x="33" y="3"/>
                  </a:lnTo>
                  <a:lnTo>
                    <a:pt x="32" y="2"/>
                  </a:lnTo>
                  <a:lnTo>
                    <a:pt x="31"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55" name="Freeform 111"/>
            <p:cNvSpPr>
              <a:spLocks/>
            </p:cNvSpPr>
            <p:nvPr/>
          </p:nvSpPr>
          <p:spPr bwMode="auto">
            <a:xfrm>
              <a:off x="2017"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8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8" y="6"/>
                  </a:lnTo>
                  <a:lnTo>
                    <a:pt x="30" y="6"/>
                  </a:lnTo>
                  <a:lnTo>
                    <a:pt x="31" y="6"/>
                  </a:lnTo>
                  <a:lnTo>
                    <a:pt x="32" y="5"/>
                  </a:lnTo>
                  <a:lnTo>
                    <a:pt x="33" y="4"/>
                  </a:lnTo>
                  <a:lnTo>
                    <a:pt x="33" y="3"/>
                  </a:lnTo>
                  <a:lnTo>
                    <a:pt x="32" y="2"/>
                  </a:lnTo>
                  <a:lnTo>
                    <a:pt x="31" y="1"/>
                  </a:lnTo>
                  <a:lnTo>
                    <a:pt x="3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56" name="Freeform 112"/>
            <p:cNvSpPr>
              <a:spLocks/>
            </p:cNvSpPr>
            <p:nvPr/>
          </p:nvSpPr>
          <p:spPr bwMode="auto">
            <a:xfrm>
              <a:off x="2063"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9" y="6"/>
                  </a:lnTo>
                  <a:lnTo>
                    <a:pt x="30" y="6"/>
                  </a:lnTo>
                  <a:lnTo>
                    <a:pt x="31" y="6"/>
                  </a:lnTo>
                  <a:lnTo>
                    <a:pt x="32" y="5"/>
                  </a:lnTo>
                  <a:lnTo>
                    <a:pt x="33" y="4"/>
                  </a:lnTo>
                  <a:lnTo>
                    <a:pt x="33" y="3"/>
                  </a:lnTo>
                  <a:lnTo>
                    <a:pt x="32" y="2"/>
                  </a:lnTo>
                  <a:lnTo>
                    <a:pt x="31" y="1"/>
                  </a:lnTo>
                  <a:lnTo>
                    <a:pt x="3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57" name="Freeform 113"/>
            <p:cNvSpPr>
              <a:spLocks/>
            </p:cNvSpPr>
            <p:nvPr/>
          </p:nvSpPr>
          <p:spPr bwMode="auto">
            <a:xfrm>
              <a:off x="2109"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9" y="6"/>
                  </a:lnTo>
                  <a:lnTo>
                    <a:pt x="30" y="6"/>
                  </a:lnTo>
                  <a:lnTo>
                    <a:pt x="31" y="6"/>
                  </a:lnTo>
                  <a:lnTo>
                    <a:pt x="32" y="5"/>
                  </a:lnTo>
                  <a:lnTo>
                    <a:pt x="33" y="4"/>
                  </a:lnTo>
                  <a:lnTo>
                    <a:pt x="33" y="3"/>
                  </a:lnTo>
                  <a:lnTo>
                    <a:pt x="32" y="2"/>
                  </a:lnTo>
                  <a:lnTo>
                    <a:pt x="31" y="1"/>
                  </a:lnTo>
                  <a:lnTo>
                    <a:pt x="3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58" name="Freeform 114"/>
            <p:cNvSpPr>
              <a:spLocks/>
            </p:cNvSpPr>
            <p:nvPr/>
          </p:nvSpPr>
          <p:spPr bwMode="auto">
            <a:xfrm>
              <a:off x="2155" y="2567"/>
              <a:ext cx="33" cy="6"/>
            </a:xfrm>
            <a:custGeom>
              <a:avLst/>
              <a:gdLst>
                <a:gd name="T0" fmla="*/ 4 w 33"/>
                <a:gd name="T1" fmla="*/ 0 h 6"/>
                <a:gd name="T2" fmla="*/ 3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3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4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4" y="0"/>
                  </a:moveTo>
                  <a:lnTo>
                    <a:pt x="3" y="0"/>
                  </a:lnTo>
                  <a:lnTo>
                    <a:pt x="1" y="1"/>
                  </a:lnTo>
                  <a:lnTo>
                    <a:pt x="0" y="2"/>
                  </a:lnTo>
                  <a:lnTo>
                    <a:pt x="0" y="3"/>
                  </a:lnTo>
                  <a:lnTo>
                    <a:pt x="0" y="4"/>
                  </a:lnTo>
                  <a:lnTo>
                    <a:pt x="0" y="5"/>
                  </a:lnTo>
                  <a:lnTo>
                    <a:pt x="1" y="6"/>
                  </a:lnTo>
                  <a:lnTo>
                    <a:pt x="3" y="6"/>
                  </a:lnTo>
                  <a:lnTo>
                    <a:pt x="29" y="6"/>
                  </a:lnTo>
                  <a:lnTo>
                    <a:pt x="30" y="6"/>
                  </a:lnTo>
                  <a:lnTo>
                    <a:pt x="31" y="6"/>
                  </a:lnTo>
                  <a:lnTo>
                    <a:pt x="32" y="5"/>
                  </a:lnTo>
                  <a:lnTo>
                    <a:pt x="33" y="4"/>
                  </a:lnTo>
                  <a:lnTo>
                    <a:pt x="33" y="3"/>
                  </a:lnTo>
                  <a:lnTo>
                    <a:pt x="32" y="2"/>
                  </a:lnTo>
                  <a:lnTo>
                    <a:pt x="31" y="1"/>
                  </a:lnTo>
                  <a:lnTo>
                    <a:pt x="3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59" name="Freeform 115"/>
            <p:cNvSpPr>
              <a:spLocks/>
            </p:cNvSpPr>
            <p:nvPr/>
          </p:nvSpPr>
          <p:spPr bwMode="auto">
            <a:xfrm>
              <a:off x="2201" y="2567"/>
              <a:ext cx="33" cy="6"/>
            </a:xfrm>
            <a:custGeom>
              <a:avLst/>
              <a:gdLst>
                <a:gd name="T0" fmla="*/ 4 w 33"/>
                <a:gd name="T1" fmla="*/ 0 h 6"/>
                <a:gd name="T2" fmla="*/ 3 w 33"/>
                <a:gd name="T3" fmla="*/ 0 h 6"/>
                <a:gd name="T4" fmla="*/ 2 w 33"/>
                <a:gd name="T5" fmla="*/ 1 h 6"/>
                <a:gd name="T6" fmla="*/ 0 w 33"/>
                <a:gd name="T7" fmla="*/ 2 h 6"/>
                <a:gd name="T8" fmla="*/ 0 w 33"/>
                <a:gd name="T9" fmla="*/ 3 h 6"/>
                <a:gd name="T10" fmla="*/ 0 w 33"/>
                <a:gd name="T11" fmla="*/ 4 h 6"/>
                <a:gd name="T12" fmla="*/ 0 w 33"/>
                <a:gd name="T13" fmla="*/ 5 h 6"/>
                <a:gd name="T14" fmla="*/ 2 w 33"/>
                <a:gd name="T15" fmla="*/ 6 h 6"/>
                <a:gd name="T16" fmla="*/ 3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4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4" y="0"/>
                  </a:moveTo>
                  <a:lnTo>
                    <a:pt x="3" y="0"/>
                  </a:lnTo>
                  <a:lnTo>
                    <a:pt x="2" y="1"/>
                  </a:lnTo>
                  <a:lnTo>
                    <a:pt x="0" y="2"/>
                  </a:lnTo>
                  <a:lnTo>
                    <a:pt x="0" y="3"/>
                  </a:lnTo>
                  <a:lnTo>
                    <a:pt x="0" y="4"/>
                  </a:lnTo>
                  <a:lnTo>
                    <a:pt x="0" y="5"/>
                  </a:lnTo>
                  <a:lnTo>
                    <a:pt x="2" y="6"/>
                  </a:lnTo>
                  <a:lnTo>
                    <a:pt x="3" y="6"/>
                  </a:lnTo>
                  <a:lnTo>
                    <a:pt x="29" y="6"/>
                  </a:lnTo>
                  <a:lnTo>
                    <a:pt x="30" y="6"/>
                  </a:lnTo>
                  <a:lnTo>
                    <a:pt x="31" y="6"/>
                  </a:lnTo>
                  <a:lnTo>
                    <a:pt x="32" y="5"/>
                  </a:lnTo>
                  <a:lnTo>
                    <a:pt x="33" y="4"/>
                  </a:lnTo>
                  <a:lnTo>
                    <a:pt x="33" y="3"/>
                  </a:lnTo>
                  <a:lnTo>
                    <a:pt x="32" y="2"/>
                  </a:lnTo>
                  <a:lnTo>
                    <a:pt x="31" y="1"/>
                  </a:lnTo>
                  <a:lnTo>
                    <a:pt x="3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60" name="Freeform 116"/>
            <p:cNvSpPr>
              <a:spLocks/>
            </p:cNvSpPr>
            <p:nvPr/>
          </p:nvSpPr>
          <p:spPr bwMode="auto">
            <a:xfrm>
              <a:off x="2248"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8 w 33"/>
                <a:gd name="T19" fmla="*/ 6 h 6"/>
                <a:gd name="T20" fmla="*/ 29 w 33"/>
                <a:gd name="T21" fmla="*/ 6 h 6"/>
                <a:gd name="T22" fmla="*/ 30 w 33"/>
                <a:gd name="T23" fmla="*/ 6 h 6"/>
                <a:gd name="T24" fmla="*/ 31 w 33"/>
                <a:gd name="T25" fmla="*/ 5 h 6"/>
                <a:gd name="T26" fmla="*/ 33 w 33"/>
                <a:gd name="T27" fmla="*/ 4 h 6"/>
                <a:gd name="T28" fmla="*/ 33 w 33"/>
                <a:gd name="T29" fmla="*/ 3 h 6"/>
                <a:gd name="T30" fmla="*/ 31 w 33"/>
                <a:gd name="T31" fmla="*/ 2 h 6"/>
                <a:gd name="T32" fmla="*/ 30 w 33"/>
                <a:gd name="T33" fmla="*/ 1 h 6"/>
                <a:gd name="T34" fmla="*/ 29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8" y="6"/>
                  </a:lnTo>
                  <a:lnTo>
                    <a:pt x="29" y="6"/>
                  </a:lnTo>
                  <a:lnTo>
                    <a:pt x="30" y="6"/>
                  </a:lnTo>
                  <a:lnTo>
                    <a:pt x="31" y="5"/>
                  </a:lnTo>
                  <a:lnTo>
                    <a:pt x="33" y="4"/>
                  </a:lnTo>
                  <a:lnTo>
                    <a:pt x="33" y="3"/>
                  </a:lnTo>
                  <a:lnTo>
                    <a:pt x="31" y="2"/>
                  </a:lnTo>
                  <a:lnTo>
                    <a:pt x="30"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61" name="Freeform 117"/>
            <p:cNvSpPr>
              <a:spLocks/>
            </p:cNvSpPr>
            <p:nvPr/>
          </p:nvSpPr>
          <p:spPr bwMode="auto">
            <a:xfrm>
              <a:off x="2294"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8 w 33"/>
                <a:gd name="T19" fmla="*/ 6 h 6"/>
                <a:gd name="T20" fmla="*/ 29 w 33"/>
                <a:gd name="T21" fmla="*/ 6 h 6"/>
                <a:gd name="T22" fmla="*/ 30 w 33"/>
                <a:gd name="T23" fmla="*/ 6 h 6"/>
                <a:gd name="T24" fmla="*/ 32 w 33"/>
                <a:gd name="T25" fmla="*/ 5 h 6"/>
                <a:gd name="T26" fmla="*/ 33 w 33"/>
                <a:gd name="T27" fmla="*/ 4 h 6"/>
                <a:gd name="T28" fmla="*/ 33 w 33"/>
                <a:gd name="T29" fmla="*/ 3 h 6"/>
                <a:gd name="T30" fmla="*/ 32 w 33"/>
                <a:gd name="T31" fmla="*/ 2 h 6"/>
                <a:gd name="T32" fmla="*/ 30 w 33"/>
                <a:gd name="T33" fmla="*/ 1 h 6"/>
                <a:gd name="T34" fmla="*/ 29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8" y="6"/>
                  </a:lnTo>
                  <a:lnTo>
                    <a:pt x="29" y="6"/>
                  </a:lnTo>
                  <a:lnTo>
                    <a:pt x="30" y="6"/>
                  </a:lnTo>
                  <a:lnTo>
                    <a:pt x="32" y="5"/>
                  </a:lnTo>
                  <a:lnTo>
                    <a:pt x="33" y="4"/>
                  </a:lnTo>
                  <a:lnTo>
                    <a:pt x="33" y="3"/>
                  </a:lnTo>
                  <a:lnTo>
                    <a:pt x="32" y="2"/>
                  </a:lnTo>
                  <a:lnTo>
                    <a:pt x="30"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62" name="Freeform 118"/>
            <p:cNvSpPr>
              <a:spLocks/>
            </p:cNvSpPr>
            <p:nvPr/>
          </p:nvSpPr>
          <p:spPr bwMode="auto">
            <a:xfrm>
              <a:off x="2340"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8 w 33"/>
                <a:gd name="T19" fmla="*/ 6 h 6"/>
                <a:gd name="T20" fmla="*/ 29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29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8" y="6"/>
                  </a:lnTo>
                  <a:lnTo>
                    <a:pt x="29" y="6"/>
                  </a:lnTo>
                  <a:lnTo>
                    <a:pt x="31" y="6"/>
                  </a:lnTo>
                  <a:lnTo>
                    <a:pt x="32" y="5"/>
                  </a:lnTo>
                  <a:lnTo>
                    <a:pt x="33" y="4"/>
                  </a:lnTo>
                  <a:lnTo>
                    <a:pt x="33" y="3"/>
                  </a:lnTo>
                  <a:lnTo>
                    <a:pt x="32" y="2"/>
                  </a:lnTo>
                  <a:lnTo>
                    <a:pt x="31"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63" name="Freeform 119"/>
            <p:cNvSpPr>
              <a:spLocks/>
            </p:cNvSpPr>
            <p:nvPr/>
          </p:nvSpPr>
          <p:spPr bwMode="auto">
            <a:xfrm>
              <a:off x="2386"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9" y="6"/>
                  </a:lnTo>
                  <a:lnTo>
                    <a:pt x="30" y="6"/>
                  </a:lnTo>
                  <a:lnTo>
                    <a:pt x="31" y="6"/>
                  </a:lnTo>
                  <a:lnTo>
                    <a:pt x="32" y="5"/>
                  </a:lnTo>
                  <a:lnTo>
                    <a:pt x="33" y="4"/>
                  </a:lnTo>
                  <a:lnTo>
                    <a:pt x="33" y="3"/>
                  </a:lnTo>
                  <a:lnTo>
                    <a:pt x="32" y="2"/>
                  </a:lnTo>
                  <a:lnTo>
                    <a:pt x="31" y="1"/>
                  </a:lnTo>
                  <a:lnTo>
                    <a:pt x="3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64" name="Freeform 120"/>
            <p:cNvSpPr>
              <a:spLocks/>
            </p:cNvSpPr>
            <p:nvPr/>
          </p:nvSpPr>
          <p:spPr bwMode="auto">
            <a:xfrm>
              <a:off x="2432"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9" y="6"/>
                  </a:lnTo>
                  <a:lnTo>
                    <a:pt x="30" y="6"/>
                  </a:lnTo>
                  <a:lnTo>
                    <a:pt x="31" y="6"/>
                  </a:lnTo>
                  <a:lnTo>
                    <a:pt x="32" y="5"/>
                  </a:lnTo>
                  <a:lnTo>
                    <a:pt x="33" y="4"/>
                  </a:lnTo>
                  <a:lnTo>
                    <a:pt x="33" y="3"/>
                  </a:lnTo>
                  <a:lnTo>
                    <a:pt x="32" y="2"/>
                  </a:lnTo>
                  <a:lnTo>
                    <a:pt x="31" y="1"/>
                  </a:lnTo>
                  <a:lnTo>
                    <a:pt x="3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65" name="Freeform 121"/>
            <p:cNvSpPr>
              <a:spLocks/>
            </p:cNvSpPr>
            <p:nvPr/>
          </p:nvSpPr>
          <p:spPr bwMode="auto">
            <a:xfrm>
              <a:off x="2478" y="2567"/>
              <a:ext cx="33" cy="6"/>
            </a:xfrm>
            <a:custGeom>
              <a:avLst/>
              <a:gdLst>
                <a:gd name="T0" fmla="*/ 4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4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4" y="0"/>
                  </a:moveTo>
                  <a:lnTo>
                    <a:pt x="2" y="0"/>
                  </a:lnTo>
                  <a:lnTo>
                    <a:pt x="1" y="1"/>
                  </a:lnTo>
                  <a:lnTo>
                    <a:pt x="0" y="2"/>
                  </a:lnTo>
                  <a:lnTo>
                    <a:pt x="0" y="3"/>
                  </a:lnTo>
                  <a:lnTo>
                    <a:pt x="0" y="4"/>
                  </a:lnTo>
                  <a:lnTo>
                    <a:pt x="0" y="5"/>
                  </a:lnTo>
                  <a:lnTo>
                    <a:pt x="1" y="6"/>
                  </a:lnTo>
                  <a:lnTo>
                    <a:pt x="2" y="6"/>
                  </a:lnTo>
                  <a:lnTo>
                    <a:pt x="29" y="6"/>
                  </a:lnTo>
                  <a:lnTo>
                    <a:pt x="30" y="6"/>
                  </a:lnTo>
                  <a:lnTo>
                    <a:pt x="31" y="6"/>
                  </a:lnTo>
                  <a:lnTo>
                    <a:pt x="32" y="5"/>
                  </a:lnTo>
                  <a:lnTo>
                    <a:pt x="33" y="4"/>
                  </a:lnTo>
                  <a:lnTo>
                    <a:pt x="33" y="3"/>
                  </a:lnTo>
                  <a:lnTo>
                    <a:pt x="32" y="2"/>
                  </a:lnTo>
                  <a:lnTo>
                    <a:pt x="31" y="1"/>
                  </a:lnTo>
                  <a:lnTo>
                    <a:pt x="3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66" name="Freeform 122"/>
            <p:cNvSpPr>
              <a:spLocks/>
            </p:cNvSpPr>
            <p:nvPr/>
          </p:nvSpPr>
          <p:spPr bwMode="auto">
            <a:xfrm>
              <a:off x="2524" y="2567"/>
              <a:ext cx="33" cy="6"/>
            </a:xfrm>
            <a:custGeom>
              <a:avLst/>
              <a:gdLst>
                <a:gd name="T0" fmla="*/ 4 w 33"/>
                <a:gd name="T1" fmla="*/ 0 h 6"/>
                <a:gd name="T2" fmla="*/ 3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3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4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4" y="0"/>
                  </a:moveTo>
                  <a:lnTo>
                    <a:pt x="3" y="0"/>
                  </a:lnTo>
                  <a:lnTo>
                    <a:pt x="1" y="1"/>
                  </a:lnTo>
                  <a:lnTo>
                    <a:pt x="0" y="2"/>
                  </a:lnTo>
                  <a:lnTo>
                    <a:pt x="0" y="3"/>
                  </a:lnTo>
                  <a:lnTo>
                    <a:pt x="0" y="4"/>
                  </a:lnTo>
                  <a:lnTo>
                    <a:pt x="0" y="5"/>
                  </a:lnTo>
                  <a:lnTo>
                    <a:pt x="1" y="6"/>
                  </a:lnTo>
                  <a:lnTo>
                    <a:pt x="3" y="6"/>
                  </a:lnTo>
                  <a:lnTo>
                    <a:pt x="29" y="6"/>
                  </a:lnTo>
                  <a:lnTo>
                    <a:pt x="30" y="6"/>
                  </a:lnTo>
                  <a:lnTo>
                    <a:pt x="31" y="6"/>
                  </a:lnTo>
                  <a:lnTo>
                    <a:pt x="32" y="5"/>
                  </a:lnTo>
                  <a:lnTo>
                    <a:pt x="33" y="4"/>
                  </a:lnTo>
                  <a:lnTo>
                    <a:pt x="33" y="3"/>
                  </a:lnTo>
                  <a:lnTo>
                    <a:pt x="32" y="2"/>
                  </a:lnTo>
                  <a:lnTo>
                    <a:pt x="31" y="1"/>
                  </a:lnTo>
                  <a:lnTo>
                    <a:pt x="3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67" name="Freeform 123"/>
            <p:cNvSpPr>
              <a:spLocks/>
            </p:cNvSpPr>
            <p:nvPr/>
          </p:nvSpPr>
          <p:spPr bwMode="auto">
            <a:xfrm>
              <a:off x="2570" y="2567"/>
              <a:ext cx="33" cy="6"/>
            </a:xfrm>
            <a:custGeom>
              <a:avLst/>
              <a:gdLst>
                <a:gd name="T0" fmla="*/ 4 w 33"/>
                <a:gd name="T1" fmla="*/ 0 h 6"/>
                <a:gd name="T2" fmla="*/ 3 w 33"/>
                <a:gd name="T3" fmla="*/ 0 h 6"/>
                <a:gd name="T4" fmla="*/ 2 w 33"/>
                <a:gd name="T5" fmla="*/ 1 h 6"/>
                <a:gd name="T6" fmla="*/ 0 w 33"/>
                <a:gd name="T7" fmla="*/ 2 h 6"/>
                <a:gd name="T8" fmla="*/ 0 w 33"/>
                <a:gd name="T9" fmla="*/ 3 h 6"/>
                <a:gd name="T10" fmla="*/ 0 w 33"/>
                <a:gd name="T11" fmla="*/ 4 h 6"/>
                <a:gd name="T12" fmla="*/ 0 w 33"/>
                <a:gd name="T13" fmla="*/ 5 h 6"/>
                <a:gd name="T14" fmla="*/ 2 w 33"/>
                <a:gd name="T15" fmla="*/ 6 h 6"/>
                <a:gd name="T16" fmla="*/ 3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4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4" y="0"/>
                  </a:moveTo>
                  <a:lnTo>
                    <a:pt x="3" y="0"/>
                  </a:lnTo>
                  <a:lnTo>
                    <a:pt x="2" y="1"/>
                  </a:lnTo>
                  <a:lnTo>
                    <a:pt x="0" y="2"/>
                  </a:lnTo>
                  <a:lnTo>
                    <a:pt x="0" y="3"/>
                  </a:lnTo>
                  <a:lnTo>
                    <a:pt x="0" y="4"/>
                  </a:lnTo>
                  <a:lnTo>
                    <a:pt x="0" y="5"/>
                  </a:lnTo>
                  <a:lnTo>
                    <a:pt x="2" y="6"/>
                  </a:lnTo>
                  <a:lnTo>
                    <a:pt x="3" y="6"/>
                  </a:lnTo>
                  <a:lnTo>
                    <a:pt x="29" y="6"/>
                  </a:lnTo>
                  <a:lnTo>
                    <a:pt x="30" y="6"/>
                  </a:lnTo>
                  <a:lnTo>
                    <a:pt x="31" y="6"/>
                  </a:lnTo>
                  <a:lnTo>
                    <a:pt x="32" y="5"/>
                  </a:lnTo>
                  <a:lnTo>
                    <a:pt x="33" y="4"/>
                  </a:lnTo>
                  <a:lnTo>
                    <a:pt x="33" y="3"/>
                  </a:lnTo>
                  <a:lnTo>
                    <a:pt x="32" y="2"/>
                  </a:lnTo>
                  <a:lnTo>
                    <a:pt x="31" y="1"/>
                  </a:lnTo>
                  <a:lnTo>
                    <a:pt x="3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68" name="Freeform 124"/>
            <p:cNvSpPr>
              <a:spLocks/>
            </p:cNvSpPr>
            <p:nvPr/>
          </p:nvSpPr>
          <p:spPr bwMode="auto">
            <a:xfrm>
              <a:off x="2617"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8 w 33"/>
                <a:gd name="T19" fmla="*/ 6 h 6"/>
                <a:gd name="T20" fmla="*/ 29 w 33"/>
                <a:gd name="T21" fmla="*/ 6 h 6"/>
                <a:gd name="T22" fmla="*/ 30 w 33"/>
                <a:gd name="T23" fmla="*/ 6 h 6"/>
                <a:gd name="T24" fmla="*/ 31 w 33"/>
                <a:gd name="T25" fmla="*/ 5 h 6"/>
                <a:gd name="T26" fmla="*/ 33 w 33"/>
                <a:gd name="T27" fmla="*/ 4 h 6"/>
                <a:gd name="T28" fmla="*/ 33 w 33"/>
                <a:gd name="T29" fmla="*/ 3 h 6"/>
                <a:gd name="T30" fmla="*/ 31 w 33"/>
                <a:gd name="T31" fmla="*/ 2 h 6"/>
                <a:gd name="T32" fmla="*/ 30 w 33"/>
                <a:gd name="T33" fmla="*/ 1 h 6"/>
                <a:gd name="T34" fmla="*/ 29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8" y="6"/>
                  </a:lnTo>
                  <a:lnTo>
                    <a:pt x="29" y="6"/>
                  </a:lnTo>
                  <a:lnTo>
                    <a:pt x="30" y="6"/>
                  </a:lnTo>
                  <a:lnTo>
                    <a:pt x="31" y="5"/>
                  </a:lnTo>
                  <a:lnTo>
                    <a:pt x="33" y="4"/>
                  </a:lnTo>
                  <a:lnTo>
                    <a:pt x="33" y="3"/>
                  </a:lnTo>
                  <a:lnTo>
                    <a:pt x="31" y="2"/>
                  </a:lnTo>
                  <a:lnTo>
                    <a:pt x="30"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69" name="Freeform 125"/>
            <p:cNvSpPr>
              <a:spLocks/>
            </p:cNvSpPr>
            <p:nvPr/>
          </p:nvSpPr>
          <p:spPr bwMode="auto">
            <a:xfrm>
              <a:off x="2663"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8 w 33"/>
                <a:gd name="T19" fmla="*/ 6 h 6"/>
                <a:gd name="T20" fmla="*/ 29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29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8" y="6"/>
                  </a:lnTo>
                  <a:lnTo>
                    <a:pt x="29" y="6"/>
                  </a:lnTo>
                  <a:lnTo>
                    <a:pt x="31" y="6"/>
                  </a:lnTo>
                  <a:lnTo>
                    <a:pt x="32" y="5"/>
                  </a:lnTo>
                  <a:lnTo>
                    <a:pt x="33" y="4"/>
                  </a:lnTo>
                  <a:lnTo>
                    <a:pt x="33" y="3"/>
                  </a:lnTo>
                  <a:lnTo>
                    <a:pt x="32" y="2"/>
                  </a:lnTo>
                  <a:lnTo>
                    <a:pt x="31" y="1"/>
                  </a:lnTo>
                  <a:lnTo>
                    <a:pt x="29"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70" name="Freeform 126"/>
            <p:cNvSpPr>
              <a:spLocks/>
            </p:cNvSpPr>
            <p:nvPr/>
          </p:nvSpPr>
          <p:spPr bwMode="auto">
            <a:xfrm>
              <a:off x="2709"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8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8" y="6"/>
                  </a:lnTo>
                  <a:lnTo>
                    <a:pt x="30" y="6"/>
                  </a:lnTo>
                  <a:lnTo>
                    <a:pt x="31" y="6"/>
                  </a:lnTo>
                  <a:lnTo>
                    <a:pt x="32" y="5"/>
                  </a:lnTo>
                  <a:lnTo>
                    <a:pt x="33" y="4"/>
                  </a:lnTo>
                  <a:lnTo>
                    <a:pt x="33" y="3"/>
                  </a:lnTo>
                  <a:lnTo>
                    <a:pt x="32" y="2"/>
                  </a:lnTo>
                  <a:lnTo>
                    <a:pt x="31" y="1"/>
                  </a:lnTo>
                  <a:lnTo>
                    <a:pt x="3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71" name="Freeform 127"/>
            <p:cNvSpPr>
              <a:spLocks/>
            </p:cNvSpPr>
            <p:nvPr/>
          </p:nvSpPr>
          <p:spPr bwMode="auto">
            <a:xfrm>
              <a:off x="2755"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9" y="6"/>
                  </a:lnTo>
                  <a:lnTo>
                    <a:pt x="30" y="6"/>
                  </a:lnTo>
                  <a:lnTo>
                    <a:pt x="31" y="6"/>
                  </a:lnTo>
                  <a:lnTo>
                    <a:pt x="32" y="5"/>
                  </a:lnTo>
                  <a:lnTo>
                    <a:pt x="33" y="4"/>
                  </a:lnTo>
                  <a:lnTo>
                    <a:pt x="33" y="3"/>
                  </a:lnTo>
                  <a:lnTo>
                    <a:pt x="32" y="2"/>
                  </a:lnTo>
                  <a:lnTo>
                    <a:pt x="31" y="1"/>
                  </a:lnTo>
                  <a:lnTo>
                    <a:pt x="3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72" name="Freeform 128"/>
            <p:cNvSpPr>
              <a:spLocks/>
            </p:cNvSpPr>
            <p:nvPr/>
          </p:nvSpPr>
          <p:spPr bwMode="auto">
            <a:xfrm>
              <a:off x="2801" y="2567"/>
              <a:ext cx="32" cy="6"/>
            </a:xfrm>
            <a:custGeom>
              <a:avLst/>
              <a:gdLst>
                <a:gd name="T0" fmla="*/ 3 w 32"/>
                <a:gd name="T1" fmla="*/ 0 h 6"/>
                <a:gd name="T2" fmla="*/ 2 w 32"/>
                <a:gd name="T3" fmla="*/ 0 h 6"/>
                <a:gd name="T4" fmla="*/ 1 w 32"/>
                <a:gd name="T5" fmla="*/ 1 h 6"/>
                <a:gd name="T6" fmla="*/ 0 w 32"/>
                <a:gd name="T7" fmla="*/ 2 h 6"/>
                <a:gd name="T8" fmla="*/ 0 w 32"/>
                <a:gd name="T9" fmla="*/ 3 h 6"/>
                <a:gd name="T10" fmla="*/ 0 w 32"/>
                <a:gd name="T11" fmla="*/ 4 h 6"/>
                <a:gd name="T12" fmla="*/ 0 w 32"/>
                <a:gd name="T13" fmla="*/ 5 h 6"/>
                <a:gd name="T14" fmla="*/ 1 w 32"/>
                <a:gd name="T15" fmla="*/ 6 h 6"/>
                <a:gd name="T16" fmla="*/ 2 w 32"/>
                <a:gd name="T17" fmla="*/ 6 h 6"/>
                <a:gd name="T18" fmla="*/ 29 w 32"/>
                <a:gd name="T19" fmla="*/ 6 h 6"/>
                <a:gd name="T20" fmla="*/ 29 w 32"/>
                <a:gd name="T21" fmla="*/ 6 h 6"/>
                <a:gd name="T22" fmla="*/ 30 w 32"/>
                <a:gd name="T23" fmla="*/ 5 h 6"/>
                <a:gd name="T24" fmla="*/ 31 w 32"/>
                <a:gd name="T25" fmla="*/ 4 h 6"/>
                <a:gd name="T26" fmla="*/ 32 w 32"/>
                <a:gd name="T27" fmla="*/ 3 h 6"/>
                <a:gd name="T28" fmla="*/ 32 w 32"/>
                <a:gd name="T29" fmla="*/ 3 h 6"/>
                <a:gd name="T30" fmla="*/ 31 w 32"/>
                <a:gd name="T31" fmla="*/ 2 h 6"/>
                <a:gd name="T32" fmla="*/ 30 w 32"/>
                <a:gd name="T33" fmla="*/ 1 h 6"/>
                <a:gd name="T34" fmla="*/ 30 w 32"/>
                <a:gd name="T35" fmla="*/ 0 h 6"/>
                <a:gd name="T36" fmla="*/ 3 w 32"/>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6">
                  <a:moveTo>
                    <a:pt x="3" y="0"/>
                  </a:moveTo>
                  <a:lnTo>
                    <a:pt x="2" y="0"/>
                  </a:lnTo>
                  <a:lnTo>
                    <a:pt x="1" y="1"/>
                  </a:lnTo>
                  <a:lnTo>
                    <a:pt x="0" y="2"/>
                  </a:lnTo>
                  <a:lnTo>
                    <a:pt x="0" y="3"/>
                  </a:lnTo>
                  <a:lnTo>
                    <a:pt x="0" y="4"/>
                  </a:lnTo>
                  <a:lnTo>
                    <a:pt x="0" y="5"/>
                  </a:lnTo>
                  <a:lnTo>
                    <a:pt x="1" y="6"/>
                  </a:lnTo>
                  <a:lnTo>
                    <a:pt x="2" y="6"/>
                  </a:lnTo>
                  <a:lnTo>
                    <a:pt x="29" y="6"/>
                  </a:lnTo>
                  <a:lnTo>
                    <a:pt x="29" y="6"/>
                  </a:lnTo>
                  <a:lnTo>
                    <a:pt x="30" y="5"/>
                  </a:lnTo>
                  <a:lnTo>
                    <a:pt x="31" y="4"/>
                  </a:lnTo>
                  <a:lnTo>
                    <a:pt x="32" y="3"/>
                  </a:lnTo>
                  <a:lnTo>
                    <a:pt x="32" y="3"/>
                  </a:lnTo>
                  <a:lnTo>
                    <a:pt x="31" y="2"/>
                  </a:lnTo>
                  <a:lnTo>
                    <a:pt x="30" y="1"/>
                  </a:lnTo>
                  <a:lnTo>
                    <a:pt x="3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62320" name="Group 176"/>
          <p:cNvGrpSpPr>
            <a:grpSpLocks/>
          </p:cNvGrpSpPr>
          <p:nvPr/>
        </p:nvGrpSpPr>
        <p:grpSpPr bwMode="auto">
          <a:xfrm>
            <a:off x="4500563" y="2401888"/>
            <a:ext cx="11112" cy="3349625"/>
            <a:chOff x="2835" y="1513"/>
            <a:chExt cx="7" cy="2110"/>
          </a:xfrm>
        </p:grpSpPr>
        <p:sp>
          <p:nvSpPr>
            <p:cNvPr id="262274" name="Freeform 130"/>
            <p:cNvSpPr>
              <a:spLocks/>
            </p:cNvSpPr>
            <p:nvPr/>
          </p:nvSpPr>
          <p:spPr bwMode="auto">
            <a:xfrm>
              <a:off x="2835" y="3590"/>
              <a:ext cx="7" cy="33"/>
            </a:xfrm>
            <a:custGeom>
              <a:avLst/>
              <a:gdLst>
                <a:gd name="T0" fmla="*/ 0 w 7"/>
                <a:gd name="T1" fmla="*/ 30 h 33"/>
                <a:gd name="T2" fmla="*/ 1 w 7"/>
                <a:gd name="T3" fmla="*/ 30 h 33"/>
                <a:gd name="T4" fmla="*/ 2 w 7"/>
                <a:gd name="T5" fmla="*/ 31 h 33"/>
                <a:gd name="T6" fmla="*/ 3 w 7"/>
                <a:gd name="T7" fmla="*/ 33 h 33"/>
                <a:gd name="T8" fmla="*/ 3 w 7"/>
                <a:gd name="T9" fmla="*/ 33 h 33"/>
                <a:gd name="T10" fmla="*/ 5 w 7"/>
                <a:gd name="T11" fmla="*/ 31 h 33"/>
                <a:gd name="T12" fmla="*/ 6 w 7"/>
                <a:gd name="T13" fmla="*/ 30 h 33"/>
                <a:gd name="T14" fmla="*/ 7 w 7"/>
                <a:gd name="T15" fmla="*/ 29 h 33"/>
                <a:gd name="T16" fmla="*/ 7 w 7"/>
                <a:gd name="T17" fmla="*/ 29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0"/>
                  </a:moveTo>
                  <a:lnTo>
                    <a:pt x="1" y="30"/>
                  </a:lnTo>
                  <a:lnTo>
                    <a:pt x="2" y="31"/>
                  </a:lnTo>
                  <a:lnTo>
                    <a:pt x="3" y="33"/>
                  </a:lnTo>
                  <a:lnTo>
                    <a:pt x="3" y="33"/>
                  </a:lnTo>
                  <a:lnTo>
                    <a:pt x="5" y="31"/>
                  </a:lnTo>
                  <a:lnTo>
                    <a:pt x="6" y="30"/>
                  </a:lnTo>
                  <a:lnTo>
                    <a:pt x="7" y="29"/>
                  </a:lnTo>
                  <a:lnTo>
                    <a:pt x="7" y="29"/>
                  </a:lnTo>
                  <a:lnTo>
                    <a:pt x="7" y="3"/>
                  </a:lnTo>
                  <a:lnTo>
                    <a:pt x="6" y="2"/>
                  </a:lnTo>
                  <a:lnTo>
                    <a:pt x="5" y="1"/>
                  </a:lnTo>
                  <a:lnTo>
                    <a:pt x="3" y="0"/>
                  </a:lnTo>
                  <a:lnTo>
                    <a:pt x="3" y="0"/>
                  </a:lnTo>
                  <a:lnTo>
                    <a:pt x="2" y="1"/>
                  </a:lnTo>
                  <a:lnTo>
                    <a:pt x="1" y="2"/>
                  </a:lnTo>
                  <a:lnTo>
                    <a:pt x="0" y="3"/>
                  </a:lnTo>
                  <a:lnTo>
                    <a:pt x="0" y="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75" name="Freeform 131"/>
            <p:cNvSpPr>
              <a:spLocks/>
            </p:cNvSpPr>
            <p:nvPr/>
          </p:nvSpPr>
          <p:spPr bwMode="auto">
            <a:xfrm>
              <a:off x="2835" y="3543"/>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3 h 33"/>
                <a:gd name="T22" fmla="*/ 5 w 7"/>
                <a:gd name="T23" fmla="*/ 2 h 33"/>
                <a:gd name="T24" fmla="*/ 3 w 7"/>
                <a:gd name="T25" fmla="*/ 0 h 33"/>
                <a:gd name="T26" fmla="*/ 3 w 7"/>
                <a:gd name="T27" fmla="*/ 0 h 33"/>
                <a:gd name="T28" fmla="*/ 2 w 7"/>
                <a:gd name="T29" fmla="*/ 2 h 33"/>
                <a:gd name="T30" fmla="*/ 1 w 7"/>
                <a:gd name="T31" fmla="*/ 3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4"/>
                  </a:lnTo>
                  <a:lnTo>
                    <a:pt x="6" y="3"/>
                  </a:lnTo>
                  <a:lnTo>
                    <a:pt x="5" y="2"/>
                  </a:lnTo>
                  <a:lnTo>
                    <a:pt x="3" y="0"/>
                  </a:lnTo>
                  <a:lnTo>
                    <a:pt x="3" y="0"/>
                  </a:lnTo>
                  <a:lnTo>
                    <a:pt x="2" y="2"/>
                  </a:lnTo>
                  <a:lnTo>
                    <a:pt x="1" y="3"/>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76" name="Freeform 132"/>
            <p:cNvSpPr>
              <a:spLocks/>
            </p:cNvSpPr>
            <p:nvPr/>
          </p:nvSpPr>
          <p:spPr bwMode="auto">
            <a:xfrm>
              <a:off x="2835" y="3497"/>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4"/>
                  </a:lnTo>
                  <a:lnTo>
                    <a:pt x="6" y="2"/>
                  </a:lnTo>
                  <a:lnTo>
                    <a:pt x="5" y="1"/>
                  </a:lnTo>
                  <a:lnTo>
                    <a:pt x="3" y="0"/>
                  </a:lnTo>
                  <a:lnTo>
                    <a:pt x="3" y="0"/>
                  </a:lnTo>
                  <a:lnTo>
                    <a:pt x="2" y="1"/>
                  </a:lnTo>
                  <a:lnTo>
                    <a:pt x="1" y="2"/>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77" name="Freeform 133"/>
            <p:cNvSpPr>
              <a:spLocks/>
            </p:cNvSpPr>
            <p:nvPr/>
          </p:nvSpPr>
          <p:spPr bwMode="auto">
            <a:xfrm>
              <a:off x="2835" y="3451"/>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3"/>
                  </a:lnTo>
                  <a:lnTo>
                    <a:pt x="6" y="2"/>
                  </a:lnTo>
                  <a:lnTo>
                    <a:pt x="5" y="1"/>
                  </a:lnTo>
                  <a:lnTo>
                    <a:pt x="3" y="0"/>
                  </a:lnTo>
                  <a:lnTo>
                    <a:pt x="3" y="0"/>
                  </a:lnTo>
                  <a:lnTo>
                    <a:pt x="2" y="1"/>
                  </a:lnTo>
                  <a:lnTo>
                    <a:pt x="1" y="2"/>
                  </a:lnTo>
                  <a:lnTo>
                    <a:pt x="0" y="3"/>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78" name="Freeform 134"/>
            <p:cNvSpPr>
              <a:spLocks/>
            </p:cNvSpPr>
            <p:nvPr/>
          </p:nvSpPr>
          <p:spPr bwMode="auto">
            <a:xfrm>
              <a:off x="2835" y="3405"/>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3"/>
                  </a:lnTo>
                  <a:lnTo>
                    <a:pt x="6" y="2"/>
                  </a:lnTo>
                  <a:lnTo>
                    <a:pt x="5" y="1"/>
                  </a:lnTo>
                  <a:lnTo>
                    <a:pt x="3" y="0"/>
                  </a:lnTo>
                  <a:lnTo>
                    <a:pt x="3"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79" name="Freeform 135"/>
            <p:cNvSpPr>
              <a:spLocks/>
            </p:cNvSpPr>
            <p:nvPr/>
          </p:nvSpPr>
          <p:spPr bwMode="auto">
            <a:xfrm>
              <a:off x="2835" y="3359"/>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29 h 33"/>
                <a:gd name="T16" fmla="*/ 7 w 7"/>
                <a:gd name="T17" fmla="*/ 29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29"/>
                  </a:lnTo>
                  <a:lnTo>
                    <a:pt x="7" y="29"/>
                  </a:lnTo>
                  <a:lnTo>
                    <a:pt x="7" y="3"/>
                  </a:lnTo>
                  <a:lnTo>
                    <a:pt x="6" y="2"/>
                  </a:lnTo>
                  <a:lnTo>
                    <a:pt x="5" y="1"/>
                  </a:lnTo>
                  <a:lnTo>
                    <a:pt x="3" y="0"/>
                  </a:lnTo>
                  <a:lnTo>
                    <a:pt x="3"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80" name="Freeform 136"/>
            <p:cNvSpPr>
              <a:spLocks/>
            </p:cNvSpPr>
            <p:nvPr/>
          </p:nvSpPr>
          <p:spPr bwMode="auto">
            <a:xfrm>
              <a:off x="2835" y="3313"/>
              <a:ext cx="7" cy="33"/>
            </a:xfrm>
            <a:custGeom>
              <a:avLst/>
              <a:gdLst>
                <a:gd name="T0" fmla="*/ 0 w 7"/>
                <a:gd name="T1" fmla="*/ 30 h 33"/>
                <a:gd name="T2" fmla="*/ 1 w 7"/>
                <a:gd name="T3" fmla="*/ 30 h 33"/>
                <a:gd name="T4" fmla="*/ 2 w 7"/>
                <a:gd name="T5" fmla="*/ 32 h 33"/>
                <a:gd name="T6" fmla="*/ 3 w 7"/>
                <a:gd name="T7" fmla="*/ 33 h 33"/>
                <a:gd name="T8" fmla="*/ 3 w 7"/>
                <a:gd name="T9" fmla="*/ 33 h 33"/>
                <a:gd name="T10" fmla="*/ 5 w 7"/>
                <a:gd name="T11" fmla="*/ 32 h 33"/>
                <a:gd name="T12" fmla="*/ 6 w 7"/>
                <a:gd name="T13" fmla="*/ 30 h 33"/>
                <a:gd name="T14" fmla="*/ 7 w 7"/>
                <a:gd name="T15" fmla="*/ 29 h 33"/>
                <a:gd name="T16" fmla="*/ 7 w 7"/>
                <a:gd name="T17" fmla="*/ 29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0"/>
                  </a:moveTo>
                  <a:lnTo>
                    <a:pt x="1" y="30"/>
                  </a:lnTo>
                  <a:lnTo>
                    <a:pt x="2" y="32"/>
                  </a:lnTo>
                  <a:lnTo>
                    <a:pt x="3" y="33"/>
                  </a:lnTo>
                  <a:lnTo>
                    <a:pt x="3" y="33"/>
                  </a:lnTo>
                  <a:lnTo>
                    <a:pt x="5" y="32"/>
                  </a:lnTo>
                  <a:lnTo>
                    <a:pt x="6" y="30"/>
                  </a:lnTo>
                  <a:lnTo>
                    <a:pt x="7" y="29"/>
                  </a:lnTo>
                  <a:lnTo>
                    <a:pt x="7" y="29"/>
                  </a:lnTo>
                  <a:lnTo>
                    <a:pt x="7" y="3"/>
                  </a:lnTo>
                  <a:lnTo>
                    <a:pt x="6" y="2"/>
                  </a:lnTo>
                  <a:lnTo>
                    <a:pt x="5" y="1"/>
                  </a:lnTo>
                  <a:lnTo>
                    <a:pt x="3" y="0"/>
                  </a:lnTo>
                  <a:lnTo>
                    <a:pt x="3" y="0"/>
                  </a:lnTo>
                  <a:lnTo>
                    <a:pt x="2" y="1"/>
                  </a:lnTo>
                  <a:lnTo>
                    <a:pt x="1" y="2"/>
                  </a:lnTo>
                  <a:lnTo>
                    <a:pt x="0" y="3"/>
                  </a:lnTo>
                  <a:lnTo>
                    <a:pt x="0" y="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81" name="Freeform 137"/>
            <p:cNvSpPr>
              <a:spLocks/>
            </p:cNvSpPr>
            <p:nvPr/>
          </p:nvSpPr>
          <p:spPr bwMode="auto">
            <a:xfrm>
              <a:off x="2835" y="3267"/>
              <a:ext cx="7" cy="32"/>
            </a:xfrm>
            <a:custGeom>
              <a:avLst/>
              <a:gdLst>
                <a:gd name="T0" fmla="*/ 0 w 7"/>
                <a:gd name="T1" fmla="*/ 30 h 32"/>
                <a:gd name="T2" fmla="*/ 1 w 7"/>
                <a:gd name="T3" fmla="*/ 30 h 32"/>
                <a:gd name="T4" fmla="*/ 2 w 7"/>
                <a:gd name="T5" fmla="*/ 31 h 32"/>
                <a:gd name="T6" fmla="*/ 3 w 7"/>
                <a:gd name="T7" fmla="*/ 32 h 32"/>
                <a:gd name="T8" fmla="*/ 3 w 7"/>
                <a:gd name="T9" fmla="*/ 32 h 32"/>
                <a:gd name="T10" fmla="*/ 5 w 7"/>
                <a:gd name="T11" fmla="*/ 31 h 32"/>
                <a:gd name="T12" fmla="*/ 6 w 7"/>
                <a:gd name="T13" fmla="*/ 30 h 32"/>
                <a:gd name="T14" fmla="*/ 7 w 7"/>
                <a:gd name="T15" fmla="*/ 29 h 32"/>
                <a:gd name="T16" fmla="*/ 7 w 7"/>
                <a:gd name="T17" fmla="*/ 29 h 32"/>
                <a:gd name="T18" fmla="*/ 7 w 7"/>
                <a:gd name="T19" fmla="*/ 3 h 32"/>
                <a:gd name="T20" fmla="*/ 6 w 7"/>
                <a:gd name="T21" fmla="*/ 2 h 32"/>
                <a:gd name="T22" fmla="*/ 5 w 7"/>
                <a:gd name="T23" fmla="*/ 1 h 32"/>
                <a:gd name="T24" fmla="*/ 3 w 7"/>
                <a:gd name="T25" fmla="*/ 0 h 32"/>
                <a:gd name="T26" fmla="*/ 3 w 7"/>
                <a:gd name="T27" fmla="*/ 0 h 32"/>
                <a:gd name="T28" fmla="*/ 2 w 7"/>
                <a:gd name="T29" fmla="*/ 1 h 32"/>
                <a:gd name="T30" fmla="*/ 1 w 7"/>
                <a:gd name="T31" fmla="*/ 2 h 32"/>
                <a:gd name="T32" fmla="*/ 0 w 7"/>
                <a:gd name="T33" fmla="*/ 3 h 32"/>
                <a:gd name="T34" fmla="*/ 0 w 7"/>
                <a:gd name="T35" fmla="*/ 4 h 32"/>
                <a:gd name="T36" fmla="*/ 0 w 7"/>
                <a:gd name="T37"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2">
                  <a:moveTo>
                    <a:pt x="0" y="30"/>
                  </a:moveTo>
                  <a:lnTo>
                    <a:pt x="1" y="30"/>
                  </a:lnTo>
                  <a:lnTo>
                    <a:pt x="2" y="31"/>
                  </a:lnTo>
                  <a:lnTo>
                    <a:pt x="3" y="32"/>
                  </a:lnTo>
                  <a:lnTo>
                    <a:pt x="3" y="32"/>
                  </a:lnTo>
                  <a:lnTo>
                    <a:pt x="5" y="31"/>
                  </a:lnTo>
                  <a:lnTo>
                    <a:pt x="6" y="30"/>
                  </a:lnTo>
                  <a:lnTo>
                    <a:pt x="7" y="29"/>
                  </a:lnTo>
                  <a:lnTo>
                    <a:pt x="7" y="29"/>
                  </a:lnTo>
                  <a:lnTo>
                    <a:pt x="7" y="3"/>
                  </a:lnTo>
                  <a:lnTo>
                    <a:pt x="6" y="2"/>
                  </a:lnTo>
                  <a:lnTo>
                    <a:pt x="5" y="1"/>
                  </a:lnTo>
                  <a:lnTo>
                    <a:pt x="3" y="0"/>
                  </a:lnTo>
                  <a:lnTo>
                    <a:pt x="3" y="0"/>
                  </a:lnTo>
                  <a:lnTo>
                    <a:pt x="2" y="1"/>
                  </a:lnTo>
                  <a:lnTo>
                    <a:pt x="1" y="2"/>
                  </a:lnTo>
                  <a:lnTo>
                    <a:pt x="0" y="3"/>
                  </a:lnTo>
                  <a:lnTo>
                    <a:pt x="0" y="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82" name="Freeform 138"/>
            <p:cNvSpPr>
              <a:spLocks/>
            </p:cNvSpPr>
            <p:nvPr/>
          </p:nvSpPr>
          <p:spPr bwMode="auto">
            <a:xfrm>
              <a:off x="2835" y="3220"/>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3 h 33"/>
                <a:gd name="T22" fmla="*/ 5 w 7"/>
                <a:gd name="T23" fmla="*/ 1 h 33"/>
                <a:gd name="T24" fmla="*/ 3 w 7"/>
                <a:gd name="T25" fmla="*/ 0 h 33"/>
                <a:gd name="T26" fmla="*/ 3 w 7"/>
                <a:gd name="T27" fmla="*/ 0 h 33"/>
                <a:gd name="T28" fmla="*/ 2 w 7"/>
                <a:gd name="T29" fmla="*/ 1 h 33"/>
                <a:gd name="T30" fmla="*/ 1 w 7"/>
                <a:gd name="T31" fmla="*/ 3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4"/>
                  </a:lnTo>
                  <a:lnTo>
                    <a:pt x="6" y="3"/>
                  </a:lnTo>
                  <a:lnTo>
                    <a:pt x="5" y="1"/>
                  </a:lnTo>
                  <a:lnTo>
                    <a:pt x="3" y="0"/>
                  </a:lnTo>
                  <a:lnTo>
                    <a:pt x="3" y="0"/>
                  </a:lnTo>
                  <a:lnTo>
                    <a:pt x="2" y="1"/>
                  </a:lnTo>
                  <a:lnTo>
                    <a:pt x="1" y="3"/>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83" name="Freeform 139"/>
            <p:cNvSpPr>
              <a:spLocks/>
            </p:cNvSpPr>
            <p:nvPr/>
          </p:nvSpPr>
          <p:spPr bwMode="auto">
            <a:xfrm>
              <a:off x="2835" y="3174"/>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4"/>
                  </a:lnTo>
                  <a:lnTo>
                    <a:pt x="6" y="2"/>
                  </a:lnTo>
                  <a:lnTo>
                    <a:pt x="5" y="1"/>
                  </a:lnTo>
                  <a:lnTo>
                    <a:pt x="3" y="0"/>
                  </a:lnTo>
                  <a:lnTo>
                    <a:pt x="3" y="0"/>
                  </a:lnTo>
                  <a:lnTo>
                    <a:pt x="2" y="1"/>
                  </a:lnTo>
                  <a:lnTo>
                    <a:pt x="1" y="2"/>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84" name="Freeform 140"/>
            <p:cNvSpPr>
              <a:spLocks/>
            </p:cNvSpPr>
            <p:nvPr/>
          </p:nvSpPr>
          <p:spPr bwMode="auto">
            <a:xfrm>
              <a:off x="2835" y="3128"/>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3"/>
                  </a:lnTo>
                  <a:lnTo>
                    <a:pt x="6" y="2"/>
                  </a:lnTo>
                  <a:lnTo>
                    <a:pt x="5" y="1"/>
                  </a:lnTo>
                  <a:lnTo>
                    <a:pt x="3" y="0"/>
                  </a:lnTo>
                  <a:lnTo>
                    <a:pt x="3"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85" name="Freeform 141"/>
            <p:cNvSpPr>
              <a:spLocks/>
            </p:cNvSpPr>
            <p:nvPr/>
          </p:nvSpPr>
          <p:spPr bwMode="auto">
            <a:xfrm>
              <a:off x="2835" y="3082"/>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3"/>
                  </a:lnTo>
                  <a:lnTo>
                    <a:pt x="6" y="2"/>
                  </a:lnTo>
                  <a:lnTo>
                    <a:pt x="5" y="1"/>
                  </a:lnTo>
                  <a:lnTo>
                    <a:pt x="3" y="0"/>
                  </a:lnTo>
                  <a:lnTo>
                    <a:pt x="3"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86" name="Freeform 142"/>
            <p:cNvSpPr>
              <a:spLocks/>
            </p:cNvSpPr>
            <p:nvPr/>
          </p:nvSpPr>
          <p:spPr bwMode="auto">
            <a:xfrm>
              <a:off x="2835" y="3036"/>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29 h 33"/>
                <a:gd name="T16" fmla="*/ 7 w 7"/>
                <a:gd name="T17" fmla="*/ 29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29"/>
                  </a:lnTo>
                  <a:lnTo>
                    <a:pt x="7" y="29"/>
                  </a:lnTo>
                  <a:lnTo>
                    <a:pt x="7" y="3"/>
                  </a:lnTo>
                  <a:lnTo>
                    <a:pt x="6" y="2"/>
                  </a:lnTo>
                  <a:lnTo>
                    <a:pt x="5" y="1"/>
                  </a:lnTo>
                  <a:lnTo>
                    <a:pt x="3" y="0"/>
                  </a:lnTo>
                  <a:lnTo>
                    <a:pt x="3"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87" name="Freeform 143"/>
            <p:cNvSpPr>
              <a:spLocks/>
            </p:cNvSpPr>
            <p:nvPr/>
          </p:nvSpPr>
          <p:spPr bwMode="auto">
            <a:xfrm>
              <a:off x="2835" y="2990"/>
              <a:ext cx="7" cy="33"/>
            </a:xfrm>
            <a:custGeom>
              <a:avLst/>
              <a:gdLst>
                <a:gd name="T0" fmla="*/ 0 w 7"/>
                <a:gd name="T1" fmla="*/ 30 h 33"/>
                <a:gd name="T2" fmla="*/ 1 w 7"/>
                <a:gd name="T3" fmla="*/ 30 h 33"/>
                <a:gd name="T4" fmla="*/ 2 w 7"/>
                <a:gd name="T5" fmla="*/ 32 h 33"/>
                <a:gd name="T6" fmla="*/ 3 w 7"/>
                <a:gd name="T7" fmla="*/ 33 h 33"/>
                <a:gd name="T8" fmla="*/ 3 w 7"/>
                <a:gd name="T9" fmla="*/ 33 h 33"/>
                <a:gd name="T10" fmla="*/ 5 w 7"/>
                <a:gd name="T11" fmla="*/ 32 h 33"/>
                <a:gd name="T12" fmla="*/ 6 w 7"/>
                <a:gd name="T13" fmla="*/ 30 h 33"/>
                <a:gd name="T14" fmla="*/ 7 w 7"/>
                <a:gd name="T15" fmla="*/ 29 h 33"/>
                <a:gd name="T16" fmla="*/ 7 w 7"/>
                <a:gd name="T17" fmla="*/ 29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0"/>
                  </a:moveTo>
                  <a:lnTo>
                    <a:pt x="1" y="30"/>
                  </a:lnTo>
                  <a:lnTo>
                    <a:pt x="2" y="32"/>
                  </a:lnTo>
                  <a:lnTo>
                    <a:pt x="3" y="33"/>
                  </a:lnTo>
                  <a:lnTo>
                    <a:pt x="3" y="33"/>
                  </a:lnTo>
                  <a:lnTo>
                    <a:pt x="5" y="32"/>
                  </a:lnTo>
                  <a:lnTo>
                    <a:pt x="6" y="30"/>
                  </a:lnTo>
                  <a:lnTo>
                    <a:pt x="7" y="29"/>
                  </a:lnTo>
                  <a:lnTo>
                    <a:pt x="7" y="29"/>
                  </a:lnTo>
                  <a:lnTo>
                    <a:pt x="7" y="3"/>
                  </a:lnTo>
                  <a:lnTo>
                    <a:pt x="6" y="2"/>
                  </a:lnTo>
                  <a:lnTo>
                    <a:pt x="5" y="1"/>
                  </a:lnTo>
                  <a:lnTo>
                    <a:pt x="3" y="0"/>
                  </a:lnTo>
                  <a:lnTo>
                    <a:pt x="3" y="0"/>
                  </a:lnTo>
                  <a:lnTo>
                    <a:pt x="2" y="1"/>
                  </a:lnTo>
                  <a:lnTo>
                    <a:pt x="1" y="2"/>
                  </a:lnTo>
                  <a:lnTo>
                    <a:pt x="0" y="3"/>
                  </a:lnTo>
                  <a:lnTo>
                    <a:pt x="0" y="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88" name="Freeform 144"/>
            <p:cNvSpPr>
              <a:spLocks/>
            </p:cNvSpPr>
            <p:nvPr/>
          </p:nvSpPr>
          <p:spPr bwMode="auto">
            <a:xfrm>
              <a:off x="2835" y="2943"/>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3 h 33"/>
                <a:gd name="T22" fmla="*/ 5 w 7"/>
                <a:gd name="T23" fmla="*/ 2 h 33"/>
                <a:gd name="T24" fmla="*/ 3 w 7"/>
                <a:gd name="T25" fmla="*/ 0 h 33"/>
                <a:gd name="T26" fmla="*/ 3 w 7"/>
                <a:gd name="T27" fmla="*/ 0 h 33"/>
                <a:gd name="T28" fmla="*/ 2 w 7"/>
                <a:gd name="T29" fmla="*/ 2 h 33"/>
                <a:gd name="T30" fmla="*/ 1 w 7"/>
                <a:gd name="T31" fmla="*/ 3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4"/>
                  </a:lnTo>
                  <a:lnTo>
                    <a:pt x="6" y="3"/>
                  </a:lnTo>
                  <a:lnTo>
                    <a:pt x="5" y="2"/>
                  </a:lnTo>
                  <a:lnTo>
                    <a:pt x="3" y="0"/>
                  </a:lnTo>
                  <a:lnTo>
                    <a:pt x="3" y="0"/>
                  </a:lnTo>
                  <a:lnTo>
                    <a:pt x="2" y="2"/>
                  </a:lnTo>
                  <a:lnTo>
                    <a:pt x="1" y="3"/>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89" name="Freeform 145"/>
            <p:cNvSpPr>
              <a:spLocks/>
            </p:cNvSpPr>
            <p:nvPr/>
          </p:nvSpPr>
          <p:spPr bwMode="auto">
            <a:xfrm>
              <a:off x="2835" y="2897"/>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3 h 33"/>
                <a:gd name="T22" fmla="*/ 5 w 7"/>
                <a:gd name="T23" fmla="*/ 1 h 33"/>
                <a:gd name="T24" fmla="*/ 3 w 7"/>
                <a:gd name="T25" fmla="*/ 0 h 33"/>
                <a:gd name="T26" fmla="*/ 3 w 7"/>
                <a:gd name="T27" fmla="*/ 0 h 33"/>
                <a:gd name="T28" fmla="*/ 2 w 7"/>
                <a:gd name="T29" fmla="*/ 1 h 33"/>
                <a:gd name="T30" fmla="*/ 1 w 7"/>
                <a:gd name="T31" fmla="*/ 3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4"/>
                  </a:lnTo>
                  <a:lnTo>
                    <a:pt x="6" y="3"/>
                  </a:lnTo>
                  <a:lnTo>
                    <a:pt x="5" y="1"/>
                  </a:lnTo>
                  <a:lnTo>
                    <a:pt x="3" y="0"/>
                  </a:lnTo>
                  <a:lnTo>
                    <a:pt x="3" y="0"/>
                  </a:lnTo>
                  <a:lnTo>
                    <a:pt x="2" y="1"/>
                  </a:lnTo>
                  <a:lnTo>
                    <a:pt x="1" y="3"/>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90" name="Freeform 146"/>
            <p:cNvSpPr>
              <a:spLocks/>
            </p:cNvSpPr>
            <p:nvPr/>
          </p:nvSpPr>
          <p:spPr bwMode="auto">
            <a:xfrm>
              <a:off x="2835" y="2851"/>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3"/>
                  </a:lnTo>
                  <a:lnTo>
                    <a:pt x="6" y="2"/>
                  </a:lnTo>
                  <a:lnTo>
                    <a:pt x="5" y="1"/>
                  </a:lnTo>
                  <a:lnTo>
                    <a:pt x="3" y="0"/>
                  </a:lnTo>
                  <a:lnTo>
                    <a:pt x="3" y="0"/>
                  </a:lnTo>
                  <a:lnTo>
                    <a:pt x="2" y="1"/>
                  </a:lnTo>
                  <a:lnTo>
                    <a:pt x="1" y="2"/>
                  </a:lnTo>
                  <a:lnTo>
                    <a:pt x="0" y="3"/>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91" name="Freeform 147"/>
            <p:cNvSpPr>
              <a:spLocks/>
            </p:cNvSpPr>
            <p:nvPr/>
          </p:nvSpPr>
          <p:spPr bwMode="auto">
            <a:xfrm>
              <a:off x="2835" y="2805"/>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3"/>
                  </a:lnTo>
                  <a:lnTo>
                    <a:pt x="6" y="2"/>
                  </a:lnTo>
                  <a:lnTo>
                    <a:pt x="5" y="1"/>
                  </a:lnTo>
                  <a:lnTo>
                    <a:pt x="3" y="0"/>
                  </a:lnTo>
                  <a:lnTo>
                    <a:pt x="3"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92" name="Freeform 148"/>
            <p:cNvSpPr>
              <a:spLocks/>
            </p:cNvSpPr>
            <p:nvPr/>
          </p:nvSpPr>
          <p:spPr bwMode="auto">
            <a:xfrm>
              <a:off x="2835" y="2759"/>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3"/>
                  </a:lnTo>
                  <a:lnTo>
                    <a:pt x="6" y="2"/>
                  </a:lnTo>
                  <a:lnTo>
                    <a:pt x="5" y="1"/>
                  </a:lnTo>
                  <a:lnTo>
                    <a:pt x="3" y="0"/>
                  </a:lnTo>
                  <a:lnTo>
                    <a:pt x="3"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93" name="Freeform 149"/>
            <p:cNvSpPr>
              <a:spLocks/>
            </p:cNvSpPr>
            <p:nvPr/>
          </p:nvSpPr>
          <p:spPr bwMode="auto">
            <a:xfrm>
              <a:off x="2835" y="2713"/>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29 h 33"/>
                <a:gd name="T16" fmla="*/ 7 w 7"/>
                <a:gd name="T17" fmla="*/ 29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29"/>
                  </a:lnTo>
                  <a:lnTo>
                    <a:pt x="7" y="29"/>
                  </a:lnTo>
                  <a:lnTo>
                    <a:pt x="7" y="3"/>
                  </a:lnTo>
                  <a:lnTo>
                    <a:pt x="6" y="2"/>
                  </a:lnTo>
                  <a:lnTo>
                    <a:pt x="5" y="1"/>
                  </a:lnTo>
                  <a:lnTo>
                    <a:pt x="3" y="0"/>
                  </a:lnTo>
                  <a:lnTo>
                    <a:pt x="3"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94" name="Freeform 150"/>
            <p:cNvSpPr>
              <a:spLocks/>
            </p:cNvSpPr>
            <p:nvPr/>
          </p:nvSpPr>
          <p:spPr bwMode="auto">
            <a:xfrm>
              <a:off x="2835" y="2667"/>
              <a:ext cx="7" cy="33"/>
            </a:xfrm>
            <a:custGeom>
              <a:avLst/>
              <a:gdLst>
                <a:gd name="T0" fmla="*/ 0 w 7"/>
                <a:gd name="T1" fmla="*/ 30 h 33"/>
                <a:gd name="T2" fmla="*/ 1 w 7"/>
                <a:gd name="T3" fmla="*/ 30 h 33"/>
                <a:gd name="T4" fmla="*/ 2 w 7"/>
                <a:gd name="T5" fmla="*/ 31 h 33"/>
                <a:gd name="T6" fmla="*/ 3 w 7"/>
                <a:gd name="T7" fmla="*/ 33 h 33"/>
                <a:gd name="T8" fmla="*/ 3 w 7"/>
                <a:gd name="T9" fmla="*/ 33 h 33"/>
                <a:gd name="T10" fmla="*/ 5 w 7"/>
                <a:gd name="T11" fmla="*/ 31 h 33"/>
                <a:gd name="T12" fmla="*/ 6 w 7"/>
                <a:gd name="T13" fmla="*/ 30 h 33"/>
                <a:gd name="T14" fmla="*/ 7 w 7"/>
                <a:gd name="T15" fmla="*/ 29 h 33"/>
                <a:gd name="T16" fmla="*/ 7 w 7"/>
                <a:gd name="T17" fmla="*/ 29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0"/>
                  </a:moveTo>
                  <a:lnTo>
                    <a:pt x="1" y="30"/>
                  </a:lnTo>
                  <a:lnTo>
                    <a:pt x="2" y="31"/>
                  </a:lnTo>
                  <a:lnTo>
                    <a:pt x="3" y="33"/>
                  </a:lnTo>
                  <a:lnTo>
                    <a:pt x="3" y="33"/>
                  </a:lnTo>
                  <a:lnTo>
                    <a:pt x="5" y="31"/>
                  </a:lnTo>
                  <a:lnTo>
                    <a:pt x="6" y="30"/>
                  </a:lnTo>
                  <a:lnTo>
                    <a:pt x="7" y="29"/>
                  </a:lnTo>
                  <a:lnTo>
                    <a:pt x="7" y="29"/>
                  </a:lnTo>
                  <a:lnTo>
                    <a:pt x="7" y="3"/>
                  </a:lnTo>
                  <a:lnTo>
                    <a:pt x="6" y="2"/>
                  </a:lnTo>
                  <a:lnTo>
                    <a:pt x="5" y="1"/>
                  </a:lnTo>
                  <a:lnTo>
                    <a:pt x="3" y="0"/>
                  </a:lnTo>
                  <a:lnTo>
                    <a:pt x="3" y="0"/>
                  </a:lnTo>
                  <a:lnTo>
                    <a:pt x="2" y="1"/>
                  </a:lnTo>
                  <a:lnTo>
                    <a:pt x="1" y="2"/>
                  </a:lnTo>
                  <a:lnTo>
                    <a:pt x="0" y="3"/>
                  </a:lnTo>
                  <a:lnTo>
                    <a:pt x="0" y="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95" name="Freeform 151"/>
            <p:cNvSpPr>
              <a:spLocks/>
            </p:cNvSpPr>
            <p:nvPr/>
          </p:nvSpPr>
          <p:spPr bwMode="auto">
            <a:xfrm>
              <a:off x="2835" y="2620"/>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3 h 33"/>
                <a:gd name="T22" fmla="*/ 5 w 7"/>
                <a:gd name="T23" fmla="*/ 2 h 33"/>
                <a:gd name="T24" fmla="*/ 3 w 7"/>
                <a:gd name="T25" fmla="*/ 0 h 33"/>
                <a:gd name="T26" fmla="*/ 3 w 7"/>
                <a:gd name="T27" fmla="*/ 0 h 33"/>
                <a:gd name="T28" fmla="*/ 2 w 7"/>
                <a:gd name="T29" fmla="*/ 2 h 33"/>
                <a:gd name="T30" fmla="*/ 1 w 7"/>
                <a:gd name="T31" fmla="*/ 3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4"/>
                  </a:lnTo>
                  <a:lnTo>
                    <a:pt x="6" y="3"/>
                  </a:lnTo>
                  <a:lnTo>
                    <a:pt x="5" y="2"/>
                  </a:lnTo>
                  <a:lnTo>
                    <a:pt x="3" y="0"/>
                  </a:lnTo>
                  <a:lnTo>
                    <a:pt x="3" y="0"/>
                  </a:lnTo>
                  <a:lnTo>
                    <a:pt x="2" y="2"/>
                  </a:lnTo>
                  <a:lnTo>
                    <a:pt x="1" y="3"/>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96" name="Freeform 152"/>
            <p:cNvSpPr>
              <a:spLocks/>
            </p:cNvSpPr>
            <p:nvPr/>
          </p:nvSpPr>
          <p:spPr bwMode="auto">
            <a:xfrm>
              <a:off x="2835" y="2574"/>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3 h 33"/>
                <a:gd name="T22" fmla="*/ 5 w 7"/>
                <a:gd name="T23" fmla="*/ 1 h 33"/>
                <a:gd name="T24" fmla="*/ 3 w 7"/>
                <a:gd name="T25" fmla="*/ 0 h 33"/>
                <a:gd name="T26" fmla="*/ 3 w 7"/>
                <a:gd name="T27" fmla="*/ 0 h 33"/>
                <a:gd name="T28" fmla="*/ 2 w 7"/>
                <a:gd name="T29" fmla="*/ 1 h 33"/>
                <a:gd name="T30" fmla="*/ 1 w 7"/>
                <a:gd name="T31" fmla="*/ 3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4"/>
                  </a:lnTo>
                  <a:lnTo>
                    <a:pt x="6" y="3"/>
                  </a:lnTo>
                  <a:lnTo>
                    <a:pt x="5" y="1"/>
                  </a:lnTo>
                  <a:lnTo>
                    <a:pt x="3" y="0"/>
                  </a:lnTo>
                  <a:lnTo>
                    <a:pt x="3" y="0"/>
                  </a:lnTo>
                  <a:lnTo>
                    <a:pt x="2" y="1"/>
                  </a:lnTo>
                  <a:lnTo>
                    <a:pt x="1" y="3"/>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97" name="Freeform 153"/>
            <p:cNvSpPr>
              <a:spLocks/>
            </p:cNvSpPr>
            <p:nvPr/>
          </p:nvSpPr>
          <p:spPr bwMode="auto">
            <a:xfrm>
              <a:off x="2835" y="2528"/>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3"/>
                  </a:lnTo>
                  <a:lnTo>
                    <a:pt x="6" y="2"/>
                  </a:lnTo>
                  <a:lnTo>
                    <a:pt x="5" y="1"/>
                  </a:lnTo>
                  <a:lnTo>
                    <a:pt x="3" y="0"/>
                  </a:lnTo>
                  <a:lnTo>
                    <a:pt x="3" y="0"/>
                  </a:lnTo>
                  <a:lnTo>
                    <a:pt x="2" y="1"/>
                  </a:lnTo>
                  <a:lnTo>
                    <a:pt x="1" y="2"/>
                  </a:lnTo>
                  <a:lnTo>
                    <a:pt x="0" y="3"/>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98" name="Freeform 154"/>
            <p:cNvSpPr>
              <a:spLocks/>
            </p:cNvSpPr>
            <p:nvPr/>
          </p:nvSpPr>
          <p:spPr bwMode="auto">
            <a:xfrm>
              <a:off x="2835" y="2482"/>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3"/>
                  </a:lnTo>
                  <a:lnTo>
                    <a:pt x="6" y="2"/>
                  </a:lnTo>
                  <a:lnTo>
                    <a:pt x="5" y="1"/>
                  </a:lnTo>
                  <a:lnTo>
                    <a:pt x="3" y="0"/>
                  </a:lnTo>
                  <a:lnTo>
                    <a:pt x="3"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299" name="Freeform 155"/>
            <p:cNvSpPr>
              <a:spLocks/>
            </p:cNvSpPr>
            <p:nvPr/>
          </p:nvSpPr>
          <p:spPr bwMode="auto">
            <a:xfrm>
              <a:off x="2835" y="2436"/>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3"/>
                  </a:lnTo>
                  <a:lnTo>
                    <a:pt x="6" y="2"/>
                  </a:lnTo>
                  <a:lnTo>
                    <a:pt x="5" y="1"/>
                  </a:lnTo>
                  <a:lnTo>
                    <a:pt x="3" y="0"/>
                  </a:lnTo>
                  <a:lnTo>
                    <a:pt x="3"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00" name="Freeform 156"/>
            <p:cNvSpPr>
              <a:spLocks/>
            </p:cNvSpPr>
            <p:nvPr/>
          </p:nvSpPr>
          <p:spPr bwMode="auto">
            <a:xfrm>
              <a:off x="2835" y="2390"/>
              <a:ext cx="7" cy="33"/>
            </a:xfrm>
            <a:custGeom>
              <a:avLst/>
              <a:gdLst>
                <a:gd name="T0" fmla="*/ 0 w 7"/>
                <a:gd name="T1" fmla="*/ 30 h 33"/>
                <a:gd name="T2" fmla="*/ 1 w 7"/>
                <a:gd name="T3" fmla="*/ 30 h 33"/>
                <a:gd name="T4" fmla="*/ 2 w 7"/>
                <a:gd name="T5" fmla="*/ 32 h 33"/>
                <a:gd name="T6" fmla="*/ 3 w 7"/>
                <a:gd name="T7" fmla="*/ 33 h 33"/>
                <a:gd name="T8" fmla="*/ 3 w 7"/>
                <a:gd name="T9" fmla="*/ 33 h 33"/>
                <a:gd name="T10" fmla="*/ 5 w 7"/>
                <a:gd name="T11" fmla="*/ 32 h 33"/>
                <a:gd name="T12" fmla="*/ 6 w 7"/>
                <a:gd name="T13" fmla="*/ 30 h 33"/>
                <a:gd name="T14" fmla="*/ 7 w 7"/>
                <a:gd name="T15" fmla="*/ 29 h 33"/>
                <a:gd name="T16" fmla="*/ 7 w 7"/>
                <a:gd name="T17" fmla="*/ 29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0"/>
                  </a:moveTo>
                  <a:lnTo>
                    <a:pt x="1" y="30"/>
                  </a:lnTo>
                  <a:lnTo>
                    <a:pt x="2" y="32"/>
                  </a:lnTo>
                  <a:lnTo>
                    <a:pt x="3" y="33"/>
                  </a:lnTo>
                  <a:lnTo>
                    <a:pt x="3" y="33"/>
                  </a:lnTo>
                  <a:lnTo>
                    <a:pt x="5" y="32"/>
                  </a:lnTo>
                  <a:lnTo>
                    <a:pt x="6" y="30"/>
                  </a:lnTo>
                  <a:lnTo>
                    <a:pt x="7" y="29"/>
                  </a:lnTo>
                  <a:lnTo>
                    <a:pt x="7" y="29"/>
                  </a:lnTo>
                  <a:lnTo>
                    <a:pt x="7" y="3"/>
                  </a:lnTo>
                  <a:lnTo>
                    <a:pt x="6" y="2"/>
                  </a:lnTo>
                  <a:lnTo>
                    <a:pt x="5" y="1"/>
                  </a:lnTo>
                  <a:lnTo>
                    <a:pt x="3" y="0"/>
                  </a:lnTo>
                  <a:lnTo>
                    <a:pt x="3" y="0"/>
                  </a:lnTo>
                  <a:lnTo>
                    <a:pt x="2" y="1"/>
                  </a:lnTo>
                  <a:lnTo>
                    <a:pt x="1" y="2"/>
                  </a:lnTo>
                  <a:lnTo>
                    <a:pt x="0" y="3"/>
                  </a:lnTo>
                  <a:lnTo>
                    <a:pt x="0" y="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01" name="Freeform 157"/>
            <p:cNvSpPr>
              <a:spLocks/>
            </p:cNvSpPr>
            <p:nvPr/>
          </p:nvSpPr>
          <p:spPr bwMode="auto">
            <a:xfrm>
              <a:off x="2835" y="2344"/>
              <a:ext cx="7" cy="33"/>
            </a:xfrm>
            <a:custGeom>
              <a:avLst/>
              <a:gdLst>
                <a:gd name="T0" fmla="*/ 0 w 7"/>
                <a:gd name="T1" fmla="*/ 30 h 33"/>
                <a:gd name="T2" fmla="*/ 1 w 7"/>
                <a:gd name="T3" fmla="*/ 30 h 33"/>
                <a:gd name="T4" fmla="*/ 2 w 7"/>
                <a:gd name="T5" fmla="*/ 31 h 33"/>
                <a:gd name="T6" fmla="*/ 3 w 7"/>
                <a:gd name="T7" fmla="*/ 33 h 33"/>
                <a:gd name="T8" fmla="*/ 3 w 7"/>
                <a:gd name="T9" fmla="*/ 33 h 33"/>
                <a:gd name="T10" fmla="*/ 5 w 7"/>
                <a:gd name="T11" fmla="*/ 31 h 33"/>
                <a:gd name="T12" fmla="*/ 6 w 7"/>
                <a:gd name="T13" fmla="*/ 30 h 33"/>
                <a:gd name="T14" fmla="*/ 7 w 7"/>
                <a:gd name="T15" fmla="*/ 29 h 33"/>
                <a:gd name="T16" fmla="*/ 7 w 7"/>
                <a:gd name="T17" fmla="*/ 29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0"/>
                  </a:moveTo>
                  <a:lnTo>
                    <a:pt x="1" y="30"/>
                  </a:lnTo>
                  <a:lnTo>
                    <a:pt x="2" y="31"/>
                  </a:lnTo>
                  <a:lnTo>
                    <a:pt x="3" y="33"/>
                  </a:lnTo>
                  <a:lnTo>
                    <a:pt x="3" y="33"/>
                  </a:lnTo>
                  <a:lnTo>
                    <a:pt x="5" y="31"/>
                  </a:lnTo>
                  <a:lnTo>
                    <a:pt x="6" y="30"/>
                  </a:lnTo>
                  <a:lnTo>
                    <a:pt x="7" y="29"/>
                  </a:lnTo>
                  <a:lnTo>
                    <a:pt x="7" y="29"/>
                  </a:lnTo>
                  <a:lnTo>
                    <a:pt x="7" y="3"/>
                  </a:lnTo>
                  <a:lnTo>
                    <a:pt x="6" y="2"/>
                  </a:lnTo>
                  <a:lnTo>
                    <a:pt x="5" y="1"/>
                  </a:lnTo>
                  <a:lnTo>
                    <a:pt x="3" y="0"/>
                  </a:lnTo>
                  <a:lnTo>
                    <a:pt x="3" y="0"/>
                  </a:lnTo>
                  <a:lnTo>
                    <a:pt x="2" y="1"/>
                  </a:lnTo>
                  <a:lnTo>
                    <a:pt x="1" y="2"/>
                  </a:lnTo>
                  <a:lnTo>
                    <a:pt x="0" y="3"/>
                  </a:lnTo>
                  <a:lnTo>
                    <a:pt x="0" y="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02" name="Freeform 158"/>
            <p:cNvSpPr>
              <a:spLocks/>
            </p:cNvSpPr>
            <p:nvPr/>
          </p:nvSpPr>
          <p:spPr bwMode="auto">
            <a:xfrm>
              <a:off x="2835" y="2297"/>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3 h 33"/>
                <a:gd name="T22" fmla="*/ 5 w 7"/>
                <a:gd name="T23" fmla="*/ 2 h 33"/>
                <a:gd name="T24" fmla="*/ 3 w 7"/>
                <a:gd name="T25" fmla="*/ 0 h 33"/>
                <a:gd name="T26" fmla="*/ 3 w 7"/>
                <a:gd name="T27" fmla="*/ 0 h 33"/>
                <a:gd name="T28" fmla="*/ 2 w 7"/>
                <a:gd name="T29" fmla="*/ 2 h 33"/>
                <a:gd name="T30" fmla="*/ 1 w 7"/>
                <a:gd name="T31" fmla="*/ 3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4"/>
                  </a:lnTo>
                  <a:lnTo>
                    <a:pt x="6" y="3"/>
                  </a:lnTo>
                  <a:lnTo>
                    <a:pt x="5" y="2"/>
                  </a:lnTo>
                  <a:lnTo>
                    <a:pt x="3" y="0"/>
                  </a:lnTo>
                  <a:lnTo>
                    <a:pt x="3" y="0"/>
                  </a:lnTo>
                  <a:lnTo>
                    <a:pt x="2" y="2"/>
                  </a:lnTo>
                  <a:lnTo>
                    <a:pt x="1" y="3"/>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03" name="Freeform 159"/>
            <p:cNvSpPr>
              <a:spLocks/>
            </p:cNvSpPr>
            <p:nvPr/>
          </p:nvSpPr>
          <p:spPr bwMode="auto">
            <a:xfrm>
              <a:off x="2835" y="2251"/>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4"/>
                  </a:lnTo>
                  <a:lnTo>
                    <a:pt x="6" y="2"/>
                  </a:lnTo>
                  <a:lnTo>
                    <a:pt x="5" y="1"/>
                  </a:lnTo>
                  <a:lnTo>
                    <a:pt x="3" y="0"/>
                  </a:lnTo>
                  <a:lnTo>
                    <a:pt x="3" y="0"/>
                  </a:lnTo>
                  <a:lnTo>
                    <a:pt x="2" y="1"/>
                  </a:lnTo>
                  <a:lnTo>
                    <a:pt x="1" y="2"/>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04" name="Freeform 160"/>
            <p:cNvSpPr>
              <a:spLocks/>
            </p:cNvSpPr>
            <p:nvPr/>
          </p:nvSpPr>
          <p:spPr bwMode="auto">
            <a:xfrm>
              <a:off x="2835" y="2205"/>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3"/>
                  </a:lnTo>
                  <a:lnTo>
                    <a:pt x="6" y="2"/>
                  </a:lnTo>
                  <a:lnTo>
                    <a:pt x="5" y="1"/>
                  </a:lnTo>
                  <a:lnTo>
                    <a:pt x="3" y="0"/>
                  </a:lnTo>
                  <a:lnTo>
                    <a:pt x="3" y="0"/>
                  </a:lnTo>
                  <a:lnTo>
                    <a:pt x="2" y="1"/>
                  </a:lnTo>
                  <a:lnTo>
                    <a:pt x="1" y="2"/>
                  </a:lnTo>
                  <a:lnTo>
                    <a:pt x="0" y="3"/>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05" name="Freeform 161"/>
            <p:cNvSpPr>
              <a:spLocks/>
            </p:cNvSpPr>
            <p:nvPr/>
          </p:nvSpPr>
          <p:spPr bwMode="auto">
            <a:xfrm>
              <a:off x="2835" y="2159"/>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3"/>
                  </a:lnTo>
                  <a:lnTo>
                    <a:pt x="6" y="2"/>
                  </a:lnTo>
                  <a:lnTo>
                    <a:pt x="5" y="1"/>
                  </a:lnTo>
                  <a:lnTo>
                    <a:pt x="3" y="0"/>
                  </a:lnTo>
                  <a:lnTo>
                    <a:pt x="3"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06" name="Freeform 162"/>
            <p:cNvSpPr>
              <a:spLocks/>
            </p:cNvSpPr>
            <p:nvPr/>
          </p:nvSpPr>
          <p:spPr bwMode="auto">
            <a:xfrm>
              <a:off x="2835" y="2113"/>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3"/>
                  </a:lnTo>
                  <a:lnTo>
                    <a:pt x="6" y="2"/>
                  </a:lnTo>
                  <a:lnTo>
                    <a:pt x="5" y="1"/>
                  </a:lnTo>
                  <a:lnTo>
                    <a:pt x="3" y="0"/>
                  </a:lnTo>
                  <a:lnTo>
                    <a:pt x="3"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07" name="Freeform 163"/>
            <p:cNvSpPr>
              <a:spLocks/>
            </p:cNvSpPr>
            <p:nvPr/>
          </p:nvSpPr>
          <p:spPr bwMode="auto">
            <a:xfrm>
              <a:off x="2835" y="2067"/>
              <a:ext cx="7" cy="33"/>
            </a:xfrm>
            <a:custGeom>
              <a:avLst/>
              <a:gdLst>
                <a:gd name="T0" fmla="*/ 0 w 7"/>
                <a:gd name="T1" fmla="*/ 30 h 33"/>
                <a:gd name="T2" fmla="*/ 1 w 7"/>
                <a:gd name="T3" fmla="*/ 30 h 33"/>
                <a:gd name="T4" fmla="*/ 2 w 7"/>
                <a:gd name="T5" fmla="*/ 32 h 33"/>
                <a:gd name="T6" fmla="*/ 3 w 7"/>
                <a:gd name="T7" fmla="*/ 33 h 33"/>
                <a:gd name="T8" fmla="*/ 3 w 7"/>
                <a:gd name="T9" fmla="*/ 33 h 33"/>
                <a:gd name="T10" fmla="*/ 5 w 7"/>
                <a:gd name="T11" fmla="*/ 32 h 33"/>
                <a:gd name="T12" fmla="*/ 6 w 7"/>
                <a:gd name="T13" fmla="*/ 30 h 33"/>
                <a:gd name="T14" fmla="*/ 7 w 7"/>
                <a:gd name="T15" fmla="*/ 29 h 33"/>
                <a:gd name="T16" fmla="*/ 7 w 7"/>
                <a:gd name="T17" fmla="*/ 29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0"/>
                  </a:moveTo>
                  <a:lnTo>
                    <a:pt x="1" y="30"/>
                  </a:lnTo>
                  <a:lnTo>
                    <a:pt x="2" y="32"/>
                  </a:lnTo>
                  <a:lnTo>
                    <a:pt x="3" y="33"/>
                  </a:lnTo>
                  <a:lnTo>
                    <a:pt x="3" y="33"/>
                  </a:lnTo>
                  <a:lnTo>
                    <a:pt x="5" y="32"/>
                  </a:lnTo>
                  <a:lnTo>
                    <a:pt x="6" y="30"/>
                  </a:lnTo>
                  <a:lnTo>
                    <a:pt x="7" y="29"/>
                  </a:lnTo>
                  <a:lnTo>
                    <a:pt x="7" y="29"/>
                  </a:lnTo>
                  <a:lnTo>
                    <a:pt x="7" y="3"/>
                  </a:lnTo>
                  <a:lnTo>
                    <a:pt x="6" y="2"/>
                  </a:lnTo>
                  <a:lnTo>
                    <a:pt x="5" y="1"/>
                  </a:lnTo>
                  <a:lnTo>
                    <a:pt x="3" y="0"/>
                  </a:lnTo>
                  <a:lnTo>
                    <a:pt x="3" y="0"/>
                  </a:lnTo>
                  <a:lnTo>
                    <a:pt x="2" y="1"/>
                  </a:lnTo>
                  <a:lnTo>
                    <a:pt x="1" y="2"/>
                  </a:lnTo>
                  <a:lnTo>
                    <a:pt x="0" y="3"/>
                  </a:lnTo>
                  <a:lnTo>
                    <a:pt x="0" y="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08" name="Freeform 164"/>
            <p:cNvSpPr>
              <a:spLocks/>
            </p:cNvSpPr>
            <p:nvPr/>
          </p:nvSpPr>
          <p:spPr bwMode="auto">
            <a:xfrm>
              <a:off x="2835" y="2021"/>
              <a:ext cx="7" cy="33"/>
            </a:xfrm>
            <a:custGeom>
              <a:avLst/>
              <a:gdLst>
                <a:gd name="T0" fmla="*/ 0 w 7"/>
                <a:gd name="T1" fmla="*/ 30 h 33"/>
                <a:gd name="T2" fmla="*/ 1 w 7"/>
                <a:gd name="T3" fmla="*/ 30 h 33"/>
                <a:gd name="T4" fmla="*/ 2 w 7"/>
                <a:gd name="T5" fmla="*/ 31 h 33"/>
                <a:gd name="T6" fmla="*/ 3 w 7"/>
                <a:gd name="T7" fmla="*/ 33 h 33"/>
                <a:gd name="T8" fmla="*/ 3 w 7"/>
                <a:gd name="T9" fmla="*/ 33 h 33"/>
                <a:gd name="T10" fmla="*/ 5 w 7"/>
                <a:gd name="T11" fmla="*/ 31 h 33"/>
                <a:gd name="T12" fmla="*/ 6 w 7"/>
                <a:gd name="T13" fmla="*/ 30 h 33"/>
                <a:gd name="T14" fmla="*/ 7 w 7"/>
                <a:gd name="T15" fmla="*/ 29 h 33"/>
                <a:gd name="T16" fmla="*/ 7 w 7"/>
                <a:gd name="T17" fmla="*/ 29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0"/>
                  </a:moveTo>
                  <a:lnTo>
                    <a:pt x="1" y="30"/>
                  </a:lnTo>
                  <a:lnTo>
                    <a:pt x="2" y="31"/>
                  </a:lnTo>
                  <a:lnTo>
                    <a:pt x="3" y="33"/>
                  </a:lnTo>
                  <a:lnTo>
                    <a:pt x="3" y="33"/>
                  </a:lnTo>
                  <a:lnTo>
                    <a:pt x="5" y="31"/>
                  </a:lnTo>
                  <a:lnTo>
                    <a:pt x="6" y="30"/>
                  </a:lnTo>
                  <a:lnTo>
                    <a:pt x="7" y="29"/>
                  </a:lnTo>
                  <a:lnTo>
                    <a:pt x="7" y="29"/>
                  </a:lnTo>
                  <a:lnTo>
                    <a:pt x="7" y="3"/>
                  </a:lnTo>
                  <a:lnTo>
                    <a:pt x="6" y="2"/>
                  </a:lnTo>
                  <a:lnTo>
                    <a:pt x="5" y="1"/>
                  </a:lnTo>
                  <a:lnTo>
                    <a:pt x="3" y="0"/>
                  </a:lnTo>
                  <a:lnTo>
                    <a:pt x="3" y="0"/>
                  </a:lnTo>
                  <a:lnTo>
                    <a:pt x="2" y="1"/>
                  </a:lnTo>
                  <a:lnTo>
                    <a:pt x="1" y="2"/>
                  </a:lnTo>
                  <a:lnTo>
                    <a:pt x="0" y="3"/>
                  </a:lnTo>
                  <a:lnTo>
                    <a:pt x="0" y="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09" name="Freeform 165"/>
            <p:cNvSpPr>
              <a:spLocks/>
            </p:cNvSpPr>
            <p:nvPr/>
          </p:nvSpPr>
          <p:spPr bwMode="auto">
            <a:xfrm>
              <a:off x="2835" y="1974"/>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3 h 33"/>
                <a:gd name="T22" fmla="*/ 5 w 7"/>
                <a:gd name="T23" fmla="*/ 1 h 33"/>
                <a:gd name="T24" fmla="*/ 3 w 7"/>
                <a:gd name="T25" fmla="*/ 0 h 33"/>
                <a:gd name="T26" fmla="*/ 3 w 7"/>
                <a:gd name="T27" fmla="*/ 0 h 33"/>
                <a:gd name="T28" fmla="*/ 2 w 7"/>
                <a:gd name="T29" fmla="*/ 1 h 33"/>
                <a:gd name="T30" fmla="*/ 1 w 7"/>
                <a:gd name="T31" fmla="*/ 3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4"/>
                  </a:lnTo>
                  <a:lnTo>
                    <a:pt x="6" y="3"/>
                  </a:lnTo>
                  <a:lnTo>
                    <a:pt x="5" y="1"/>
                  </a:lnTo>
                  <a:lnTo>
                    <a:pt x="3" y="0"/>
                  </a:lnTo>
                  <a:lnTo>
                    <a:pt x="3" y="0"/>
                  </a:lnTo>
                  <a:lnTo>
                    <a:pt x="2" y="1"/>
                  </a:lnTo>
                  <a:lnTo>
                    <a:pt x="1" y="3"/>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10" name="Freeform 166"/>
            <p:cNvSpPr>
              <a:spLocks/>
            </p:cNvSpPr>
            <p:nvPr/>
          </p:nvSpPr>
          <p:spPr bwMode="auto">
            <a:xfrm>
              <a:off x="2835" y="1928"/>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4"/>
                  </a:lnTo>
                  <a:lnTo>
                    <a:pt x="6" y="2"/>
                  </a:lnTo>
                  <a:lnTo>
                    <a:pt x="5" y="1"/>
                  </a:lnTo>
                  <a:lnTo>
                    <a:pt x="3" y="0"/>
                  </a:lnTo>
                  <a:lnTo>
                    <a:pt x="3" y="0"/>
                  </a:lnTo>
                  <a:lnTo>
                    <a:pt x="2" y="1"/>
                  </a:lnTo>
                  <a:lnTo>
                    <a:pt x="1" y="2"/>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11" name="Freeform 167"/>
            <p:cNvSpPr>
              <a:spLocks/>
            </p:cNvSpPr>
            <p:nvPr/>
          </p:nvSpPr>
          <p:spPr bwMode="auto">
            <a:xfrm>
              <a:off x="2835" y="1882"/>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3"/>
                  </a:lnTo>
                  <a:lnTo>
                    <a:pt x="6" y="2"/>
                  </a:lnTo>
                  <a:lnTo>
                    <a:pt x="5" y="1"/>
                  </a:lnTo>
                  <a:lnTo>
                    <a:pt x="3" y="0"/>
                  </a:lnTo>
                  <a:lnTo>
                    <a:pt x="3"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12" name="Freeform 168"/>
            <p:cNvSpPr>
              <a:spLocks/>
            </p:cNvSpPr>
            <p:nvPr/>
          </p:nvSpPr>
          <p:spPr bwMode="auto">
            <a:xfrm>
              <a:off x="2835" y="1836"/>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3"/>
                  </a:lnTo>
                  <a:lnTo>
                    <a:pt x="6" y="2"/>
                  </a:lnTo>
                  <a:lnTo>
                    <a:pt x="5" y="1"/>
                  </a:lnTo>
                  <a:lnTo>
                    <a:pt x="3" y="0"/>
                  </a:lnTo>
                  <a:lnTo>
                    <a:pt x="3"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13" name="Freeform 169"/>
            <p:cNvSpPr>
              <a:spLocks/>
            </p:cNvSpPr>
            <p:nvPr/>
          </p:nvSpPr>
          <p:spPr bwMode="auto">
            <a:xfrm>
              <a:off x="2835" y="1790"/>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29 h 33"/>
                <a:gd name="T16" fmla="*/ 7 w 7"/>
                <a:gd name="T17" fmla="*/ 29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29"/>
                  </a:lnTo>
                  <a:lnTo>
                    <a:pt x="7" y="29"/>
                  </a:lnTo>
                  <a:lnTo>
                    <a:pt x="7" y="3"/>
                  </a:lnTo>
                  <a:lnTo>
                    <a:pt x="6" y="2"/>
                  </a:lnTo>
                  <a:lnTo>
                    <a:pt x="5" y="1"/>
                  </a:lnTo>
                  <a:lnTo>
                    <a:pt x="3" y="0"/>
                  </a:lnTo>
                  <a:lnTo>
                    <a:pt x="3"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14" name="Freeform 170"/>
            <p:cNvSpPr>
              <a:spLocks/>
            </p:cNvSpPr>
            <p:nvPr/>
          </p:nvSpPr>
          <p:spPr bwMode="auto">
            <a:xfrm>
              <a:off x="2835" y="1744"/>
              <a:ext cx="7" cy="33"/>
            </a:xfrm>
            <a:custGeom>
              <a:avLst/>
              <a:gdLst>
                <a:gd name="T0" fmla="*/ 0 w 7"/>
                <a:gd name="T1" fmla="*/ 30 h 33"/>
                <a:gd name="T2" fmla="*/ 1 w 7"/>
                <a:gd name="T3" fmla="*/ 30 h 33"/>
                <a:gd name="T4" fmla="*/ 2 w 7"/>
                <a:gd name="T5" fmla="*/ 32 h 33"/>
                <a:gd name="T6" fmla="*/ 3 w 7"/>
                <a:gd name="T7" fmla="*/ 33 h 33"/>
                <a:gd name="T8" fmla="*/ 3 w 7"/>
                <a:gd name="T9" fmla="*/ 33 h 33"/>
                <a:gd name="T10" fmla="*/ 5 w 7"/>
                <a:gd name="T11" fmla="*/ 32 h 33"/>
                <a:gd name="T12" fmla="*/ 6 w 7"/>
                <a:gd name="T13" fmla="*/ 30 h 33"/>
                <a:gd name="T14" fmla="*/ 7 w 7"/>
                <a:gd name="T15" fmla="*/ 29 h 33"/>
                <a:gd name="T16" fmla="*/ 7 w 7"/>
                <a:gd name="T17" fmla="*/ 29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0"/>
                  </a:moveTo>
                  <a:lnTo>
                    <a:pt x="1" y="30"/>
                  </a:lnTo>
                  <a:lnTo>
                    <a:pt x="2" y="32"/>
                  </a:lnTo>
                  <a:lnTo>
                    <a:pt x="3" y="33"/>
                  </a:lnTo>
                  <a:lnTo>
                    <a:pt x="3" y="33"/>
                  </a:lnTo>
                  <a:lnTo>
                    <a:pt x="5" y="32"/>
                  </a:lnTo>
                  <a:lnTo>
                    <a:pt x="6" y="30"/>
                  </a:lnTo>
                  <a:lnTo>
                    <a:pt x="7" y="29"/>
                  </a:lnTo>
                  <a:lnTo>
                    <a:pt x="7" y="29"/>
                  </a:lnTo>
                  <a:lnTo>
                    <a:pt x="7" y="3"/>
                  </a:lnTo>
                  <a:lnTo>
                    <a:pt x="6" y="2"/>
                  </a:lnTo>
                  <a:lnTo>
                    <a:pt x="5" y="1"/>
                  </a:lnTo>
                  <a:lnTo>
                    <a:pt x="3" y="0"/>
                  </a:lnTo>
                  <a:lnTo>
                    <a:pt x="3" y="0"/>
                  </a:lnTo>
                  <a:lnTo>
                    <a:pt x="2" y="1"/>
                  </a:lnTo>
                  <a:lnTo>
                    <a:pt x="1" y="2"/>
                  </a:lnTo>
                  <a:lnTo>
                    <a:pt x="0" y="3"/>
                  </a:lnTo>
                  <a:lnTo>
                    <a:pt x="0" y="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15" name="Freeform 171"/>
            <p:cNvSpPr>
              <a:spLocks/>
            </p:cNvSpPr>
            <p:nvPr/>
          </p:nvSpPr>
          <p:spPr bwMode="auto">
            <a:xfrm>
              <a:off x="2835" y="1698"/>
              <a:ext cx="7" cy="32"/>
            </a:xfrm>
            <a:custGeom>
              <a:avLst/>
              <a:gdLst>
                <a:gd name="T0" fmla="*/ 0 w 7"/>
                <a:gd name="T1" fmla="*/ 30 h 32"/>
                <a:gd name="T2" fmla="*/ 1 w 7"/>
                <a:gd name="T3" fmla="*/ 30 h 32"/>
                <a:gd name="T4" fmla="*/ 2 w 7"/>
                <a:gd name="T5" fmla="*/ 31 h 32"/>
                <a:gd name="T6" fmla="*/ 3 w 7"/>
                <a:gd name="T7" fmla="*/ 32 h 32"/>
                <a:gd name="T8" fmla="*/ 3 w 7"/>
                <a:gd name="T9" fmla="*/ 32 h 32"/>
                <a:gd name="T10" fmla="*/ 5 w 7"/>
                <a:gd name="T11" fmla="*/ 31 h 32"/>
                <a:gd name="T12" fmla="*/ 6 w 7"/>
                <a:gd name="T13" fmla="*/ 30 h 32"/>
                <a:gd name="T14" fmla="*/ 7 w 7"/>
                <a:gd name="T15" fmla="*/ 29 h 32"/>
                <a:gd name="T16" fmla="*/ 7 w 7"/>
                <a:gd name="T17" fmla="*/ 29 h 32"/>
                <a:gd name="T18" fmla="*/ 7 w 7"/>
                <a:gd name="T19" fmla="*/ 3 h 32"/>
                <a:gd name="T20" fmla="*/ 6 w 7"/>
                <a:gd name="T21" fmla="*/ 2 h 32"/>
                <a:gd name="T22" fmla="*/ 5 w 7"/>
                <a:gd name="T23" fmla="*/ 1 h 32"/>
                <a:gd name="T24" fmla="*/ 3 w 7"/>
                <a:gd name="T25" fmla="*/ 0 h 32"/>
                <a:gd name="T26" fmla="*/ 3 w 7"/>
                <a:gd name="T27" fmla="*/ 0 h 32"/>
                <a:gd name="T28" fmla="*/ 2 w 7"/>
                <a:gd name="T29" fmla="*/ 1 h 32"/>
                <a:gd name="T30" fmla="*/ 1 w 7"/>
                <a:gd name="T31" fmla="*/ 2 h 32"/>
                <a:gd name="T32" fmla="*/ 0 w 7"/>
                <a:gd name="T33" fmla="*/ 3 h 32"/>
                <a:gd name="T34" fmla="*/ 0 w 7"/>
                <a:gd name="T35" fmla="*/ 4 h 32"/>
                <a:gd name="T36" fmla="*/ 0 w 7"/>
                <a:gd name="T37"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2">
                  <a:moveTo>
                    <a:pt x="0" y="30"/>
                  </a:moveTo>
                  <a:lnTo>
                    <a:pt x="1" y="30"/>
                  </a:lnTo>
                  <a:lnTo>
                    <a:pt x="2" y="31"/>
                  </a:lnTo>
                  <a:lnTo>
                    <a:pt x="3" y="32"/>
                  </a:lnTo>
                  <a:lnTo>
                    <a:pt x="3" y="32"/>
                  </a:lnTo>
                  <a:lnTo>
                    <a:pt x="5" y="31"/>
                  </a:lnTo>
                  <a:lnTo>
                    <a:pt x="6" y="30"/>
                  </a:lnTo>
                  <a:lnTo>
                    <a:pt x="7" y="29"/>
                  </a:lnTo>
                  <a:lnTo>
                    <a:pt x="7" y="29"/>
                  </a:lnTo>
                  <a:lnTo>
                    <a:pt x="7" y="3"/>
                  </a:lnTo>
                  <a:lnTo>
                    <a:pt x="6" y="2"/>
                  </a:lnTo>
                  <a:lnTo>
                    <a:pt x="5" y="1"/>
                  </a:lnTo>
                  <a:lnTo>
                    <a:pt x="3" y="0"/>
                  </a:lnTo>
                  <a:lnTo>
                    <a:pt x="3" y="0"/>
                  </a:lnTo>
                  <a:lnTo>
                    <a:pt x="2" y="1"/>
                  </a:lnTo>
                  <a:lnTo>
                    <a:pt x="1" y="2"/>
                  </a:lnTo>
                  <a:lnTo>
                    <a:pt x="0" y="3"/>
                  </a:lnTo>
                  <a:lnTo>
                    <a:pt x="0" y="4"/>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16" name="Freeform 172"/>
            <p:cNvSpPr>
              <a:spLocks/>
            </p:cNvSpPr>
            <p:nvPr/>
          </p:nvSpPr>
          <p:spPr bwMode="auto">
            <a:xfrm>
              <a:off x="2835" y="1651"/>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3 h 33"/>
                <a:gd name="T22" fmla="*/ 5 w 7"/>
                <a:gd name="T23" fmla="*/ 1 h 33"/>
                <a:gd name="T24" fmla="*/ 3 w 7"/>
                <a:gd name="T25" fmla="*/ 0 h 33"/>
                <a:gd name="T26" fmla="*/ 3 w 7"/>
                <a:gd name="T27" fmla="*/ 0 h 33"/>
                <a:gd name="T28" fmla="*/ 2 w 7"/>
                <a:gd name="T29" fmla="*/ 1 h 33"/>
                <a:gd name="T30" fmla="*/ 1 w 7"/>
                <a:gd name="T31" fmla="*/ 3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4"/>
                  </a:lnTo>
                  <a:lnTo>
                    <a:pt x="6" y="3"/>
                  </a:lnTo>
                  <a:lnTo>
                    <a:pt x="5" y="1"/>
                  </a:lnTo>
                  <a:lnTo>
                    <a:pt x="3" y="0"/>
                  </a:lnTo>
                  <a:lnTo>
                    <a:pt x="3" y="0"/>
                  </a:lnTo>
                  <a:lnTo>
                    <a:pt x="2" y="1"/>
                  </a:lnTo>
                  <a:lnTo>
                    <a:pt x="1" y="3"/>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17" name="Freeform 173"/>
            <p:cNvSpPr>
              <a:spLocks/>
            </p:cNvSpPr>
            <p:nvPr/>
          </p:nvSpPr>
          <p:spPr bwMode="auto">
            <a:xfrm>
              <a:off x="2835" y="1605"/>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4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4 h 33"/>
                <a:gd name="T34" fmla="*/ 0 w 7"/>
                <a:gd name="T35" fmla="*/ 5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4"/>
                  </a:lnTo>
                  <a:lnTo>
                    <a:pt x="6" y="2"/>
                  </a:lnTo>
                  <a:lnTo>
                    <a:pt x="5" y="1"/>
                  </a:lnTo>
                  <a:lnTo>
                    <a:pt x="3" y="0"/>
                  </a:lnTo>
                  <a:lnTo>
                    <a:pt x="3" y="0"/>
                  </a:lnTo>
                  <a:lnTo>
                    <a:pt x="2" y="1"/>
                  </a:lnTo>
                  <a:lnTo>
                    <a:pt x="1" y="2"/>
                  </a:lnTo>
                  <a:lnTo>
                    <a:pt x="0" y="4"/>
                  </a:lnTo>
                  <a:lnTo>
                    <a:pt x="0" y="5"/>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18" name="Freeform 174"/>
            <p:cNvSpPr>
              <a:spLocks/>
            </p:cNvSpPr>
            <p:nvPr/>
          </p:nvSpPr>
          <p:spPr bwMode="auto">
            <a:xfrm>
              <a:off x="2835" y="1559"/>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3"/>
                  </a:lnTo>
                  <a:lnTo>
                    <a:pt x="6" y="2"/>
                  </a:lnTo>
                  <a:lnTo>
                    <a:pt x="5" y="1"/>
                  </a:lnTo>
                  <a:lnTo>
                    <a:pt x="3" y="0"/>
                  </a:lnTo>
                  <a:lnTo>
                    <a:pt x="3"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19" name="Freeform 175"/>
            <p:cNvSpPr>
              <a:spLocks/>
            </p:cNvSpPr>
            <p:nvPr/>
          </p:nvSpPr>
          <p:spPr bwMode="auto">
            <a:xfrm>
              <a:off x="2835" y="1513"/>
              <a:ext cx="7" cy="33"/>
            </a:xfrm>
            <a:custGeom>
              <a:avLst/>
              <a:gdLst>
                <a:gd name="T0" fmla="*/ 0 w 7"/>
                <a:gd name="T1" fmla="*/ 31 h 33"/>
                <a:gd name="T2" fmla="*/ 1 w 7"/>
                <a:gd name="T3" fmla="*/ 31 h 33"/>
                <a:gd name="T4" fmla="*/ 2 w 7"/>
                <a:gd name="T5" fmla="*/ 32 h 33"/>
                <a:gd name="T6" fmla="*/ 3 w 7"/>
                <a:gd name="T7" fmla="*/ 33 h 33"/>
                <a:gd name="T8" fmla="*/ 3 w 7"/>
                <a:gd name="T9" fmla="*/ 33 h 33"/>
                <a:gd name="T10" fmla="*/ 5 w 7"/>
                <a:gd name="T11" fmla="*/ 32 h 33"/>
                <a:gd name="T12" fmla="*/ 6 w 7"/>
                <a:gd name="T13" fmla="*/ 31 h 33"/>
                <a:gd name="T14" fmla="*/ 7 w 7"/>
                <a:gd name="T15" fmla="*/ 30 h 33"/>
                <a:gd name="T16" fmla="*/ 7 w 7"/>
                <a:gd name="T17" fmla="*/ 30 h 33"/>
                <a:gd name="T18" fmla="*/ 7 w 7"/>
                <a:gd name="T19" fmla="*/ 3 h 33"/>
                <a:gd name="T20" fmla="*/ 6 w 7"/>
                <a:gd name="T21" fmla="*/ 2 h 33"/>
                <a:gd name="T22" fmla="*/ 5 w 7"/>
                <a:gd name="T23" fmla="*/ 1 h 33"/>
                <a:gd name="T24" fmla="*/ 3 w 7"/>
                <a:gd name="T25" fmla="*/ 0 h 33"/>
                <a:gd name="T26" fmla="*/ 3 w 7"/>
                <a:gd name="T27" fmla="*/ 0 h 33"/>
                <a:gd name="T28" fmla="*/ 2 w 7"/>
                <a:gd name="T29" fmla="*/ 1 h 33"/>
                <a:gd name="T30" fmla="*/ 1 w 7"/>
                <a:gd name="T31" fmla="*/ 2 h 33"/>
                <a:gd name="T32" fmla="*/ 0 w 7"/>
                <a:gd name="T33" fmla="*/ 3 h 33"/>
                <a:gd name="T34" fmla="*/ 0 w 7"/>
                <a:gd name="T35" fmla="*/ 4 h 33"/>
                <a:gd name="T36" fmla="*/ 0 w 7"/>
                <a:gd name="T37"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3">
                  <a:moveTo>
                    <a:pt x="0" y="31"/>
                  </a:moveTo>
                  <a:lnTo>
                    <a:pt x="1" y="31"/>
                  </a:lnTo>
                  <a:lnTo>
                    <a:pt x="2" y="32"/>
                  </a:lnTo>
                  <a:lnTo>
                    <a:pt x="3" y="33"/>
                  </a:lnTo>
                  <a:lnTo>
                    <a:pt x="3" y="33"/>
                  </a:lnTo>
                  <a:lnTo>
                    <a:pt x="5" y="32"/>
                  </a:lnTo>
                  <a:lnTo>
                    <a:pt x="6" y="31"/>
                  </a:lnTo>
                  <a:lnTo>
                    <a:pt x="7" y="30"/>
                  </a:lnTo>
                  <a:lnTo>
                    <a:pt x="7" y="30"/>
                  </a:lnTo>
                  <a:lnTo>
                    <a:pt x="7" y="3"/>
                  </a:lnTo>
                  <a:lnTo>
                    <a:pt x="6" y="2"/>
                  </a:lnTo>
                  <a:lnTo>
                    <a:pt x="5" y="1"/>
                  </a:lnTo>
                  <a:lnTo>
                    <a:pt x="3" y="0"/>
                  </a:lnTo>
                  <a:lnTo>
                    <a:pt x="3" y="0"/>
                  </a:lnTo>
                  <a:lnTo>
                    <a:pt x="2" y="1"/>
                  </a:lnTo>
                  <a:lnTo>
                    <a:pt x="1" y="2"/>
                  </a:lnTo>
                  <a:lnTo>
                    <a:pt x="0" y="3"/>
                  </a:lnTo>
                  <a:lnTo>
                    <a:pt x="0" y="4"/>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62321" name="Line 177"/>
          <p:cNvSpPr>
            <a:spLocks noChangeShapeType="1"/>
          </p:cNvSpPr>
          <p:nvPr/>
        </p:nvSpPr>
        <p:spPr bwMode="auto">
          <a:xfrm flipV="1">
            <a:off x="5743575" y="2587625"/>
            <a:ext cx="261938" cy="2682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2324" name="Group 180"/>
          <p:cNvGrpSpPr>
            <a:grpSpLocks/>
          </p:cNvGrpSpPr>
          <p:nvPr/>
        </p:nvGrpSpPr>
        <p:grpSpPr bwMode="auto">
          <a:xfrm>
            <a:off x="3068638" y="4746625"/>
            <a:ext cx="784225" cy="744538"/>
            <a:chOff x="1933" y="2990"/>
            <a:chExt cx="494" cy="469"/>
          </a:xfrm>
        </p:grpSpPr>
        <p:sp>
          <p:nvSpPr>
            <p:cNvPr id="262322" name="Line 178"/>
            <p:cNvSpPr>
              <a:spLocks noChangeShapeType="1"/>
            </p:cNvSpPr>
            <p:nvPr/>
          </p:nvSpPr>
          <p:spPr bwMode="auto">
            <a:xfrm flipH="1">
              <a:off x="1987" y="2990"/>
              <a:ext cx="440" cy="41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2323" name="Freeform 179"/>
            <p:cNvSpPr>
              <a:spLocks/>
            </p:cNvSpPr>
            <p:nvPr/>
          </p:nvSpPr>
          <p:spPr bwMode="auto">
            <a:xfrm>
              <a:off x="1933" y="3378"/>
              <a:ext cx="84" cy="81"/>
            </a:xfrm>
            <a:custGeom>
              <a:avLst/>
              <a:gdLst>
                <a:gd name="T0" fmla="*/ 31 w 84"/>
                <a:gd name="T1" fmla="*/ 0 h 81"/>
                <a:gd name="T2" fmla="*/ 0 w 84"/>
                <a:gd name="T3" fmla="*/ 81 h 81"/>
                <a:gd name="T4" fmla="*/ 84 w 84"/>
                <a:gd name="T5" fmla="*/ 57 h 81"/>
                <a:gd name="T6" fmla="*/ 31 w 84"/>
                <a:gd name="T7" fmla="*/ 0 h 81"/>
              </a:gdLst>
              <a:ahLst/>
              <a:cxnLst>
                <a:cxn ang="0">
                  <a:pos x="T0" y="T1"/>
                </a:cxn>
                <a:cxn ang="0">
                  <a:pos x="T2" y="T3"/>
                </a:cxn>
                <a:cxn ang="0">
                  <a:pos x="T4" y="T5"/>
                </a:cxn>
                <a:cxn ang="0">
                  <a:pos x="T6" y="T7"/>
                </a:cxn>
              </a:cxnLst>
              <a:rect l="0" t="0" r="r" b="b"/>
              <a:pathLst>
                <a:path w="84" h="81">
                  <a:moveTo>
                    <a:pt x="31" y="0"/>
                  </a:moveTo>
                  <a:lnTo>
                    <a:pt x="0" y="81"/>
                  </a:lnTo>
                  <a:lnTo>
                    <a:pt x="84" y="5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62325" name="Line 181"/>
          <p:cNvSpPr>
            <a:spLocks noChangeShapeType="1"/>
          </p:cNvSpPr>
          <p:nvPr/>
        </p:nvSpPr>
        <p:spPr bwMode="auto">
          <a:xfrm>
            <a:off x="2378075" y="4084638"/>
            <a:ext cx="388938"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2326" name="Line 182"/>
          <p:cNvSpPr>
            <a:spLocks noChangeShapeType="1"/>
          </p:cNvSpPr>
          <p:nvPr/>
        </p:nvSpPr>
        <p:spPr bwMode="auto">
          <a:xfrm>
            <a:off x="6248400" y="4079875"/>
            <a:ext cx="992188" cy="1588"/>
          </a:xfrm>
          <a:prstGeom prst="line">
            <a:avLst/>
          </a:prstGeom>
          <a:noFill/>
          <a:ln w="142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2327" name="Line 183"/>
          <p:cNvSpPr>
            <a:spLocks noChangeShapeType="1"/>
          </p:cNvSpPr>
          <p:nvPr/>
        </p:nvSpPr>
        <p:spPr bwMode="auto">
          <a:xfrm flipV="1">
            <a:off x="4505325" y="5745163"/>
            <a:ext cx="1588" cy="32702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2331" name="Rectangle 187"/>
          <p:cNvSpPr>
            <a:spLocks noChangeArrowheads="1"/>
          </p:cNvSpPr>
          <p:nvPr/>
        </p:nvSpPr>
        <p:spPr bwMode="auto">
          <a:xfrm>
            <a:off x="4568825" y="1762125"/>
            <a:ext cx="5302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1" i="1">
                <a:solidFill>
                  <a:srgbClr val="000000"/>
                </a:solidFill>
              </a:rPr>
              <a:t>z</a:t>
            </a:r>
            <a:r>
              <a:rPr lang="en-US" altLang="en-US" sz="1500" b="1">
                <a:solidFill>
                  <a:srgbClr val="000000"/>
                </a:solidFill>
              </a:rPr>
              <a:t>-axis</a:t>
            </a:r>
            <a:endParaRPr lang="en-US" altLang="en-US" sz="2800"/>
          </a:p>
        </p:txBody>
      </p:sp>
      <p:sp>
        <p:nvSpPr>
          <p:cNvPr id="262332" name="Rectangle 188"/>
          <p:cNvSpPr>
            <a:spLocks noChangeArrowheads="1"/>
          </p:cNvSpPr>
          <p:nvPr/>
        </p:nvSpPr>
        <p:spPr bwMode="auto">
          <a:xfrm>
            <a:off x="4375150" y="1889125"/>
            <a:ext cx="109538"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00"/>
                </a:solidFill>
                <a:latin typeface="Times New Roman" panose="02020603050405020304" pitchFamily="18" charset="0"/>
              </a:rPr>
              <a:t> </a:t>
            </a:r>
            <a:endParaRPr lang="en-US" altLang="en-US"/>
          </a:p>
        </p:txBody>
      </p:sp>
      <p:grpSp>
        <p:nvGrpSpPr>
          <p:cNvPr id="262335" name="Group 191"/>
          <p:cNvGrpSpPr>
            <a:grpSpLocks/>
          </p:cNvGrpSpPr>
          <p:nvPr/>
        </p:nvGrpSpPr>
        <p:grpSpPr bwMode="auto">
          <a:xfrm>
            <a:off x="4445000" y="1887538"/>
            <a:ext cx="123825" cy="490537"/>
            <a:chOff x="2800" y="1189"/>
            <a:chExt cx="78" cy="309"/>
          </a:xfrm>
        </p:grpSpPr>
        <p:sp>
          <p:nvSpPr>
            <p:cNvPr id="262333" name="Line 189"/>
            <p:cNvSpPr>
              <a:spLocks noChangeShapeType="1"/>
            </p:cNvSpPr>
            <p:nvPr/>
          </p:nvSpPr>
          <p:spPr bwMode="auto">
            <a:xfrm flipV="1">
              <a:off x="2838" y="1264"/>
              <a:ext cx="1" cy="23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2334" name="Freeform 190"/>
            <p:cNvSpPr>
              <a:spLocks/>
            </p:cNvSpPr>
            <p:nvPr/>
          </p:nvSpPr>
          <p:spPr bwMode="auto">
            <a:xfrm>
              <a:off x="2800" y="1189"/>
              <a:ext cx="78" cy="78"/>
            </a:xfrm>
            <a:custGeom>
              <a:avLst/>
              <a:gdLst>
                <a:gd name="T0" fmla="*/ 78 w 78"/>
                <a:gd name="T1" fmla="*/ 78 h 78"/>
                <a:gd name="T2" fmla="*/ 38 w 78"/>
                <a:gd name="T3" fmla="*/ 0 h 78"/>
                <a:gd name="T4" fmla="*/ 0 w 78"/>
                <a:gd name="T5" fmla="*/ 78 h 78"/>
                <a:gd name="T6" fmla="*/ 78 w 78"/>
                <a:gd name="T7" fmla="*/ 78 h 78"/>
              </a:gdLst>
              <a:ahLst/>
              <a:cxnLst>
                <a:cxn ang="0">
                  <a:pos x="T0" y="T1"/>
                </a:cxn>
                <a:cxn ang="0">
                  <a:pos x="T2" y="T3"/>
                </a:cxn>
                <a:cxn ang="0">
                  <a:pos x="T4" y="T5"/>
                </a:cxn>
                <a:cxn ang="0">
                  <a:pos x="T6" y="T7"/>
                </a:cxn>
              </a:cxnLst>
              <a:rect l="0" t="0" r="r" b="b"/>
              <a:pathLst>
                <a:path w="78" h="78">
                  <a:moveTo>
                    <a:pt x="78" y="78"/>
                  </a:moveTo>
                  <a:lnTo>
                    <a:pt x="38" y="0"/>
                  </a:lnTo>
                  <a:lnTo>
                    <a:pt x="0" y="78"/>
                  </a:lnTo>
                  <a:lnTo>
                    <a:pt x="7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62350" name="Freeform 206"/>
          <p:cNvSpPr>
            <a:spLocks/>
          </p:cNvSpPr>
          <p:nvPr/>
        </p:nvSpPr>
        <p:spPr bwMode="auto">
          <a:xfrm>
            <a:off x="4546600" y="2371725"/>
            <a:ext cx="981075" cy="2244725"/>
          </a:xfrm>
          <a:custGeom>
            <a:avLst/>
            <a:gdLst>
              <a:gd name="T0" fmla="*/ 0 w 618"/>
              <a:gd name="T1" fmla="*/ 0 h 1414"/>
              <a:gd name="T2" fmla="*/ 40 w 618"/>
              <a:gd name="T3" fmla="*/ 9 h 1414"/>
              <a:gd name="T4" fmla="*/ 80 w 618"/>
              <a:gd name="T5" fmla="*/ 20 h 1414"/>
              <a:gd name="T6" fmla="*/ 117 w 618"/>
              <a:gd name="T7" fmla="*/ 34 h 1414"/>
              <a:gd name="T8" fmla="*/ 155 w 618"/>
              <a:gd name="T9" fmla="*/ 52 h 1414"/>
              <a:gd name="T10" fmla="*/ 191 w 618"/>
              <a:gd name="T11" fmla="*/ 73 h 1414"/>
              <a:gd name="T12" fmla="*/ 226 w 618"/>
              <a:gd name="T13" fmla="*/ 96 h 1414"/>
              <a:gd name="T14" fmla="*/ 259 w 618"/>
              <a:gd name="T15" fmla="*/ 122 h 1414"/>
              <a:gd name="T16" fmla="*/ 292 w 618"/>
              <a:gd name="T17" fmla="*/ 151 h 1414"/>
              <a:gd name="T18" fmla="*/ 323 w 618"/>
              <a:gd name="T19" fmla="*/ 182 h 1414"/>
              <a:gd name="T20" fmla="*/ 352 w 618"/>
              <a:gd name="T21" fmla="*/ 216 h 1414"/>
              <a:gd name="T22" fmla="*/ 381 w 618"/>
              <a:gd name="T23" fmla="*/ 252 h 1414"/>
              <a:gd name="T24" fmla="*/ 407 w 618"/>
              <a:gd name="T25" fmla="*/ 290 h 1414"/>
              <a:gd name="T26" fmla="*/ 433 w 618"/>
              <a:gd name="T27" fmla="*/ 331 h 1414"/>
              <a:gd name="T28" fmla="*/ 457 w 618"/>
              <a:gd name="T29" fmla="*/ 374 h 1414"/>
              <a:gd name="T30" fmla="*/ 480 w 618"/>
              <a:gd name="T31" fmla="*/ 419 h 1414"/>
              <a:gd name="T32" fmla="*/ 501 w 618"/>
              <a:gd name="T33" fmla="*/ 465 h 1414"/>
              <a:gd name="T34" fmla="*/ 519 w 618"/>
              <a:gd name="T35" fmla="*/ 514 h 1414"/>
              <a:gd name="T36" fmla="*/ 538 w 618"/>
              <a:gd name="T37" fmla="*/ 565 h 1414"/>
              <a:gd name="T38" fmla="*/ 553 w 618"/>
              <a:gd name="T39" fmla="*/ 618 h 1414"/>
              <a:gd name="T40" fmla="*/ 568 w 618"/>
              <a:gd name="T41" fmla="*/ 672 h 1414"/>
              <a:gd name="T42" fmla="*/ 581 w 618"/>
              <a:gd name="T43" fmla="*/ 727 h 1414"/>
              <a:gd name="T44" fmla="*/ 592 w 618"/>
              <a:gd name="T45" fmla="*/ 784 h 1414"/>
              <a:gd name="T46" fmla="*/ 601 w 618"/>
              <a:gd name="T47" fmla="*/ 842 h 1414"/>
              <a:gd name="T48" fmla="*/ 607 w 618"/>
              <a:gd name="T49" fmla="*/ 901 h 1414"/>
              <a:gd name="T50" fmla="*/ 613 w 618"/>
              <a:gd name="T51" fmla="*/ 963 h 1414"/>
              <a:gd name="T52" fmla="*/ 616 w 618"/>
              <a:gd name="T53" fmla="*/ 1024 h 1414"/>
              <a:gd name="T54" fmla="*/ 618 w 618"/>
              <a:gd name="T55" fmla="*/ 1087 h 1414"/>
              <a:gd name="T56" fmla="*/ 617 w 618"/>
              <a:gd name="T57" fmla="*/ 1152 h 1414"/>
              <a:gd name="T58" fmla="*/ 615 w 618"/>
              <a:gd name="T59" fmla="*/ 1215 h 1414"/>
              <a:gd name="T60" fmla="*/ 609 w 618"/>
              <a:gd name="T61" fmla="*/ 1281 h 1414"/>
              <a:gd name="T62" fmla="*/ 603 w 618"/>
              <a:gd name="T63" fmla="*/ 1347 h 1414"/>
              <a:gd name="T64" fmla="*/ 594 w 618"/>
              <a:gd name="T65" fmla="*/ 1414 h 1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8" h="1414">
                <a:moveTo>
                  <a:pt x="0" y="0"/>
                </a:moveTo>
                <a:lnTo>
                  <a:pt x="40" y="9"/>
                </a:lnTo>
                <a:lnTo>
                  <a:pt x="80" y="20"/>
                </a:lnTo>
                <a:lnTo>
                  <a:pt x="117" y="34"/>
                </a:lnTo>
                <a:lnTo>
                  <a:pt x="155" y="52"/>
                </a:lnTo>
                <a:lnTo>
                  <a:pt x="191" y="73"/>
                </a:lnTo>
                <a:lnTo>
                  <a:pt x="226" y="96"/>
                </a:lnTo>
                <a:lnTo>
                  <a:pt x="259" y="122"/>
                </a:lnTo>
                <a:lnTo>
                  <a:pt x="292" y="151"/>
                </a:lnTo>
                <a:lnTo>
                  <a:pt x="323" y="182"/>
                </a:lnTo>
                <a:lnTo>
                  <a:pt x="352" y="216"/>
                </a:lnTo>
                <a:lnTo>
                  <a:pt x="381" y="252"/>
                </a:lnTo>
                <a:lnTo>
                  <a:pt x="407" y="290"/>
                </a:lnTo>
                <a:lnTo>
                  <a:pt x="433" y="331"/>
                </a:lnTo>
                <a:lnTo>
                  <a:pt x="457" y="374"/>
                </a:lnTo>
                <a:lnTo>
                  <a:pt x="480" y="419"/>
                </a:lnTo>
                <a:lnTo>
                  <a:pt x="501" y="465"/>
                </a:lnTo>
                <a:lnTo>
                  <a:pt x="519" y="514"/>
                </a:lnTo>
                <a:lnTo>
                  <a:pt x="538" y="565"/>
                </a:lnTo>
                <a:lnTo>
                  <a:pt x="553" y="618"/>
                </a:lnTo>
                <a:lnTo>
                  <a:pt x="568" y="672"/>
                </a:lnTo>
                <a:lnTo>
                  <a:pt x="581" y="727"/>
                </a:lnTo>
                <a:lnTo>
                  <a:pt x="592" y="784"/>
                </a:lnTo>
                <a:lnTo>
                  <a:pt x="601" y="842"/>
                </a:lnTo>
                <a:lnTo>
                  <a:pt x="607" y="901"/>
                </a:lnTo>
                <a:lnTo>
                  <a:pt x="613" y="963"/>
                </a:lnTo>
                <a:lnTo>
                  <a:pt x="616" y="1024"/>
                </a:lnTo>
                <a:lnTo>
                  <a:pt x="618" y="1087"/>
                </a:lnTo>
                <a:lnTo>
                  <a:pt x="617" y="1152"/>
                </a:lnTo>
                <a:lnTo>
                  <a:pt x="615" y="1215"/>
                </a:lnTo>
                <a:lnTo>
                  <a:pt x="609" y="1281"/>
                </a:lnTo>
                <a:lnTo>
                  <a:pt x="603" y="1347"/>
                </a:lnTo>
                <a:lnTo>
                  <a:pt x="594" y="1414"/>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2351" name="Freeform 207"/>
          <p:cNvSpPr>
            <a:spLocks/>
          </p:cNvSpPr>
          <p:nvPr/>
        </p:nvSpPr>
        <p:spPr bwMode="auto">
          <a:xfrm>
            <a:off x="4532313" y="4630738"/>
            <a:ext cx="957262" cy="1123950"/>
          </a:xfrm>
          <a:custGeom>
            <a:avLst/>
            <a:gdLst>
              <a:gd name="T0" fmla="*/ 0 w 603"/>
              <a:gd name="T1" fmla="*/ 708 h 708"/>
              <a:gd name="T2" fmla="*/ 30 w 603"/>
              <a:gd name="T3" fmla="*/ 707 h 708"/>
              <a:gd name="T4" fmla="*/ 58 w 603"/>
              <a:gd name="T5" fmla="*/ 704 h 708"/>
              <a:gd name="T6" fmla="*/ 87 w 603"/>
              <a:gd name="T7" fmla="*/ 700 h 708"/>
              <a:gd name="T8" fmla="*/ 114 w 603"/>
              <a:gd name="T9" fmla="*/ 693 h 708"/>
              <a:gd name="T10" fmla="*/ 142 w 603"/>
              <a:gd name="T11" fmla="*/ 686 h 708"/>
              <a:gd name="T12" fmla="*/ 169 w 603"/>
              <a:gd name="T13" fmla="*/ 677 h 708"/>
              <a:gd name="T14" fmla="*/ 195 w 603"/>
              <a:gd name="T15" fmla="*/ 666 h 708"/>
              <a:gd name="T16" fmla="*/ 222 w 603"/>
              <a:gd name="T17" fmla="*/ 653 h 708"/>
              <a:gd name="T18" fmla="*/ 248 w 603"/>
              <a:gd name="T19" fmla="*/ 638 h 708"/>
              <a:gd name="T20" fmla="*/ 272 w 603"/>
              <a:gd name="T21" fmla="*/ 623 h 708"/>
              <a:gd name="T22" fmla="*/ 298 w 603"/>
              <a:gd name="T23" fmla="*/ 607 h 708"/>
              <a:gd name="T24" fmla="*/ 321 w 603"/>
              <a:gd name="T25" fmla="*/ 588 h 708"/>
              <a:gd name="T26" fmla="*/ 344 w 603"/>
              <a:gd name="T27" fmla="*/ 569 h 708"/>
              <a:gd name="T28" fmla="*/ 367 w 603"/>
              <a:gd name="T29" fmla="*/ 548 h 708"/>
              <a:gd name="T30" fmla="*/ 388 w 603"/>
              <a:gd name="T31" fmla="*/ 526 h 708"/>
              <a:gd name="T32" fmla="*/ 409 w 603"/>
              <a:gd name="T33" fmla="*/ 502 h 708"/>
              <a:gd name="T34" fmla="*/ 428 w 603"/>
              <a:gd name="T35" fmla="*/ 478 h 708"/>
              <a:gd name="T36" fmla="*/ 447 w 603"/>
              <a:gd name="T37" fmla="*/ 453 h 708"/>
              <a:gd name="T38" fmla="*/ 483 w 603"/>
              <a:gd name="T39" fmla="*/ 398 h 708"/>
              <a:gd name="T40" fmla="*/ 514 w 603"/>
              <a:gd name="T41" fmla="*/ 340 h 708"/>
              <a:gd name="T42" fmla="*/ 528 w 603"/>
              <a:gd name="T43" fmla="*/ 310 h 708"/>
              <a:gd name="T44" fmla="*/ 541 w 603"/>
              <a:gd name="T45" fmla="*/ 278 h 708"/>
              <a:gd name="T46" fmla="*/ 554 w 603"/>
              <a:gd name="T47" fmla="*/ 246 h 708"/>
              <a:gd name="T48" fmla="*/ 565 w 603"/>
              <a:gd name="T49" fmla="*/ 213 h 708"/>
              <a:gd name="T50" fmla="*/ 574 w 603"/>
              <a:gd name="T51" fmla="*/ 179 h 708"/>
              <a:gd name="T52" fmla="*/ 582 w 603"/>
              <a:gd name="T53" fmla="*/ 144 h 708"/>
              <a:gd name="T54" fmla="*/ 590 w 603"/>
              <a:gd name="T55" fmla="*/ 109 h 708"/>
              <a:gd name="T56" fmla="*/ 595 w 603"/>
              <a:gd name="T57" fmla="*/ 74 h 708"/>
              <a:gd name="T58" fmla="*/ 600 w 603"/>
              <a:gd name="T59" fmla="*/ 37 h 708"/>
              <a:gd name="T60" fmla="*/ 603 w 603"/>
              <a:gd name="T61" fmla="*/ 0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3" h="708">
                <a:moveTo>
                  <a:pt x="0" y="708"/>
                </a:moveTo>
                <a:lnTo>
                  <a:pt x="30" y="707"/>
                </a:lnTo>
                <a:lnTo>
                  <a:pt x="58" y="704"/>
                </a:lnTo>
                <a:lnTo>
                  <a:pt x="87" y="700"/>
                </a:lnTo>
                <a:lnTo>
                  <a:pt x="114" y="693"/>
                </a:lnTo>
                <a:lnTo>
                  <a:pt x="142" y="686"/>
                </a:lnTo>
                <a:lnTo>
                  <a:pt x="169" y="677"/>
                </a:lnTo>
                <a:lnTo>
                  <a:pt x="195" y="666"/>
                </a:lnTo>
                <a:lnTo>
                  <a:pt x="222" y="653"/>
                </a:lnTo>
                <a:lnTo>
                  <a:pt x="248" y="638"/>
                </a:lnTo>
                <a:lnTo>
                  <a:pt x="272" y="623"/>
                </a:lnTo>
                <a:lnTo>
                  <a:pt x="298" y="607"/>
                </a:lnTo>
                <a:lnTo>
                  <a:pt x="321" y="588"/>
                </a:lnTo>
                <a:lnTo>
                  <a:pt x="344" y="569"/>
                </a:lnTo>
                <a:lnTo>
                  <a:pt x="367" y="548"/>
                </a:lnTo>
                <a:lnTo>
                  <a:pt x="388" y="526"/>
                </a:lnTo>
                <a:lnTo>
                  <a:pt x="409" y="502"/>
                </a:lnTo>
                <a:lnTo>
                  <a:pt x="428" y="478"/>
                </a:lnTo>
                <a:lnTo>
                  <a:pt x="447" y="453"/>
                </a:lnTo>
                <a:lnTo>
                  <a:pt x="483" y="398"/>
                </a:lnTo>
                <a:lnTo>
                  <a:pt x="514" y="340"/>
                </a:lnTo>
                <a:lnTo>
                  <a:pt x="528" y="310"/>
                </a:lnTo>
                <a:lnTo>
                  <a:pt x="541" y="278"/>
                </a:lnTo>
                <a:lnTo>
                  <a:pt x="554" y="246"/>
                </a:lnTo>
                <a:lnTo>
                  <a:pt x="565" y="213"/>
                </a:lnTo>
                <a:lnTo>
                  <a:pt x="574" y="179"/>
                </a:lnTo>
                <a:lnTo>
                  <a:pt x="582" y="144"/>
                </a:lnTo>
                <a:lnTo>
                  <a:pt x="590" y="109"/>
                </a:lnTo>
                <a:lnTo>
                  <a:pt x="595" y="74"/>
                </a:lnTo>
                <a:lnTo>
                  <a:pt x="600" y="37"/>
                </a:lnTo>
                <a:lnTo>
                  <a:pt x="603"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2352" name="Line 208"/>
          <p:cNvSpPr>
            <a:spLocks noChangeShapeType="1"/>
          </p:cNvSpPr>
          <p:nvPr/>
        </p:nvSpPr>
        <p:spPr bwMode="auto">
          <a:xfrm flipV="1">
            <a:off x="5524500" y="3197225"/>
            <a:ext cx="862013" cy="565150"/>
          </a:xfrm>
          <a:prstGeom prst="line">
            <a:avLst/>
          </a:prstGeom>
          <a:noFill/>
          <a:ln w="14288">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2390" name="Group 246"/>
          <p:cNvGrpSpPr>
            <a:grpSpLocks/>
          </p:cNvGrpSpPr>
          <p:nvPr/>
        </p:nvGrpSpPr>
        <p:grpSpPr bwMode="auto">
          <a:xfrm>
            <a:off x="3846513" y="2849563"/>
            <a:ext cx="1903412" cy="1901825"/>
            <a:chOff x="2423" y="1795"/>
            <a:chExt cx="1199" cy="1198"/>
          </a:xfrm>
        </p:grpSpPr>
        <p:sp>
          <p:nvSpPr>
            <p:cNvPr id="262353" name="Freeform 209"/>
            <p:cNvSpPr>
              <a:spLocks/>
            </p:cNvSpPr>
            <p:nvPr/>
          </p:nvSpPr>
          <p:spPr bwMode="auto">
            <a:xfrm>
              <a:off x="2423" y="2968"/>
              <a:ext cx="26" cy="25"/>
            </a:xfrm>
            <a:custGeom>
              <a:avLst/>
              <a:gdLst>
                <a:gd name="T0" fmla="*/ 3 w 26"/>
                <a:gd name="T1" fmla="*/ 19 h 25"/>
                <a:gd name="T2" fmla="*/ 1 w 26"/>
                <a:gd name="T3" fmla="*/ 21 h 25"/>
                <a:gd name="T4" fmla="*/ 0 w 26"/>
                <a:gd name="T5" fmla="*/ 22 h 25"/>
                <a:gd name="T6" fmla="*/ 0 w 26"/>
                <a:gd name="T7" fmla="*/ 22 h 25"/>
                <a:gd name="T8" fmla="*/ 1 w 26"/>
                <a:gd name="T9" fmla="*/ 23 h 25"/>
                <a:gd name="T10" fmla="*/ 3 w 26"/>
                <a:gd name="T11" fmla="*/ 24 h 25"/>
                <a:gd name="T12" fmla="*/ 4 w 26"/>
                <a:gd name="T13" fmla="*/ 25 h 25"/>
                <a:gd name="T14" fmla="*/ 4 w 26"/>
                <a:gd name="T15" fmla="*/ 25 h 25"/>
                <a:gd name="T16" fmla="*/ 6 w 26"/>
                <a:gd name="T17" fmla="*/ 25 h 25"/>
                <a:gd name="T18" fmla="*/ 23 w 26"/>
                <a:gd name="T19" fmla="*/ 6 h 25"/>
                <a:gd name="T20" fmla="*/ 24 w 26"/>
                <a:gd name="T21" fmla="*/ 5 h 25"/>
                <a:gd name="T22" fmla="*/ 26 w 26"/>
                <a:gd name="T23" fmla="*/ 4 h 25"/>
                <a:gd name="T24" fmla="*/ 26 w 26"/>
                <a:gd name="T25" fmla="*/ 3 h 25"/>
                <a:gd name="T26" fmla="*/ 24 w 26"/>
                <a:gd name="T27" fmla="*/ 2 h 25"/>
                <a:gd name="T28" fmla="*/ 23 w 26"/>
                <a:gd name="T29" fmla="*/ 1 h 25"/>
                <a:gd name="T30" fmla="*/ 22 w 26"/>
                <a:gd name="T31" fmla="*/ 0 h 25"/>
                <a:gd name="T32" fmla="*/ 21 w 26"/>
                <a:gd name="T33" fmla="*/ 0 h 25"/>
                <a:gd name="T34" fmla="*/ 20 w 26"/>
                <a:gd name="T35" fmla="*/ 1 h 25"/>
                <a:gd name="T36" fmla="*/ 3 w 26"/>
                <a:gd name="T3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5">
                  <a:moveTo>
                    <a:pt x="3" y="19"/>
                  </a:moveTo>
                  <a:lnTo>
                    <a:pt x="1" y="21"/>
                  </a:lnTo>
                  <a:lnTo>
                    <a:pt x="0" y="22"/>
                  </a:lnTo>
                  <a:lnTo>
                    <a:pt x="0" y="22"/>
                  </a:lnTo>
                  <a:lnTo>
                    <a:pt x="1" y="23"/>
                  </a:lnTo>
                  <a:lnTo>
                    <a:pt x="3" y="24"/>
                  </a:lnTo>
                  <a:lnTo>
                    <a:pt x="4" y="25"/>
                  </a:lnTo>
                  <a:lnTo>
                    <a:pt x="4" y="25"/>
                  </a:lnTo>
                  <a:lnTo>
                    <a:pt x="6" y="25"/>
                  </a:lnTo>
                  <a:lnTo>
                    <a:pt x="23" y="6"/>
                  </a:lnTo>
                  <a:lnTo>
                    <a:pt x="24" y="5"/>
                  </a:lnTo>
                  <a:lnTo>
                    <a:pt x="26" y="4"/>
                  </a:lnTo>
                  <a:lnTo>
                    <a:pt x="26" y="3"/>
                  </a:lnTo>
                  <a:lnTo>
                    <a:pt x="24" y="2"/>
                  </a:lnTo>
                  <a:lnTo>
                    <a:pt x="23" y="1"/>
                  </a:lnTo>
                  <a:lnTo>
                    <a:pt x="22" y="0"/>
                  </a:lnTo>
                  <a:lnTo>
                    <a:pt x="21" y="0"/>
                  </a:lnTo>
                  <a:lnTo>
                    <a:pt x="20" y="1"/>
                  </a:lnTo>
                  <a:lnTo>
                    <a:pt x="3"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54" name="Freeform 210"/>
            <p:cNvSpPr>
              <a:spLocks/>
            </p:cNvSpPr>
            <p:nvPr/>
          </p:nvSpPr>
          <p:spPr bwMode="auto">
            <a:xfrm>
              <a:off x="2456" y="2935"/>
              <a:ext cx="26" cy="25"/>
            </a:xfrm>
            <a:custGeom>
              <a:avLst/>
              <a:gdLst>
                <a:gd name="T0" fmla="*/ 1 w 26"/>
                <a:gd name="T1" fmla="*/ 19 h 25"/>
                <a:gd name="T2" fmla="*/ 0 w 26"/>
                <a:gd name="T3" fmla="*/ 21 h 25"/>
                <a:gd name="T4" fmla="*/ 0 w 26"/>
                <a:gd name="T5" fmla="*/ 22 h 25"/>
                <a:gd name="T6" fmla="*/ 0 w 26"/>
                <a:gd name="T7" fmla="*/ 23 h 25"/>
                <a:gd name="T8" fmla="*/ 0 w 26"/>
                <a:gd name="T9" fmla="*/ 24 h 25"/>
                <a:gd name="T10" fmla="*/ 1 w 26"/>
                <a:gd name="T11" fmla="*/ 25 h 25"/>
                <a:gd name="T12" fmla="*/ 2 w 26"/>
                <a:gd name="T13" fmla="*/ 25 h 25"/>
                <a:gd name="T14" fmla="*/ 4 w 26"/>
                <a:gd name="T15" fmla="*/ 25 h 25"/>
                <a:gd name="T16" fmla="*/ 5 w 26"/>
                <a:gd name="T17" fmla="*/ 25 h 25"/>
                <a:gd name="T18" fmla="*/ 23 w 26"/>
                <a:gd name="T19" fmla="*/ 6 h 25"/>
                <a:gd name="T20" fmla="*/ 24 w 26"/>
                <a:gd name="T21" fmla="*/ 5 h 25"/>
                <a:gd name="T22" fmla="*/ 26 w 26"/>
                <a:gd name="T23" fmla="*/ 4 h 25"/>
                <a:gd name="T24" fmla="*/ 26 w 26"/>
                <a:gd name="T25" fmla="*/ 3 h 25"/>
                <a:gd name="T26" fmla="*/ 24 w 26"/>
                <a:gd name="T27" fmla="*/ 2 h 25"/>
                <a:gd name="T28" fmla="*/ 23 w 26"/>
                <a:gd name="T29" fmla="*/ 1 h 25"/>
                <a:gd name="T30" fmla="*/ 22 w 26"/>
                <a:gd name="T31" fmla="*/ 0 h 25"/>
                <a:gd name="T32" fmla="*/ 21 w 26"/>
                <a:gd name="T33" fmla="*/ 0 h 25"/>
                <a:gd name="T34" fmla="*/ 20 w 26"/>
                <a:gd name="T35" fmla="*/ 1 h 25"/>
                <a:gd name="T36" fmla="*/ 1 w 26"/>
                <a:gd name="T3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5">
                  <a:moveTo>
                    <a:pt x="1" y="19"/>
                  </a:moveTo>
                  <a:lnTo>
                    <a:pt x="0" y="21"/>
                  </a:lnTo>
                  <a:lnTo>
                    <a:pt x="0" y="22"/>
                  </a:lnTo>
                  <a:lnTo>
                    <a:pt x="0" y="23"/>
                  </a:lnTo>
                  <a:lnTo>
                    <a:pt x="0" y="24"/>
                  </a:lnTo>
                  <a:lnTo>
                    <a:pt x="1" y="25"/>
                  </a:lnTo>
                  <a:lnTo>
                    <a:pt x="2" y="25"/>
                  </a:lnTo>
                  <a:lnTo>
                    <a:pt x="4" y="25"/>
                  </a:lnTo>
                  <a:lnTo>
                    <a:pt x="5" y="25"/>
                  </a:lnTo>
                  <a:lnTo>
                    <a:pt x="23" y="6"/>
                  </a:lnTo>
                  <a:lnTo>
                    <a:pt x="24" y="5"/>
                  </a:lnTo>
                  <a:lnTo>
                    <a:pt x="26" y="4"/>
                  </a:lnTo>
                  <a:lnTo>
                    <a:pt x="26" y="3"/>
                  </a:lnTo>
                  <a:lnTo>
                    <a:pt x="24" y="2"/>
                  </a:lnTo>
                  <a:lnTo>
                    <a:pt x="23" y="1"/>
                  </a:lnTo>
                  <a:lnTo>
                    <a:pt x="22" y="0"/>
                  </a:lnTo>
                  <a:lnTo>
                    <a:pt x="21" y="0"/>
                  </a:lnTo>
                  <a:lnTo>
                    <a:pt x="20" y="1"/>
                  </a:lnTo>
                  <a:lnTo>
                    <a:pt x="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55" name="Freeform 211"/>
            <p:cNvSpPr>
              <a:spLocks/>
            </p:cNvSpPr>
            <p:nvPr/>
          </p:nvSpPr>
          <p:spPr bwMode="auto">
            <a:xfrm>
              <a:off x="2488" y="2903"/>
              <a:ext cx="25" cy="25"/>
            </a:xfrm>
            <a:custGeom>
              <a:avLst/>
              <a:gdLst>
                <a:gd name="T0" fmla="*/ 2 w 25"/>
                <a:gd name="T1" fmla="*/ 19 h 25"/>
                <a:gd name="T2" fmla="*/ 1 w 25"/>
                <a:gd name="T3" fmla="*/ 20 h 25"/>
                <a:gd name="T4" fmla="*/ 0 w 25"/>
                <a:gd name="T5" fmla="*/ 21 h 25"/>
                <a:gd name="T6" fmla="*/ 0 w 25"/>
                <a:gd name="T7" fmla="*/ 22 h 25"/>
                <a:gd name="T8" fmla="*/ 1 w 25"/>
                <a:gd name="T9" fmla="*/ 23 h 25"/>
                <a:gd name="T10" fmla="*/ 2 w 25"/>
                <a:gd name="T11" fmla="*/ 24 h 25"/>
                <a:gd name="T12" fmla="*/ 3 w 25"/>
                <a:gd name="T13" fmla="*/ 25 h 25"/>
                <a:gd name="T14" fmla="*/ 5 w 25"/>
                <a:gd name="T15" fmla="*/ 25 h 25"/>
                <a:gd name="T16" fmla="*/ 6 w 25"/>
                <a:gd name="T17" fmla="*/ 24 h 25"/>
                <a:gd name="T18" fmla="*/ 24 w 25"/>
                <a:gd name="T19" fmla="*/ 5 h 25"/>
                <a:gd name="T20" fmla="*/ 25 w 25"/>
                <a:gd name="T21" fmla="*/ 4 h 25"/>
                <a:gd name="T22" fmla="*/ 25 w 25"/>
                <a:gd name="T23" fmla="*/ 3 h 25"/>
                <a:gd name="T24" fmla="*/ 25 w 25"/>
                <a:gd name="T25" fmla="*/ 2 h 25"/>
                <a:gd name="T26" fmla="*/ 25 w 25"/>
                <a:gd name="T27" fmla="*/ 1 h 25"/>
                <a:gd name="T28" fmla="*/ 24 w 25"/>
                <a:gd name="T29" fmla="*/ 0 h 25"/>
                <a:gd name="T30" fmla="*/ 23 w 25"/>
                <a:gd name="T31" fmla="*/ 0 h 25"/>
                <a:gd name="T32" fmla="*/ 22 w 25"/>
                <a:gd name="T33" fmla="*/ 0 h 25"/>
                <a:gd name="T34" fmla="*/ 21 w 25"/>
                <a:gd name="T35" fmla="*/ 0 h 25"/>
                <a:gd name="T36" fmla="*/ 2 w 25"/>
                <a:gd name="T3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2" y="19"/>
                  </a:moveTo>
                  <a:lnTo>
                    <a:pt x="1" y="20"/>
                  </a:lnTo>
                  <a:lnTo>
                    <a:pt x="0" y="21"/>
                  </a:lnTo>
                  <a:lnTo>
                    <a:pt x="0" y="22"/>
                  </a:lnTo>
                  <a:lnTo>
                    <a:pt x="1" y="23"/>
                  </a:lnTo>
                  <a:lnTo>
                    <a:pt x="2" y="24"/>
                  </a:lnTo>
                  <a:lnTo>
                    <a:pt x="3" y="25"/>
                  </a:lnTo>
                  <a:lnTo>
                    <a:pt x="5" y="25"/>
                  </a:lnTo>
                  <a:lnTo>
                    <a:pt x="6" y="24"/>
                  </a:lnTo>
                  <a:lnTo>
                    <a:pt x="24" y="5"/>
                  </a:lnTo>
                  <a:lnTo>
                    <a:pt x="25" y="4"/>
                  </a:lnTo>
                  <a:lnTo>
                    <a:pt x="25" y="3"/>
                  </a:lnTo>
                  <a:lnTo>
                    <a:pt x="25" y="2"/>
                  </a:lnTo>
                  <a:lnTo>
                    <a:pt x="25" y="1"/>
                  </a:lnTo>
                  <a:lnTo>
                    <a:pt x="24" y="0"/>
                  </a:lnTo>
                  <a:lnTo>
                    <a:pt x="23" y="0"/>
                  </a:lnTo>
                  <a:lnTo>
                    <a:pt x="22" y="0"/>
                  </a:lnTo>
                  <a:lnTo>
                    <a:pt x="21" y="0"/>
                  </a:lnTo>
                  <a:lnTo>
                    <a:pt x="2"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56" name="Freeform 212"/>
            <p:cNvSpPr>
              <a:spLocks/>
            </p:cNvSpPr>
            <p:nvPr/>
          </p:nvSpPr>
          <p:spPr bwMode="auto">
            <a:xfrm>
              <a:off x="2521" y="2870"/>
              <a:ext cx="25" cy="25"/>
            </a:xfrm>
            <a:custGeom>
              <a:avLst/>
              <a:gdLst>
                <a:gd name="T0" fmla="*/ 2 w 25"/>
                <a:gd name="T1" fmla="*/ 19 h 25"/>
                <a:gd name="T2" fmla="*/ 1 w 25"/>
                <a:gd name="T3" fmla="*/ 20 h 25"/>
                <a:gd name="T4" fmla="*/ 0 w 25"/>
                <a:gd name="T5" fmla="*/ 21 h 25"/>
                <a:gd name="T6" fmla="*/ 0 w 25"/>
                <a:gd name="T7" fmla="*/ 22 h 25"/>
                <a:gd name="T8" fmla="*/ 1 w 25"/>
                <a:gd name="T9" fmla="*/ 23 h 25"/>
                <a:gd name="T10" fmla="*/ 2 w 25"/>
                <a:gd name="T11" fmla="*/ 24 h 25"/>
                <a:gd name="T12" fmla="*/ 3 w 25"/>
                <a:gd name="T13" fmla="*/ 25 h 25"/>
                <a:gd name="T14" fmla="*/ 4 w 25"/>
                <a:gd name="T15" fmla="*/ 25 h 25"/>
                <a:gd name="T16" fmla="*/ 6 w 25"/>
                <a:gd name="T17" fmla="*/ 24 h 25"/>
                <a:gd name="T18" fmla="*/ 24 w 25"/>
                <a:gd name="T19" fmla="*/ 5 h 25"/>
                <a:gd name="T20" fmla="*/ 25 w 25"/>
                <a:gd name="T21" fmla="*/ 4 h 25"/>
                <a:gd name="T22" fmla="*/ 25 w 25"/>
                <a:gd name="T23" fmla="*/ 3 h 25"/>
                <a:gd name="T24" fmla="*/ 25 w 25"/>
                <a:gd name="T25" fmla="*/ 2 h 25"/>
                <a:gd name="T26" fmla="*/ 25 w 25"/>
                <a:gd name="T27" fmla="*/ 1 h 25"/>
                <a:gd name="T28" fmla="*/ 24 w 25"/>
                <a:gd name="T29" fmla="*/ 0 h 25"/>
                <a:gd name="T30" fmla="*/ 23 w 25"/>
                <a:gd name="T31" fmla="*/ 0 h 25"/>
                <a:gd name="T32" fmla="*/ 22 w 25"/>
                <a:gd name="T33" fmla="*/ 0 h 25"/>
                <a:gd name="T34" fmla="*/ 21 w 25"/>
                <a:gd name="T35" fmla="*/ 0 h 25"/>
                <a:gd name="T36" fmla="*/ 2 w 25"/>
                <a:gd name="T3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2" y="19"/>
                  </a:moveTo>
                  <a:lnTo>
                    <a:pt x="1" y="20"/>
                  </a:lnTo>
                  <a:lnTo>
                    <a:pt x="0" y="21"/>
                  </a:lnTo>
                  <a:lnTo>
                    <a:pt x="0" y="22"/>
                  </a:lnTo>
                  <a:lnTo>
                    <a:pt x="1" y="23"/>
                  </a:lnTo>
                  <a:lnTo>
                    <a:pt x="2" y="24"/>
                  </a:lnTo>
                  <a:lnTo>
                    <a:pt x="3" y="25"/>
                  </a:lnTo>
                  <a:lnTo>
                    <a:pt x="4" y="25"/>
                  </a:lnTo>
                  <a:lnTo>
                    <a:pt x="6" y="24"/>
                  </a:lnTo>
                  <a:lnTo>
                    <a:pt x="24" y="5"/>
                  </a:lnTo>
                  <a:lnTo>
                    <a:pt x="25" y="4"/>
                  </a:lnTo>
                  <a:lnTo>
                    <a:pt x="25" y="3"/>
                  </a:lnTo>
                  <a:lnTo>
                    <a:pt x="25" y="2"/>
                  </a:lnTo>
                  <a:lnTo>
                    <a:pt x="25" y="1"/>
                  </a:lnTo>
                  <a:lnTo>
                    <a:pt x="24" y="0"/>
                  </a:lnTo>
                  <a:lnTo>
                    <a:pt x="23" y="0"/>
                  </a:lnTo>
                  <a:lnTo>
                    <a:pt x="22" y="0"/>
                  </a:lnTo>
                  <a:lnTo>
                    <a:pt x="21" y="0"/>
                  </a:lnTo>
                  <a:lnTo>
                    <a:pt x="2"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57" name="Freeform 213"/>
            <p:cNvSpPr>
              <a:spLocks/>
            </p:cNvSpPr>
            <p:nvPr/>
          </p:nvSpPr>
          <p:spPr bwMode="auto">
            <a:xfrm>
              <a:off x="2554" y="2837"/>
              <a:ext cx="25" cy="25"/>
            </a:xfrm>
            <a:custGeom>
              <a:avLst/>
              <a:gdLst>
                <a:gd name="T0" fmla="*/ 1 w 25"/>
                <a:gd name="T1" fmla="*/ 20 h 25"/>
                <a:gd name="T2" fmla="*/ 0 w 25"/>
                <a:gd name="T3" fmla="*/ 21 h 25"/>
                <a:gd name="T4" fmla="*/ 0 w 25"/>
                <a:gd name="T5" fmla="*/ 22 h 25"/>
                <a:gd name="T6" fmla="*/ 0 w 25"/>
                <a:gd name="T7" fmla="*/ 23 h 25"/>
                <a:gd name="T8" fmla="*/ 0 w 25"/>
                <a:gd name="T9" fmla="*/ 24 h 25"/>
                <a:gd name="T10" fmla="*/ 1 w 25"/>
                <a:gd name="T11" fmla="*/ 25 h 25"/>
                <a:gd name="T12" fmla="*/ 2 w 25"/>
                <a:gd name="T13" fmla="*/ 25 h 25"/>
                <a:gd name="T14" fmla="*/ 3 w 25"/>
                <a:gd name="T15" fmla="*/ 25 h 25"/>
                <a:gd name="T16" fmla="*/ 4 w 25"/>
                <a:gd name="T17" fmla="*/ 25 h 25"/>
                <a:gd name="T18" fmla="*/ 23 w 25"/>
                <a:gd name="T19" fmla="*/ 7 h 25"/>
                <a:gd name="T20" fmla="*/ 24 w 25"/>
                <a:gd name="T21" fmla="*/ 5 h 25"/>
                <a:gd name="T22" fmla="*/ 25 w 25"/>
                <a:gd name="T23" fmla="*/ 4 h 25"/>
                <a:gd name="T24" fmla="*/ 25 w 25"/>
                <a:gd name="T25" fmla="*/ 3 h 25"/>
                <a:gd name="T26" fmla="*/ 24 w 25"/>
                <a:gd name="T27" fmla="*/ 2 h 25"/>
                <a:gd name="T28" fmla="*/ 23 w 25"/>
                <a:gd name="T29" fmla="*/ 1 h 25"/>
                <a:gd name="T30" fmla="*/ 22 w 25"/>
                <a:gd name="T31" fmla="*/ 0 h 25"/>
                <a:gd name="T32" fmla="*/ 21 w 25"/>
                <a:gd name="T33" fmla="*/ 0 h 25"/>
                <a:gd name="T34" fmla="*/ 20 w 25"/>
                <a:gd name="T35" fmla="*/ 1 h 25"/>
                <a:gd name="T36" fmla="*/ 1 w 25"/>
                <a:gd name="T3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1" y="20"/>
                  </a:moveTo>
                  <a:lnTo>
                    <a:pt x="0" y="21"/>
                  </a:lnTo>
                  <a:lnTo>
                    <a:pt x="0" y="22"/>
                  </a:lnTo>
                  <a:lnTo>
                    <a:pt x="0" y="23"/>
                  </a:lnTo>
                  <a:lnTo>
                    <a:pt x="0" y="24"/>
                  </a:lnTo>
                  <a:lnTo>
                    <a:pt x="1" y="25"/>
                  </a:lnTo>
                  <a:lnTo>
                    <a:pt x="2" y="25"/>
                  </a:lnTo>
                  <a:lnTo>
                    <a:pt x="3" y="25"/>
                  </a:lnTo>
                  <a:lnTo>
                    <a:pt x="4" y="25"/>
                  </a:lnTo>
                  <a:lnTo>
                    <a:pt x="23" y="7"/>
                  </a:lnTo>
                  <a:lnTo>
                    <a:pt x="24" y="5"/>
                  </a:lnTo>
                  <a:lnTo>
                    <a:pt x="25" y="4"/>
                  </a:lnTo>
                  <a:lnTo>
                    <a:pt x="25" y="3"/>
                  </a:lnTo>
                  <a:lnTo>
                    <a:pt x="24" y="2"/>
                  </a:lnTo>
                  <a:lnTo>
                    <a:pt x="23" y="1"/>
                  </a:lnTo>
                  <a:lnTo>
                    <a:pt x="22" y="0"/>
                  </a:lnTo>
                  <a:lnTo>
                    <a:pt x="21" y="0"/>
                  </a:lnTo>
                  <a:lnTo>
                    <a:pt x="20" y="1"/>
                  </a:lnTo>
                  <a:lnTo>
                    <a:pt x="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58" name="Freeform 214"/>
            <p:cNvSpPr>
              <a:spLocks/>
            </p:cNvSpPr>
            <p:nvPr/>
          </p:nvSpPr>
          <p:spPr bwMode="auto">
            <a:xfrm>
              <a:off x="2587" y="2805"/>
              <a:ext cx="25" cy="25"/>
            </a:xfrm>
            <a:custGeom>
              <a:avLst/>
              <a:gdLst>
                <a:gd name="T0" fmla="*/ 1 w 25"/>
                <a:gd name="T1" fmla="*/ 19 h 25"/>
                <a:gd name="T2" fmla="*/ 0 w 25"/>
                <a:gd name="T3" fmla="*/ 20 h 25"/>
                <a:gd name="T4" fmla="*/ 0 w 25"/>
                <a:gd name="T5" fmla="*/ 21 h 25"/>
                <a:gd name="T6" fmla="*/ 0 w 25"/>
                <a:gd name="T7" fmla="*/ 22 h 25"/>
                <a:gd name="T8" fmla="*/ 0 w 25"/>
                <a:gd name="T9" fmla="*/ 23 h 25"/>
                <a:gd name="T10" fmla="*/ 1 w 25"/>
                <a:gd name="T11" fmla="*/ 24 h 25"/>
                <a:gd name="T12" fmla="*/ 2 w 25"/>
                <a:gd name="T13" fmla="*/ 25 h 25"/>
                <a:gd name="T14" fmla="*/ 3 w 25"/>
                <a:gd name="T15" fmla="*/ 25 h 25"/>
                <a:gd name="T16" fmla="*/ 4 w 25"/>
                <a:gd name="T17" fmla="*/ 24 h 25"/>
                <a:gd name="T18" fmla="*/ 23 w 25"/>
                <a:gd name="T19" fmla="*/ 6 h 25"/>
                <a:gd name="T20" fmla="*/ 24 w 25"/>
                <a:gd name="T21" fmla="*/ 4 h 25"/>
                <a:gd name="T22" fmla="*/ 25 w 25"/>
                <a:gd name="T23" fmla="*/ 3 h 25"/>
                <a:gd name="T24" fmla="*/ 25 w 25"/>
                <a:gd name="T25" fmla="*/ 2 h 25"/>
                <a:gd name="T26" fmla="*/ 24 w 25"/>
                <a:gd name="T27" fmla="*/ 1 h 25"/>
                <a:gd name="T28" fmla="*/ 23 w 25"/>
                <a:gd name="T29" fmla="*/ 0 h 25"/>
                <a:gd name="T30" fmla="*/ 22 w 25"/>
                <a:gd name="T31" fmla="*/ 0 h 25"/>
                <a:gd name="T32" fmla="*/ 21 w 25"/>
                <a:gd name="T33" fmla="*/ 0 h 25"/>
                <a:gd name="T34" fmla="*/ 20 w 25"/>
                <a:gd name="T35" fmla="*/ 0 h 25"/>
                <a:gd name="T36" fmla="*/ 1 w 25"/>
                <a:gd name="T3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1" y="19"/>
                  </a:moveTo>
                  <a:lnTo>
                    <a:pt x="0" y="20"/>
                  </a:lnTo>
                  <a:lnTo>
                    <a:pt x="0" y="21"/>
                  </a:lnTo>
                  <a:lnTo>
                    <a:pt x="0" y="22"/>
                  </a:lnTo>
                  <a:lnTo>
                    <a:pt x="0" y="23"/>
                  </a:lnTo>
                  <a:lnTo>
                    <a:pt x="1" y="24"/>
                  </a:lnTo>
                  <a:lnTo>
                    <a:pt x="2" y="25"/>
                  </a:lnTo>
                  <a:lnTo>
                    <a:pt x="3" y="25"/>
                  </a:lnTo>
                  <a:lnTo>
                    <a:pt x="4" y="24"/>
                  </a:lnTo>
                  <a:lnTo>
                    <a:pt x="23" y="6"/>
                  </a:lnTo>
                  <a:lnTo>
                    <a:pt x="24" y="4"/>
                  </a:lnTo>
                  <a:lnTo>
                    <a:pt x="25" y="3"/>
                  </a:lnTo>
                  <a:lnTo>
                    <a:pt x="25" y="2"/>
                  </a:lnTo>
                  <a:lnTo>
                    <a:pt x="24" y="1"/>
                  </a:lnTo>
                  <a:lnTo>
                    <a:pt x="23" y="0"/>
                  </a:lnTo>
                  <a:lnTo>
                    <a:pt x="22" y="0"/>
                  </a:lnTo>
                  <a:lnTo>
                    <a:pt x="21" y="0"/>
                  </a:lnTo>
                  <a:lnTo>
                    <a:pt x="20" y="0"/>
                  </a:lnTo>
                  <a:lnTo>
                    <a:pt x="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59" name="Freeform 215"/>
            <p:cNvSpPr>
              <a:spLocks/>
            </p:cNvSpPr>
            <p:nvPr/>
          </p:nvSpPr>
          <p:spPr bwMode="auto">
            <a:xfrm>
              <a:off x="2619" y="2772"/>
              <a:ext cx="25" cy="25"/>
            </a:xfrm>
            <a:custGeom>
              <a:avLst/>
              <a:gdLst>
                <a:gd name="T0" fmla="*/ 2 w 25"/>
                <a:gd name="T1" fmla="*/ 19 h 25"/>
                <a:gd name="T2" fmla="*/ 1 w 25"/>
                <a:gd name="T3" fmla="*/ 20 h 25"/>
                <a:gd name="T4" fmla="*/ 0 w 25"/>
                <a:gd name="T5" fmla="*/ 21 h 25"/>
                <a:gd name="T6" fmla="*/ 0 w 25"/>
                <a:gd name="T7" fmla="*/ 22 h 25"/>
                <a:gd name="T8" fmla="*/ 1 w 25"/>
                <a:gd name="T9" fmla="*/ 23 h 25"/>
                <a:gd name="T10" fmla="*/ 2 w 25"/>
                <a:gd name="T11" fmla="*/ 24 h 25"/>
                <a:gd name="T12" fmla="*/ 3 w 25"/>
                <a:gd name="T13" fmla="*/ 25 h 25"/>
                <a:gd name="T14" fmla="*/ 4 w 25"/>
                <a:gd name="T15" fmla="*/ 25 h 25"/>
                <a:gd name="T16" fmla="*/ 5 w 25"/>
                <a:gd name="T17" fmla="*/ 24 h 25"/>
                <a:gd name="T18" fmla="*/ 24 w 25"/>
                <a:gd name="T19" fmla="*/ 6 h 25"/>
                <a:gd name="T20" fmla="*/ 25 w 25"/>
                <a:gd name="T21" fmla="*/ 4 h 25"/>
                <a:gd name="T22" fmla="*/ 25 w 25"/>
                <a:gd name="T23" fmla="*/ 3 h 25"/>
                <a:gd name="T24" fmla="*/ 25 w 25"/>
                <a:gd name="T25" fmla="*/ 2 h 25"/>
                <a:gd name="T26" fmla="*/ 25 w 25"/>
                <a:gd name="T27" fmla="*/ 1 h 25"/>
                <a:gd name="T28" fmla="*/ 24 w 25"/>
                <a:gd name="T29" fmla="*/ 0 h 25"/>
                <a:gd name="T30" fmla="*/ 23 w 25"/>
                <a:gd name="T31" fmla="*/ 0 h 25"/>
                <a:gd name="T32" fmla="*/ 22 w 25"/>
                <a:gd name="T33" fmla="*/ 0 h 25"/>
                <a:gd name="T34" fmla="*/ 21 w 25"/>
                <a:gd name="T35" fmla="*/ 0 h 25"/>
                <a:gd name="T36" fmla="*/ 2 w 25"/>
                <a:gd name="T3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2" y="19"/>
                  </a:moveTo>
                  <a:lnTo>
                    <a:pt x="1" y="20"/>
                  </a:lnTo>
                  <a:lnTo>
                    <a:pt x="0" y="21"/>
                  </a:lnTo>
                  <a:lnTo>
                    <a:pt x="0" y="22"/>
                  </a:lnTo>
                  <a:lnTo>
                    <a:pt x="1" y="23"/>
                  </a:lnTo>
                  <a:lnTo>
                    <a:pt x="2" y="24"/>
                  </a:lnTo>
                  <a:lnTo>
                    <a:pt x="3" y="25"/>
                  </a:lnTo>
                  <a:lnTo>
                    <a:pt x="4" y="25"/>
                  </a:lnTo>
                  <a:lnTo>
                    <a:pt x="5" y="24"/>
                  </a:lnTo>
                  <a:lnTo>
                    <a:pt x="24" y="6"/>
                  </a:lnTo>
                  <a:lnTo>
                    <a:pt x="25" y="4"/>
                  </a:lnTo>
                  <a:lnTo>
                    <a:pt x="25" y="3"/>
                  </a:lnTo>
                  <a:lnTo>
                    <a:pt x="25" y="2"/>
                  </a:lnTo>
                  <a:lnTo>
                    <a:pt x="25" y="1"/>
                  </a:lnTo>
                  <a:lnTo>
                    <a:pt x="24" y="0"/>
                  </a:lnTo>
                  <a:lnTo>
                    <a:pt x="23" y="0"/>
                  </a:lnTo>
                  <a:lnTo>
                    <a:pt x="22" y="0"/>
                  </a:lnTo>
                  <a:lnTo>
                    <a:pt x="21" y="0"/>
                  </a:lnTo>
                  <a:lnTo>
                    <a:pt x="2"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60" name="Freeform 216"/>
            <p:cNvSpPr>
              <a:spLocks/>
            </p:cNvSpPr>
            <p:nvPr/>
          </p:nvSpPr>
          <p:spPr bwMode="auto">
            <a:xfrm>
              <a:off x="2652" y="2739"/>
              <a:ext cx="25" cy="25"/>
            </a:xfrm>
            <a:custGeom>
              <a:avLst/>
              <a:gdLst>
                <a:gd name="T0" fmla="*/ 1 w 25"/>
                <a:gd name="T1" fmla="*/ 20 h 25"/>
                <a:gd name="T2" fmla="*/ 0 w 25"/>
                <a:gd name="T3" fmla="*/ 21 h 25"/>
                <a:gd name="T4" fmla="*/ 0 w 25"/>
                <a:gd name="T5" fmla="*/ 22 h 25"/>
                <a:gd name="T6" fmla="*/ 0 w 25"/>
                <a:gd name="T7" fmla="*/ 23 h 25"/>
                <a:gd name="T8" fmla="*/ 0 w 25"/>
                <a:gd name="T9" fmla="*/ 24 h 25"/>
                <a:gd name="T10" fmla="*/ 1 w 25"/>
                <a:gd name="T11" fmla="*/ 25 h 25"/>
                <a:gd name="T12" fmla="*/ 2 w 25"/>
                <a:gd name="T13" fmla="*/ 25 h 25"/>
                <a:gd name="T14" fmla="*/ 3 w 25"/>
                <a:gd name="T15" fmla="*/ 25 h 25"/>
                <a:gd name="T16" fmla="*/ 4 w 25"/>
                <a:gd name="T17" fmla="*/ 25 h 25"/>
                <a:gd name="T18" fmla="*/ 23 w 25"/>
                <a:gd name="T19" fmla="*/ 7 h 25"/>
                <a:gd name="T20" fmla="*/ 24 w 25"/>
                <a:gd name="T21" fmla="*/ 6 h 25"/>
                <a:gd name="T22" fmla="*/ 25 w 25"/>
                <a:gd name="T23" fmla="*/ 5 h 25"/>
                <a:gd name="T24" fmla="*/ 25 w 25"/>
                <a:gd name="T25" fmla="*/ 3 h 25"/>
                <a:gd name="T26" fmla="*/ 24 w 25"/>
                <a:gd name="T27" fmla="*/ 2 h 25"/>
                <a:gd name="T28" fmla="*/ 23 w 25"/>
                <a:gd name="T29" fmla="*/ 1 h 25"/>
                <a:gd name="T30" fmla="*/ 22 w 25"/>
                <a:gd name="T31" fmla="*/ 0 h 25"/>
                <a:gd name="T32" fmla="*/ 21 w 25"/>
                <a:gd name="T33" fmla="*/ 0 h 25"/>
                <a:gd name="T34" fmla="*/ 20 w 25"/>
                <a:gd name="T35" fmla="*/ 1 h 25"/>
                <a:gd name="T36" fmla="*/ 1 w 25"/>
                <a:gd name="T3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1" y="20"/>
                  </a:moveTo>
                  <a:lnTo>
                    <a:pt x="0" y="21"/>
                  </a:lnTo>
                  <a:lnTo>
                    <a:pt x="0" y="22"/>
                  </a:lnTo>
                  <a:lnTo>
                    <a:pt x="0" y="23"/>
                  </a:lnTo>
                  <a:lnTo>
                    <a:pt x="0" y="24"/>
                  </a:lnTo>
                  <a:lnTo>
                    <a:pt x="1" y="25"/>
                  </a:lnTo>
                  <a:lnTo>
                    <a:pt x="2" y="25"/>
                  </a:lnTo>
                  <a:lnTo>
                    <a:pt x="3" y="25"/>
                  </a:lnTo>
                  <a:lnTo>
                    <a:pt x="4" y="25"/>
                  </a:lnTo>
                  <a:lnTo>
                    <a:pt x="23" y="7"/>
                  </a:lnTo>
                  <a:lnTo>
                    <a:pt x="24" y="6"/>
                  </a:lnTo>
                  <a:lnTo>
                    <a:pt x="25" y="5"/>
                  </a:lnTo>
                  <a:lnTo>
                    <a:pt x="25" y="3"/>
                  </a:lnTo>
                  <a:lnTo>
                    <a:pt x="24" y="2"/>
                  </a:lnTo>
                  <a:lnTo>
                    <a:pt x="23" y="1"/>
                  </a:lnTo>
                  <a:lnTo>
                    <a:pt x="22" y="0"/>
                  </a:lnTo>
                  <a:lnTo>
                    <a:pt x="21" y="0"/>
                  </a:lnTo>
                  <a:lnTo>
                    <a:pt x="20" y="1"/>
                  </a:lnTo>
                  <a:lnTo>
                    <a:pt x="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61" name="Freeform 217"/>
            <p:cNvSpPr>
              <a:spLocks/>
            </p:cNvSpPr>
            <p:nvPr/>
          </p:nvSpPr>
          <p:spPr bwMode="auto">
            <a:xfrm>
              <a:off x="2685" y="2707"/>
              <a:ext cx="25" cy="26"/>
            </a:xfrm>
            <a:custGeom>
              <a:avLst/>
              <a:gdLst>
                <a:gd name="T0" fmla="*/ 1 w 25"/>
                <a:gd name="T1" fmla="*/ 19 h 26"/>
                <a:gd name="T2" fmla="*/ 0 w 25"/>
                <a:gd name="T3" fmla="*/ 20 h 26"/>
                <a:gd name="T4" fmla="*/ 0 w 25"/>
                <a:gd name="T5" fmla="*/ 21 h 26"/>
                <a:gd name="T6" fmla="*/ 0 w 25"/>
                <a:gd name="T7" fmla="*/ 22 h 26"/>
                <a:gd name="T8" fmla="*/ 0 w 25"/>
                <a:gd name="T9" fmla="*/ 23 h 26"/>
                <a:gd name="T10" fmla="*/ 1 w 25"/>
                <a:gd name="T11" fmla="*/ 24 h 26"/>
                <a:gd name="T12" fmla="*/ 2 w 25"/>
                <a:gd name="T13" fmla="*/ 26 h 26"/>
                <a:gd name="T14" fmla="*/ 3 w 25"/>
                <a:gd name="T15" fmla="*/ 26 h 26"/>
                <a:gd name="T16" fmla="*/ 4 w 25"/>
                <a:gd name="T17" fmla="*/ 24 h 26"/>
                <a:gd name="T18" fmla="*/ 23 w 25"/>
                <a:gd name="T19" fmla="*/ 6 h 26"/>
                <a:gd name="T20" fmla="*/ 24 w 25"/>
                <a:gd name="T21" fmla="*/ 5 h 26"/>
                <a:gd name="T22" fmla="*/ 25 w 25"/>
                <a:gd name="T23" fmla="*/ 4 h 26"/>
                <a:gd name="T24" fmla="*/ 25 w 25"/>
                <a:gd name="T25" fmla="*/ 2 h 26"/>
                <a:gd name="T26" fmla="*/ 24 w 25"/>
                <a:gd name="T27" fmla="*/ 1 h 26"/>
                <a:gd name="T28" fmla="*/ 23 w 25"/>
                <a:gd name="T29" fmla="*/ 0 h 26"/>
                <a:gd name="T30" fmla="*/ 22 w 25"/>
                <a:gd name="T31" fmla="*/ 0 h 26"/>
                <a:gd name="T32" fmla="*/ 21 w 25"/>
                <a:gd name="T33" fmla="*/ 0 h 26"/>
                <a:gd name="T34" fmla="*/ 19 w 25"/>
                <a:gd name="T35" fmla="*/ 0 h 26"/>
                <a:gd name="T36" fmla="*/ 1 w 25"/>
                <a:gd name="T3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1" y="19"/>
                  </a:moveTo>
                  <a:lnTo>
                    <a:pt x="0" y="20"/>
                  </a:lnTo>
                  <a:lnTo>
                    <a:pt x="0" y="21"/>
                  </a:lnTo>
                  <a:lnTo>
                    <a:pt x="0" y="22"/>
                  </a:lnTo>
                  <a:lnTo>
                    <a:pt x="0" y="23"/>
                  </a:lnTo>
                  <a:lnTo>
                    <a:pt x="1" y="24"/>
                  </a:lnTo>
                  <a:lnTo>
                    <a:pt x="2" y="26"/>
                  </a:lnTo>
                  <a:lnTo>
                    <a:pt x="3" y="26"/>
                  </a:lnTo>
                  <a:lnTo>
                    <a:pt x="4" y="24"/>
                  </a:lnTo>
                  <a:lnTo>
                    <a:pt x="23" y="6"/>
                  </a:lnTo>
                  <a:lnTo>
                    <a:pt x="24" y="5"/>
                  </a:lnTo>
                  <a:lnTo>
                    <a:pt x="25" y="4"/>
                  </a:lnTo>
                  <a:lnTo>
                    <a:pt x="25" y="2"/>
                  </a:lnTo>
                  <a:lnTo>
                    <a:pt x="24" y="1"/>
                  </a:lnTo>
                  <a:lnTo>
                    <a:pt x="23" y="0"/>
                  </a:lnTo>
                  <a:lnTo>
                    <a:pt x="22" y="0"/>
                  </a:lnTo>
                  <a:lnTo>
                    <a:pt x="21" y="0"/>
                  </a:lnTo>
                  <a:lnTo>
                    <a:pt x="19" y="0"/>
                  </a:lnTo>
                  <a:lnTo>
                    <a:pt x="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62" name="Freeform 218"/>
            <p:cNvSpPr>
              <a:spLocks/>
            </p:cNvSpPr>
            <p:nvPr/>
          </p:nvSpPr>
          <p:spPr bwMode="auto">
            <a:xfrm>
              <a:off x="2717" y="2674"/>
              <a:ext cx="25" cy="26"/>
            </a:xfrm>
            <a:custGeom>
              <a:avLst/>
              <a:gdLst>
                <a:gd name="T0" fmla="*/ 2 w 25"/>
                <a:gd name="T1" fmla="*/ 19 h 26"/>
                <a:gd name="T2" fmla="*/ 1 w 25"/>
                <a:gd name="T3" fmla="*/ 20 h 26"/>
                <a:gd name="T4" fmla="*/ 0 w 25"/>
                <a:gd name="T5" fmla="*/ 21 h 26"/>
                <a:gd name="T6" fmla="*/ 0 w 25"/>
                <a:gd name="T7" fmla="*/ 22 h 26"/>
                <a:gd name="T8" fmla="*/ 1 w 25"/>
                <a:gd name="T9" fmla="*/ 23 h 26"/>
                <a:gd name="T10" fmla="*/ 2 w 25"/>
                <a:gd name="T11" fmla="*/ 24 h 26"/>
                <a:gd name="T12" fmla="*/ 3 w 25"/>
                <a:gd name="T13" fmla="*/ 26 h 26"/>
                <a:gd name="T14" fmla="*/ 4 w 25"/>
                <a:gd name="T15" fmla="*/ 26 h 26"/>
                <a:gd name="T16" fmla="*/ 5 w 25"/>
                <a:gd name="T17" fmla="*/ 24 h 26"/>
                <a:gd name="T18" fmla="*/ 24 w 25"/>
                <a:gd name="T19" fmla="*/ 6 h 26"/>
                <a:gd name="T20" fmla="*/ 25 w 25"/>
                <a:gd name="T21" fmla="*/ 5 h 26"/>
                <a:gd name="T22" fmla="*/ 25 w 25"/>
                <a:gd name="T23" fmla="*/ 4 h 26"/>
                <a:gd name="T24" fmla="*/ 25 w 25"/>
                <a:gd name="T25" fmla="*/ 2 h 26"/>
                <a:gd name="T26" fmla="*/ 25 w 25"/>
                <a:gd name="T27" fmla="*/ 1 h 26"/>
                <a:gd name="T28" fmla="*/ 24 w 25"/>
                <a:gd name="T29" fmla="*/ 0 h 26"/>
                <a:gd name="T30" fmla="*/ 23 w 25"/>
                <a:gd name="T31" fmla="*/ 0 h 26"/>
                <a:gd name="T32" fmla="*/ 22 w 25"/>
                <a:gd name="T33" fmla="*/ 0 h 26"/>
                <a:gd name="T34" fmla="*/ 20 w 25"/>
                <a:gd name="T35" fmla="*/ 0 h 26"/>
                <a:gd name="T36" fmla="*/ 2 w 25"/>
                <a:gd name="T3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2" y="19"/>
                  </a:moveTo>
                  <a:lnTo>
                    <a:pt x="1" y="20"/>
                  </a:lnTo>
                  <a:lnTo>
                    <a:pt x="0" y="21"/>
                  </a:lnTo>
                  <a:lnTo>
                    <a:pt x="0" y="22"/>
                  </a:lnTo>
                  <a:lnTo>
                    <a:pt x="1" y="23"/>
                  </a:lnTo>
                  <a:lnTo>
                    <a:pt x="2" y="24"/>
                  </a:lnTo>
                  <a:lnTo>
                    <a:pt x="3" y="26"/>
                  </a:lnTo>
                  <a:lnTo>
                    <a:pt x="4" y="26"/>
                  </a:lnTo>
                  <a:lnTo>
                    <a:pt x="5" y="24"/>
                  </a:lnTo>
                  <a:lnTo>
                    <a:pt x="24" y="6"/>
                  </a:lnTo>
                  <a:lnTo>
                    <a:pt x="25" y="5"/>
                  </a:lnTo>
                  <a:lnTo>
                    <a:pt x="25" y="4"/>
                  </a:lnTo>
                  <a:lnTo>
                    <a:pt x="25" y="2"/>
                  </a:lnTo>
                  <a:lnTo>
                    <a:pt x="25" y="1"/>
                  </a:lnTo>
                  <a:lnTo>
                    <a:pt x="24" y="0"/>
                  </a:lnTo>
                  <a:lnTo>
                    <a:pt x="23" y="0"/>
                  </a:lnTo>
                  <a:lnTo>
                    <a:pt x="22" y="0"/>
                  </a:lnTo>
                  <a:lnTo>
                    <a:pt x="20" y="0"/>
                  </a:lnTo>
                  <a:lnTo>
                    <a:pt x="2"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63" name="Freeform 219"/>
            <p:cNvSpPr>
              <a:spLocks/>
            </p:cNvSpPr>
            <p:nvPr/>
          </p:nvSpPr>
          <p:spPr bwMode="auto">
            <a:xfrm>
              <a:off x="2750" y="2641"/>
              <a:ext cx="25" cy="26"/>
            </a:xfrm>
            <a:custGeom>
              <a:avLst/>
              <a:gdLst>
                <a:gd name="T0" fmla="*/ 2 w 25"/>
                <a:gd name="T1" fmla="*/ 20 h 26"/>
                <a:gd name="T2" fmla="*/ 1 w 25"/>
                <a:gd name="T3" fmla="*/ 21 h 26"/>
                <a:gd name="T4" fmla="*/ 0 w 25"/>
                <a:gd name="T5" fmla="*/ 22 h 26"/>
                <a:gd name="T6" fmla="*/ 0 w 25"/>
                <a:gd name="T7" fmla="*/ 23 h 26"/>
                <a:gd name="T8" fmla="*/ 1 w 25"/>
                <a:gd name="T9" fmla="*/ 25 h 26"/>
                <a:gd name="T10" fmla="*/ 2 w 25"/>
                <a:gd name="T11" fmla="*/ 26 h 26"/>
                <a:gd name="T12" fmla="*/ 3 w 25"/>
                <a:gd name="T13" fmla="*/ 26 h 26"/>
                <a:gd name="T14" fmla="*/ 4 w 25"/>
                <a:gd name="T15" fmla="*/ 26 h 26"/>
                <a:gd name="T16" fmla="*/ 5 w 25"/>
                <a:gd name="T17" fmla="*/ 26 h 26"/>
                <a:gd name="T18" fmla="*/ 24 w 25"/>
                <a:gd name="T19" fmla="*/ 7 h 26"/>
                <a:gd name="T20" fmla="*/ 25 w 25"/>
                <a:gd name="T21" fmla="*/ 6 h 26"/>
                <a:gd name="T22" fmla="*/ 25 w 25"/>
                <a:gd name="T23" fmla="*/ 5 h 26"/>
                <a:gd name="T24" fmla="*/ 25 w 25"/>
                <a:gd name="T25" fmla="*/ 4 h 26"/>
                <a:gd name="T26" fmla="*/ 25 w 25"/>
                <a:gd name="T27" fmla="*/ 3 h 26"/>
                <a:gd name="T28" fmla="*/ 24 w 25"/>
                <a:gd name="T29" fmla="*/ 1 h 26"/>
                <a:gd name="T30" fmla="*/ 23 w 25"/>
                <a:gd name="T31" fmla="*/ 0 h 26"/>
                <a:gd name="T32" fmla="*/ 21 w 25"/>
                <a:gd name="T33" fmla="*/ 0 h 26"/>
                <a:gd name="T34" fmla="*/ 20 w 25"/>
                <a:gd name="T35" fmla="*/ 1 h 26"/>
                <a:gd name="T36" fmla="*/ 2 w 25"/>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2" y="20"/>
                  </a:moveTo>
                  <a:lnTo>
                    <a:pt x="1" y="21"/>
                  </a:lnTo>
                  <a:lnTo>
                    <a:pt x="0" y="22"/>
                  </a:lnTo>
                  <a:lnTo>
                    <a:pt x="0" y="23"/>
                  </a:lnTo>
                  <a:lnTo>
                    <a:pt x="1" y="25"/>
                  </a:lnTo>
                  <a:lnTo>
                    <a:pt x="2" y="26"/>
                  </a:lnTo>
                  <a:lnTo>
                    <a:pt x="3" y="26"/>
                  </a:lnTo>
                  <a:lnTo>
                    <a:pt x="4" y="26"/>
                  </a:lnTo>
                  <a:lnTo>
                    <a:pt x="5" y="26"/>
                  </a:lnTo>
                  <a:lnTo>
                    <a:pt x="24" y="7"/>
                  </a:lnTo>
                  <a:lnTo>
                    <a:pt x="25" y="6"/>
                  </a:lnTo>
                  <a:lnTo>
                    <a:pt x="25" y="5"/>
                  </a:lnTo>
                  <a:lnTo>
                    <a:pt x="25" y="4"/>
                  </a:lnTo>
                  <a:lnTo>
                    <a:pt x="25" y="3"/>
                  </a:lnTo>
                  <a:lnTo>
                    <a:pt x="24" y="1"/>
                  </a:lnTo>
                  <a:lnTo>
                    <a:pt x="23" y="0"/>
                  </a:lnTo>
                  <a:lnTo>
                    <a:pt x="21" y="0"/>
                  </a:lnTo>
                  <a:lnTo>
                    <a:pt x="20" y="1"/>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64" name="Freeform 220"/>
            <p:cNvSpPr>
              <a:spLocks/>
            </p:cNvSpPr>
            <p:nvPr/>
          </p:nvSpPr>
          <p:spPr bwMode="auto">
            <a:xfrm>
              <a:off x="2782" y="2609"/>
              <a:ext cx="26" cy="25"/>
            </a:xfrm>
            <a:custGeom>
              <a:avLst/>
              <a:gdLst>
                <a:gd name="T0" fmla="*/ 2 w 26"/>
                <a:gd name="T1" fmla="*/ 19 h 25"/>
                <a:gd name="T2" fmla="*/ 0 w 26"/>
                <a:gd name="T3" fmla="*/ 20 h 25"/>
                <a:gd name="T4" fmla="*/ 0 w 26"/>
                <a:gd name="T5" fmla="*/ 21 h 25"/>
                <a:gd name="T6" fmla="*/ 0 w 26"/>
                <a:gd name="T7" fmla="*/ 22 h 25"/>
                <a:gd name="T8" fmla="*/ 0 w 26"/>
                <a:gd name="T9" fmla="*/ 24 h 25"/>
                <a:gd name="T10" fmla="*/ 2 w 26"/>
                <a:gd name="T11" fmla="*/ 25 h 25"/>
                <a:gd name="T12" fmla="*/ 3 w 26"/>
                <a:gd name="T13" fmla="*/ 25 h 25"/>
                <a:gd name="T14" fmla="*/ 4 w 26"/>
                <a:gd name="T15" fmla="*/ 25 h 25"/>
                <a:gd name="T16" fmla="*/ 5 w 26"/>
                <a:gd name="T17" fmla="*/ 25 h 25"/>
                <a:gd name="T18" fmla="*/ 24 w 26"/>
                <a:gd name="T19" fmla="*/ 6 h 25"/>
                <a:gd name="T20" fmla="*/ 25 w 26"/>
                <a:gd name="T21" fmla="*/ 5 h 25"/>
                <a:gd name="T22" fmla="*/ 26 w 26"/>
                <a:gd name="T23" fmla="*/ 4 h 25"/>
                <a:gd name="T24" fmla="*/ 26 w 26"/>
                <a:gd name="T25" fmla="*/ 3 h 25"/>
                <a:gd name="T26" fmla="*/ 25 w 26"/>
                <a:gd name="T27" fmla="*/ 2 h 25"/>
                <a:gd name="T28" fmla="*/ 24 w 26"/>
                <a:gd name="T29" fmla="*/ 0 h 25"/>
                <a:gd name="T30" fmla="*/ 22 w 26"/>
                <a:gd name="T31" fmla="*/ 0 h 25"/>
                <a:gd name="T32" fmla="*/ 21 w 26"/>
                <a:gd name="T33" fmla="*/ 0 h 25"/>
                <a:gd name="T34" fmla="*/ 20 w 26"/>
                <a:gd name="T35" fmla="*/ 0 h 25"/>
                <a:gd name="T36" fmla="*/ 2 w 26"/>
                <a:gd name="T3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5">
                  <a:moveTo>
                    <a:pt x="2" y="19"/>
                  </a:moveTo>
                  <a:lnTo>
                    <a:pt x="0" y="20"/>
                  </a:lnTo>
                  <a:lnTo>
                    <a:pt x="0" y="21"/>
                  </a:lnTo>
                  <a:lnTo>
                    <a:pt x="0" y="22"/>
                  </a:lnTo>
                  <a:lnTo>
                    <a:pt x="0" y="24"/>
                  </a:lnTo>
                  <a:lnTo>
                    <a:pt x="2" y="25"/>
                  </a:lnTo>
                  <a:lnTo>
                    <a:pt x="3" y="25"/>
                  </a:lnTo>
                  <a:lnTo>
                    <a:pt x="4" y="25"/>
                  </a:lnTo>
                  <a:lnTo>
                    <a:pt x="5" y="25"/>
                  </a:lnTo>
                  <a:lnTo>
                    <a:pt x="24" y="6"/>
                  </a:lnTo>
                  <a:lnTo>
                    <a:pt x="25" y="5"/>
                  </a:lnTo>
                  <a:lnTo>
                    <a:pt x="26" y="4"/>
                  </a:lnTo>
                  <a:lnTo>
                    <a:pt x="26" y="3"/>
                  </a:lnTo>
                  <a:lnTo>
                    <a:pt x="25" y="2"/>
                  </a:lnTo>
                  <a:lnTo>
                    <a:pt x="24" y="0"/>
                  </a:lnTo>
                  <a:lnTo>
                    <a:pt x="22" y="0"/>
                  </a:lnTo>
                  <a:lnTo>
                    <a:pt x="21" y="0"/>
                  </a:lnTo>
                  <a:lnTo>
                    <a:pt x="20" y="0"/>
                  </a:lnTo>
                  <a:lnTo>
                    <a:pt x="2"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65" name="Freeform 221"/>
            <p:cNvSpPr>
              <a:spLocks/>
            </p:cNvSpPr>
            <p:nvPr/>
          </p:nvSpPr>
          <p:spPr bwMode="auto">
            <a:xfrm>
              <a:off x="2815" y="2577"/>
              <a:ext cx="26" cy="25"/>
            </a:xfrm>
            <a:custGeom>
              <a:avLst/>
              <a:gdLst>
                <a:gd name="T0" fmla="*/ 2 w 26"/>
                <a:gd name="T1" fmla="*/ 18 h 25"/>
                <a:gd name="T2" fmla="*/ 0 w 26"/>
                <a:gd name="T3" fmla="*/ 19 h 25"/>
                <a:gd name="T4" fmla="*/ 0 w 26"/>
                <a:gd name="T5" fmla="*/ 20 h 25"/>
                <a:gd name="T6" fmla="*/ 0 w 26"/>
                <a:gd name="T7" fmla="*/ 21 h 25"/>
                <a:gd name="T8" fmla="*/ 0 w 26"/>
                <a:gd name="T9" fmla="*/ 23 h 25"/>
                <a:gd name="T10" fmla="*/ 2 w 26"/>
                <a:gd name="T11" fmla="*/ 24 h 25"/>
                <a:gd name="T12" fmla="*/ 3 w 26"/>
                <a:gd name="T13" fmla="*/ 25 h 25"/>
                <a:gd name="T14" fmla="*/ 4 w 26"/>
                <a:gd name="T15" fmla="*/ 25 h 25"/>
                <a:gd name="T16" fmla="*/ 5 w 26"/>
                <a:gd name="T17" fmla="*/ 24 h 25"/>
                <a:gd name="T18" fmla="*/ 23 w 26"/>
                <a:gd name="T19" fmla="*/ 5 h 25"/>
                <a:gd name="T20" fmla="*/ 25 w 26"/>
                <a:gd name="T21" fmla="*/ 4 h 25"/>
                <a:gd name="T22" fmla="*/ 26 w 26"/>
                <a:gd name="T23" fmla="*/ 3 h 25"/>
                <a:gd name="T24" fmla="*/ 26 w 26"/>
                <a:gd name="T25" fmla="*/ 2 h 25"/>
                <a:gd name="T26" fmla="*/ 25 w 26"/>
                <a:gd name="T27" fmla="*/ 1 h 25"/>
                <a:gd name="T28" fmla="*/ 23 w 26"/>
                <a:gd name="T29" fmla="*/ 0 h 25"/>
                <a:gd name="T30" fmla="*/ 22 w 26"/>
                <a:gd name="T31" fmla="*/ 0 h 25"/>
                <a:gd name="T32" fmla="*/ 21 w 26"/>
                <a:gd name="T33" fmla="*/ 0 h 25"/>
                <a:gd name="T34" fmla="*/ 20 w 26"/>
                <a:gd name="T35" fmla="*/ 0 h 25"/>
                <a:gd name="T36" fmla="*/ 2 w 26"/>
                <a:gd name="T3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5">
                  <a:moveTo>
                    <a:pt x="2" y="18"/>
                  </a:moveTo>
                  <a:lnTo>
                    <a:pt x="0" y="19"/>
                  </a:lnTo>
                  <a:lnTo>
                    <a:pt x="0" y="20"/>
                  </a:lnTo>
                  <a:lnTo>
                    <a:pt x="0" y="21"/>
                  </a:lnTo>
                  <a:lnTo>
                    <a:pt x="0" y="23"/>
                  </a:lnTo>
                  <a:lnTo>
                    <a:pt x="2" y="24"/>
                  </a:lnTo>
                  <a:lnTo>
                    <a:pt x="3" y="25"/>
                  </a:lnTo>
                  <a:lnTo>
                    <a:pt x="4" y="25"/>
                  </a:lnTo>
                  <a:lnTo>
                    <a:pt x="5" y="24"/>
                  </a:lnTo>
                  <a:lnTo>
                    <a:pt x="23" y="5"/>
                  </a:lnTo>
                  <a:lnTo>
                    <a:pt x="25" y="4"/>
                  </a:lnTo>
                  <a:lnTo>
                    <a:pt x="26" y="3"/>
                  </a:lnTo>
                  <a:lnTo>
                    <a:pt x="26" y="2"/>
                  </a:lnTo>
                  <a:lnTo>
                    <a:pt x="25" y="1"/>
                  </a:lnTo>
                  <a:lnTo>
                    <a:pt x="23" y="0"/>
                  </a:lnTo>
                  <a:lnTo>
                    <a:pt x="22" y="0"/>
                  </a:lnTo>
                  <a:lnTo>
                    <a:pt x="21" y="0"/>
                  </a:lnTo>
                  <a:lnTo>
                    <a:pt x="20" y="0"/>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66" name="Freeform 222"/>
            <p:cNvSpPr>
              <a:spLocks/>
            </p:cNvSpPr>
            <p:nvPr/>
          </p:nvSpPr>
          <p:spPr bwMode="auto">
            <a:xfrm>
              <a:off x="2847" y="2544"/>
              <a:ext cx="26" cy="25"/>
            </a:xfrm>
            <a:custGeom>
              <a:avLst/>
              <a:gdLst>
                <a:gd name="T0" fmla="*/ 2 w 26"/>
                <a:gd name="T1" fmla="*/ 19 h 25"/>
                <a:gd name="T2" fmla="*/ 1 w 26"/>
                <a:gd name="T3" fmla="*/ 20 h 25"/>
                <a:gd name="T4" fmla="*/ 0 w 26"/>
                <a:gd name="T5" fmla="*/ 22 h 25"/>
                <a:gd name="T6" fmla="*/ 0 w 26"/>
                <a:gd name="T7" fmla="*/ 23 h 25"/>
                <a:gd name="T8" fmla="*/ 1 w 26"/>
                <a:gd name="T9" fmla="*/ 24 h 25"/>
                <a:gd name="T10" fmla="*/ 2 w 26"/>
                <a:gd name="T11" fmla="*/ 25 h 25"/>
                <a:gd name="T12" fmla="*/ 4 w 26"/>
                <a:gd name="T13" fmla="*/ 25 h 25"/>
                <a:gd name="T14" fmla="*/ 5 w 26"/>
                <a:gd name="T15" fmla="*/ 25 h 25"/>
                <a:gd name="T16" fmla="*/ 6 w 26"/>
                <a:gd name="T17" fmla="*/ 25 h 25"/>
                <a:gd name="T18" fmla="*/ 24 w 26"/>
                <a:gd name="T19" fmla="*/ 6 h 25"/>
                <a:gd name="T20" fmla="*/ 26 w 26"/>
                <a:gd name="T21" fmla="*/ 5 h 25"/>
                <a:gd name="T22" fmla="*/ 26 w 26"/>
                <a:gd name="T23" fmla="*/ 4 h 25"/>
                <a:gd name="T24" fmla="*/ 26 w 26"/>
                <a:gd name="T25" fmla="*/ 3 h 25"/>
                <a:gd name="T26" fmla="*/ 26 w 26"/>
                <a:gd name="T27" fmla="*/ 2 h 25"/>
                <a:gd name="T28" fmla="*/ 24 w 26"/>
                <a:gd name="T29" fmla="*/ 1 h 25"/>
                <a:gd name="T30" fmla="*/ 23 w 26"/>
                <a:gd name="T31" fmla="*/ 0 h 25"/>
                <a:gd name="T32" fmla="*/ 22 w 26"/>
                <a:gd name="T33" fmla="*/ 0 h 25"/>
                <a:gd name="T34" fmla="*/ 21 w 26"/>
                <a:gd name="T35" fmla="*/ 1 h 25"/>
                <a:gd name="T36" fmla="*/ 2 w 26"/>
                <a:gd name="T3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5">
                  <a:moveTo>
                    <a:pt x="2" y="19"/>
                  </a:moveTo>
                  <a:lnTo>
                    <a:pt x="1" y="20"/>
                  </a:lnTo>
                  <a:lnTo>
                    <a:pt x="0" y="22"/>
                  </a:lnTo>
                  <a:lnTo>
                    <a:pt x="0" y="23"/>
                  </a:lnTo>
                  <a:lnTo>
                    <a:pt x="1" y="24"/>
                  </a:lnTo>
                  <a:lnTo>
                    <a:pt x="2" y="25"/>
                  </a:lnTo>
                  <a:lnTo>
                    <a:pt x="4" y="25"/>
                  </a:lnTo>
                  <a:lnTo>
                    <a:pt x="5" y="25"/>
                  </a:lnTo>
                  <a:lnTo>
                    <a:pt x="6" y="25"/>
                  </a:lnTo>
                  <a:lnTo>
                    <a:pt x="24" y="6"/>
                  </a:lnTo>
                  <a:lnTo>
                    <a:pt x="26" y="5"/>
                  </a:lnTo>
                  <a:lnTo>
                    <a:pt x="26" y="4"/>
                  </a:lnTo>
                  <a:lnTo>
                    <a:pt x="26" y="3"/>
                  </a:lnTo>
                  <a:lnTo>
                    <a:pt x="26" y="2"/>
                  </a:lnTo>
                  <a:lnTo>
                    <a:pt x="24" y="1"/>
                  </a:lnTo>
                  <a:lnTo>
                    <a:pt x="23" y="0"/>
                  </a:lnTo>
                  <a:lnTo>
                    <a:pt x="22" y="0"/>
                  </a:lnTo>
                  <a:lnTo>
                    <a:pt x="21" y="1"/>
                  </a:lnTo>
                  <a:lnTo>
                    <a:pt x="2"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67" name="Freeform 223"/>
            <p:cNvSpPr>
              <a:spLocks/>
            </p:cNvSpPr>
            <p:nvPr/>
          </p:nvSpPr>
          <p:spPr bwMode="auto">
            <a:xfrm>
              <a:off x="2880" y="2511"/>
              <a:ext cx="25" cy="25"/>
            </a:xfrm>
            <a:custGeom>
              <a:avLst/>
              <a:gdLst>
                <a:gd name="T0" fmla="*/ 1 w 25"/>
                <a:gd name="T1" fmla="*/ 19 h 25"/>
                <a:gd name="T2" fmla="*/ 0 w 25"/>
                <a:gd name="T3" fmla="*/ 20 h 25"/>
                <a:gd name="T4" fmla="*/ 0 w 25"/>
                <a:gd name="T5" fmla="*/ 22 h 25"/>
                <a:gd name="T6" fmla="*/ 0 w 25"/>
                <a:gd name="T7" fmla="*/ 23 h 25"/>
                <a:gd name="T8" fmla="*/ 0 w 25"/>
                <a:gd name="T9" fmla="*/ 24 h 25"/>
                <a:gd name="T10" fmla="*/ 1 w 25"/>
                <a:gd name="T11" fmla="*/ 25 h 25"/>
                <a:gd name="T12" fmla="*/ 2 w 25"/>
                <a:gd name="T13" fmla="*/ 25 h 25"/>
                <a:gd name="T14" fmla="*/ 4 w 25"/>
                <a:gd name="T15" fmla="*/ 25 h 25"/>
                <a:gd name="T16" fmla="*/ 5 w 25"/>
                <a:gd name="T17" fmla="*/ 25 h 25"/>
                <a:gd name="T18" fmla="*/ 23 w 25"/>
                <a:gd name="T19" fmla="*/ 6 h 25"/>
                <a:gd name="T20" fmla="*/ 24 w 25"/>
                <a:gd name="T21" fmla="*/ 5 h 25"/>
                <a:gd name="T22" fmla="*/ 25 w 25"/>
                <a:gd name="T23" fmla="*/ 4 h 25"/>
                <a:gd name="T24" fmla="*/ 25 w 25"/>
                <a:gd name="T25" fmla="*/ 3 h 25"/>
                <a:gd name="T26" fmla="*/ 24 w 25"/>
                <a:gd name="T27" fmla="*/ 2 h 25"/>
                <a:gd name="T28" fmla="*/ 23 w 25"/>
                <a:gd name="T29" fmla="*/ 1 h 25"/>
                <a:gd name="T30" fmla="*/ 22 w 25"/>
                <a:gd name="T31" fmla="*/ 0 h 25"/>
                <a:gd name="T32" fmla="*/ 21 w 25"/>
                <a:gd name="T33" fmla="*/ 0 h 25"/>
                <a:gd name="T34" fmla="*/ 20 w 25"/>
                <a:gd name="T35" fmla="*/ 1 h 25"/>
                <a:gd name="T36" fmla="*/ 1 w 25"/>
                <a:gd name="T3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1" y="19"/>
                  </a:moveTo>
                  <a:lnTo>
                    <a:pt x="0" y="20"/>
                  </a:lnTo>
                  <a:lnTo>
                    <a:pt x="0" y="22"/>
                  </a:lnTo>
                  <a:lnTo>
                    <a:pt x="0" y="23"/>
                  </a:lnTo>
                  <a:lnTo>
                    <a:pt x="0" y="24"/>
                  </a:lnTo>
                  <a:lnTo>
                    <a:pt x="1" y="25"/>
                  </a:lnTo>
                  <a:lnTo>
                    <a:pt x="2" y="25"/>
                  </a:lnTo>
                  <a:lnTo>
                    <a:pt x="4" y="25"/>
                  </a:lnTo>
                  <a:lnTo>
                    <a:pt x="5" y="25"/>
                  </a:lnTo>
                  <a:lnTo>
                    <a:pt x="23" y="6"/>
                  </a:lnTo>
                  <a:lnTo>
                    <a:pt x="24" y="5"/>
                  </a:lnTo>
                  <a:lnTo>
                    <a:pt x="25" y="4"/>
                  </a:lnTo>
                  <a:lnTo>
                    <a:pt x="25" y="3"/>
                  </a:lnTo>
                  <a:lnTo>
                    <a:pt x="24" y="2"/>
                  </a:lnTo>
                  <a:lnTo>
                    <a:pt x="23" y="1"/>
                  </a:lnTo>
                  <a:lnTo>
                    <a:pt x="22" y="0"/>
                  </a:lnTo>
                  <a:lnTo>
                    <a:pt x="21" y="0"/>
                  </a:lnTo>
                  <a:lnTo>
                    <a:pt x="20" y="1"/>
                  </a:lnTo>
                  <a:lnTo>
                    <a:pt x="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68" name="Freeform 224"/>
            <p:cNvSpPr>
              <a:spLocks/>
            </p:cNvSpPr>
            <p:nvPr/>
          </p:nvSpPr>
          <p:spPr bwMode="auto">
            <a:xfrm>
              <a:off x="2913" y="2479"/>
              <a:ext cx="25" cy="25"/>
            </a:xfrm>
            <a:custGeom>
              <a:avLst/>
              <a:gdLst>
                <a:gd name="T0" fmla="*/ 1 w 25"/>
                <a:gd name="T1" fmla="*/ 18 h 25"/>
                <a:gd name="T2" fmla="*/ 0 w 25"/>
                <a:gd name="T3" fmla="*/ 20 h 25"/>
                <a:gd name="T4" fmla="*/ 0 w 25"/>
                <a:gd name="T5" fmla="*/ 21 h 25"/>
                <a:gd name="T6" fmla="*/ 0 w 25"/>
                <a:gd name="T7" fmla="*/ 22 h 25"/>
                <a:gd name="T8" fmla="*/ 0 w 25"/>
                <a:gd name="T9" fmla="*/ 23 h 25"/>
                <a:gd name="T10" fmla="*/ 1 w 25"/>
                <a:gd name="T11" fmla="*/ 24 h 25"/>
                <a:gd name="T12" fmla="*/ 2 w 25"/>
                <a:gd name="T13" fmla="*/ 25 h 25"/>
                <a:gd name="T14" fmla="*/ 3 w 25"/>
                <a:gd name="T15" fmla="*/ 25 h 25"/>
                <a:gd name="T16" fmla="*/ 5 w 25"/>
                <a:gd name="T17" fmla="*/ 24 h 25"/>
                <a:gd name="T18" fmla="*/ 23 w 25"/>
                <a:gd name="T19" fmla="*/ 5 h 25"/>
                <a:gd name="T20" fmla="*/ 24 w 25"/>
                <a:gd name="T21" fmla="*/ 4 h 25"/>
                <a:gd name="T22" fmla="*/ 25 w 25"/>
                <a:gd name="T23" fmla="*/ 3 h 25"/>
                <a:gd name="T24" fmla="*/ 25 w 25"/>
                <a:gd name="T25" fmla="*/ 2 h 25"/>
                <a:gd name="T26" fmla="*/ 24 w 25"/>
                <a:gd name="T27" fmla="*/ 1 h 25"/>
                <a:gd name="T28" fmla="*/ 23 w 25"/>
                <a:gd name="T29" fmla="*/ 0 h 25"/>
                <a:gd name="T30" fmla="*/ 22 w 25"/>
                <a:gd name="T31" fmla="*/ 0 h 25"/>
                <a:gd name="T32" fmla="*/ 21 w 25"/>
                <a:gd name="T33" fmla="*/ 0 h 25"/>
                <a:gd name="T34" fmla="*/ 20 w 25"/>
                <a:gd name="T35" fmla="*/ 0 h 25"/>
                <a:gd name="T36" fmla="*/ 1 w 25"/>
                <a:gd name="T3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1" y="18"/>
                  </a:moveTo>
                  <a:lnTo>
                    <a:pt x="0" y="20"/>
                  </a:lnTo>
                  <a:lnTo>
                    <a:pt x="0" y="21"/>
                  </a:lnTo>
                  <a:lnTo>
                    <a:pt x="0" y="22"/>
                  </a:lnTo>
                  <a:lnTo>
                    <a:pt x="0" y="23"/>
                  </a:lnTo>
                  <a:lnTo>
                    <a:pt x="1" y="24"/>
                  </a:lnTo>
                  <a:lnTo>
                    <a:pt x="2" y="25"/>
                  </a:lnTo>
                  <a:lnTo>
                    <a:pt x="3" y="25"/>
                  </a:lnTo>
                  <a:lnTo>
                    <a:pt x="5" y="24"/>
                  </a:lnTo>
                  <a:lnTo>
                    <a:pt x="23" y="5"/>
                  </a:lnTo>
                  <a:lnTo>
                    <a:pt x="24" y="4"/>
                  </a:lnTo>
                  <a:lnTo>
                    <a:pt x="25" y="3"/>
                  </a:lnTo>
                  <a:lnTo>
                    <a:pt x="25" y="2"/>
                  </a:lnTo>
                  <a:lnTo>
                    <a:pt x="24" y="1"/>
                  </a:lnTo>
                  <a:lnTo>
                    <a:pt x="23" y="0"/>
                  </a:lnTo>
                  <a:lnTo>
                    <a:pt x="22" y="0"/>
                  </a:lnTo>
                  <a:lnTo>
                    <a:pt x="21" y="0"/>
                  </a:lnTo>
                  <a:lnTo>
                    <a:pt x="20" y="0"/>
                  </a:lnTo>
                  <a:lnTo>
                    <a:pt x="1"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69" name="Freeform 225"/>
            <p:cNvSpPr>
              <a:spLocks/>
            </p:cNvSpPr>
            <p:nvPr/>
          </p:nvSpPr>
          <p:spPr bwMode="auto">
            <a:xfrm>
              <a:off x="2945" y="2446"/>
              <a:ext cx="25" cy="25"/>
            </a:xfrm>
            <a:custGeom>
              <a:avLst/>
              <a:gdLst>
                <a:gd name="T0" fmla="*/ 2 w 25"/>
                <a:gd name="T1" fmla="*/ 20 h 25"/>
                <a:gd name="T2" fmla="*/ 1 w 25"/>
                <a:gd name="T3" fmla="*/ 21 h 25"/>
                <a:gd name="T4" fmla="*/ 0 w 25"/>
                <a:gd name="T5" fmla="*/ 22 h 25"/>
                <a:gd name="T6" fmla="*/ 0 w 25"/>
                <a:gd name="T7" fmla="*/ 23 h 25"/>
                <a:gd name="T8" fmla="*/ 1 w 25"/>
                <a:gd name="T9" fmla="*/ 24 h 25"/>
                <a:gd name="T10" fmla="*/ 2 w 25"/>
                <a:gd name="T11" fmla="*/ 25 h 25"/>
                <a:gd name="T12" fmla="*/ 3 w 25"/>
                <a:gd name="T13" fmla="*/ 25 h 25"/>
                <a:gd name="T14" fmla="*/ 4 w 25"/>
                <a:gd name="T15" fmla="*/ 25 h 25"/>
                <a:gd name="T16" fmla="*/ 6 w 25"/>
                <a:gd name="T17" fmla="*/ 25 h 25"/>
                <a:gd name="T18" fmla="*/ 24 w 25"/>
                <a:gd name="T19" fmla="*/ 6 h 25"/>
                <a:gd name="T20" fmla="*/ 25 w 25"/>
                <a:gd name="T21" fmla="*/ 5 h 25"/>
                <a:gd name="T22" fmla="*/ 25 w 25"/>
                <a:gd name="T23" fmla="*/ 4 h 25"/>
                <a:gd name="T24" fmla="*/ 25 w 25"/>
                <a:gd name="T25" fmla="*/ 3 h 25"/>
                <a:gd name="T26" fmla="*/ 25 w 25"/>
                <a:gd name="T27" fmla="*/ 2 h 25"/>
                <a:gd name="T28" fmla="*/ 24 w 25"/>
                <a:gd name="T29" fmla="*/ 1 h 25"/>
                <a:gd name="T30" fmla="*/ 23 w 25"/>
                <a:gd name="T31" fmla="*/ 0 h 25"/>
                <a:gd name="T32" fmla="*/ 22 w 25"/>
                <a:gd name="T33" fmla="*/ 0 h 25"/>
                <a:gd name="T34" fmla="*/ 21 w 25"/>
                <a:gd name="T35" fmla="*/ 1 h 25"/>
                <a:gd name="T36" fmla="*/ 2 w 25"/>
                <a:gd name="T3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2" y="20"/>
                  </a:moveTo>
                  <a:lnTo>
                    <a:pt x="1" y="21"/>
                  </a:lnTo>
                  <a:lnTo>
                    <a:pt x="0" y="22"/>
                  </a:lnTo>
                  <a:lnTo>
                    <a:pt x="0" y="23"/>
                  </a:lnTo>
                  <a:lnTo>
                    <a:pt x="1" y="24"/>
                  </a:lnTo>
                  <a:lnTo>
                    <a:pt x="2" y="25"/>
                  </a:lnTo>
                  <a:lnTo>
                    <a:pt x="3" y="25"/>
                  </a:lnTo>
                  <a:lnTo>
                    <a:pt x="4" y="25"/>
                  </a:lnTo>
                  <a:lnTo>
                    <a:pt x="6" y="25"/>
                  </a:lnTo>
                  <a:lnTo>
                    <a:pt x="24" y="6"/>
                  </a:lnTo>
                  <a:lnTo>
                    <a:pt x="25" y="5"/>
                  </a:lnTo>
                  <a:lnTo>
                    <a:pt x="25" y="4"/>
                  </a:lnTo>
                  <a:lnTo>
                    <a:pt x="25" y="3"/>
                  </a:lnTo>
                  <a:lnTo>
                    <a:pt x="25" y="2"/>
                  </a:lnTo>
                  <a:lnTo>
                    <a:pt x="24" y="1"/>
                  </a:lnTo>
                  <a:lnTo>
                    <a:pt x="23" y="0"/>
                  </a:lnTo>
                  <a:lnTo>
                    <a:pt x="22" y="0"/>
                  </a:lnTo>
                  <a:lnTo>
                    <a:pt x="21" y="1"/>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70" name="Freeform 226"/>
            <p:cNvSpPr>
              <a:spLocks/>
            </p:cNvSpPr>
            <p:nvPr/>
          </p:nvSpPr>
          <p:spPr bwMode="auto">
            <a:xfrm>
              <a:off x="2978" y="2413"/>
              <a:ext cx="25" cy="25"/>
            </a:xfrm>
            <a:custGeom>
              <a:avLst/>
              <a:gdLst>
                <a:gd name="T0" fmla="*/ 2 w 25"/>
                <a:gd name="T1" fmla="*/ 20 h 25"/>
                <a:gd name="T2" fmla="*/ 1 w 25"/>
                <a:gd name="T3" fmla="*/ 21 h 25"/>
                <a:gd name="T4" fmla="*/ 0 w 25"/>
                <a:gd name="T5" fmla="*/ 22 h 25"/>
                <a:gd name="T6" fmla="*/ 0 w 25"/>
                <a:gd name="T7" fmla="*/ 23 h 25"/>
                <a:gd name="T8" fmla="*/ 1 w 25"/>
                <a:gd name="T9" fmla="*/ 24 h 25"/>
                <a:gd name="T10" fmla="*/ 2 w 25"/>
                <a:gd name="T11" fmla="*/ 25 h 25"/>
                <a:gd name="T12" fmla="*/ 3 w 25"/>
                <a:gd name="T13" fmla="*/ 25 h 25"/>
                <a:gd name="T14" fmla="*/ 4 w 25"/>
                <a:gd name="T15" fmla="*/ 25 h 25"/>
                <a:gd name="T16" fmla="*/ 5 w 25"/>
                <a:gd name="T17" fmla="*/ 25 h 25"/>
                <a:gd name="T18" fmla="*/ 24 w 25"/>
                <a:gd name="T19" fmla="*/ 6 h 25"/>
                <a:gd name="T20" fmla="*/ 25 w 25"/>
                <a:gd name="T21" fmla="*/ 5 h 25"/>
                <a:gd name="T22" fmla="*/ 25 w 25"/>
                <a:gd name="T23" fmla="*/ 4 h 25"/>
                <a:gd name="T24" fmla="*/ 25 w 25"/>
                <a:gd name="T25" fmla="*/ 3 h 25"/>
                <a:gd name="T26" fmla="*/ 25 w 25"/>
                <a:gd name="T27" fmla="*/ 2 h 25"/>
                <a:gd name="T28" fmla="*/ 24 w 25"/>
                <a:gd name="T29" fmla="*/ 1 h 25"/>
                <a:gd name="T30" fmla="*/ 23 w 25"/>
                <a:gd name="T31" fmla="*/ 0 h 25"/>
                <a:gd name="T32" fmla="*/ 22 w 25"/>
                <a:gd name="T33" fmla="*/ 0 h 25"/>
                <a:gd name="T34" fmla="*/ 21 w 25"/>
                <a:gd name="T35" fmla="*/ 1 h 25"/>
                <a:gd name="T36" fmla="*/ 2 w 25"/>
                <a:gd name="T3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2" y="20"/>
                  </a:moveTo>
                  <a:lnTo>
                    <a:pt x="1" y="21"/>
                  </a:lnTo>
                  <a:lnTo>
                    <a:pt x="0" y="22"/>
                  </a:lnTo>
                  <a:lnTo>
                    <a:pt x="0" y="23"/>
                  </a:lnTo>
                  <a:lnTo>
                    <a:pt x="1" y="24"/>
                  </a:lnTo>
                  <a:lnTo>
                    <a:pt x="2" y="25"/>
                  </a:lnTo>
                  <a:lnTo>
                    <a:pt x="3" y="25"/>
                  </a:lnTo>
                  <a:lnTo>
                    <a:pt x="4" y="25"/>
                  </a:lnTo>
                  <a:lnTo>
                    <a:pt x="5" y="25"/>
                  </a:lnTo>
                  <a:lnTo>
                    <a:pt x="24" y="6"/>
                  </a:lnTo>
                  <a:lnTo>
                    <a:pt x="25" y="5"/>
                  </a:lnTo>
                  <a:lnTo>
                    <a:pt x="25" y="4"/>
                  </a:lnTo>
                  <a:lnTo>
                    <a:pt x="25" y="3"/>
                  </a:lnTo>
                  <a:lnTo>
                    <a:pt x="25" y="2"/>
                  </a:lnTo>
                  <a:lnTo>
                    <a:pt x="24" y="1"/>
                  </a:lnTo>
                  <a:lnTo>
                    <a:pt x="23" y="0"/>
                  </a:lnTo>
                  <a:lnTo>
                    <a:pt x="22" y="0"/>
                  </a:lnTo>
                  <a:lnTo>
                    <a:pt x="21" y="1"/>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71" name="Freeform 227"/>
            <p:cNvSpPr>
              <a:spLocks/>
            </p:cNvSpPr>
            <p:nvPr/>
          </p:nvSpPr>
          <p:spPr bwMode="auto">
            <a:xfrm>
              <a:off x="3011" y="2381"/>
              <a:ext cx="25" cy="25"/>
            </a:xfrm>
            <a:custGeom>
              <a:avLst/>
              <a:gdLst>
                <a:gd name="T0" fmla="*/ 1 w 25"/>
                <a:gd name="T1" fmla="*/ 19 h 25"/>
                <a:gd name="T2" fmla="*/ 0 w 25"/>
                <a:gd name="T3" fmla="*/ 20 h 25"/>
                <a:gd name="T4" fmla="*/ 0 w 25"/>
                <a:gd name="T5" fmla="*/ 21 h 25"/>
                <a:gd name="T6" fmla="*/ 0 w 25"/>
                <a:gd name="T7" fmla="*/ 22 h 25"/>
                <a:gd name="T8" fmla="*/ 0 w 25"/>
                <a:gd name="T9" fmla="*/ 23 h 25"/>
                <a:gd name="T10" fmla="*/ 1 w 25"/>
                <a:gd name="T11" fmla="*/ 24 h 25"/>
                <a:gd name="T12" fmla="*/ 2 w 25"/>
                <a:gd name="T13" fmla="*/ 25 h 25"/>
                <a:gd name="T14" fmla="*/ 3 w 25"/>
                <a:gd name="T15" fmla="*/ 25 h 25"/>
                <a:gd name="T16" fmla="*/ 4 w 25"/>
                <a:gd name="T17" fmla="*/ 24 h 25"/>
                <a:gd name="T18" fmla="*/ 23 w 25"/>
                <a:gd name="T19" fmla="*/ 5 h 25"/>
                <a:gd name="T20" fmla="*/ 24 w 25"/>
                <a:gd name="T21" fmla="*/ 4 h 25"/>
                <a:gd name="T22" fmla="*/ 25 w 25"/>
                <a:gd name="T23" fmla="*/ 3 h 25"/>
                <a:gd name="T24" fmla="*/ 25 w 25"/>
                <a:gd name="T25" fmla="*/ 2 h 25"/>
                <a:gd name="T26" fmla="*/ 24 w 25"/>
                <a:gd name="T27" fmla="*/ 1 h 25"/>
                <a:gd name="T28" fmla="*/ 23 w 25"/>
                <a:gd name="T29" fmla="*/ 0 h 25"/>
                <a:gd name="T30" fmla="*/ 22 w 25"/>
                <a:gd name="T31" fmla="*/ 0 h 25"/>
                <a:gd name="T32" fmla="*/ 21 w 25"/>
                <a:gd name="T33" fmla="*/ 0 h 25"/>
                <a:gd name="T34" fmla="*/ 20 w 25"/>
                <a:gd name="T35" fmla="*/ 0 h 25"/>
                <a:gd name="T36" fmla="*/ 1 w 25"/>
                <a:gd name="T3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1" y="19"/>
                  </a:moveTo>
                  <a:lnTo>
                    <a:pt x="0" y="20"/>
                  </a:lnTo>
                  <a:lnTo>
                    <a:pt x="0" y="21"/>
                  </a:lnTo>
                  <a:lnTo>
                    <a:pt x="0" y="22"/>
                  </a:lnTo>
                  <a:lnTo>
                    <a:pt x="0" y="23"/>
                  </a:lnTo>
                  <a:lnTo>
                    <a:pt x="1" y="24"/>
                  </a:lnTo>
                  <a:lnTo>
                    <a:pt x="2" y="25"/>
                  </a:lnTo>
                  <a:lnTo>
                    <a:pt x="3" y="25"/>
                  </a:lnTo>
                  <a:lnTo>
                    <a:pt x="4" y="24"/>
                  </a:lnTo>
                  <a:lnTo>
                    <a:pt x="23" y="5"/>
                  </a:lnTo>
                  <a:lnTo>
                    <a:pt x="24" y="4"/>
                  </a:lnTo>
                  <a:lnTo>
                    <a:pt x="25" y="3"/>
                  </a:lnTo>
                  <a:lnTo>
                    <a:pt x="25" y="2"/>
                  </a:lnTo>
                  <a:lnTo>
                    <a:pt x="24" y="1"/>
                  </a:lnTo>
                  <a:lnTo>
                    <a:pt x="23" y="0"/>
                  </a:lnTo>
                  <a:lnTo>
                    <a:pt x="22" y="0"/>
                  </a:lnTo>
                  <a:lnTo>
                    <a:pt x="21" y="0"/>
                  </a:lnTo>
                  <a:lnTo>
                    <a:pt x="20" y="0"/>
                  </a:lnTo>
                  <a:lnTo>
                    <a:pt x="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72" name="Freeform 228"/>
            <p:cNvSpPr>
              <a:spLocks/>
            </p:cNvSpPr>
            <p:nvPr/>
          </p:nvSpPr>
          <p:spPr bwMode="auto">
            <a:xfrm>
              <a:off x="3044" y="2348"/>
              <a:ext cx="25" cy="25"/>
            </a:xfrm>
            <a:custGeom>
              <a:avLst/>
              <a:gdLst>
                <a:gd name="T0" fmla="*/ 1 w 25"/>
                <a:gd name="T1" fmla="*/ 19 h 25"/>
                <a:gd name="T2" fmla="*/ 0 w 25"/>
                <a:gd name="T3" fmla="*/ 20 h 25"/>
                <a:gd name="T4" fmla="*/ 0 w 25"/>
                <a:gd name="T5" fmla="*/ 21 h 25"/>
                <a:gd name="T6" fmla="*/ 0 w 25"/>
                <a:gd name="T7" fmla="*/ 22 h 25"/>
                <a:gd name="T8" fmla="*/ 0 w 25"/>
                <a:gd name="T9" fmla="*/ 23 h 25"/>
                <a:gd name="T10" fmla="*/ 1 w 25"/>
                <a:gd name="T11" fmla="*/ 24 h 25"/>
                <a:gd name="T12" fmla="*/ 2 w 25"/>
                <a:gd name="T13" fmla="*/ 25 h 25"/>
                <a:gd name="T14" fmla="*/ 3 w 25"/>
                <a:gd name="T15" fmla="*/ 25 h 25"/>
                <a:gd name="T16" fmla="*/ 4 w 25"/>
                <a:gd name="T17" fmla="*/ 24 h 25"/>
                <a:gd name="T18" fmla="*/ 23 w 25"/>
                <a:gd name="T19" fmla="*/ 7 h 25"/>
                <a:gd name="T20" fmla="*/ 24 w 25"/>
                <a:gd name="T21" fmla="*/ 5 h 25"/>
                <a:gd name="T22" fmla="*/ 25 w 25"/>
                <a:gd name="T23" fmla="*/ 4 h 25"/>
                <a:gd name="T24" fmla="*/ 25 w 25"/>
                <a:gd name="T25" fmla="*/ 3 h 25"/>
                <a:gd name="T26" fmla="*/ 24 w 25"/>
                <a:gd name="T27" fmla="*/ 2 h 25"/>
                <a:gd name="T28" fmla="*/ 23 w 25"/>
                <a:gd name="T29" fmla="*/ 1 h 25"/>
                <a:gd name="T30" fmla="*/ 22 w 25"/>
                <a:gd name="T31" fmla="*/ 0 h 25"/>
                <a:gd name="T32" fmla="*/ 21 w 25"/>
                <a:gd name="T33" fmla="*/ 0 h 25"/>
                <a:gd name="T34" fmla="*/ 20 w 25"/>
                <a:gd name="T35" fmla="*/ 1 h 25"/>
                <a:gd name="T36" fmla="*/ 1 w 25"/>
                <a:gd name="T3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1" y="19"/>
                  </a:moveTo>
                  <a:lnTo>
                    <a:pt x="0" y="20"/>
                  </a:lnTo>
                  <a:lnTo>
                    <a:pt x="0" y="21"/>
                  </a:lnTo>
                  <a:lnTo>
                    <a:pt x="0" y="22"/>
                  </a:lnTo>
                  <a:lnTo>
                    <a:pt x="0" y="23"/>
                  </a:lnTo>
                  <a:lnTo>
                    <a:pt x="1" y="24"/>
                  </a:lnTo>
                  <a:lnTo>
                    <a:pt x="2" y="25"/>
                  </a:lnTo>
                  <a:lnTo>
                    <a:pt x="3" y="25"/>
                  </a:lnTo>
                  <a:lnTo>
                    <a:pt x="4" y="24"/>
                  </a:lnTo>
                  <a:lnTo>
                    <a:pt x="23" y="7"/>
                  </a:lnTo>
                  <a:lnTo>
                    <a:pt x="24" y="5"/>
                  </a:lnTo>
                  <a:lnTo>
                    <a:pt x="25" y="4"/>
                  </a:lnTo>
                  <a:lnTo>
                    <a:pt x="25" y="3"/>
                  </a:lnTo>
                  <a:lnTo>
                    <a:pt x="24" y="2"/>
                  </a:lnTo>
                  <a:lnTo>
                    <a:pt x="23" y="1"/>
                  </a:lnTo>
                  <a:lnTo>
                    <a:pt x="22" y="0"/>
                  </a:lnTo>
                  <a:lnTo>
                    <a:pt x="21" y="0"/>
                  </a:lnTo>
                  <a:lnTo>
                    <a:pt x="20" y="1"/>
                  </a:lnTo>
                  <a:lnTo>
                    <a:pt x="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73" name="Freeform 229"/>
            <p:cNvSpPr>
              <a:spLocks/>
            </p:cNvSpPr>
            <p:nvPr/>
          </p:nvSpPr>
          <p:spPr bwMode="auto">
            <a:xfrm>
              <a:off x="3076" y="2315"/>
              <a:ext cx="25" cy="25"/>
            </a:xfrm>
            <a:custGeom>
              <a:avLst/>
              <a:gdLst>
                <a:gd name="T0" fmla="*/ 2 w 25"/>
                <a:gd name="T1" fmla="*/ 20 h 25"/>
                <a:gd name="T2" fmla="*/ 1 w 25"/>
                <a:gd name="T3" fmla="*/ 21 h 25"/>
                <a:gd name="T4" fmla="*/ 0 w 25"/>
                <a:gd name="T5" fmla="*/ 22 h 25"/>
                <a:gd name="T6" fmla="*/ 0 w 25"/>
                <a:gd name="T7" fmla="*/ 23 h 25"/>
                <a:gd name="T8" fmla="*/ 1 w 25"/>
                <a:gd name="T9" fmla="*/ 24 h 25"/>
                <a:gd name="T10" fmla="*/ 2 w 25"/>
                <a:gd name="T11" fmla="*/ 25 h 25"/>
                <a:gd name="T12" fmla="*/ 3 w 25"/>
                <a:gd name="T13" fmla="*/ 25 h 25"/>
                <a:gd name="T14" fmla="*/ 4 w 25"/>
                <a:gd name="T15" fmla="*/ 25 h 25"/>
                <a:gd name="T16" fmla="*/ 5 w 25"/>
                <a:gd name="T17" fmla="*/ 25 h 25"/>
                <a:gd name="T18" fmla="*/ 24 w 25"/>
                <a:gd name="T19" fmla="*/ 7 h 25"/>
                <a:gd name="T20" fmla="*/ 25 w 25"/>
                <a:gd name="T21" fmla="*/ 6 h 25"/>
                <a:gd name="T22" fmla="*/ 25 w 25"/>
                <a:gd name="T23" fmla="*/ 4 h 25"/>
                <a:gd name="T24" fmla="*/ 25 w 25"/>
                <a:gd name="T25" fmla="*/ 3 h 25"/>
                <a:gd name="T26" fmla="*/ 25 w 25"/>
                <a:gd name="T27" fmla="*/ 2 h 25"/>
                <a:gd name="T28" fmla="*/ 24 w 25"/>
                <a:gd name="T29" fmla="*/ 1 h 25"/>
                <a:gd name="T30" fmla="*/ 23 w 25"/>
                <a:gd name="T31" fmla="*/ 0 h 25"/>
                <a:gd name="T32" fmla="*/ 22 w 25"/>
                <a:gd name="T33" fmla="*/ 0 h 25"/>
                <a:gd name="T34" fmla="*/ 21 w 25"/>
                <a:gd name="T35" fmla="*/ 1 h 25"/>
                <a:gd name="T36" fmla="*/ 2 w 25"/>
                <a:gd name="T3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2" y="20"/>
                  </a:moveTo>
                  <a:lnTo>
                    <a:pt x="1" y="21"/>
                  </a:lnTo>
                  <a:lnTo>
                    <a:pt x="0" y="22"/>
                  </a:lnTo>
                  <a:lnTo>
                    <a:pt x="0" y="23"/>
                  </a:lnTo>
                  <a:lnTo>
                    <a:pt x="1" y="24"/>
                  </a:lnTo>
                  <a:lnTo>
                    <a:pt x="2" y="25"/>
                  </a:lnTo>
                  <a:lnTo>
                    <a:pt x="3" y="25"/>
                  </a:lnTo>
                  <a:lnTo>
                    <a:pt x="4" y="25"/>
                  </a:lnTo>
                  <a:lnTo>
                    <a:pt x="5" y="25"/>
                  </a:lnTo>
                  <a:lnTo>
                    <a:pt x="24" y="7"/>
                  </a:lnTo>
                  <a:lnTo>
                    <a:pt x="25" y="6"/>
                  </a:lnTo>
                  <a:lnTo>
                    <a:pt x="25" y="4"/>
                  </a:lnTo>
                  <a:lnTo>
                    <a:pt x="25" y="3"/>
                  </a:lnTo>
                  <a:lnTo>
                    <a:pt x="25" y="2"/>
                  </a:lnTo>
                  <a:lnTo>
                    <a:pt x="24" y="1"/>
                  </a:lnTo>
                  <a:lnTo>
                    <a:pt x="23" y="0"/>
                  </a:lnTo>
                  <a:lnTo>
                    <a:pt x="22" y="0"/>
                  </a:lnTo>
                  <a:lnTo>
                    <a:pt x="21" y="1"/>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74" name="Freeform 230"/>
            <p:cNvSpPr>
              <a:spLocks/>
            </p:cNvSpPr>
            <p:nvPr/>
          </p:nvSpPr>
          <p:spPr bwMode="auto">
            <a:xfrm>
              <a:off x="3109" y="2283"/>
              <a:ext cx="25" cy="25"/>
            </a:xfrm>
            <a:custGeom>
              <a:avLst/>
              <a:gdLst>
                <a:gd name="T0" fmla="*/ 1 w 25"/>
                <a:gd name="T1" fmla="*/ 19 h 25"/>
                <a:gd name="T2" fmla="*/ 0 w 25"/>
                <a:gd name="T3" fmla="*/ 20 h 25"/>
                <a:gd name="T4" fmla="*/ 0 w 25"/>
                <a:gd name="T5" fmla="*/ 21 h 25"/>
                <a:gd name="T6" fmla="*/ 0 w 25"/>
                <a:gd name="T7" fmla="*/ 22 h 25"/>
                <a:gd name="T8" fmla="*/ 0 w 25"/>
                <a:gd name="T9" fmla="*/ 23 h 25"/>
                <a:gd name="T10" fmla="*/ 1 w 25"/>
                <a:gd name="T11" fmla="*/ 24 h 25"/>
                <a:gd name="T12" fmla="*/ 2 w 25"/>
                <a:gd name="T13" fmla="*/ 25 h 25"/>
                <a:gd name="T14" fmla="*/ 3 w 25"/>
                <a:gd name="T15" fmla="*/ 25 h 25"/>
                <a:gd name="T16" fmla="*/ 4 w 25"/>
                <a:gd name="T17" fmla="*/ 24 h 25"/>
                <a:gd name="T18" fmla="*/ 23 w 25"/>
                <a:gd name="T19" fmla="*/ 6 h 25"/>
                <a:gd name="T20" fmla="*/ 24 w 25"/>
                <a:gd name="T21" fmla="*/ 5 h 25"/>
                <a:gd name="T22" fmla="*/ 25 w 25"/>
                <a:gd name="T23" fmla="*/ 3 h 25"/>
                <a:gd name="T24" fmla="*/ 25 w 25"/>
                <a:gd name="T25" fmla="*/ 2 h 25"/>
                <a:gd name="T26" fmla="*/ 24 w 25"/>
                <a:gd name="T27" fmla="*/ 1 h 25"/>
                <a:gd name="T28" fmla="*/ 23 w 25"/>
                <a:gd name="T29" fmla="*/ 0 h 25"/>
                <a:gd name="T30" fmla="*/ 22 w 25"/>
                <a:gd name="T31" fmla="*/ 0 h 25"/>
                <a:gd name="T32" fmla="*/ 21 w 25"/>
                <a:gd name="T33" fmla="*/ 0 h 25"/>
                <a:gd name="T34" fmla="*/ 19 w 25"/>
                <a:gd name="T35" fmla="*/ 0 h 25"/>
                <a:gd name="T36" fmla="*/ 1 w 25"/>
                <a:gd name="T3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1" y="19"/>
                  </a:moveTo>
                  <a:lnTo>
                    <a:pt x="0" y="20"/>
                  </a:lnTo>
                  <a:lnTo>
                    <a:pt x="0" y="21"/>
                  </a:lnTo>
                  <a:lnTo>
                    <a:pt x="0" y="22"/>
                  </a:lnTo>
                  <a:lnTo>
                    <a:pt x="0" y="23"/>
                  </a:lnTo>
                  <a:lnTo>
                    <a:pt x="1" y="24"/>
                  </a:lnTo>
                  <a:lnTo>
                    <a:pt x="2" y="25"/>
                  </a:lnTo>
                  <a:lnTo>
                    <a:pt x="3" y="25"/>
                  </a:lnTo>
                  <a:lnTo>
                    <a:pt x="4" y="24"/>
                  </a:lnTo>
                  <a:lnTo>
                    <a:pt x="23" y="6"/>
                  </a:lnTo>
                  <a:lnTo>
                    <a:pt x="24" y="5"/>
                  </a:lnTo>
                  <a:lnTo>
                    <a:pt x="25" y="3"/>
                  </a:lnTo>
                  <a:lnTo>
                    <a:pt x="25" y="2"/>
                  </a:lnTo>
                  <a:lnTo>
                    <a:pt x="24" y="1"/>
                  </a:lnTo>
                  <a:lnTo>
                    <a:pt x="23" y="0"/>
                  </a:lnTo>
                  <a:lnTo>
                    <a:pt x="22" y="0"/>
                  </a:lnTo>
                  <a:lnTo>
                    <a:pt x="21" y="0"/>
                  </a:lnTo>
                  <a:lnTo>
                    <a:pt x="19" y="0"/>
                  </a:lnTo>
                  <a:lnTo>
                    <a:pt x="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75" name="Freeform 231"/>
            <p:cNvSpPr>
              <a:spLocks/>
            </p:cNvSpPr>
            <p:nvPr/>
          </p:nvSpPr>
          <p:spPr bwMode="auto">
            <a:xfrm>
              <a:off x="3142" y="2250"/>
              <a:ext cx="25" cy="25"/>
            </a:xfrm>
            <a:custGeom>
              <a:avLst/>
              <a:gdLst>
                <a:gd name="T0" fmla="*/ 1 w 25"/>
                <a:gd name="T1" fmla="*/ 19 h 25"/>
                <a:gd name="T2" fmla="*/ 0 w 25"/>
                <a:gd name="T3" fmla="*/ 20 h 25"/>
                <a:gd name="T4" fmla="*/ 0 w 25"/>
                <a:gd name="T5" fmla="*/ 21 h 25"/>
                <a:gd name="T6" fmla="*/ 0 w 25"/>
                <a:gd name="T7" fmla="*/ 22 h 25"/>
                <a:gd name="T8" fmla="*/ 0 w 25"/>
                <a:gd name="T9" fmla="*/ 23 h 25"/>
                <a:gd name="T10" fmla="*/ 1 w 25"/>
                <a:gd name="T11" fmla="*/ 24 h 25"/>
                <a:gd name="T12" fmla="*/ 2 w 25"/>
                <a:gd name="T13" fmla="*/ 25 h 25"/>
                <a:gd name="T14" fmla="*/ 3 w 25"/>
                <a:gd name="T15" fmla="*/ 25 h 25"/>
                <a:gd name="T16" fmla="*/ 4 w 25"/>
                <a:gd name="T17" fmla="*/ 24 h 25"/>
                <a:gd name="T18" fmla="*/ 23 w 25"/>
                <a:gd name="T19" fmla="*/ 6 h 25"/>
                <a:gd name="T20" fmla="*/ 24 w 25"/>
                <a:gd name="T21" fmla="*/ 5 h 25"/>
                <a:gd name="T22" fmla="*/ 25 w 25"/>
                <a:gd name="T23" fmla="*/ 3 h 25"/>
                <a:gd name="T24" fmla="*/ 25 w 25"/>
                <a:gd name="T25" fmla="*/ 2 h 25"/>
                <a:gd name="T26" fmla="*/ 24 w 25"/>
                <a:gd name="T27" fmla="*/ 1 h 25"/>
                <a:gd name="T28" fmla="*/ 23 w 25"/>
                <a:gd name="T29" fmla="*/ 0 h 25"/>
                <a:gd name="T30" fmla="*/ 22 w 25"/>
                <a:gd name="T31" fmla="*/ 0 h 25"/>
                <a:gd name="T32" fmla="*/ 21 w 25"/>
                <a:gd name="T33" fmla="*/ 0 h 25"/>
                <a:gd name="T34" fmla="*/ 19 w 25"/>
                <a:gd name="T35" fmla="*/ 0 h 25"/>
                <a:gd name="T36" fmla="*/ 1 w 25"/>
                <a:gd name="T3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1" y="19"/>
                  </a:moveTo>
                  <a:lnTo>
                    <a:pt x="0" y="20"/>
                  </a:lnTo>
                  <a:lnTo>
                    <a:pt x="0" y="21"/>
                  </a:lnTo>
                  <a:lnTo>
                    <a:pt x="0" y="22"/>
                  </a:lnTo>
                  <a:lnTo>
                    <a:pt x="0" y="23"/>
                  </a:lnTo>
                  <a:lnTo>
                    <a:pt x="1" y="24"/>
                  </a:lnTo>
                  <a:lnTo>
                    <a:pt x="2" y="25"/>
                  </a:lnTo>
                  <a:lnTo>
                    <a:pt x="3" y="25"/>
                  </a:lnTo>
                  <a:lnTo>
                    <a:pt x="4" y="24"/>
                  </a:lnTo>
                  <a:lnTo>
                    <a:pt x="23" y="6"/>
                  </a:lnTo>
                  <a:lnTo>
                    <a:pt x="24" y="5"/>
                  </a:lnTo>
                  <a:lnTo>
                    <a:pt x="25" y="3"/>
                  </a:lnTo>
                  <a:lnTo>
                    <a:pt x="25" y="2"/>
                  </a:lnTo>
                  <a:lnTo>
                    <a:pt x="24" y="1"/>
                  </a:lnTo>
                  <a:lnTo>
                    <a:pt x="23" y="0"/>
                  </a:lnTo>
                  <a:lnTo>
                    <a:pt x="22" y="0"/>
                  </a:lnTo>
                  <a:lnTo>
                    <a:pt x="21" y="0"/>
                  </a:lnTo>
                  <a:lnTo>
                    <a:pt x="19" y="0"/>
                  </a:lnTo>
                  <a:lnTo>
                    <a:pt x="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76" name="Freeform 232"/>
            <p:cNvSpPr>
              <a:spLocks/>
            </p:cNvSpPr>
            <p:nvPr/>
          </p:nvSpPr>
          <p:spPr bwMode="auto">
            <a:xfrm>
              <a:off x="3173" y="2217"/>
              <a:ext cx="26" cy="25"/>
            </a:xfrm>
            <a:custGeom>
              <a:avLst/>
              <a:gdLst>
                <a:gd name="T0" fmla="*/ 3 w 26"/>
                <a:gd name="T1" fmla="*/ 20 h 25"/>
                <a:gd name="T2" fmla="*/ 2 w 26"/>
                <a:gd name="T3" fmla="*/ 21 h 25"/>
                <a:gd name="T4" fmla="*/ 0 w 26"/>
                <a:gd name="T5" fmla="*/ 22 h 25"/>
                <a:gd name="T6" fmla="*/ 0 w 26"/>
                <a:gd name="T7" fmla="*/ 23 h 25"/>
                <a:gd name="T8" fmla="*/ 2 w 26"/>
                <a:gd name="T9" fmla="*/ 24 h 25"/>
                <a:gd name="T10" fmla="*/ 3 w 26"/>
                <a:gd name="T11" fmla="*/ 25 h 25"/>
                <a:gd name="T12" fmla="*/ 4 w 26"/>
                <a:gd name="T13" fmla="*/ 25 h 25"/>
                <a:gd name="T14" fmla="*/ 5 w 26"/>
                <a:gd name="T15" fmla="*/ 25 h 25"/>
                <a:gd name="T16" fmla="*/ 6 w 26"/>
                <a:gd name="T17" fmla="*/ 25 h 25"/>
                <a:gd name="T18" fmla="*/ 25 w 26"/>
                <a:gd name="T19" fmla="*/ 7 h 25"/>
                <a:gd name="T20" fmla="*/ 26 w 26"/>
                <a:gd name="T21" fmla="*/ 6 h 25"/>
                <a:gd name="T22" fmla="*/ 26 w 26"/>
                <a:gd name="T23" fmla="*/ 5 h 25"/>
                <a:gd name="T24" fmla="*/ 26 w 26"/>
                <a:gd name="T25" fmla="*/ 4 h 25"/>
                <a:gd name="T26" fmla="*/ 26 w 26"/>
                <a:gd name="T27" fmla="*/ 2 h 25"/>
                <a:gd name="T28" fmla="*/ 25 w 26"/>
                <a:gd name="T29" fmla="*/ 1 h 25"/>
                <a:gd name="T30" fmla="*/ 24 w 26"/>
                <a:gd name="T31" fmla="*/ 0 h 25"/>
                <a:gd name="T32" fmla="*/ 22 w 26"/>
                <a:gd name="T33" fmla="*/ 0 h 25"/>
                <a:gd name="T34" fmla="*/ 21 w 26"/>
                <a:gd name="T35" fmla="*/ 1 h 25"/>
                <a:gd name="T36" fmla="*/ 3 w 26"/>
                <a:gd name="T3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5">
                  <a:moveTo>
                    <a:pt x="3" y="20"/>
                  </a:moveTo>
                  <a:lnTo>
                    <a:pt x="2" y="21"/>
                  </a:lnTo>
                  <a:lnTo>
                    <a:pt x="0" y="22"/>
                  </a:lnTo>
                  <a:lnTo>
                    <a:pt x="0" y="23"/>
                  </a:lnTo>
                  <a:lnTo>
                    <a:pt x="2" y="24"/>
                  </a:lnTo>
                  <a:lnTo>
                    <a:pt x="3" y="25"/>
                  </a:lnTo>
                  <a:lnTo>
                    <a:pt x="4" y="25"/>
                  </a:lnTo>
                  <a:lnTo>
                    <a:pt x="5" y="25"/>
                  </a:lnTo>
                  <a:lnTo>
                    <a:pt x="6" y="25"/>
                  </a:lnTo>
                  <a:lnTo>
                    <a:pt x="25" y="7"/>
                  </a:lnTo>
                  <a:lnTo>
                    <a:pt x="26" y="6"/>
                  </a:lnTo>
                  <a:lnTo>
                    <a:pt x="26" y="5"/>
                  </a:lnTo>
                  <a:lnTo>
                    <a:pt x="26" y="4"/>
                  </a:lnTo>
                  <a:lnTo>
                    <a:pt x="26" y="2"/>
                  </a:lnTo>
                  <a:lnTo>
                    <a:pt x="25" y="1"/>
                  </a:lnTo>
                  <a:lnTo>
                    <a:pt x="24" y="0"/>
                  </a:lnTo>
                  <a:lnTo>
                    <a:pt x="22" y="0"/>
                  </a:lnTo>
                  <a:lnTo>
                    <a:pt x="21" y="1"/>
                  </a:lnTo>
                  <a:lnTo>
                    <a:pt x="3"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77" name="Freeform 233"/>
            <p:cNvSpPr>
              <a:spLocks/>
            </p:cNvSpPr>
            <p:nvPr/>
          </p:nvSpPr>
          <p:spPr bwMode="auto">
            <a:xfrm>
              <a:off x="3206" y="2185"/>
              <a:ext cx="26" cy="26"/>
            </a:xfrm>
            <a:custGeom>
              <a:avLst/>
              <a:gdLst>
                <a:gd name="T0" fmla="*/ 3 w 26"/>
                <a:gd name="T1" fmla="*/ 19 h 26"/>
                <a:gd name="T2" fmla="*/ 2 w 26"/>
                <a:gd name="T3" fmla="*/ 20 h 26"/>
                <a:gd name="T4" fmla="*/ 0 w 26"/>
                <a:gd name="T5" fmla="*/ 21 h 26"/>
                <a:gd name="T6" fmla="*/ 0 w 26"/>
                <a:gd name="T7" fmla="*/ 22 h 26"/>
                <a:gd name="T8" fmla="*/ 2 w 26"/>
                <a:gd name="T9" fmla="*/ 23 h 26"/>
                <a:gd name="T10" fmla="*/ 3 w 26"/>
                <a:gd name="T11" fmla="*/ 25 h 26"/>
                <a:gd name="T12" fmla="*/ 4 w 26"/>
                <a:gd name="T13" fmla="*/ 26 h 26"/>
                <a:gd name="T14" fmla="*/ 5 w 26"/>
                <a:gd name="T15" fmla="*/ 26 h 26"/>
                <a:gd name="T16" fmla="*/ 6 w 26"/>
                <a:gd name="T17" fmla="*/ 25 h 26"/>
                <a:gd name="T18" fmla="*/ 25 w 26"/>
                <a:gd name="T19" fmla="*/ 6 h 26"/>
                <a:gd name="T20" fmla="*/ 26 w 26"/>
                <a:gd name="T21" fmla="*/ 5 h 26"/>
                <a:gd name="T22" fmla="*/ 26 w 26"/>
                <a:gd name="T23" fmla="*/ 4 h 26"/>
                <a:gd name="T24" fmla="*/ 26 w 26"/>
                <a:gd name="T25" fmla="*/ 3 h 26"/>
                <a:gd name="T26" fmla="*/ 26 w 26"/>
                <a:gd name="T27" fmla="*/ 1 h 26"/>
                <a:gd name="T28" fmla="*/ 25 w 26"/>
                <a:gd name="T29" fmla="*/ 0 h 26"/>
                <a:gd name="T30" fmla="*/ 24 w 26"/>
                <a:gd name="T31" fmla="*/ 0 h 26"/>
                <a:gd name="T32" fmla="*/ 22 w 26"/>
                <a:gd name="T33" fmla="*/ 0 h 26"/>
                <a:gd name="T34" fmla="*/ 21 w 26"/>
                <a:gd name="T35" fmla="*/ 0 h 26"/>
                <a:gd name="T36" fmla="*/ 3 w 26"/>
                <a:gd name="T3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3" y="19"/>
                  </a:moveTo>
                  <a:lnTo>
                    <a:pt x="2" y="20"/>
                  </a:lnTo>
                  <a:lnTo>
                    <a:pt x="0" y="21"/>
                  </a:lnTo>
                  <a:lnTo>
                    <a:pt x="0" y="22"/>
                  </a:lnTo>
                  <a:lnTo>
                    <a:pt x="2" y="23"/>
                  </a:lnTo>
                  <a:lnTo>
                    <a:pt x="3" y="25"/>
                  </a:lnTo>
                  <a:lnTo>
                    <a:pt x="4" y="26"/>
                  </a:lnTo>
                  <a:lnTo>
                    <a:pt x="5" y="26"/>
                  </a:lnTo>
                  <a:lnTo>
                    <a:pt x="6" y="25"/>
                  </a:lnTo>
                  <a:lnTo>
                    <a:pt x="25" y="6"/>
                  </a:lnTo>
                  <a:lnTo>
                    <a:pt x="26" y="5"/>
                  </a:lnTo>
                  <a:lnTo>
                    <a:pt x="26" y="4"/>
                  </a:lnTo>
                  <a:lnTo>
                    <a:pt x="26" y="3"/>
                  </a:lnTo>
                  <a:lnTo>
                    <a:pt x="26" y="1"/>
                  </a:lnTo>
                  <a:lnTo>
                    <a:pt x="25" y="0"/>
                  </a:lnTo>
                  <a:lnTo>
                    <a:pt x="24" y="0"/>
                  </a:lnTo>
                  <a:lnTo>
                    <a:pt x="22" y="0"/>
                  </a:lnTo>
                  <a:lnTo>
                    <a:pt x="21" y="0"/>
                  </a:lnTo>
                  <a:lnTo>
                    <a:pt x="3"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78" name="Freeform 234"/>
            <p:cNvSpPr>
              <a:spLocks/>
            </p:cNvSpPr>
            <p:nvPr/>
          </p:nvSpPr>
          <p:spPr bwMode="auto">
            <a:xfrm>
              <a:off x="3239" y="2152"/>
              <a:ext cx="26" cy="26"/>
            </a:xfrm>
            <a:custGeom>
              <a:avLst/>
              <a:gdLst>
                <a:gd name="T0" fmla="*/ 1 w 26"/>
                <a:gd name="T1" fmla="*/ 19 h 26"/>
                <a:gd name="T2" fmla="*/ 0 w 26"/>
                <a:gd name="T3" fmla="*/ 20 h 26"/>
                <a:gd name="T4" fmla="*/ 0 w 26"/>
                <a:gd name="T5" fmla="*/ 21 h 26"/>
                <a:gd name="T6" fmla="*/ 0 w 26"/>
                <a:gd name="T7" fmla="*/ 22 h 26"/>
                <a:gd name="T8" fmla="*/ 0 w 26"/>
                <a:gd name="T9" fmla="*/ 23 h 26"/>
                <a:gd name="T10" fmla="*/ 1 w 26"/>
                <a:gd name="T11" fmla="*/ 25 h 26"/>
                <a:gd name="T12" fmla="*/ 3 w 26"/>
                <a:gd name="T13" fmla="*/ 26 h 26"/>
                <a:gd name="T14" fmla="*/ 4 w 26"/>
                <a:gd name="T15" fmla="*/ 26 h 26"/>
                <a:gd name="T16" fmla="*/ 5 w 26"/>
                <a:gd name="T17" fmla="*/ 25 h 26"/>
                <a:gd name="T18" fmla="*/ 23 w 26"/>
                <a:gd name="T19" fmla="*/ 6 h 26"/>
                <a:gd name="T20" fmla="*/ 25 w 26"/>
                <a:gd name="T21" fmla="*/ 5 h 26"/>
                <a:gd name="T22" fmla="*/ 26 w 26"/>
                <a:gd name="T23" fmla="*/ 4 h 26"/>
                <a:gd name="T24" fmla="*/ 26 w 26"/>
                <a:gd name="T25" fmla="*/ 3 h 26"/>
                <a:gd name="T26" fmla="*/ 25 w 26"/>
                <a:gd name="T27" fmla="*/ 1 h 26"/>
                <a:gd name="T28" fmla="*/ 23 w 26"/>
                <a:gd name="T29" fmla="*/ 0 h 26"/>
                <a:gd name="T30" fmla="*/ 22 w 26"/>
                <a:gd name="T31" fmla="*/ 0 h 26"/>
                <a:gd name="T32" fmla="*/ 21 w 26"/>
                <a:gd name="T33" fmla="*/ 0 h 26"/>
                <a:gd name="T34" fmla="*/ 20 w 26"/>
                <a:gd name="T35" fmla="*/ 0 h 26"/>
                <a:gd name="T36" fmla="*/ 1 w 26"/>
                <a:gd name="T3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1" y="19"/>
                  </a:moveTo>
                  <a:lnTo>
                    <a:pt x="0" y="20"/>
                  </a:lnTo>
                  <a:lnTo>
                    <a:pt x="0" y="21"/>
                  </a:lnTo>
                  <a:lnTo>
                    <a:pt x="0" y="22"/>
                  </a:lnTo>
                  <a:lnTo>
                    <a:pt x="0" y="23"/>
                  </a:lnTo>
                  <a:lnTo>
                    <a:pt x="1" y="25"/>
                  </a:lnTo>
                  <a:lnTo>
                    <a:pt x="3" y="26"/>
                  </a:lnTo>
                  <a:lnTo>
                    <a:pt x="4" y="26"/>
                  </a:lnTo>
                  <a:lnTo>
                    <a:pt x="5" y="25"/>
                  </a:lnTo>
                  <a:lnTo>
                    <a:pt x="23" y="6"/>
                  </a:lnTo>
                  <a:lnTo>
                    <a:pt x="25" y="5"/>
                  </a:lnTo>
                  <a:lnTo>
                    <a:pt x="26" y="4"/>
                  </a:lnTo>
                  <a:lnTo>
                    <a:pt x="26" y="3"/>
                  </a:lnTo>
                  <a:lnTo>
                    <a:pt x="25" y="1"/>
                  </a:lnTo>
                  <a:lnTo>
                    <a:pt x="23" y="0"/>
                  </a:lnTo>
                  <a:lnTo>
                    <a:pt x="22" y="0"/>
                  </a:lnTo>
                  <a:lnTo>
                    <a:pt x="21" y="0"/>
                  </a:lnTo>
                  <a:lnTo>
                    <a:pt x="20" y="0"/>
                  </a:lnTo>
                  <a:lnTo>
                    <a:pt x="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79" name="Freeform 235"/>
            <p:cNvSpPr>
              <a:spLocks/>
            </p:cNvSpPr>
            <p:nvPr/>
          </p:nvSpPr>
          <p:spPr bwMode="auto">
            <a:xfrm>
              <a:off x="3272" y="2119"/>
              <a:ext cx="25" cy="26"/>
            </a:xfrm>
            <a:custGeom>
              <a:avLst/>
              <a:gdLst>
                <a:gd name="T0" fmla="*/ 1 w 25"/>
                <a:gd name="T1" fmla="*/ 20 h 26"/>
                <a:gd name="T2" fmla="*/ 0 w 25"/>
                <a:gd name="T3" fmla="*/ 21 h 26"/>
                <a:gd name="T4" fmla="*/ 0 w 25"/>
                <a:gd name="T5" fmla="*/ 22 h 26"/>
                <a:gd name="T6" fmla="*/ 0 w 25"/>
                <a:gd name="T7" fmla="*/ 24 h 26"/>
                <a:gd name="T8" fmla="*/ 0 w 25"/>
                <a:gd name="T9" fmla="*/ 25 h 26"/>
                <a:gd name="T10" fmla="*/ 1 w 25"/>
                <a:gd name="T11" fmla="*/ 26 h 26"/>
                <a:gd name="T12" fmla="*/ 3 w 25"/>
                <a:gd name="T13" fmla="*/ 26 h 26"/>
                <a:gd name="T14" fmla="*/ 4 w 25"/>
                <a:gd name="T15" fmla="*/ 26 h 26"/>
                <a:gd name="T16" fmla="*/ 5 w 25"/>
                <a:gd name="T17" fmla="*/ 26 h 26"/>
                <a:gd name="T18" fmla="*/ 23 w 25"/>
                <a:gd name="T19" fmla="*/ 7 h 26"/>
                <a:gd name="T20" fmla="*/ 25 w 25"/>
                <a:gd name="T21" fmla="*/ 6 h 26"/>
                <a:gd name="T22" fmla="*/ 25 w 25"/>
                <a:gd name="T23" fmla="*/ 5 h 26"/>
                <a:gd name="T24" fmla="*/ 25 w 25"/>
                <a:gd name="T25" fmla="*/ 4 h 26"/>
                <a:gd name="T26" fmla="*/ 25 w 25"/>
                <a:gd name="T27" fmla="*/ 3 h 26"/>
                <a:gd name="T28" fmla="*/ 23 w 25"/>
                <a:gd name="T29" fmla="*/ 2 h 26"/>
                <a:gd name="T30" fmla="*/ 22 w 25"/>
                <a:gd name="T31" fmla="*/ 0 h 26"/>
                <a:gd name="T32" fmla="*/ 21 w 25"/>
                <a:gd name="T33" fmla="*/ 0 h 26"/>
                <a:gd name="T34" fmla="*/ 20 w 25"/>
                <a:gd name="T35" fmla="*/ 2 h 26"/>
                <a:gd name="T36" fmla="*/ 1 w 25"/>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1" y="20"/>
                  </a:moveTo>
                  <a:lnTo>
                    <a:pt x="0" y="21"/>
                  </a:lnTo>
                  <a:lnTo>
                    <a:pt x="0" y="22"/>
                  </a:lnTo>
                  <a:lnTo>
                    <a:pt x="0" y="24"/>
                  </a:lnTo>
                  <a:lnTo>
                    <a:pt x="0" y="25"/>
                  </a:lnTo>
                  <a:lnTo>
                    <a:pt x="1" y="26"/>
                  </a:lnTo>
                  <a:lnTo>
                    <a:pt x="3" y="26"/>
                  </a:lnTo>
                  <a:lnTo>
                    <a:pt x="4" y="26"/>
                  </a:lnTo>
                  <a:lnTo>
                    <a:pt x="5" y="26"/>
                  </a:lnTo>
                  <a:lnTo>
                    <a:pt x="23" y="7"/>
                  </a:lnTo>
                  <a:lnTo>
                    <a:pt x="25" y="6"/>
                  </a:lnTo>
                  <a:lnTo>
                    <a:pt x="25" y="5"/>
                  </a:lnTo>
                  <a:lnTo>
                    <a:pt x="25" y="4"/>
                  </a:lnTo>
                  <a:lnTo>
                    <a:pt x="25" y="3"/>
                  </a:lnTo>
                  <a:lnTo>
                    <a:pt x="23" y="2"/>
                  </a:lnTo>
                  <a:lnTo>
                    <a:pt x="22" y="0"/>
                  </a:lnTo>
                  <a:lnTo>
                    <a:pt x="21" y="0"/>
                  </a:lnTo>
                  <a:lnTo>
                    <a:pt x="20" y="2"/>
                  </a:lnTo>
                  <a:lnTo>
                    <a:pt x="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80" name="Freeform 236"/>
            <p:cNvSpPr>
              <a:spLocks/>
            </p:cNvSpPr>
            <p:nvPr/>
          </p:nvSpPr>
          <p:spPr bwMode="auto">
            <a:xfrm>
              <a:off x="3304" y="2088"/>
              <a:ext cx="25" cy="25"/>
            </a:xfrm>
            <a:custGeom>
              <a:avLst/>
              <a:gdLst>
                <a:gd name="T0" fmla="*/ 2 w 25"/>
                <a:gd name="T1" fmla="*/ 18 h 25"/>
                <a:gd name="T2" fmla="*/ 1 w 25"/>
                <a:gd name="T3" fmla="*/ 19 h 25"/>
                <a:gd name="T4" fmla="*/ 0 w 25"/>
                <a:gd name="T5" fmla="*/ 20 h 25"/>
                <a:gd name="T6" fmla="*/ 0 w 25"/>
                <a:gd name="T7" fmla="*/ 22 h 25"/>
                <a:gd name="T8" fmla="*/ 1 w 25"/>
                <a:gd name="T9" fmla="*/ 23 h 25"/>
                <a:gd name="T10" fmla="*/ 2 w 25"/>
                <a:gd name="T11" fmla="*/ 24 h 25"/>
                <a:gd name="T12" fmla="*/ 3 w 25"/>
                <a:gd name="T13" fmla="*/ 25 h 25"/>
                <a:gd name="T14" fmla="*/ 5 w 25"/>
                <a:gd name="T15" fmla="*/ 25 h 25"/>
                <a:gd name="T16" fmla="*/ 6 w 25"/>
                <a:gd name="T17" fmla="*/ 24 h 25"/>
                <a:gd name="T18" fmla="*/ 24 w 25"/>
                <a:gd name="T19" fmla="*/ 5 h 25"/>
                <a:gd name="T20" fmla="*/ 25 w 25"/>
                <a:gd name="T21" fmla="*/ 4 h 25"/>
                <a:gd name="T22" fmla="*/ 25 w 25"/>
                <a:gd name="T23" fmla="*/ 3 h 25"/>
                <a:gd name="T24" fmla="*/ 25 w 25"/>
                <a:gd name="T25" fmla="*/ 2 h 25"/>
                <a:gd name="T26" fmla="*/ 25 w 25"/>
                <a:gd name="T27" fmla="*/ 1 h 25"/>
                <a:gd name="T28" fmla="*/ 24 w 25"/>
                <a:gd name="T29" fmla="*/ 0 h 25"/>
                <a:gd name="T30" fmla="*/ 23 w 25"/>
                <a:gd name="T31" fmla="*/ 0 h 25"/>
                <a:gd name="T32" fmla="*/ 22 w 25"/>
                <a:gd name="T33" fmla="*/ 0 h 25"/>
                <a:gd name="T34" fmla="*/ 21 w 25"/>
                <a:gd name="T35" fmla="*/ 0 h 25"/>
                <a:gd name="T36" fmla="*/ 2 w 25"/>
                <a:gd name="T3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2" y="18"/>
                  </a:moveTo>
                  <a:lnTo>
                    <a:pt x="1" y="19"/>
                  </a:lnTo>
                  <a:lnTo>
                    <a:pt x="0" y="20"/>
                  </a:lnTo>
                  <a:lnTo>
                    <a:pt x="0" y="22"/>
                  </a:lnTo>
                  <a:lnTo>
                    <a:pt x="1" y="23"/>
                  </a:lnTo>
                  <a:lnTo>
                    <a:pt x="2" y="24"/>
                  </a:lnTo>
                  <a:lnTo>
                    <a:pt x="3" y="25"/>
                  </a:lnTo>
                  <a:lnTo>
                    <a:pt x="5" y="25"/>
                  </a:lnTo>
                  <a:lnTo>
                    <a:pt x="6" y="24"/>
                  </a:lnTo>
                  <a:lnTo>
                    <a:pt x="24" y="5"/>
                  </a:lnTo>
                  <a:lnTo>
                    <a:pt x="25" y="4"/>
                  </a:lnTo>
                  <a:lnTo>
                    <a:pt x="25" y="3"/>
                  </a:lnTo>
                  <a:lnTo>
                    <a:pt x="25" y="2"/>
                  </a:lnTo>
                  <a:lnTo>
                    <a:pt x="25" y="1"/>
                  </a:lnTo>
                  <a:lnTo>
                    <a:pt x="24" y="0"/>
                  </a:lnTo>
                  <a:lnTo>
                    <a:pt x="23" y="0"/>
                  </a:lnTo>
                  <a:lnTo>
                    <a:pt x="22" y="0"/>
                  </a:lnTo>
                  <a:lnTo>
                    <a:pt x="21" y="0"/>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81" name="Freeform 237"/>
            <p:cNvSpPr>
              <a:spLocks/>
            </p:cNvSpPr>
            <p:nvPr/>
          </p:nvSpPr>
          <p:spPr bwMode="auto">
            <a:xfrm>
              <a:off x="3337" y="2055"/>
              <a:ext cx="25" cy="25"/>
            </a:xfrm>
            <a:custGeom>
              <a:avLst/>
              <a:gdLst>
                <a:gd name="T0" fmla="*/ 1 w 25"/>
                <a:gd name="T1" fmla="*/ 18 h 25"/>
                <a:gd name="T2" fmla="*/ 0 w 25"/>
                <a:gd name="T3" fmla="*/ 19 h 25"/>
                <a:gd name="T4" fmla="*/ 0 w 25"/>
                <a:gd name="T5" fmla="*/ 20 h 25"/>
                <a:gd name="T6" fmla="*/ 0 w 25"/>
                <a:gd name="T7" fmla="*/ 22 h 25"/>
                <a:gd name="T8" fmla="*/ 0 w 25"/>
                <a:gd name="T9" fmla="*/ 23 h 25"/>
                <a:gd name="T10" fmla="*/ 1 w 25"/>
                <a:gd name="T11" fmla="*/ 24 h 25"/>
                <a:gd name="T12" fmla="*/ 2 w 25"/>
                <a:gd name="T13" fmla="*/ 25 h 25"/>
                <a:gd name="T14" fmla="*/ 3 w 25"/>
                <a:gd name="T15" fmla="*/ 25 h 25"/>
                <a:gd name="T16" fmla="*/ 5 w 25"/>
                <a:gd name="T17" fmla="*/ 24 h 25"/>
                <a:gd name="T18" fmla="*/ 23 w 25"/>
                <a:gd name="T19" fmla="*/ 5 h 25"/>
                <a:gd name="T20" fmla="*/ 24 w 25"/>
                <a:gd name="T21" fmla="*/ 4 h 25"/>
                <a:gd name="T22" fmla="*/ 25 w 25"/>
                <a:gd name="T23" fmla="*/ 3 h 25"/>
                <a:gd name="T24" fmla="*/ 25 w 25"/>
                <a:gd name="T25" fmla="*/ 2 h 25"/>
                <a:gd name="T26" fmla="*/ 24 w 25"/>
                <a:gd name="T27" fmla="*/ 1 h 25"/>
                <a:gd name="T28" fmla="*/ 23 w 25"/>
                <a:gd name="T29" fmla="*/ 0 h 25"/>
                <a:gd name="T30" fmla="*/ 22 w 25"/>
                <a:gd name="T31" fmla="*/ 0 h 25"/>
                <a:gd name="T32" fmla="*/ 21 w 25"/>
                <a:gd name="T33" fmla="*/ 0 h 25"/>
                <a:gd name="T34" fmla="*/ 20 w 25"/>
                <a:gd name="T35" fmla="*/ 0 h 25"/>
                <a:gd name="T36" fmla="*/ 1 w 25"/>
                <a:gd name="T3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1" y="18"/>
                  </a:moveTo>
                  <a:lnTo>
                    <a:pt x="0" y="19"/>
                  </a:lnTo>
                  <a:lnTo>
                    <a:pt x="0" y="20"/>
                  </a:lnTo>
                  <a:lnTo>
                    <a:pt x="0" y="22"/>
                  </a:lnTo>
                  <a:lnTo>
                    <a:pt x="0" y="23"/>
                  </a:lnTo>
                  <a:lnTo>
                    <a:pt x="1" y="24"/>
                  </a:lnTo>
                  <a:lnTo>
                    <a:pt x="2" y="25"/>
                  </a:lnTo>
                  <a:lnTo>
                    <a:pt x="3" y="25"/>
                  </a:lnTo>
                  <a:lnTo>
                    <a:pt x="5" y="24"/>
                  </a:lnTo>
                  <a:lnTo>
                    <a:pt x="23" y="5"/>
                  </a:lnTo>
                  <a:lnTo>
                    <a:pt x="24" y="4"/>
                  </a:lnTo>
                  <a:lnTo>
                    <a:pt x="25" y="3"/>
                  </a:lnTo>
                  <a:lnTo>
                    <a:pt x="25" y="2"/>
                  </a:lnTo>
                  <a:lnTo>
                    <a:pt x="24" y="1"/>
                  </a:lnTo>
                  <a:lnTo>
                    <a:pt x="23" y="0"/>
                  </a:lnTo>
                  <a:lnTo>
                    <a:pt x="22" y="0"/>
                  </a:lnTo>
                  <a:lnTo>
                    <a:pt x="21" y="0"/>
                  </a:lnTo>
                  <a:lnTo>
                    <a:pt x="20" y="0"/>
                  </a:lnTo>
                  <a:lnTo>
                    <a:pt x="1"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82" name="Freeform 238"/>
            <p:cNvSpPr>
              <a:spLocks/>
            </p:cNvSpPr>
            <p:nvPr/>
          </p:nvSpPr>
          <p:spPr bwMode="auto">
            <a:xfrm>
              <a:off x="3370" y="2022"/>
              <a:ext cx="25" cy="25"/>
            </a:xfrm>
            <a:custGeom>
              <a:avLst/>
              <a:gdLst>
                <a:gd name="T0" fmla="*/ 1 w 25"/>
                <a:gd name="T1" fmla="*/ 19 h 25"/>
                <a:gd name="T2" fmla="*/ 0 w 25"/>
                <a:gd name="T3" fmla="*/ 21 h 25"/>
                <a:gd name="T4" fmla="*/ 0 w 25"/>
                <a:gd name="T5" fmla="*/ 22 h 25"/>
                <a:gd name="T6" fmla="*/ 0 w 25"/>
                <a:gd name="T7" fmla="*/ 23 h 25"/>
                <a:gd name="T8" fmla="*/ 0 w 25"/>
                <a:gd name="T9" fmla="*/ 24 h 25"/>
                <a:gd name="T10" fmla="*/ 1 w 25"/>
                <a:gd name="T11" fmla="*/ 25 h 25"/>
                <a:gd name="T12" fmla="*/ 2 w 25"/>
                <a:gd name="T13" fmla="*/ 25 h 25"/>
                <a:gd name="T14" fmla="*/ 3 w 25"/>
                <a:gd name="T15" fmla="*/ 25 h 25"/>
                <a:gd name="T16" fmla="*/ 4 w 25"/>
                <a:gd name="T17" fmla="*/ 25 h 25"/>
                <a:gd name="T18" fmla="*/ 23 w 25"/>
                <a:gd name="T19" fmla="*/ 6 h 25"/>
                <a:gd name="T20" fmla="*/ 24 w 25"/>
                <a:gd name="T21" fmla="*/ 5 h 25"/>
                <a:gd name="T22" fmla="*/ 25 w 25"/>
                <a:gd name="T23" fmla="*/ 4 h 25"/>
                <a:gd name="T24" fmla="*/ 25 w 25"/>
                <a:gd name="T25" fmla="*/ 3 h 25"/>
                <a:gd name="T26" fmla="*/ 24 w 25"/>
                <a:gd name="T27" fmla="*/ 2 h 25"/>
                <a:gd name="T28" fmla="*/ 23 w 25"/>
                <a:gd name="T29" fmla="*/ 1 h 25"/>
                <a:gd name="T30" fmla="*/ 22 w 25"/>
                <a:gd name="T31" fmla="*/ 0 h 25"/>
                <a:gd name="T32" fmla="*/ 21 w 25"/>
                <a:gd name="T33" fmla="*/ 0 h 25"/>
                <a:gd name="T34" fmla="*/ 20 w 25"/>
                <a:gd name="T35" fmla="*/ 1 h 25"/>
                <a:gd name="T36" fmla="*/ 1 w 25"/>
                <a:gd name="T3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1" y="19"/>
                  </a:moveTo>
                  <a:lnTo>
                    <a:pt x="0" y="21"/>
                  </a:lnTo>
                  <a:lnTo>
                    <a:pt x="0" y="22"/>
                  </a:lnTo>
                  <a:lnTo>
                    <a:pt x="0" y="23"/>
                  </a:lnTo>
                  <a:lnTo>
                    <a:pt x="0" y="24"/>
                  </a:lnTo>
                  <a:lnTo>
                    <a:pt x="1" y="25"/>
                  </a:lnTo>
                  <a:lnTo>
                    <a:pt x="2" y="25"/>
                  </a:lnTo>
                  <a:lnTo>
                    <a:pt x="3" y="25"/>
                  </a:lnTo>
                  <a:lnTo>
                    <a:pt x="4" y="25"/>
                  </a:lnTo>
                  <a:lnTo>
                    <a:pt x="23" y="6"/>
                  </a:lnTo>
                  <a:lnTo>
                    <a:pt x="24" y="5"/>
                  </a:lnTo>
                  <a:lnTo>
                    <a:pt x="25" y="4"/>
                  </a:lnTo>
                  <a:lnTo>
                    <a:pt x="25" y="3"/>
                  </a:lnTo>
                  <a:lnTo>
                    <a:pt x="24" y="2"/>
                  </a:lnTo>
                  <a:lnTo>
                    <a:pt x="23" y="1"/>
                  </a:lnTo>
                  <a:lnTo>
                    <a:pt x="22" y="0"/>
                  </a:lnTo>
                  <a:lnTo>
                    <a:pt x="21" y="0"/>
                  </a:lnTo>
                  <a:lnTo>
                    <a:pt x="20" y="1"/>
                  </a:lnTo>
                  <a:lnTo>
                    <a:pt x="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83" name="Freeform 239"/>
            <p:cNvSpPr>
              <a:spLocks/>
            </p:cNvSpPr>
            <p:nvPr/>
          </p:nvSpPr>
          <p:spPr bwMode="auto">
            <a:xfrm>
              <a:off x="3402" y="1989"/>
              <a:ext cx="25" cy="25"/>
            </a:xfrm>
            <a:custGeom>
              <a:avLst/>
              <a:gdLst>
                <a:gd name="T0" fmla="*/ 2 w 25"/>
                <a:gd name="T1" fmla="*/ 19 h 25"/>
                <a:gd name="T2" fmla="*/ 1 w 25"/>
                <a:gd name="T3" fmla="*/ 21 h 25"/>
                <a:gd name="T4" fmla="*/ 0 w 25"/>
                <a:gd name="T5" fmla="*/ 22 h 25"/>
                <a:gd name="T6" fmla="*/ 0 w 25"/>
                <a:gd name="T7" fmla="*/ 23 h 25"/>
                <a:gd name="T8" fmla="*/ 1 w 25"/>
                <a:gd name="T9" fmla="*/ 24 h 25"/>
                <a:gd name="T10" fmla="*/ 2 w 25"/>
                <a:gd name="T11" fmla="*/ 25 h 25"/>
                <a:gd name="T12" fmla="*/ 3 w 25"/>
                <a:gd name="T13" fmla="*/ 25 h 25"/>
                <a:gd name="T14" fmla="*/ 4 w 25"/>
                <a:gd name="T15" fmla="*/ 25 h 25"/>
                <a:gd name="T16" fmla="*/ 5 w 25"/>
                <a:gd name="T17" fmla="*/ 25 h 25"/>
                <a:gd name="T18" fmla="*/ 24 w 25"/>
                <a:gd name="T19" fmla="*/ 6 h 25"/>
                <a:gd name="T20" fmla="*/ 25 w 25"/>
                <a:gd name="T21" fmla="*/ 5 h 25"/>
                <a:gd name="T22" fmla="*/ 25 w 25"/>
                <a:gd name="T23" fmla="*/ 4 h 25"/>
                <a:gd name="T24" fmla="*/ 25 w 25"/>
                <a:gd name="T25" fmla="*/ 3 h 25"/>
                <a:gd name="T26" fmla="*/ 25 w 25"/>
                <a:gd name="T27" fmla="*/ 2 h 25"/>
                <a:gd name="T28" fmla="*/ 24 w 25"/>
                <a:gd name="T29" fmla="*/ 1 h 25"/>
                <a:gd name="T30" fmla="*/ 23 w 25"/>
                <a:gd name="T31" fmla="*/ 0 h 25"/>
                <a:gd name="T32" fmla="*/ 22 w 25"/>
                <a:gd name="T33" fmla="*/ 0 h 25"/>
                <a:gd name="T34" fmla="*/ 21 w 25"/>
                <a:gd name="T35" fmla="*/ 1 h 25"/>
                <a:gd name="T36" fmla="*/ 2 w 25"/>
                <a:gd name="T3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2" y="19"/>
                  </a:moveTo>
                  <a:lnTo>
                    <a:pt x="1" y="21"/>
                  </a:lnTo>
                  <a:lnTo>
                    <a:pt x="0" y="22"/>
                  </a:lnTo>
                  <a:lnTo>
                    <a:pt x="0" y="23"/>
                  </a:lnTo>
                  <a:lnTo>
                    <a:pt x="1" y="24"/>
                  </a:lnTo>
                  <a:lnTo>
                    <a:pt x="2" y="25"/>
                  </a:lnTo>
                  <a:lnTo>
                    <a:pt x="3" y="25"/>
                  </a:lnTo>
                  <a:lnTo>
                    <a:pt x="4" y="25"/>
                  </a:lnTo>
                  <a:lnTo>
                    <a:pt x="5" y="25"/>
                  </a:lnTo>
                  <a:lnTo>
                    <a:pt x="24" y="6"/>
                  </a:lnTo>
                  <a:lnTo>
                    <a:pt x="25" y="5"/>
                  </a:lnTo>
                  <a:lnTo>
                    <a:pt x="25" y="4"/>
                  </a:lnTo>
                  <a:lnTo>
                    <a:pt x="25" y="3"/>
                  </a:lnTo>
                  <a:lnTo>
                    <a:pt x="25" y="2"/>
                  </a:lnTo>
                  <a:lnTo>
                    <a:pt x="24" y="1"/>
                  </a:lnTo>
                  <a:lnTo>
                    <a:pt x="23" y="0"/>
                  </a:lnTo>
                  <a:lnTo>
                    <a:pt x="22" y="0"/>
                  </a:lnTo>
                  <a:lnTo>
                    <a:pt x="21" y="1"/>
                  </a:lnTo>
                  <a:lnTo>
                    <a:pt x="2"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84" name="Freeform 240"/>
            <p:cNvSpPr>
              <a:spLocks/>
            </p:cNvSpPr>
            <p:nvPr/>
          </p:nvSpPr>
          <p:spPr bwMode="auto">
            <a:xfrm>
              <a:off x="3435" y="1957"/>
              <a:ext cx="25" cy="25"/>
            </a:xfrm>
            <a:custGeom>
              <a:avLst/>
              <a:gdLst>
                <a:gd name="T0" fmla="*/ 2 w 25"/>
                <a:gd name="T1" fmla="*/ 18 h 25"/>
                <a:gd name="T2" fmla="*/ 1 w 25"/>
                <a:gd name="T3" fmla="*/ 20 h 25"/>
                <a:gd name="T4" fmla="*/ 0 w 25"/>
                <a:gd name="T5" fmla="*/ 21 h 25"/>
                <a:gd name="T6" fmla="*/ 0 w 25"/>
                <a:gd name="T7" fmla="*/ 22 h 25"/>
                <a:gd name="T8" fmla="*/ 1 w 25"/>
                <a:gd name="T9" fmla="*/ 23 h 25"/>
                <a:gd name="T10" fmla="*/ 2 w 25"/>
                <a:gd name="T11" fmla="*/ 24 h 25"/>
                <a:gd name="T12" fmla="*/ 3 w 25"/>
                <a:gd name="T13" fmla="*/ 25 h 25"/>
                <a:gd name="T14" fmla="*/ 4 w 25"/>
                <a:gd name="T15" fmla="*/ 25 h 25"/>
                <a:gd name="T16" fmla="*/ 5 w 25"/>
                <a:gd name="T17" fmla="*/ 24 h 25"/>
                <a:gd name="T18" fmla="*/ 24 w 25"/>
                <a:gd name="T19" fmla="*/ 5 h 25"/>
                <a:gd name="T20" fmla="*/ 25 w 25"/>
                <a:gd name="T21" fmla="*/ 4 h 25"/>
                <a:gd name="T22" fmla="*/ 25 w 25"/>
                <a:gd name="T23" fmla="*/ 3 h 25"/>
                <a:gd name="T24" fmla="*/ 25 w 25"/>
                <a:gd name="T25" fmla="*/ 2 h 25"/>
                <a:gd name="T26" fmla="*/ 25 w 25"/>
                <a:gd name="T27" fmla="*/ 1 h 25"/>
                <a:gd name="T28" fmla="*/ 24 w 25"/>
                <a:gd name="T29" fmla="*/ 0 h 25"/>
                <a:gd name="T30" fmla="*/ 23 w 25"/>
                <a:gd name="T31" fmla="*/ 0 h 25"/>
                <a:gd name="T32" fmla="*/ 22 w 25"/>
                <a:gd name="T33" fmla="*/ 0 h 25"/>
                <a:gd name="T34" fmla="*/ 21 w 25"/>
                <a:gd name="T35" fmla="*/ 0 h 25"/>
                <a:gd name="T36" fmla="*/ 2 w 25"/>
                <a:gd name="T3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2" y="18"/>
                  </a:moveTo>
                  <a:lnTo>
                    <a:pt x="1" y="20"/>
                  </a:lnTo>
                  <a:lnTo>
                    <a:pt x="0" y="21"/>
                  </a:lnTo>
                  <a:lnTo>
                    <a:pt x="0" y="22"/>
                  </a:lnTo>
                  <a:lnTo>
                    <a:pt x="1" y="23"/>
                  </a:lnTo>
                  <a:lnTo>
                    <a:pt x="2" y="24"/>
                  </a:lnTo>
                  <a:lnTo>
                    <a:pt x="3" y="25"/>
                  </a:lnTo>
                  <a:lnTo>
                    <a:pt x="4" y="25"/>
                  </a:lnTo>
                  <a:lnTo>
                    <a:pt x="5" y="24"/>
                  </a:lnTo>
                  <a:lnTo>
                    <a:pt x="24" y="5"/>
                  </a:lnTo>
                  <a:lnTo>
                    <a:pt x="25" y="4"/>
                  </a:lnTo>
                  <a:lnTo>
                    <a:pt x="25" y="3"/>
                  </a:lnTo>
                  <a:lnTo>
                    <a:pt x="25" y="2"/>
                  </a:lnTo>
                  <a:lnTo>
                    <a:pt x="25" y="1"/>
                  </a:lnTo>
                  <a:lnTo>
                    <a:pt x="24" y="0"/>
                  </a:lnTo>
                  <a:lnTo>
                    <a:pt x="23" y="0"/>
                  </a:lnTo>
                  <a:lnTo>
                    <a:pt x="22" y="0"/>
                  </a:lnTo>
                  <a:lnTo>
                    <a:pt x="21" y="0"/>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85" name="Freeform 241"/>
            <p:cNvSpPr>
              <a:spLocks/>
            </p:cNvSpPr>
            <p:nvPr/>
          </p:nvSpPr>
          <p:spPr bwMode="auto">
            <a:xfrm>
              <a:off x="3468" y="1924"/>
              <a:ext cx="25" cy="25"/>
            </a:xfrm>
            <a:custGeom>
              <a:avLst/>
              <a:gdLst>
                <a:gd name="T0" fmla="*/ 1 w 25"/>
                <a:gd name="T1" fmla="*/ 20 h 25"/>
                <a:gd name="T2" fmla="*/ 0 w 25"/>
                <a:gd name="T3" fmla="*/ 21 h 25"/>
                <a:gd name="T4" fmla="*/ 0 w 25"/>
                <a:gd name="T5" fmla="*/ 22 h 25"/>
                <a:gd name="T6" fmla="*/ 0 w 25"/>
                <a:gd name="T7" fmla="*/ 23 h 25"/>
                <a:gd name="T8" fmla="*/ 0 w 25"/>
                <a:gd name="T9" fmla="*/ 24 h 25"/>
                <a:gd name="T10" fmla="*/ 1 w 25"/>
                <a:gd name="T11" fmla="*/ 25 h 25"/>
                <a:gd name="T12" fmla="*/ 2 w 25"/>
                <a:gd name="T13" fmla="*/ 25 h 25"/>
                <a:gd name="T14" fmla="*/ 3 w 25"/>
                <a:gd name="T15" fmla="*/ 25 h 25"/>
                <a:gd name="T16" fmla="*/ 4 w 25"/>
                <a:gd name="T17" fmla="*/ 25 h 25"/>
                <a:gd name="T18" fmla="*/ 23 w 25"/>
                <a:gd name="T19" fmla="*/ 6 h 25"/>
                <a:gd name="T20" fmla="*/ 24 w 25"/>
                <a:gd name="T21" fmla="*/ 5 h 25"/>
                <a:gd name="T22" fmla="*/ 25 w 25"/>
                <a:gd name="T23" fmla="*/ 4 h 25"/>
                <a:gd name="T24" fmla="*/ 25 w 25"/>
                <a:gd name="T25" fmla="*/ 3 h 25"/>
                <a:gd name="T26" fmla="*/ 24 w 25"/>
                <a:gd name="T27" fmla="*/ 2 h 25"/>
                <a:gd name="T28" fmla="*/ 23 w 25"/>
                <a:gd name="T29" fmla="*/ 1 h 25"/>
                <a:gd name="T30" fmla="*/ 22 w 25"/>
                <a:gd name="T31" fmla="*/ 0 h 25"/>
                <a:gd name="T32" fmla="*/ 21 w 25"/>
                <a:gd name="T33" fmla="*/ 0 h 25"/>
                <a:gd name="T34" fmla="*/ 20 w 25"/>
                <a:gd name="T35" fmla="*/ 1 h 25"/>
                <a:gd name="T36" fmla="*/ 1 w 25"/>
                <a:gd name="T3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1" y="20"/>
                  </a:moveTo>
                  <a:lnTo>
                    <a:pt x="0" y="21"/>
                  </a:lnTo>
                  <a:lnTo>
                    <a:pt x="0" y="22"/>
                  </a:lnTo>
                  <a:lnTo>
                    <a:pt x="0" y="23"/>
                  </a:lnTo>
                  <a:lnTo>
                    <a:pt x="0" y="24"/>
                  </a:lnTo>
                  <a:lnTo>
                    <a:pt x="1" y="25"/>
                  </a:lnTo>
                  <a:lnTo>
                    <a:pt x="2" y="25"/>
                  </a:lnTo>
                  <a:lnTo>
                    <a:pt x="3" y="25"/>
                  </a:lnTo>
                  <a:lnTo>
                    <a:pt x="4" y="25"/>
                  </a:lnTo>
                  <a:lnTo>
                    <a:pt x="23" y="6"/>
                  </a:lnTo>
                  <a:lnTo>
                    <a:pt x="24" y="5"/>
                  </a:lnTo>
                  <a:lnTo>
                    <a:pt x="25" y="4"/>
                  </a:lnTo>
                  <a:lnTo>
                    <a:pt x="25" y="3"/>
                  </a:lnTo>
                  <a:lnTo>
                    <a:pt x="24" y="2"/>
                  </a:lnTo>
                  <a:lnTo>
                    <a:pt x="23" y="1"/>
                  </a:lnTo>
                  <a:lnTo>
                    <a:pt x="22" y="0"/>
                  </a:lnTo>
                  <a:lnTo>
                    <a:pt x="21" y="0"/>
                  </a:lnTo>
                  <a:lnTo>
                    <a:pt x="20" y="1"/>
                  </a:lnTo>
                  <a:lnTo>
                    <a:pt x="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86" name="Freeform 242"/>
            <p:cNvSpPr>
              <a:spLocks/>
            </p:cNvSpPr>
            <p:nvPr/>
          </p:nvSpPr>
          <p:spPr bwMode="auto">
            <a:xfrm>
              <a:off x="3501" y="1891"/>
              <a:ext cx="24" cy="25"/>
            </a:xfrm>
            <a:custGeom>
              <a:avLst/>
              <a:gdLst>
                <a:gd name="T0" fmla="*/ 1 w 24"/>
                <a:gd name="T1" fmla="*/ 20 h 25"/>
                <a:gd name="T2" fmla="*/ 0 w 24"/>
                <a:gd name="T3" fmla="*/ 21 h 25"/>
                <a:gd name="T4" fmla="*/ 0 w 24"/>
                <a:gd name="T5" fmla="*/ 22 h 25"/>
                <a:gd name="T6" fmla="*/ 0 w 24"/>
                <a:gd name="T7" fmla="*/ 23 h 25"/>
                <a:gd name="T8" fmla="*/ 0 w 24"/>
                <a:gd name="T9" fmla="*/ 24 h 25"/>
                <a:gd name="T10" fmla="*/ 1 w 24"/>
                <a:gd name="T11" fmla="*/ 25 h 25"/>
                <a:gd name="T12" fmla="*/ 2 w 24"/>
                <a:gd name="T13" fmla="*/ 25 h 25"/>
                <a:gd name="T14" fmla="*/ 3 w 24"/>
                <a:gd name="T15" fmla="*/ 25 h 25"/>
                <a:gd name="T16" fmla="*/ 4 w 24"/>
                <a:gd name="T17" fmla="*/ 25 h 25"/>
                <a:gd name="T18" fmla="*/ 23 w 24"/>
                <a:gd name="T19" fmla="*/ 6 h 25"/>
                <a:gd name="T20" fmla="*/ 24 w 24"/>
                <a:gd name="T21" fmla="*/ 5 h 25"/>
                <a:gd name="T22" fmla="*/ 24 w 24"/>
                <a:gd name="T23" fmla="*/ 4 h 25"/>
                <a:gd name="T24" fmla="*/ 24 w 24"/>
                <a:gd name="T25" fmla="*/ 3 h 25"/>
                <a:gd name="T26" fmla="*/ 24 w 24"/>
                <a:gd name="T27" fmla="*/ 2 h 25"/>
                <a:gd name="T28" fmla="*/ 23 w 24"/>
                <a:gd name="T29" fmla="*/ 1 h 25"/>
                <a:gd name="T30" fmla="*/ 22 w 24"/>
                <a:gd name="T31" fmla="*/ 0 h 25"/>
                <a:gd name="T32" fmla="*/ 21 w 24"/>
                <a:gd name="T33" fmla="*/ 0 h 25"/>
                <a:gd name="T34" fmla="*/ 20 w 24"/>
                <a:gd name="T35" fmla="*/ 1 h 25"/>
                <a:gd name="T36" fmla="*/ 1 w 24"/>
                <a:gd name="T3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25">
                  <a:moveTo>
                    <a:pt x="1" y="20"/>
                  </a:moveTo>
                  <a:lnTo>
                    <a:pt x="0" y="21"/>
                  </a:lnTo>
                  <a:lnTo>
                    <a:pt x="0" y="22"/>
                  </a:lnTo>
                  <a:lnTo>
                    <a:pt x="0" y="23"/>
                  </a:lnTo>
                  <a:lnTo>
                    <a:pt x="0" y="24"/>
                  </a:lnTo>
                  <a:lnTo>
                    <a:pt x="1" y="25"/>
                  </a:lnTo>
                  <a:lnTo>
                    <a:pt x="2" y="25"/>
                  </a:lnTo>
                  <a:lnTo>
                    <a:pt x="3" y="25"/>
                  </a:lnTo>
                  <a:lnTo>
                    <a:pt x="4" y="25"/>
                  </a:lnTo>
                  <a:lnTo>
                    <a:pt x="23" y="6"/>
                  </a:lnTo>
                  <a:lnTo>
                    <a:pt x="24" y="5"/>
                  </a:lnTo>
                  <a:lnTo>
                    <a:pt x="24" y="4"/>
                  </a:lnTo>
                  <a:lnTo>
                    <a:pt x="24" y="3"/>
                  </a:lnTo>
                  <a:lnTo>
                    <a:pt x="24" y="2"/>
                  </a:lnTo>
                  <a:lnTo>
                    <a:pt x="23" y="1"/>
                  </a:lnTo>
                  <a:lnTo>
                    <a:pt x="22" y="0"/>
                  </a:lnTo>
                  <a:lnTo>
                    <a:pt x="21" y="0"/>
                  </a:lnTo>
                  <a:lnTo>
                    <a:pt x="20" y="1"/>
                  </a:lnTo>
                  <a:lnTo>
                    <a:pt x="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87" name="Freeform 243"/>
            <p:cNvSpPr>
              <a:spLocks/>
            </p:cNvSpPr>
            <p:nvPr/>
          </p:nvSpPr>
          <p:spPr bwMode="auto">
            <a:xfrm>
              <a:off x="3533" y="1859"/>
              <a:ext cx="25" cy="25"/>
            </a:xfrm>
            <a:custGeom>
              <a:avLst/>
              <a:gdLst>
                <a:gd name="T0" fmla="*/ 2 w 25"/>
                <a:gd name="T1" fmla="*/ 19 h 25"/>
                <a:gd name="T2" fmla="*/ 1 w 25"/>
                <a:gd name="T3" fmla="*/ 20 h 25"/>
                <a:gd name="T4" fmla="*/ 0 w 25"/>
                <a:gd name="T5" fmla="*/ 21 h 25"/>
                <a:gd name="T6" fmla="*/ 0 w 25"/>
                <a:gd name="T7" fmla="*/ 22 h 25"/>
                <a:gd name="T8" fmla="*/ 1 w 25"/>
                <a:gd name="T9" fmla="*/ 23 h 25"/>
                <a:gd name="T10" fmla="*/ 2 w 25"/>
                <a:gd name="T11" fmla="*/ 24 h 25"/>
                <a:gd name="T12" fmla="*/ 3 w 25"/>
                <a:gd name="T13" fmla="*/ 25 h 25"/>
                <a:gd name="T14" fmla="*/ 4 w 25"/>
                <a:gd name="T15" fmla="*/ 25 h 25"/>
                <a:gd name="T16" fmla="*/ 5 w 25"/>
                <a:gd name="T17" fmla="*/ 24 h 25"/>
                <a:gd name="T18" fmla="*/ 24 w 25"/>
                <a:gd name="T19" fmla="*/ 6 h 25"/>
                <a:gd name="T20" fmla="*/ 25 w 25"/>
                <a:gd name="T21" fmla="*/ 4 h 25"/>
                <a:gd name="T22" fmla="*/ 25 w 25"/>
                <a:gd name="T23" fmla="*/ 3 h 25"/>
                <a:gd name="T24" fmla="*/ 25 w 25"/>
                <a:gd name="T25" fmla="*/ 2 h 25"/>
                <a:gd name="T26" fmla="*/ 25 w 25"/>
                <a:gd name="T27" fmla="*/ 1 h 25"/>
                <a:gd name="T28" fmla="*/ 24 w 25"/>
                <a:gd name="T29" fmla="*/ 0 h 25"/>
                <a:gd name="T30" fmla="*/ 23 w 25"/>
                <a:gd name="T31" fmla="*/ 0 h 25"/>
                <a:gd name="T32" fmla="*/ 22 w 25"/>
                <a:gd name="T33" fmla="*/ 0 h 25"/>
                <a:gd name="T34" fmla="*/ 21 w 25"/>
                <a:gd name="T35" fmla="*/ 0 h 25"/>
                <a:gd name="T36" fmla="*/ 2 w 25"/>
                <a:gd name="T3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2" y="19"/>
                  </a:moveTo>
                  <a:lnTo>
                    <a:pt x="1" y="20"/>
                  </a:lnTo>
                  <a:lnTo>
                    <a:pt x="0" y="21"/>
                  </a:lnTo>
                  <a:lnTo>
                    <a:pt x="0" y="22"/>
                  </a:lnTo>
                  <a:lnTo>
                    <a:pt x="1" y="23"/>
                  </a:lnTo>
                  <a:lnTo>
                    <a:pt x="2" y="24"/>
                  </a:lnTo>
                  <a:lnTo>
                    <a:pt x="3" y="25"/>
                  </a:lnTo>
                  <a:lnTo>
                    <a:pt x="4" y="25"/>
                  </a:lnTo>
                  <a:lnTo>
                    <a:pt x="5" y="24"/>
                  </a:lnTo>
                  <a:lnTo>
                    <a:pt x="24" y="6"/>
                  </a:lnTo>
                  <a:lnTo>
                    <a:pt x="25" y="4"/>
                  </a:lnTo>
                  <a:lnTo>
                    <a:pt x="25" y="3"/>
                  </a:lnTo>
                  <a:lnTo>
                    <a:pt x="25" y="2"/>
                  </a:lnTo>
                  <a:lnTo>
                    <a:pt x="25" y="1"/>
                  </a:lnTo>
                  <a:lnTo>
                    <a:pt x="24" y="0"/>
                  </a:lnTo>
                  <a:lnTo>
                    <a:pt x="23" y="0"/>
                  </a:lnTo>
                  <a:lnTo>
                    <a:pt x="22" y="0"/>
                  </a:lnTo>
                  <a:lnTo>
                    <a:pt x="21" y="0"/>
                  </a:lnTo>
                  <a:lnTo>
                    <a:pt x="2"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88" name="Freeform 244"/>
            <p:cNvSpPr>
              <a:spLocks/>
            </p:cNvSpPr>
            <p:nvPr/>
          </p:nvSpPr>
          <p:spPr bwMode="auto">
            <a:xfrm>
              <a:off x="3566" y="1826"/>
              <a:ext cx="25" cy="25"/>
            </a:xfrm>
            <a:custGeom>
              <a:avLst/>
              <a:gdLst>
                <a:gd name="T0" fmla="*/ 1 w 25"/>
                <a:gd name="T1" fmla="*/ 20 h 25"/>
                <a:gd name="T2" fmla="*/ 0 w 25"/>
                <a:gd name="T3" fmla="*/ 21 h 25"/>
                <a:gd name="T4" fmla="*/ 0 w 25"/>
                <a:gd name="T5" fmla="*/ 22 h 25"/>
                <a:gd name="T6" fmla="*/ 0 w 25"/>
                <a:gd name="T7" fmla="*/ 23 h 25"/>
                <a:gd name="T8" fmla="*/ 0 w 25"/>
                <a:gd name="T9" fmla="*/ 24 h 25"/>
                <a:gd name="T10" fmla="*/ 1 w 25"/>
                <a:gd name="T11" fmla="*/ 25 h 25"/>
                <a:gd name="T12" fmla="*/ 2 w 25"/>
                <a:gd name="T13" fmla="*/ 25 h 25"/>
                <a:gd name="T14" fmla="*/ 3 w 25"/>
                <a:gd name="T15" fmla="*/ 25 h 25"/>
                <a:gd name="T16" fmla="*/ 4 w 25"/>
                <a:gd name="T17" fmla="*/ 25 h 25"/>
                <a:gd name="T18" fmla="*/ 23 w 25"/>
                <a:gd name="T19" fmla="*/ 7 h 25"/>
                <a:gd name="T20" fmla="*/ 24 w 25"/>
                <a:gd name="T21" fmla="*/ 6 h 25"/>
                <a:gd name="T22" fmla="*/ 25 w 25"/>
                <a:gd name="T23" fmla="*/ 4 h 25"/>
                <a:gd name="T24" fmla="*/ 25 w 25"/>
                <a:gd name="T25" fmla="*/ 3 h 25"/>
                <a:gd name="T26" fmla="*/ 24 w 25"/>
                <a:gd name="T27" fmla="*/ 2 h 25"/>
                <a:gd name="T28" fmla="*/ 23 w 25"/>
                <a:gd name="T29" fmla="*/ 1 h 25"/>
                <a:gd name="T30" fmla="*/ 22 w 25"/>
                <a:gd name="T31" fmla="*/ 0 h 25"/>
                <a:gd name="T32" fmla="*/ 20 w 25"/>
                <a:gd name="T33" fmla="*/ 0 h 25"/>
                <a:gd name="T34" fmla="*/ 19 w 25"/>
                <a:gd name="T35" fmla="*/ 1 h 25"/>
                <a:gd name="T36" fmla="*/ 1 w 25"/>
                <a:gd name="T3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5">
                  <a:moveTo>
                    <a:pt x="1" y="20"/>
                  </a:moveTo>
                  <a:lnTo>
                    <a:pt x="0" y="21"/>
                  </a:lnTo>
                  <a:lnTo>
                    <a:pt x="0" y="22"/>
                  </a:lnTo>
                  <a:lnTo>
                    <a:pt x="0" y="23"/>
                  </a:lnTo>
                  <a:lnTo>
                    <a:pt x="0" y="24"/>
                  </a:lnTo>
                  <a:lnTo>
                    <a:pt x="1" y="25"/>
                  </a:lnTo>
                  <a:lnTo>
                    <a:pt x="2" y="25"/>
                  </a:lnTo>
                  <a:lnTo>
                    <a:pt x="3" y="25"/>
                  </a:lnTo>
                  <a:lnTo>
                    <a:pt x="4" y="25"/>
                  </a:lnTo>
                  <a:lnTo>
                    <a:pt x="23" y="7"/>
                  </a:lnTo>
                  <a:lnTo>
                    <a:pt x="24" y="6"/>
                  </a:lnTo>
                  <a:lnTo>
                    <a:pt x="25" y="4"/>
                  </a:lnTo>
                  <a:lnTo>
                    <a:pt x="25" y="3"/>
                  </a:lnTo>
                  <a:lnTo>
                    <a:pt x="24" y="2"/>
                  </a:lnTo>
                  <a:lnTo>
                    <a:pt x="23" y="1"/>
                  </a:lnTo>
                  <a:lnTo>
                    <a:pt x="22" y="0"/>
                  </a:lnTo>
                  <a:lnTo>
                    <a:pt x="20" y="0"/>
                  </a:lnTo>
                  <a:lnTo>
                    <a:pt x="19" y="1"/>
                  </a:lnTo>
                  <a:lnTo>
                    <a:pt x="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89" name="Freeform 245"/>
            <p:cNvSpPr>
              <a:spLocks/>
            </p:cNvSpPr>
            <p:nvPr/>
          </p:nvSpPr>
          <p:spPr bwMode="auto">
            <a:xfrm>
              <a:off x="3599" y="1795"/>
              <a:ext cx="23" cy="23"/>
            </a:xfrm>
            <a:custGeom>
              <a:avLst/>
              <a:gdLst>
                <a:gd name="T0" fmla="*/ 1 w 23"/>
                <a:gd name="T1" fmla="*/ 18 h 23"/>
                <a:gd name="T2" fmla="*/ 0 w 23"/>
                <a:gd name="T3" fmla="*/ 19 h 23"/>
                <a:gd name="T4" fmla="*/ 0 w 23"/>
                <a:gd name="T5" fmla="*/ 20 h 23"/>
                <a:gd name="T6" fmla="*/ 0 w 23"/>
                <a:gd name="T7" fmla="*/ 21 h 23"/>
                <a:gd name="T8" fmla="*/ 0 w 23"/>
                <a:gd name="T9" fmla="*/ 22 h 23"/>
                <a:gd name="T10" fmla="*/ 1 w 23"/>
                <a:gd name="T11" fmla="*/ 23 h 23"/>
                <a:gd name="T12" fmla="*/ 2 w 23"/>
                <a:gd name="T13" fmla="*/ 23 h 23"/>
                <a:gd name="T14" fmla="*/ 3 w 23"/>
                <a:gd name="T15" fmla="*/ 23 h 23"/>
                <a:gd name="T16" fmla="*/ 4 w 23"/>
                <a:gd name="T17" fmla="*/ 23 h 23"/>
                <a:gd name="T18" fmla="*/ 22 w 23"/>
                <a:gd name="T19" fmla="*/ 7 h 23"/>
                <a:gd name="T20" fmla="*/ 22 w 23"/>
                <a:gd name="T21" fmla="*/ 5 h 23"/>
                <a:gd name="T22" fmla="*/ 23 w 23"/>
                <a:gd name="T23" fmla="*/ 4 h 23"/>
                <a:gd name="T24" fmla="*/ 23 w 23"/>
                <a:gd name="T25" fmla="*/ 4 h 23"/>
                <a:gd name="T26" fmla="*/ 22 w 23"/>
                <a:gd name="T27" fmla="*/ 2 h 23"/>
                <a:gd name="T28" fmla="*/ 20 w 23"/>
                <a:gd name="T29" fmla="*/ 1 h 23"/>
                <a:gd name="T30" fmla="*/ 19 w 23"/>
                <a:gd name="T31" fmla="*/ 0 h 23"/>
                <a:gd name="T32" fmla="*/ 19 w 23"/>
                <a:gd name="T33" fmla="*/ 0 h 23"/>
                <a:gd name="T34" fmla="*/ 18 w 23"/>
                <a:gd name="T35" fmla="*/ 1 h 23"/>
                <a:gd name="T36" fmla="*/ 1 w 23"/>
                <a:gd name="T37"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3">
                  <a:moveTo>
                    <a:pt x="1" y="18"/>
                  </a:moveTo>
                  <a:lnTo>
                    <a:pt x="0" y="19"/>
                  </a:lnTo>
                  <a:lnTo>
                    <a:pt x="0" y="20"/>
                  </a:lnTo>
                  <a:lnTo>
                    <a:pt x="0" y="21"/>
                  </a:lnTo>
                  <a:lnTo>
                    <a:pt x="0" y="22"/>
                  </a:lnTo>
                  <a:lnTo>
                    <a:pt x="1" y="23"/>
                  </a:lnTo>
                  <a:lnTo>
                    <a:pt x="2" y="23"/>
                  </a:lnTo>
                  <a:lnTo>
                    <a:pt x="3" y="23"/>
                  </a:lnTo>
                  <a:lnTo>
                    <a:pt x="4" y="23"/>
                  </a:lnTo>
                  <a:lnTo>
                    <a:pt x="22" y="7"/>
                  </a:lnTo>
                  <a:lnTo>
                    <a:pt x="22" y="5"/>
                  </a:lnTo>
                  <a:lnTo>
                    <a:pt x="23" y="4"/>
                  </a:lnTo>
                  <a:lnTo>
                    <a:pt x="23" y="4"/>
                  </a:lnTo>
                  <a:lnTo>
                    <a:pt x="22" y="2"/>
                  </a:lnTo>
                  <a:lnTo>
                    <a:pt x="20" y="1"/>
                  </a:lnTo>
                  <a:lnTo>
                    <a:pt x="19" y="0"/>
                  </a:lnTo>
                  <a:lnTo>
                    <a:pt x="19" y="0"/>
                  </a:lnTo>
                  <a:lnTo>
                    <a:pt x="18" y="1"/>
                  </a:lnTo>
                  <a:lnTo>
                    <a:pt x="1"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62391" name="Rectangle 247"/>
          <p:cNvSpPr>
            <a:spLocks noChangeArrowheads="1"/>
          </p:cNvSpPr>
          <p:nvPr/>
        </p:nvSpPr>
        <p:spPr bwMode="auto">
          <a:xfrm>
            <a:off x="4333875" y="2844800"/>
            <a:ext cx="465138" cy="284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392" name="Rectangle 248"/>
          <p:cNvSpPr>
            <a:spLocks noChangeArrowheads="1"/>
          </p:cNvSpPr>
          <p:nvPr/>
        </p:nvSpPr>
        <p:spPr bwMode="auto">
          <a:xfrm>
            <a:off x="4438650" y="2900363"/>
            <a:ext cx="825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00"/>
                </a:solidFill>
                <a:latin typeface="Times New Roman" panose="02020603050405020304" pitchFamily="18" charset="0"/>
              </a:rPr>
              <a:t>b</a:t>
            </a:r>
            <a:endParaRPr lang="en-US" altLang="en-US"/>
          </a:p>
        </p:txBody>
      </p:sp>
      <p:sp>
        <p:nvSpPr>
          <p:cNvPr id="262394" name="Rectangle 250"/>
          <p:cNvSpPr>
            <a:spLocks noChangeArrowheads="1"/>
          </p:cNvSpPr>
          <p:nvPr/>
        </p:nvSpPr>
        <p:spPr bwMode="auto">
          <a:xfrm>
            <a:off x="4568825" y="2900363"/>
            <a:ext cx="109538"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00"/>
                </a:solidFill>
                <a:latin typeface="Times New Roman" panose="02020603050405020304" pitchFamily="18" charset="0"/>
              </a:rPr>
              <a:t> </a:t>
            </a:r>
            <a:endParaRPr lang="en-US" altLang="en-US"/>
          </a:p>
        </p:txBody>
      </p:sp>
      <p:sp>
        <p:nvSpPr>
          <p:cNvPr id="262395" name="Line 251"/>
          <p:cNvSpPr>
            <a:spLocks noChangeShapeType="1"/>
          </p:cNvSpPr>
          <p:nvPr/>
        </p:nvSpPr>
        <p:spPr bwMode="auto">
          <a:xfrm>
            <a:off x="5627688" y="3716338"/>
            <a:ext cx="22225" cy="14922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2396" name="Line 252"/>
          <p:cNvSpPr>
            <a:spLocks noChangeShapeType="1"/>
          </p:cNvSpPr>
          <p:nvPr/>
        </p:nvSpPr>
        <p:spPr bwMode="auto">
          <a:xfrm flipH="1">
            <a:off x="5518150" y="3862388"/>
            <a:ext cx="131763" cy="650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2416" name="Group 272"/>
          <p:cNvGrpSpPr>
            <a:grpSpLocks/>
          </p:cNvGrpSpPr>
          <p:nvPr/>
        </p:nvGrpSpPr>
        <p:grpSpPr bwMode="auto">
          <a:xfrm>
            <a:off x="4498975" y="4067175"/>
            <a:ext cx="1487488" cy="849313"/>
            <a:chOff x="2834" y="2562"/>
            <a:chExt cx="937" cy="535"/>
          </a:xfrm>
        </p:grpSpPr>
        <p:sp>
          <p:nvSpPr>
            <p:cNvPr id="262397" name="Freeform 253"/>
            <p:cNvSpPr>
              <a:spLocks/>
            </p:cNvSpPr>
            <p:nvPr/>
          </p:nvSpPr>
          <p:spPr bwMode="auto">
            <a:xfrm>
              <a:off x="2834" y="2562"/>
              <a:ext cx="66" cy="42"/>
            </a:xfrm>
            <a:custGeom>
              <a:avLst/>
              <a:gdLst>
                <a:gd name="T0" fmla="*/ 4 w 66"/>
                <a:gd name="T1" fmla="*/ 0 h 42"/>
                <a:gd name="T2" fmla="*/ 0 w 66"/>
                <a:gd name="T3" fmla="*/ 7 h 42"/>
                <a:gd name="T4" fmla="*/ 62 w 66"/>
                <a:gd name="T5" fmla="*/ 42 h 42"/>
                <a:gd name="T6" fmla="*/ 66 w 66"/>
                <a:gd name="T7" fmla="*/ 35 h 42"/>
                <a:gd name="T8" fmla="*/ 4 w 66"/>
                <a:gd name="T9" fmla="*/ 0 h 42"/>
              </a:gdLst>
              <a:ahLst/>
              <a:cxnLst>
                <a:cxn ang="0">
                  <a:pos x="T0" y="T1"/>
                </a:cxn>
                <a:cxn ang="0">
                  <a:pos x="T2" y="T3"/>
                </a:cxn>
                <a:cxn ang="0">
                  <a:pos x="T4" y="T5"/>
                </a:cxn>
                <a:cxn ang="0">
                  <a:pos x="T6" y="T7"/>
                </a:cxn>
                <a:cxn ang="0">
                  <a:pos x="T8" y="T9"/>
                </a:cxn>
              </a:cxnLst>
              <a:rect l="0" t="0" r="r" b="b"/>
              <a:pathLst>
                <a:path w="66" h="42">
                  <a:moveTo>
                    <a:pt x="4" y="0"/>
                  </a:moveTo>
                  <a:lnTo>
                    <a:pt x="0" y="7"/>
                  </a:lnTo>
                  <a:lnTo>
                    <a:pt x="62" y="42"/>
                  </a:lnTo>
                  <a:lnTo>
                    <a:pt x="66" y="35"/>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98" name="Freeform 254"/>
            <p:cNvSpPr>
              <a:spLocks/>
            </p:cNvSpPr>
            <p:nvPr/>
          </p:nvSpPr>
          <p:spPr bwMode="auto">
            <a:xfrm>
              <a:off x="2919" y="2609"/>
              <a:ext cx="12" cy="11"/>
            </a:xfrm>
            <a:custGeom>
              <a:avLst/>
              <a:gdLst>
                <a:gd name="T0" fmla="*/ 4 w 12"/>
                <a:gd name="T1" fmla="*/ 0 h 11"/>
                <a:gd name="T2" fmla="*/ 0 w 12"/>
                <a:gd name="T3" fmla="*/ 7 h 11"/>
                <a:gd name="T4" fmla="*/ 7 w 12"/>
                <a:gd name="T5" fmla="*/ 11 h 11"/>
                <a:gd name="T6" fmla="*/ 12 w 12"/>
                <a:gd name="T7" fmla="*/ 5 h 11"/>
                <a:gd name="T8" fmla="*/ 4 w 12"/>
                <a:gd name="T9" fmla="*/ 0 h 11"/>
              </a:gdLst>
              <a:ahLst/>
              <a:cxnLst>
                <a:cxn ang="0">
                  <a:pos x="T0" y="T1"/>
                </a:cxn>
                <a:cxn ang="0">
                  <a:pos x="T2" y="T3"/>
                </a:cxn>
                <a:cxn ang="0">
                  <a:pos x="T4" y="T5"/>
                </a:cxn>
                <a:cxn ang="0">
                  <a:pos x="T6" y="T7"/>
                </a:cxn>
                <a:cxn ang="0">
                  <a:pos x="T8" y="T9"/>
                </a:cxn>
              </a:cxnLst>
              <a:rect l="0" t="0" r="r" b="b"/>
              <a:pathLst>
                <a:path w="12" h="11">
                  <a:moveTo>
                    <a:pt x="4" y="0"/>
                  </a:moveTo>
                  <a:lnTo>
                    <a:pt x="0" y="7"/>
                  </a:lnTo>
                  <a:lnTo>
                    <a:pt x="7" y="11"/>
                  </a:lnTo>
                  <a:lnTo>
                    <a:pt x="12" y="5"/>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399" name="Freeform 255"/>
            <p:cNvSpPr>
              <a:spLocks/>
            </p:cNvSpPr>
            <p:nvPr/>
          </p:nvSpPr>
          <p:spPr bwMode="auto">
            <a:xfrm>
              <a:off x="2948" y="2627"/>
              <a:ext cx="12" cy="11"/>
            </a:xfrm>
            <a:custGeom>
              <a:avLst/>
              <a:gdLst>
                <a:gd name="T0" fmla="*/ 5 w 12"/>
                <a:gd name="T1" fmla="*/ 0 h 11"/>
                <a:gd name="T2" fmla="*/ 0 w 12"/>
                <a:gd name="T3" fmla="*/ 7 h 11"/>
                <a:gd name="T4" fmla="*/ 8 w 12"/>
                <a:gd name="T5" fmla="*/ 11 h 11"/>
                <a:gd name="T6" fmla="*/ 12 w 12"/>
                <a:gd name="T7" fmla="*/ 4 h 11"/>
                <a:gd name="T8" fmla="*/ 5 w 12"/>
                <a:gd name="T9" fmla="*/ 0 h 11"/>
              </a:gdLst>
              <a:ahLst/>
              <a:cxnLst>
                <a:cxn ang="0">
                  <a:pos x="T0" y="T1"/>
                </a:cxn>
                <a:cxn ang="0">
                  <a:pos x="T2" y="T3"/>
                </a:cxn>
                <a:cxn ang="0">
                  <a:pos x="T4" y="T5"/>
                </a:cxn>
                <a:cxn ang="0">
                  <a:pos x="T6" y="T7"/>
                </a:cxn>
                <a:cxn ang="0">
                  <a:pos x="T8" y="T9"/>
                </a:cxn>
              </a:cxnLst>
              <a:rect l="0" t="0" r="r" b="b"/>
              <a:pathLst>
                <a:path w="12" h="11">
                  <a:moveTo>
                    <a:pt x="5" y="0"/>
                  </a:moveTo>
                  <a:lnTo>
                    <a:pt x="0" y="7"/>
                  </a:lnTo>
                  <a:lnTo>
                    <a:pt x="8" y="11"/>
                  </a:lnTo>
                  <a:lnTo>
                    <a:pt x="12" y="4"/>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00" name="Freeform 256"/>
            <p:cNvSpPr>
              <a:spLocks/>
            </p:cNvSpPr>
            <p:nvPr/>
          </p:nvSpPr>
          <p:spPr bwMode="auto">
            <a:xfrm>
              <a:off x="2979" y="2645"/>
              <a:ext cx="66" cy="40"/>
            </a:xfrm>
            <a:custGeom>
              <a:avLst/>
              <a:gdLst>
                <a:gd name="T0" fmla="*/ 4 w 66"/>
                <a:gd name="T1" fmla="*/ 0 h 40"/>
                <a:gd name="T2" fmla="*/ 0 w 66"/>
                <a:gd name="T3" fmla="*/ 6 h 40"/>
                <a:gd name="T4" fmla="*/ 62 w 66"/>
                <a:gd name="T5" fmla="*/ 40 h 40"/>
                <a:gd name="T6" fmla="*/ 66 w 66"/>
                <a:gd name="T7" fmla="*/ 34 h 40"/>
                <a:gd name="T8" fmla="*/ 4 w 66"/>
                <a:gd name="T9" fmla="*/ 0 h 40"/>
              </a:gdLst>
              <a:ahLst/>
              <a:cxnLst>
                <a:cxn ang="0">
                  <a:pos x="T0" y="T1"/>
                </a:cxn>
                <a:cxn ang="0">
                  <a:pos x="T2" y="T3"/>
                </a:cxn>
                <a:cxn ang="0">
                  <a:pos x="T4" y="T5"/>
                </a:cxn>
                <a:cxn ang="0">
                  <a:pos x="T6" y="T7"/>
                </a:cxn>
                <a:cxn ang="0">
                  <a:pos x="T8" y="T9"/>
                </a:cxn>
              </a:cxnLst>
              <a:rect l="0" t="0" r="r" b="b"/>
              <a:pathLst>
                <a:path w="66" h="40">
                  <a:moveTo>
                    <a:pt x="4" y="0"/>
                  </a:moveTo>
                  <a:lnTo>
                    <a:pt x="0" y="6"/>
                  </a:lnTo>
                  <a:lnTo>
                    <a:pt x="62" y="40"/>
                  </a:lnTo>
                  <a:lnTo>
                    <a:pt x="66" y="3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01" name="Freeform 257"/>
            <p:cNvSpPr>
              <a:spLocks/>
            </p:cNvSpPr>
            <p:nvPr/>
          </p:nvSpPr>
          <p:spPr bwMode="auto">
            <a:xfrm>
              <a:off x="3064" y="2692"/>
              <a:ext cx="12" cy="11"/>
            </a:xfrm>
            <a:custGeom>
              <a:avLst/>
              <a:gdLst>
                <a:gd name="T0" fmla="*/ 4 w 12"/>
                <a:gd name="T1" fmla="*/ 0 h 11"/>
                <a:gd name="T2" fmla="*/ 0 w 12"/>
                <a:gd name="T3" fmla="*/ 6 h 11"/>
                <a:gd name="T4" fmla="*/ 7 w 12"/>
                <a:gd name="T5" fmla="*/ 11 h 11"/>
                <a:gd name="T6" fmla="*/ 12 w 12"/>
                <a:gd name="T7" fmla="*/ 4 h 11"/>
                <a:gd name="T8" fmla="*/ 4 w 12"/>
                <a:gd name="T9" fmla="*/ 0 h 11"/>
              </a:gdLst>
              <a:ahLst/>
              <a:cxnLst>
                <a:cxn ang="0">
                  <a:pos x="T0" y="T1"/>
                </a:cxn>
                <a:cxn ang="0">
                  <a:pos x="T2" y="T3"/>
                </a:cxn>
                <a:cxn ang="0">
                  <a:pos x="T4" y="T5"/>
                </a:cxn>
                <a:cxn ang="0">
                  <a:pos x="T6" y="T7"/>
                </a:cxn>
                <a:cxn ang="0">
                  <a:pos x="T8" y="T9"/>
                </a:cxn>
              </a:cxnLst>
              <a:rect l="0" t="0" r="r" b="b"/>
              <a:pathLst>
                <a:path w="12" h="11">
                  <a:moveTo>
                    <a:pt x="4" y="0"/>
                  </a:moveTo>
                  <a:lnTo>
                    <a:pt x="0" y="6"/>
                  </a:lnTo>
                  <a:lnTo>
                    <a:pt x="7" y="11"/>
                  </a:lnTo>
                  <a:lnTo>
                    <a:pt x="12" y="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02" name="Freeform 258"/>
            <p:cNvSpPr>
              <a:spLocks/>
            </p:cNvSpPr>
            <p:nvPr/>
          </p:nvSpPr>
          <p:spPr bwMode="auto">
            <a:xfrm>
              <a:off x="3094" y="2709"/>
              <a:ext cx="12" cy="11"/>
            </a:xfrm>
            <a:custGeom>
              <a:avLst/>
              <a:gdLst>
                <a:gd name="T0" fmla="*/ 5 w 12"/>
                <a:gd name="T1" fmla="*/ 0 h 11"/>
                <a:gd name="T2" fmla="*/ 0 w 12"/>
                <a:gd name="T3" fmla="*/ 7 h 11"/>
                <a:gd name="T4" fmla="*/ 8 w 12"/>
                <a:gd name="T5" fmla="*/ 11 h 11"/>
                <a:gd name="T6" fmla="*/ 12 w 12"/>
                <a:gd name="T7" fmla="*/ 5 h 11"/>
                <a:gd name="T8" fmla="*/ 5 w 12"/>
                <a:gd name="T9" fmla="*/ 0 h 11"/>
              </a:gdLst>
              <a:ahLst/>
              <a:cxnLst>
                <a:cxn ang="0">
                  <a:pos x="T0" y="T1"/>
                </a:cxn>
                <a:cxn ang="0">
                  <a:pos x="T2" y="T3"/>
                </a:cxn>
                <a:cxn ang="0">
                  <a:pos x="T4" y="T5"/>
                </a:cxn>
                <a:cxn ang="0">
                  <a:pos x="T6" y="T7"/>
                </a:cxn>
                <a:cxn ang="0">
                  <a:pos x="T8" y="T9"/>
                </a:cxn>
              </a:cxnLst>
              <a:rect l="0" t="0" r="r" b="b"/>
              <a:pathLst>
                <a:path w="12" h="11">
                  <a:moveTo>
                    <a:pt x="5" y="0"/>
                  </a:moveTo>
                  <a:lnTo>
                    <a:pt x="0" y="7"/>
                  </a:lnTo>
                  <a:lnTo>
                    <a:pt x="8" y="11"/>
                  </a:lnTo>
                  <a:lnTo>
                    <a:pt x="12" y="5"/>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03" name="Freeform 259"/>
            <p:cNvSpPr>
              <a:spLocks/>
            </p:cNvSpPr>
            <p:nvPr/>
          </p:nvSpPr>
          <p:spPr bwMode="auto">
            <a:xfrm>
              <a:off x="3125" y="2727"/>
              <a:ext cx="65" cy="41"/>
            </a:xfrm>
            <a:custGeom>
              <a:avLst/>
              <a:gdLst>
                <a:gd name="T0" fmla="*/ 5 w 65"/>
                <a:gd name="T1" fmla="*/ 0 h 41"/>
                <a:gd name="T2" fmla="*/ 0 w 65"/>
                <a:gd name="T3" fmla="*/ 7 h 41"/>
                <a:gd name="T4" fmla="*/ 61 w 65"/>
                <a:gd name="T5" fmla="*/ 41 h 41"/>
                <a:gd name="T6" fmla="*/ 65 w 65"/>
                <a:gd name="T7" fmla="*/ 34 h 41"/>
                <a:gd name="T8" fmla="*/ 5 w 65"/>
                <a:gd name="T9" fmla="*/ 0 h 41"/>
              </a:gdLst>
              <a:ahLst/>
              <a:cxnLst>
                <a:cxn ang="0">
                  <a:pos x="T0" y="T1"/>
                </a:cxn>
                <a:cxn ang="0">
                  <a:pos x="T2" y="T3"/>
                </a:cxn>
                <a:cxn ang="0">
                  <a:pos x="T4" y="T5"/>
                </a:cxn>
                <a:cxn ang="0">
                  <a:pos x="T6" y="T7"/>
                </a:cxn>
                <a:cxn ang="0">
                  <a:pos x="T8" y="T9"/>
                </a:cxn>
              </a:cxnLst>
              <a:rect l="0" t="0" r="r" b="b"/>
              <a:pathLst>
                <a:path w="65" h="41">
                  <a:moveTo>
                    <a:pt x="5" y="0"/>
                  </a:moveTo>
                  <a:lnTo>
                    <a:pt x="0" y="7"/>
                  </a:lnTo>
                  <a:lnTo>
                    <a:pt x="61" y="41"/>
                  </a:lnTo>
                  <a:lnTo>
                    <a:pt x="65" y="34"/>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04" name="Freeform 260"/>
            <p:cNvSpPr>
              <a:spLocks/>
            </p:cNvSpPr>
            <p:nvPr/>
          </p:nvSpPr>
          <p:spPr bwMode="auto">
            <a:xfrm>
              <a:off x="3209" y="2774"/>
              <a:ext cx="12" cy="11"/>
            </a:xfrm>
            <a:custGeom>
              <a:avLst/>
              <a:gdLst>
                <a:gd name="T0" fmla="*/ 4 w 12"/>
                <a:gd name="T1" fmla="*/ 0 h 11"/>
                <a:gd name="T2" fmla="*/ 0 w 12"/>
                <a:gd name="T3" fmla="*/ 7 h 11"/>
                <a:gd name="T4" fmla="*/ 7 w 12"/>
                <a:gd name="T5" fmla="*/ 11 h 11"/>
                <a:gd name="T6" fmla="*/ 12 w 12"/>
                <a:gd name="T7" fmla="*/ 5 h 11"/>
                <a:gd name="T8" fmla="*/ 4 w 12"/>
                <a:gd name="T9" fmla="*/ 0 h 11"/>
              </a:gdLst>
              <a:ahLst/>
              <a:cxnLst>
                <a:cxn ang="0">
                  <a:pos x="T0" y="T1"/>
                </a:cxn>
                <a:cxn ang="0">
                  <a:pos x="T2" y="T3"/>
                </a:cxn>
                <a:cxn ang="0">
                  <a:pos x="T4" y="T5"/>
                </a:cxn>
                <a:cxn ang="0">
                  <a:pos x="T6" y="T7"/>
                </a:cxn>
                <a:cxn ang="0">
                  <a:pos x="T8" y="T9"/>
                </a:cxn>
              </a:cxnLst>
              <a:rect l="0" t="0" r="r" b="b"/>
              <a:pathLst>
                <a:path w="12" h="11">
                  <a:moveTo>
                    <a:pt x="4" y="0"/>
                  </a:moveTo>
                  <a:lnTo>
                    <a:pt x="0" y="7"/>
                  </a:lnTo>
                  <a:lnTo>
                    <a:pt x="7" y="11"/>
                  </a:lnTo>
                  <a:lnTo>
                    <a:pt x="12" y="5"/>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05" name="Freeform 261"/>
            <p:cNvSpPr>
              <a:spLocks/>
            </p:cNvSpPr>
            <p:nvPr/>
          </p:nvSpPr>
          <p:spPr bwMode="auto">
            <a:xfrm>
              <a:off x="3239" y="2792"/>
              <a:ext cx="12" cy="11"/>
            </a:xfrm>
            <a:custGeom>
              <a:avLst/>
              <a:gdLst>
                <a:gd name="T0" fmla="*/ 5 w 12"/>
                <a:gd name="T1" fmla="*/ 0 h 11"/>
                <a:gd name="T2" fmla="*/ 0 w 12"/>
                <a:gd name="T3" fmla="*/ 6 h 11"/>
                <a:gd name="T4" fmla="*/ 8 w 12"/>
                <a:gd name="T5" fmla="*/ 11 h 11"/>
                <a:gd name="T6" fmla="*/ 12 w 12"/>
                <a:gd name="T7" fmla="*/ 4 h 11"/>
                <a:gd name="T8" fmla="*/ 5 w 12"/>
                <a:gd name="T9" fmla="*/ 0 h 11"/>
              </a:gdLst>
              <a:ahLst/>
              <a:cxnLst>
                <a:cxn ang="0">
                  <a:pos x="T0" y="T1"/>
                </a:cxn>
                <a:cxn ang="0">
                  <a:pos x="T2" y="T3"/>
                </a:cxn>
                <a:cxn ang="0">
                  <a:pos x="T4" y="T5"/>
                </a:cxn>
                <a:cxn ang="0">
                  <a:pos x="T6" y="T7"/>
                </a:cxn>
                <a:cxn ang="0">
                  <a:pos x="T8" y="T9"/>
                </a:cxn>
              </a:cxnLst>
              <a:rect l="0" t="0" r="r" b="b"/>
              <a:pathLst>
                <a:path w="12" h="11">
                  <a:moveTo>
                    <a:pt x="5" y="0"/>
                  </a:moveTo>
                  <a:lnTo>
                    <a:pt x="0" y="6"/>
                  </a:lnTo>
                  <a:lnTo>
                    <a:pt x="8" y="11"/>
                  </a:lnTo>
                  <a:lnTo>
                    <a:pt x="12" y="4"/>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06" name="Freeform 262"/>
            <p:cNvSpPr>
              <a:spLocks/>
            </p:cNvSpPr>
            <p:nvPr/>
          </p:nvSpPr>
          <p:spPr bwMode="auto">
            <a:xfrm>
              <a:off x="3270" y="2809"/>
              <a:ext cx="65" cy="41"/>
            </a:xfrm>
            <a:custGeom>
              <a:avLst/>
              <a:gdLst>
                <a:gd name="T0" fmla="*/ 5 w 65"/>
                <a:gd name="T1" fmla="*/ 0 h 41"/>
                <a:gd name="T2" fmla="*/ 0 w 65"/>
                <a:gd name="T3" fmla="*/ 7 h 41"/>
                <a:gd name="T4" fmla="*/ 61 w 65"/>
                <a:gd name="T5" fmla="*/ 41 h 41"/>
                <a:gd name="T6" fmla="*/ 65 w 65"/>
                <a:gd name="T7" fmla="*/ 35 h 41"/>
                <a:gd name="T8" fmla="*/ 5 w 65"/>
                <a:gd name="T9" fmla="*/ 0 h 41"/>
              </a:gdLst>
              <a:ahLst/>
              <a:cxnLst>
                <a:cxn ang="0">
                  <a:pos x="T0" y="T1"/>
                </a:cxn>
                <a:cxn ang="0">
                  <a:pos x="T2" y="T3"/>
                </a:cxn>
                <a:cxn ang="0">
                  <a:pos x="T4" y="T5"/>
                </a:cxn>
                <a:cxn ang="0">
                  <a:pos x="T6" y="T7"/>
                </a:cxn>
                <a:cxn ang="0">
                  <a:pos x="T8" y="T9"/>
                </a:cxn>
              </a:cxnLst>
              <a:rect l="0" t="0" r="r" b="b"/>
              <a:pathLst>
                <a:path w="65" h="41">
                  <a:moveTo>
                    <a:pt x="5" y="0"/>
                  </a:moveTo>
                  <a:lnTo>
                    <a:pt x="0" y="7"/>
                  </a:lnTo>
                  <a:lnTo>
                    <a:pt x="61" y="41"/>
                  </a:lnTo>
                  <a:lnTo>
                    <a:pt x="65" y="35"/>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07" name="Freeform 263"/>
            <p:cNvSpPr>
              <a:spLocks/>
            </p:cNvSpPr>
            <p:nvPr/>
          </p:nvSpPr>
          <p:spPr bwMode="auto">
            <a:xfrm>
              <a:off x="3354" y="2857"/>
              <a:ext cx="12" cy="11"/>
            </a:xfrm>
            <a:custGeom>
              <a:avLst/>
              <a:gdLst>
                <a:gd name="T0" fmla="*/ 4 w 12"/>
                <a:gd name="T1" fmla="*/ 0 h 11"/>
                <a:gd name="T2" fmla="*/ 0 w 12"/>
                <a:gd name="T3" fmla="*/ 6 h 11"/>
                <a:gd name="T4" fmla="*/ 7 w 12"/>
                <a:gd name="T5" fmla="*/ 11 h 11"/>
                <a:gd name="T6" fmla="*/ 12 w 12"/>
                <a:gd name="T7" fmla="*/ 4 h 11"/>
                <a:gd name="T8" fmla="*/ 4 w 12"/>
                <a:gd name="T9" fmla="*/ 0 h 11"/>
              </a:gdLst>
              <a:ahLst/>
              <a:cxnLst>
                <a:cxn ang="0">
                  <a:pos x="T0" y="T1"/>
                </a:cxn>
                <a:cxn ang="0">
                  <a:pos x="T2" y="T3"/>
                </a:cxn>
                <a:cxn ang="0">
                  <a:pos x="T4" y="T5"/>
                </a:cxn>
                <a:cxn ang="0">
                  <a:pos x="T6" y="T7"/>
                </a:cxn>
                <a:cxn ang="0">
                  <a:pos x="T8" y="T9"/>
                </a:cxn>
              </a:cxnLst>
              <a:rect l="0" t="0" r="r" b="b"/>
              <a:pathLst>
                <a:path w="12" h="11">
                  <a:moveTo>
                    <a:pt x="4" y="0"/>
                  </a:moveTo>
                  <a:lnTo>
                    <a:pt x="0" y="6"/>
                  </a:lnTo>
                  <a:lnTo>
                    <a:pt x="7" y="11"/>
                  </a:lnTo>
                  <a:lnTo>
                    <a:pt x="12" y="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08" name="Freeform 264"/>
            <p:cNvSpPr>
              <a:spLocks/>
            </p:cNvSpPr>
            <p:nvPr/>
          </p:nvSpPr>
          <p:spPr bwMode="auto">
            <a:xfrm>
              <a:off x="3384" y="2874"/>
              <a:ext cx="12" cy="11"/>
            </a:xfrm>
            <a:custGeom>
              <a:avLst/>
              <a:gdLst>
                <a:gd name="T0" fmla="*/ 5 w 12"/>
                <a:gd name="T1" fmla="*/ 0 h 11"/>
                <a:gd name="T2" fmla="*/ 0 w 12"/>
                <a:gd name="T3" fmla="*/ 7 h 11"/>
                <a:gd name="T4" fmla="*/ 8 w 12"/>
                <a:gd name="T5" fmla="*/ 11 h 11"/>
                <a:gd name="T6" fmla="*/ 12 w 12"/>
                <a:gd name="T7" fmla="*/ 5 h 11"/>
                <a:gd name="T8" fmla="*/ 5 w 12"/>
                <a:gd name="T9" fmla="*/ 0 h 11"/>
              </a:gdLst>
              <a:ahLst/>
              <a:cxnLst>
                <a:cxn ang="0">
                  <a:pos x="T0" y="T1"/>
                </a:cxn>
                <a:cxn ang="0">
                  <a:pos x="T2" y="T3"/>
                </a:cxn>
                <a:cxn ang="0">
                  <a:pos x="T4" y="T5"/>
                </a:cxn>
                <a:cxn ang="0">
                  <a:pos x="T6" y="T7"/>
                </a:cxn>
                <a:cxn ang="0">
                  <a:pos x="T8" y="T9"/>
                </a:cxn>
              </a:cxnLst>
              <a:rect l="0" t="0" r="r" b="b"/>
              <a:pathLst>
                <a:path w="12" h="11">
                  <a:moveTo>
                    <a:pt x="5" y="0"/>
                  </a:moveTo>
                  <a:lnTo>
                    <a:pt x="0" y="7"/>
                  </a:lnTo>
                  <a:lnTo>
                    <a:pt x="8" y="11"/>
                  </a:lnTo>
                  <a:lnTo>
                    <a:pt x="12" y="5"/>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09" name="Freeform 265"/>
            <p:cNvSpPr>
              <a:spLocks/>
            </p:cNvSpPr>
            <p:nvPr/>
          </p:nvSpPr>
          <p:spPr bwMode="auto">
            <a:xfrm>
              <a:off x="3415" y="2892"/>
              <a:ext cx="66" cy="41"/>
            </a:xfrm>
            <a:custGeom>
              <a:avLst/>
              <a:gdLst>
                <a:gd name="T0" fmla="*/ 5 w 66"/>
                <a:gd name="T1" fmla="*/ 0 h 41"/>
                <a:gd name="T2" fmla="*/ 0 w 66"/>
                <a:gd name="T3" fmla="*/ 6 h 41"/>
                <a:gd name="T4" fmla="*/ 62 w 66"/>
                <a:gd name="T5" fmla="*/ 41 h 41"/>
                <a:gd name="T6" fmla="*/ 66 w 66"/>
                <a:gd name="T7" fmla="*/ 34 h 41"/>
                <a:gd name="T8" fmla="*/ 5 w 66"/>
                <a:gd name="T9" fmla="*/ 0 h 41"/>
              </a:gdLst>
              <a:ahLst/>
              <a:cxnLst>
                <a:cxn ang="0">
                  <a:pos x="T0" y="T1"/>
                </a:cxn>
                <a:cxn ang="0">
                  <a:pos x="T2" y="T3"/>
                </a:cxn>
                <a:cxn ang="0">
                  <a:pos x="T4" y="T5"/>
                </a:cxn>
                <a:cxn ang="0">
                  <a:pos x="T6" y="T7"/>
                </a:cxn>
                <a:cxn ang="0">
                  <a:pos x="T8" y="T9"/>
                </a:cxn>
              </a:cxnLst>
              <a:rect l="0" t="0" r="r" b="b"/>
              <a:pathLst>
                <a:path w="66" h="41">
                  <a:moveTo>
                    <a:pt x="5" y="0"/>
                  </a:moveTo>
                  <a:lnTo>
                    <a:pt x="0" y="6"/>
                  </a:lnTo>
                  <a:lnTo>
                    <a:pt x="62" y="41"/>
                  </a:lnTo>
                  <a:lnTo>
                    <a:pt x="66" y="34"/>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10" name="Freeform 266"/>
            <p:cNvSpPr>
              <a:spLocks/>
            </p:cNvSpPr>
            <p:nvPr/>
          </p:nvSpPr>
          <p:spPr bwMode="auto">
            <a:xfrm>
              <a:off x="3500" y="2939"/>
              <a:ext cx="12" cy="11"/>
            </a:xfrm>
            <a:custGeom>
              <a:avLst/>
              <a:gdLst>
                <a:gd name="T0" fmla="*/ 4 w 12"/>
                <a:gd name="T1" fmla="*/ 0 h 11"/>
                <a:gd name="T2" fmla="*/ 0 w 12"/>
                <a:gd name="T3" fmla="*/ 7 h 11"/>
                <a:gd name="T4" fmla="*/ 7 w 12"/>
                <a:gd name="T5" fmla="*/ 11 h 11"/>
                <a:gd name="T6" fmla="*/ 12 w 12"/>
                <a:gd name="T7" fmla="*/ 4 h 11"/>
                <a:gd name="T8" fmla="*/ 4 w 12"/>
                <a:gd name="T9" fmla="*/ 0 h 11"/>
              </a:gdLst>
              <a:ahLst/>
              <a:cxnLst>
                <a:cxn ang="0">
                  <a:pos x="T0" y="T1"/>
                </a:cxn>
                <a:cxn ang="0">
                  <a:pos x="T2" y="T3"/>
                </a:cxn>
                <a:cxn ang="0">
                  <a:pos x="T4" y="T5"/>
                </a:cxn>
                <a:cxn ang="0">
                  <a:pos x="T6" y="T7"/>
                </a:cxn>
                <a:cxn ang="0">
                  <a:pos x="T8" y="T9"/>
                </a:cxn>
              </a:cxnLst>
              <a:rect l="0" t="0" r="r" b="b"/>
              <a:pathLst>
                <a:path w="12" h="11">
                  <a:moveTo>
                    <a:pt x="4" y="0"/>
                  </a:moveTo>
                  <a:lnTo>
                    <a:pt x="0" y="7"/>
                  </a:lnTo>
                  <a:lnTo>
                    <a:pt x="7" y="11"/>
                  </a:lnTo>
                  <a:lnTo>
                    <a:pt x="12" y="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11" name="Freeform 267"/>
            <p:cNvSpPr>
              <a:spLocks/>
            </p:cNvSpPr>
            <p:nvPr/>
          </p:nvSpPr>
          <p:spPr bwMode="auto">
            <a:xfrm>
              <a:off x="3529" y="2957"/>
              <a:ext cx="12" cy="11"/>
            </a:xfrm>
            <a:custGeom>
              <a:avLst/>
              <a:gdLst>
                <a:gd name="T0" fmla="*/ 5 w 12"/>
                <a:gd name="T1" fmla="*/ 0 h 11"/>
                <a:gd name="T2" fmla="*/ 0 w 12"/>
                <a:gd name="T3" fmla="*/ 6 h 11"/>
                <a:gd name="T4" fmla="*/ 8 w 12"/>
                <a:gd name="T5" fmla="*/ 11 h 11"/>
                <a:gd name="T6" fmla="*/ 12 w 12"/>
                <a:gd name="T7" fmla="*/ 4 h 11"/>
                <a:gd name="T8" fmla="*/ 5 w 12"/>
                <a:gd name="T9" fmla="*/ 0 h 11"/>
              </a:gdLst>
              <a:ahLst/>
              <a:cxnLst>
                <a:cxn ang="0">
                  <a:pos x="T0" y="T1"/>
                </a:cxn>
                <a:cxn ang="0">
                  <a:pos x="T2" y="T3"/>
                </a:cxn>
                <a:cxn ang="0">
                  <a:pos x="T4" y="T5"/>
                </a:cxn>
                <a:cxn ang="0">
                  <a:pos x="T6" y="T7"/>
                </a:cxn>
                <a:cxn ang="0">
                  <a:pos x="T8" y="T9"/>
                </a:cxn>
              </a:cxnLst>
              <a:rect l="0" t="0" r="r" b="b"/>
              <a:pathLst>
                <a:path w="12" h="11">
                  <a:moveTo>
                    <a:pt x="5" y="0"/>
                  </a:moveTo>
                  <a:lnTo>
                    <a:pt x="0" y="6"/>
                  </a:lnTo>
                  <a:lnTo>
                    <a:pt x="8" y="11"/>
                  </a:lnTo>
                  <a:lnTo>
                    <a:pt x="12" y="4"/>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12" name="Freeform 268"/>
            <p:cNvSpPr>
              <a:spLocks/>
            </p:cNvSpPr>
            <p:nvPr/>
          </p:nvSpPr>
          <p:spPr bwMode="auto">
            <a:xfrm>
              <a:off x="3560" y="2973"/>
              <a:ext cx="66" cy="42"/>
            </a:xfrm>
            <a:custGeom>
              <a:avLst/>
              <a:gdLst>
                <a:gd name="T0" fmla="*/ 5 w 66"/>
                <a:gd name="T1" fmla="*/ 0 h 42"/>
                <a:gd name="T2" fmla="*/ 0 w 66"/>
                <a:gd name="T3" fmla="*/ 7 h 42"/>
                <a:gd name="T4" fmla="*/ 62 w 66"/>
                <a:gd name="T5" fmla="*/ 42 h 42"/>
                <a:gd name="T6" fmla="*/ 66 w 66"/>
                <a:gd name="T7" fmla="*/ 35 h 42"/>
                <a:gd name="T8" fmla="*/ 5 w 66"/>
                <a:gd name="T9" fmla="*/ 0 h 42"/>
              </a:gdLst>
              <a:ahLst/>
              <a:cxnLst>
                <a:cxn ang="0">
                  <a:pos x="T0" y="T1"/>
                </a:cxn>
                <a:cxn ang="0">
                  <a:pos x="T2" y="T3"/>
                </a:cxn>
                <a:cxn ang="0">
                  <a:pos x="T4" y="T5"/>
                </a:cxn>
                <a:cxn ang="0">
                  <a:pos x="T6" y="T7"/>
                </a:cxn>
                <a:cxn ang="0">
                  <a:pos x="T8" y="T9"/>
                </a:cxn>
              </a:cxnLst>
              <a:rect l="0" t="0" r="r" b="b"/>
              <a:pathLst>
                <a:path w="66" h="42">
                  <a:moveTo>
                    <a:pt x="5" y="0"/>
                  </a:moveTo>
                  <a:lnTo>
                    <a:pt x="0" y="7"/>
                  </a:lnTo>
                  <a:lnTo>
                    <a:pt x="62" y="42"/>
                  </a:lnTo>
                  <a:lnTo>
                    <a:pt x="66" y="35"/>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13" name="Freeform 269"/>
            <p:cNvSpPr>
              <a:spLocks/>
            </p:cNvSpPr>
            <p:nvPr/>
          </p:nvSpPr>
          <p:spPr bwMode="auto">
            <a:xfrm>
              <a:off x="3645" y="3022"/>
              <a:ext cx="12" cy="10"/>
            </a:xfrm>
            <a:custGeom>
              <a:avLst/>
              <a:gdLst>
                <a:gd name="T0" fmla="*/ 4 w 12"/>
                <a:gd name="T1" fmla="*/ 0 h 10"/>
                <a:gd name="T2" fmla="*/ 0 w 12"/>
                <a:gd name="T3" fmla="*/ 6 h 10"/>
                <a:gd name="T4" fmla="*/ 7 w 12"/>
                <a:gd name="T5" fmla="*/ 10 h 10"/>
                <a:gd name="T6" fmla="*/ 12 w 12"/>
                <a:gd name="T7" fmla="*/ 4 h 10"/>
                <a:gd name="T8" fmla="*/ 4 w 12"/>
                <a:gd name="T9" fmla="*/ 0 h 10"/>
              </a:gdLst>
              <a:ahLst/>
              <a:cxnLst>
                <a:cxn ang="0">
                  <a:pos x="T0" y="T1"/>
                </a:cxn>
                <a:cxn ang="0">
                  <a:pos x="T2" y="T3"/>
                </a:cxn>
                <a:cxn ang="0">
                  <a:pos x="T4" y="T5"/>
                </a:cxn>
                <a:cxn ang="0">
                  <a:pos x="T6" y="T7"/>
                </a:cxn>
                <a:cxn ang="0">
                  <a:pos x="T8" y="T9"/>
                </a:cxn>
              </a:cxnLst>
              <a:rect l="0" t="0" r="r" b="b"/>
              <a:pathLst>
                <a:path w="12" h="10">
                  <a:moveTo>
                    <a:pt x="4" y="0"/>
                  </a:moveTo>
                  <a:lnTo>
                    <a:pt x="0" y="6"/>
                  </a:lnTo>
                  <a:lnTo>
                    <a:pt x="7" y="10"/>
                  </a:lnTo>
                  <a:lnTo>
                    <a:pt x="12" y="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14" name="Freeform 270"/>
            <p:cNvSpPr>
              <a:spLocks/>
            </p:cNvSpPr>
            <p:nvPr/>
          </p:nvSpPr>
          <p:spPr bwMode="auto">
            <a:xfrm>
              <a:off x="3675" y="3039"/>
              <a:ext cx="13" cy="11"/>
            </a:xfrm>
            <a:custGeom>
              <a:avLst/>
              <a:gdLst>
                <a:gd name="T0" fmla="*/ 5 w 13"/>
                <a:gd name="T1" fmla="*/ 0 h 11"/>
                <a:gd name="T2" fmla="*/ 0 w 13"/>
                <a:gd name="T3" fmla="*/ 7 h 11"/>
                <a:gd name="T4" fmla="*/ 8 w 13"/>
                <a:gd name="T5" fmla="*/ 11 h 11"/>
                <a:gd name="T6" fmla="*/ 13 w 13"/>
                <a:gd name="T7" fmla="*/ 4 h 11"/>
                <a:gd name="T8" fmla="*/ 5 w 13"/>
                <a:gd name="T9" fmla="*/ 0 h 11"/>
              </a:gdLst>
              <a:ahLst/>
              <a:cxnLst>
                <a:cxn ang="0">
                  <a:pos x="T0" y="T1"/>
                </a:cxn>
                <a:cxn ang="0">
                  <a:pos x="T2" y="T3"/>
                </a:cxn>
                <a:cxn ang="0">
                  <a:pos x="T4" y="T5"/>
                </a:cxn>
                <a:cxn ang="0">
                  <a:pos x="T6" y="T7"/>
                </a:cxn>
                <a:cxn ang="0">
                  <a:pos x="T8" y="T9"/>
                </a:cxn>
              </a:cxnLst>
              <a:rect l="0" t="0" r="r" b="b"/>
              <a:pathLst>
                <a:path w="13" h="11">
                  <a:moveTo>
                    <a:pt x="5" y="0"/>
                  </a:moveTo>
                  <a:lnTo>
                    <a:pt x="0" y="7"/>
                  </a:lnTo>
                  <a:lnTo>
                    <a:pt x="8" y="11"/>
                  </a:lnTo>
                  <a:lnTo>
                    <a:pt x="13" y="4"/>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15" name="Freeform 271"/>
            <p:cNvSpPr>
              <a:spLocks/>
            </p:cNvSpPr>
            <p:nvPr/>
          </p:nvSpPr>
          <p:spPr bwMode="auto">
            <a:xfrm>
              <a:off x="3706" y="3056"/>
              <a:ext cx="65" cy="41"/>
            </a:xfrm>
            <a:custGeom>
              <a:avLst/>
              <a:gdLst>
                <a:gd name="T0" fmla="*/ 5 w 65"/>
                <a:gd name="T1" fmla="*/ 0 h 41"/>
                <a:gd name="T2" fmla="*/ 0 w 65"/>
                <a:gd name="T3" fmla="*/ 6 h 41"/>
                <a:gd name="T4" fmla="*/ 61 w 65"/>
                <a:gd name="T5" fmla="*/ 41 h 41"/>
                <a:gd name="T6" fmla="*/ 65 w 65"/>
                <a:gd name="T7" fmla="*/ 35 h 41"/>
                <a:gd name="T8" fmla="*/ 5 w 65"/>
                <a:gd name="T9" fmla="*/ 0 h 41"/>
              </a:gdLst>
              <a:ahLst/>
              <a:cxnLst>
                <a:cxn ang="0">
                  <a:pos x="T0" y="T1"/>
                </a:cxn>
                <a:cxn ang="0">
                  <a:pos x="T2" y="T3"/>
                </a:cxn>
                <a:cxn ang="0">
                  <a:pos x="T4" y="T5"/>
                </a:cxn>
                <a:cxn ang="0">
                  <a:pos x="T6" y="T7"/>
                </a:cxn>
                <a:cxn ang="0">
                  <a:pos x="T8" y="T9"/>
                </a:cxn>
              </a:cxnLst>
              <a:rect l="0" t="0" r="r" b="b"/>
              <a:pathLst>
                <a:path w="65" h="41">
                  <a:moveTo>
                    <a:pt x="5" y="0"/>
                  </a:moveTo>
                  <a:lnTo>
                    <a:pt x="0" y="6"/>
                  </a:lnTo>
                  <a:lnTo>
                    <a:pt x="61" y="41"/>
                  </a:lnTo>
                  <a:lnTo>
                    <a:pt x="65" y="35"/>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62429" name="Line 285"/>
          <p:cNvSpPr>
            <a:spLocks noChangeShapeType="1"/>
          </p:cNvSpPr>
          <p:nvPr/>
        </p:nvSpPr>
        <p:spPr bwMode="auto">
          <a:xfrm>
            <a:off x="6403975" y="3201988"/>
            <a:ext cx="1588" cy="1957387"/>
          </a:xfrm>
          <a:prstGeom prst="line">
            <a:avLst/>
          </a:prstGeom>
          <a:noFill/>
          <a:ln w="1111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2430" name="Line 286"/>
          <p:cNvSpPr>
            <a:spLocks noChangeShapeType="1"/>
          </p:cNvSpPr>
          <p:nvPr/>
        </p:nvSpPr>
        <p:spPr bwMode="auto">
          <a:xfrm flipV="1">
            <a:off x="6410325" y="4097338"/>
            <a:ext cx="815975" cy="1066800"/>
          </a:xfrm>
          <a:prstGeom prst="line">
            <a:avLst/>
          </a:prstGeom>
          <a:noFill/>
          <a:ln w="1111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2431" name="Line 287"/>
          <p:cNvSpPr>
            <a:spLocks noChangeShapeType="1"/>
          </p:cNvSpPr>
          <p:nvPr/>
        </p:nvSpPr>
        <p:spPr bwMode="auto">
          <a:xfrm>
            <a:off x="5997575" y="4929188"/>
            <a:ext cx="415925" cy="23177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2442" name="Group 298"/>
          <p:cNvGrpSpPr>
            <a:grpSpLocks/>
          </p:cNvGrpSpPr>
          <p:nvPr/>
        </p:nvGrpSpPr>
        <p:grpSpPr bwMode="auto">
          <a:xfrm>
            <a:off x="4803775" y="3762375"/>
            <a:ext cx="704850" cy="469900"/>
            <a:chOff x="3026" y="2370"/>
            <a:chExt cx="444" cy="296"/>
          </a:xfrm>
        </p:grpSpPr>
        <p:sp>
          <p:nvSpPr>
            <p:cNvPr id="262432" name="Freeform 288"/>
            <p:cNvSpPr>
              <a:spLocks/>
            </p:cNvSpPr>
            <p:nvPr/>
          </p:nvSpPr>
          <p:spPr bwMode="auto">
            <a:xfrm>
              <a:off x="3026" y="2620"/>
              <a:ext cx="63" cy="46"/>
            </a:xfrm>
            <a:custGeom>
              <a:avLst/>
              <a:gdLst>
                <a:gd name="T0" fmla="*/ 0 w 63"/>
                <a:gd name="T1" fmla="*/ 39 h 46"/>
                <a:gd name="T2" fmla="*/ 5 w 63"/>
                <a:gd name="T3" fmla="*/ 46 h 46"/>
                <a:gd name="T4" fmla="*/ 63 w 63"/>
                <a:gd name="T5" fmla="*/ 7 h 46"/>
                <a:gd name="T6" fmla="*/ 59 w 63"/>
                <a:gd name="T7" fmla="*/ 0 h 46"/>
                <a:gd name="T8" fmla="*/ 0 w 63"/>
                <a:gd name="T9" fmla="*/ 39 h 46"/>
              </a:gdLst>
              <a:ahLst/>
              <a:cxnLst>
                <a:cxn ang="0">
                  <a:pos x="T0" y="T1"/>
                </a:cxn>
                <a:cxn ang="0">
                  <a:pos x="T2" y="T3"/>
                </a:cxn>
                <a:cxn ang="0">
                  <a:pos x="T4" y="T5"/>
                </a:cxn>
                <a:cxn ang="0">
                  <a:pos x="T6" y="T7"/>
                </a:cxn>
                <a:cxn ang="0">
                  <a:pos x="T8" y="T9"/>
                </a:cxn>
              </a:cxnLst>
              <a:rect l="0" t="0" r="r" b="b"/>
              <a:pathLst>
                <a:path w="63" h="46">
                  <a:moveTo>
                    <a:pt x="0" y="39"/>
                  </a:moveTo>
                  <a:lnTo>
                    <a:pt x="5" y="46"/>
                  </a:lnTo>
                  <a:lnTo>
                    <a:pt x="63" y="7"/>
                  </a:lnTo>
                  <a:lnTo>
                    <a:pt x="59" y="0"/>
                  </a:ln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33" name="Freeform 289"/>
            <p:cNvSpPr>
              <a:spLocks/>
            </p:cNvSpPr>
            <p:nvPr/>
          </p:nvSpPr>
          <p:spPr bwMode="auto">
            <a:xfrm>
              <a:off x="3108" y="2601"/>
              <a:ext cx="11" cy="12"/>
            </a:xfrm>
            <a:custGeom>
              <a:avLst/>
              <a:gdLst>
                <a:gd name="T0" fmla="*/ 0 w 11"/>
                <a:gd name="T1" fmla="*/ 5 h 12"/>
                <a:gd name="T2" fmla="*/ 4 w 11"/>
                <a:gd name="T3" fmla="*/ 12 h 12"/>
                <a:gd name="T4" fmla="*/ 11 w 11"/>
                <a:gd name="T5" fmla="*/ 6 h 12"/>
                <a:gd name="T6" fmla="*/ 6 w 11"/>
                <a:gd name="T7" fmla="*/ 0 h 12"/>
                <a:gd name="T8" fmla="*/ 0 w 11"/>
                <a:gd name="T9" fmla="*/ 5 h 12"/>
              </a:gdLst>
              <a:ahLst/>
              <a:cxnLst>
                <a:cxn ang="0">
                  <a:pos x="T0" y="T1"/>
                </a:cxn>
                <a:cxn ang="0">
                  <a:pos x="T2" y="T3"/>
                </a:cxn>
                <a:cxn ang="0">
                  <a:pos x="T4" y="T5"/>
                </a:cxn>
                <a:cxn ang="0">
                  <a:pos x="T6" y="T7"/>
                </a:cxn>
                <a:cxn ang="0">
                  <a:pos x="T8" y="T9"/>
                </a:cxn>
              </a:cxnLst>
              <a:rect l="0" t="0" r="r" b="b"/>
              <a:pathLst>
                <a:path w="11" h="12">
                  <a:moveTo>
                    <a:pt x="0" y="5"/>
                  </a:moveTo>
                  <a:lnTo>
                    <a:pt x="4" y="12"/>
                  </a:lnTo>
                  <a:lnTo>
                    <a:pt x="11" y="6"/>
                  </a:lnTo>
                  <a:lnTo>
                    <a:pt x="6"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34" name="Freeform 290"/>
            <p:cNvSpPr>
              <a:spLocks/>
            </p:cNvSpPr>
            <p:nvPr/>
          </p:nvSpPr>
          <p:spPr bwMode="auto">
            <a:xfrm>
              <a:off x="3136" y="2582"/>
              <a:ext cx="12" cy="11"/>
            </a:xfrm>
            <a:custGeom>
              <a:avLst/>
              <a:gdLst>
                <a:gd name="T0" fmla="*/ 0 w 12"/>
                <a:gd name="T1" fmla="*/ 4 h 11"/>
                <a:gd name="T2" fmla="*/ 5 w 12"/>
                <a:gd name="T3" fmla="*/ 11 h 11"/>
                <a:gd name="T4" fmla="*/ 12 w 12"/>
                <a:gd name="T5" fmla="*/ 7 h 11"/>
                <a:gd name="T6" fmla="*/ 8 w 12"/>
                <a:gd name="T7" fmla="*/ 0 h 11"/>
                <a:gd name="T8" fmla="*/ 0 w 12"/>
                <a:gd name="T9" fmla="*/ 4 h 11"/>
              </a:gdLst>
              <a:ahLst/>
              <a:cxnLst>
                <a:cxn ang="0">
                  <a:pos x="T0" y="T1"/>
                </a:cxn>
                <a:cxn ang="0">
                  <a:pos x="T2" y="T3"/>
                </a:cxn>
                <a:cxn ang="0">
                  <a:pos x="T4" y="T5"/>
                </a:cxn>
                <a:cxn ang="0">
                  <a:pos x="T6" y="T7"/>
                </a:cxn>
                <a:cxn ang="0">
                  <a:pos x="T8" y="T9"/>
                </a:cxn>
              </a:cxnLst>
              <a:rect l="0" t="0" r="r" b="b"/>
              <a:pathLst>
                <a:path w="12" h="11">
                  <a:moveTo>
                    <a:pt x="0" y="4"/>
                  </a:moveTo>
                  <a:lnTo>
                    <a:pt x="5" y="11"/>
                  </a:lnTo>
                  <a:lnTo>
                    <a:pt x="12" y="7"/>
                  </a:lnTo>
                  <a:lnTo>
                    <a:pt x="8"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35" name="Freeform 291"/>
            <p:cNvSpPr>
              <a:spLocks/>
            </p:cNvSpPr>
            <p:nvPr/>
          </p:nvSpPr>
          <p:spPr bwMode="auto">
            <a:xfrm>
              <a:off x="3166" y="2528"/>
              <a:ext cx="62" cy="45"/>
            </a:xfrm>
            <a:custGeom>
              <a:avLst/>
              <a:gdLst>
                <a:gd name="T0" fmla="*/ 0 w 62"/>
                <a:gd name="T1" fmla="*/ 39 h 45"/>
                <a:gd name="T2" fmla="*/ 4 w 62"/>
                <a:gd name="T3" fmla="*/ 45 h 45"/>
                <a:gd name="T4" fmla="*/ 62 w 62"/>
                <a:gd name="T5" fmla="*/ 7 h 45"/>
                <a:gd name="T6" fmla="*/ 58 w 62"/>
                <a:gd name="T7" fmla="*/ 0 h 45"/>
                <a:gd name="T8" fmla="*/ 0 w 62"/>
                <a:gd name="T9" fmla="*/ 39 h 45"/>
              </a:gdLst>
              <a:ahLst/>
              <a:cxnLst>
                <a:cxn ang="0">
                  <a:pos x="T0" y="T1"/>
                </a:cxn>
                <a:cxn ang="0">
                  <a:pos x="T2" y="T3"/>
                </a:cxn>
                <a:cxn ang="0">
                  <a:pos x="T4" y="T5"/>
                </a:cxn>
                <a:cxn ang="0">
                  <a:pos x="T6" y="T7"/>
                </a:cxn>
                <a:cxn ang="0">
                  <a:pos x="T8" y="T9"/>
                </a:cxn>
              </a:cxnLst>
              <a:rect l="0" t="0" r="r" b="b"/>
              <a:pathLst>
                <a:path w="62" h="45">
                  <a:moveTo>
                    <a:pt x="0" y="39"/>
                  </a:moveTo>
                  <a:lnTo>
                    <a:pt x="4" y="45"/>
                  </a:lnTo>
                  <a:lnTo>
                    <a:pt x="62" y="7"/>
                  </a:lnTo>
                  <a:lnTo>
                    <a:pt x="58" y="0"/>
                  </a:ln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36" name="Freeform 292"/>
            <p:cNvSpPr>
              <a:spLocks/>
            </p:cNvSpPr>
            <p:nvPr/>
          </p:nvSpPr>
          <p:spPr bwMode="auto">
            <a:xfrm>
              <a:off x="3247" y="2509"/>
              <a:ext cx="11" cy="11"/>
            </a:xfrm>
            <a:custGeom>
              <a:avLst/>
              <a:gdLst>
                <a:gd name="T0" fmla="*/ 0 w 11"/>
                <a:gd name="T1" fmla="*/ 5 h 11"/>
                <a:gd name="T2" fmla="*/ 4 w 11"/>
                <a:gd name="T3" fmla="*/ 11 h 11"/>
                <a:gd name="T4" fmla="*/ 11 w 11"/>
                <a:gd name="T5" fmla="*/ 7 h 11"/>
                <a:gd name="T6" fmla="*/ 7 w 11"/>
                <a:gd name="T7" fmla="*/ 0 h 11"/>
                <a:gd name="T8" fmla="*/ 0 w 11"/>
                <a:gd name="T9" fmla="*/ 5 h 11"/>
              </a:gdLst>
              <a:ahLst/>
              <a:cxnLst>
                <a:cxn ang="0">
                  <a:pos x="T0" y="T1"/>
                </a:cxn>
                <a:cxn ang="0">
                  <a:pos x="T2" y="T3"/>
                </a:cxn>
                <a:cxn ang="0">
                  <a:pos x="T4" y="T5"/>
                </a:cxn>
                <a:cxn ang="0">
                  <a:pos x="T6" y="T7"/>
                </a:cxn>
                <a:cxn ang="0">
                  <a:pos x="T8" y="T9"/>
                </a:cxn>
              </a:cxnLst>
              <a:rect l="0" t="0" r="r" b="b"/>
              <a:pathLst>
                <a:path w="11" h="11">
                  <a:moveTo>
                    <a:pt x="0" y="5"/>
                  </a:moveTo>
                  <a:lnTo>
                    <a:pt x="4" y="11"/>
                  </a:lnTo>
                  <a:lnTo>
                    <a:pt x="11" y="7"/>
                  </a:lnTo>
                  <a:lnTo>
                    <a:pt x="7"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37" name="Freeform 293"/>
            <p:cNvSpPr>
              <a:spLocks/>
            </p:cNvSpPr>
            <p:nvPr/>
          </p:nvSpPr>
          <p:spPr bwMode="auto">
            <a:xfrm>
              <a:off x="3276" y="2490"/>
              <a:ext cx="12" cy="12"/>
            </a:xfrm>
            <a:custGeom>
              <a:avLst/>
              <a:gdLst>
                <a:gd name="T0" fmla="*/ 0 w 12"/>
                <a:gd name="T1" fmla="*/ 5 h 12"/>
                <a:gd name="T2" fmla="*/ 4 w 12"/>
                <a:gd name="T3" fmla="*/ 12 h 12"/>
                <a:gd name="T4" fmla="*/ 12 w 12"/>
                <a:gd name="T5" fmla="*/ 6 h 12"/>
                <a:gd name="T6" fmla="*/ 7 w 12"/>
                <a:gd name="T7" fmla="*/ 0 h 12"/>
                <a:gd name="T8" fmla="*/ 0 w 12"/>
                <a:gd name="T9" fmla="*/ 5 h 12"/>
              </a:gdLst>
              <a:ahLst/>
              <a:cxnLst>
                <a:cxn ang="0">
                  <a:pos x="T0" y="T1"/>
                </a:cxn>
                <a:cxn ang="0">
                  <a:pos x="T2" y="T3"/>
                </a:cxn>
                <a:cxn ang="0">
                  <a:pos x="T4" y="T5"/>
                </a:cxn>
                <a:cxn ang="0">
                  <a:pos x="T6" y="T7"/>
                </a:cxn>
                <a:cxn ang="0">
                  <a:pos x="T8" y="T9"/>
                </a:cxn>
              </a:cxnLst>
              <a:rect l="0" t="0" r="r" b="b"/>
              <a:pathLst>
                <a:path w="12" h="12">
                  <a:moveTo>
                    <a:pt x="0" y="5"/>
                  </a:moveTo>
                  <a:lnTo>
                    <a:pt x="4" y="12"/>
                  </a:lnTo>
                  <a:lnTo>
                    <a:pt x="12" y="6"/>
                  </a:lnTo>
                  <a:lnTo>
                    <a:pt x="7"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38" name="Freeform 294"/>
            <p:cNvSpPr>
              <a:spLocks/>
            </p:cNvSpPr>
            <p:nvPr/>
          </p:nvSpPr>
          <p:spPr bwMode="auto">
            <a:xfrm>
              <a:off x="3305" y="2437"/>
              <a:ext cx="63" cy="45"/>
            </a:xfrm>
            <a:custGeom>
              <a:avLst/>
              <a:gdLst>
                <a:gd name="T0" fmla="*/ 0 w 63"/>
                <a:gd name="T1" fmla="*/ 38 h 45"/>
                <a:gd name="T2" fmla="*/ 5 w 63"/>
                <a:gd name="T3" fmla="*/ 45 h 45"/>
                <a:gd name="T4" fmla="*/ 63 w 63"/>
                <a:gd name="T5" fmla="*/ 7 h 45"/>
                <a:gd name="T6" fmla="*/ 59 w 63"/>
                <a:gd name="T7" fmla="*/ 0 h 45"/>
                <a:gd name="T8" fmla="*/ 0 w 63"/>
                <a:gd name="T9" fmla="*/ 38 h 45"/>
              </a:gdLst>
              <a:ahLst/>
              <a:cxnLst>
                <a:cxn ang="0">
                  <a:pos x="T0" y="T1"/>
                </a:cxn>
                <a:cxn ang="0">
                  <a:pos x="T2" y="T3"/>
                </a:cxn>
                <a:cxn ang="0">
                  <a:pos x="T4" y="T5"/>
                </a:cxn>
                <a:cxn ang="0">
                  <a:pos x="T6" y="T7"/>
                </a:cxn>
                <a:cxn ang="0">
                  <a:pos x="T8" y="T9"/>
                </a:cxn>
              </a:cxnLst>
              <a:rect l="0" t="0" r="r" b="b"/>
              <a:pathLst>
                <a:path w="63" h="45">
                  <a:moveTo>
                    <a:pt x="0" y="38"/>
                  </a:moveTo>
                  <a:lnTo>
                    <a:pt x="5" y="45"/>
                  </a:lnTo>
                  <a:lnTo>
                    <a:pt x="63" y="7"/>
                  </a:lnTo>
                  <a:lnTo>
                    <a:pt x="59" y="0"/>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39" name="Freeform 295"/>
            <p:cNvSpPr>
              <a:spLocks/>
            </p:cNvSpPr>
            <p:nvPr/>
          </p:nvSpPr>
          <p:spPr bwMode="auto">
            <a:xfrm>
              <a:off x="3387" y="2417"/>
              <a:ext cx="11" cy="12"/>
            </a:xfrm>
            <a:custGeom>
              <a:avLst/>
              <a:gdLst>
                <a:gd name="T0" fmla="*/ 0 w 11"/>
                <a:gd name="T1" fmla="*/ 6 h 12"/>
                <a:gd name="T2" fmla="*/ 4 w 11"/>
                <a:gd name="T3" fmla="*/ 12 h 12"/>
                <a:gd name="T4" fmla="*/ 11 w 11"/>
                <a:gd name="T5" fmla="*/ 7 h 12"/>
                <a:gd name="T6" fmla="*/ 6 w 11"/>
                <a:gd name="T7" fmla="*/ 0 h 12"/>
                <a:gd name="T8" fmla="*/ 0 w 11"/>
                <a:gd name="T9" fmla="*/ 6 h 12"/>
              </a:gdLst>
              <a:ahLst/>
              <a:cxnLst>
                <a:cxn ang="0">
                  <a:pos x="T0" y="T1"/>
                </a:cxn>
                <a:cxn ang="0">
                  <a:pos x="T2" y="T3"/>
                </a:cxn>
                <a:cxn ang="0">
                  <a:pos x="T4" y="T5"/>
                </a:cxn>
                <a:cxn ang="0">
                  <a:pos x="T6" y="T7"/>
                </a:cxn>
                <a:cxn ang="0">
                  <a:pos x="T8" y="T9"/>
                </a:cxn>
              </a:cxnLst>
              <a:rect l="0" t="0" r="r" b="b"/>
              <a:pathLst>
                <a:path w="11" h="12">
                  <a:moveTo>
                    <a:pt x="0" y="6"/>
                  </a:moveTo>
                  <a:lnTo>
                    <a:pt x="4" y="12"/>
                  </a:lnTo>
                  <a:lnTo>
                    <a:pt x="11" y="7"/>
                  </a:lnTo>
                  <a:lnTo>
                    <a:pt x="6"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40" name="Freeform 296"/>
            <p:cNvSpPr>
              <a:spLocks/>
            </p:cNvSpPr>
            <p:nvPr/>
          </p:nvSpPr>
          <p:spPr bwMode="auto">
            <a:xfrm>
              <a:off x="3415" y="2399"/>
              <a:ext cx="12" cy="11"/>
            </a:xfrm>
            <a:custGeom>
              <a:avLst/>
              <a:gdLst>
                <a:gd name="T0" fmla="*/ 0 w 12"/>
                <a:gd name="T1" fmla="*/ 4 h 11"/>
                <a:gd name="T2" fmla="*/ 5 w 12"/>
                <a:gd name="T3" fmla="*/ 11 h 11"/>
                <a:gd name="T4" fmla="*/ 12 w 12"/>
                <a:gd name="T5" fmla="*/ 6 h 11"/>
                <a:gd name="T6" fmla="*/ 8 w 12"/>
                <a:gd name="T7" fmla="*/ 0 h 11"/>
                <a:gd name="T8" fmla="*/ 0 w 12"/>
                <a:gd name="T9" fmla="*/ 4 h 11"/>
              </a:gdLst>
              <a:ahLst/>
              <a:cxnLst>
                <a:cxn ang="0">
                  <a:pos x="T0" y="T1"/>
                </a:cxn>
                <a:cxn ang="0">
                  <a:pos x="T2" y="T3"/>
                </a:cxn>
                <a:cxn ang="0">
                  <a:pos x="T4" y="T5"/>
                </a:cxn>
                <a:cxn ang="0">
                  <a:pos x="T6" y="T7"/>
                </a:cxn>
                <a:cxn ang="0">
                  <a:pos x="T8" y="T9"/>
                </a:cxn>
              </a:cxnLst>
              <a:rect l="0" t="0" r="r" b="b"/>
              <a:pathLst>
                <a:path w="12" h="11">
                  <a:moveTo>
                    <a:pt x="0" y="4"/>
                  </a:moveTo>
                  <a:lnTo>
                    <a:pt x="5" y="11"/>
                  </a:lnTo>
                  <a:lnTo>
                    <a:pt x="12" y="6"/>
                  </a:lnTo>
                  <a:lnTo>
                    <a:pt x="8"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441" name="Freeform 297"/>
            <p:cNvSpPr>
              <a:spLocks/>
            </p:cNvSpPr>
            <p:nvPr/>
          </p:nvSpPr>
          <p:spPr bwMode="auto">
            <a:xfrm>
              <a:off x="3445" y="2370"/>
              <a:ext cx="25" cy="20"/>
            </a:xfrm>
            <a:custGeom>
              <a:avLst/>
              <a:gdLst>
                <a:gd name="T0" fmla="*/ 0 w 25"/>
                <a:gd name="T1" fmla="*/ 13 h 20"/>
                <a:gd name="T2" fmla="*/ 4 w 25"/>
                <a:gd name="T3" fmla="*/ 20 h 20"/>
                <a:gd name="T4" fmla="*/ 25 w 25"/>
                <a:gd name="T5" fmla="*/ 7 h 20"/>
                <a:gd name="T6" fmla="*/ 21 w 25"/>
                <a:gd name="T7" fmla="*/ 0 h 20"/>
                <a:gd name="T8" fmla="*/ 0 w 25"/>
                <a:gd name="T9" fmla="*/ 13 h 20"/>
              </a:gdLst>
              <a:ahLst/>
              <a:cxnLst>
                <a:cxn ang="0">
                  <a:pos x="T0" y="T1"/>
                </a:cxn>
                <a:cxn ang="0">
                  <a:pos x="T2" y="T3"/>
                </a:cxn>
                <a:cxn ang="0">
                  <a:pos x="T4" y="T5"/>
                </a:cxn>
                <a:cxn ang="0">
                  <a:pos x="T6" y="T7"/>
                </a:cxn>
                <a:cxn ang="0">
                  <a:pos x="T8" y="T9"/>
                </a:cxn>
              </a:cxnLst>
              <a:rect l="0" t="0" r="r" b="b"/>
              <a:pathLst>
                <a:path w="25" h="20">
                  <a:moveTo>
                    <a:pt x="0" y="13"/>
                  </a:moveTo>
                  <a:lnTo>
                    <a:pt x="4" y="20"/>
                  </a:lnTo>
                  <a:lnTo>
                    <a:pt x="25" y="7"/>
                  </a:lnTo>
                  <a:lnTo>
                    <a:pt x="21" y="0"/>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62445" name="Group 301"/>
          <p:cNvGrpSpPr>
            <a:grpSpLocks/>
          </p:cNvGrpSpPr>
          <p:nvPr/>
        </p:nvGrpSpPr>
        <p:grpSpPr bwMode="auto">
          <a:xfrm>
            <a:off x="5241925" y="3938588"/>
            <a:ext cx="136525" cy="609600"/>
            <a:chOff x="3302" y="2481"/>
            <a:chExt cx="86" cy="384"/>
          </a:xfrm>
        </p:grpSpPr>
        <p:sp>
          <p:nvSpPr>
            <p:cNvPr id="262443" name="Freeform 299"/>
            <p:cNvSpPr>
              <a:spLocks/>
            </p:cNvSpPr>
            <p:nvPr/>
          </p:nvSpPr>
          <p:spPr bwMode="auto">
            <a:xfrm>
              <a:off x="3349" y="2540"/>
              <a:ext cx="39" cy="325"/>
            </a:xfrm>
            <a:custGeom>
              <a:avLst/>
              <a:gdLst>
                <a:gd name="T0" fmla="*/ 0 w 39"/>
                <a:gd name="T1" fmla="*/ 0 h 325"/>
                <a:gd name="T2" fmla="*/ 9 w 39"/>
                <a:gd name="T3" fmla="*/ 19 h 325"/>
                <a:gd name="T4" fmla="*/ 16 w 39"/>
                <a:gd name="T5" fmla="*/ 40 h 325"/>
                <a:gd name="T6" fmla="*/ 22 w 39"/>
                <a:gd name="T7" fmla="*/ 63 h 325"/>
                <a:gd name="T8" fmla="*/ 28 w 39"/>
                <a:gd name="T9" fmla="*/ 87 h 325"/>
                <a:gd name="T10" fmla="*/ 32 w 39"/>
                <a:gd name="T11" fmla="*/ 111 h 325"/>
                <a:gd name="T12" fmla="*/ 36 w 39"/>
                <a:gd name="T13" fmla="*/ 138 h 325"/>
                <a:gd name="T14" fmla="*/ 38 w 39"/>
                <a:gd name="T15" fmla="*/ 165 h 325"/>
                <a:gd name="T16" fmla="*/ 39 w 39"/>
                <a:gd name="T17" fmla="*/ 193 h 325"/>
                <a:gd name="T18" fmla="*/ 38 w 39"/>
                <a:gd name="T19" fmla="*/ 227 h 325"/>
                <a:gd name="T20" fmla="*/ 34 w 39"/>
                <a:gd name="T21" fmla="*/ 261 h 325"/>
                <a:gd name="T22" fmla="*/ 30 w 39"/>
                <a:gd name="T23" fmla="*/ 294 h 325"/>
                <a:gd name="T24" fmla="*/ 22 w 39"/>
                <a:gd name="T25" fmla="*/ 32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325">
                  <a:moveTo>
                    <a:pt x="0" y="0"/>
                  </a:moveTo>
                  <a:lnTo>
                    <a:pt x="9" y="19"/>
                  </a:lnTo>
                  <a:lnTo>
                    <a:pt x="16" y="40"/>
                  </a:lnTo>
                  <a:lnTo>
                    <a:pt x="22" y="63"/>
                  </a:lnTo>
                  <a:lnTo>
                    <a:pt x="28" y="87"/>
                  </a:lnTo>
                  <a:lnTo>
                    <a:pt x="32" y="111"/>
                  </a:lnTo>
                  <a:lnTo>
                    <a:pt x="36" y="138"/>
                  </a:lnTo>
                  <a:lnTo>
                    <a:pt x="38" y="165"/>
                  </a:lnTo>
                  <a:lnTo>
                    <a:pt x="39" y="193"/>
                  </a:lnTo>
                  <a:lnTo>
                    <a:pt x="38" y="227"/>
                  </a:lnTo>
                  <a:lnTo>
                    <a:pt x="34" y="261"/>
                  </a:lnTo>
                  <a:lnTo>
                    <a:pt x="30" y="294"/>
                  </a:lnTo>
                  <a:lnTo>
                    <a:pt x="22" y="325"/>
                  </a:lnTo>
                </a:path>
              </a:pathLst>
            </a:custGeom>
            <a:noFill/>
            <a:ln w="14288">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2444" name="Freeform 300"/>
            <p:cNvSpPr>
              <a:spLocks/>
            </p:cNvSpPr>
            <p:nvPr/>
          </p:nvSpPr>
          <p:spPr bwMode="auto">
            <a:xfrm>
              <a:off x="3302" y="2481"/>
              <a:ext cx="79" cy="85"/>
            </a:xfrm>
            <a:custGeom>
              <a:avLst/>
              <a:gdLst>
                <a:gd name="T0" fmla="*/ 79 w 79"/>
                <a:gd name="T1" fmla="*/ 36 h 85"/>
                <a:gd name="T2" fmla="*/ 0 w 79"/>
                <a:gd name="T3" fmla="*/ 0 h 85"/>
                <a:gd name="T4" fmla="*/ 18 w 79"/>
                <a:gd name="T5" fmla="*/ 85 h 85"/>
                <a:gd name="T6" fmla="*/ 79 w 79"/>
                <a:gd name="T7" fmla="*/ 36 h 85"/>
              </a:gdLst>
              <a:ahLst/>
              <a:cxnLst>
                <a:cxn ang="0">
                  <a:pos x="T0" y="T1"/>
                </a:cxn>
                <a:cxn ang="0">
                  <a:pos x="T2" y="T3"/>
                </a:cxn>
                <a:cxn ang="0">
                  <a:pos x="T4" y="T5"/>
                </a:cxn>
                <a:cxn ang="0">
                  <a:pos x="T6" y="T7"/>
                </a:cxn>
              </a:cxnLst>
              <a:rect l="0" t="0" r="r" b="b"/>
              <a:pathLst>
                <a:path w="79" h="85">
                  <a:moveTo>
                    <a:pt x="79" y="36"/>
                  </a:moveTo>
                  <a:lnTo>
                    <a:pt x="0" y="0"/>
                  </a:lnTo>
                  <a:lnTo>
                    <a:pt x="18" y="85"/>
                  </a:lnTo>
                  <a:lnTo>
                    <a:pt x="79" y="3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62446" name="Rectangle 302"/>
          <p:cNvSpPr>
            <a:spLocks noChangeArrowheads="1"/>
          </p:cNvSpPr>
          <p:nvPr/>
        </p:nvSpPr>
        <p:spPr bwMode="auto">
          <a:xfrm>
            <a:off x="5297488" y="4271963"/>
            <a:ext cx="103187" cy="2047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447" name="Rectangle 303"/>
          <p:cNvSpPr>
            <a:spLocks noChangeArrowheads="1"/>
          </p:cNvSpPr>
          <p:nvPr/>
        </p:nvSpPr>
        <p:spPr bwMode="auto">
          <a:xfrm>
            <a:off x="5202238" y="4206875"/>
            <a:ext cx="3175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448" name="Rectangle 304"/>
          <p:cNvSpPr>
            <a:spLocks noChangeArrowheads="1"/>
          </p:cNvSpPr>
          <p:nvPr/>
        </p:nvSpPr>
        <p:spPr bwMode="auto">
          <a:xfrm>
            <a:off x="5307013" y="4257675"/>
            <a:ext cx="19208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3366FF"/>
                </a:solidFill>
                <a:latin typeface="Symbol" panose="05050102010706020507" pitchFamily="18" charset="2"/>
              </a:rPr>
              <a:t>f</a:t>
            </a:r>
            <a:endParaRPr lang="en-US" altLang="en-US"/>
          </a:p>
        </p:txBody>
      </p:sp>
      <p:sp>
        <p:nvSpPr>
          <p:cNvPr id="262449" name="Rectangle 305"/>
          <p:cNvSpPr>
            <a:spLocks noChangeArrowheads="1"/>
          </p:cNvSpPr>
          <p:nvPr/>
        </p:nvSpPr>
        <p:spPr bwMode="auto">
          <a:xfrm>
            <a:off x="5389563" y="4273550"/>
            <a:ext cx="10953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3366FF"/>
                </a:solidFill>
                <a:latin typeface="Times New Roman" panose="02020603050405020304" pitchFamily="18" charset="0"/>
              </a:rPr>
              <a:t> </a:t>
            </a:r>
            <a:endParaRPr lang="en-US" altLang="en-US"/>
          </a:p>
        </p:txBody>
      </p:sp>
      <p:grpSp>
        <p:nvGrpSpPr>
          <p:cNvPr id="262452" name="Group 308"/>
          <p:cNvGrpSpPr>
            <a:grpSpLocks/>
          </p:cNvGrpSpPr>
          <p:nvPr/>
        </p:nvGrpSpPr>
        <p:grpSpPr bwMode="auto">
          <a:xfrm>
            <a:off x="4210050" y="4332288"/>
            <a:ext cx="738188" cy="115887"/>
            <a:chOff x="2652" y="2729"/>
            <a:chExt cx="465" cy="73"/>
          </a:xfrm>
        </p:grpSpPr>
        <p:sp>
          <p:nvSpPr>
            <p:cNvPr id="262450" name="Freeform 306"/>
            <p:cNvSpPr>
              <a:spLocks/>
            </p:cNvSpPr>
            <p:nvPr/>
          </p:nvSpPr>
          <p:spPr bwMode="auto">
            <a:xfrm>
              <a:off x="2652" y="2761"/>
              <a:ext cx="393" cy="22"/>
            </a:xfrm>
            <a:custGeom>
              <a:avLst/>
              <a:gdLst>
                <a:gd name="T0" fmla="*/ 0 w 393"/>
                <a:gd name="T1" fmla="*/ 0 h 22"/>
                <a:gd name="T2" fmla="*/ 58 w 393"/>
                <a:gd name="T3" fmla="*/ 10 h 22"/>
                <a:gd name="T4" fmla="*/ 114 w 393"/>
                <a:gd name="T5" fmla="*/ 17 h 22"/>
                <a:gd name="T6" fmla="*/ 168 w 393"/>
                <a:gd name="T7" fmla="*/ 20 h 22"/>
                <a:gd name="T8" fmla="*/ 219 w 393"/>
                <a:gd name="T9" fmla="*/ 22 h 22"/>
                <a:gd name="T10" fmla="*/ 269 w 393"/>
                <a:gd name="T11" fmla="*/ 21 h 22"/>
                <a:gd name="T12" fmla="*/ 314 w 393"/>
                <a:gd name="T13" fmla="*/ 18 h 22"/>
                <a:gd name="T14" fmla="*/ 356 w 393"/>
                <a:gd name="T15" fmla="*/ 11 h 22"/>
                <a:gd name="T16" fmla="*/ 374 w 393"/>
                <a:gd name="T17" fmla="*/ 7 h 22"/>
                <a:gd name="T18" fmla="*/ 393 w 393"/>
                <a:gd name="T1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3" h="22">
                  <a:moveTo>
                    <a:pt x="0" y="0"/>
                  </a:moveTo>
                  <a:lnTo>
                    <a:pt x="58" y="10"/>
                  </a:lnTo>
                  <a:lnTo>
                    <a:pt x="114" y="17"/>
                  </a:lnTo>
                  <a:lnTo>
                    <a:pt x="168" y="20"/>
                  </a:lnTo>
                  <a:lnTo>
                    <a:pt x="219" y="22"/>
                  </a:lnTo>
                  <a:lnTo>
                    <a:pt x="269" y="21"/>
                  </a:lnTo>
                  <a:lnTo>
                    <a:pt x="314" y="18"/>
                  </a:lnTo>
                  <a:lnTo>
                    <a:pt x="356" y="11"/>
                  </a:lnTo>
                  <a:lnTo>
                    <a:pt x="374" y="7"/>
                  </a:lnTo>
                  <a:lnTo>
                    <a:pt x="393" y="2"/>
                  </a:lnTo>
                </a:path>
              </a:pathLst>
            </a:custGeom>
            <a:noFill/>
            <a:ln w="14288">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2451" name="Freeform 307"/>
            <p:cNvSpPr>
              <a:spLocks/>
            </p:cNvSpPr>
            <p:nvPr/>
          </p:nvSpPr>
          <p:spPr bwMode="auto">
            <a:xfrm>
              <a:off x="3030" y="2729"/>
              <a:ext cx="87" cy="73"/>
            </a:xfrm>
            <a:custGeom>
              <a:avLst/>
              <a:gdLst>
                <a:gd name="T0" fmla="*/ 30 w 87"/>
                <a:gd name="T1" fmla="*/ 73 h 73"/>
                <a:gd name="T2" fmla="*/ 87 w 87"/>
                <a:gd name="T3" fmla="*/ 7 h 73"/>
                <a:gd name="T4" fmla="*/ 0 w 87"/>
                <a:gd name="T5" fmla="*/ 0 h 73"/>
                <a:gd name="T6" fmla="*/ 30 w 87"/>
                <a:gd name="T7" fmla="*/ 73 h 73"/>
              </a:gdLst>
              <a:ahLst/>
              <a:cxnLst>
                <a:cxn ang="0">
                  <a:pos x="T0" y="T1"/>
                </a:cxn>
                <a:cxn ang="0">
                  <a:pos x="T2" y="T3"/>
                </a:cxn>
                <a:cxn ang="0">
                  <a:pos x="T4" y="T5"/>
                </a:cxn>
                <a:cxn ang="0">
                  <a:pos x="T6" y="T7"/>
                </a:cxn>
              </a:cxnLst>
              <a:rect l="0" t="0" r="r" b="b"/>
              <a:pathLst>
                <a:path w="87" h="73">
                  <a:moveTo>
                    <a:pt x="30" y="73"/>
                  </a:moveTo>
                  <a:lnTo>
                    <a:pt x="87" y="7"/>
                  </a:lnTo>
                  <a:lnTo>
                    <a:pt x="0" y="0"/>
                  </a:lnTo>
                  <a:lnTo>
                    <a:pt x="30" y="7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62453" name="Rectangle 309"/>
          <p:cNvSpPr>
            <a:spLocks noChangeArrowheads="1"/>
          </p:cNvSpPr>
          <p:nvPr/>
        </p:nvSpPr>
        <p:spPr bwMode="auto">
          <a:xfrm>
            <a:off x="4654550" y="4292600"/>
            <a:ext cx="120650" cy="250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454" name="Rectangle 310"/>
          <p:cNvSpPr>
            <a:spLocks noChangeArrowheads="1"/>
          </p:cNvSpPr>
          <p:nvPr/>
        </p:nvSpPr>
        <p:spPr bwMode="auto">
          <a:xfrm>
            <a:off x="4543425" y="4243388"/>
            <a:ext cx="3270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455" name="Rectangle 311"/>
          <p:cNvSpPr>
            <a:spLocks noChangeArrowheads="1"/>
          </p:cNvSpPr>
          <p:nvPr/>
        </p:nvSpPr>
        <p:spPr bwMode="auto">
          <a:xfrm>
            <a:off x="4646613" y="4294188"/>
            <a:ext cx="1952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FF"/>
                </a:solidFill>
                <a:latin typeface="Symbol" panose="05050102010706020507" pitchFamily="18" charset="2"/>
              </a:rPr>
              <a:t>l</a:t>
            </a:r>
            <a:endParaRPr lang="en-US" altLang="en-US"/>
          </a:p>
        </p:txBody>
      </p:sp>
      <p:sp>
        <p:nvSpPr>
          <p:cNvPr id="262456" name="Rectangle 312"/>
          <p:cNvSpPr>
            <a:spLocks noChangeArrowheads="1"/>
          </p:cNvSpPr>
          <p:nvPr/>
        </p:nvSpPr>
        <p:spPr bwMode="auto">
          <a:xfrm>
            <a:off x="4735513" y="4310063"/>
            <a:ext cx="10953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FF"/>
                </a:solidFill>
                <a:latin typeface="Times New Roman" panose="02020603050405020304" pitchFamily="18" charset="0"/>
              </a:rPr>
              <a:t> </a:t>
            </a:r>
            <a:endParaRPr lang="en-US" altLang="en-US"/>
          </a:p>
        </p:txBody>
      </p:sp>
      <p:sp>
        <p:nvSpPr>
          <p:cNvPr id="262460" name="Rectangle 316"/>
          <p:cNvSpPr>
            <a:spLocks noChangeArrowheads="1"/>
          </p:cNvSpPr>
          <p:nvPr/>
        </p:nvSpPr>
        <p:spPr bwMode="auto">
          <a:xfrm>
            <a:off x="4579938" y="5213350"/>
            <a:ext cx="10953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00"/>
                </a:solidFill>
                <a:latin typeface="Times New Roman" panose="02020603050405020304" pitchFamily="18" charset="0"/>
              </a:rPr>
              <a:t> </a:t>
            </a:r>
            <a:endParaRPr lang="en-US" altLang="en-US"/>
          </a:p>
        </p:txBody>
      </p:sp>
      <p:sp>
        <p:nvSpPr>
          <p:cNvPr id="262461" name="Rectangle 317"/>
          <p:cNvSpPr>
            <a:spLocks noChangeArrowheads="1"/>
          </p:cNvSpPr>
          <p:nvPr/>
        </p:nvSpPr>
        <p:spPr bwMode="auto">
          <a:xfrm>
            <a:off x="3059113" y="3935413"/>
            <a:ext cx="303212" cy="284162"/>
          </a:xfrm>
          <a:prstGeom prst="rect">
            <a:avLst/>
          </a:prstGeom>
          <a:solidFill>
            <a:srgbClr val="FFFFFF"/>
          </a:solidFill>
          <a:ln w="9525">
            <a:solidFill>
              <a:schemeClr val="bg1"/>
            </a:solidFill>
            <a:miter lim="800000"/>
            <a:headEnd/>
            <a:tailEnd/>
          </a:ln>
        </p:spPr>
        <p:txBody>
          <a:bodyPr/>
          <a:lstStyle/>
          <a:p>
            <a:endParaRPr lang="en-US"/>
          </a:p>
        </p:txBody>
      </p:sp>
      <p:sp>
        <p:nvSpPr>
          <p:cNvPr id="262462" name="Rectangle 318"/>
          <p:cNvSpPr>
            <a:spLocks noChangeArrowheads="1"/>
          </p:cNvSpPr>
          <p:nvPr/>
        </p:nvSpPr>
        <p:spPr bwMode="auto">
          <a:xfrm>
            <a:off x="3175000" y="3968750"/>
            <a:ext cx="825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00"/>
                </a:solidFill>
                <a:latin typeface="Times New Roman" panose="02020603050405020304" pitchFamily="18" charset="0"/>
              </a:rPr>
              <a:t>a</a:t>
            </a:r>
            <a:endParaRPr lang="en-US" altLang="en-US"/>
          </a:p>
        </p:txBody>
      </p:sp>
      <p:sp>
        <p:nvSpPr>
          <p:cNvPr id="262472" name="Rectangle 328"/>
          <p:cNvSpPr>
            <a:spLocks noChangeArrowheads="1"/>
          </p:cNvSpPr>
          <p:nvPr/>
        </p:nvSpPr>
        <p:spPr bwMode="auto">
          <a:xfrm>
            <a:off x="5005388" y="3513138"/>
            <a:ext cx="10953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00"/>
                </a:solidFill>
                <a:latin typeface="Times New Roman" panose="02020603050405020304" pitchFamily="18" charset="0"/>
              </a:rPr>
              <a:t> </a:t>
            </a:r>
            <a:endParaRPr lang="en-US" altLang="en-US"/>
          </a:p>
        </p:txBody>
      </p:sp>
      <p:sp>
        <p:nvSpPr>
          <p:cNvPr id="262486" name="Rectangle 342"/>
          <p:cNvSpPr>
            <a:spLocks noChangeArrowheads="1"/>
          </p:cNvSpPr>
          <p:nvPr/>
        </p:nvSpPr>
        <p:spPr bwMode="auto">
          <a:xfrm>
            <a:off x="4241800" y="3792538"/>
            <a:ext cx="857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b="1">
                <a:solidFill>
                  <a:srgbClr val="FF0000"/>
                </a:solidFill>
                <a:latin typeface="Times New Roman" panose="02020603050405020304" pitchFamily="18" charset="0"/>
              </a:rPr>
              <a:t> </a:t>
            </a:r>
            <a:endParaRPr lang="en-US" altLang="en-US"/>
          </a:p>
        </p:txBody>
      </p:sp>
      <p:sp>
        <p:nvSpPr>
          <p:cNvPr id="262487" name="Line 343"/>
          <p:cNvSpPr>
            <a:spLocks noChangeShapeType="1"/>
          </p:cNvSpPr>
          <p:nvPr/>
        </p:nvSpPr>
        <p:spPr bwMode="auto">
          <a:xfrm>
            <a:off x="6507163" y="4859338"/>
            <a:ext cx="1587" cy="1635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2488" name="Line 344"/>
          <p:cNvSpPr>
            <a:spLocks noChangeShapeType="1"/>
          </p:cNvSpPr>
          <p:nvPr/>
        </p:nvSpPr>
        <p:spPr bwMode="auto">
          <a:xfrm>
            <a:off x="6310313" y="4881563"/>
            <a:ext cx="1587" cy="2286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2489" name="Line 345"/>
          <p:cNvSpPr>
            <a:spLocks noChangeShapeType="1"/>
          </p:cNvSpPr>
          <p:nvPr/>
        </p:nvSpPr>
        <p:spPr bwMode="auto">
          <a:xfrm flipH="1">
            <a:off x="6419850" y="4859338"/>
            <a:ext cx="76200" cy="873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2490" name="Line 346"/>
          <p:cNvSpPr>
            <a:spLocks noChangeShapeType="1"/>
          </p:cNvSpPr>
          <p:nvPr/>
        </p:nvSpPr>
        <p:spPr bwMode="auto">
          <a:xfrm>
            <a:off x="6310313" y="4881563"/>
            <a:ext cx="98425" cy="650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2491" name="Line 347"/>
          <p:cNvSpPr>
            <a:spLocks noChangeShapeType="1"/>
          </p:cNvSpPr>
          <p:nvPr/>
        </p:nvSpPr>
        <p:spPr bwMode="auto">
          <a:xfrm>
            <a:off x="6986588" y="4184650"/>
            <a:ext cx="163512" cy="15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2492" name="Line 348"/>
          <p:cNvSpPr>
            <a:spLocks noChangeShapeType="1"/>
          </p:cNvSpPr>
          <p:nvPr/>
        </p:nvSpPr>
        <p:spPr bwMode="auto">
          <a:xfrm flipH="1">
            <a:off x="6986588" y="4084638"/>
            <a:ext cx="76200" cy="1000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2493" name="Rectangle 349"/>
          <p:cNvSpPr>
            <a:spLocks noChangeArrowheads="1"/>
          </p:cNvSpPr>
          <p:nvPr/>
        </p:nvSpPr>
        <p:spPr bwMode="auto">
          <a:xfrm>
            <a:off x="5864225" y="3376613"/>
            <a:ext cx="141288" cy="2174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494" name="Rectangle 350"/>
          <p:cNvSpPr>
            <a:spLocks noChangeArrowheads="1"/>
          </p:cNvSpPr>
          <p:nvPr/>
        </p:nvSpPr>
        <p:spPr bwMode="auto">
          <a:xfrm>
            <a:off x="5773738" y="3325813"/>
            <a:ext cx="3270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495" name="Rectangle 351"/>
          <p:cNvSpPr>
            <a:spLocks noChangeArrowheads="1"/>
          </p:cNvSpPr>
          <p:nvPr/>
        </p:nvSpPr>
        <p:spPr bwMode="auto">
          <a:xfrm>
            <a:off x="5878513" y="3384550"/>
            <a:ext cx="16033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FF"/>
                </a:solidFill>
                <a:latin typeface="Times New Roman" panose="02020603050405020304" pitchFamily="18" charset="0"/>
              </a:rPr>
              <a:t>h</a:t>
            </a:r>
            <a:endParaRPr lang="en-US" altLang="en-US"/>
          </a:p>
        </p:txBody>
      </p:sp>
      <p:sp>
        <p:nvSpPr>
          <p:cNvPr id="262496" name="Rectangle 352"/>
          <p:cNvSpPr>
            <a:spLocks noChangeArrowheads="1"/>
          </p:cNvSpPr>
          <p:nvPr/>
        </p:nvSpPr>
        <p:spPr bwMode="auto">
          <a:xfrm>
            <a:off x="5967413" y="3384550"/>
            <a:ext cx="10953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0000FF"/>
                </a:solidFill>
                <a:latin typeface="Times New Roman" panose="02020603050405020304" pitchFamily="18" charset="0"/>
              </a:rPr>
              <a:t> </a:t>
            </a:r>
            <a:endParaRPr lang="en-US" altLang="en-US"/>
          </a:p>
        </p:txBody>
      </p:sp>
      <p:sp>
        <p:nvSpPr>
          <p:cNvPr id="262497" name="Rectangle 353"/>
          <p:cNvSpPr>
            <a:spLocks noChangeArrowheads="1"/>
          </p:cNvSpPr>
          <p:nvPr/>
        </p:nvSpPr>
        <p:spPr bwMode="auto">
          <a:xfrm>
            <a:off x="5349875" y="3551238"/>
            <a:ext cx="3429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498" name="Rectangle 354"/>
          <p:cNvSpPr>
            <a:spLocks noChangeArrowheads="1"/>
          </p:cNvSpPr>
          <p:nvPr/>
        </p:nvSpPr>
        <p:spPr bwMode="auto">
          <a:xfrm>
            <a:off x="5454650" y="3606800"/>
            <a:ext cx="22383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b="1">
                <a:solidFill>
                  <a:srgbClr val="0000FF"/>
                </a:solidFill>
                <a:latin typeface="Times New Roman" panose="02020603050405020304" pitchFamily="18" charset="0"/>
              </a:rPr>
              <a:t>•</a:t>
            </a:r>
            <a:endParaRPr lang="en-US" altLang="en-US"/>
          </a:p>
        </p:txBody>
      </p:sp>
      <p:sp>
        <p:nvSpPr>
          <p:cNvPr id="262499" name="Rectangle 355"/>
          <p:cNvSpPr>
            <a:spLocks noChangeArrowheads="1"/>
          </p:cNvSpPr>
          <p:nvPr/>
        </p:nvSpPr>
        <p:spPr bwMode="auto">
          <a:xfrm>
            <a:off x="5554663" y="3606800"/>
            <a:ext cx="19685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b="1">
                <a:solidFill>
                  <a:srgbClr val="0000FF"/>
                </a:solidFill>
                <a:latin typeface="Times New Roman" panose="02020603050405020304" pitchFamily="18" charset="0"/>
              </a:rPr>
              <a:t> </a:t>
            </a:r>
            <a:endParaRPr lang="en-US" altLang="en-US"/>
          </a:p>
        </p:txBody>
      </p:sp>
      <p:grpSp>
        <p:nvGrpSpPr>
          <p:cNvPr id="262529" name="Group 385"/>
          <p:cNvGrpSpPr>
            <a:grpSpLocks/>
          </p:cNvGrpSpPr>
          <p:nvPr/>
        </p:nvGrpSpPr>
        <p:grpSpPr bwMode="auto">
          <a:xfrm>
            <a:off x="4516438" y="4075113"/>
            <a:ext cx="1724025" cy="9525"/>
            <a:chOff x="2845" y="2567"/>
            <a:chExt cx="1086" cy="6"/>
          </a:xfrm>
        </p:grpSpPr>
        <p:sp>
          <p:nvSpPr>
            <p:cNvPr id="262505" name="Freeform 361"/>
            <p:cNvSpPr>
              <a:spLocks/>
            </p:cNvSpPr>
            <p:nvPr/>
          </p:nvSpPr>
          <p:spPr bwMode="auto">
            <a:xfrm>
              <a:off x="2845" y="2567"/>
              <a:ext cx="33" cy="6"/>
            </a:xfrm>
            <a:custGeom>
              <a:avLst/>
              <a:gdLst>
                <a:gd name="T0" fmla="*/ 4 w 33"/>
                <a:gd name="T1" fmla="*/ 0 h 6"/>
                <a:gd name="T2" fmla="*/ 3 w 33"/>
                <a:gd name="T3" fmla="*/ 0 h 6"/>
                <a:gd name="T4" fmla="*/ 2 w 33"/>
                <a:gd name="T5" fmla="*/ 1 h 6"/>
                <a:gd name="T6" fmla="*/ 1 w 33"/>
                <a:gd name="T7" fmla="*/ 2 h 6"/>
                <a:gd name="T8" fmla="*/ 0 w 33"/>
                <a:gd name="T9" fmla="*/ 3 h 6"/>
                <a:gd name="T10" fmla="*/ 0 w 33"/>
                <a:gd name="T11" fmla="*/ 3 h 6"/>
                <a:gd name="T12" fmla="*/ 1 w 33"/>
                <a:gd name="T13" fmla="*/ 4 h 6"/>
                <a:gd name="T14" fmla="*/ 2 w 33"/>
                <a:gd name="T15" fmla="*/ 5 h 6"/>
                <a:gd name="T16" fmla="*/ 3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4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4" y="0"/>
                  </a:moveTo>
                  <a:lnTo>
                    <a:pt x="3" y="0"/>
                  </a:lnTo>
                  <a:lnTo>
                    <a:pt x="2" y="1"/>
                  </a:lnTo>
                  <a:lnTo>
                    <a:pt x="1" y="2"/>
                  </a:lnTo>
                  <a:lnTo>
                    <a:pt x="0" y="3"/>
                  </a:lnTo>
                  <a:lnTo>
                    <a:pt x="0" y="3"/>
                  </a:lnTo>
                  <a:lnTo>
                    <a:pt x="1" y="4"/>
                  </a:lnTo>
                  <a:lnTo>
                    <a:pt x="2" y="5"/>
                  </a:lnTo>
                  <a:lnTo>
                    <a:pt x="3" y="6"/>
                  </a:lnTo>
                  <a:lnTo>
                    <a:pt x="29" y="6"/>
                  </a:lnTo>
                  <a:lnTo>
                    <a:pt x="30" y="6"/>
                  </a:lnTo>
                  <a:lnTo>
                    <a:pt x="31" y="6"/>
                  </a:lnTo>
                  <a:lnTo>
                    <a:pt x="32" y="5"/>
                  </a:lnTo>
                  <a:lnTo>
                    <a:pt x="33" y="4"/>
                  </a:lnTo>
                  <a:lnTo>
                    <a:pt x="33" y="3"/>
                  </a:lnTo>
                  <a:lnTo>
                    <a:pt x="32" y="2"/>
                  </a:lnTo>
                  <a:lnTo>
                    <a:pt x="31" y="1"/>
                  </a:lnTo>
                  <a:lnTo>
                    <a:pt x="30" y="0"/>
                  </a:lnTo>
                  <a:lnTo>
                    <a:pt x="4"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506" name="Freeform 362"/>
            <p:cNvSpPr>
              <a:spLocks/>
            </p:cNvSpPr>
            <p:nvPr/>
          </p:nvSpPr>
          <p:spPr bwMode="auto">
            <a:xfrm>
              <a:off x="2891" y="2567"/>
              <a:ext cx="33" cy="6"/>
            </a:xfrm>
            <a:custGeom>
              <a:avLst/>
              <a:gdLst>
                <a:gd name="T0" fmla="*/ 4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4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4" y="0"/>
                  </a:moveTo>
                  <a:lnTo>
                    <a:pt x="2" y="0"/>
                  </a:lnTo>
                  <a:lnTo>
                    <a:pt x="1" y="1"/>
                  </a:lnTo>
                  <a:lnTo>
                    <a:pt x="0" y="2"/>
                  </a:lnTo>
                  <a:lnTo>
                    <a:pt x="0" y="3"/>
                  </a:lnTo>
                  <a:lnTo>
                    <a:pt x="0" y="4"/>
                  </a:lnTo>
                  <a:lnTo>
                    <a:pt x="0" y="5"/>
                  </a:lnTo>
                  <a:lnTo>
                    <a:pt x="1" y="6"/>
                  </a:lnTo>
                  <a:lnTo>
                    <a:pt x="2" y="6"/>
                  </a:lnTo>
                  <a:lnTo>
                    <a:pt x="29" y="6"/>
                  </a:lnTo>
                  <a:lnTo>
                    <a:pt x="30" y="6"/>
                  </a:lnTo>
                  <a:lnTo>
                    <a:pt x="31" y="6"/>
                  </a:lnTo>
                  <a:lnTo>
                    <a:pt x="32" y="5"/>
                  </a:lnTo>
                  <a:lnTo>
                    <a:pt x="33" y="4"/>
                  </a:lnTo>
                  <a:lnTo>
                    <a:pt x="33" y="3"/>
                  </a:lnTo>
                  <a:lnTo>
                    <a:pt x="32" y="2"/>
                  </a:lnTo>
                  <a:lnTo>
                    <a:pt x="31" y="1"/>
                  </a:lnTo>
                  <a:lnTo>
                    <a:pt x="30" y="0"/>
                  </a:lnTo>
                  <a:lnTo>
                    <a:pt x="4"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507" name="Freeform 363"/>
            <p:cNvSpPr>
              <a:spLocks/>
            </p:cNvSpPr>
            <p:nvPr/>
          </p:nvSpPr>
          <p:spPr bwMode="auto">
            <a:xfrm>
              <a:off x="2937" y="2567"/>
              <a:ext cx="33" cy="6"/>
            </a:xfrm>
            <a:custGeom>
              <a:avLst/>
              <a:gdLst>
                <a:gd name="T0" fmla="*/ 4 w 33"/>
                <a:gd name="T1" fmla="*/ 0 h 6"/>
                <a:gd name="T2" fmla="*/ 3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3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4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4" y="0"/>
                  </a:moveTo>
                  <a:lnTo>
                    <a:pt x="3" y="0"/>
                  </a:lnTo>
                  <a:lnTo>
                    <a:pt x="1" y="1"/>
                  </a:lnTo>
                  <a:lnTo>
                    <a:pt x="0" y="2"/>
                  </a:lnTo>
                  <a:lnTo>
                    <a:pt x="0" y="3"/>
                  </a:lnTo>
                  <a:lnTo>
                    <a:pt x="0" y="4"/>
                  </a:lnTo>
                  <a:lnTo>
                    <a:pt x="0" y="5"/>
                  </a:lnTo>
                  <a:lnTo>
                    <a:pt x="1" y="6"/>
                  </a:lnTo>
                  <a:lnTo>
                    <a:pt x="3" y="6"/>
                  </a:lnTo>
                  <a:lnTo>
                    <a:pt x="29" y="6"/>
                  </a:lnTo>
                  <a:lnTo>
                    <a:pt x="30" y="6"/>
                  </a:lnTo>
                  <a:lnTo>
                    <a:pt x="31" y="6"/>
                  </a:lnTo>
                  <a:lnTo>
                    <a:pt x="32" y="5"/>
                  </a:lnTo>
                  <a:lnTo>
                    <a:pt x="33" y="4"/>
                  </a:lnTo>
                  <a:lnTo>
                    <a:pt x="33" y="3"/>
                  </a:lnTo>
                  <a:lnTo>
                    <a:pt x="32" y="2"/>
                  </a:lnTo>
                  <a:lnTo>
                    <a:pt x="31" y="1"/>
                  </a:lnTo>
                  <a:lnTo>
                    <a:pt x="30" y="0"/>
                  </a:lnTo>
                  <a:lnTo>
                    <a:pt x="4"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508" name="Freeform 364"/>
            <p:cNvSpPr>
              <a:spLocks/>
            </p:cNvSpPr>
            <p:nvPr/>
          </p:nvSpPr>
          <p:spPr bwMode="auto">
            <a:xfrm>
              <a:off x="2983" y="2567"/>
              <a:ext cx="33" cy="6"/>
            </a:xfrm>
            <a:custGeom>
              <a:avLst/>
              <a:gdLst>
                <a:gd name="T0" fmla="*/ 4 w 33"/>
                <a:gd name="T1" fmla="*/ 0 h 6"/>
                <a:gd name="T2" fmla="*/ 3 w 33"/>
                <a:gd name="T3" fmla="*/ 0 h 6"/>
                <a:gd name="T4" fmla="*/ 2 w 33"/>
                <a:gd name="T5" fmla="*/ 1 h 6"/>
                <a:gd name="T6" fmla="*/ 0 w 33"/>
                <a:gd name="T7" fmla="*/ 2 h 6"/>
                <a:gd name="T8" fmla="*/ 0 w 33"/>
                <a:gd name="T9" fmla="*/ 3 h 6"/>
                <a:gd name="T10" fmla="*/ 0 w 33"/>
                <a:gd name="T11" fmla="*/ 4 h 6"/>
                <a:gd name="T12" fmla="*/ 0 w 33"/>
                <a:gd name="T13" fmla="*/ 5 h 6"/>
                <a:gd name="T14" fmla="*/ 2 w 33"/>
                <a:gd name="T15" fmla="*/ 6 h 6"/>
                <a:gd name="T16" fmla="*/ 3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4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4" y="0"/>
                  </a:moveTo>
                  <a:lnTo>
                    <a:pt x="3" y="0"/>
                  </a:lnTo>
                  <a:lnTo>
                    <a:pt x="2" y="1"/>
                  </a:lnTo>
                  <a:lnTo>
                    <a:pt x="0" y="2"/>
                  </a:lnTo>
                  <a:lnTo>
                    <a:pt x="0" y="3"/>
                  </a:lnTo>
                  <a:lnTo>
                    <a:pt x="0" y="4"/>
                  </a:lnTo>
                  <a:lnTo>
                    <a:pt x="0" y="5"/>
                  </a:lnTo>
                  <a:lnTo>
                    <a:pt x="2" y="6"/>
                  </a:lnTo>
                  <a:lnTo>
                    <a:pt x="3" y="6"/>
                  </a:lnTo>
                  <a:lnTo>
                    <a:pt x="29" y="6"/>
                  </a:lnTo>
                  <a:lnTo>
                    <a:pt x="30" y="6"/>
                  </a:lnTo>
                  <a:lnTo>
                    <a:pt x="31" y="6"/>
                  </a:lnTo>
                  <a:lnTo>
                    <a:pt x="32" y="5"/>
                  </a:lnTo>
                  <a:lnTo>
                    <a:pt x="33" y="4"/>
                  </a:lnTo>
                  <a:lnTo>
                    <a:pt x="33" y="3"/>
                  </a:lnTo>
                  <a:lnTo>
                    <a:pt x="32" y="2"/>
                  </a:lnTo>
                  <a:lnTo>
                    <a:pt x="31" y="1"/>
                  </a:lnTo>
                  <a:lnTo>
                    <a:pt x="30" y="0"/>
                  </a:lnTo>
                  <a:lnTo>
                    <a:pt x="4"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509" name="Freeform 365"/>
            <p:cNvSpPr>
              <a:spLocks/>
            </p:cNvSpPr>
            <p:nvPr/>
          </p:nvSpPr>
          <p:spPr bwMode="auto">
            <a:xfrm>
              <a:off x="3030"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8 w 33"/>
                <a:gd name="T19" fmla="*/ 6 h 6"/>
                <a:gd name="T20" fmla="*/ 29 w 33"/>
                <a:gd name="T21" fmla="*/ 6 h 6"/>
                <a:gd name="T22" fmla="*/ 30 w 33"/>
                <a:gd name="T23" fmla="*/ 6 h 6"/>
                <a:gd name="T24" fmla="*/ 31 w 33"/>
                <a:gd name="T25" fmla="*/ 5 h 6"/>
                <a:gd name="T26" fmla="*/ 33 w 33"/>
                <a:gd name="T27" fmla="*/ 4 h 6"/>
                <a:gd name="T28" fmla="*/ 33 w 33"/>
                <a:gd name="T29" fmla="*/ 3 h 6"/>
                <a:gd name="T30" fmla="*/ 31 w 33"/>
                <a:gd name="T31" fmla="*/ 2 h 6"/>
                <a:gd name="T32" fmla="*/ 30 w 33"/>
                <a:gd name="T33" fmla="*/ 1 h 6"/>
                <a:gd name="T34" fmla="*/ 29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8" y="6"/>
                  </a:lnTo>
                  <a:lnTo>
                    <a:pt x="29" y="6"/>
                  </a:lnTo>
                  <a:lnTo>
                    <a:pt x="30" y="6"/>
                  </a:lnTo>
                  <a:lnTo>
                    <a:pt x="31" y="5"/>
                  </a:lnTo>
                  <a:lnTo>
                    <a:pt x="33" y="4"/>
                  </a:lnTo>
                  <a:lnTo>
                    <a:pt x="33" y="3"/>
                  </a:lnTo>
                  <a:lnTo>
                    <a:pt x="31" y="2"/>
                  </a:lnTo>
                  <a:lnTo>
                    <a:pt x="30" y="1"/>
                  </a:lnTo>
                  <a:lnTo>
                    <a:pt x="29" y="0"/>
                  </a:lnTo>
                  <a:lnTo>
                    <a:pt x="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510" name="Freeform 366"/>
            <p:cNvSpPr>
              <a:spLocks/>
            </p:cNvSpPr>
            <p:nvPr/>
          </p:nvSpPr>
          <p:spPr bwMode="auto">
            <a:xfrm>
              <a:off x="3076"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8 w 33"/>
                <a:gd name="T19" fmla="*/ 6 h 6"/>
                <a:gd name="T20" fmla="*/ 29 w 33"/>
                <a:gd name="T21" fmla="*/ 6 h 6"/>
                <a:gd name="T22" fmla="*/ 30 w 33"/>
                <a:gd name="T23" fmla="*/ 6 h 6"/>
                <a:gd name="T24" fmla="*/ 32 w 33"/>
                <a:gd name="T25" fmla="*/ 5 h 6"/>
                <a:gd name="T26" fmla="*/ 33 w 33"/>
                <a:gd name="T27" fmla="*/ 4 h 6"/>
                <a:gd name="T28" fmla="*/ 33 w 33"/>
                <a:gd name="T29" fmla="*/ 3 h 6"/>
                <a:gd name="T30" fmla="*/ 32 w 33"/>
                <a:gd name="T31" fmla="*/ 2 h 6"/>
                <a:gd name="T32" fmla="*/ 30 w 33"/>
                <a:gd name="T33" fmla="*/ 1 h 6"/>
                <a:gd name="T34" fmla="*/ 29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8" y="6"/>
                  </a:lnTo>
                  <a:lnTo>
                    <a:pt x="29" y="6"/>
                  </a:lnTo>
                  <a:lnTo>
                    <a:pt x="30" y="6"/>
                  </a:lnTo>
                  <a:lnTo>
                    <a:pt x="32" y="5"/>
                  </a:lnTo>
                  <a:lnTo>
                    <a:pt x="33" y="4"/>
                  </a:lnTo>
                  <a:lnTo>
                    <a:pt x="33" y="3"/>
                  </a:lnTo>
                  <a:lnTo>
                    <a:pt x="32" y="2"/>
                  </a:lnTo>
                  <a:lnTo>
                    <a:pt x="30" y="1"/>
                  </a:lnTo>
                  <a:lnTo>
                    <a:pt x="29" y="0"/>
                  </a:lnTo>
                  <a:lnTo>
                    <a:pt x="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511" name="Freeform 367"/>
            <p:cNvSpPr>
              <a:spLocks/>
            </p:cNvSpPr>
            <p:nvPr/>
          </p:nvSpPr>
          <p:spPr bwMode="auto">
            <a:xfrm>
              <a:off x="3122"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8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8" y="6"/>
                  </a:lnTo>
                  <a:lnTo>
                    <a:pt x="30" y="6"/>
                  </a:lnTo>
                  <a:lnTo>
                    <a:pt x="31" y="6"/>
                  </a:lnTo>
                  <a:lnTo>
                    <a:pt x="32" y="5"/>
                  </a:lnTo>
                  <a:lnTo>
                    <a:pt x="33" y="4"/>
                  </a:lnTo>
                  <a:lnTo>
                    <a:pt x="33" y="3"/>
                  </a:lnTo>
                  <a:lnTo>
                    <a:pt x="32" y="2"/>
                  </a:lnTo>
                  <a:lnTo>
                    <a:pt x="31" y="1"/>
                  </a:lnTo>
                  <a:lnTo>
                    <a:pt x="30" y="0"/>
                  </a:lnTo>
                  <a:lnTo>
                    <a:pt x="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512" name="Freeform 368"/>
            <p:cNvSpPr>
              <a:spLocks/>
            </p:cNvSpPr>
            <p:nvPr/>
          </p:nvSpPr>
          <p:spPr bwMode="auto">
            <a:xfrm>
              <a:off x="3168"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9" y="6"/>
                  </a:lnTo>
                  <a:lnTo>
                    <a:pt x="30" y="6"/>
                  </a:lnTo>
                  <a:lnTo>
                    <a:pt x="31" y="6"/>
                  </a:lnTo>
                  <a:lnTo>
                    <a:pt x="32" y="5"/>
                  </a:lnTo>
                  <a:lnTo>
                    <a:pt x="33" y="4"/>
                  </a:lnTo>
                  <a:lnTo>
                    <a:pt x="33" y="3"/>
                  </a:lnTo>
                  <a:lnTo>
                    <a:pt x="32" y="2"/>
                  </a:lnTo>
                  <a:lnTo>
                    <a:pt x="31" y="1"/>
                  </a:lnTo>
                  <a:lnTo>
                    <a:pt x="30" y="0"/>
                  </a:lnTo>
                  <a:lnTo>
                    <a:pt x="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513" name="Freeform 369"/>
            <p:cNvSpPr>
              <a:spLocks/>
            </p:cNvSpPr>
            <p:nvPr/>
          </p:nvSpPr>
          <p:spPr bwMode="auto">
            <a:xfrm>
              <a:off x="3214"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9" y="6"/>
                  </a:lnTo>
                  <a:lnTo>
                    <a:pt x="30" y="6"/>
                  </a:lnTo>
                  <a:lnTo>
                    <a:pt x="31" y="6"/>
                  </a:lnTo>
                  <a:lnTo>
                    <a:pt x="32" y="5"/>
                  </a:lnTo>
                  <a:lnTo>
                    <a:pt x="33" y="4"/>
                  </a:lnTo>
                  <a:lnTo>
                    <a:pt x="33" y="3"/>
                  </a:lnTo>
                  <a:lnTo>
                    <a:pt x="32" y="2"/>
                  </a:lnTo>
                  <a:lnTo>
                    <a:pt x="31" y="1"/>
                  </a:lnTo>
                  <a:lnTo>
                    <a:pt x="30" y="0"/>
                  </a:lnTo>
                  <a:lnTo>
                    <a:pt x="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514" name="Freeform 370"/>
            <p:cNvSpPr>
              <a:spLocks/>
            </p:cNvSpPr>
            <p:nvPr/>
          </p:nvSpPr>
          <p:spPr bwMode="auto">
            <a:xfrm>
              <a:off x="3260" y="2567"/>
              <a:ext cx="33" cy="6"/>
            </a:xfrm>
            <a:custGeom>
              <a:avLst/>
              <a:gdLst>
                <a:gd name="T0" fmla="*/ 4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4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4" y="0"/>
                  </a:moveTo>
                  <a:lnTo>
                    <a:pt x="2" y="0"/>
                  </a:lnTo>
                  <a:lnTo>
                    <a:pt x="1" y="1"/>
                  </a:lnTo>
                  <a:lnTo>
                    <a:pt x="0" y="2"/>
                  </a:lnTo>
                  <a:lnTo>
                    <a:pt x="0" y="3"/>
                  </a:lnTo>
                  <a:lnTo>
                    <a:pt x="0" y="4"/>
                  </a:lnTo>
                  <a:lnTo>
                    <a:pt x="0" y="5"/>
                  </a:lnTo>
                  <a:lnTo>
                    <a:pt x="1" y="6"/>
                  </a:lnTo>
                  <a:lnTo>
                    <a:pt x="2" y="6"/>
                  </a:lnTo>
                  <a:lnTo>
                    <a:pt x="29" y="6"/>
                  </a:lnTo>
                  <a:lnTo>
                    <a:pt x="30" y="6"/>
                  </a:lnTo>
                  <a:lnTo>
                    <a:pt x="31" y="6"/>
                  </a:lnTo>
                  <a:lnTo>
                    <a:pt x="32" y="5"/>
                  </a:lnTo>
                  <a:lnTo>
                    <a:pt x="33" y="4"/>
                  </a:lnTo>
                  <a:lnTo>
                    <a:pt x="33" y="3"/>
                  </a:lnTo>
                  <a:lnTo>
                    <a:pt x="32" y="2"/>
                  </a:lnTo>
                  <a:lnTo>
                    <a:pt x="31" y="1"/>
                  </a:lnTo>
                  <a:lnTo>
                    <a:pt x="30" y="0"/>
                  </a:lnTo>
                  <a:lnTo>
                    <a:pt x="4"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515" name="Freeform 371"/>
            <p:cNvSpPr>
              <a:spLocks/>
            </p:cNvSpPr>
            <p:nvPr/>
          </p:nvSpPr>
          <p:spPr bwMode="auto">
            <a:xfrm>
              <a:off x="3306" y="2567"/>
              <a:ext cx="33" cy="6"/>
            </a:xfrm>
            <a:custGeom>
              <a:avLst/>
              <a:gdLst>
                <a:gd name="T0" fmla="*/ 4 w 33"/>
                <a:gd name="T1" fmla="*/ 0 h 6"/>
                <a:gd name="T2" fmla="*/ 3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3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4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4" y="0"/>
                  </a:moveTo>
                  <a:lnTo>
                    <a:pt x="3" y="0"/>
                  </a:lnTo>
                  <a:lnTo>
                    <a:pt x="1" y="1"/>
                  </a:lnTo>
                  <a:lnTo>
                    <a:pt x="0" y="2"/>
                  </a:lnTo>
                  <a:lnTo>
                    <a:pt x="0" y="3"/>
                  </a:lnTo>
                  <a:lnTo>
                    <a:pt x="0" y="4"/>
                  </a:lnTo>
                  <a:lnTo>
                    <a:pt x="0" y="5"/>
                  </a:lnTo>
                  <a:lnTo>
                    <a:pt x="1" y="6"/>
                  </a:lnTo>
                  <a:lnTo>
                    <a:pt x="3" y="6"/>
                  </a:lnTo>
                  <a:lnTo>
                    <a:pt x="29" y="6"/>
                  </a:lnTo>
                  <a:lnTo>
                    <a:pt x="30" y="6"/>
                  </a:lnTo>
                  <a:lnTo>
                    <a:pt x="31" y="6"/>
                  </a:lnTo>
                  <a:lnTo>
                    <a:pt x="32" y="5"/>
                  </a:lnTo>
                  <a:lnTo>
                    <a:pt x="33" y="4"/>
                  </a:lnTo>
                  <a:lnTo>
                    <a:pt x="33" y="3"/>
                  </a:lnTo>
                  <a:lnTo>
                    <a:pt x="32" y="2"/>
                  </a:lnTo>
                  <a:lnTo>
                    <a:pt x="31" y="1"/>
                  </a:lnTo>
                  <a:lnTo>
                    <a:pt x="30" y="0"/>
                  </a:lnTo>
                  <a:lnTo>
                    <a:pt x="4"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516" name="Freeform 372"/>
            <p:cNvSpPr>
              <a:spLocks/>
            </p:cNvSpPr>
            <p:nvPr/>
          </p:nvSpPr>
          <p:spPr bwMode="auto">
            <a:xfrm>
              <a:off x="3353" y="2567"/>
              <a:ext cx="32" cy="6"/>
            </a:xfrm>
            <a:custGeom>
              <a:avLst/>
              <a:gdLst>
                <a:gd name="T0" fmla="*/ 3 w 32"/>
                <a:gd name="T1" fmla="*/ 0 h 6"/>
                <a:gd name="T2" fmla="*/ 2 w 32"/>
                <a:gd name="T3" fmla="*/ 0 h 6"/>
                <a:gd name="T4" fmla="*/ 1 w 32"/>
                <a:gd name="T5" fmla="*/ 1 h 6"/>
                <a:gd name="T6" fmla="*/ 0 w 32"/>
                <a:gd name="T7" fmla="*/ 2 h 6"/>
                <a:gd name="T8" fmla="*/ 0 w 32"/>
                <a:gd name="T9" fmla="*/ 3 h 6"/>
                <a:gd name="T10" fmla="*/ 0 w 32"/>
                <a:gd name="T11" fmla="*/ 4 h 6"/>
                <a:gd name="T12" fmla="*/ 0 w 32"/>
                <a:gd name="T13" fmla="*/ 5 h 6"/>
                <a:gd name="T14" fmla="*/ 1 w 32"/>
                <a:gd name="T15" fmla="*/ 6 h 6"/>
                <a:gd name="T16" fmla="*/ 2 w 32"/>
                <a:gd name="T17" fmla="*/ 6 h 6"/>
                <a:gd name="T18" fmla="*/ 28 w 32"/>
                <a:gd name="T19" fmla="*/ 6 h 6"/>
                <a:gd name="T20" fmla="*/ 29 w 32"/>
                <a:gd name="T21" fmla="*/ 6 h 6"/>
                <a:gd name="T22" fmla="*/ 30 w 32"/>
                <a:gd name="T23" fmla="*/ 6 h 6"/>
                <a:gd name="T24" fmla="*/ 31 w 32"/>
                <a:gd name="T25" fmla="*/ 5 h 6"/>
                <a:gd name="T26" fmla="*/ 32 w 32"/>
                <a:gd name="T27" fmla="*/ 4 h 6"/>
                <a:gd name="T28" fmla="*/ 32 w 32"/>
                <a:gd name="T29" fmla="*/ 3 h 6"/>
                <a:gd name="T30" fmla="*/ 31 w 32"/>
                <a:gd name="T31" fmla="*/ 2 h 6"/>
                <a:gd name="T32" fmla="*/ 30 w 32"/>
                <a:gd name="T33" fmla="*/ 1 h 6"/>
                <a:gd name="T34" fmla="*/ 29 w 32"/>
                <a:gd name="T35" fmla="*/ 0 h 6"/>
                <a:gd name="T36" fmla="*/ 3 w 32"/>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6">
                  <a:moveTo>
                    <a:pt x="3" y="0"/>
                  </a:moveTo>
                  <a:lnTo>
                    <a:pt x="2" y="0"/>
                  </a:lnTo>
                  <a:lnTo>
                    <a:pt x="1" y="1"/>
                  </a:lnTo>
                  <a:lnTo>
                    <a:pt x="0" y="2"/>
                  </a:lnTo>
                  <a:lnTo>
                    <a:pt x="0" y="3"/>
                  </a:lnTo>
                  <a:lnTo>
                    <a:pt x="0" y="4"/>
                  </a:lnTo>
                  <a:lnTo>
                    <a:pt x="0" y="5"/>
                  </a:lnTo>
                  <a:lnTo>
                    <a:pt x="1" y="6"/>
                  </a:lnTo>
                  <a:lnTo>
                    <a:pt x="2" y="6"/>
                  </a:lnTo>
                  <a:lnTo>
                    <a:pt x="28" y="6"/>
                  </a:lnTo>
                  <a:lnTo>
                    <a:pt x="29" y="6"/>
                  </a:lnTo>
                  <a:lnTo>
                    <a:pt x="30" y="6"/>
                  </a:lnTo>
                  <a:lnTo>
                    <a:pt x="31" y="5"/>
                  </a:lnTo>
                  <a:lnTo>
                    <a:pt x="32" y="4"/>
                  </a:lnTo>
                  <a:lnTo>
                    <a:pt x="32" y="3"/>
                  </a:lnTo>
                  <a:lnTo>
                    <a:pt x="31" y="2"/>
                  </a:lnTo>
                  <a:lnTo>
                    <a:pt x="30" y="1"/>
                  </a:lnTo>
                  <a:lnTo>
                    <a:pt x="29" y="0"/>
                  </a:lnTo>
                  <a:lnTo>
                    <a:pt x="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517" name="Freeform 373"/>
            <p:cNvSpPr>
              <a:spLocks/>
            </p:cNvSpPr>
            <p:nvPr/>
          </p:nvSpPr>
          <p:spPr bwMode="auto">
            <a:xfrm>
              <a:off x="3399"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8 w 33"/>
                <a:gd name="T19" fmla="*/ 6 h 6"/>
                <a:gd name="T20" fmla="*/ 29 w 33"/>
                <a:gd name="T21" fmla="*/ 6 h 6"/>
                <a:gd name="T22" fmla="*/ 30 w 33"/>
                <a:gd name="T23" fmla="*/ 6 h 6"/>
                <a:gd name="T24" fmla="*/ 32 w 33"/>
                <a:gd name="T25" fmla="*/ 5 h 6"/>
                <a:gd name="T26" fmla="*/ 33 w 33"/>
                <a:gd name="T27" fmla="*/ 4 h 6"/>
                <a:gd name="T28" fmla="*/ 33 w 33"/>
                <a:gd name="T29" fmla="*/ 3 h 6"/>
                <a:gd name="T30" fmla="*/ 32 w 33"/>
                <a:gd name="T31" fmla="*/ 2 h 6"/>
                <a:gd name="T32" fmla="*/ 30 w 33"/>
                <a:gd name="T33" fmla="*/ 1 h 6"/>
                <a:gd name="T34" fmla="*/ 29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8" y="6"/>
                  </a:lnTo>
                  <a:lnTo>
                    <a:pt x="29" y="6"/>
                  </a:lnTo>
                  <a:lnTo>
                    <a:pt x="30" y="6"/>
                  </a:lnTo>
                  <a:lnTo>
                    <a:pt x="32" y="5"/>
                  </a:lnTo>
                  <a:lnTo>
                    <a:pt x="33" y="4"/>
                  </a:lnTo>
                  <a:lnTo>
                    <a:pt x="33" y="3"/>
                  </a:lnTo>
                  <a:lnTo>
                    <a:pt x="32" y="2"/>
                  </a:lnTo>
                  <a:lnTo>
                    <a:pt x="30" y="1"/>
                  </a:lnTo>
                  <a:lnTo>
                    <a:pt x="29" y="0"/>
                  </a:lnTo>
                  <a:lnTo>
                    <a:pt x="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518" name="Freeform 374"/>
            <p:cNvSpPr>
              <a:spLocks/>
            </p:cNvSpPr>
            <p:nvPr/>
          </p:nvSpPr>
          <p:spPr bwMode="auto">
            <a:xfrm>
              <a:off x="3445"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8 w 33"/>
                <a:gd name="T19" fmla="*/ 6 h 6"/>
                <a:gd name="T20" fmla="*/ 29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29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8" y="6"/>
                  </a:lnTo>
                  <a:lnTo>
                    <a:pt x="29" y="6"/>
                  </a:lnTo>
                  <a:lnTo>
                    <a:pt x="31" y="6"/>
                  </a:lnTo>
                  <a:lnTo>
                    <a:pt x="32" y="5"/>
                  </a:lnTo>
                  <a:lnTo>
                    <a:pt x="33" y="4"/>
                  </a:lnTo>
                  <a:lnTo>
                    <a:pt x="33" y="3"/>
                  </a:lnTo>
                  <a:lnTo>
                    <a:pt x="32" y="2"/>
                  </a:lnTo>
                  <a:lnTo>
                    <a:pt x="31" y="1"/>
                  </a:lnTo>
                  <a:lnTo>
                    <a:pt x="29" y="0"/>
                  </a:lnTo>
                  <a:lnTo>
                    <a:pt x="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519" name="Freeform 375"/>
            <p:cNvSpPr>
              <a:spLocks/>
            </p:cNvSpPr>
            <p:nvPr/>
          </p:nvSpPr>
          <p:spPr bwMode="auto">
            <a:xfrm>
              <a:off x="3491"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8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8" y="6"/>
                  </a:lnTo>
                  <a:lnTo>
                    <a:pt x="30" y="6"/>
                  </a:lnTo>
                  <a:lnTo>
                    <a:pt x="31" y="6"/>
                  </a:lnTo>
                  <a:lnTo>
                    <a:pt x="32" y="5"/>
                  </a:lnTo>
                  <a:lnTo>
                    <a:pt x="33" y="4"/>
                  </a:lnTo>
                  <a:lnTo>
                    <a:pt x="33" y="3"/>
                  </a:lnTo>
                  <a:lnTo>
                    <a:pt x="32" y="2"/>
                  </a:lnTo>
                  <a:lnTo>
                    <a:pt x="31" y="1"/>
                  </a:lnTo>
                  <a:lnTo>
                    <a:pt x="30" y="0"/>
                  </a:lnTo>
                  <a:lnTo>
                    <a:pt x="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520" name="Freeform 376"/>
            <p:cNvSpPr>
              <a:spLocks/>
            </p:cNvSpPr>
            <p:nvPr/>
          </p:nvSpPr>
          <p:spPr bwMode="auto">
            <a:xfrm>
              <a:off x="3537"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9" y="6"/>
                  </a:lnTo>
                  <a:lnTo>
                    <a:pt x="30" y="6"/>
                  </a:lnTo>
                  <a:lnTo>
                    <a:pt x="31" y="6"/>
                  </a:lnTo>
                  <a:lnTo>
                    <a:pt x="32" y="5"/>
                  </a:lnTo>
                  <a:lnTo>
                    <a:pt x="33" y="4"/>
                  </a:lnTo>
                  <a:lnTo>
                    <a:pt x="33" y="3"/>
                  </a:lnTo>
                  <a:lnTo>
                    <a:pt x="32" y="2"/>
                  </a:lnTo>
                  <a:lnTo>
                    <a:pt x="31" y="1"/>
                  </a:lnTo>
                  <a:lnTo>
                    <a:pt x="30" y="0"/>
                  </a:lnTo>
                  <a:lnTo>
                    <a:pt x="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521" name="Freeform 377"/>
            <p:cNvSpPr>
              <a:spLocks/>
            </p:cNvSpPr>
            <p:nvPr/>
          </p:nvSpPr>
          <p:spPr bwMode="auto">
            <a:xfrm>
              <a:off x="3583"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9" y="6"/>
                  </a:lnTo>
                  <a:lnTo>
                    <a:pt x="30" y="6"/>
                  </a:lnTo>
                  <a:lnTo>
                    <a:pt x="31" y="6"/>
                  </a:lnTo>
                  <a:lnTo>
                    <a:pt x="32" y="5"/>
                  </a:lnTo>
                  <a:lnTo>
                    <a:pt x="33" y="4"/>
                  </a:lnTo>
                  <a:lnTo>
                    <a:pt x="33" y="3"/>
                  </a:lnTo>
                  <a:lnTo>
                    <a:pt x="32" y="2"/>
                  </a:lnTo>
                  <a:lnTo>
                    <a:pt x="31" y="1"/>
                  </a:lnTo>
                  <a:lnTo>
                    <a:pt x="30" y="0"/>
                  </a:lnTo>
                  <a:lnTo>
                    <a:pt x="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522" name="Freeform 378"/>
            <p:cNvSpPr>
              <a:spLocks/>
            </p:cNvSpPr>
            <p:nvPr/>
          </p:nvSpPr>
          <p:spPr bwMode="auto">
            <a:xfrm>
              <a:off x="3629" y="2567"/>
              <a:ext cx="33" cy="6"/>
            </a:xfrm>
            <a:custGeom>
              <a:avLst/>
              <a:gdLst>
                <a:gd name="T0" fmla="*/ 4 w 33"/>
                <a:gd name="T1" fmla="*/ 0 h 6"/>
                <a:gd name="T2" fmla="*/ 3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3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4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4" y="0"/>
                  </a:moveTo>
                  <a:lnTo>
                    <a:pt x="3" y="0"/>
                  </a:lnTo>
                  <a:lnTo>
                    <a:pt x="1" y="1"/>
                  </a:lnTo>
                  <a:lnTo>
                    <a:pt x="0" y="2"/>
                  </a:lnTo>
                  <a:lnTo>
                    <a:pt x="0" y="3"/>
                  </a:lnTo>
                  <a:lnTo>
                    <a:pt x="0" y="4"/>
                  </a:lnTo>
                  <a:lnTo>
                    <a:pt x="0" y="5"/>
                  </a:lnTo>
                  <a:lnTo>
                    <a:pt x="1" y="6"/>
                  </a:lnTo>
                  <a:lnTo>
                    <a:pt x="3" y="6"/>
                  </a:lnTo>
                  <a:lnTo>
                    <a:pt x="29" y="6"/>
                  </a:lnTo>
                  <a:lnTo>
                    <a:pt x="30" y="6"/>
                  </a:lnTo>
                  <a:lnTo>
                    <a:pt x="31" y="6"/>
                  </a:lnTo>
                  <a:lnTo>
                    <a:pt x="32" y="5"/>
                  </a:lnTo>
                  <a:lnTo>
                    <a:pt x="33" y="4"/>
                  </a:lnTo>
                  <a:lnTo>
                    <a:pt x="33" y="3"/>
                  </a:lnTo>
                  <a:lnTo>
                    <a:pt x="32" y="2"/>
                  </a:lnTo>
                  <a:lnTo>
                    <a:pt x="31" y="1"/>
                  </a:lnTo>
                  <a:lnTo>
                    <a:pt x="30" y="0"/>
                  </a:lnTo>
                  <a:lnTo>
                    <a:pt x="4"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523" name="Freeform 379"/>
            <p:cNvSpPr>
              <a:spLocks/>
            </p:cNvSpPr>
            <p:nvPr/>
          </p:nvSpPr>
          <p:spPr bwMode="auto">
            <a:xfrm>
              <a:off x="3675" y="2567"/>
              <a:ext cx="33" cy="6"/>
            </a:xfrm>
            <a:custGeom>
              <a:avLst/>
              <a:gdLst>
                <a:gd name="T0" fmla="*/ 4 w 33"/>
                <a:gd name="T1" fmla="*/ 0 h 6"/>
                <a:gd name="T2" fmla="*/ 3 w 33"/>
                <a:gd name="T3" fmla="*/ 0 h 6"/>
                <a:gd name="T4" fmla="*/ 2 w 33"/>
                <a:gd name="T5" fmla="*/ 1 h 6"/>
                <a:gd name="T6" fmla="*/ 0 w 33"/>
                <a:gd name="T7" fmla="*/ 2 h 6"/>
                <a:gd name="T8" fmla="*/ 0 w 33"/>
                <a:gd name="T9" fmla="*/ 3 h 6"/>
                <a:gd name="T10" fmla="*/ 0 w 33"/>
                <a:gd name="T11" fmla="*/ 4 h 6"/>
                <a:gd name="T12" fmla="*/ 0 w 33"/>
                <a:gd name="T13" fmla="*/ 5 h 6"/>
                <a:gd name="T14" fmla="*/ 2 w 33"/>
                <a:gd name="T15" fmla="*/ 6 h 6"/>
                <a:gd name="T16" fmla="*/ 3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4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4" y="0"/>
                  </a:moveTo>
                  <a:lnTo>
                    <a:pt x="3" y="0"/>
                  </a:lnTo>
                  <a:lnTo>
                    <a:pt x="2" y="1"/>
                  </a:lnTo>
                  <a:lnTo>
                    <a:pt x="0" y="2"/>
                  </a:lnTo>
                  <a:lnTo>
                    <a:pt x="0" y="3"/>
                  </a:lnTo>
                  <a:lnTo>
                    <a:pt x="0" y="4"/>
                  </a:lnTo>
                  <a:lnTo>
                    <a:pt x="0" y="5"/>
                  </a:lnTo>
                  <a:lnTo>
                    <a:pt x="2" y="6"/>
                  </a:lnTo>
                  <a:lnTo>
                    <a:pt x="3" y="6"/>
                  </a:lnTo>
                  <a:lnTo>
                    <a:pt x="29" y="6"/>
                  </a:lnTo>
                  <a:lnTo>
                    <a:pt x="30" y="6"/>
                  </a:lnTo>
                  <a:lnTo>
                    <a:pt x="31" y="6"/>
                  </a:lnTo>
                  <a:lnTo>
                    <a:pt x="32" y="5"/>
                  </a:lnTo>
                  <a:lnTo>
                    <a:pt x="33" y="4"/>
                  </a:lnTo>
                  <a:lnTo>
                    <a:pt x="33" y="3"/>
                  </a:lnTo>
                  <a:lnTo>
                    <a:pt x="32" y="2"/>
                  </a:lnTo>
                  <a:lnTo>
                    <a:pt x="31" y="1"/>
                  </a:lnTo>
                  <a:lnTo>
                    <a:pt x="30" y="0"/>
                  </a:lnTo>
                  <a:lnTo>
                    <a:pt x="4"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524" name="Freeform 380"/>
            <p:cNvSpPr>
              <a:spLocks/>
            </p:cNvSpPr>
            <p:nvPr/>
          </p:nvSpPr>
          <p:spPr bwMode="auto">
            <a:xfrm>
              <a:off x="3722"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8 w 33"/>
                <a:gd name="T19" fmla="*/ 6 h 6"/>
                <a:gd name="T20" fmla="*/ 29 w 33"/>
                <a:gd name="T21" fmla="*/ 6 h 6"/>
                <a:gd name="T22" fmla="*/ 30 w 33"/>
                <a:gd name="T23" fmla="*/ 6 h 6"/>
                <a:gd name="T24" fmla="*/ 31 w 33"/>
                <a:gd name="T25" fmla="*/ 5 h 6"/>
                <a:gd name="T26" fmla="*/ 33 w 33"/>
                <a:gd name="T27" fmla="*/ 4 h 6"/>
                <a:gd name="T28" fmla="*/ 33 w 33"/>
                <a:gd name="T29" fmla="*/ 3 h 6"/>
                <a:gd name="T30" fmla="*/ 31 w 33"/>
                <a:gd name="T31" fmla="*/ 2 h 6"/>
                <a:gd name="T32" fmla="*/ 30 w 33"/>
                <a:gd name="T33" fmla="*/ 1 h 6"/>
                <a:gd name="T34" fmla="*/ 29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8" y="6"/>
                  </a:lnTo>
                  <a:lnTo>
                    <a:pt x="29" y="6"/>
                  </a:lnTo>
                  <a:lnTo>
                    <a:pt x="30" y="6"/>
                  </a:lnTo>
                  <a:lnTo>
                    <a:pt x="31" y="5"/>
                  </a:lnTo>
                  <a:lnTo>
                    <a:pt x="33" y="4"/>
                  </a:lnTo>
                  <a:lnTo>
                    <a:pt x="33" y="3"/>
                  </a:lnTo>
                  <a:lnTo>
                    <a:pt x="31" y="2"/>
                  </a:lnTo>
                  <a:lnTo>
                    <a:pt x="30" y="1"/>
                  </a:lnTo>
                  <a:lnTo>
                    <a:pt x="29" y="0"/>
                  </a:lnTo>
                  <a:lnTo>
                    <a:pt x="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525" name="Freeform 381"/>
            <p:cNvSpPr>
              <a:spLocks/>
            </p:cNvSpPr>
            <p:nvPr/>
          </p:nvSpPr>
          <p:spPr bwMode="auto">
            <a:xfrm>
              <a:off x="3768"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8 w 33"/>
                <a:gd name="T19" fmla="*/ 6 h 6"/>
                <a:gd name="T20" fmla="*/ 29 w 33"/>
                <a:gd name="T21" fmla="*/ 6 h 6"/>
                <a:gd name="T22" fmla="*/ 30 w 33"/>
                <a:gd name="T23" fmla="*/ 6 h 6"/>
                <a:gd name="T24" fmla="*/ 32 w 33"/>
                <a:gd name="T25" fmla="*/ 5 h 6"/>
                <a:gd name="T26" fmla="*/ 33 w 33"/>
                <a:gd name="T27" fmla="*/ 4 h 6"/>
                <a:gd name="T28" fmla="*/ 33 w 33"/>
                <a:gd name="T29" fmla="*/ 3 h 6"/>
                <a:gd name="T30" fmla="*/ 32 w 33"/>
                <a:gd name="T31" fmla="*/ 2 h 6"/>
                <a:gd name="T32" fmla="*/ 30 w 33"/>
                <a:gd name="T33" fmla="*/ 1 h 6"/>
                <a:gd name="T34" fmla="*/ 29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8" y="6"/>
                  </a:lnTo>
                  <a:lnTo>
                    <a:pt x="29" y="6"/>
                  </a:lnTo>
                  <a:lnTo>
                    <a:pt x="30" y="6"/>
                  </a:lnTo>
                  <a:lnTo>
                    <a:pt x="32" y="5"/>
                  </a:lnTo>
                  <a:lnTo>
                    <a:pt x="33" y="4"/>
                  </a:lnTo>
                  <a:lnTo>
                    <a:pt x="33" y="3"/>
                  </a:lnTo>
                  <a:lnTo>
                    <a:pt x="32" y="2"/>
                  </a:lnTo>
                  <a:lnTo>
                    <a:pt x="30" y="1"/>
                  </a:lnTo>
                  <a:lnTo>
                    <a:pt x="29" y="0"/>
                  </a:lnTo>
                  <a:lnTo>
                    <a:pt x="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526" name="Freeform 382"/>
            <p:cNvSpPr>
              <a:spLocks/>
            </p:cNvSpPr>
            <p:nvPr/>
          </p:nvSpPr>
          <p:spPr bwMode="auto">
            <a:xfrm>
              <a:off x="3814"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8 w 33"/>
                <a:gd name="T19" fmla="*/ 6 h 6"/>
                <a:gd name="T20" fmla="*/ 29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29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8" y="6"/>
                  </a:lnTo>
                  <a:lnTo>
                    <a:pt x="29" y="6"/>
                  </a:lnTo>
                  <a:lnTo>
                    <a:pt x="31" y="6"/>
                  </a:lnTo>
                  <a:lnTo>
                    <a:pt x="32" y="5"/>
                  </a:lnTo>
                  <a:lnTo>
                    <a:pt x="33" y="4"/>
                  </a:lnTo>
                  <a:lnTo>
                    <a:pt x="33" y="3"/>
                  </a:lnTo>
                  <a:lnTo>
                    <a:pt x="32" y="2"/>
                  </a:lnTo>
                  <a:lnTo>
                    <a:pt x="31" y="1"/>
                  </a:lnTo>
                  <a:lnTo>
                    <a:pt x="29" y="0"/>
                  </a:lnTo>
                  <a:lnTo>
                    <a:pt x="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527" name="Freeform 383"/>
            <p:cNvSpPr>
              <a:spLocks/>
            </p:cNvSpPr>
            <p:nvPr/>
          </p:nvSpPr>
          <p:spPr bwMode="auto">
            <a:xfrm>
              <a:off x="3860" y="2567"/>
              <a:ext cx="33" cy="6"/>
            </a:xfrm>
            <a:custGeom>
              <a:avLst/>
              <a:gdLst>
                <a:gd name="T0" fmla="*/ 3 w 33"/>
                <a:gd name="T1" fmla="*/ 0 h 6"/>
                <a:gd name="T2" fmla="*/ 2 w 33"/>
                <a:gd name="T3" fmla="*/ 0 h 6"/>
                <a:gd name="T4" fmla="*/ 1 w 33"/>
                <a:gd name="T5" fmla="*/ 1 h 6"/>
                <a:gd name="T6" fmla="*/ 0 w 33"/>
                <a:gd name="T7" fmla="*/ 2 h 6"/>
                <a:gd name="T8" fmla="*/ 0 w 33"/>
                <a:gd name="T9" fmla="*/ 3 h 6"/>
                <a:gd name="T10" fmla="*/ 0 w 33"/>
                <a:gd name="T11" fmla="*/ 4 h 6"/>
                <a:gd name="T12" fmla="*/ 0 w 33"/>
                <a:gd name="T13" fmla="*/ 5 h 6"/>
                <a:gd name="T14" fmla="*/ 1 w 33"/>
                <a:gd name="T15" fmla="*/ 6 h 6"/>
                <a:gd name="T16" fmla="*/ 2 w 33"/>
                <a:gd name="T17" fmla="*/ 6 h 6"/>
                <a:gd name="T18" fmla="*/ 29 w 33"/>
                <a:gd name="T19" fmla="*/ 6 h 6"/>
                <a:gd name="T20" fmla="*/ 30 w 33"/>
                <a:gd name="T21" fmla="*/ 6 h 6"/>
                <a:gd name="T22" fmla="*/ 31 w 33"/>
                <a:gd name="T23" fmla="*/ 6 h 6"/>
                <a:gd name="T24" fmla="*/ 32 w 33"/>
                <a:gd name="T25" fmla="*/ 5 h 6"/>
                <a:gd name="T26" fmla="*/ 33 w 33"/>
                <a:gd name="T27" fmla="*/ 4 h 6"/>
                <a:gd name="T28" fmla="*/ 33 w 33"/>
                <a:gd name="T29" fmla="*/ 3 h 6"/>
                <a:gd name="T30" fmla="*/ 32 w 33"/>
                <a:gd name="T31" fmla="*/ 2 h 6"/>
                <a:gd name="T32" fmla="*/ 31 w 33"/>
                <a:gd name="T33" fmla="*/ 1 h 6"/>
                <a:gd name="T34" fmla="*/ 30 w 33"/>
                <a:gd name="T35" fmla="*/ 0 h 6"/>
                <a:gd name="T36" fmla="*/ 3 w 33"/>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
                  <a:moveTo>
                    <a:pt x="3" y="0"/>
                  </a:moveTo>
                  <a:lnTo>
                    <a:pt x="2" y="0"/>
                  </a:lnTo>
                  <a:lnTo>
                    <a:pt x="1" y="1"/>
                  </a:lnTo>
                  <a:lnTo>
                    <a:pt x="0" y="2"/>
                  </a:lnTo>
                  <a:lnTo>
                    <a:pt x="0" y="3"/>
                  </a:lnTo>
                  <a:lnTo>
                    <a:pt x="0" y="4"/>
                  </a:lnTo>
                  <a:lnTo>
                    <a:pt x="0" y="5"/>
                  </a:lnTo>
                  <a:lnTo>
                    <a:pt x="1" y="6"/>
                  </a:lnTo>
                  <a:lnTo>
                    <a:pt x="2" y="6"/>
                  </a:lnTo>
                  <a:lnTo>
                    <a:pt x="29" y="6"/>
                  </a:lnTo>
                  <a:lnTo>
                    <a:pt x="30" y="6"/>
                  </a:lnTo>
                  <a:lnTo>
                    <a:pt x="31" y="6"/>
                  </a:lnTo>
                  <a:lnTo>
                    <a:pt x="32" y="5"/>
                  </a:lnTo>
                  <a:lnTo>
                    <a:pt x="33" y="4"/>
                  </a:lnTo>
                  <a:lnTo>
                    <a:pt x="33" y="3"/>
                  </a:lnTo>
                  <a:lnTo>
                    <a:pt x="32" y="2"/>
                  </a:lnTo>
                  <a:lnTo>
                    <a:pt x="31" y="1"/>
                  </a:lnTo>
                  <a:lnTo>
                    <a:pt x="30" y="0"/>
                  </a:lnTo>
                  <a:lnTo>
                    <a:pt x="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528" name="Freeform 384"/>
            <p:cNvSpPr>
              <a:spLocks/>
            </p:cNvSpPr>
            <p:nvPr/>
          </p:nvSpPr>
          <p:spPr bwMode="auto">
            <a:xfrm>
              <a:off x="3906" y="2567"/>
              <a:ext cx="25" cy="6"/>
            </a:xfrm>
            <a:custGeom>
              <a:avLst/>
              <a:gdLst>
                <a:gd name="T0" fmla="*/ 3 w 25"/>
                <a:gd name="T1" fmla="*/ 0 h 6"/>
                <a:gd name="T2" fmla="*/ 2 w 25"/>
                <a:gd name="T3" fmla="*/ 0 h 6"/>
                <a:gd name="T4" fmla="*/ 1 w 25"/>
                <a:gd name="T5" fmla="*/ 1 h 6"/>
                <a:gd name="T6" fmla="*/ 0 w 25"/>
                <a:gd name="T7" fmla="*/ 2 h 6"/>
                <a:gd name="T8" fmla="*/ 0 w 25"/>
                <a:gd name="T9" fmla="*/ 3 h 6"/>
                <a:gd name="T10" fmla="*/ 0 w 25"/>
                <a:gd name="T11" fmla="*/ 4 h 6"/>
                <a:gd name="T12" fmla="*/ 0 w 25"/>
                <a:gd name="T13" fmla="*/ 5 h 6"/>
                <a:gd name="T14" fmla="*/ 1 w 25"/>
                <a:gd name="T15" fmla="*/ 6 h 6"/>
                <a:gd name="T16" fmla="*/ 2 w 25"/>
                <a:gd name="T17" fmla="*/ 6 h 6"/>
                <a:gd name="T18" fmla="*/ 22 w 25"/>
                <a:gd name="T19" fmla="*/ 6 h 6"/>
                <a:gd name="T20" fmla="*/ 22 w 25"/>
                <a:gd name="T21" fmla="*/ 6 h 6"/>
                <a:gd name="T22" fmla="*/ 23 w 25"/>
                <a:gd name="T23" fmla="*/ 5 h 6"/>
                <a:gd name="T24" fmla="*/ 24 w 25"/>
                <a:gd name="T25" fmla="*/ 4 h 6"/>
                <a:gd name="T26" fmla="*/ 25 w 25"/>
                <a:gd name="T27" fmla="*/ 3 h 6"/>
                <a:gd name="T28" fmla="*/ 25 w 25"/>
                <a:gd name="T29" fmla="*/ 3 h 6"/>
                <a:gd name="T30" fmla="*/ 24 w 25"/>
                <a:gd name="T31" fmla="*/ 2 h 6"/>
                <a:gd name="T32" fmla="*/ 23 w 25"/>
                <a:gd name="T33" fmla="*/ 1 h 6"/>
                <a:gd name="T34" fmla="*/ 23 w 25"/>
                <a:gd name="T35" fmla="*/ 0 h 6"/>
                <a:gd name="T36" fmla="*/ 3 w 25"/>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6">
                  <a:moveTo>
                    <a:pt x="3" y="0"/>
                  </a:moveTo>
                  <a:lnTo>
                    <a:pt x="2" y="0"/>
                  </a:lnTo>
                  <a:lnTo>
                    <a:pt x="1" y="1"/>
                  </a:lnTo>
                  <a:lnTo>
                    <a:pt x="0" y="2"/>
                  </a:lnTo>
                  <a:lnTo>
                    <a:pt x="0" y="3"/>
                  </a:lnTo>
                  <a:lnTo>
                    <a:pt x="0" y="4"/>
                  </a:lnTo>
                  <a:lnTo>
                    <a:pt x="0" y="5"/>
                  </a:lnTo>
                  <a:lnTo>
                    <a:pt x="1" y="6"/>
                  </a:lnTo>
                  <a:lnTo>
                    <a:pt x="2" y="6"/>
                  </a:lnTo>
                  <a:lnTo>
                    <a:pt x="22" y="6"/>
                  </a:lnTo>
                  <a:lnTo>
                    <a:pt x="22" y="6"/>
                  </a:lnTo>
                  <a:lnTo>
                    <a:pt x="23" y="5"/>
                  </a:lnTo>
                  <a:lnTo>
                    <a:pt x="24" y="4"/>
                  </a:lnTo>
                  <a:lnTo>
                    <a:pt x="25" y="3"/>
                  </a:lnTo>
                  <a:lnTo>
                    <a:pt x="25" y="3"/>
                  </a:lnTo>
                  <a:lnTo>
                    <a:pt x="24" y="2"/>
                  </a:lnTo>
                  <a:lnTo>
                    <a:pt x="23" y="1"/>
                  </a:lnTo>
                  <a:lnTo>
                    <a:pt x="23" y="0"/>
                  </a:lnTo>
                  <a:lnTo>
                    <a:pt x="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62533" name="Group 389"/>
          <p:cNvGrpSpPr>
            <a:grpSpLocks/>
          </p:cNvGrpSpPr>
          <p:nvPr/>
        </p:nvGrpSpPr>
        <p:grpSpPr bwMode="auto">
          <a:xfrm>
            <a:off x="7227888" y="4017963"/>
            <a:ext cx="252412" cy="123825"/>
            <a:chOff x="4553" y="2531"/>
            <a:chExt cx="159" cy="78"/>
          </a:xfrm>
        </p:grpSpPr>
        <p:sp>
          <p:nvSpPr>
            <p:cNvPr id="262531" name="Line 387"/>
            <p:cNvSpPr>
              <a:spLocks noChangeShapeType="1"/>
            </p:cNvSpPr>
            <p:nvPr/>
          </p:nvSpPr>
          <p:spPr bwMode="auto">
            <a:xfrm>
              <a:off x="4553" y="2570"/>
              <a:ext cx="8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2532" name="Freeform 388"/>
            <p:cNvSpPr>
              <a:spLocks/>
            </p:cNvSpPr>
            <p:nvPr/>
          </p:nvSpPr>
          <p:spPr bwMode="auto">
            <a:xfrm>
              <a:off x="4635" y="2531"/>
              <a:ext cx="77" cy="78"/>
            </a:xfrm>
            <a:custGeom>
              <a:avLst/>
              <a:gdLst>
                <a:gd name="T0" fmla="*/ 0 w 77"/>
                <a:gd name="T1" fmla="*/ 78 h 78"/>
                <a:gd name="T2" fmla="*/ 77 w 77"/>
                <a:gd name="T3" fmla="*/ 40 h 78"/>
                <a:gd name="T4" fmla="*/ 0 w 77"/>
                <a:gd name="T5" fmla="*/ 0 h 78"/>
                <a:gd name="T6" fmla="*/ 0 w 77"/>
                <a:gd name="T7" fmla="*/ 78 h 78"/>
              </a:gdLst>
              <a:ahLst/>
              <a:cxnLst>
                <a:cxn ang="0">
                  <a:pos x="T0" y="T1"/>
                </a:cxn>
                <a:cxn ang="0">
                  <a:pos x="T2" y="T3"/>
                </a:cxn>
                <a:cxn ang="0">
                  <a:pos x="T4" y="T5"/>
                </a:cxn>
                <a:cxn ang="0">
                  <a:pos x="T6" y="T7"/>
                </a:cxn>
              </a:cxnLst>
              <a:rect l="0" t="0" r="r" b="b"/>
              <a:pathLst>
                <a:path w="77" h="78">
                  <a:moveTo>
                    <a:pt x="0" y="78"/>
                  </a:moveTo>
                  <a:lnTo>
                    <a:pt x="77" y="40"/>
                  </a:lnTo>
                  <a:lnTo>
                    <a:pt x="0" y="0"/>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62534" name="Rectangle 390"/>
          <p:cNvSpPr>
            <a:spLocks noChangeArrowheads="1"/>
          </p:cNvSpPr>
          <p:nvPr/>
        </p:nvSpPr>
        <p:spPr bwMode="auto">
          <a:xfrm>
            <a:off x="6800850" y="4500563"/>
            <a:ext cx="142875" cy="1635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535" name="Rectangle 391"/>
          <p:cNvSpPr>
            <a:spLocks noChangeArrowheads="1"/>
          </p:cNvSpPr>
          <p:nvPr/>
        </p:nvSpPr>
        <p:spPr bwMode="auto">
          <a:xfrm>
            <a:off x="6718300" y="4424363"/>
            <a:ext cx="32861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536" name="Rectangle 392"/>
          <p:cNvSpPr>
            <a:spLocks noChangeArrowheads="1"/>
          </p:cNvSpPr>
          <p:nvPr/>
        </p:nvSpPr>
        <p:spPr bwMode="auto">
          <a:xfrm>
            <a:off x="6823075" y="4483100"/>
            <a:ext cx="1524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FF0000"/>
                </a:solidFill>
                <a:latin typeface="Times New Roman" panose="02020603050405020304" pitchFamily="18" charset="0"/>
              </a:rPr>
              <a:t>x</a:t>
            </a:r>
            <a:endParaRPr lang="en-US" altLang="en-US"/>
          </a:p>
        </p:txBody>
      </p:sp>
      <p:sp>
        <p:nvSpPr>
          <p:cNvPr id="262537" name="Rectangle 393"/>
          <p:cNvSpPr>
            <a:spLocks noChangeArrowheads="1"/>
          </p:cNvSpPr>
          <p:nvPr/>
        </p:nvSpPr>
        <p:spPr bwMode="auto">
          <a:xfrm>
            <a:off x="6904038" y="4483100"/>
            <a:ext cx="10953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FF0000"/>
                </a:solidFill>
                <a:latin typeface="Times New Roman" panose="02020603050405020304" pitchFamily="18" charset="0"/>
              </a:rPr>
              <a:t> </a:t>
            </a:r>
            <a:endParaRPr lang="en-US" altLang="en-US"/>
          </a:p>
        </p:txBody>
      </p:sp>
      <p:sp>
        <p:nvSpPr>
          <p:cNvPr id="262538" name="Rectangle 394"/>
          <p:cNvSpPr>
            <a:spLocks noChangeArrowheads="1"/>
          </p:cNvSpPr>
          <p:nvPr/>
        </p:nvSpPr>
        <p:spPr bwMode="auto">
          <a:xfrm>
            <a:off x="6529388" y="3997325"/>
            <a:ext cx="141287" cy="165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539" name="Rectangle 395"/>
          <p:cNvSpPr>
            <a:spLocks noChangeArrowheads="1"/>
          </p:cNvSpPr>
          <p:nvPr/>
        </p:nvSpPr>
        <p:spPr bwMode="auto">
          <a:xfrm>
            <a:off x="6334125" y="4238625"/>
            <a:ext cx="141288" cy="1635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540" name="Rectangle 396"/>
          <p:cNvSpPr>
            <a:spLocks noChangeArrowheads="1"/>
          </p:cNvSpPr>
          <p:nvPr/>
        </p:nvSpPr>
        <p:spPr bwMode="auto">
          <a:xfrm>
            <a:off x="6457950" y="3911600"/>
            <a:ext cx="34607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541" name="Rectangle 397"/>
          <p:cNvSpPr>
            <a:spLocks noChangeArrowheads="1"/>
          </p:cNvSpPr>
          <p:nvPr/>
        </p:nvSpPr>
        <p:spPr bwMode="auto">
          <a:xfrm>
            <a:off x="6561138" y="3970338"/>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FF0000"/>
                </a:solidFill>
                <a:latin typeface="Times New Roman" panose="02020603050405020304" pitchFamily="18" charset="0"/>
              </a:rPr>
              <a:t>y</a:t>
            </a:r>
            <a:endParaRPr lang="en-US" altLang="en-US"/>
          </a:p>
        </p:txBody>
      </p:sp>
      <p:sp>
        <p:nvSpPr>
          <p:cNvPr id="262542" name="Rectangle 398"/>
          <p:cNvSpPr>
            <a:spLocks noChangeArrowheads="1"/>
          </p:cNvSpPr>
          <p:nvPr/>
        </p:nvSpPr>
        <p:spPr bwMode="auto">
          <a:xfrm>
            <a:off x="6632575" y="3970338"/>
            <a:ext cx="109538"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FF0000"/>
                </a:solidFill>
                <a:latin typeface="Times New Roman" panose="02020603050405020304" pitchFamily="18" charset="0"/>
              </a:rPr>
              <a:t> </a:t>
            </a:r>
            <a:endParaRPr lang="en-US" altLang="en-US"/>
          </a:p>
        </p:txBody>
      </p:sp>
      <p:sp>
        <p:nvSpPr>
          <p:cNvPr id="262543" name="Rectangle 399"/>
          <p:cNvSpPr>
            <a:spLocks noChangeArrowheads="1"/>
          </p:cNvSpPr>
          <p:nvPr/>
        </p:nvSpPr>
        <p:spPr bwMode="auto">
          <a:xfrm>
            <a:off x="6253163" y="4144963"/>
            <a:ext cx="328612"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544" name="Rectangle 400"/>
          <p:cNvSpPr>
            <a:spLocks noChangeArrowheads="1"/>
          </p:cNvSpPr>
          <p:nvPr/>
        </p:nvSpPr>
        <p:spPr bwMode="auto">
          <a:xfrm>
            <a:off x="6357938" y="4202113"/>
            <a:ext cx="1317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FF0000"/>
                </a:solidFill>
                <a:latin typeface="Times New Roman" panose="02020603050405020304" pitchFamily="18" charset="0"/>
              </a:rPr>
              <a:t>z</a:t>
            </a:r>
            <a:endParaRPr lang="en-US" altLang="en-US"/>
          </a:p>
        </p:txBody>
      </p:sp>
      <p:sp>
        <p:nvSpPr>
          <p:cNvPr id="262545" name="Rectangle 401"/>
          <p:cNvSpPr>
            <a:spLocks noChangeArrowheads="1"/>
          </p:cNvSpPr>
          <p:nvPr/>
        </p:nvSpPr>
        <p:spPr bwMode="auto">
          <a:xfrm>
            <a:off x="6419850" y="4202113"/>
            <a:ext cx="109538"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i="1">
                <a:solidFill>
                  <a:srgbClr val="FF0000"/>
                </a:solidFill>
                <a:latin typeface="Times New Roman" panose="02020603050405020304" pitchFamily="18" charset="0"/>
              </a:rPr>
              <a:t> </a:t>
            </a:r>
            <a:endParaRPr lang="en-US" altLang="en-US"/>
          </a:p>
        </p:txBody>
      </p:sp>
      <p:sp>
        <p:nvSpPr>
          <p:cNvPr id="262546" name="Rectangle 402"/>
          <p:cNvSpPr>
            <a:spLocks noChangeArrowheads="1"/>
          </p:cNvSpPr>
          <p:nvPr/>
        </p:nvSpPr>
        <p:spPr bwMode="auto">
          <a:xfrm>
            <a:off x="6254750" y="2971800"/>
            <a:ext cx="341313"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547" name="Rectangle 403"/>
          <p:cNvSpPr>
            <a:spLocks noChangeArrowheads="1"/>
          </p:cNvSpPr>
          <p:nvPr/>
        </p:nvSpPr>
        <p:spPr bwMode="auto">
          <a:xfrm>
            <a:off x="6359525" y="3028950"/>
            <a:ext cx="22383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b="1">
                <a:solidFill>
                  <a:srgbClr val="000000"/>
                </a:solidFill>
                <a:latin typeface="Times New Roman" panose="02020603050405020304" pitchFamily="18" charset="0"/>
              </a:rPr>
              <a:t>•</a:t>
            </a:r>
            <a:endParaRPr lang="en-US" altLang="en-US"/>
          </a:p>
        </p:txBody>
      </p:sp>
      <p:sp>
        <p:nvSpPr>
          <p:cNvPr id="262548" name="Rectangle 404"/>
          <p:cNvSpPr>
            <a:spLocks noChangeArrowheads="1"/>
          </p:cNvSpPr>
          <p:nvPr/>
        </p:nvSpPr>
        <p:spPr bwMode="auto">
          <a:xfrm>
            <a:off x="6459538" y="3028950"/>
            <a:ext cx="19685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b="1">
                <a:solidFill>
                  <a:srgbClr val="000000"/>
                </a:solidFill>
                <a:latin typeface="Times New Roman" panose="02020603050405020304" pitchFamily="18" charset="0"/>
              </a:rPr>
              <a:t> </a:t>
            </a:r>
            <a:endParaRPr lang="en-US" altLang="en-US"/>
          </a:p>
        </p:txBody>
      </p:sp>
      <p:sp>
        <p:nvSpPr>
          <p:cNvPr id="262552" name="Rectangle 408"/>
          <p:cNvSpPr>
            <a:spLocks noChangeArrowheads="1"/>
          </p:cNvSpPr>
          <p:nvPr/>
        </p:nvSpPr>
        <p:spPr bwMode="auto">
          <a:xfrm>
            <a:off x="3101975" y="4205288"/>
            <a:ext cx="6429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148" name="Text Box 4"/>
          <p:cNvSpPr txBox="1">
            <a:spLocks noChangeArrowheads="1"/>
          </p:cNvSpPr>
          <p:nvPr/>
        </p:nvSpPr>
        <p:spPr bwMode="auto">
          <a:xfrm>
            <a:off x="396875" y="1403350"/>
            <a:ext cx="19462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chemeClr val="accent2"/>
                </a:solidFill>
              </a:rPr>
              <a:t>Same ORM</a:t>
            </a:r>
            <a:endParaRPr lang="en-US" altLang="en-US" b="1" i="1"/>
          </a:p>
          <a:p>
            <a:r>
              <a:rPr lang="en-US" altLang="en-US" b="1" i="1">
                <a:solidFill>
                  <a:srgbClr val="FF0000"/>
                </a:solidFill>
              </a:rPr>
              <a:t>Different CS</a:t>
            </a:r>
            <a:endParaRPr lang="en-US" altLang="en-US" b="1" i="1"/>
          </a:p>
        </p:txBody>
      </p:sp>
      <p:sp>
        <p:nvSpPr>
          <p:cNvPr id="262561" name="Rectangle 417"/>
          <p:cNvSpPr>
            <a:spLocks noChangeArrowheads="1"/>
          </p:cNvSpPr>
          <p:nvPr/>
        </p:nvSpPr>
        <p:spPr bwMode="auto">
          <a:xfrm>
            <a:off x="3057525" y="5518150"/>
            <a:ext cx="5413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1" i="1">
                <a:solidFill>
                  <a:srgbClr val="000000"/>
                </a:solidFill>
              </a:rPr>
              <a:t>x</a:t>
            </a:r>
            <a:r>
              <a:rPr lang="en-US" altLang="en-US" sz="1500" b="1">
                <a:solidFill>
                  <a:srgbClr val="000000"/>
                </a:solidFill>
              </a:rPr>
              <a:t>-axis</a:t>
            </a:r>
            <a:endParaRPr lang="en-US" altLang="en-US" sz="2800"/>
          </a:p>
        </p:txBody>
      </p:sp>
      <p:sp>
        <p:nvSpPr>
          <p:cNvPr id="262562" name="Rectangle 418"/>
          <p:cNvSpPr>
            <a:spLocks noChangeArrowheads="1"/>
          </p:cNvSpPr>
          <p:nvPr/>
        </p:nvSpPr>
        <p:spPr bwMode="auto">
          <a:xfrm>
            <a:off x="7397750" y="3687763"/>
            <a:ext cx="5413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1" i="1">
                <a:solidFill>
                  <a:srgbClr val="000000"/>
                </a:solidFill>
              </a:rPr>
              <a:t>y</a:t>
            </a:r>
            <a:r>
              <a:rPr lang="en-US" altLang="en-US" sz="1500" b="1">
                <a:solidFill>
                  <a:srgbClr val="000000"/>
                </a:solidFill>
              </a:rPr>
              <a:t>-axis</a:t>
            </a:r>
            <a:endParaRPr lang="en-US" altLang="en-US" sz="28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1026"/>
          <p:cNvSpPr>
            <a:spLocks noChangeArrowheads="1"/>
          </p:cNvSpPr>
          <p:nvPr/>
        </p:nvSpPr>
        <p:spPr bwMode="auto">
          <a:xfrm>
            <a:off x="4592638" y="2722563"/>
            <a:ext cx="4178300" cy="3292475"/>
          </a:xfrm>
          <a:prstGeom prst="rect">
            <a:avLst/>
          </a:prstGeom>
          <a:solidFill>
            <a:srgbClr val="99FF9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099" name="Rectangle 1027"/>
          <p:cNvSpPr>
            <a:spLocks noChangeArrowheads="1"/>
          </p:cNvSpPr>
          <p:nvPr/>
        </p:nvSpPr>
        <p:spPr bwMode="auto">
          <a:xfrm>
            <a:off x="412750" y="2719388"/>
            <a:ext cx="4178300" cy="3305175"/>
          </a:xfrm>
          <a:prstGeom prst="rect">
            <a:avLst/>
          </a:prstGeom>
          <a:solidFill>
            <a:srgbClr val="FF9966">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00" name="Rectangle 1028"/>
          <p:cNvSpPr>
            <a:spLocks noGrp="1" noChangeArrowheads="1"/>
          </p:cNvSpPr>
          <p:nvPr>
            <p:ph type="title"/>
          </p:nvPr>
        </p:nvSpPr>
        <p:spPr/>
        <p:txBody>
          <a:bodyPr/>
          <a:lstStyle/>
          <a:p>
            <a:r>
              <a:rPr lang="en-US" altLang="en-US"/>
              <a:t>Change SRF operations</a:t>
            </a:r>
          </a:p>
        </p:txBody>
      </p:sp>
      <p:sp>
        <p:nvSpPr>
          <p:cNvPr id="260101" name="Text Box 1029"/>
          <p:cNvSpPr txBox="1">
            <a:spLocks noChangeArrowheads="1"/>
          </p:cNvSpPr>
          <p:nvPr/>
        </p:nvSpPr>
        <p:spPr bwMode="auto">
          <a:xfrm>
            <a:off x="639763" y="3232150"/>
            <a:ext cx="2101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Source coordinate </a:t>
            </a:r>
          </a:p>
          <a:p>
            <a:pPr algn="ctr"/>
            <a:r>
              <a:rPr lang="en-US" altLang="en-US" sz="1800"/>
              <a:t>in CS</a:t>
            </a:r>
            <a:r>
              <a:rPr lang="en-US" altLang="en-US" sz="1800" baseline="-25000"/>
              <a:t>1</a:t>
            </a:r>
            <a:endParaRPr lang="en-US" altLang="en-US">
              <a:latin typeface="Times New Roman" panose="02020603050405020304" pitchFamily="18" charset="0"/>
            </a:endParaRPr>
          </a:p>
        </p:txBody>
      </p:sp>
      <p:sp>
        <p:nvSpPr>
          <p:cNvPr id="260102" name="AutoShape 1030"/>
          <p:cNvSpPr>
            <a:spLocks noChangeArrowheads="1"/>
          </p:cNvSpPr>
          <p:nvPr/>
        </p:nvSpPr>
        <p:spPr bwMode="auto">
          <a:xfrm rot="2188056">
            <a:off x="1863725" y="4643438"/>
            <a:ext cx="2206625" cy="377825"/>
          </a:xfrm>
          <a:prstGeom prst="rightArrow">
            <a:avLst>
              <a:gd name="adj1" fmla="val 50000"/>
              <a:gd name="adj2" fmla="val 146008"/>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03" name="Text Box 1031"/>
          <p:cNvSpPr txBox="1">
            <a:spLocks noChangeArrowheads="1"/>
          </p:cNvSpPr>
          <p:nvPr/>
        </p:nvSpPr>
        <p:spPr bwMode="auto">
          <a:xfrm>
            <a:off x="784225" y="4394200"/>
            <a:ext cx="2643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olidFill>
                  <a:schemeClr val="accent2"/>
                </a:solidFill>
              </a:rPr>
              <a:t>CS</a:t>
            </a:r>
            <a:r>
              <a:rPr lang="en-US" altLang="en-US" sz="1800" b="1" baseline="-25000">
                <a:solidFill>
                  <a:schemeClr val="accent2"/>
                </a:solidFill>
              </a:rPr>
              <a:t>1</a:t>
            </a:r>
            <a:r>
              <a:rPr lang="en-US" altLang="en-US" sz="1800">
                <a:solidFill>
                  <a:schemeClr val="accent2"/>
                </a:solidFill>
              </a:rPr>
              <a:t> Generating function</a:t>
            </a:r>
            <a:endParaRPr lang="en-US" altLang="en-US">
              <a:latin typeface="Times New Roman" panose="02020603050405020304" pitchFamily="18" charset="0"/>
            </a:endParaRPr>
          </a:p>
        </p:txBody>
      </p:sp>
      <p:sp>
        <p:nvSpPr>
          <p:cNvPr id="260105" name="Text Box 1033"/>
          <p:cNvSpPr txBox="1">
            <a:spLocks noChangeArrowheads="1"/>
          </p:cNvSpPr>
          <p:nvPr/>
        </p:nvSpPr>
        <p:spPr bwMode="auto">
          <a:xfrm>
            <a:off x="6402388" y="3211513"/>
            <a:ext cx="2038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Target coordinate </a:t>
            </a:r>
          </a:p>
          <a:p>
            <a:pPr algn="ctr"/>
            <a:r>
              <a:rPr lang="en-US" altLang="en-US" sz="1800"/>
              <a:t>in CS</a:t>
            </a:r>
            <a:r>
              <a:rPr lang="en-US" altLang="en-US" sz="1800" baseline="-25000"/>
              <a:t>2</a:t>
            </a:r>
            <a:endParaRPr lang="en-US" altLang="en-US">
              <a:latin typeface="Times New Roman" panose="02020603050405020304" pitchFamily="18" charset="0"/>
            </a:endParaRPr>
          </a:p>
        </p:txBody>
      </p:sp>
      <p:sp>
        <p:nvSpPr>
          <p:cNvPr id="260106" name="AutoShape 1034"/>
          <p:cNvSpPr>
            <a:spLocks noChangeArrowheads="1"/>
          </p:cNvSpPr>
          <p:nvPr/>
        </p:nvSpPr>
        <p:spPr bwMode="auto">
          <a:xfrm rot="19787133" flipV="1">
            <a:off x="4845050" y="4591050"/>
            <a:ext cx="2222500" cy="377825"/>
          </a:xfrm>
          <a:prstGeom prst="rightArrow">
            <a:avLst>
              <a:gd name="adj1" fmla="val 50000"/>
              <a:gd name="adj2" fmla="val 147059"/>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07" name="Text Box 1035"/>
          <p:cNvSpPr txBox="1">
            <a:spLocks noChangeArrowheads="1"/>
          </p:cNvSpPr>
          <p:nvPr/>
        </p:nvSpPr>
        <p:spPr bwMode="auto">
          <a:xfrm>
            <a:off x="5084763" y="4397375"/>
            <a:ext cx="34559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a:solidFill>
                  <a:schemeClr val="accent2"/>
                </a:solidFill>
              </a:rPr>
              <a:t>CS</a:t>
            </a:r>
            <a:r>
              <a:rPr lang="en-US" altLang="en-US" sz="1800" b="1" baseline="-25000">
                <a:solidFill>
                  <a:schemeClr val="accent2"/>
                </a:solidFill>
              </a:rPr>
              <a:t>2</a:t>
            </a:r>
            <a:r>
              <a:rPr lang="en-US" altLang="en-US" sz="1800">
                <a:solidFill>
                  <a:schemeClr val="accent2"/>
                </a:solidFill>
              </a:rPr>
              <a:t> Inverse Generating function</a:t>
            </a:r>
            <a:endParaRPr lang="en-US" altLang="en-US">
              <a:latin typeface="Times New Roman" panose="02020603050405020304" pitchFamily="18" charset="0"/>
            </a:endParaRPr>
          </a:p>
        </p:txBody>
      </p:sp>
      <p:sp>
        <p:nvSpPr>
          <p:cNvPr id="260108" name="Text Box 1036"/>
          <p:cNvSpPr txBox="1">
            <a:spLocks noChangeArrowheads="1"/>
          </p:cNvSpPr>
          <p:nvPr/>
        </p:nvSpPr>
        <p:spPr bwMode="auto">
          <a:xfrm>
            <a:off x="3175000" y="5559425"/>
            <a:ext cx="278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ORM Embedding position</a:t>
            </a:r>
          </a:p>
        </p:txBody>
      </p:sp>
      <p:sp>
        <p:nvSpPr>
          <p:cNvPr id="260110" name="Text Box 1038"/>
          <p:cNvSpPr txBox="1">
            <a:spLocks noChangeArrowheads="1"/>
          </p:cNvSpPr>
          <p:nvPr/>
        </p:nvSpPr>
        <p:spPr bwMode="auto">
          <a:xfrm>
            <a:off x="4760913" y="2827338"/>
            <a:ext cx="2181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olidFill>
                  <a:srgbClr val="009900"/>
                </a:solidFill>
              </a:rPr>
              <a:t>SRF</a:t>
            </a:r>
            <a:r>
              <a:rPr lang="en-US" altLang="en-US" sz="1800" baseline="-25000">
                <a:solidFill>
                  <a:srgbClr val="009900"/>
                </a:solidFill>
              </a:rPr>
              <a:t>2</a:t>
            </a:r>
            <a:r>
              <a:rPr lang="en-US" altLang="en-US" sz="1800">
                <a:solidFill>
                  <a:srgbClr val="009900"/>
                </a:solidFill>
              </a:rPr>
              <a:t> = ORM + CS</a:t>
            </a:r>
            <a:r>
              <a:rPr lang="en-US" altLang="en-US" sz="1800" baseline="-25000">
                <a:solidFill>
                  <a:srgbClr val="009900"/>
                </a:solidFill>
              </a:rPr>
              <a:t>2</a:t>
            </a:r>
            <a:endParaRPr lang="en-US" altLang="en-US" sz="1800" baseline="-25000"/>
          </a:p>
        </p:txBody>
      </p:sp>
      <p:sp>
        <p:nvSpPr>
          <p:cNvPr id="260109" name="Text Box 1037"/>
          <p:cNvSpPr txBox="1">
            <a:spLocks noChangeArrowheads="1"/>
          </p:cNvSpPr>
          <p:nvPr/>
        </p:nvSpPr>
        <p:spPr bwMode="auto">
          <a:xfrm>
            <a:off x="2211388" y="2824163"/>
            <a:ext cx="2181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olidFill>
                  <a:srgbClr val="FF0000"/>
                </a:solidFill>
              </a:rPr>
              <a:t>SRF</a:t>
            </a:r>
            <a:r>
              <a:rPr lang="en-US" altLang="en-US" sz="1800" baseline="-25000">
                <a:solidFill>
                  <a:srgbClr val="FF0000"/>
                </a:solidFill>
              </a:rPr>
              <a:t>1</a:t>
            </a:r>
            <a:r>
              <a:rPr lang="en-US" altLang="en-US" sz="1800">
                <a:solidFill>
                  <a:srgbClr val="FF0000"/>
                </a:solidFill>
              </a:rPr>
              <a:t> = ORM + CS</a:t>
            </a:r>
            <a:r>
              <a:rPr lang="en-US" altLang="en-US" sz="1800" baseline="-25000">
                <a:solidFill>
                  <a:srgbClr val="FF0000"/>
                </a:solidFill>
              </a:rPr>
              <a:t>1</a:t>
            </a:r>
            <a:endParaRPr lang="en-US" altLang="en-US" sz="1800" baseline="-25000"/>
          </a:p>
        </p:txBody>
      </p:sp>
      <p:sp>
        <p:nvSpPr>
          <p:cNvPr id="260114" name="Text Box 1042"/>
          <p:cNvSpPr txBox="1">
            <a:spLocks noChangeArrowheads="1"/>
          </p:cNvSpPr>
          <p:nvPr/>
        </p:nvSpPr>
        <p:spPr bwMode="auto">
          <a:xfrm>
            <a:off x="1190625" y="1311275"/>
            <a:ext cx="65706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Special Case: Coordinate Conversion </a:t>
            </a:r>
          </a:p>
          <a:p>
            <a:pPr algn="ctr"/>
            <a:endParaRPr lang="en-US" altLang="en-US"/>
          </a:p>
          <a:p>
            <a:pPr algn="ctr"/>
            <a:r>
              <a:rPr lang="en-US" altLang="en-US"/>
              <a:t>Both SRFs use the </a:t>
            </a:r>
            <a:r>
              <a:rPr lang="en-US" altLang="en-US" i="1"/>
              <a:t>same</a:t>
            </a:r>
            <a:r>
              <a:rPr lang="en-US" altLang="en-US"/>
              <a:t> ORM  (</a:t>
            </a:r>
            <a:r>
              <a:rPr lang="en-US" altLang="en-US" b="1"/>
              <a:t>H</a:t>
            </a:r>
            <a:r>
              <a:rPr lang="en-US" altLang="en-US"/>
              <a:t> not needed)</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4546600" y="1677988"/>
            <a:ext cx="4178300" cy="4383087"/>
          </a:xfrm>
          <a:prstGeom prst="rect">
            <a:avLst/>
          </a:prstGeom>
          <a:solidFill>
            <a:srgbClr val="99FF9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79" name="Rectangle 3"/>
          <p:cNvSpPr>
            <a:spLocks noChangeArrowheads="1"/>
          </p:cNvSpPr>
          <p:nvPr/>
        </p:nvSpPr>
        <p:spPr bwMode="auto">
          <a:xfrm>
            <a:off x="366713" y="1674813"/>
            <a:ext cx="4178300" cy="4371975"/>
          </a:xfrm>
          <a:prstGeom prst="rect">
            <a:avLst/>
          </a:prstGeom>
          <a:solidFill>
            <a:srgbClr val="FF9966">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0" name="Rectangle 4"/>
          <p:cNvSpPr>
            <a:spLocks noGrp="1" noChangeArrowheads="1"/>
          </p:cNvSpPr>
          <p:nvPr>
            <p:ph type="title"/>
          </p:nvPr>
        </p:nvSpPr>
        <p:spPr/>
        <p:txBody>
          <a:bodyPr/>
          <a:lstStyle/>
          <a:p>
            <a:r>
              <a:rPr lang="en-US" altLang="en-US"/>
              <a:t>Change SRF operations</a:t>
            </a:r>
            <a:endParaRPr lang="en-US" altLang="en-US" sz="2000"/>
          </a:p>
        </p:txBody>
      </p:sp>
      <p:sp>
        <p:nvSpPr>
          <p:cNvPr id="75781" name="Text Box 5"/>
          <p:cNvSpPr txBox="1">
            <a:spLocks noChangeArrowheads="1"/>
          </p:cNvSpPr>
          <p:nvPr/>
        </p:nvSpPr>
        <p:spPr bwMode="auto">
          <a:xfrm>
            <a:off x="352425" y="2187575"/>
            <a:ext cx="2584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Source direction vector </a:t>
            </a:r>
            <a:endParaRPr lang="en-US" altLang="en-US">
              <a:latin typeface="Times New Roman" panose="02020603050405020304" pitchFamily="18" charset="0"/>
            </a:endParaRPr>
          </a:p>
        </p:txBody>
      </p:sp>
      <p:sp>
        <p:nvSpPr>
          <p:cNvPr id="75782" name="AutoShape 6"/>
          <p:cNvSpPr>
            <a:spLocks noChangeArrowheads="1"/>
          </p:cNvSpPr>
          <p:nvPr/>
        </p:nvSpPr>
        <p:spPr bwMode="auto">
          <a:xfrm rot="3712621">
            <a:off x="928688" y="3441700"/>
            <a:ext cx="1812925" cy="377825"/>
          </a:xfrm>
          <a:prstGeom prst="rightArrow">
            <a:avLst>
              <a:gd name="adj1" fmla="val 50000"/>
              <a:gd name="adj2" fmla="val 119958"/>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3" name="Text Box 7"/>
          <p:cNvSpPr txBox="1">
            <a:spLocks noChangeArrowheads="1"/>
          </p:cNvSpPr>
          <p:nvPr/>
        </p:nvSpPr>
        <p:spPr bwMode="auto">
          <a:xfrm>
            <a:off x="960438" y="3349625"/>
            <a:ext cx="21986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olidFill>
                  <a:schemeClr val="accent2"/>
                </a:solidFill>
              </a:rPr>
              <a:t>LTP</a:t>
            </a:r>
            <a:r>
              <a:rPr lang="en-US" altLang="en-US" sz="1800" baseline="-25000">
                <a:solidFill>
                  <a:schemeClr val="accent2"/>
                </a:solidFill>
              </a:rPr>
              <a:t>1</a:t>
            </a:r>
            <a:r>
              <a:rPr lang="en-US" altLang="en-US" sz="1800">
                <a:solidFill>
                  <a:schemeClr val="accent2"/>
                </a:solidFill>
              </a:rPr>
              <a:t> rotation matrix</a:t>
            </a:r>
            <a:endParaRPr lang="en-US" altLang="en-US">
              <a:latin typeface="Times New Roman" panose="02020603050405020304" pitchFamily="18" charset="0"/>
            </a:endParaRPr>
          </a:p>
        </p:txBody>
      </p:sp>
      <p:sp>
        <p:nvSpPr>
          <p:cNvPr id="75784" name="Text Box 8"/>
          <p:cNvSpPr txBox="1">
            <a:spLocks noChangeArrowheads="1"/>
          </p:cNvSpPr>
          <p:nvPr/>
        </p:nvSpPr>
        <p:spPr bwMode="auto">
          <a:xfrm>
            <a:off x="671513" y="4468813"/>
            <a:ext cx="29479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ORM</a:t>
            </a:r>
            <a:r>
              <a:rPr lang="en-US" altLang="en-US" sz="1800" baseline="-25000"/>
              <a:t>1</a:t>
            </a:r>
            <a:r>
              <a:rPr lang="en-US" altLang="en-US" sz="1800"/>
              <a:t> Embedding direction</a:t>
            </a:r>
            <a:endParaRPr lang="en-US" altLang="en-US">
              <a:latin typeface="Times New Roman" panose="02020603050405020304" pitchFamily="18" charset="0"/>
            </a:endParaRPr>
          </a:p>
        </p:txBody>
      </p:sp>
      <p:sp>
        <p:nvSpPr>
          <p:cNvPr id="75785" name="Text Box 9"/>
          <p:cNvSpPr txBox="1">
            <a:spLocks noChangeArrowheads="1"/>
          </p:cNvSpPr>
          <p:nvPr/>
        </p:nvSpPr>
        <p:spPr bwMode="auto">
          <a:xfrm>
            <a:off x="2498725" y="6054725"/>
            <a:ext cx="38163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reference ORM Embedding position</a:t>
            </a:r>
          </a:p>
        </p:txBody>
      </p:sp>
      <p:sp>
        <p:nvSpPr>
          <p:cNvPr id="75786" name="AutoShape 10"/>
          <p:cNvSpPr>
            <a:spLocks noChangeArrowheads="1"/>
          </p:cNvSpPr>
          <p:nvPr/>
        </p:nvSpPr>
        <p:spPr bwMode="auto">
          <a:xfrm rot="2510522">
            <a:off x="2193925" y="5303838"/>
            <a:ext cx="1812925" cy="377825"/>
          </a:xfrm>
          <a:prstGeom prst="rightArrow">
            <a:avLst>
              <a:gd name="adj1" fmla="val 50000"/>
              <a:gd name="adj2" fmla="val 119958"/>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7" name="Text Box 11"/>
          <p:cNvSpPr txBox="1">
            <a:spLocks noChangeArrowheads="1"/>
          </p:cNvSpPr>
          <p:nvPr/>
        </p:nvSpPr>
        <p:spPr bwMode="auto">
          <a:xfrm>
            <a:off x="1054100" y="5280025"/>
            <a:ext cx="346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olidFill>
                  <a:schemeClr val="accent2"/>
                </a:solidFill>
              </a:rPr>
              <a:t>Coordinate frame vector rotation</a:t>
            </a:r>
          </a:p>
        </p:txBody>
      </p:sp>
      <p:sp>
        <p:nvSpPr>
          <p:cNvPr id="75788" name="Text Box 12"/>
          <p:cNvSpPr txBox="1">
            <a:spLocks noChangeArrowheads="1"/>
          </p:cNvSpPr>
          <p:nvPr/>
        </p:nvSpPr>
        <p:spPr bwMode="auto">
          <a:xfrm>
            <a:off x="6115050" y="2166938"/>
            <a:ext cx="2520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Target direction vector </a:t>
            </a:r>
          </a:p>
        </p:txBody>
      </p:sp>
      <p:sp>
        <p:nvSpPr>
          <p:cNvPr id="75789" name="AutoShape 13"/>
          <p:cNvSpPr>
            <a:spLocks noChangeArrowheads="1"/>
          </p:cNvSpPr>
          <p:nvPr/>
        </p:nvSpPr>
        <p:spPr bwMode="auto">
          <a:xfrm rot="17887379" flipV="1">
            <a:off x="5934075" y="3400425"/>
            <a:ext cx="1812925" cy="377825"/>
          </a:xfrm>
          <a:prstGeom prst="rightArrow">
            <a:avLst>
              <a:gd name="adj1" fmla="val 50000"/>
              <a:gd name="adj2" fmla="val 119958"/>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0" name="Text Box 14"/>
          <p:cNvSpPr txBox="1">
            <a:spLocks noChangeArrowheads="1"/>
          </p:cNvSpPr>
          <p:nvPr/>
        </p:nvSpPr>
        <p:spPr bwMode="auto">
          <a:xfrm>
            <a:off x="5932488" y="3387725"/>
            <a:ext cx="21986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olidFill>
                  <a:schemeClr val="accent2"/>
                </a:solidFill>
              </a:rPr>
              <a:t>LTP</a:t>
            </a:r>
            <a:r>
              <a:rPr lang="en-US" altLang="en-US" sz="1800" baseline="-25000">
                <a:solidFill>
                  <a:schemeClr val="accent2"/>
                </a:solidFill>
              </a:rPr>
              <a:t>2</a:t>
            </a:r>
            <a:r>
              <a:rPr lang="en-US" altLang="en-US" sz="1800">
                <a:solidFill>
                  <a:schemeClr val="accent2"/>
                </a:solidFill>
              </a:rPr>
              <a:t> rotation matrix</a:t>
            </a:r>
          </a:p>
        </p:txBody>
      </p:sp>
      <p:sp>
        <p:nvSpPr>
          <p:cNvPr id="75791" name="Text Box 15"/>
          <p:cNvSpPr txBox="1">
            <a:spLocks noChangeArrowheads="1"/>
          </p:cNvSpPr>
          <p:nvPr/>
        </p:nvSpPr>
        <p:spPr bwMode="auto">
          <a:xfrm>
            <a:off x="5246688" y="4492625"/>
            <a:ext cx="29479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ORM</a:t>
            </a:r>
            <a:r>
              <a:rPr lang="en-US" altLang="en-US" sz="1800" baseline="-25000"/>
              <a:t>2</a:t>
            </a:r>
            <a:r>
              <a:rPr lang="en-US" altLang="en-US" sz="1800"/>
              <a:t> Embedding direction</a:t>
            </a:r>
          </a:p>
        </p:txBody>
      </p:sp>
      <p:sp>
        <p:nvSpPr>
          <p:cNvPr id="75792" name="AutoShape 16"/>
          <p:cNvSpPr>
            <a:spLocks noChangeArrowheads="1"/>
          </p:cNvSpPr>
          <p:nvPr/>
        </p:nvSpPr>
        <p:spPr bwMode="auto">
          <a:xfrm rot="19089478" flipV="1">
            <a:off x="4743450" y="5262563"/>
            <a:ext cx="1812925" cy="377825"/>
          </a:xfrm>
          <a:prstGeom prst="rightArrow">
            <a:avLst>
              <a:gd name="adj1" fmla="val 50000"/>
              <a:gd name="adj2" fmla="val 119958"/>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3" name="Text Box 17"/>
          <p:cNvSpPr txBox="1">
            <a:spLocks noChangeArrowheads="1"/>
          </p:cNvSpPr>
          <p:nvPr/>
        </p:nvSpPr>
        <p:spPr bwMode="auto">
          <a:xfrm>
            <a:off x="4562475" y="5341938"/>
            <a:ext cx="427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olidFill>
                  <a:schemeClr val="accent2"/>
                </a:solidFill>
              </a:rPr>
              <a:t>Inverse Coordinate frame vector rotation</a:t>
            </a:r>
          </a:p>
        </p:txBody>
      </p:sp>
      <p:sp>
        <p:nvSpPr>
          <p:cNvPr id="75794" name="Text Box 18"/>
          <p:cNvSpPr txBox="1">
            <a:spLocks noChangeArrowheads="1"/>
          </p:cNvSpPr>
          <p:nvPr/>
        </p:nvSpPr>
        <p:spPr bwMode="auto">
          <a:xfrm>
            <a:off x="2913063" y="1779588"/>
            <a:ext cx="6873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olidFill>
                  <a:srgbClr val="FF0000"/>
                </a:solidFill>
              </a:rPr>
              <a:t>LTP</a:t>
            </a:r>
            <a:r>
              <a:rPr lang="en-US" altLang="en-US" sz="1800" baseline="-25000">
                <a:solidFill>
                  <a:srgbClr val="FF0000"/>
                </a:solidFill>
              </a:rPr>
              <a:t>1</a:t>
            </a:r>
            <a:endParaRPr lang="en-US" altLang="en-US" sz="1800" baseline="-25000"/>
          </a:p>
        </p:txBody>
      </p:sp>
      <p:sp>
        <p:nvSpPr>
          <p:cNvPr id="75795" name="Text Box 19"/>
          <p:cNvSpPr txBox="1">
            <a:spLocks noChangeArrowheads="1"/>
          </p:cNvSpPr>
          <p:nvPr/>
        </p:nvSpPr>
        <p:spPr bwMode="auto">
          <a:xfrm>
            <a:off x="5462588" y="1782763"/>
            <a:ext cx="6873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solidFill>
                  <a:srgbClr val="009900"/>
                </a:solidFill>
              </a:rPr>
              <a:t>LTP</a:t>
            </a:r>
            <a:r>
              <a:rPr lang="en-US" altLang="en-US" sz="1800" baseline="-25000">
                <a:solidFill>
                  <a:srgbClr val="009900"/>
                </a:solidFill>
              </a:rPr>
              <a:t>2</a:t>
            </a:r>
            <a:endParaRPr lang="en-US" altLang="en-US" sz="1800" baseline="-25000"/>
          </a:p>
        </p:txBody>
      </p:sp>
      <p:sp>
        <p:nvSpPr>
          <p:cNvPr id="75796" name="AutoShape 20"/>
          <p:cNvSpPr>
            <a:spLocks noChangeArrowheads="1"/>
          </p:cNvSpPr>
          <p:nvPr/>
        </p:nvSpPr>
        <p:spPr bwMode="auto">
          <a:xfrm>
            <a:off x="3408363" y="4657725"/>
            <a:ext cx="2227262" cy="677863"/>
          </a:xfrm>
          <a:prstGeom prst="rightArrow">
            <a:avLst>
              <a:gd name="adj1" fmla="val 50000"/>
              <a:gd name="adj2" fmla="val 82143"/>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7" name="Text Box 21"/>
          <p:cNvSpPr txBox="1">
            <a:spLocks noChangeArrowheads="1"/>
          </p:cNvSpPr>
          <p:nvPr/>
        </p:nvSpPr>
        <p:spPr bwMode="auto">
          <a:xfrm>
            <a:off x="3902075" y="4217988"/>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Rotation </a:t>
            </a:r>
            <a:br>
              <a:rPr lang="en-US" altLang="en-US" sz="1800"/>
            </a:br>
            <a:r>
              <a:rPr lang="en-US" altLang="en-US" sz="1800"/>
              <a:t>matrix</a:t>
            </a:r>
            <a:endParaRPr lang="en-US" altLang="en-US">
              <a:latin typeface="Times New Roman" panose="02020603050405020304" pitchFamily="18" charset="0"/>
            </a:endParaRPr>
          </a:p>
        </p:txBody>
      </p:sp>
      <p:sp>
        <p:nvSpPr>
          <p:cNvPr id="75798" name="Rectangle 22"/>
          <p:cNvSpPr>
            <a:spLocks noChangeArrowheads="1"/>
          </p:cNvSpPr>
          <p:nvPr/>
        </p:nvSpPr>
        <p:spPr bwMode="auto">
          <a:xfrm>
            <a:off x="3065463" y="1185863"/>
            <a:ext cx="2874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Direction Vectors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1106488" y="173038"/>
            <a:ext cx="7593012" cy="1000125"/>
          </a:xfrm>
        </p:spPr>
        <p:txBody>
          <a:bodyPr/>
          <a:lstStyle/>
          <a:p>
            <a:pPr>
              <a:lnSpc>
                <a:spcPct val="70000"/>
              </a:lnSpc>
            </a:pPr>
            <a:r>
              <a:rPr lang="en-US" altLang="en-US" sz="3600"/>
              <a:t>Servicing a non-visible target</a:t>
            </a:r>
            <a:br>
              <a:rPr lang="en-US" altLang="en-US" sz="3600"/>
            </a:br>
            <a:r>
              <a:rPr lang="en-US" altLang="en-US" sz="3600"/>
              <a:t>in the real world</a:t>
            </a:r>
          </a:p>
        </p:txBody>
      </p:sp>
      <p:sp>
        <p:nvSpPr>
          <p:cNvPr id="418819" name="Text Box 3"/>
          <p:cNvSpPr txBox="1">
            <a:spLocks noChangeArrowheads="1"/>
          </p:cNvSpPr>
          <p:nvPr/>
        </p:nvSpPr>
        <p:spPr bwMode="auto">
          <a:xfrm>
            <a:off x="955675" y="5456238"/>
            <a:ext cx="7258050" cy="931862"/>
          </a:xfrm>
          <a:prstGeom prst="rect">
            <a:avLst/>
          </a:prstGeom>
          <a:solidFill>
            <a:schemeClr val="bg1"/>
          </a:solidFill>
          <a:ln w="28575">
            <a:solidFill>
              <a:srgbClr val="FF0000"/>
            </a:solidFill>
            <a:miter lim="800000"/>
            <a:headEnd/>
            <a:tailEnd type="none" w="sm" len="sm"/>
          </a:ln>
          <a:effectLst/>
          <a:extLst>
            <a:ext uri="{AF507438-7753-43E0-B8FC-AC1667EBCBE1}">
              <a14:hiddenEffects xmlns:a14="http://schemas.microsoft.com/office/drawing/2010/main">
                <a:effectLst>
                  <a:outerShdw dist="71842" dir="2700000" algn="ctr" rotWithShape="0">
                    <a:srgbClr val="FF0000"/>
                  </a:outerShdw>
                </a:effectLst>
              </a14:hiddenEffects>
            </a:ext>
          </a:extLst>
        </p:spPr>
        <p:txBody>
          <a:bodyPr wrap="none" lIns="77778" tIns="39682" rIns="77778" bIns="39682">
            <a:spAutoFit/>
          </a:bodyPr>
          <a:lstStyle>
            <a:lvl1pPr defTabSz="661988">
              <a:defRPr sz="2400">
                <a:solidFill>
                  <a:schemeClr val="tx1"/>
                </a:solidFill>
                <a:latin typeface="Times New Roman" panose="02020603050405020304" pitchFamily="18" charset="0"/>
              </a:defRPr>
            </a:lvl1pPr>
            <a:lvl2pPr marL="388938" defTabSz="661988">
              <a:defRPr sz="2400">
                <a:solidFill>
                  <a:schemeClr val="tx1"/>
                </a:solidFill>
                <a:latin typeface="Times New Roman" panose="02020603050405020304" pitchFamily="18" charset="0"/>
              </a:defRPr>
            </a:lvl2pPr>
            <a:lvl3pPr marL="777875" defTabSz="661988">
              <a:defRPr sz="2400">
                <a:solidFill>
                  <a:schemeClr val="tx1"/>
                </a:solidFill>
                <a:latin typeface="Times New Roman" panose="02020603050405020304" pitchFamily="18" charset="0"/>
              </a:defRPr>
            </a:lvl3pPr>
            <a:lvl4pPr marL="1165225" defTabSz="661988">
              <a:defRPr sz="2400">
                <a:solidFill>
                  <a:schemeClr val="tx1"/>
                </a:solidFill>
                <a:latin typeface="Times New Roman" panose="02020603050405020304" pitchFamily="18" charset="0"/>
              </a:defRPr>
            </a:lvl4pPr>
            <a:lvl5pPr marL="1554163" defTabSz="661988">
              <a:defRPr sz="2400">
                <a:solidFill>
                  <a:schemeClr val="tx1"/>
                </a:solidFill>
                <a:latin typeface="Times New Roman" panose="02020603050405020304" pitchFamily="18" charset="0"/>
              </a:defRPr>
            </a:lvl5pPr>
            <a:lvl6pPr marL="2011363" defTabSz="661988" eaLnBrk="0" fontAlgn="base" hangingPunct="0">
              <a:spcBef>
                <a:spcPct val="0"/>
              </a:spcBef>
              <a:spcAft>
                <a:spcPct val="0"/>
              </a:spcAft>
              <a:defRPr sz="2400">
                <a:solidFill>
                  <a:schemeClr val="tx1"/>
                </a:solidFill>
                <a:latin typeface="Times New Roman" panose="02020603050405020304" pitchFamily="18" charset="0"/>
              </a:defRPr>
            </a:lvl6pPr>
            <a:lvl7pPr marL="2468563" defTabSz="661988" eaLnBrk="0" fontAlgn="base" hangingPunct="0">
              <a:spcBef>
                <a:spcPct val="0"/>
              </a:spcBef>
              <a:spcAft>
                <a:spcPct val="0"/>
              </a:spcAft>
              <a:defRPr sz="2400">
                <a:solidFill>
                  <a:schemeClr val="tx1"/>
                </a:solidFill>
                <a:latin typeface="Times New Roman" panose="02020603050405020304" pitchFamily="18" charset="0"/>
              </a:defRPr>
            </a:lvl7pPr>
            <a:lvl8pPr marL="2925763" defTabSz="661988" eaLnBrk="0" fontAlgn="base" hangingPunct="0">
              <a:spcBef>
                <a:spcPct val="0"/>
              </a:spcBef>
              <a:spcAft>
                <a:spcPct val="0"/>
              </a:spcAft>
              <a:defRPr sz="2400">
                <a:solidFill>
                  <a:schemeClr val="tx1"/>
                </a:solidFill>
                <a:latin typeface="Times New Roman" panose="02020603050405020304" pitchFamily="18" charset="0"/>
              </a:defRPr>
            </a:lvl8pPr>
            <a:lvl9pPr marL="3382963" defTabSz="661988"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i="1">
                <a:solidFill>
                  <a:schemeClr val="accent2"/>
                </a:solidFill>
                <a:latin typeface="Arial" panose="020B0604020202020204" pitchFamily="34" charset="0"/>
              </a:rPr>
              <a:t>Use location data but no precisely measured environmental data.</a:t>
            </a:r>
          </a:p>
          <a:p>
            <a:pPr algn="ctr"/>
            <a:r>
              <a:rPr lang="en-US" altLang="en-US" sz="1800" b="1" i="1">
                <a:solidFill>
                  <a:schemeClr val="accent2"/>
                </a:solidFill>
                <a:latin typeface="Arial" panose="020B0604020202020204" pitchFamily="34" charset="0"/>
              </a:rPr>
              <a:t>Simulation of this scenario requires detailed dynamics </a:t>
            </a:r>
          </a:p>
          <a:p>
            <a:pPr algn="ctr"/>
            <a:r>
              <a:rPr lang="en-US" altLang="en-US" sz="1800" b="1" i="1">
                <a:solidFill>
                  <a:schemeClr val="accent2"/>
                </a:solidFill>
                <a:latin typeface="Arial" panose="020B0604020202020204" pitchFamily="34" charset="0"/>
              </a:rPr>
              <a:t>and environmental models</a:t>
            </a:r>
          </a:p>
        </p:txBody>
      </p:sp>
      <p:sp>
        <p:nvSpPr>
          <p:cNvPr id="418820" name="Rectangle 4"/>
          <p:cNvSpPr>
            <a:spLocks noGrp="1" noChangeArrowheads="1"/>
          </p:cNvSpPr>
          <p:nvPr>
            <p:ph type="body" idx="1"/>
          </p:nvPr>
        </p:nvSpPr>
        <p:spPr>
          <a:xfrm>
            <a:off x="582613" y="1200150"/>
            <a:ext cx="7981950" cy="4230688"/>
          </a:xfrm>
        </p:spPr>
        <p:txBody>
          <a:bodyPr/>
          <a:lstStyle/>
          <a:p>
            <a:r>
              <a:rPr lang="en-US" altLang="en-US" sz="1700"/>
              <a:t>The problem: An artillery piece shoots at a target coordinates provided from an external source.</a:t>
            </a:r>
          </a:p>
          <a:p>
            <a:r>
              <a:rPr lang="en-US" altLang="en-US" sz="1700"/>
              <a:t>The shooter has its location in some coordinate system, e. g. Augmented TM. </a:t>
            </a:r>
          </a:p>
          <a:p>
            <a:r>
              <a:rPr lang="en-US" altLang="en-US" sz="1700"/>
              <a:t>The target coordinates may be known to some accuracy in geodetic latitude, longitude &amp; geodetic height.</a:t>
            </a:r>
          </a:p>
          <a:p>
            <a:r>
              <a:rPr lang="en-US" altLang="en-US" sz="1700"/>
              <a:t>The fire control system may or may not require conversions to another coordinate system, for example a lococentric Euclidean 3D coordinate system.</a:t>
            </a:r>
          </a:p>
          <a:p>
            <a:r>
              <a:rPr lang="en-US" altLang="en-US" sz="1700"/>
              <a:t>The fire control system computes firing angles based on its internal mechanization and may model wind, air density and other environmental parameters.</a:t>
            </a:r>
          </a:p>
          <a:p>
            <a:r>
              <a:rPr lang="en-US" altLang="en-US" sz="1700"/>
              <a:t>The round impact and miss distances are observed by a forward observer who feeds information back to the firing site.</a:t>
            </a:r>
          </a:p>
          <a:p>
            <a:r>
              <a:rPr lang="en-US" altLang="en-US" sz="1700"/>
              <a:t>The process is completed when the impact error is small enough.</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504825" y="1325563"/>
            <a:ext cx="8237538" cy="4964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15000"/>
              </a:spcBef>
            </a:pPr>
            <a:r>
              <a:rPr lang="en-US" altLang="en-US" sz="2400" b="1"/>
              <a:t>Validation</a:t>
            </a:r>
            <a:r>
              <a:rPr lang="en-US" altLang="en-US" sz="2400"/>
              <a:t>: function for determining </a:t>
            </a:r>
            <a:r>
              <a:rPr lang="en-US" altLang="en-US" sz="2400">
                <a:solidFill>
                  <a:schemeClr val="accent2"/>
                </a:solidFill>
              </a:rPr>
              <a:t>coordinate</a:t>
            </a:r>
            <a:r>
              <a:rPr lang="en-US" altLang="en-US" sz="2400"/>
              <a:t> validity after a change SRF operation.</a:t>
            </a:r>
            <a:endParaRPr lang="en-US" altLang="en-US" sz="2400" b="1"/>
          </a:p>
          <a:p>
            <a:pPr lvl="1">
              <a:spcBef>
                <a:spcPct val="10000"/>
              </a:spcBef>
            </a:pPr>
            <a:r>
              <a:rPr lang="en-US" altLang="en-US" sz="2000" i="1" u="sng"/>
              <a:t>valid</a:t>
            </a:r>
            <a:r>
              <a:rPr lang="en-US" altLang="en-US" sz="2000"/>
              <a:t> when the coordinate falls within the valid region specification for that SRF;</a:t>
            </a:r>
          </a:p>
          <a:p>
            <a:pPr lvl="1">
              <a:spcBef>
                <a:spcPct val="10000"/>
              </a:spcBef>
            </a:pPr>
            <a:r>
              <a:rPr lang="en-US" altLang="en-US" sz="2000" i="1" u="sng"/>
              <a:t>extended valid</a:t>
            </a:r>
            <a:r>
              <a:rPr lang="en-US" altLang="en-US" sz="2000"/>
              <a:t> when the coordinate falls outside of the valid region specification for that SRF, but falls within the extended valid region specification for that SRF;</a:t>
            </a:r>
          </a:p>
          <a:p>
            <a:pPr lvl="1">
              <a:spcBef>
                <a:spcPct val="10000"/>
              </a:spcBef>
            </a:pPr>
            <a:r>
              <a:rPr lang="en-US" altLang="en-US" sz="2000" i="1" u="sng"/>
              <a:t>defined</a:t>
            </a:r>
            <a:r>
              <a:rPr lang="en-US" altLang="en-US" sz="2000"/>
              <a:t> when the coordinate falls within the domain of the CS specified for that SRF; and</a:t>
            </a:r>
          </a:p>
          <a:p>
            <a:pPr lvl="1">
              <a:spcBef>
                <a:spcPct val="10000"/>
              </a:spcBef>
            </a:pPr>
            <a:r>
              <a:rPr lang="en-US" altLang="en-US" sz="2000" i="1" u="sng"/>
              <a:t>invalid</a:t>
            </a:r>
            <a:r>
              <a:rPr lang="en-US" altLang="en-US" sz="2000"/>
              <a:t> when the coordinate falls outside of the CS domain of the SRF Class of that SRF Class instance.</a:t>
            </a:r>
          </a:p>
          <a:p>
            <a:pPr>
              <a:spcBef>
                <a:spcPct val="10000"/>
              </a:spcBef>
            </a:pPr>
            <a:r>
              <a:rPr lang="en-US" altLang="en-US" sz="2400" b="1"/>
              <a:t>Example</a:t>
            </a:r>
            <a:r>
              <a:rPr lang="en-US" altLang="en-US" sz="2400"/>
              <a:t> UTM</a:t>
            </a:r>
          </a:p>
          <a:p>
            <a:pPr lvl="1">
              <a:spcBef>
                <a:spcPct val="10000"/>
              </a:spcBef>
            </a:pPr>
            <a:r>
              <a:rPr lang="en-US" altLang="en-US" sz="2000"/>
              <a:t>Valid region: </a:t>
            </a:r>
            <a:r>
              <a:rPr lang="en-US" altLang="en-US" sz="2000">
                <a:sym typeface="Symbol" panose="05050102010706020507" pitchFamily="18" charset="2"/>
              </a:rPr>
              <a:t>3 of UTM zone central meridian.</a:t>
            </a:r>
          </a:p>
          <a:p>
            <a:pPr lvl="1">
              <a:spcBef>
                <a:spcPct val="10000"/>
              </a:spcBef>
            </a:pPr>
            <a:r>
              <a:rPr lang="en-US" altLang="en-US" sz="2000"/>
              <a:t>Extended valid region: </a:t>
            </a:r>
            <a:r>
              <a:rPr lang="en-US" altLang="en-US" sz="2000">
                <a:sym typeface="Symbol" panose="05050102010706020507" pitchFamily="18" charset="2"/>
              </a:rPr>
              <a:t>6 of UTM zone central meridian.</a:t>
            </a:r>
          </a:p>
        </p:txBody>
      </p:sp>
      <p:sp>
        <p:nvSpPr>
          <p:cNvPr id="274439" name="Rectangle 7"/>
          <p:cNvSpPr>
            <a:spLocks noGrp="1" noChangeArrowheads="1"/>
          </p:cNvSpPr>
          <p:nvPr>
            <p:ph type="title"/>
          </p:nvPr>
        </p:nvSpPr>
        <p:spPr/>
        <p:txBody>
          <a:bodyPr/>
          <a:lstStyle/>
          <a:p>
            <a:r>
              <a:rPr lang="en-US" altLang="en-US"/>
              <a:t>Spatial operations</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819150" y="2224088"/>
            <a:ext cx="7593013" cy="1000125"/>
          </a:xfrm>
        </p:spPr>
        <p:txBody>
          <a:bodyPr/>
          <a:lstStyle/>
          <a:p>
            <a:r>
              <a:rPr lang="en-US" altLang="en-US"/>
              <a:t>Abstract API</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en-US"/>
              <a:t>SRM API</a:t>
            </a:r>
          </a:p>
        </p:txBody>
      </p:sp>
      <p:sp>
        <p:nvSpPr>
          <p:cNvPr id="175107" name="Rectangle 3"/>
          <p:cNvSpPr>
            <a:spLocks noGrp="1" noChangeArrowheads="1"/>
          </p:cNvSpPr>
          <p:nvPr>
            <p:ph type="body" idx="1"/>
          </p:nvPr>
        </p:nvSpPr>
        <p:spPr>
          <a:xfrm>
            <a:off x="765175" y="1212850"/>
            <a:ext cx="7772400" cy="5056188"/>
          </a:xfrm>
        </p:spPr>
        <p:txBody>
          <a:bodyPr/>
          <a:lstStyle/>
          <a:p>
            <a:pPr>
              <a:lnSpc>
                <a:spcPct val="130000"/>
              </a:lnSpc>
            </a:pPr>
            <a:r>
              <a:rPr lang="en-US" altLang="en-US" sz="2400"/>
              <a:t>Abstract specification</a:t>
            </a:r>
          </a:p>
          <a:p>
            <a:pPr lvl="1">
              <a:lnSpc>
                <a:spcPct val="130000"/>
              </a:lnSpc>
            </a:pPr>
            <a:r>
              <a:rPr lang="en-US" altLang="en-US" sz="2000"/>
              <a:t>Language bindings are separate documents.</a:t>
            </a:r>
            <a:endParaRPr lang="en-US" altLang="en-US" sz="1600"/>
          </a:p>
          <a:p>
            <a:pPr>
              <a:lnSpc>
                <a:spcPct val="130000"/>
              </a:lnSpc>
            </a:pPr>
            <a:r>
              <a:rPr lang="en-US" altLang="en-US" sz="2400"/>
              <a:t>SRF objects are instances of SRFT classes.</a:t>
            </a:r>
          </a:p>
          <a:p>
            <a:pPr>
              <a:lnSpc>
                <a:spcPct val="130000"/>
              </a:lnSpc>
            </a:pPr>
            <a:r>
              <a:rPr lang="en-US" altLang="en-US" sz="2400"/>
              <a:t>Most operations are methods on SRF objects.</a:t>
            </a:r>
          </a:p>
          <a:p>
            <a:pPr lvl="1">
              <a:lnSpc>
                <a:spcPct val="130000"/>
              </a:lnSpc>
            </a:pPr>
            <a:r>
              <a:rPr lang="en-US" altLang="en-US" sz="2000"/>
              <a:t>A coordinate object only has meaning in the context of an SRF.</a:t>
            </a:r>
          </a:p>
          <a:p>
            <a:pPr>
              <a:lnSpc>
                <a:spcPct val="130000"/>
              </a:lnSpc>
            </a:pPr>
            <a:r>
              <a:rPr lang="en-US" altLang="en-US" sz="2400"/>
              <a:t>Hierarchical structure: Methods common to a sub-class of SRFT classes are documented in abstract base classes.</a:t>
            </a:r>
          </a:p>
        </p:txBody>
      </p:sp>
      <p:sp>
        <p:nvSpPr>
          <p:cNvPr id="175108" name="AutoShape 4">
            <a:hlinkClick r:id="rId2" action="ppaction://hlinksldjump" highlightClick="1"/>
          </p:cNvPr>
          <p:cNvSpPr>
            <a:spLocks noChangeArrowheads="1"/>
          </p:cNvSpPr>
          <p:nvPr/>
        </p:nvSpPr>
        <p:spPr bwMode="auto">
          <a:xfrm>
            <a:off x="8193088" y="5865813"/>
            <a:ext cx="319087" cy="342900"/>
          </a:xfrm>
          <a:prstGeom prst="actionButtonForwardNex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3784600" y="1473200"/>
            <a:ext cx="1984375" cy="9255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1800" b="1" u="sng"/>
              <a:t>LifeCycle Object</a:t>
            </a:r>
            <a:r>
              <a:rPr lang="en-GB" altLang="en-US" sz="1800" b="1"/>
              <a:t/>
            </a:r>
            <a:br>
              <a:rPr lang="en-GB" altLang="en-US" sz="1800" b="1"/>
            </a:br>
            <a:r>
              <a:rPr lang="en-GB" altLang="en-US" sz="1800"/>
              <a:t>Create</a:t>
            </a:r>
          </a:p>
          <a:p>
            <a:r>
              <a:rPr lang="en-GB" altLang="en-US" sz="1800"/>
              <a:t>Destroy</a:t>
            </a:r>
            <a:endParaRPr lang="en-US" altLang="en-US" sz="900" b="1"/>
          </a:p>
        </p:txBody>
      </p:sp>
      <p:sp>
        <p:nvSpPr>
          <p:cNvPr id="176131" name="Text Box 3"/>
          <p:cNvSpPr txBox="1">
            <a:spLocks noChangeArrowheads="1"/>
          </p:cNvSpPr>
          <p:nvPr/>
        </p:nvSpPr>
        <p:spPr bwMode="auto">
          <a:xfrm>
            <a:off x="5148263" y="4343400"/>
            <a:ext cx="1692275"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b="1"/>
              <a:t>Coordinate3D</a:t>
            </a:r>
            <a:endParaRPr lang="en-US" altLang="en-US" sz="900" b="1"/>
          </a:p>
        </p:txBody>
      </p:sp>
      <p:cxnSp>
        <p:nvCxnSpPr>
          <p:cNvPr id="176132" name="AutoShape 4"/>
          <p:cNvCxnSpPr>
            <a:cxnSpLocks noChangeShapeType="1"/>
            <a:stCxn id="176130" idx="2"/>
            <a:endCxn id="176131" idx="0"/>
          </p:cNvCxnSpPr>
          <p:nvPr/>
        </p:nvCxnSpPr>
        <p:spPr bwMode="auto">
          <a:xfrm rot="16200000" flipH="1">
            <a:off x="4413250" y="2762251"/>
            <a:ext cx="1944687" cy="1217612"/>
          </a:xfrm>
          <a:prstGeom prst="bentConnector3">
            <a:avLst>
              <a:gd name="adj1" fmla="val 4995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133" name="AutoShape 5"/>
          <p:cNvCxnSpPr>
            <a:cxnSpLocks noChangeShapeType="1"/>
            <a:stCxn id="176130" idx="2"/>
            <a:endCxn id="176135" idx="0"/>
          </p:cNvCxnSpPr>
          <p:nvPr/>
        </p:nvCxnSpPr>
        <p:spPr bwMode="auto">
          <a:xfrm rot="5400000">
            <a:off x="3319463" y="2886075"/>
            <a:ext cx="1944687" cy="969963"/>
          </a:xfrm>
          <a:prstGeom prst="bentConnector3">
            <a:avLst>
              <a:gd name="adj1" fmla="val 4995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134" name="AutoShape 6"/>
          <p:cNvCxnSpPr>
            <a:cxnSpLocks noChangeShapeType="1"/>
            <a:stCxn id="176130" idx="2"/>
            <a:endCxn id="176136" idx="0"/>
          </p:cNvCxnSpPr>
          <p:nvPr/>
        </p:nvCxnSpPr>
        <p:spPr bwMode="auto">
          <a:xfrm rot="5400000">
            <a:off x="2225675" y="1792288"/>
            <a:ext cx="1944687" cy="3157538"/>
          </a:xfrm>
          <a:prstGeom prst="bentConnector3">
            <a:avLst>
              <a:gd name="adj1" fmla="val 4995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6135" name="Text Box 7"/>
          <p:cNvSpPr txBox="1">
            <a:spLocks noChangeArrowheads="1"/>
          </p:cNvSpPr>
          <p:nvPr/>
        </p:nvSpPr>
        <p:spPr bwMode="auto">
          <a:xfrm>
            <a:off x="2878138" y="4343400"/>
            <a:ext cx="1857375"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b="1"/>
              <a:t>CoordinateSurf</a:t>
            </a:r>
            <a:endParaRPr lang="en-US" altLang="en-US" sz="900" b="1"/>
          </a:p>
        </p:txBody>
      </p:sp>
      <p:sp>
        <p:nvSpPr>
          <p:cNvPr id="176136" name="Text Box 8"/>
          <p:cNvSpPr txBox="1">
            <a:spLocks noChangeArrowheads="1"/>
          </p:cNvSpPr>
          <p:nvPr/>
        </p:nvSpPr>
        <p:spPr bwMode="auto">
          <a:xfrm>
            <a:off x="773113" y="4343400"/>
            <a:ext cx="1692275"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b="1"/>
              <a:t>Coordinate2D</a:t>
            </a:r>
            <a:endParaRPr lang="en-US" altLang="en-US" sz="900" b="1"/>
          </a:p>
        </p:txBody>
      </p:sp>
      <p:sp>
        <p:nvSpPr>
          <p:cNvPr id="176137" name="Text Box 9"/>
          <p:cNvSpPr txBox="1">
            <a:spLocks noChangeArrowheads="1"/>
          </p:cNvSpPr>
          <p:nvPr/>
        </p:nvSpPr>
        <p:spPr bwMode="auto">
          <a:xfrm>
            <a:off x="7254875" y="4343400"/>
            <a:ext cx="1184275"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b="1"/>
              <a:t>Direction</a:t>
            </a:r>
            <a:endParaRPr lang="en-US" altLang="en-US" sz="900" b="1"/>
          </a:p>
        </p:txBody>
      </p:sp>
      <p:cxnSp>
        <p:nvCxnSpPr>
          <p:cNvPr id="176138" name="AutoShape 10"/>
          <p:cNvCxnSpPr>
            <a:cxnSpLocks noChangeShapeType="1"/>
            <a:stCxn id="176130" idx="2"/>
            <a:endCxn id="176137" idx="0"/>
          </p:cNvCxnSpPr>
          <p:nvPr/>
        </p:nvCxnSpPr>
        <p:spPr bwMode="auto">
          <a:xfrm rot="16200000" flipH="1">
            <a:off x="5339557" y="1835944"/>
            <a:ext cx="1944687" cy="3070225"/>
          </a:xfrm>
          <a:prstGeom prst="bentConnector3">
            <a:avLst>
              <a:gd name="adj1" fmla="val 4995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6139" name="Rectangle 11"/>
          <p:cNvSpPr>
            <a:spLocks noChangeArrowheads="1"/>
          </p:cNvSpPr>
          <p:nvPr/>
        </p:nvSpPr>
        <p:spPr bwMode="auto">
          <a:xfrm>
            <a:off x="1060450" y="319088"/>
            <a:ext cx="75930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a:solidFill>
                  <a:schemeClr val="tx2"/>
                </a:solidFill>
                <a:latin typeface="Arial" panose="020B0604020202020204" pitchFamily="34" charset="0"/>
              </a:defRPr>
            </a:lvl1pPr>
            <a:lvl2pPr algn="ctr">
              <a:defRPr sz="4000">
                <a:solidFill>
                  <a:schemeClr val="tx2"/>
                </a:solidFill>
                <a:latin typeface="Arial" panose="020B0604020202020204" pitchFamily="34" charset="0"/>
              </a:defRPr>
            </a:lvl2pPr>
            <a:lvl3pPr algn="ctr">
              <a:defRPr sz="4000">
                <a:solidFill>
                  <a:schemeClr val="tx2"/>
                </a:solidFill>
                <a:latin typeface="Arial" panose="020B0604020202020204" pitchFamily="34" charset="0"/>
              </a:defRPr>
            </a:lvl3pPr>
            <a:lvl4pPr algn="ctr">
              <a:defRPr sz="4000">
                <a:solidFill>
                  <a:schemeClr val="tx2"/>
                </a:solidFill>
                <a:latin typeface="Arial" panose="020B0604020202020204" pitchFamily="34" charset="0"/>
              </a:defRPr>
            </a:lvl4pPr>
            <a:lvl5pPr algn="ctr">
              <a:defRPr sz="4000">
                <a:solidFill>
                  <a:schemeClr val="tx2"/>
                </a:solidFill>
                <a:latin typeface="Arial" panose="020B0604020202020204" pitchFamily="34" charset="0"/>
              </a:defRPr>
            </a:lvl5pPr>
            <a:lvl6pPr marL="457200" algn="ctr" eaLnBrk="0" fontAlgn="base" hangingPunct="0">
              <a:spcBef>
                <a:spcPct val="0"/>
              </a:spcBef>
              <a:spcAft>
                <a:spcPct val="0"/>
              </a:spcAft>
              <a:defRPr sz="4000">
                <a:solidFill>
                  <a:schemeClr val="tx2"/>
                </a:solidFill>
                <a:latin typeface="Arial" panose="020B0604020202020204" pitchFamily="34" charset="0"/>
              </a:defRPr>
            </a:lvl6pPr>
            <a:lvl7pPr marL="914400" algn="ctr" eaLnBrk="0" fontAlgn="base" hangingPunct="0">
              <a:spcBef>
                <a:spcPct val="0"/>
              </a:spcBef>
              <a:spcAft>
                <a:spcPct val="0"/>
              </a:spcAft>
              <a:defRPr sz="4000">
                <a:solidFill>
                  <a:schemeClr val="tx2"/>
                </a:solidFill>
                <a:latin typeface="Arial" panose="020B0604020202020204" pitchFamily="34" charset="0"/>
              </a:defRPr>
            </a:lvl7pPr>
            <a:lvl8pPr marL="1371600" algn="ctr" eaLnBrk="0" fontAlgn="base" hangingPunct="0">
              <a:spcBef>
                <a:spcPct val="0"/>
              </a:spcBef>
              <a:spcAft>
                <a:spcPct val="0"/>
              </a:spcAft>
              <a:defRPr sz="4000">
                <a:solidFill>
                  <a:schemeClr val="tx2"/>
                </a:solidFill>
                <a:latin typeface="Arial" panose="020B0604020202020204" pitchFamily="34" charset="0"/>
              </a:defRPr>
            </a:lvl8pPr>
            <a:lvl9pPr marL="1828800" algn="ctr" eaLnBrk="0" fontAlgn="base" hangingPunct="0">
              <a:spcBef>
                <a:spcPct val="0"/>
              </a:spcBef>
              <a:spcAft>
                <a:spcPct val="0"/>
              </a:spcAft>
              <a:defRPr sz="4000">
                <a:solidFill>
                  <a:schemeClr val="tx2"/>
                </a:solidFill>
                <a:latin typeface="Arial" panose="020B0604020202020204" pitchFamily="34" charset="0"/>
              </a:defRPr>
            </a:lvl9pPr>
          </a:lstStyle>
          <a:p>
            <a:endParaRPr lang="en-US" altLang="en-US"/>
          </a:p>
        </p:txBody>
      </p:sp>
      <p:sp>
        <p:nvSpPr>
          <p:cNvPr id="176141" name="Rectangle 13"/>
          <p:cNvSpPr>
            <a:spLocks noGrp="1" noChangeArrowheads="1"/>
          </p:cNvSpPr>
          <p:nvPr>
            <p:ph type="title"/>
          </p:nvPr>
        </p:nvSpPr>
        <p:spPr/>
        <p:txBody>
          <a:bodyPr/>
          <a:lstStyle/>
          <a:p>
            <a:r>
              <a:rPr lang="en-US" altLang="en-US" sz="3600"/>
              <a:t>SRM API object hierarchy </a:t>
            </a:r>
            <a:r>
              <a:rPr lang="en-US" altLang="en-US" sz="2400"/>
              <a:t>(1 of 6)</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1066800" y="1238250"/>
            <a:ext cx="1984375" cy="8350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1600" b="1" u="sng"/>
              <a:t>LifeCycle Object</a:t>
            </a:r>
            <a:r>
              <a:rPr lang="en-GB" altLang="en-US" sz="1600" b="1"/>
              <a:t/>
            </a:r>
            <a:br>
              <a:rPr lang="en-GB" altLang="en-US" sz="1600" b="1"/>
            </a:br>
            <a:r>
              <a:rPr lang="en-GB" altLang="en-US" sz="1600"/>
              <a:t>Create</a:t>
            </a:r>
          </a:p>
          <a:p>
            <a:r>
              <a:rPr lang="en-GB" altLang="en-US" sz="1600"/>
              <a:t>Destroy</a:t>
            </a:r>
            <a:endParaRPr lang="en-US" altLang="en-US" sz="800" b="1"/>
          </a:p>
        </p:txBody>
      </p:sp>
      <p:sp>
        <p:nvSpPr>
          <p:cNvPr id="177155" name="Text Box 3"/>
          <p:cNvSpPr txBox="1">
            <a:spLocks noChangeArrowheads="1"/>
          </p:cNvSpPr>
          <p:nvPr/>
        </p:nvSpPr>
        <p:spPr bwMode="auto">
          <a:xfrm>
            <a:off x="2538413" y="2347913"/>
            <a:ext cx="1539875" cy="10795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b="1" u="sng"/>
              <a:t>BaseSRF        </a:t>
            </a:r>
            <a:r>
              <a:rPr lang="en-GB" altLang="en-US" sz="1600" b="1"/>
              <a:t/>
            </a:r>
            <a:br>
              <a:rPr lang="en-GB" altLang="en-US" sz="1600" b="1"/>
            </a:br>
            <a:r>
              <a:rPr lang="en-GB" altLang="en-US" sz="1600"/>
              <a:t>GetCodes</a:t>
            </a:r>
          </a:p>
          <a:p>
            <a:r>
              <a:rPr lang="en-GB" altLang="en-US" sz="1600"/>
              <a:t>GetORMCode</a:t>
            </a:r>
          </a:p>
          <a:p>
            <a:r>
              <a:rPr lang="en-GB" altLang="en-US" sz="1600"/>
              <a:t>GetCSCode</a:t>
            </a:r>
            <a:endParaRPr lang="en-US" altLang="en-US" sz="800" b="1"/>
          </a:p>
        </p:txBody>
      </p:sp>
      <p:sp>
        <p:nvSpPr>
          <p:cNvPr id="177156" name="Text Box 4"/>
          <p:cNvSpPr txBox="1">
            <a:spLocks noChangeArrowheads="1"/>
          </p:cNvSpPr>
          <p:nvPr/>
        </p:nvSpPr>
        <p:spPr bwMode="auto">
          <a:xfrm>
            <a:off x="2601913" y="3714750"/>
            <a:ext cx="2598737" cy="14763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b="1" u="sng"/>
              <a:t>BaseSRF2D                      </a:t>
            </a:r>
            <a:r>
              <a:rPr lang="en-GB" altLang="en-US" sz="1600" b="1"/>
              <a:t/>
            </a:r>
            <a:br>
              <a:rPr lang="en-GB" altLang="en-US" sz="1600" b="1"/>
            </a:br>
            <a:r>
              <a:rPr lang="en-GB" altLang="en-US" sz="1600"/>
              <a:t>CreateCoordinate2D</a:t>
            </a:r>
          </a:p>
          <a:p>
            <a:pPr>
              <a:spcAft>
                <a:spcPts val="1200"/>
              </a:spcAft>
            </a:pPr>
            <a:r>
              <a:rPr lang="en-GB" altLang="en-US" sz="1600"/>
              <a:t>GetCoordinate2Dvalues</a:t>
            </a:r>
            <a:br>
              <a:rPr lang="en-GB" altLang="en-US" sz="1600"/>
            </a:br>
            <a:r>
              <a:rPr lang="en-GB" altLang="en-US" sz="1600"/>
              <a:t>ChangeCoordinate2DSRF</a:t>
            </a:r>
            <a:br>
              <a:rPr lang="en-GB" altLang="en-US" sz="1600"/>
            </a:br>
            <a:r>
              <a:rPr lang="en-GB" altLang="en-US" sz="1600"/>
              <a:t>EuclideanDistance</a:t>
            </a:r>
            <a:endParaRPr lang="en-US" altLang="en-US" sz="2000">
              <a:solidFill>
                <a:srgbClr val="FF0000"/>
              </a:solidFill>
            </a:endParaRPr>
          </a:p>
        </p:txBody>
      </p:sp>
      <p:cxnSp>
        <p:nvCxnSpPr>
          <p:cNvPr id="177157" name="AutoShape 5"/>
          <p:cNvCxnSpPr>
            <a:cxnSpLocks noChangeShapeType="1"/>
            <a:stCxn id="177154" idx="2"/>
            <a:endCxn id="177155" idx="0"/>
          </p:cNvCxnSpPr>
          <p:nvPr/>
        </p:nvCxnSpPr>
        <p:spPr bwMode="auto">
          <a:xfrm rot="16200000" flipH="1">
            <a:off x="2546350" y="1585913"/>
            <a:ext cx="274638" cy="1249362"/>
          </a:xfrm>
          <a:prstGeom prst="bentConnector3">
            <a:avLst>
              <a:gd name="adj1" fmla="val 49713"/>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158" name="AutoShape 6"/>
          <p:cNvCxnSpPr>
            <a:cxnSpLocks noChangeShapeType="1"/>
            <a:stCxn id="177155" idx="2"/>
            <a:endCxn id="177156" idx="0"/>
          </p:cNvCxnSpPr>
          <p:nvPr/>
        </p:nvCxnSpPr>
        <p:spPr bwMode="auto">
          <a:xfrm rot="16200000" flipH="1">
            <a:off x="3461544" y="3274219"/>
            <a:ext cx="287337" cy="593725"/>
          </a:xfrm>
          <a:prstGeom prst="bentConnector3">
            <a:avLst>
              <a:gd name="adj1" fmla="val 4972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7159" name="Text Box 7"/>
          <p:cNvSpPr txBox="1">
            <a:spLocks noChangeArrowheads="1"/>
          </p:cNvSpPr>
          <p:nvPr/>
        </p:nvSpPr>
        <p:spPr bwMode="auto">
          <a:xfrm>
            <a:off x="700088" y="5586413"/>
            <a:ext cx="2868612" cy="8350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b="1" u="sng"/>
              <a:t>LocalSpaceRetangular2D    </a:t>
            </a:r>
            <a:r>
              <a:rPr lang="en-GB" altLang="en-US" sz="1600" b="1"/>
              <a:t/>
            </a:r>
            <a:br>
              <a:rPr lang="en-GB" altLang="en-US" sz="1600" b="1"/>
            </a:br>
            <a:r>
              <a:rPr lang="en-GB" altLang="en-US" sz="1600"/>
              <a:t>Create</a:t>
            </a:r>
          </a:p>
          <a:p>
            <a:r>
              <a:rPr lang="en-GB" altLang="en-US" sz="1600"/>
              <a:t>GetSRFParameters</a:t>
            </a:r>
            <a:endParaRPr lang="en-US" altLang="en-US" sz="800" b="1"/>
          </a:p>
        </p:txBody>
      </p:sp>
      <p:cxnSp>
        <p:nvCxnSpPr>
          <p:cNvPr id="177160" name="AutoShape 8"/>
          <p:cNvCxnSpPr>
            <a:cxnSpLocks noChangeShapeType="1"/>
            <a:stCxn id="177156" idx="2"/>
            <a:endCxn id="177159" idx="0"/>
          </p:cNvCxnSpPr>
          <p:nvPr/>
        </p:nvCxnSpPr>
        <p:spPr bwMode="auto">
          <a:xfrm rot="5400000">
            <a:off x="2820988" y="4505325"/>
            <a:ext cx="395288" cy="1766887"/>
          </a:xfrm>
          <a:prstGeom prst="bentConnector3">
            <a:avLst>
              <a:gd name="adj1" fmla="val 4980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7161" name="Text Box 9"/>
          <p:cNvSpPr txBox="1">
            <a:spLocks noChangeArrowheads="1"/>
          </p:cNvSpPr>
          <p:nvPr/>
        </p:nvSpPr>
        <p:spPr bwMode="auto">
          <a:xfrm>
            <a:off x="4051300" y="5586413"/>
            <a:ext cx="1978025" cy="8350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b="1" u="sng"/>
              <a:t>Polar                      </a:t>
            </a:r>
            <a:r>
              <a:rPr lang="en-GB" altLang="en-US" sz="1600" b="1"/>
              <a:t/>
            </a:r>
            <a:br>
              <a:rPr lang="en-GB" altLang="en-US" sz="1600" b="1"/>
            </a:br>
            <a:r>
              <a:rPr lang="en-GB" altLang="en-US" sz="1600"/>
              <a:t>Create</a:t>
            </a:r>
          </a:p>
          <a:p>
            <a:r>
              <a:rPr lang="en-GB" altLang="en-US" sz="1600"/>
              <a:t>GetSRFParameters</a:t>
            </a:r>
            <a:endParaRPr lang="en-US" altLang="en-US" sz="800" b="1"/>
          </a:p>
        </p:txBody>
      </p:sp>
      <p:cxnSp>
        <p:nvCxnSpPr>
          <p:cNvPr id="177162" name="AutoShape 10"/>
          <p:cNvCxnSpPr>
            <a:cxnSpLocks noChangeShapeType="1"/>
            <a:stCxn id="177156" idx="2"/>
            <a:endCxn id="177161" idx="0"/>
          </p:cNvCxnSpPr>
          <p:nvPr/>
        </p:nvCxnSpPr>
        <p:spPr bwMode="auto">
          <a:xfrm rot="16200000" flipH="1">
            <a:off x="4273550" y="4819650"/>
            <a:ext cx="395288" cy="1138238"/>
          </a:xfrm>
          <a:prstGeom prst="bentConnector3">
            <a:avLst>
              <a:gd name="adj1" fmla="val 4980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7163" name="Text Box 11"/>
          <p:cNvSpPr txBox="1">
            <a:spLocks noChangeArrowheads="1"/>
          </p:cNvSpPr>
          <p:nvPr/>
        </p:nvSpPr>
        <p:spPr bwMode="auto">
          <a:xfrm>
            <a:off x="6399213" y="5586413"/>
            <a:ext cx="1978025" cy="8350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b="1" u="sng"/>
              <a:t>Azimuthal              </a:t>
            </a:r>
            <a:r>
              <a:rPr lang="en-GB" altLang="en-US" sz="1600" b="1"/>
              <a:t/>
            </a:r>
            <a:br>
              <a:rPr lang="en-GB" altLang="en-US" sz="1600" b="1"/>
            </a:br>
            <a:r>
              <a:rPr lang="en-GB" altLang="en-US" sz="1600"/>
              <a:t>Create</a:t>
            </a:r>
          </a:p>
          <a:p>
            <a:r>
              <a:rPr lang="en-GB" altLang="en-US" sz="1600"/>
              <a:t>GetSRFParameters</a:t>
            </a:r>
            <a:endParaRPr lang="en-US" altLang="en-US" sz="800" b="1"/>
          </a:p>
        </p:txBody>
      </p:sp>
      <p:cxnSp>
        <p:nvCxnSpPr>
          <p:cNvPr id="177164" name="AutoShape 12"/>
          <p:cNvCxnSpPr>
            <a:cxnSpLocks noChangeShapeType="1"/>
            <a:stCxn id="177156" idx="2"/>
            <a:endCxn id="177163" idx="0"/>
          </p:cNvCxnSpPr>
          <p:nvPr/>
        </p:nvCxnSpPr>
        <p:spPr bwMode="auto">
          <a:xfrm rot="16200000" flipH="1">
            <a:off x="5447506" y="3645694"/>
            <a:ext cx="395288" cy="3486150"/>
          </a:xfrm>
          <a:prstGeom prst="bentConnector3">
            <a:avLst>
              <a:gd name="adj1" fmla="val 4980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7168" name="Rectangle 16"/>
          <p:cNvSpPr>
            <a:spLocks noGrp="1" noChangeArrowheads="1"/>
          </p:cNvSpPr>
          <p:nvPr>
            <p:ph type="title"/>
          </p:nvPr>
        </p:nvSpPr>
        <p:spPr>
          <a:noFill/>
          <a:ln/>
        </p:spPr>
        <p:txBody>
          <a:bodyPr/>
          <a:lstStyle/>
          <a:p>
            <a:r>
              <a:rPr lang="en-US" altLang="en-US" sz="3600"/>
              <a:t>SRM API object hierarchy </a:t>
            </a:r>
            <a:r>
              <a:rPr lang="en-US" altLang="en-US" sz="2400"/>
              <a:t>(2 of 6)</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1163638" y="1208088"/>
            <a:ext cx="1984375" cy="9255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1800" b="1" u="sng"/>
              <a:t>LifeCycle Object</a:t>
            </a:r>
            <a:r>
              <a:rPr lang="en-GB" altLang="en-US" sz="1800" b="1"/>
              <a:t/>
            </a:r>
            <a:br>
              <a:rPr lang="en-GB" altLang="en-US" sz="1800" b="1"/>
            </a:br>
            <a:r>
              <a:rPr lang="en-GB" altLang="en-US" sz="1800"/>
              <a:t>Create</a:t>
            </a:r>
          </a:p>
          <a:p>
            <a:r>
              <a:rPr lang="en-GB" altLang="en-US" sz="1800"/>
              <a:t>Destroy</a:t>
            </a:r>
            <a:endParaRPr lang="en-US" altLang="en-US" sz="900" b="1"/>
          </a:p>
        </p:txBody>
      </p:sp>
      <p:sp>
        <p:nvSpPr>
          <p:cNvPr id="178179" name="Text Box 3"/>
          <p:cNvSpPr txBox="1">
            <a:spLocks noChangeArrowheads="1"/>
          </p:cNvSpPr>
          <p:nvPr/>
        </p:nvSpPr>
        <p:spPr bwMode="auto">
          <a:xfrm>
            <a:off x="2709863" y="2522538"/>
            <a:ext cx="1704975" cy="12001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b="1" u="sng"/>
              <a:t>BaseSRF        </a:t>
            </a:r>
            <a:r>
              <a:rPr lang="en-GB" altLang="en-US" sz="1800" b="1"/>
              <a:t/>
            </a:r>
            <a:br>
              <a:rPr lang="en-GB" altLang="en-US" sz="1800" b="1"/>
            </a:br>
            <a:r>
              <a:rPr lang="en-GB" altLang="en-US" sz="1800"/>
              <a:t>GetCodes</a:t>
            </a:r>
          </a:p>
          <a:p>
            <a:r>
              <a:rPr lang="en-GB" altLang="en-US" sz="1800"/>
              <a:t>GetORMCode</a:t>
            </a:r>
          </a:p>
          <a:p>
            <a:r>
              <a:rPr lang="en-GB" altLang="en-US" sz="1800"/>
              <a:t>GetCSCode</a:t>
            </a:r>
            <a:endParaRPr lang="en-US" altLang="en-US" sz="1800"/>
          </a:p>
        </p:txBody>
      </p:sp>
      <p:sp>
        <p:nvSpPr>
          <p:cNvPr id="178180" name="Text Box 4"/>
          <p:cNvSpPr txBox="1">
            <a:spLocks noChangeArrowheads="1"/>
          </p:cNvSpPr>
          <p:nvPr/>
        </p:nvSpPr>
        <p:spPr bwMode="auto">
          <a:xfrm>
            <a:off x="3692525" y="4092575"/>
            <a:ext cx="2886075" cy="2451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b="1" u="sng"/>
              <a:t>BaseSRF3D                      </a:t>
            </a:r>
            <a:r>
              <a:rPr lang="en-GB" altLang="en-US" sz="1800" b="1"/>
              <a:t/>
            </a:r>
            <a:br>
              <a:rPr lang="en-GB" altLang="en-US" sz="1800" b="1"/>
            </a:br>
            <a:r>
              <a:rPr lang="en-GB" altLang="en-US" sz="1800"/>
              <a:t>CreateCoordinate3D</a:t>
            </a:r>
          </a:p>
          <a:p>
            <a:pPr>
              <a:spcAft>
                <a:spcPts val="1200"/>
              </a:spcAft>
            </a:pPr>
            <a:r>
              <a:rPr lang="en-GB" altLang="en-US" sz="1800"/>
              <a:t>CreateDirection</a:t>
            </a:r>
            <a:br>
              <a:rPr lang="en-GB" altLang="en-US" sz="1800"/>
            </a:br>
            <a:r>
              <a:rPr lang="en-GB" altLang="en-US" sz="1800"/>
              <a:t>GetCoordinate3Dvalues</a:t>
            </a:r>
            <a:br>
              <a:rPr lang="en-GB" altLang="en-US" sz="1800"/>
            </a:br>
            <a:r>
              <a:rPr lang="en-GB" altLang="en-US" sz="1800"/>
              <a:t>GetDirectionValues</a:t>
            </a:r>
            <a:br>
              <a:rPr lang="en-GB" altLang="en-US" sz="1800"/>
            </a:br>
            <a:r>
              <a:rPr lang="en-GB" altLang="en-US" sz="1800"/>
              <a:t>ChangeCoordinate3DSRF</a:t>
            </a:r>
            <a:br>
              <a:rPr lang="en-GB" altLang="en-US" sz="1800"/>
            </a:br>
            <a:r>
              <a:rPr lang="en-GB" altLang="en-US" sz="1800"/>
              <a:t>ChangeDirectionSRF</a:t>
            </a:r>
            <a:br>
              <a:rPr lang="en-GB" altLang="en-US" sz="1800"/>
            </a:br>
            <a:r>
              <a:rPr lang="en-GB" altLang="en-US" sz="1800"/>
              <a:t>EuclideanDistance</a:t>
            </a:r>
            <a:endParaRPr lang="en-US" altLang="en-US" sz="1800"/>
          </a:p>
        </p:txBody>
      </p:sp>
      <p:cxnSp>
        <p:nvCxnSpPr>
          <p:cNvPr id="178181" name="AutoShape 5"/>
          <p:cNvCxnSpPr>
            <a:cxnSpLocks noChangeShapeType="1"/>
            <a:stCxn id="178178" idx="2"/>
            <a:endCxn id="178179" idx="0"/>
          </p:cNvCxnSpPr>
          <p:nvPr/>
        </p:nvCxnSpPr>
        <p:spPr bwMode="auto">
          <a:xfrm rot="16200000" flipH="1">
            <a:off x="2664619" y="1624806"/>
            <a:ext cx="388938" cy="1406525"/>
          </a:xfrm>
          <a:prstGeom prst="bentConnector3">
            <a:avLst>
              <a:gd name="adj1" fmla="val 4979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182" name="AutoShape 6"/>
          <p:cNvCxnSpPr>
            <a:cxnSpLocks noChangeShapeType="1"/>
            <a:stCxn id="178179" idx="2"/>
            <a:endCxn id="178180" idx="0"/>
          </p:cNvCxnSpPr>
          <p:nvPr/>
        </p:nvCxnSpPr>
        <p:spPr bwMode="auto">
          <a:xfrm rot="16200000" flipH="1">
            <a:off x="4164013" y="3121025"/>
            <a:ext cx="369887" cy="1573213"/>
          </a:xfrm>
          <a:prstGeom prst="bentConnector3">
            <a:avLst>
              <a:gd name="adj1" fmla="val 49787"/>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8185" name="Rectangle 9"/>
          <p:cNvSpPr>
            <a:spLocks noGrp="1" noChangeArrowheads="1"/>
          </p:cNvSpPr>
          <p:nvPr>
            <p:ph type="title"/>
          </p:nvPr>
        </p:nvSpPr>
        <p:spPr>
          <a:noFill/>
          <a:ln/>
        </p:spPr>
        <p:txBody>
          <a:bodyPr/>
          <a:lstStyle/>
          <a:p>
            <a:r>
              <a:rPr lang="en-US" altLang="en-US" sz="3600"/>
              <a:t>SRM API object hierarchy </a:t>
            </a:r>
            <a:r>
              <a:rPr lang="en-US" altLang="en-US" sz="2400"/>
              <a:t>(3 of 6)</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Oval 2"/>
          <p:cNvSpPr>
            <a:spLocks noChangeArrowheads="1"/>
          </p:cNvSpPr>
          <p:nvPr/>
        </p:nvSpPr>
        <p:spPr bwMode="auto">
          <a:xfrm>
            <a:off x="2466975" y="3800475"/>
            <a:ext cx="111125" cy="111125"/>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9203" name="Text Box 3"/>
          <p:cNvSpPr txBox="1">
            <a:spLocks noChangeArrowheads="1"/>
          </p:cNvSpPr>
          <p:nvPr/>
        </p:nvSpPr>
        <p:spPr bwMode="auto">
          <a:xfrm>
            <a:off x="1220788" y="1241425"/>
            <a:ext cx="2598737" cy="2209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b="1" u="sng"/>
              <a:t>BaseSRF3D                      </a:t>
            </a:r>
            <a:r>
              <a:rPr lang="en-GB" altLang="en-US" sz="1600" b="1"/>
              <a:t/>
            </a:r>
            <a:br>
              <a:rPr lang="en-GB" altLang="en-US" sz="1600" b="1"/>
            </a:br>
            <a:r>
              <a:rPr lang="en-GB" altLang="en-US" sz="1600"/>
              <a:t>CreateCoordinate3D</a:t>
            </a:r>
          </a:p>
          <a:p>
            <a:pPr>
              <a:spcAft>
                <a:spcPts val="1200"/>
              </a:spcAft>
            </a:pPr>
            <a:r>
              <a:rPr lang="en-GB" altLang="en-US" sz="1600"/>
              <a:t>CreateDirection</a:t>
            </a:r>
            <a:br>
              <a:rPr lang="en-GB" altLang="en-US" sz="1600"/>
            </a:br>
            <a:r>
              <a:rPr lang="en-GB" altLang="en-US" sz="1600"/>
              <a:t>GetCoordinate3Dvalues</a:t>
            </a:r>
            <a:br>
              <a:rPr lang="en-GB" altLang="en-US" sz="1600"/>
            </a:br>
            <a:r>
              <a:rPr lang="en-GB" altLang="en-US" sz="1600"/>
              <a:t>GetDirectionValues</a:t>
            </a:r>
            <a:br>
              <a:rPr lang="en-GB" altLang="en-US" sz="1600"/>
            </a:br>
            <a:r>
              <a:rPr lang="en-GB" altLang="en-US" sz="1600"/>
              <a:t>ChangeCoordinate3DSRF</a:t>
            </a:r>
            <a:br>
              <a:rPr lang="en-GB" altLang="en-US" sz="1600"/>
            </a:br>
            <a:r>
              <a:rPr lang="en-GB" altLang="en-US" sz="1600"/>
              <a:t>ChangeDirectionSRF</a:t>
            </a:r>
            <a:br>
              <a:rPr lang="en-GB" altLang="en-US" sz="1600"/>
            </a:br>
            <a:r>
              <a:rPr lang="en-GB" altLang="en-US" sz="1600"/>
              <a:t>EuclideanDistance</a:t>
            </a:r>
            <a:endParaRPr lang="en-US" altLang="en-US" sz="1600"/>
          </a:p>
        </p:txBody>
      </p:sp>
      <p:sp>
        <p:nvSpPr>
          <p:cNvPr id="179204" name="Text Box 4"/>
          <p:cNvSpPr txBox="1">
            <a:spLocks noChangeArrowheads="1"/>
          </p:cNvSpPr>
          <p:nvPr/>
        </p:nvSpPr>
        <p:spPr bwMode="auto">
          <a:xfrm>
            <a:off x="4387850" y="4262438"/>
            <a:ext cx="3622675" cy="15684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b="1" u="sng"/>
              <a:t>BaseSRF</a:t>
            </a:r>
            <a:r>
              <a:rPr lang="en-US" altLang="en-US" sz="1600" b="1" u="sng"/>
              <a:t>withTangentPlaneSurface</a:t>
            </a:r>
            <a:r>
              <a:rPr lang="en-GB" altLang="en-US" sz="1600" b="1" u="sng"/>
              <a:t> </a:t>
            </a:r>
            <a:r>
              <a:rPr lang="en-GB" altLang="en-US" sz="1600" b="1"/>
              <a:t/>
            </a:r>
            <a:br>
              <a:rPr lang="en-GB" altLang="en-US" sz="1600" b="1"/>
            </a:br>
            <a:r>
              <a:rPr lang="en-US" altLang="en-US" sz="1600"/>
              <a:t>CreateCoordinateSurf</a:t>
            </a:r>
          </a:p>
          <a:p>
            <a:r>
              <a:rPr lang="en-US" altLang="en-US" sz="1600"/>
              <a:t>GetCoordinateSurfValues</a:t>
            </a:r>
          </a:p>
          <a:p>
            <a:r>
              <a:rPr lang="en-US" altLang="en-US" sz="1600"/>
              <a:t>AssociateCoordinateSurf</a:t>
            </a:r>
          </a:p>
          <a:p>
            <a:r>
              <a:rPr lang="en-US" altLang="en-US" sz="1600"/>
              <a:t>PromoteCoordinateSurf</a:t>
            </a:r>
          </a:p>
          <a:p>
            <a:r>
              <a:rPr lang="en-GB" altLang="en-US" sz="1600"/>
              <a:t>EuclideanDistance</a:t>
            </a:r>
            <a:endParaRPr lang="en-US" altLang="en-US" sz="1600"/>
          </a:p>
        </p:txBody>
      </p:sp>
      <p:cxnSp>
        <p:nvCxnSpPr>
          <p:cNvPr id="179205" name="AutoShape 5"/>
          <p:cNvCxnSpPr>
            <a:cxnSpLocks noChangeShapeType="1"/>
            <a:stCxn id="179203" idx="2"/>
            <a:endCxn id="179204" idx="0"/>
          </p:cNvCxnSpPr>
          <p:nvPr/>
        </p:nvCxnSpPr>
        <p:spPr bwMode="auto">
          <a:xfrm rot="16200000" flipH="1">
            <a:off x="3954462" y="2017713"/>
            <a:ext cx="811213" cy="3678238"/>
          </a:xfrm>
          <a:prstGeom prst="bentConnector3">
            <a:avLst>
              <a:gd name="adj1" fmla="val 49903"/>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9206" name="Text Box 6"/>
          <p:cNvSpPr txBox="1">
            <a:spLocks noChangeArrowheads="1"/>
          </p:cNvSpPr>
          <p:nvPr/>
        </p:nvSpPr>
        <p:spPr bwMode="auto">
          <a:xfrm>
            <a:off x="5480050" y="2559050"/>
            <a:ext cx="2022475" cy="835025"/>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b="1" i="1" u="sng"/>
              <a:t>ConcreteSRF3D</a:t>
            </a:r>
            <a:r>
              <a:rPr lang="en-GB" altLang="en-US" sz="1600" b="1" u="sng"/>
              <a:t>     </a:t>
            </a:r>
            <a:r>
              <a:rPr lang="en-GB" altLang="en-US" sz="1600" b="1"/>
              <a:t/>
            </a:r>
            <a:br>
              <a:rPr lang="en-GB" altLang="en-US" sz="1600" b="1"/>
            </a:br>
            <a:r>
              <a:rPr lang="en-GB" altLang="en-US" sz="1600"/>
              <a:t>Create</a:t>
            </a:r>
          </a:p>
          <a:p>
            <a:r>
              <a:rPr lang="en-GB" altLang="en-US" sz="1600"/>
              <a:t>GetSRFParameters</a:t>
            </a:r>
            <a:endParaRPr lang="en-US" altLang="en-US" sz="800" b="1"/>
          </a:p>
        </p:txBody>
      </p:sp>
      <p:cxnSp>
        <p:nvCxnSpPr>
          <p:cNvPr id="179207" name="AutoShape 7"/>
          <p:cNvCxnSpPr>
            <a:cxnSpLocks noChangeShapeType="1"/>
            <a:stCxn id="179202" idx="6"/>
            <a:endCxn id="179206" idx="0"/>
          </p:cNvCxnSpPr>
          <p:nvPr/>
        </p:nvCxnSpPr>
        <p:spPr bwMode="auto">
          <a:xfrm flipV="1">
            <a:off x="2578100" y="2559050"/>
            <a:ext cx="3913188" cy="1296988"/>
          </a:xfrm>
          <a:prstGeom prst="bentConnector4">
            <a:avLst>
              <a:gd name="adj1" fmla="val 37079"/>
              <a:gd name="adj2" fmla="val 11762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9208" name="Text Box 8"/>
          <p:cNvSpPr txBox="1">
            <a:spLocks noChangeArrowheads="1"/>
          </p:cNvSpPr>
          <p:nvPr/>
        </p:nvSpPr>
        <p:spPr bwMode="auto">
          <a:xfrm>
            <a:off x="415925" y="4267200"/>
            <a:ext cx="3325813" cy="23018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b="1" u="sng"/>
              <a:t>BaseSRF</a:t>
            </a:r>
            <a:r>
              <a:rPr lang="en-US" altLang="en-US" sz="1600" b="1" u="sng"/>
              <a:t>withEllipsoidalHeight</a:t>
            </a:r>
            <a:r>
              <a:rPr lang="en-GB" altLang="en-US" sz="1600" b="1" u="sng"/>
              <a:t> </a:t>
            </a:r>
            <a:r>
              <a:rPr lang="en-GB" altLang="en-US" sz="1600" b="1"/>
              <a:t/>
            </a:r>
            <a:br>
              <a:rPr lang="en-GB" altLang="en-US" sz="1600" b="1"/>
            </a:br>
            <a:r>
              <a:rPr lang="en-US" altLang="en-US" sz="1600"/>
              <a:t>CreateCoordinateSurf</a:t>
            </a:r>
          </a:p>
          <a:p>
            <a:r>
              <a:rPr lang="en-US" altLang="en-US" sz="1600"/>
              <a:t>GetCoordinateSurfValues</a:t>
            </a:r>
          </a:p>
          <a:p>
            <a:r>
              <a:rPr lang="en-US" altLang="en-US" sz="1600"/>
              <a:t>AssociateCoordinateSurf</a:t>
            </a:r>
          </a:p>
          <a:p>
            <a:r>
              <a:rPr lang="en-US" altLang="en-US" sz="1600"/>
              <a:t>PromoteCoordinateSurf</a:t>
            </a:r>
          </a:p>
          <a:p>
            <a:r>
              <a:rPr lang="en-US" altLang="en-US" sz="1600"/>
              <a:t>CreateLocalTangentEuclideanSRF</a:t>
            </a:r>
          </a:p>
          <a:p>
            <a:r>
              <a:rPr lang="en-US" altLang="en-US" sz="1600"/>
              <a:t>OffsetVerticalSeparation</a:t>
            </a:r>
          </a:p>
          <a:p>
            <a:r>
              <a:rPr lang="en-US" altLang="en-US" sz="1600"/>
              <a:t>GeodesicDistance</a:t>
            </a:r>
            <a:br>
              <a:rPr lang="en-US" altLang="en-US" sz="1600"/>
            </a:br>
            <a:r>
              <a:rPr lang="en-GB" altLang="en-US" sz="1600"/>
              <a:t>EuclideanDistance</a:t>
            </a:r>
            <a:endParaRPr lang="en-US" altLang="en-US" sz="1600"/>
          </a:p>
        </p:txBody>
      </p:sp>
      <p:cxnSp>
        <p:nvCxnSpPr>
          <p:cNvPr id="179209" name="AutoShape 9"/>
          <p:cNvCxnSpPr>
            <a:cxnSpLocks noChangeShapeType="1"/>
            <a:stCxn id="179203" idx="2"/>
            <a:endCxn id="179208" idx="0"/>
          </p:cNvCxnSpPr>
          <p:nvPr/>
        </p:nvCxnSpPr>
        <p:spPr bwMode="auto">
          <a:xfrm rot="5400000">
            <a:off x="1892300" y="3638550"/>
            <a:ext cx="815975" cy="44132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9212" name="Rectangle 12"/>
          <p:cNvSpPr>
            <a:spLocks noGrp="1" noChangeArrowheads="1"/>
          </p:cNvSpPr>
          <p:nvPr>
            <p:ph type="title"/>
          </p:nvPr>
        </p:nvSpPr>
        <p:spPr>
          <a:noFill/>
          <a:ln/>
        </p:spPr>
        <p:txBody>
          <a:bodyPr/>
          <a:lstStyle/>
          <a:p>
            <a:r>
              <a:rPr lang="en-US" altLang="en-US" sz="3600"/>
              <a:t>SRM API object hierarchy </a:t>
            </a:r>
            <a:r>
              <a:rPr lang="en-US" altLang="en-US" sz="2400"/>
              <a:t>(4 of 6)</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3911600" y="4151313"/>
            <a:ext cx="3063875" cy="12001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b="1" u="sng"/>
              <a:t>BaseMapProjectionSRF    </a:t>
            </a:r>
            <a:r>
              <a:rPr lang="en-GB" altLang="en-US" sz="1800" b="1"/>
              <a:t/>
            </a:r>
            <a:br>
              <a:rPr lang="en-GB" altLang="en-US" sz="1800" b="1"/>
            </a:br>
            <a:r>
              <a:rPr lang="en-US" altLang="en-US" sz="1800"/>
              <a:t>ConvergenceOfTheMeridian</a:t>
            </a:r>
          </a:p>
          <a:p>
            <a:r>
              <a:rPr lang="en-US" altLang="en-US" sz="1800"/>
              <a:t>PointScale</a:t>
            </a:r>
          </a:p>
          <a:p>
            <a:r>
              <a:rPr lang="en-US" altLang="en-US" sz="1800"/>
              <a:t>MapAzimuth</a:t>
            </a:r>
            <a:endParaRPr lang="en-US" altLang="en-US">
              <a:latin typeface="Times New Roman" panose="02020603050405020304" pitchFamily="18" charset="0"/>
            </a:endParaRPr>
          </a:p>
        </p:txBody>
      </p:sp>
      <p:cxnSp>
        <p:nvCxnSpPr>
          <p:cNvPr id="180227" name="AutoShape 3"/>
          <p:cNvCxnSpPr>
            <a:cxnSpLocks noChangeShapeType="1"/>
            <a:stCxn id="180232" idx="2"/>
            <a:endCxn id="180226" idx="0"/>
          </p:cNvCxnSpPr>
          <p:nvPr/>
        </p:nvCxnSpPr>
        <p:spPr bwMode="auto">
          <a:xfrm rot="16200000" flipH="1">
            <a:off x="4129088" y="2836863"/>
            <a:ext cx="336550" cy="229235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0228" name="Text Box 4"/>
          <p:cNvSpPr txBox="1">
            <a:spLocks noChangeArrowheads="1"/>
          </p:cNvSpPr>
          <p:nvPr/>
        </p:nvSpPr>
        <p:spPr bwMode="auto">
          <a:xfrm>
            <a:off x="4065588" y="5551488"/>
            <a:ext cx="2759075" cy="925512"/>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b="1" i="1" u="sng"/>
              <a:t>ConcreteMapProjection</a:t>
            </a:r>
            <a:r>
              <a:rPr lang="en-GB" altLang="en-US" sz="1800" b="1"/>
              <a:t/>
            </a:r>
            <a:br>
              <a:rPr lang="en-GB" altLang="en-US" sz="1800" b="1"/>
            </a:br>
            <a:r>
              <a:rPr lang="en-GB" altLang="en-US" sz="1800"/>
              <a:t>Create</a:t>
            </a:r>
          </a:p>
          <a:p>
            <a:r>
              <a:rPr lang="en-GB" altLang="en-US" sz="1800"/>
              <a:t>GetSRFParameters</a:t>
            </a:r>
            <a:endParaRPr lang="en-US" altLang="en-US" sz="900" b="1"/>
          </a:p>
        </p:txBody>
      </p:sp>
      <p:sp>
        <p:nvSpPr>
          <p:cNvPr id="180229" name="Text Box 5"/>
          <p:cNvSpPr txBox="1">
            <a:spLocks noChangeArrowheads="1"/>
          </p:cNvSpPr>
          <p:nvPr/>
        </p:nvSpPr>
        <p:spPr bwMode="auto">
          <a:xfrm>
            <a:off x="892175" y="4148138"/>
            <a:ext cx="2200275" cy="9255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b="1" u="sng"/>
              <a:t>Celestiodetic         </a:t>
            </a:r>
            <a:r>
              <a:rPr lang="en-GB" altLang="en-US" sz="1800" b="1"/>
              <a:t/>
            </a:r>
            <a:br>
              <a:rPr lang="en-GB" altLang="en-US" sz="1800" b="1"/>
            </a:br>
            <a:r>
              <a:rPr lang="en-GB" altLang="en-US" sz="1800"/>
              <a:t>Create</a:t>
            </a:r>
          </a:p>
          <a:p>
            <a:r>
              <a:rPr lang="en-GB" altLang="en-US" sz="1800"/>
              <a:t>GetSRFParameters</a:t>
            </a:r>
            <a:endParaRPr lang="en-US" altLang="en-US" sz="900" b="1"/>
          </a:p>
        </p:txBody>
      </p:sp>
      <p:cxnSp>
        <p:nvCxnSpPr>
          <p:cNvPr id="180230" name="AutoShape 6"/>
          <p:cNvCxnSpPr>
            <a:cxnSpLocks noChangeShapeType="1"/>
            <a:stCxn id="180232" idx="2"/>
            <a:endCxn id="180229" idx="0"/>
          </p:cNvCxnSpPr>
          <p:nvPr/>
        </p:nvCxnSpPr>
        <p:spPr bwMode="auto">
          <a:xfrm rot="5400000">
            <a:off x="2405063" y="3402013"/>
            <a:ext cx="333375" cy="115887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231" name="AutoShape 7"/>
          <p:cNvCxnSpPr>
            <a:cxnSpLocks noChangeShapeType="1"/>
            <a:stCxn id="180226" idx="2"/>
            <a:endCxn id="180228" idx="0"/>
          </p:cNvCxnSpPr>
          <p:nvPr/>
        </p:nvCxnSpPr>
        <p:spPr bwMode="auto">
          <a:xfrm rot="16200000" flipH="1">
            <a:off x="5344319" y="5450682"/>
            <a:ext cx="200025" cy="1587"/>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0232" name="Text Box 8"/>
          <p:cNvSpPr txBox="1">
            <a:spLocks noChangeArrowheads="1"/>
          </p:cNvSpPr>
          <p:nvPr/>
        </p:nvSpPr>
        <p:spPr bwMode="auto">
          <a:xfrm>
            <a:off x="1365250" y="1241425"/>
            <a:ext cx="3571875" cy="25733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b="1" u="sng"/>
              <a:t>BaseSRF</a:t>
            </a:r>
            <a:r>
              <a:rPr lang="en-US" altLang="en-US" sz="1800" b="1" u="sng"/>
              <a:t>withEllipsoidalHeight</a:t>
            </a:r>
            <a:r>
              <a:rPr lang="en-GB" altLang="en-US" sz="1800" b="1" u="sng"/>
              <a:t> </a:t>
            </a:r>
            <a:r>
              <a:rPr lang="en-GB" altLang="en-US" sz="1800" b="1"/>
              <a:t/>
            </a:r>
            <a:br>
              <a:rPr lang="en-GB" altLang="en-US" sz="1800" b="1"/>
            </a:br>
            <a:r>
              <a:rPr lang="en-US" altLang="en-US" sz="1800"/>
              <a:t>CreateCoordinateSurf</a:t>
            </a:r>
          </a:p>
          <a:p>
            <a:r>
              <a:rPr lang="en-US" altLang="en-US" sz="1800"/>
              <a:t>GetCoordinateSurfValues</a:t>
            </a:r>
          </a:p>
          <a:p>
            <a:r>
              <a:rPr lang="en-US" altLang="en-US" sz="1800"/>
              <a:t>AssociateCoordinateSurf</a:t>
            </a:r>
          </a:p>
          <a:p>
            <a:r>
              <a:rPr lang="en-US" altLang="en-US" sz="1800"/>
              <a:t>PromoteCoordinateSurf</a:t>
            </a:r>
          </a:p>
          <a:p>
            <a:r>
              <a:rPr lang="en-US" altLang="en-US" sz="1800"/>
              <a:t>CreateLocalTangentPlaneSRF</a:t>
            </a:r>
          </a:p>
          <a:p>
            <a:r>
              <a:rPr lang="en-US" altLang="en-US" sz="1800"/>
              <a:t>OffsetVerticalSeparation</a:t>
            </a:r>
          </a:p>
          <a:p>
            <a:r>
              <a:rPr lang="en-US" altLang="en-US" sz="1800"/>
              <a:t>GeodesicDistance</a:t>
            </a:r>
            <a:br>
              <a:rPr lang="en-US" altLang="en-US" sz="1800"/>
            </a:br>
            <a:r>
              <a:rPr lang="en-GB" altLang="en-US" sz="1800"/>
              <a:t>EuclideanDistance</a:t>
            </a:r>
            <a:endParaRPr lang="en-US" altLang="en-US" sz="1800"/>
          </a:p>
        </p:txBody>
      </p:sp>
      <p:sp>
        <p:nvSpPr>
          <p:cNvPr id="180235" name="Rectangle 11"/>
          <p:cNvSpPr>
            <a:spLocks noGrp="1" noChangeArrowheads="1"/>
          </p:cNvSpPr>
          <p:nvPr>
            <p:ph type="title"/>
          </p:nvPr>
        </p:nvSpPr>
        <p:spPr>
          <a:noFill/>
          <a:ln/>
        </p:spPr>
        <p:txBody>
          <a:bodyPr/>
          <a:lstStyle/>
          <a:p>
            <a:r>
              <a:rPr lang="en-US" altLang="en-US" sz="3600"/>
              <a:t>SRM API object hierarchy </a:t>
            </a:r>
            <a:r>
              <a:rPr lang="en-US" altLang="en-US" sz="2400"/>
              <a:t>(5 of 6)</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4583113" y="3089275"/>
            <a:ext cx="2822575" cy="9255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b="1" u="sng"/>
              <a:t>LocalTangentEuclidean </a:t>
            </a:r>
            <a:r>
              <a:rPr lang="en-GB" altLang="en-US" sz="1800" b="1"/>
              <a:t/>
            </a:r>
            <a:br>
              <a:rPr lang="en-GB" altLang="en-US" sz="1800" b="1"/>
            </a:br>
            <a:r>
              <a:rPr lang="en-GB" altLang="en-US" sz="1800"/>
              <a:t>Create</a:t>
            </a:r>
          </a:p>
          <a:p>
            <a:r>
              <a:rPr lang="en-GB" altLang="en-US" sz="1800"/>
              <a:t>GetSRFParameters</a:t>
            </a:r>
            <a:endParaRPr lang="en-US" altLang="en-US" sz="900" b="1"/>
          </a:p>
        </p:txBody>
      </p:sp>
      <p:cxnSp>
        <p:nvCxnSpPr>
          <p:cNvPr id="181251" name="AutoShape 3"/>
          <p:cNvCxnSpPr>
            <a:cxnSpLocks noChangeShapeType="1"/>
            <a:stCxn id="181256" idx="2"/>
            <a:endCxn id="181250" idx="1"/>
          </p:cNvCxnSpPr>
          <p:nvPr/>
        </p:nvCxnSpPr>
        <p:spPr bwMode="auto">
          <a:xfrm rot="16200000" flipH="1">
            <a:off x="3630613" y="2600325"/>
            <a:ext cx="552450" cy="135255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1252" name="Text Box 4"/>
          <p:cNvSpPr txBox="1">
            <a:spLocks noChangeArrowheads="1"/>
          </p:cNvSpPr>
          <p:nvPr/>
        </p:nvSpPr>
        <p:spPr bwMode="auto">
          <a:xfrm>
            <a:off x="4583113" y="4275138"/>
            <a:ext cx="3800475" cy="9255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b="1" u="sng"/>
              <a:t>LocalTangentAzimuthalSpherical</a:t>
            </a:r>
            <a:r>
              <a:rPr lang="en-GB" altLang="en-US" sz="1800" b="1"/>
              <a:t/>
            </a:r>
            <a:br>
              <a:rPr lang="en-GB" altLang="en-US" sz="1800" b="1"/>
            </a:br>
            <a:r>
              <a:rPr lang="en-GB" altLang="en-US" sz="1800"/>
              <a:t>Create</a:t>
            </a:r>
          </a:p>
          <a:p>
            <a:r>
              <a:rPr lang="en-GB" altLang="en-US" sz="1800"/>
              <a:t>GetSRFParameters</a:t>
            </a:r>
            <a:endParaRPr lang="en-US" altLang="en-US" sz="1800"/>
          </a:p>
        </p:txBody>
      </p:sp>
      <p:cxnSp>
        <p:nvCxnSpPr>
          <p:cNvPr id="181253" name="AutoShape 5"/>
          <p:cNvCxnSpPr>
            <a:cxnSpLocks noChangeShapeType="1"/>
            <a:stCxn id="181256" idx="2"/>
            <a:endCxn id="181252" idx="1"/>
          </p:cNvCxnSpPr>
          <p:nvPr/>
        </p:nvCxnSpPr>
        <p:spPr bwMode="auto">
          <a:xfrm rot="16200000" flipH="1">
            <a:off x="3037681" y="3193257"/>
            <a:ext cx="1738313" cy="135255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1254" name="Text Box 6"/>
          <p:cNvSpPr txBox="1">
            <a:spLocks noChangeArrowheads="1"/>
          </p:cNvSpPr>
          <p:nvPr/>
        </p:nvSpPr>
        <p:spPr bwMode="auto">
          <a:xfrm>
            <a:off x="4583113" y="5461000"/>
            <a:ext cx="2911475" cy="9255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b="1" u="sng"/>
              <a:t>LocalTangentCylindrical </a:t>
            </a:r>
            <a:r>
              <a:rPr lang="en-GB" altLang="en-US" sz="1800" b="1"/>
              <a:t/>
            </a:r>
            <a:br>
              <a:rPr lang="en-GB" altLang="en-US" sz="1800" b="1"/>
            </a:br>
            <a:r>
              <a:rPr lang="en-GB" altLang="en-US" sz="1800"/>
              <a:t>Create</a:t>
            </a:r>
          </a:p>
          <a:p>
            <a:r>
              <a:rPr lang="en-GB" altLang="en-US" sz="1800"/>
              <a:t>GetSRFParameters</a:t>
            </a:r>
            <a:endParaRPr lang="en-US" altLang="en-US" sz="1800"/>
          </a:p>
        </p:txBody>
      </p:sp>
      <p:cxnSp>
        <p:nvCxnSpPr>
          <p:cNvPr id="181255" name="AutoShape 7"/>
          <p:cNvCxnSpPr>
            <a:cxnSpLocks noChangeShapeType="1"/>
            <a:stCxn id="181256" idx="2"/>
            <a:endCxn id="181254" idx="1"/>
          </p:cNvCxnSpPr>
          <p:nvPr/>
        </p:nvCxnSpPr>
        <p:spPr bwMode="auto">
          <a:xfrm rot="16200000" flipH="1">
            <a:off x="2444750" y="3786188"/>
            <a:ext cx="2924175" cy="135255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1256" name="Text Box 8"/>
          <p:cNvSpPr txBox="1">
            <a:spLocks noChangeArrowheads="1"/>
          </p:cNvSpPr>
          <p:nvPr/>
        </p:nvSpPr>
        <p:spPr bwMode="auto">
          <a:xfrm>
            <a:off x="1203325" y="1250950"/>
            <a:ext cx="4054475" cy="17494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b="1" u="sng"/>
              <a:t>BaseSRF</a:t>
            </a:r>
            <a:r>
              <a:rPr lang="en-US" altLang="en-US" sz="1800" b="1" u="sng"/>
              <a:t>withTangentPlaneSurface</a:t>
            </a:r>
            <a:r>
              <a:rPr lang="en-GB" altLang="en-US" sz="1800" b="1" u="sng"/>
              <a:t> </a:t>
            </a:r>
            <a:r>
              <a:rPr lang="en-GB" altLang="en-US" sz="1800" b="1"/>
              <a:t/>
            </a:r>
            <a:br>
              <a:rPr lang="en-GB" altLang="en-US" sz="1800" b="1"/>
            </a:br>
            <a:r>
              <a:rPr lang="en-US" altLang="en-US" sz="1800"/>
              <a:t>CreateCoordinateSurf</a:t>
            </a:r>
          </a:p>
          <a:p>
            <a:r>
              <a:rPr lang="en-US" altLang="en-US" sz="1800"/>
              <a:t>GetCoordinateSurfValues</a:t>
            </a:r>
          </a:p>
          <a:p>
            <a:r>
              <a:rPr lang="en-US" altLang="en-US" sz="1800"/>
              <a:t>AssociateCoordinateSurf</a:t>
            </a:r>
          </a:p>
          <a:p>
            <a:r>
              <a:rPr lang="en-US" altLang="en-US" sz="1800"/>
              <a:t>PromoteCoordinateSurf</a:t>
            </a:r>
          </a:p>
          <a:p>
            <a:r>
              <a:rPr lang="en-GB" altLang="en-US" sz="1800"/>
              <a:t>EuclideanDistance</a:t>
            </a:r>
            <a:endParaRPr lang="en-US" altLang="en-US" sz="1800"/>
          </a:p>
        </p:txBody>
      </p:sp>
      <p:sp>
        <p:nvSpPr>
          <p:cNvPr id="181259" name="Rectangle 11"/>
          <p:cNvSpPr>
            <a:spLocks noGrp="1" noChangeArrowheads="1"/>
          </p:cNvSpPr>
          <p:nvPr>
            <p:ph type="title"/>
          </p:nvPr>
        </p:nvSpPr>
        <p:spPr>
          <a:noFill/>
          <a:ln/>
        </p:spPr>
        <p:txBody>
          <a:bodyPr/>
          <a:lstStyle/>
          <a:p>
            <a:r>
              <a:rPr lang="en-US" altLang="en-US" sz="3600"/>
              <a:t>SRM API object hierarchy </a:t>
            </a:r>
            <a:r>
              <a:rPr lang="en-US" altLang="en-US" sz="2400"/>
              <a:t>(6 of 6)</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en-US" sz="3200"/>
              <a:t>SRM API non-object functions</a:t>
            </a:r>
            <a:endParaRPr lang="en-US" altLang="en-US"/>
          </a:p>
        </p:txBody>
      </p:sp>
      <p:sp>
        <p:nvSpPr>
          <p:cNvPr id="195588" name="Text Box 4"/>
          <p:cNvSpPr txBox="1">
            <a:spLocks noChangeArrowheads="1"/>
          </p:cNvSpPr>
          <p:nvPr/>
        </p:nvSpPr>
        <p:spPr bwMode="auto">
          <a:xfrm>
            <a:off x="1066800" y="2000250"/>
            <a:ext cx="44370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CreateStandardSRF3D</a:t>
            </a:r>
          </a:p>
          <a:p>
            <a:r>
              <a:rPr lang="en-GB" altLang="en-US"/>
              <a:t>	Input: 		SRF_Code</a:t>
            </a:r>
          </a:p>
          <a:p>
            <a:r>
              <a:rPr lang="en-GB" altLang="en-US"/>
              <a:t>	Output: 	SRF3D</a:t>
            </a:r>
            <a:endParaRPr lang="en-US" altLang="en-US"/>
          </a:p>
        </p:txBody>
      </p:sp>
      <p:sp>
        <p:nvSpPr>
          <p:cNvPr id="195589" name="Text Box 5"/>
          <p:cNvSpPr txBox="1">
            <a:spLocks noChangeArrowheads="1"/>
          </p:cNvSpPr>
          <p:nvPr/>
        </p:nvSpPr>
        <p:spPr bwMode="auto">
          <a:xfrm>
            <a:off x="1117600" y="3781425"/>
            <a:ext cx="592931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CreateSRFSetMember</a:t>
            </a:r>
          </a:p>
          <a:p>
            <a:r>
              <a:rPr lang="en-GB" altLang="en-US"/>
              <a:t>	Inputs: 	SRFS_Code</a:t>
            </a:r>
          </a:p>
          <a:p>
            <a:r>
              <a:rPr lang="en-GB" altLang="en-US"/>
              <a:t>			SRFS_Member_Code</a:t>
            </a:r>
          </a:p>
          <a:p>
            <a:r>
              <a:rPr lang="en-GB" altLang="en-US"/>
              <a:t>			ORM_Code</a:t>
            </a:r>
          </a:p>
          <a:p>
            <a:r>
              <a:rPr lang="en-GB" altLang="en-US"/>
              <a:t>	Output: 	SRF3D</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990600" y="204788"/>
            <a:ext cx="7777163" cy="1000125"/>
          </a:xfrm>
        </p:spPr>
        <p:txBody>
          <a:bodyPr/>
          <a:lstStyle/>
          <a:p>
            <a:pPr>
              <a:lnSpc>
                <a:spcPct val="70000"/>
              </a:lnSpc>
            </a:pPr>
            <a:r>
              <a:rPr lang="en-US" altLang="en-US" sz="2900"/>
              <a:t>Augmented Transverse Mercator(ATM) example</a:t>
            </a:r>
          </a:p>
        </p:txBody>
      </p:sp>
      <p:sp>
        <p:nvSpPr>
          <p:cNvPr id="420867" name="Rectangle 3"/>
          <p:cNvSpPr>
            <a:spLocks noChangeArrowheads="1"/>
          </p:cNvSpPr>
          <p:nvPr/>
        </p:nvSpPr>
        <p:spPr bwMode="auto">
          <a:xfrm>
            <a:off x="542925" y="4792663"/>
            <a:ext cx="8153400" cy="16033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nSpc>
                <a:spcPct val="90000"/>
              </a:lnSpc>
            </a:pPr>
            <a:r>
              <a:rPr lang="en-US" altLang="en-US" sz="1800" b="1" i="1">
                <a:solidFill>
                  <a:schemeClr val="accent2"/>
                </a:solidFill>
              </a:rPr>
              <a:t>The results of such</a:t>
            </a:r>
            <a:r>
              <a:rPr lang="en-US" altLang="en-US" sz="1800" b="1"/>
              <a:t> </a:t>
            </a:r>
            <a:r>
              <a:rPr lang="en-US" altLang="en-US" sz="1800" b="1" i="1">
                <a:solidFill>
                  <a:srgbClr val="FF0000"/>
                </a:solidFill>
              </a:rPr>
              <a:t>elevation angle</a:t>
            </a:r>
            <a:r>
              <a:rPr lang="en-US" altLang="en-US" sz="1800" b="1"/>
              <a:t> </a:t>
            </a:r>
            <a:r>
              <a:rPr lang="en-US" altLang="en-US" sz="1800" b="1" i="1">
                <a:solidFill>
                  <a:schemeClr val="accent2"/>
                </a:solidFill>
              </a:rPr>
              <a:t>and</a:t>
            </a:r>
            <a:r>
              <a:rPr lang="en-US" altLang="en-US" sz="1800" b="1"/>
              <a:t> </a:t>
            </a:r>
            <a:r>
              <a:rPr lang="en-US" altLang="en-US" sz="1800" b="1" i="1">
                <a:solidFill>
                  <a:srgbClr val="FF0000"/>
                </a:solidFill>
              </a:rPr>
              <a:t>range distortions</a:t>
            </a:r>
            <a:r>
              <a:rPr lang="en-US" altLang="en-US" sz="1800" b="1"/>
              <a:t> </a:t>
            </a:r>
            <a:r>
              <a:rPr lang="en-US" altLang="en-US" sz="1800" b="1" i="1">
                <a:solidFill>
                  <a:schemeClr val="accent2"/>
                </a:solidFill>
              </a:rPr>
              <a:t>may not be so apparent when all simulations involved use ATM.  However, in a federation involving real world coordinate systems the distortions may become evident.  Use of ATM increases visibility, causes interactions to prosecute too fast, leads to an uneven playing field and is not recommended for use in joint simulations.</a:t>
            </a:r>
            <a:endParaRPr lang="en-US" altLang="en-US" sz="1800" b="1"/>
          </a:p>
        </p:txBody>
      </p:sp>
      <p:grpSp>
        <p:nvGrpSpPr>
          <p:cNvPr id="420868" name="Group 4"/>
          <p:cNvGrpSpPr>
            <a:grpSpLocks/>
          </p:cNvGrpSpPr>
          <p:nvPr/>
        </p:nvGrpSpPr>
        <p:grpSpPr bwMode="auto">
          <a:xfrm>
            <a:off x="1841500" y="1765300"/>
            <a:ext cx="5534025" cy="2784475"/>
            <a:chOff x="1160" y="1112"/>
            <a:chExt cx="3486" cy="1754"/>
          </a:xfrm>
        </p:grpSpPr>
        <p:sp>
          <p:nvSpPr>
            <p:cNvPr id="420869" name="Arc 5"/>
            <p:cNvSpPr>
              <a:spLocks/>
            </p:cNvSpPr>
            <p:nvPr/>
          </p:nvSpPr>
          <p:spPr bwMode="auto">
            <a:xfrm>
              <a:off x="2024" y="1288"/>
              <a:ext cx="1244" cy="14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rgbClr val="00279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70" name="Arc 6"/>
            <p:cNvSpPr>
              <a:spLocks/>
            </p:cNvSpPr>
            <p:nvPr/>
          </p:nvSpPr>
          <p:spPr bwMode="auto">
            <a:xfrm>
              <a:off x="1920" y="1442"/>
              <a:ext cx="1240" cy="133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5400" cap="rnd">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71" name="Line 7"/>
            <p:cNvSpPr>
              <a:spLocks noChangeShapeType="1"/>
            </p:cNvSpPr>
            <p:nvPr/>
          </p:nvSpPr>
          <p:spPr bwMode="auto">
            <a:xfrm flipH="1">
              <a:off x="2486" y="1446"/>
              <a:ext cx="90" cy="158"/>
            </a:xfrm>
            <a:prstGeom prst="line">
              <a:avLst/>
            </a:prstGeom>
            <a:noFill/>
            <a:ln w="127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72" name="Line 8"/>
            <p:cNvSpPr>
              <a:spLocks noChangeShapeType="1"/>
            </p:cNvSpPr>
            <p:nvPr/>
          </p:nvSpPr>
          <p:spPr bwMode="auto">
            <a:xfrm flipH="1">
              <a:off x="2942" y="1965"/>
              <a:ext cx="130" cy="83"/>
            </a:xfrm>
            <a:prstGeom prst="line">
              <a:avLst/>
            </a:prstGeom>
            <a:noFill/>
            <a:ln w="127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73" name="Line 9"/>
            <p:cNvSpPr>
              <a:spLocks noChangeShapeType="1"/>
            </p:cNvSpPr>
            <p:nvPr/>
          </p:nvSpPr>
          <p:spPr bwMode="auto">
            <a:xfrm flipH="1">
              <a:off x="3058" y="1468"/>
              <a:ext cx="182" cy="0"/>
            </a:xfrm>
            <a:prstGeom prst="line">
              <a:avLst/>
            </a:prstGeom>
            <a:noFill/>
            <a:ln w="127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74" name="Line 10"/>
            <p:cNvSpPr>
              <a:spLocks noChangeShapeType="1"/>
            </p:cNvSpPr>
            <p:nvPr/>
          </p:nvSpPr>
          <p:spPr bwMode="auto">
            <a:xfrm flipH="1">
              <a:off x="3086" y="2097"/>
              <a:ext cx="154" cy="5"/>
            </a:xfrm>
            <a:prstGeom prst="line">
              <a:avLst/>
            </a:prstGeom>
            <a:noFill/>
            <a:ln w="127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75" name="Rectangle 11"/>
            <p:cNvSpPr>
              <a:spLocks noChangeArrowheads="1"/>
            </p:cNvSpPr>
            <p:nvPr/>
          </p:nvSpPr>
          <p:spPr bwMode="auto">
            <a:xfrm>
              <a:off x="1307" y="1325"/>
              <a:ext cx="6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600" b="1"/>
                <a:t>90</a:t>
              </a:r>
              <a:r>
                <a:rPr lang="en-US" altLang="en-US" sz="1600" b="1" baseline="30000"/>
                <a:t>o</a:t>
              </a:r>
              <a:r>
                <a:rPr lang="en-US" altLang="en-US" sz="1600" b="1"/>
                <a:t> East</a:t>
              </a:r>
            </a:p>
          </p:txBody>
        </p:sp>
        <p:sp>
          <p:nvSpPr>
            <p:cNvPr id="420876" name="Text Box 12"/>
            <p:cNvSpPr txBox="1">
              <a:spLocks noChangeArrowheads="1"/>
            </p:cNvSpPr>
            <p:nvPr/>
          </p:nvSpPr>
          <p:spPr bwMode="auto">
            <a:xfrm>
              <a:off x="3176" y="1364"/>
              <a:ext cx="15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Times New Roman" panose="02020603050405020304" pitchFamily="18" charset="0"/>
                </a:rPr>
                <a:t>•</a:t>
              </a:r>
            </a:p>
          </p:txBody>
        </p:sp>
        <p:sp>
          <p:nvSpPr>
            <p:cNvPr id="420877" name="Text Box 13"/>
            <p:cNvSpPr txBox="1">
              <a:spLocks noChangeArrowheads="1"/>
            </p:cNvSpPr>
            <p:nvPr/>
          </p:nvSpPr>
          <p:spPr bwMode="auto">
            <a:xfrm>
              <a:off x="3176" y="1995"/>
              <a:ext cx="15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Times New Roman" panose="02020603050405020304" pitchFamily="18" charset="0"/>
                </a:rPr>
                <a:t>•</a:t>
              </a:r>
            </a:p>
          </p:txBody>
        </p:sp>
        <p:cxnSp>
          <p:nvCxnSpPr>
            <p:cNvPr id="420878" name="AutoShape 14"/>
            <p:cNvCxnSpPr>
              <a:cxnSpLocks noChangeShapeType="1"/>
            </p:cNvCxnSpPr>
            <p:nvPr/>
          </p:nvCxnSpPr>
          <p:spPr bwMode="auto">
            <a:xfrm rot="16200000" flipH="1">
              <a:off x="2989" y="2004"/>
              <a:ext cx="50" cy="136"/>
            </a:xfrm>
            <a:prstGeom prst="curvedConnector2">
              <a:avLst/>
            </a:prstGeom>
            <a:noFill/>
            <a:ln w="3175">
              <a:solidFill>
                <a:srgbClr val="012275"/>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0879" name="AutoShape 15"/>
            <p:cNvSpPr>
              <a:spLocks noChangeArrowheads="1"/>
            </p:cNvSpPr>
            <p:nvPr/>
          </p:nvSpPr>
          <p:spPr bwMode="auto">
            <a:xfrm rot="2532350">
              <a:off x="2794" y="1703"/>
              <a:ext cx="47" cy="118"/>
            </a:xfrm>
            <a:prstGeom prst="triangle">
              <a:avLst>
                <a:gd name="adj" fmla="val 58319"/>
              </a:avLst>
            </a:prstGeom>
            <a:solidFill>
              <a:srgbClr val="993300"/>
            </a:solidFill>
            <a:ln w="1270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80" name="Line 16"/>
            <p:cNvSpPr>
              <a:spLocks noChangeShapeType="1"/>
            </p:cNvSpPr>
            <p:nvPr/>
          </p:nvSpPr>
          <p:spPr bwMode="auto">
            <a:xfrm>
              <a:off x="2582" y="1449"/>
              <a:ext cx="494" cy="523"/>
            </a:xfrm>
            <a:prstGeom prst="line">
              <a:avLst/>
            </a:prstGeom>
            <a:noFill/>
            <a:ln w="12700">
              <a:solidFill>
                <a:schemeClr val="tx1"/>
              </a:solidFill>
              <a:prstDash val="sysDot"/>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81" name="Text Box 17"/>
            <p:cNvSpPr txBox="1">
              <a:spLocks noChangeArrowheads="1"/>
            </p:cNvSpPr>
            <p:nvPr/>
          </p:nvSpPr>
          <p:spPr bwMode="auto">
            <a:xfrm>
              <a:off x="2992" y="1867"/>
              <a:ext cx="15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Times New Roman" panose="02020603050405020304" pitchFamily="18" charset="0"/>
                </a:rPr>
                <a:t>•</a:t>
              </a:r>
            </a:p>
          </p:txBody>
        </p:sp>
        <p:sp>
          <p:nvSpPr>
            <p:cNvPr id="420882" name="Text Box 18"/>
            <p:cNvSpPr txBox="1">
              <a:spLocks noChangeArrowheads="1"/>
            </p:cNvSpPr>
            <p:nvPr/>
          </p:nvSpPr>
          <p:spPr bwMode="auto">
            <a:xfrm>
              <a:off x="2506" y="1334"/>
              <a:ext cx="15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Times New Roman" panose="02020603050405020304" pitchFamily="18" charset="0"/>
                </a:rPr>
                <a:t>•</a:t>
              </a:r>
            </a:p>
          </p:txBody>
        </p:sp>
        <p:sp>
          <p:nvSpPr>
            <p:cNvPr id="420883" name="AutoShape 19"/>
            <p:cNvSpPr>
              <a:spLocks noChangeArrowheads="1"/>
            </p:cNvSpPr>
            <p:nvPr/>
          </p:nvSpPr>
          <p:spPr bwMode="auto">
            <a:xfrm rot="5331727">
              <a:off x="3115" y="1806"/>
              <a:ext cx="50" cy="111"/>
            </a:xfrm>
            <a:prstGeom prst="triangle">
              <a:avLst>
                <a:gd name="adj" fmla="val 58319"/>
              </a:avLst>
            </a:prstGeom>
            <a:solidFill>
              <a:srgbClr val="993300"/>
            </a:solidFill>
            <a:ln w="1270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20884" name="AutoShape 20"/>
            <p:cNvCxnSpPr>
              <a:cxnSpLocks noChangeShapeType="1"/>
            </p:cNvCxnSpPr>
            <p:nvPr/>
          </p:nvCxnSpPr>
          <p:spPr bwMode="auto">
            <a:xfrm>
              <a:off x="2750" y="1813"/>
              <a:ext cx="328" cy="51"/>
            </a:xfrm>
            <a:prstGeom prst="curvedConnector3">
              <a:avLst>
                <a:gd name="adj1" fmla="val 49389"/>
              </a:avLst>
            </a:prstGeom>
            <a:noFill/>
            <a:ln w="3175">
              <a:solidFill>
                <a:srgbClr val="012275"/>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0885" name="Line 21"/>
            <p:cNvSpPr>
              <a:spLocks noChangeShapeType="1"/>
            </p:cNvSpPr>
            <p:nvPr/>
          </p:nvSpPr>
          <p:spPr bwMode="auto">
            <a:xfrm>
              <a:off x="3254" y="1472"/>
              <a:ext cx="0" cy="621"/>
            </a:xfrm>
            <a:prstGeom prst="line">
              <a:avLst/>
            </a:prstGeom>
            <a:noFill/>
            <a:ln w="127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86" name="Line 22"/>
            <p:cNvSpPr>
              <a:spLocks noChangeShapeType="1"/>
            </p:cNvSpPr>
            <p:nvPr/>
          </p:nvSpPr>
          <p:spPr bwMode="auto">
            <a:xfrm rot="5400000">
              <a:off x="2608" y="2011"/>
              <a:ext cx="0" cy="1526"/>
            </a:xfrm>
            <a:prstGeom prst="line">
              <a:avLst/>
            </a:prstGeom>
            <a:noFill/>
            <a:ln w="127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87" name="Line 23"/>
            <p:cNvSpPr>
              <a:spLocks noChangeShapeType="1"/>
            </p:cNvSpPr>
            <p:nvPr/>
          </p:nvSpPr>
          <p:spPr bwMode="auto">
            <a:xfrm>
              <a:off x="3074" y="1127"/>
              <a:ext cx="4" cy="1654"/>
            </a:xfrm>
            <a:prstGeom prst="line">
              <a:avLst/>
            </a:prstGeom>
            <a:noFill/>
            <a:ln w="127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88" name="Rectangle 24"/>
            <p:cNvSpPr>
              <a:spLocks noChangeArrowheads="1"/>
            </p:cNvSpPr>
            <p:nvPr/>
          </p:nvSpPr>
          <p:spPr bwMode="auto">
            <a:xfrm>
              <a:off x="3158" y="1112"/>
              <a:ext cx="148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600" b="1"/>
                <a:t>plane of the projection</a:t>
              </a:r>
            </a:p>
          </p:txBody>
        </p:sp>
        <p:cxnSp>
          <p:nvCxnSpPr>
            <p:cNvPr id="420889" name="AutoShape 25"/>
            <p:cNvCxnSpPr>
              <a:cxnSpLocks noChangeShapeType="1"/>
              <a:stCxn id="420871" idx="1"/>
              <a:endCxn id="420873" idx="1"/>
            </p:cNvCxnSpPr>
            <p:nvPr/>
          </p:nvCxnSpPr>
          <p:spPr bwMode="auto">
            <a:xfrm rot="5400000" flipH="1" flipV="1">
              <a:off x="2704" y="1250"/>
              <a:ext cx="135" cy="572"/>
            </a:xfrm>
            <a:prstGeom prst="curvedConnector3">
              <a:avLst>
                <a:gd name="adj1" fmla="val 79361"/>
              </a:avLst>
            </a:prstGeom>
            <a:noFill/>
            <a:ln w="6350">
              <a:solidFill>
                <a:srgbClr val="012275"/>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0890" name="Line 26"/>
            <p:cNvSpPr>
              <a:spLocks noChangeShapeType="1"/>
            </p:cNvSpPr>
            <p:nvPr/>
          </p:nvSpPr>
          <p:spPr bwMode="auto">
            <a:xfrm flipH="1">
              <a:off x="3073" y="1244"/>
              <a:ext cx="113" cy="0"/>
            </a:xfrm>
            <a:prstGeom prst="line">
              <a:avLst/>
            </a:prstGeom>
            <a:noFill/>
            <a:ln w="12700">
              <a:solidFill>
                <a:schemeClr val="tx1"/>
              </a:solidFill>
              <a:round/>
              <a:headEnd/>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91" name="Text Box 27"/>
            <p:cNvSpPr txBox="1">
              <a:spLocks noChangeArrowheads="1"/>
            </p:cNvSpPr>
            <p:nvPr/>
          </p:nvSpPr>
          <p:spPr bwMode="auto">
            <a:xfrm>
              <a:off x="3345" y="2654"/>
              <a:ext cx="120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Central Meridian</a:t>
              </a:r>
            </a:p>
          </p:txBody>
        </p:sp>
        <p:sp>
          <p:nvSpPr>
            <p:cNvPr id="420892" name="Line 28"/>
            <p:cNvSpPr>
              <a:spLocks noChangeShapeType="1"/>
            </p:cNvSpPr>
            <p:nvPr/>
          </p:nvSpPr>
          <p:spPr bwMode="auto">
            <a:xfrm>
              <a:off x="1908" y="1279"/>
              <a:ext cx="4" cy="1555"/>
            </a:xfrm>
            <a:prstGeom prst="line">
              <a:avLst/>
            </a:prstGeom>
            <a:noFill/>
            <a:ln w="127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93" name="Rectangle 29"/>
            <p:cNvSpPr>
              <a:spLocks noChangeArrowheads="1"/>
            </p:cNvSpPr>
            <p:nvPr/>
          </p:nvSpPr>
          <p:spPr bwMode="auto">
            <a:xfrm>
              <a:off x="1160" y="2031"/>
              <a:ext cx="1707" cy="67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en-US" altLang="en-US" sz="1600" b="1"/>
                <a:t>TM plane inset to</a:t>
              </a:r>
            </a:p>
            <a:p>
              <a:r>
                <a:rPr lang="en-US" altLang="en-US" sz="1600" b="1"/>
                <a:t>reduce average distortion</a:t>
              </a:r>
            </a:p>
            <a:p>
              <a:r>
                <a:rPr lang="en-US" altLang="en-US" sz="1600" b="1"/>
                <a:t>(scale factor 0,9996 at the </a:t>
              </a:r>
            </a:p>
            <a:p>
              <a:r>
                <a:rPr lang="en-US" altLang="en-US" sz="1600" b="1"/>
                <a:t>central meridian)</a:t>
              </a:r>
            </a:p>
          </p:txBody>
        </p:sp>
      </p:grpSp>
      <p:sp>
        <p:nvSpPr>
          <p:cNvPr id="420894" name="Rectangle 30"/>
          <p:cNvSpPr>
            <a:spLocks noChangeArrowheads="1"/>
          </p:cNvSpPr>
          <p:nvPr/>
        </p:nvSpPr>
        <p:spPr bwMode="auto">
          <a:xfrm>
            <a:off x="847725" y="1311275"/>
            <a:ext cx="7788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Several distortions are introduced, especially at the higher latitudes.</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ltLang="en-US"/>
              <a:t>Abstract API examples</a:t>
            </a:r>
          </a:p>
        </p:txBody>
      </p:sp>
      <p:sp>
        <p:nvSpPr>
          <p:cNvPr id="196611" name="Text Box 3"/>
          <p:cNvSpPr txBox="1">
            <a:spLocks noChangeArrowheads="1"/>
          </p:cNvSpPr>
          <p:nvPr/>
        </p:nvSpPr>
        <p:spPr bwMode="auto">
          <a:xfrm>
            <a:off x="711200" y="1212850"/>
            <a:ext cx="7219950" cy="515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ts val="1200"/>
              </a:spcAft>
            </a:pPr>
            <a:r>
              <a:rPr lang="en-GB" altLang="en-US" sz="1800"/>
              <a:t>Example 1: Find the Euclidean distance between two locations. </a:t>
            </a:r>
          </a:p>
          <a:p>
            <a:pPr>
              <a:spcAft>
                <a:spcPts val="1200"/>
              </a:spcAft>
            </a:pPr>
            <a:r>
              <a:rPr lang="en-GB" altLang="en-US" sz="1800"/>
              <a:t>--Note: Label in italics denotes a symbolic constant for this example --</a:t>
            </a:r>
          </a:p>
          <a:p>
            <a:pPr>
              <a:spcAft>
                <a:spcPts val="1200"/>
              </a:spcAft>
            </a:pPr>
            <a:r>
              <a:rPr lang="en-GB" altLang="en-US" sz="1800"/>
              <a:t>Celestiodetic method Create</a:t>
            </a:r>
            <a:br>
              <a:rPr lang="en-GB" altLang="en-US" sz="1800"/>
            </a:br>
            <a:r>
              <a:rPr lang="en-GB" altLang="en-US" sz="1800"/>
              <a:t>	( Input: </a:t>
            </a:r>
            <a:r>
              <a:rPr lang="en-GB" altLang="en-US" sz="1800" i="1"/>
              <a:t>ORM_N_AM_1983_CONUS</a:t>
            </a:r>
            <a:r>
              <a:rPr lang="en-GB" altLang="en-US" sz="1800"/>
              <a:t>; Output: srf) </a:t>
            </a:r>
          </a:p>
          <a:p>
            <a:pPr>
              <a:spcAft>
                <a:spcPts val="1200"/>
              </a:spcAft>
            </a:pPr>
            <a:r>
              <a:rPr lang="en-GB" altLang="en-US" sz="1800"/>
              <a:t>srf method CreateCoordinate3D</a:t>
            </a:r>
            <a:br>
              <a:rPr lang="en-GB" altLang="en-US" sz="1800"/>
            </a:br>
            <a:r>
              <a:rPr lang="en-GB" altLang="en-US" sz="1800"/>
              <a:t>	( Inputs -77º(</a:t>
            </a:r>
            <a:r>
              <a:rPr lang="en-GB" altLang="en-US" sz="1800">
                <a:sym typeface="Symbol" panose="05050102010706020507" pitchFamily="18" charset="2"/>
              </a:rPr>
              <a:t></a:t>
            </a:r>
            <a:r>
              <a:rPr lang="en-GB" altLang="en-US" sz="1800"/>
              <a:t>/180º), +38º(</a:t>
            </a:r>
            <a:r>
              <a:rPr lang="en-GB" altLang="en-US" sz="1800">
                <a:sym typeface="Symbol" panose="05050102010706020507" pitchFamily="18" charset="2"/>
              </a:rPr>
              <a:t></a:t>
            </a:r>
            <a:r>
              <a:rPr lang="en-GB" altLang="en-US" sz="1800"/>
              <a:t>/180º), 0; Output: coordinate1)  </a:t>
            </a:r>
          </a:p>
          <a:p>
            <a:pPr>
              <a:spcAft>
                <a:spcPts val="1200"/>
              </a:spcAft>
            </a:pPr>
            <a:r>
              <a:rPr lang="en-GB" altLang="en-US" sz="1800"/>
              <a:t>srf method CreateCoordinate3D</a:t>
            </a:r>
            <a:br>
              <a:rPr lang="en-GB" altLang="en-US" sz="1800"/>
            </a:br>
            <a:r>
              <a:rPr lang="en-GB" altLang="en-US" sz="1800"/>
              <a:t>	( Inputs +3º(</a:t>
            </a:r>
            <a:r>
              <a:rPr lang="en-GB" altLang="en-US" sz="1800">
                <a:sym typeface="Symbol" panose="05050102010706020507" pitchFamily="18" charset="2"/>
              </a:rPr>
              <a:t></a:t>
            </a:r>
            <a:r>
              <a:rPr lang="en-GB" altLang="en-US" sz="1800"/>
              <a:t>/180º), +49º(</a:t>
            </a:r>
            <a:r>
              <a:rPr lang="en-GB" altLang="en-US" sz="1800">
                <a:sym typeface="Symbol" panose="05050102010706020507" pitchFamily="18" charset="2"/>
              </a:rPr>
              <a:t></a:t>
            </a:r>
            <a:r>
              <a:rPr lang="en-GB" altLang="en-US" sz="1800"/>
              <a:t>/180º), 0; Output: coordinate2)  </a:t>
            </a:r>
          </a:p>
          <a:p>
            <a:pPr>
              <a:spcAft>
                <a:spcPts val="1200"/>
              </a:spcAft>
            </a:pPr>
            <a:r>
              <a:rPr lang="en-GB" altLang="en-US" sz="1800"/>
              <a:t>srf method EuclideanDistance</a:t>
            </a:r>
            <a:br>
              <a:rPr lang="en-GB" altLang="en-US" sz="1800"/>
            </a:br>
            <a:r>
              <a:rPr lang="en-GB" altLang="en-US" sz="1800"/>
              <a:t>	( Inputs coordinate1, coordinate2, 0; Output: distance)  </a:t>
            </a:r>
          </a:p>
          <a:p>
            <a:pPr>
              <a:spcAft>
                <a:spcPts val="1200"/>
              </a:spcAft>
            </a:pPr>
            <a:r>
              <a:rPr lang="en-GB" altLang="en-US" sz="1800"/>
              <a:t>-- use distance result --  </a:t>
            </a:r>
          </a:p>
          <a:p>
            <a:pPr>
              <a:spcAft>
                <a:spcPts val="1200"/>
              </a:spcAft>
            </a:pPr>
            <a:r>
              <a:rPr lang="en-GB" altLang="en-US" sz="1800"/>
              <a:t>coordinate1 method destroy  </a:t>
            </a:r>
            <a:br>
              <a:rPr lang="en-GB" altLang="en-US" sz="1800"/>
            </a:br>
            <a:r>
              <a:rPr lang="en-GB" altLang="en-US" sz="1800"/>
              <a:t>coordinate2 method destroy  </a:t>
            </a:r>
            <a:br>
              <a:rPr lang="en-GB" altLang="en-US" sz="1800"/>
            </a:br>
            <a:r>
              <a:rPr lang="en-GB" altLang="en-US" sz="1800"/>
              <a:t>srf method destroy  </a:t>
            </a:r>
            <a:endParaRPr lang="en-US" altLang="en-US" sz="180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en-US"/>
              <a:t>Abstract API examples</a:t>
            </a:r>
          </a:p>
        </p:txBody>
      </p:sp>
      <p:sp>
        <p:nvSpPr>
          <p:cNvPr id="197635" name="Text Box 3"/>
          <p:cNvSpPr txBox="1">
            <a:spLocks noChangeArrowheads="1"/>
          </p:cNvSpPr>
          <p:nvPr/>
        </p:nvSpPr>
        <p:spPr bwMode="auto">
          <a:xfrm>
            <a:off x="481013" y="1212850"/>
            <a:ext cx="8426450" cy="537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ts val="1200"/>
              </a:spcAft>
            </a:pPr>
            <a:r>
              <a:rPr lang="en-GB" altLang="en-US" sz="1800"/>
              <a:t>Example 2: Change SRF representation of a location from UTM to Celestiocentric</a:t>
            </a:r>
          </a:p>
          <a:p>
            <a:pPr>
              <a:spcAft>
                <a:spcPts val="1200"/>
              </a:spcAft>
            </a:pPr>
            <a:r>
              <a:rPr lang="en-GB" altLang="en-US" sz="1800"/>
              <a:t>--Note: Labels in italics denote symbolic constants for this example --</a:t>
            </a:r>
            <a:br>
              <a:rPr lang="en-GB" altLang="en-US" sz="1800"/>
            </a:br>
            <a:r>
              <a:rPr lang="en-GB" altLang="en-US" sz="1800"/>
              <a:t>Function CreateSRFSetMember</a:t>
            </a:r>
            <a:br>
              <a:rPr lang="en-GB" altLang="en-US" sz="1800"/>
            </a:br>
            <a:r>
              <a:rPr lang="en-GB" altLang="en-US" sz="1800"/>
              <a:t>	( Input:	</a:t>
            </a:r>
            <a:r>
              <a:rPr lang="en-GB" altLang="en-US" sz="1800" i="1"/>
              <a:t>SRFS_UNIVERSAL_TRANSVERSE_MERCATOR,</a:t>
            </a:r>
            <a:r>
              <a:rPr lang="en-GB" altLang="en-US" sz="1800"/>
              <a:t> </a:t>
            </a:r>
            <a:br>
              <a:rPr lang="en-GB" altLang="en-US" sz="1800"/>
            </a:br>
            <a:r>
              <a:rPr lang="en-GB" altLang="en-US" sz="1800"/>
              <a:t>		</a:t>
            </a:r>
            <a:r>
              <a:rPr lang="en-GB" altLang="en-US" sz="1800" i="1"/>
              <a:t>ORM_N_AM_1983_CONUS</a:t>
            </a:r>
            <a:r>
              <a:rPr lang="en-GB" altLang="en-US" sz="1800"/>
              <a:t>,</a:t>
            </a:r>
            <a:br>
              <a:rPr lang="en-GB" altLang="en-US" sz="1800"/>
            </a:br>
            <a:r>
              <a:rPr lang="en-GB" altLang="en-US" sz="1800"/>
              <a:t>		</a:t>
            </a:r>
            <a:r>
              <a:rPr lang="en-GB" altLang="en-US" sz="1800" i="1"/>
              <a:t>ZONE_23_NORTHERN_HEMISPHERE</a:t>
            </a:r>
            <a:r>
              <a:rPr lang="en-GB" altLang="en-US" sz="1800"/>
              <a:t>, Output: source_srf) </a:t>
            </a:r>
            <a:br>
              <a:rPr lang="en-GB" altLang="en-US" sz="1800"/>
            </a:br>
            <a:r>
              <a:rPr lang="en-GB" altLang="en-US" sz="1800"/>
              <a:t>Function CreateCoordinate3D</a:t>
            </a:r>
            <a:br>
              <a:rPr lang="en-GB" altLang="en-US" sz="1800"/>
            </a:br>
            <a:r>
              <a:rPr lang="en-GB" altLang="en-US" sz="1800"/>
              <a:t>	( Inputs 120, 400, 0, Output: source_coordinate)</a:t>
            </a:r>
            <a:br>
              <a:rPr lang="en-GB" altLang="en-US" sz="1800"/>
            </a:br>
            <a:r>
              <a:rPr lang="en-GB" altLang="en-US" sz="1800"/>
              <a:t>Function CreateStandardSRF</a:t>
            </a:r>
            <a:br>
              <a:rPr lang="en-GB" altLang="en-US" sz="1800"/>
            </a:br>
            <a:r>
              <a:rPr lang="en-GB" altLang="en-US" sz="1800"/>
              <a:t>	( Input: </a:t>
            </a:r>
            <a:r>
              <a:rPr lang="en-GB" altLang="en-US" sz="1800" i="1"/>
              <a:t>SRF_GEOCENTRIC_EARTH_1984</a:t>
            </a:r>
            <a:r>
              <a:rPr lang="en-GB" altLang="en-US" sz="1800"/>
              <a:t>, Output: target_srf)   </a:t>
            </a:r>
            <a:br>
              <a:rPr lang="en-GB" altLang="en-US" sz="1800"/>
            </a:br>
            <a:r>
              <a:rPr lang="en-GB" altLang="en-US" sz="1800"/>
              <a:t>srf method ChangeCoordinate3DSRF</a:t>
            </a:r>
            <a:br>
              <a:rPr lang="en-GB" altLang="en-US" sz="1800"/>
            </a:br>
            <a:r>
              <a:rPr lang="en-GB" altLang="en-US" sz="1800"/>
              <a:t>	( Inputs source_srf, source_coordinate, Output: target_coordinate)  </a:t>
            </a:r>
          </a:p>
          <a:p>
            <a:pPr>
              <a:spcAft>
                <a:spcPts val="1200"/>
              </a:spcAft>
            </a:pPr>
            <a:r>
              <a:rPr lang="en-GB" altLang="en-US" sz="1800"/>
              <a:t>-- use target_coordinate result --  </a:t>
            </a:r>
          </a:p>
          <a:p>
            <a:pPr>
              <a:spcAft>
                <a:spcPts val="1200"/>
              </a:spcAft>
            </a:pPr>
            <a:r>
              <a:rPr lang="en-GB" altLang="en-US" sz="1800"/>
              <a:t>source_coordinate method destroy  </a:t>
            </a:r>
            <a:br>
              <a:rPr lang="en-GB" altLang="en-US" sz="1800"/>
            </a:br>
            <a:r>
              <a:rPr lang="en-GB" altLang="en-US" sz="1800"/>
              <a:t>target_coordinate method destroy  </a:t>
            </a:r>
            <a:br>
              <a:rPr lang="en-GB" altLang="en-US" sz="1800"/>
            </a:br>
            <a:r>
              <a:rPr lang="en-GB" altLang="en-US" sz="1800"/>
              <a:t>source_srf method destroy  </a:t>
            </a:r>
            <a:br>
              <a:rPr lang="en-GB" altLang="en-US" sz="1800"/>
            </a:br>
            <a:r>
              <a:rPr lang="en-GB" altLang="en-US" sz="1800"/>
              <a:t>target_srf method destroy </a:t>
            </a:r>
            <a:endParaRPr lang="en-US" altLang="en-US" sz="180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ctrTitle"/>
          </p:nvPr>
        </p:nvSpPr>
        <p:spPr>
          <a:xfrm>
            <a:off x="617538" y="1952625"/>
            <a:ext cx="7772400" cy="1143000"/>
          </a:xfrm>
        </p:spPr>
        <p:txBody>
          <a:bodyPr anchor="ctr"/>
          <a:lstStyle/>
          <a:p>
            <a:r>
              <a:rPr lang="en-US" altLang="en-US" sz="4000"/>
              <a:t>SRM API Implementation</a:t>
            </a:r>
          </a:p>
        </p:txBody>
      </p:sp>
      <p:sp>
        <p:nvSpPr>
          <p:cNvPr id="293891" name="Rectangle 3"/>
          <p:cNvSpPr>
            <a:spLocks noGrp="1" noChangeArrowheads="1"/>
          </p:cNvSpPr>
          <p:nvPr>
            <p:ph type="subTitle" idx="1"/>
          </p:nvPr>
        </p:nvSpPr>
        <p:spPr>
          <a:xfrm>
            <a:off x="1371600" y="3886200"/>
            <a:ext cx="6400800" cy="1752600"/>
          </a:xfrm>
        </p:spPr>
        <p:txBody>
          <a:bodyPr/>
          <a:lstStyle/>
          <a:p>
            <a:r>
              <a:rPr lang="en-US" altLang="en-US" sz="3200" b="1">
                <a:solidFill>
                  <a:srgbClr val="0000FF"/>
                </a:solidFill>
              </a:rPr>
              <a:t>STC Tutorial</a:t>
            </a:r>
          </a:p>
          <a:p>
            <a:r>
              <a:rPr lang="en-US" altLang="en-US" sz="3200" b="1">
                <a:solidFill>
                  <a:srgbClr val="0000FF"/>
                </a:solidFill>
              </a:rPr>
              <a:t>4 - 6 PM, Tuesday, January 6</a:t>
            </a:r>
            <a:endParaRPr lang="en-US" altLang="en-US" sz="3200"/>
          </a:p>
          <a:p>
            <a:r>
              <a:rPr lang="en-US" altLang="en-US" sz="3200" b="1" i="1"/>
              <a:t>SRM for Programmers</a:t>
            </a:r>
            <a:r>
              <a:rPr lang="en-US" altLang="en-US" sz="3200"/>
              <a:t> </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ctrTitle"/>
          </p:nvPr>
        </p:nvSpPr>
        <p:spPr>
          <a:xfrm>
            <a:off x="685800" y="1930400"/>
            <a:ext cx="7772400" cy="1143000"/>
          </a:xfrm>
        </p:spPr>
        <p:txBody>
          <a:bodyPr anchor="ctr"/>
          <a:lstStyle/>
          <a:p>
            <a:r>
              <a:rPr lang="en-US" altLang="en-US" sz="4000"/>
              <a:t>Computational considerations</a:t>
            </a:r>
          </a:p>
        </p:txBody>
      </p:sp>
      <p:sp>
        <p:nvSpPr>
          <p:cNvPr id="433155" name="Rectangle 3"/>
          <p:cNvSpPr>
            <a:spLocks noGrp="1" noChangeArrowheads="1"/>
          </p:cNvSpPr>
          <p:nvPr>
            <p:ph type="subTitle" idx="1"/>
          </p:nvPr>
        </p:nvSpPr>
        <p:spPr>
          <a:xfrm>
            <a:off x="1371600" y="3530600"/>
            <a:ext cx="6400800" cy="1752600"/>
          </a:xfrm>
        </p:spPr>
        <p:txBody>
          <a:bodyPr/>
          <a:lstStyle/>
          <a:p>
            <a:pPr>
              <a:lnSpc>
                <a:spcPct val="80000"/>
              </a:lnSpc>
            </a:pPr>
            <a:r>
              <a:rPr lang="en-US" altLang="en-US" sz="2800" b="1" i="1">
                <a:solidFill>
                  <a:schemeClr val="accent2"/>
                </a:solidFill>
              </a:rPr>
              <a:t>Accuracy</a:t>
            </a:r>
          </a:p>
          <a:p>
            <a:pPr>
              <a:lnSpc>
                <a:spcPct val="80000"/>
              </a:lnSpc>
            </a:pPr>
            <a:r>
              <a:rPr lang="en-US" altLang="en-US" sz="2800" b="1" i="1">
                <a:solidFill>
                  <a:schemeClr val="accent2"/>
                </a:solidFill>
              </a:rPr>
              <a:t>Errors</a:t>
            </a:r>
          </a:p>
          <a:p>
            <a:pPr>
              <a:lnSpc>
                <a:spcPct val="80000"/>
              </a:lnSpc>
            </a:pPr>
            <a:r>
              <a:rPr lang="en-US" altLang="en-US" sz="2800" b="1" i="1">
                <a:solidFill>
                  <a:schemeClr val="accent2"/>
                </a:solidFill>
              </a:rPr>
              <a:t>Testing</a:t>
            </a:r>
            <a:endParaRPr lang="en-US" altLang="en-US" sz="2800" b="1" i="1"/>
          </a:p>
          <a:p>
            <a:pPr>
              <a:lnSpc>
                <a:spcPct val="80000"/>
              </a:lnSpc>
            </a:pPr>
            <a:r>
              <a:rPr lang="en-US" altLang="en-US" sz="2800" b="1" i="1">
                <a:solidFill>
                  <a:schemeClr val="accent2"/>
                </a:solidFill>
              </a:rPr>
              <a:t>Algorithm Design</a:t>
            </a:r>
          </a:p>
        </p:txBody>
      </p:sp>
      <p:sp>
        <p:nvSpPr>
          <p:cNvPr id="433156" name="AutoShape 4">
            <a:hlinkClick r:id="rId3" action="ppaction://hlinksldjump" highlightClick="1"/>
          </p:cNvPr>
          <p:cNvSpPr>
            <a:spLocks noChangeArrowheads="1"/>
          </p:cNvSpPr>
          <p:nvPr/>
        </p:nvSpPr>
        <p:spPr bwMode="auto">
          <a:xfrm>
            <a:off x="8526463" y="5989638"/>
            <a:ext cx="366712" cy="434975"/>
          </a:xfrm>
          <a:prstGeom prst="actionButtonBeginning">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a:xfrm>
            <a:off x="1106488" y="150813"/>
            <a:ext cx="7593012" cy="1000125"/>
          </a:xfrm>
        </p:spPr>
        <p:txBody>
          <a:bodyPr/>
          <a:lstStyle/>
          <a:p>
            <a:pPr>
              <a:lnSpc>
                <a:spcPct val="70000"/>
              </a:lnSpc>
            </a:pPr>
            <a:r>
              <a:rPr lang="en-US" altLang="en-US" sz="3600"/>
              <a:t>Error sources in spatial operations software</a:t>
            </a:r>
          </a:p>
        </p:txBody>
      </p:sp>
      <p:sp>
        <p:nvSpPr>
          <p:cNvPr id="435203" name="Rectangle 3"/>
          <p:cNvSpPr>
            <a:spLocks noGrp="1" noChangeArrowheads="1"/>
          </p:cNvSpPr>
          <p:nvPr>
            <p:ph type="body" idx="4294967295"/>
          </p:nvPr>
        </p:nvSpPr>
        <p:spPr>
          <a:xfrm>
            <a:off x="571500" y="1216025"/>
            <a:ext cx="7967663" cy="5292725"/>
          </a:xfrm>
        </p:spPr>
        <p:txBody>
          <a:bodyPr/>
          <a:lstStyle/>
          <a:p>
            <a:pPr>
              <a:lnSpc>
                <a:spcPct val="85000"/>
              </a:lnSpc>
            </a:pPr>
            <a:r>
              <a:rPr lang="en-US" altLang="en-US" sz="2200"/>
              <a:t>There are many possible error sources in development of software for coordinate transformations.</a:t>
            </a:r>
            <a:endParaRPr lang="en-US" altLang="en-US" sz="2400"/>
          </a:p>
          <a:p>
            <a:pPr lvl="1">
              <a:lnSpc>
                <a:spcPct val="85000"/>
              </a:lnSpc>
            </a:pPr>
            <a:r>
              <a:rPr lang="en-US" altLang="en-US" sz="2000">
                <a:solidFill>
                  <a:schemeClr val="accent2"/>
                </a:solidFill>
              </a:rPr>
              <a:t>Truncation errors</a:t>
            </a:r>
            <a:r>
              <a:rPr lang="en-US" altLang="en-US" sz="2000"/>
              <a:t> are due to the use of a finite number of terms in an infinite series.</a:t>
            </a:r>
          </a:p>
          <a:p>
            <a:pPr lvl="1">
              <a:lnSpc>
                <a:spcPct val="85000"/>
              </a:lnSpc>
            </a:pPr>
            <a:r>
              <a:rPr lang="en-US" altLang="en-US" sz="2000">
                <a:solidFill>
                  <a:schemeClr val="accent2"/>
                </a:solidFill>
              </a:rPr>
              <a:t>Approximation error</a:t>
            </a:r>
            <a:r>
              <a:rPr lang="en-US" altLang="en-US" sz="2000"/>
              <a:t> is due to approximating one function with another (simpler to compute) function.</a:t>
            </a:r>
          </a:p>
          <a:p>
            <a:pPr lvl="1">
              <a:lnSpc>
                <a:spcPct val="85000"/>
              </a:lnSpc>
            </a:pPr>
            <a:r>
              <a:rPr lang="en-US" altLang="en-US" sz="2000">
                <a:solidFill>
                  <a:schemeClr val="accent2"/>
                </a:solidFill>
              </a:rPr>
              <a:t>Iteration error</a:t>
            </a:r>
            <a:r>
              <a:rPr lang="en-US" altLang="en-US" sz="2000"/>
              <a:t> is due to the use of a finite number of iterations in an iterative process.</a:t>
            </a:r>
          </a:p>
          <a:p>
            <a:pPr lvl="1">
              <a:lnSpc>
                <a:spcPct val="85000"/>
              </a:lnSpc>
            </a:pPr>
            <a:r>
              <a:rPr lang="en-US" altLang="en-US" sz="2000">
                <a:solidFill>
                  <a:schemeClr val="accent2"/>
                </a:solidFill>
              </a:rPr>
              <a:t>Formulation errors</a:t>
            </a:r>
            <a:r>
              <a:rPr lang="en-US" altLang="en-US" sz="2000"/>
              <a:t> are due to the analyst developing the incorrect equations or logic – this includes improper formulations near singular points, improper treatment of signs, incorrect treatment of units and others.</a:t>
            </a:r>
          </a:p>
          <a:p>
            <a:pPr lvl="1">
              <a:lnSpc>
                <a:spcPct val="85000"/>
              </a:lnSpc>
            </a:pPr>
            <a:r>
              <a:rPr lang="en-US" altLang="en-US" sz="2000">
                <a:solidFill>
                  <a:schemeClr val="accent2"/>
                </a:solidFill>
              </a:rPr>
              <a:t>Implementation errors</a:t>
            </a:r>
            <a:r>
              <a:rPr lang="en-US" altLang="en-US" sz="2000"/>
              <a:t> are due to improper coding of the correct formulation.</a:t>
            </a:r>
          </a:p>
          <a:p>
            <a:pPr lvl="1">
              <a:lnSpc>
                <a:spcPct val="85000"/>
              </a:lnSpc>
            </a:pPr>
            <a:r>
              <a:rPr lang="en-US" altLang="en-US" sz="2000">
                <a:solidFill>
                  <a:schemeClr val="accent2"/>
                </a:solidFill>
              </a:rPr>
              <a:t>Round-off errors</a:t>
            </a:r>
            <a:r>
              <a:rPr lang="en-US" altLang="en-US" sz="2000"/>
              <a:t> are those caused by finite word length computers.</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en-US" altLang="en-US" sz="3600"/>
              <a:t>Bounds checking</a:t>
            </a:r>
          </a:p>
        </p:txBody>
      </p:sp>
      <p:sp>
        <p:nvSpPr>
          <p:cNvPr id="437251" name="Rectangle 3"/>
          <p:cNvSpPr>
            <a:spLocks noGrp="1" noChangeArrowheads="1"/>
          </p:cNvSpPr>
          <p:nvPr>
            <p:ph type="body" idx="4294967295"/>
          </p:nvPr>
        </p:nvSpPr>
        <p:spPr>
          <a:xfrm>
            <a:off x="804863" y="1262063"/>
            <a:ext cx="7497762" cy="5187950"/>
          </a:xfrm>
        </p:spPr>
        <p:txBody>
          <a:bodyPr/>
          <a:lstStyle/>
          <a:p>
            <a:pPr>
              <a:lnSpc>
                <a:spcPct val="85000"/>
              </a:lnSpc>
            </a:pPr>
            <a:r>
              <a:rPr lang="en-US" altLang="en-US" sz="2200"/>
              <a:t>Coordinate transformations may only be valid for prescribed regions.</a:t>
            </a:r>
          </a:p>
          <a:p>
            <a:pPr>
              <a:lnSpc>
                <a:spcPct val="85000"/>
              </a:lnSpc>
            </a:pPr>
            <a:r>
              <a:rPr lang="en-US" altLang="en-US" sz="2200"/>
              <a:t>Both input and output should be checked for validity.</a:t>
            </a:r>
          </a:p>
          <a:p>
            <a:pPr>
              <a:lnSpc>
                <a:spcPct val="85000"/>
              </a:lnSpc>
            </a:pPr>
            <a:r>
              <a:rPr lang="en-US" altLang="en-US" sz="2200"/>
              <a:t>For many coordinate frameworks, the mathematical formulation may exist everywhere even though the results may be nonsensical for some regions.</a:t>
            </a:r>
          </a:p>
          <a:p>
            <a:pPr>
              <a:lnSpc>
                <a:spcPct val="85000"/>
              </a:lnSpc>
            </a:pPr>
            <a:r>
              <a:rPr lang="en-US" altLang="en-US" sz="2200"/>
              <a:t>Determining acceptable bounds requires an examination of distortion effects and, in some cases, computational accuracy.</a:t>
            </a:r>
          </a:p>
          <a:p>
            <a:pPr>
              <a:lnSpc>
                <a:spcPct val="85000"/>
              </a:lnSpc>
            </a:pPr>
            <a:r>
              <a:rPr lang="en-US" altLang="en-US" sz="2200"/>
              <a:t>This is an emerging issue for SRM standardization efforts.</a:t>
            </a:r>
          </a:p>
          <a:p>
            <a:pPr>
              <a:lnSpc>
                <a:spcPct val="85000"/>
              </a:lnSpc>
            </a:pPr>
            <a:r>
              <a:rPr lang="en-US" altLang="en-US" sz="2200"/>
              <a:t>The problem is multi-faceted:</a:t>
            </a:r>
          </a:p>
          <a:p>
            <a:pPr lvl="1">
              <a:lnSpc>
                <a:spcPct val="85000"/>
              </a:lnSpc>
            </a:pPr>
            <a:r>
              <a:rPr lang="en-US" altLang="en-US" sz="2100"/>
              <a:t>What are the acceptable bounds?</a:t>
            </a:r>
          </a:p>
          <a:p>
            <a:pPr lvl="1">
              <a:lnSpc>
                <a:spcPct val="85000"/>
              </a:lnSpc>
            </a:pPr>
            <a:r>
              <a:rPr lang="en-US" altLang="en-US" sz="2100"/>
              <a:t>For which applications?</a:t>
            </a:r>
          </a:p>
          <a:p>
            <a:pPr lvl="1">
              <a:lnSpc>
                <a:spcPct val="85000"/>
              </a:lnSpc>
            </a:pPr>
            <a:r>
              <a:rPr lang="en-US" altLang="en-US" sz="2100"/>
              <a:t>Who determines them?</a:t>
            </a:r>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a:xfrm>
            <a:off x="1106488" y="184150"/>
            <a:ext cx="7593012" cy="1000125"/>
          </a:xfrm>
        </p:spPr>
        <p:txBody>
          <a:bodyPr/>
          <a:lstStyle/>
          <a:p>
            <a:pPr>
              <a:lnSpc>
                <a:spcPct val="70000"/>
              </a:lnSpc>
            </a:pPr>
            <a:r>
              <a:rPr lang="en-US" altLang="en-US" sz="3600"/>
              <a:t>Distortion and computation</a:t>
            </a:r>
            <a:br>
              <a:rPr lang="en-US" altLang="en-US" sz="3600"/>
            </a:br>
            <a:r>
              <a:rPr lang="en-US" altLang="en-US" sz="3600"/>
              <a:t>error tradeoff</a:t>
            </a:r>
          </a:p>
        </p:txBody>
      </p:sp>
      <p:sp>
        <p:nvSpPr>
          <p:cNvPr id="439299" name="Rectangle 3"/>
          <p:cNvSpPr>
            <a:spLocks noGrp="1" noChangeArrowheads="1"/>
          </p:cNvSpPr>
          <p:nvPr>
            <p:ph type="body" idx="1"/>
          </p:nvPr>
        </p:nvSpPr>
        <p:spPr>
          <a:xfrm>
            <a:off x="720725" y="1208088"/>
            <a:ext cx="7785100" cy="5041900"/>
          </a:xfrm>
        </p:spPr>
        <p:txBody>
          <a:bodyPr/>
          <a:lstStyle/>
          <a:p>
            <a:pPr>
              <a:spcBef>
                <a:spcPct val="35000"/>
              </a:spcBef>
            </a:pPr>
            <a:r>
              <a:rPr lang="en-US" altLang="en-US" sz="2000"/>
              <a:t>The computational complexity and efficiency of series representations depend on the number of terms used.</a:t>
            </a:r>
          </a:p>
          <a:p>
            <a:pPr>
              <a:spcBef>
                <a:spcPct val="35000"/>
              </a:spcBef>
            </a:pPr>
            <a:r>
              <a:rPr lang="en-US" altLang="en-US" sz="2000"/>
              <a:t>For map projection-based SRFs, distortion generally increases away from the origin.</a:t>
            </a:r>
          </a:p>
          <a:p>
            <a:pPr>
              <a:spcBef>
                <a:spcPct val="35000"/>
              </a:spcBef>
            </a:pPr>
            <a:r>
              <a:rPr lang="en-US" altLang="en-US" sz="2000"/>
              <a:t>Computational accuracy may be swamped by errors due to distortion.</a:t>
            </a:r>
          </a:p>
          <a:p>
            <a:pPr>
              <a:spcBef>
                <a:spcPct val="35000"/>
              </a:spcBef>
            </a:pPr>
            <a:r>
              <a:rPr lang="en-US" altLang="en-US" sz="2000"/>
              <a:t>Appropriate tradeoff of these effects are application dependent, and is central to determining validity bounds.</a:t>
            </a:r>
          </a:p>
          <a:p>
            <a:pPr>
              <a:spcBef>
                <a:spcPct val="35000"/>
              </a:spcBef>
            </a:pPr>
            <a:r>
              <a:rPr lang="en-US" altLang="en-US" sz="2000"/>
              <a:t>There is little published information to support a cogent decision on how to set the bounds.</a:t>
            </a:r>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a:xfrm>
            <a:off x="1106488" y="150813"/>
            <a:ext cx="7593012" cy="1000125"/>
          </a:xfrm>
        </p:spPr>
        <p:txBody>
          <a:bodyPr/>
          <a:lstStyle/>
          <a:p>
            <a:r>
              <a:rPr lang="en-US" altLang="en-US" sz="3600"/>
              <a:t>How should accuracy be specified?</a:t>
            </a:r>
          </a:p>
        </p:txBody>
      </p:sp>
      <p:sp>
        <p:nvSpPr>
          <p:cNvPr id="441347" name="Rectangle 3"/>
          <p:cNvSpPr>
            <a:spLocks noGrp="1" noChangeArrowheads="1"/>
          </p:cNvSpPr>
          <p:nvPr>
            <p:ph type="body" idx="4294967295"/>
          </p:nvPr>
        </p:nvSpPr>
        <p:spPr>
          <a:xfrm>
            <a:off x="523875" y="1147763"/>
            <a:ext cx="8335963" cy="4743450"/>
          </a:xfrm>
        </p:spPr>
        <p:txBody>
          <a:bodyPr/>
          <a:lstStyle/>
          <a:p>
            <a:pPr>
              <a:lnSpc>
                <a:spcPct val="90000"/>
              </a:lnSpc>
              <a:spcBef>
                <a:spcPct val="10000"/>
              </a:spcBef>
            </a:pPr>
            <a:r>
              <a:rPr lang="en-US" altLang="en-US" sz="2200"/>
              <a:t>Published standards for mathematical library routines set a precedent for this Issue.</a:t>
            </a:r>
          </a:p>
          <a:p>
            <a:pPr lvl="1">
              <a:lnSpc>
                <a:spcPct val="90000"/>
              </a:lnSpc>
              <a:spcBef>
                <a:spcPct val="10000"/>
              </a:spcBef>
            </a:pPr>
            <a:r>
              <a:rPr lang="en-US" altLang="en-US" sz="1800" i="1"/>
              <a:t>E.g.</a:t>
            </a:r>
            <a:r>
              <a:rPr lang="en-US" altLang="en-US" sz="1800"/>
              <a:t>, IEEE standards specify a valid operating range and accuracy for each function.</a:t>
            </a:r>
          </a:p>
          <a:p>
            <a:pPr>
              <a:lnSpc>
                <a:spcPct val="90000"/>
              </a:lnSpc>
              <a:spcBef>
                <a:spcPct val="10000"/>
              </a:spcBef>
            </a:pPr>
            <a:r>
              <a:rPr lang="en-US" altLang="en-US" sz="2200"/>
              <a:t>Examples of what happens when the argument is out of range:</a:t>
            </a:r>
          </a:p>
          <a:p>
            <a:pPr lvl="1">
              <a:lnSpc>
                <a:spcPct val="90000"/>
              </a:lnSpc>
              <a:spcBef>
                <a:spcPct val="10000"/>
              </a:spcBef>
            </a:pPr>
            <a:r>
              <a:rPr lang="en-US" altLang="en-US" sz="1800"/>
              <a:t>A negative argument for a real square root, or a zero input for a logarithm will generate error messages.</a:t>
            </a:r>
          </a:p>
          <a:p>
            <a:pPr lvl="1">
              <a:lnSpc>
                <a:spcPct val="90000"/>
              </a:lnSpc>
              <a:spcBef>
                <a:spcPct val="10000"/>
              </a:spcBef>
            </a:pPr>
            <a:r>
              <a:rPr lang="en-US" altLang="en-US" sz="1800"/>
              <a:t>Too large (or small) an argument may generate a warning or require special handling (overflow-underflow protection).</a:t>
            </a:r>
          </a:p>
          <a:p>
            <a:pPr>
              <a:lnSpc>
                <a:spcPct val="90000"/>
              </a:lnSpc>
              <a:spcBef>
                <a:spcPct val="10000"/>
              </a:spcBef>
            </a:pPr>
            <a:r>
              <a:rPr lang="en-US" altLang="en-US" sz="2200"/>
              <a:t>Computational performance (efficiency) is not specified, but is market driven.</a:t>
            </a:r>
          </a:p>
          <a:p>
            <a:pPr>
              <a:lnSpc>
                <a:spcPct val="90000"/>
              </a:lnSpc>
              <a:spcBef>
                <a:spcPct val="10000"/>
              </a:spcBef>
            </a:pPr>
            <a:r>
              <a:rPr lang="en-US" altLang="en-US" sz="2200"/>
              <a:t>Accuracy is specified in decimal digits (or bits of precision).</a:t>
            </a:r>
          </a:p>
          <a:p>
            <a:pPr lvl="1">
              <a:lnSpc>
                <a:spcPct val="90000"/>
              </a:lnSpc>
              <a:spcBef>
                <a:spcPct val="10000"/>
              </a:spcBef>
            </a:pPr>
            <a:r>
              <a:rPr lang="en-US" altLang="en-US" sz="1800"/>
              <a:t>Accuracy is specified for the worst-case application.</a:t>
            </a:r>
          </a:p>
          <a:p>
            <a:pPr lvl="1">
              <a:lnSpc>
                <a:spcPct val="90000"/>
              </a:lnSpc>
              <a:spcBef>
                <a:spcPct val="10000"/>
              </a:spcBef>
            </a:pPr>
            <a:r>
              <a:rPr lang="en-US" altLang="en-US" sz="1800"/>
              <a:t>Nominal applications never come close to needing full accuracy.</a:t>
            </a:r>
          </a:p>
          <a:p>
            <a:pPr lvl="1">
              <a:lnSpc>
                <a:spcPct val="90000"/>
              </a:lnSpc>
              <a:spcBef>
                <a:spcPct val="10000"/>
              </a:spcBef>
            </a:pPr>
            <a:r>
              <a:rPr lang="en-US" altLang="en-US" sz="1800"/>
              <a:t>No options are provided for reduced accuracy – this leads to ad hoc (non-standard) in-line replacements to reduce computation time.</a:t>
            </a:r>
          </a:p>
        </p:txBody>
      </p:sp>
      <p:sp>
        <p:nvSpPr>
          <p:cNvPr id="441348" name="Text Box 4"/>
          <p:cNvSpPr txBox="1">
            <a:spLocks noChangeArrowheads="1"/>
          </p:cNvSpPr>
          <p:nvPr/>
        </p:nvSpPr>
        <p:spPr bwMode="auto">
          <a:xfrm>
            <a:off x="712788" y="5826125"/>
            <a:ext cx="7478712" cy="717550"/>
          </a:xfrm>
          <a:prstGeom prst="rect">
            <a:avLst/>
          </a:prstGeom>
          <a:solidFill>
            <a:schemeClr val="bg1"/>
          </a:solidFill>
          <a:ln w="28575">
            <a:solidFill>
              <a:srgbClr val="FF0000"/>
            </a:solidFill>
            <a:miter lim="800000"/>
            <a:headEnd/>
            <a:tailEnd type="none" w="sm" len="sm"/>
          </a:ln>
          <a:effectLst/>
          <a:extLst>
            <a:ext uri="{AF507438-7753-43E0-B8FC-AC1667EBCBE1}">
              <a14:hiddenEffects xmlns:a14="http://schemas.microsoft.com/office/drawing/2010/main">
                <a:effectLst>
                  <a:outerShdw dist="71842" dir="2700000" algn="ctr" rotWithShape="0">
                    <a:srgbClr val="FF0000"/>
                  </a:outerShdw>
                </a:effectLst>
              </a14:hiddenEffects>
            </a:ext>
          </a:extLst>
        </p:spPr>
        <p:txBody>
          <a:bodyPr wrap="none" lIns="77778" tIns="39682" rIns="77778" bIns="39682">
            <a:spAutoFit/>
          </a:bodyPr>
          <a:lstStyle>
            <a:lvl1pPr defTabSz="661988">
              <a:defRPr sz="2400">
                <a:solidFill>
                  <a:schemeClr val="tx1"/>
                </a:solidFill>
                <a:latin typeface="Times New Roman" panose="02020603050405020304" pitchFamily="18" charset="0"/>
              </a:defRPr>
            </a:lvl1pPr>
            <a:lvl2pPr marL="388938" defTabSz="661988">
              <a:defRPr sz="2400">
                <a:solidFill>
                  <a:schemeClr val="tx1"/>
                </a:solidFill>
                <a:latin typeface="Times New Roman" panose="02020603050405020304" pitchFamily="18" charset="0"/>
              </a:defRPr>
            </a:lvl2pPr>
            <a:lvl3pPr marL="777875" defTabSz="661988">
              <a:defRPr sz="2400">
                <a:solidFill>
                  <a:schemeClr val="tx1"/>
                </a:solidFill>
                <a:latin typeface="Times New Roman" panose="02020603050405020304" pitchFamily="18" charset="0"/>
              </a:defRPr>
            </a:lvl3pPr>
            <a:lvl4pPr marL="1165225" defTabSz="661988">
              <a:defRPr sz="2400">
                <a:solidFill>
                  <a:schemeClr val="tx1"/>
                </a:solidFill>
                <a:latin typeface="Times New Roman" panose="02020603050405020304" pitchFamily="18" charset="0"/>
              </a:defRPr>
            </a:lvl4pPr>
            <a:lvl5pPr marL="1554163" defTabSz="661988">
              <a:defRPr sz="2400">
                <a:solidFill>
                  <a:schemeClr val="tx1"/>
                </a:solidFill>
                <a:latin typeface="Times New Roman" panose="02020603050405020304" pitchFamily="18" charset="0"/>
              </a:defRPr>
            </a:lvl5pPr>
            <a:lvl6pPr marL="2011363" defTabSz="661988" eaLnBrk="0" fontAlgn="base" hangingPunct="0">
              <a:spcBef>
                <a:spcPct val="0"/>
              </a:spcBef>
              <a:spcAft>
                <a:spcPct val="0"/>
              </a:spcAft>
              <a:defRPr sz="2400">
                <a:solidFill>
                  <a:schemeClr val="tx1"/>
                </a:solidFill>
                <a:latin typeface="Times New Roman" panose="02020603050405020304" pitchFamily="18" charset="0"/>
              </a:defRPr>
            </a:lvl6pPr>
            <a:lvl7pPr marL="2468563" defTabSz="661988" eaLnBrk="0" fontAlgn="base" hangingPunct="0">
              <a:spcBef>
                <a:spcPct val="0"/>
              </a:spcBef>
              <a:spcAft>
                <a:spcPct val="0"/>
              </a:spcAft>
              <a:defRPr sz="2400">
                <a:solidFill>
                  <a:schemeClr val="tx1"/>
                </a:solidFill>
                <a:latin typeface="Times New Roman" panose="02020603050405020304" pitchFamily="18" charset="0"/>
              </a:defRPr>
            </a:lvl7pPr>
            <a:lvl8pPr marL="2925763" defTabSz="661988" eaLnBrk="0" fontAlgn="base" hangingPunct="0">
              <a:spcBef>
                <a:spcPct val="0"/>
              </a:spcBef>
              <a:spcAft>
                <a:spcPct val="0"/>
              </a:spcAft>
              <a:defRPr sz="2400">
                <a:solidFill>
                  <a:schemeClr val="tx1"/>
                </a:solidFill>
                <a:latin typeface="Times New Roman" panose="02020603050405020304" pitchFamily="18" charset="0"/>
              </a:defRPr>
            </a:lvl8pPr>
            <a:lvl9pPr marL="3382963" defTabSz="661988"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b="1" i="1">
                <a:solidFill>
                  <a:schemeClr val="accent2"/>
                </a:solidFill>
                <a:latin typeface="Arial" panose="020B0604020202020204" pitchFamily="34" charset="0"/>
              </a:rPr>
              <a:t>Standards based implementations require bounds checking </a:t>
            </a:r>
            <a:br>
              <a:rPr lang="en-US" altLang="en-US" sz="2000" b="1" i="1">
                <a:solidFill>
                  <a:schemeClr val="accent2"/>
                </a:solidFill>
                <a:latin typeface="Arial" panose="020B0604020202020204" pitchFamily="34" charset="0"/>
              </a:rPr>
            </a:br>
            <a:r>
              <a:rPr lang="en-US" altLang="en-US" sz="2000" b="1" i="1">
                <a:solidFill>
                  <a:schemeClr val="accent2"/>
                </a:solidFill>
                <a:latin typeface="Arial" panose="020B0604020202020204" pitchFamily="34" charset="0"/>
              </a:rPr>
              <a:t>and accuracy specification.</a:t>
            </a:r>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a:xfrm>
            <a:off x="1106488" y="0"/>
            <a:ext cx="7593012" cy="1000125"/>
          </a:xfrm>
        </p:spPr>
        <p:txBody>
          <a:bodyPr/>
          <a:lstStyle/>
          <a:p>
            <a:pPr>
              <a:lnSpc>
                <a:spcPct val="80000"/>
              </a:lnSpc>
            </a:pPr>
            <a:r>
              <a:rPr lang="en-US" altLang="en-US" sz="3200"/>
              <a:t>Ground rules for spatial operations </a:t>
            </a:r>
            <a:br>
              <a:rPr lang="en-US" altLang="en-US" sz="3200"/>
            </a:br>
            <a:r>
              <a:rPr lang="en-US" altLang="en-US" sz="3200"/>
              <a:t>algorithm development</a:t>
            </a:r>
          </a:p>
        </p:txBody>
      </p:sp>
      <p:sp>
        <p:nvSpPr>
          <p:cNvPr id="443395" name="Text Box 3"/>
          <p:cNvSpPr txBox="1">
            <a:spLocks noChangeArrowheads="1"/>
          </p:cNvSpPr>
          <p:nvPr/>
        </p:nvSpPr>
        <p:spPr bwMode="auto">
          <a:xfrm>
            <a:off x="817563" y="1317625"/>
            <a:ext cx="734695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en-US" sz="2000"/>
              <a:t>A Spatial Operation (SO) for Earth specific applications is a</a:t>
            </a:r>
          </a:p>
          <a:p>
            <a:pPr>
              <a:lnSpc>
                <a:spcPct val="80000"/>
              </a:lnSpc>
            </a:pPr>
            <a:r>
              <a:rPr lang="en-US" altLang="en-US" sz="2000"/>
              <a:t>coordinate transformation, a coordinate conversion, an azimuth </a:t>
            </a:r>
          </a:p>
          <a:p>
            <a:pPr>
              <a:lnSpc>
                <a:spcPct val="80000"/>
              </a:lnSpc>
            </a:pPr>
            <a:r>
              <a:rPr lang="en-US" altLang="en-US" sz="2000"/>
              <a:t>determination, a distance calculation or other computations </a:t>
            </a:r>
          </a:p>
          <a:p>
            <a:pPr>
              <a:lnSpc>
                <a:spcPct val="80000"/>
              </a:lnSpc>
            </a:pPr>
            <a:r>
              <a:rPr lang="en-US" altLang="en-US" sz="2000"/>
              <a:t>associated with elliptical trigonometry and map projections. </a:t>
            </a:r>
          </a:p>
        </p:txBody>
      </p:sp>
      <p:sp>
        <p:nvSpPr>
          <p:cNvPr id="443396" name="Text Box 4"/>
          <p:cNvSpPr txBox="1">
            <a:spLocks noChangeArrowheads="1"/>
          </p:cNvSpPr>
          <p:nvPr/>
        </p:nvSpPr>
        <p:spPr bwMode="auto">
          <a:xfrm>
            <a:off x="860425" y="2538413"/>
            <a:ext cx="8001000" cy="387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GR 1: Consider the current computational environment:</a:t>
            </a:r>
            <a:endParaRPr lang="en-US" altLang="en-US" sz="1800"/>
          </a:p>
          <a:p>
            <a:r>
              <a:rPr lang="en-US" altLang="en-US" sz="1600"/>
              <a:t>  - a surfeit of low cost Dynamic Random Access Memory (DRAM),</a:t>
            </a:r>
          </a:p>
          <a:p>
            <a:r>
              <a:rPr lang="en-US" altLang="en-US" sz="1800"/>
              <a:t>  </a:t>
            </a:r>
            <a:r>
              <a:rPr lang="en-US" altLang="en-US" sz="1600"/>
              <a:t>- high speed cache available,</a:t>
            </a:r>
          </a:p>
          <a:p>
            <a:r>
              <a:rPr lang="en-US" altLang="en-US" sz="1600"/>
              <a:t>  - super scalar architectures for pipelined (parallel processing),</a:t>
            </a:r>
          </a:p>
          <a:p>
            <a:r>
              <a:rPr lang="en-US" altLang="en-US" sz="1600"/>
              <a:t>  - very high speed processing of some standard mathematical functions,</a:t>
            </a:r>
          </a:p>
          <a:p>
            <a:r>
              <a:rPr lang="en-US" altLang="en-US" sz="1600"/>
              <a:t>  - improved compilers consistent with pipelined processing,</a:t>
            </a:r>
          </a:p>
          <a:p>
            <a:r>
              <a:rPr lang="en-US" altLang="en-US" sz="1600"/>
              <a:t>  - operating systems with dynamic optimization of resources,</a:t>
            </a:r>
          </a:p>
          <a:p>
            <a:r>
              <a:rPr lang="en-US" altLang="en-US" sz="1600"/>
              <a:t>  - IEEE double precision as nominal processing mode.</a:t>
            </a:r>
          </a:p>
          <a:p>
            <a:endParaRPr lang="en-US" altLang="en-US" sz="1600"/>
          </a:p>
          <a:p>
            <a:r>
              <a:rPr lang="en-US" altLang="en-US" sz="1800" b="1"/>
              <a:t>GR 2: Consider the domain of application:</a:t>
            </a:r>
            <a:endParaRPr lang="en-US" altLang="en-US" sz="1800"/>
          </a:p>
          <a:p>
            <a:r>
              <a:rPr lang="en-US" altLang="en-US" sz="1600"/>
              <a:t>  - develop for all regions but recognize that specific regions or </a:t>
            </a:r>
          </a:p>
          <a:p>
            <a:r>
              <a:rPr lang="en-US" altLang="en-US" sz="1600"/>
              <a:t>    applications may require different approaches,</a:t>
            </a:r>
            <a:endParaRPr lang="en-US" altLang="en-US" sz="1800"/>
          </a:p>
          <a:p>
            <a:r>
              <a:rPr lang="en-US" altLang="en-US" sz="1800"/>
              <a:t>  </a:t>
            </a:r>
            <a:r>
              <a:rPr lang="en-US" altLang="en-US" sz="1600"/>
              <a:t>- do not lose sight of the fact that majority of applications are in the near Earth </a:t>
            </a:r>
          </a:p>
          <a:p>
            <a:r>
              <a:rPr lang="en-US" altLang="en-US" sz="1600"/>
              <a:t>     region [-12, 35] kilometres (in geodetic height). This region encompasses the </a:t>
            </a:r>
          </a:p>
          <a:p>
            <a:r>
              <a:rPr lang="en-US" altLang="en-US" sz="1600"/>
              <a:t>     lowest point of Earth bathymetry (Marianas Trench) to the limit of air breather flight. </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1106488" y="0"/>
            <a:ext cx="7593012" cy="1000125"/>
          </a:xfrm>
          <a:noFill/>
          <a:ln/>
        </p:spPr>
        <p:txBody>
          <a:bodyPr/>
          <a:lstStyle/>
          <a:p>
            <a:pPr>
              <a:lnSpc>
                <a:spcPct val="80000"/>
              </a:lnSpc>
            </a:pPr>
            <a:r>
              <a:rPr lang="en-US" altLang="en-US" sz="3200"/>
              <a:t>Ground rules for spatial operations </a:t>
            </a:r>
            <a:br>
              <a:rPr lang="en-US" altLang="en-US" sz="3200"/>
            </a:br>
            <a:r>
              <a:rPr lang="en-US" altLang="en-US" sz="3200"/>
              <a:t>algorithm development </a:t>
            </a:r>
            <a:r>
              <a:rPr lang="en-US" altLang="en-US" sz="2800"/>
              <a:t>(cont’d)</a:t>
            </a:r>
          </a:p>
        </p:txBody>
      </p:sp>
      <p:sp>
        <p:nvSpPr>
          <p:cNvPr id="444419" name="Text Box 3"/>
          <p:cNvSpPr txBox="1">
            <a:spLocks noChangeArrowheads="1"/>
          </p:cNvSpPr>
          <p:nvPr/>
        </p:nvSpPr>
        <p:spPr bwMode="auto">
          <a:xfrm>
            <a:off x="1190625" y="1397000"/>
            <a:ext cx="7313613" cy="623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b="1"/>
              <a:t>GR 3: Define a meaningful error measure:</a:t>
            </a:r>
          </a:p>
          <a:p>
            <a:r>
              <a:rPr lang="en-US" altLang="en-US" sz="1600"/>
              <a:t>  - use a Euclidean position error metric where this makes sense,</a:t>
            </a:r>
          </a:p>
          <a:p>
            <a:r>
              <a:rPr lang="en-US" altLang="en-US" sz="1600"/>
              <a:t>  - convert angular errors to position errors,</a:t>
            </a:r>
          </a:p>
          <a:p>
            <a:r>
              <a:rPr lang="en-US" altLang="en-US" sz="1600"/>
              <a:t>  - use a maximum position error over the </a:t>
            </a:r>
            <a:r>
              <a:rPr lang="en-US" altLang="en-US" sz="1600" i="1">
                <a:solidFill>
                  <a:schemeClr val="accent2"/>
                </a:solidFill>
              </a:rPr>
              <a:t>entire</a:t>
            </a:r>
            <a:r>
              <a:rPr lang="en-US" altLang="en-US" sz="1600"/>
              <a:t> region of interest.</a:t>
            </a:r>
          </a:p>
          <a:p>
            <a:r>
              <a:rPr lang="en-US" altLang="en-US" sz="1600"/>
              <a:t>  - avoid the use of average absolute component errors.</a:t>
            </a:r>
          </a:p>
          <a:p>
            <a:endParaRPr lang="en-US" altLang="en-US" sz="1600"/>
          </a:p>
          <a:p>
            <a:r>
              <a:rPr lang="en-US" altLang="en-US" sz="1800" b="1"/>
              <a:t>GR 4: Avoid excessive accuracy:</a:t>
            </a:r>
          </a:p>
          <a:p>
            <a:r>
              <a:rPr lang="en-US" altLang="en-US" sz="1600"/>
              <a:t>  - the SEDRIS goal is a maximum of 1mm position error over a region, </a:t>
            </a:r>
          </a:p>
          <a:p>
            <a:r>
              <a:rPr lang="en-US" altLang="en-US" sz="1800"/>
              <a:t>  </a:t>
            </a:r>
            <a:r>
              <a:rPr lang="en-US" altLang="en-US" sz="1600"/>
              <a:t>- avoid algorithms designed to yield errors like 10</a:t>
            </a:r>
            <a:r>
              <a:rPr lang="en-US" altLang="en-US" sz="1600" baseline="30000"/>
              <a:t>-08 </a:t>
            </a:r>
            <a:r>
              <a:rPr lang="en-US" altLang="en-US" sz="1600"/>
              <a:t>or</a:t>
            </a:r>
            <a:r>
              <a:rPr lang="en-US" altLang="en-US" sz="1600" baseline="30000"/>
              <a:t> </a:t>
            </a:r>
            <a:r>
              <a:rPr lang="en-US" altLang="en-US" sz="1600"/>
              <a:t>10</a:t>
            </a:r>
            <a:r>
              <a:rPr lang="en-US" altLang="en-US" sz="1600" baseline="30000"/>
              <a:t>-20 </a:t>
            </a:r>
            <a:r>
              <a:rPr lang="en-US" altLang="en-US" sz="1600"/>
              <a:t>if computational</a:t>
            </a:r>
          </a:p>
          <a:p>
            <a:r>
              <a:rPr lang="en-US" altLang="en-US" sz="1600"/>
              <a:t>    resources are required</a:t>
            </a:r>
            <a:r>
              <a:rPr lang="en-US" altLang="en-US" sz="1600" baseline="30000"/>
              <a:t> </a:t>
            </a:r>
            <a:r>
              <a:rPr lang="en-US" altLang="en-US" sz="1600"/>
              <a:t>to achieve such accuracies.</a:t>
            </a:r>
          </a:p>
          <a:p>
            <a:endParaRPr lang="en-US" altLang="en-US" sz="1800"/>
          </a:p>
          <a:p>
            <a:r>
              <a:rPr lang="en-US" altLang="en-US" sz="1800" b="1"/>
              <a:t>GR 5: Set an acceptable error goal </a:t>
            </a:r>
            <a:r>
              <a:rPr lang="en-US" altLang="en-US" sz="1800" b="1" i="1">
                <a:solidFill>
                  <a:schemeClr val="accent2"/>
                </a:solidFill>
              </a:rPr>
              <a:t>before</a:t>
            </a:r>
            <a:r>
              <a:rPr lang="en-US" altLang="en-US" sz="1800" b="1"/>
              <a:t> starting development:</a:t>
            </a:r>
          </a:p>
          <a:p>
            <a:r>
              <a:rPr lang="en-US" altLang="en-US" sz="1600"/>
              <a:t>  - for the SEDRIS accuracy goal, 0,000 9 mm, is &lt;  0,022 860 in, is &lt; 1/32 in,</a:t>
            </a:r>
          </a:p>
          <a:p>
            <a:r>
              <a:rPr lang="en-US" altLang="en-US" sz="1600"/>
              <a:t>  - note that when the maximum position error is small the component errors </a:t>
            </a:r>
          </a:p>
          <a:p>
            <a:r>
              <a:rPr lang="en-US" altLang="en-US" sz="1600"/>
              <a:t>    are small,</a:t>
            </a:r>
          </a:p>
          <a:p>
            <a:r>
              <a:rPr lang="en-US" altLang="en-US" sz="1600"/>
              <a:t>  - when angular errors are changed to position errors a small position</a:t>
            </a:r>
          </a:p>
          <a:p>
            <a:r>
              <a:rPr lang="en-US" altLang="en-US" sz="1600"/>
              <a:t>    error usually implies a very small angular error.</a:t>
            </a:r>
            <a:endParaRPr lang="en-US" altLang="en-US" sz="1800"/>
          </a:p>
          <a:p>
            <a:endParaRPr lang="en-US" altLang="en-US" sz="1600"/>
          </a:p>
          <a:p>
            <a:r>
              <a:rPr lang="en-US" altLang="en-US" sz="1600"/>
              <a:t>  </a:t>
            </a:r>
          </a:p>
          <a:p>
            <a:r>
              <a:rPr lang="en-US" altLang="en-US" sz="1800"/>
              <a:t> </a:t>
            </a:r>
            <a:endParaRPr lang="en-US" altLang="en-US" sz="1600"/>
          </a:p>
          <a:p>
            <a:endParaRPr lang="en-US" altLang="en-US" sz="1600"/>
          </a:p>
          <a:p>
            <a:endParaRPr lang="en-US" altLang="en-US" sz="1800"/>
          </a:p>
          <a:p>
            <a:endParaRPr lang="en-US" altLang="en-US" sz="1800"/>
          </a:p>
          <a:p>
            <a:r>
              <a:rPr lang="en-US" altLang="en-US" sz="180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body" idx="4294967295"/>
          </p:nvPr>
        </p:nvSpPr>
        <p:spPr>
          <a:xfrm>
            <a:off x="636588" y="1158875"/>
            <a:ext cx="8242300" cy="4505325"/>
          </a:xfrm>
        </p:spPr>
        <p:txBody>
          <a:bodyPr/>
          <a:lstStyle/>
          <a:p>
            <a:pPr>
              <a:lnSpc>
                <a:spcPct val="85000"/>
              </a:lnSpc>
            </a:pPr>
            <a:r>
              <a:rPr lang="en-US" altLang="en-US" sz="1800" i="1">
                <a:solidFill>
                  <a:schemeClr val="accent2"/>
                </a:solidFill>
              </a:rPr>
              <a:t>Completeness</a:t>
            </a:r>
            <a:r>
              <a:rPr lang="en-US" altLang="en-US" sz="1800"/>
              <a:t>, must:</a:t>
            </a:r>
          </a:p>
          <a:p>
            <a:pPr lvl="1">
              <a:lnSpc>
                <a:spcPct val="85000"/>
              </a:lnSpc>
            </a:pPr>
            <a:r>
              <a:rPr lang="en-US" altLang="en-US" sz="1600"/>
              <a:t>include coordinate systems in wide usage.</a:t>
            </a:r>
          </a:p>
          <a:p>
            <a:pPr lvl="1">
              <a:lnSpc>
                <a:spcPct val="85000"/>
              </a:lnSpc>
            </a:pPr>
            <a:r>
              <a:rPr lang="en-US" altLang="en-US" sz="1600"/>
              <a:t>tie those systems together into a commonly used framework.</a:t>
            </a:r>
          </a:p>
          <a:p>
            <a:pPr lvl="1">
              <a:lnSpc>
                <a:spcPct val="85000"/>
              </a:lnSpc>
            </a:pPr>
            <a:r>
              <a:rPr lang="en-US" altLang="en-US" sz="1600"/>
              <a:t>educate the system developer.</a:t>
            </a:r>
          </a:p>
          <a:p>
            <a:pPr lvl="2">
              <a:lnSpc>
                <a:spcPct val="85000"/>
              </a:lnSpc>
            </a:pPr>
            <a:r>
              <a:rPr lang="en-US" altLang="en-US" sz="1400" i="1"/>
              <a:t>E.g.</a:t>
            </a:r>
            <a:r>
              <a:rPr lang="en-US" altLang="en-US" sz="1400"/>
              <a:t>, What’s a horizontal datum, a vertical datum, a geoid?</a:t>
            </a:r>
            <a:endParaRPr lang="en-US" altLang="en-US" sz="1400">
              <a:solidFill>
                <a:srgbClr val="FF9900"/>
              </a:solidFill>
            </a:endParaRPr>
          </a:p>
          <a:p>
            <a:pPr>
              <a:lnSpc>
                <a:spcPct val="85000"/>
              </a:lnSpc>
              <a:spcBef>
                <a:spcPct val="25000"/>
              </a:spcBef>
            </a:pPr>
            <a:r>
              <a:rPr lang="en-US" altLang="en-US" sz="1800" i="1">
                <a:solidFill>
                  <a:schemeClr val="accent2"/>
                </a:solidFill>
              </a:rPr>
              <a:t>Accuracy</a:t>
            </a:r>
            <a:endParaRPr lang="en-US" altLang="en-US" sz="1800"/>
          </a:p>
          <a:p>
            <a:pPr lvl="1">
              <a:lnSpc>
                <a:spcPct val="85000"/>
              </a:lnSpc>
            </a:pPr>
            <a:r>
              <a:rPr lang="en-US" altLang="en-US" sz="1600"/>
              <a:t>Generally higher than required for C4ISR systems.</a:t>
            </a:r>
          </a:p>
          <a:p>
            <a:pPr lvl="1">
              <a:lnSpc>
                <a:spcPct val="85000"/>
              </a:lnSpc>
            </a:pPr>
            <a:r>
              <a:rPr lang="en-US" altLang="en-US" sz="1600"/>
              <a:t>E.g., Typically better than 1 cm. up past geosynchronous orbit (nominally 1 mm near the ERM surface).</a:t>
            </a:r>
          </a:p>
          <a:p>
            <a:pPr lvl="1">
              <a:lnSpc>
                <a:spcPct val="85000"/>
              </a:lnSpc>
            </a:pPr>
            <a:r>
              <a:rPr lang="en-US" altLang="en-US" sz="1600"/>
              <a:t>Computation of operations in spatial frames must not impact</a:t>
            </a:r>
          </a:p>
          <a:p>
            <a:pPr lvl="1">
              <a:lnSpc>
                <a:spcPct val="85000"/>
              </a:lnSpc>
              <a:buFontTx/>
              <a:buNone/>
            </a:pPr>
            <a:r>
              <a:rPr lang="en-US" altLang="en-US" sz="1600"/>
              <a:t>    application validity.</a:t>
            </a:r>
            <a:endParaRPr lang="en-US" altLang="en-US" sz="1600">
              <a:solidFill>
                <a:srgbClr val="FF9900"/>
              </a:solidFill>
            </a:endParaRPr>
          </a:p>
          <a:p>
            <a:pPr>
              <a:lnSpc>
                <a:spcPct val="85000"/>
              </a:lnSpc>
              <a:spcBef>
                <a:spcPct val="25000"/>
              </a:spcBef>
            </a:pPr>
            <a:r>
              <a:rPr lang="en-US" altLang="en-US" sz="1800" i="1">
                <a:solidFill>
                  <a:schemeClr val="accent2"/>
                </a:solidFill>
              </a:rPr>
              <a:t>Performance</a:t>
            </a:r>
            <a:endParaRPr lang="en-US" altLang="en-US" sz="1800"/>
          </a:p>
          <a:p>
            <a:pPr lvl="1">
              <a:lnSpc>
                <a:spcPct val="85000"/>
              </a:lnSpc>
            </a:pPr>
            <a:r>
              <a:rPr lang="en-US" altLang="en-US" sz="1600"/>
              <a:t>Never fast enough!</a:t>
            </a:r>
          </a:p>
          <a:p>
            <a:pPr lvl="1">
              <a:lnSpc>
                <a:spcPct val="85000"/>
              </a:lnSpc>
            </a:pPr>
            <a:r>
              <a:rPr lang="en-US" altLang="en-US" sz="1600"/>
              <a:t>Many environmental data sets dominated by location data.</a:t>
            </a:r>
          </a:p>
          <a:p>
            <a:pPr lvl="2">
              <a:lnSpc>
                <a:spcPct val="85000"/>
              </a:lnSpc>
            </a:pPr>
            <a:r>
              <a:rPr lang="en-US" altLang="en-US" sz="1400"/>
              <a:t>Therefore efficient inter-conversion is key to meeting 72 hour “ready-to-run” mandate.</a:t>
            </a:r>
            <a:endParaRPr lang="en-US" altLang="en-US" sz="1200"/>
          </a:p>
          <a:p>
            <a:pPr lvl="1">
              <a:lnSpc>
                <a:spcPct val="85000"/>
              </a:lnSpc>
            </a:pPr>
            <a:r>
              <a:rPr lang="en-US" altLang="en-US" sz="1600"/>
              <a:t>Federate costs for distributed simulation using heterogeneous coordinate systems can be substantial (</a:t>
            </a:r>
            <a:r>
              <a:rPr lang="en-US" altLang="en-US" sz="1600" i="1"/>
              <a:t>e.g.</a:t>
            </a:r>
            <a:r>
              <a:rPr lang="en-US" altLang="en-US" sz="1600"/>
              <a:t>, 20% or more).</a:t>
            </a:r>
          </a:p>
          <a:p>
            <a:pPr lvl="1">
              <a:lnSpc>
                <a:spcPct val="85000"/>
              </a:lnSpc>
              <a:buFontTx/>
              <a:buNone/>
            </a:pPr>
            <a:endParaRPr lang="en-US" altLang="en-US" sz="1600">
              <a:solidFill>
                <a:srgbClr val="FF9900"/>
              </a:solidFill>
            </a:endParaRPr>
          </a:p>
          <a:p>
            <a:pPr lvl="1">
              <a:lnSpc>
                <a:spcPct val="85000"/>
              </a:lnSpc>
            </a:pPr>
            <a:endParaRPr lang="en-US" altLang="en-US" sz="1600"/>
          </a:p>
        </p:txBody>
      </p:sp>
      <p:sp>
        <p:nvSpPr>
          <p:cNvPr id="422915" name="Rectangle 3"/>
          <p:cNvSpPr>
            <a:spLocks noGrp="1" noChangeArrowheads="1"/>
          </p:cNvSpPr>
          <p:nvPr>
            <p:ph type="title"/>
          </p:nvPr>
        </p:nvSpPr>
        <p:spPr/>
        <p:txBody>
          <a:bodyPr/>
          <a:lstStyle/>
          <a:p>
            <a:r>
              <a:rPr lang="en-US" altLang="en-US"/>
              <a:t>SRM requirements</a:t>
            </a:r>
          </a:p>
        </p:txBody>
      </p:sp>
      <p:sp>
        <p:nvSpPr>
          <p:cNvPr id="422916" name="Text Box 4"/>
          <p:cNvSpPr txBox="1">
            <a:spLocks noChangeArrowheads="1"/>
          </p:cNvSpPr>
          <p:nvPr/>
        </p:nvSpPr>
        <p:spPr bwMode="auto">
          <a:xfrm>
            <a:off x="420688" y="5695950"/>
            <a:ext cx="8259762" cy="666750"/>
          </a:xfrm>
          <a:prstGeom prst="rect">
            <a:avLst/>
          </a:prstGeom>
          <a:noFill/>
          <a:ln w="25400">
            <a:solidFill>
              <a:srgbClr val="FF0000"/>
            </a:solidFill>
            <a:miter lim="800000"/>
            <a:headEn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5000"/>
              </a:lnSpc>
            </a:pPr>
            <a:r>
              <a:rPr lang="en-US" altLang="en-US" sz="1900" b="1" i="1">
                <a:solidFill>
                  <a:schemeClr val="accent2"/>
                </a:solidFill>
              </a:rPr>
              <a:t>SEDRIS algorithms and implementations are very accurate and  2-5x faster than algorithms/implementations reported in the literature.</a:t>
            </a:r>
            <a:endParaRPr lang="en-US" altLang="en-US" sz="1900" b="1"/>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1119188" y="0"/>
            <a:ext cx="7593012" cy="1000125"/>
          </a:xfrm>
          <a:noFill/>
          <a:ln/>
        </p:spPr>
        <p:txBody>
          <a:bodyPr/>
          <a:lstStyle/>
          <a:p>
            <a:pPr>
              <a:lnSpc>
                <a:spcPct val="80000"/>
              </a:lnSpc>
            </a:pPr>
            <a:r>
              <a:rPr lang="en-US" altLang="en-US" sz="3200"/>
              <a:t>Ground rules for spatial operations </a:t>
            </a:r>
            <a:br>
              <a:rPr lang="en-US" altLang="en-US" sz="3200"/>
            </a:br>
            <a:r>
              <a:rPr lang="en-US" altLang="en-US" sz="3200"/>
              <a:t>algorithm development </a:t>
            </a:r>
            <a:r>
              <a:rPr lang="en-US" altLang="en-US" sz="2800"/>
              <a:t>(cont’d)</a:t>
            </a:r>
          </a:p>
        </p:txBody>
      </p:sp>
      <p:sp>
        <p:nvSpPr>
          <p:cNvPr id="445443" name="Text Box 3"/>
          <p:cNvSpPr txBox="1">
            <a:spLocks noChangeArrowheads="1"/>
          </p:cNvSpPr>
          <p:nvPr/>
        </p:nvSpPr>
        <p:spPr bwMode="auto">
          <a:xfrm>
            <a:off x="1152525" y="1346200"/>
            <a:ext cx="6700838" cy="565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GR 6: Use mathematical formulations consistent with GR1:</a:t>
            </a:r>
          </a:p>
          <a:p>
            <a:r>
              <a:rPr lang="en-US" altLang="en-US" sz="1600"/>
              <a:t>  - use low order piecewise continuous representations when possible</a:t>
            </a:r>
          </a:p>
          <a:p>
            <a:r>
              <a:rPr lang="en-US" altLang="en-US" sz="1600"/>
              <a:t>    (popularly called table look up). This exploits low cost DRAM,</a:t>
            </a:r>
          </a:p>
          <a:p>
            <a:r>
              <a:rPr lang="en-US" altLang="en-US" sz="1800"/>
              <a:t>  </a:t>
            </a:r>
            <a:r>
              <a:rPr lang="en-US" altLang="en-US" sz="1600"/>
              <a:t>- do not use in-line table look up for square root or transcendental </a:t>
            </a:r>
          </a:p>
          <a:p>
            <a:r>
              <a:rPr lang="en-US" altLang="en-US" sz="1600"/>
              <a:t>    functions. It is virtually impossible to compete with built in system</a:t>
            </a:r>
          </a:p>
          <a:p>
            <a:r>
              <a:rPr lang="en-US" altLang="en-US" sz="1600"/>
              <a:t>    functions for these,</a:t>
            </a:r>
          </a:p>
          <a:p>
            <a:r>
              <a:rPr lang="en-US" altLang="en-US" sz="1600"/>
              <a:t>  - do use global approximations or piecewise approximation if there is </a:t>
            </a:r>
          </a:p>
          <a:p>
            <a:r>
              <a:rPr lang="en-US" altLang="en-US" sz="1600"/>
              <a:t>    no high performance system routine. Note that, for example,  sin(x) is </a:t>
            </a:r>
          </a:p>
          <a:p>
            <a:r>
              <a:rPr lang="en-US" altLang="en-US" sz="1600"/>
              <a:t>    not sin(f(x)). Depending on f(x), sin(f(x)) may be better handled by</a:t>
            </a:r>
          </a:p>
          <a:p>
            <a:r>
              <a:rPr lang="en-US" altLang="en-US" sz="1600"/>
              <a:t>    piecewise approximation,</a:t>
            </a:r>
          </a:p>
          <a:p>
            <a:r>
              <a:rPr lang="en-US" altLang="en-US" sz="1600"/>
              <a:t>  - if forced to use a series, use only as many terms as required near the</a:t>
            </a:r>
          </a:p>
          <a:p>
            <a:r>
              <a:rPr lang="en-US" altLang="en-US" sz="1600"/>
              <a:t>    expansion point and more further away from the expansion point,</a:t>
            </a:r>
          </a:p>
          <a:p>
            <a:r>
              <a:rPr lang="en-US" altLang="en-US" sz="1600"/>
              <a:t>  - for iterative methods determine the number of iterations required</a:t>
            </a:r>
          </a:p>
          <a:p>
            <a:r>
              <a:rPr lang="en-US" altLang="en-US" sz="1600"/>
              <a:t>    via error analysis and do not use expensive termination tests.</a:t>
            </a:r>
          </a:p>
          <a:p>
            <a:endParaRPr lang="en-US" altLang="en-US" sz="1600"/>
          </a:p>
          <a:p>
            <a:endParaRPr lang="en-US" altLang="en-US" sz="1600"/>
          </a:p>
          <a:p>
            <a:r>
              <a:rPr lang="en-US" altLang="en-US" sz="1600"/>
              <a:t>  </a:t>
            </a:r>
          </a:p>
          <a:p>
            <a:r>
              <a:rPr lang="en-US" altLang="en-US" sz="1800"/>
              <a:t> </a:t>
            </a:r>
            <a:endParaRPr lang="en-US" altLang="en-US" sz="1600"/>
          </a:p>
          <a:p>
            <a:endParaRPr lang="en-US" altLang="en-US" sz="1600"/>
          </a:p>
          <a:p>
            <a:endParaRPr lang="en-US" altLang="en-US" sz="1800"/>
          </a:p>
          <a:p>
            <a:endParaRPr lang="en-US" altLang="en-US" sz="1800"/>
          </a:p>
          <a:p>
            <a:r>
              <a:rPr lang="en-US" altLang="en-US" sz="1800"/>
              <a:t>	</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Text Box 2"/>
          <p:cNvSpPr txBox="1">
            <a:spLocks noChangeArrowheads="1"/>
          </p:cNvSpPr>
          <p:nvPr/>
        </p:nvSpPr>
        <p:spPr bwMode="auto">
          <a:xfrm>
            <a:off x="1152525" y="1317625"/>
            <a:ext cx="7415213"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GR 7: Use good programming practices:</a:t>
            </a:r>
            <a:endParaRPr lang="en-US" altLang="en-US" sz="1800"/>
          </a:p>
          <a:p>
            <a:r>
              <a:rPr lang="en-US" altLang="en-US" sz="1600"/>
              <a:t>  - modern compilers can repair bad programming practices but do</a:t>
            </a:r>
          </a:p>
          <a:p>
            <a:r>
              <a:rPr lang="en-US" altLang="en-US" sz="1600"/>
              <a:t>    not depend on that,</a:t>
            </a:r>
          </a:p>
          <a:p>
            <a:r>
              <a:rPr lang="en-US" altLang="en-US" sz="1800"/>
              <a:t>  </a:t>
            </a:r>
            <a:r>
              <a:rPr lang="en-US" altLang="en-US" sz="1600"/>
              <a:t>- compute global constants once at start up,</a:t>
            </a:r>
          </a:p>
          <a:p>
            <a:r>
              <a:rPr lang="en-US" altLang="en-US" sz="1800"/>
              <a:t>  </a:t>
            </a:r>
            <a:r>
              <a:rPr lang="en-US" altLang="en-US" sz="1600"/>
              <a:t>- compute local constants once at the highest loop level,</a:t>
            </a:r>
          </a:p>
          <a:p>
            <a:r>
              <a:rPr lang="en-US" altLang="en-US" sz="1600"/>
              <a:t>  - nest polynomials, etc,</a:t>
            </a:r>
          </a:p>
          <a:p>
            <a:r>
              <a:rPr lang="en-US" altLang="en-US" sz="1600"/>
              <a:t>  - coding of the publication form of an algorithm is some times referred to</a:t>
            </a:r>
          </a:p>
          <a:p>
            <a:r>
              <a:rPr lang="en-US" altLang="en-US" sz="1600"/>
              <a:t>    as a </a:t>
            </a:r>
            <a:r>
              <a:rPr lang="en-US" altLang="en-US" sz="1600" i="1">
                <a:solidFill>
                  <a:schemeClr val="accent2"/>
                </a:solidFill>
              </a:rPr>
              <a:t>naïve</a:t>
            </a:r>
            <a:r>
              <a:rPr lang="en-US" altLang="en-US" sz="1600"/>
              <a:t> implementation. </a:t>
            </a:r>
            <a:r>
              <a:rPr lang="en-US" altLang="en-US" sz="1600" i="1">
                <a:solidFill>
                  <a:schemeClr val="accent2"/>
                </a:solidFill>
              </a:rPr>
              <a:t>Never</a:t>
            </a:r>
            <a:r>
              <a:rPr lang="en-US" altLang="en-US" sz="1600"/>
              <a:t> code the publication form of an algorithm </a:t>
            </a:r>
          </a:p>
          <a:p>
            <a:r>
              <a:rPr lang="en-US" altLang="en-US" sz="1600"/>
              <a:t>    without considering the computational aspects. Use trigonometric identities to </a:t>
            </a:r>
          </a:p>
          <a:p>
            <a:r>
              <a:rPr lang="en-US" altLang="en-US" sz="1600"/>
              <a:t>    simplify, avoid power functions, logarithms, exponentials by re-formulation.</a:t>
            </a:r>
          </a:p>
          <a:p>
            <a:r>
              <a:rPr lang="en-US" altLang="en-US" sz="1600"/>
              <a:t>    Seek competent counsel if you lack experience,   </a:t>
            </a:r>
          </a:p>
          <a:p>
            <a:r>
              <a:rPr lang="en-US" altLang="en-US" sz="1600"/>
              <a:t>  - naïve formulations and implementations are common in the literature</a:t>
            </a:r>
          </a:p>
          <a:p>
            <a:r>
              <a:rPr lang="en-US" altLang="en-US" sz="1600"/>
              <a:t>     and even in authoritative codes. Many times the conclusions of a publication </a:t>
            </a:r>
          </a:p>
          <a:p>
            <a:r>
              <a:rPr lang="en-US" altLang="en-US" sz="1600"/>
              <a:t>     are completely wrong due to the use of naïve implementations.</a:t>
            </a:r>
          </a:p>
          <a:p>
            <a:endParaRPr lang="en-US" altLang="en-US" sz="1800"/>
          </a:p>
          <a:p>
            <a:r>
              <a:rPr lang="en-US" altLang="en-US" sz="1800"/>
              <a:t>	</a:t>
            </a:r>
          </a:p>
        </p:txBody>
      </p:sp>
      <p:sp>
        <p:nvSpPr>
          <p:cNvPr id="446467" name="Rectangle 3"/>
          <p:cNvSpPr>
            <a:spLocks noGrp="1" noChangeArrowheads="1"/>
          </p:cNvSpPr>
          <p:nvPr>
            <p:ph type="title"/>
          </p:nvPr>
        </p:nvSpPr>
        <p:spPr>
          <a:xfrm>
            <a:off x="1131888" y="0"/>
            <a:ext cx="7593012" cy="1000125"/>
          </a:xfrm>
          <a:noFill/>
          <a:ln/>
        </p:spPr>
        <p:txBody>
          <a:bodyPr/>
          <a:lstStyle/>
          <a:p>
            <a:pPr>
              <a:lnSpc>
                <a:spcPct val="80000"/>
              </a:lnSpc>
            </a:pPr>
            <a:r>
              <a:rPr lang="en-US" altLang="en-US" sz="3200"/>
              <a:t>Ground rules for spatial operations </a:t>
            </a:r>
            <a:br>
              <a:rPr lang="en-US" altLang="en-US" sz="3200"/>
            </a:br>
            <a:r>
              <a:rPr lang="en-US" altLang="en-US" sz="3200"/>
              <a:t>algorithm development </a:t>
            </a:r>
            <a:r>
              <a:rPr lang="en-US" altLang="en-US" sz="2800"/>
              <a:t>(cont’d)</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Text Box 2"/>
          <p:cNvSpPr txBox="1">
            <a:spLocks noChangeArrowheads="1"/>
          </p:cNvSpPr>
          <p:nvPr/>
        </p:nvSpPr>
        <p:spPr bwMode="auto">
          <a:xfrm>
            <a:off x="1152525" y="1206500"/>
            <a:ext cx="7081838" cy="479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b="1"/>
              <a:t>GR 8: Design to context:</a:t>
            </a:r>
          </a:p>
          <a:p>
            <a:r>
              <a:rPr lang="en-US" altLang="en-US" sz="1600"/>
              <a:t>  - algorithms for computing SOs should be designed for the context in    </a:t>
            </a:r>
          </a:p>
          <a:p>
            <a:r>
              <a:rPr lang="en-US" altLang="en-US" sz="1600"/>
              <a:t>    which they are used.  SO algorithms are usually not employed in isolation.  </a:t>
            </a:r>
          </a:p>
          <a:p>
            <a:r>
              <a:rPr lang="en-US" altLang="en-US" sz="1600"/>
              <a:t>    Many SO computations are followed immediately by several more to  </a:t>
            </a:r>
          </a:p>
          <a:p>
            <a:r>
              <a:rPr lang="en-US" altLang="en-US" sz="1600"/>
              <a:t>    form what is called a </a:t>
            </a:r>
            <a:r>
              <a:rPr lang="en-US" altLang="en-US" sz="1600" i="1">
                <a:solidFill>
                  <a:schemeClr val="accent2"/>
                </a:solidFill>
              </a:rPr>
              <a:t>chain</a:t>
            </a:r>
            <a:r>
              <a:rPr lang="en-US" altLang="en-US" sz="1600"/>
              <a:t>.</a:t>
            </a:r>
          </a:p>
          <a:p>
            <a:r>
              <a:rPr lang="en-US" altLang="en-US" sz="1600"/>
              <a:t>  - all variables needed for the chain should be retained for subsequent use,</a:t>
            </a:r>
          </a:p>
          <a:p>
            <a:r>
              <a:rPr lang="en-US" altLang="en-US" sz="1600"/>
              <a:t>  - designing for context may determine which of several procedures is    </a:t>
            </a:r>
          </a:p>
          <a:p>
            <a:r>
              <a:rPr lang="en-US" altLang="en-US" sz="1600"/>
              <a:t>    best.</a:t>
            </a:r>
          </a:p>
          <a:p>
            <a:endParaRPr lang="en-US" altLang="en-US" sz="1600"/>
          </a:p>
          <a:p>
            <a:r>
              <a:rPr lang="en-US" altLang="en-US" sz="1600"/>
              <a:t>   </a:t>
            </a:r>
            <a:r>
              <a:rPr lang="en-US" altLang="en-US" sz="1600" b="1"/>
              <a:t>Example for an ERM</a:t>
            </a:r>
            <a:r>
              <a:rPr lang="en-US" altLang="en-US" sz="1600"/>
              <a:t>: Some algorithms for converting geocentric    </a:t>
            </a:r>
          </a:p>
          <a:p>
            <a:r>
              <a:rPr lang="en-US" altLang="en-US" sz="1600"/>
              <a:t>   coordinates to geodetic naturally compute the trigonometric functions of  </a:t>
            </a:r>
          </a:p>
          <a:p>
            <a:r>
              <a:rPr lang="en-US" altLang="en-US" sz="1600"/>
              <a:t>   latitude and the radius of curvature in the prime vertical to full accuracy</a:t>
            </a:r>
          </a:p>
          <a:p>
            <a:r>
              <a:rPr lang="en-US" altLang="en-US" sz="1600"/>
              <a:t>   as part of the process. If this conversion is followed by a transformation   </a:t>
            </a:r>
          </a:p>
          <a:p>
            <a:r>
              <a:rPr lang="en-US" altLang="en-US" sz="1600"/>
              <a:t>   to a map projection these variables will be needed. A good design for the </a:t>
            </a:r>
          </a:p>
          <a:p>
            <a:r>
              <a:rPr lang="en-US" altLang="en-US" sz="1600"/>
              <a:t>   first conversion will retain them. On the other hand some popular   </a:t>
            </a:r>
          </a:p>
          <a:p>
            <a:r>
              <a:rPr lang="en-US" altLang="en-US" sz="1600"/>
              <a:t>   algorithms for the first conversion do not naturally produce these  </a:t>
            </a:r>
          </a:p>
          <a:p>
            <a:r>
              <a:rPr lang="en-US" altLang="en-US" sz="1600"/>
              <a:t>   variables and to get them require more relatively expensive calculations.</a:t>
            </a:r>
          </a:p>
          <a:p>
            <a:r>
              <a:rPr lang="en-US" altLang="en-US" sz="1600"/>
              <a:t>   This should influence the choice of algorithm.   </a:t>
            </a:r>
          </a:p>
          <a:p>
            <a:r>
              <a:rPr lang="en-US" altLang="en-US" sz="1600"/>
              <a:t>  </a:t>
            </a:r>
            <a:r>
              <a:rPr lang="en-US" altLang="en-US" sz="1800"/>
              <a:t> 	</a:t>
            </a:r>
          </a:p>
        </p:txBody>
      </p:sp>
      <p:sp>
        <p:nvSpPr>
          <p:cNvPr id="447491" name="Rectangle 3"/>
          <p:cNvSpPr>
            <a:spLocks noGrp="1" noChangeArrowheads="1"/>
          </p:cNvSpPr>
          <p:nvPr>
            <p:ph type="title"/>
          </p:nvPr>
        </p:nvSpPr>
        <p:spPr>
          <a:xfrm>
            <a:off x="1131888" y="0"/>
            <a:ext cx="7593012" cy="1000125"/>
          </a:xfrm>
          <a:noFill/>
          <a:ln/>
        </p:spPr>
        <p:txBody>
          <a:bodyPr/>
          <a:lstStyle/>
          <a:p>
            <a:pPr>
              <a:lnSpc>
                <a:spcPct val="80000"/>
              </a:lnSpc>
            </a:pPr>
            <a:r>
              <a:rPr lang="en-US" altLang="en-US" sz="3200"/>
              <a:t>Ground rules for spatial operations </a:t>
            </a:r>
            <a:br>
              <a:rPr lang="en-US" altLang="en-US" sz="3200"/>
            </a:br>
            <a:r>
              <a:rPr lang="en-US" altLang="en-US" sz="3200"/>
              <a:t>algorithm development </a:t>
            </a:r>
            <a:r>
              <a:rPr lang="en-US" altLang="en-US" sz="2800"/>
              <a:t>(cont’d)</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Text Box 2"/>
          <p:cNvSpPr txBox="1">
            <a:spLocks noChangeArrowheads="1"/>
          </p:cNvSpPr>
          <p:nvPr/>
        </p:nvSpPr>
        <p:spPr bwMode="auto">
          <a:xfrm>
            <a:off x="873125" y="1216025"/>
            <a:ext cx="7804150" cy="430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b="1"/>
              <a:t>GR 9: Software verification &amp; computational error assessment:</a:t>
            </a:r>
          </a:p>
          <a:p>
            <a:r>
              <a:rPr lang="en-US" altLang="en-US" sz="1600"/>
              <a:t>  - it is good practice to use authoritative data to confirm results, but do not  </a:t>
            </a:r>
          </a:p>
          <a:p>
            <a:r>
              <a:rPr lang="en-US" altLang="en-US" sz="1600"/>
              <a:t>    be overly surprised that such data bases themselves are too sparse and</a:t>
            </a:r>
          </a:p>
          <a:p>
            <a:r>
              <a:rPr lang="en-US" altLang="en-US" sz="1600"/>
              <a:t>    are sometimes not accurate enough,</a:t>
            </a:r>
          </a:p>
          <a:p>
            <a:r>
              <a:rPr lang="en-US" altLang="en-US" sz="1600"/>
              <a:t>  - all formulations in the SRM have closed form solutions in at least the  </a:t>
            </a:r>
          </a:p>
          <a:p>
            <a:r>
              <a:rPr lang="en-US" altLang="en-US" sz="1600"/>
              <a:t>    forward direction. These can be used to </a:t>
            </a:r>
            <a:r>
              <a:rPr lang="en-US" altLang="en-US" sz="1600" i="1"/>
              <a:t>automatically</a:t>
            </a:r>
            <a:r>
              <a:rPr lang="en-US" altLang="en-US" sz="1600"/>
              <a:t> generate a dense</a:t>
            </a:r>
          </a:p>
          <a:p>
            <a:r>
              <a:rPr lang="en-US" altLang="en-US" sz="1600"/>
              <a:t>    set of test points,</a:t>
            </a:r>
          </a:p>
          <a:p>
            <a:r>
              <a:rPr lang="en-US" altLang="en-US" sz="1600"/>
              <a:t>  - forming localized dense test sets near singular points is a good practice,</a:t>
            </a:r>
          </a:p>
          <a:p>
            <a:r>
              <a:rPr lang="en-US" altLang="en-US" sz="1600"/>
              <a:t>  - one result of dense testing is to verify that the implementation is working  </a:t>
            </a:r>
          </a:p>
          <a:p>
            <a:r>
              <a:rPr lang="en-US" altLang="en-US" sz="1600"/>
              <a:t>    properly over its intended area of application. Formulation and coding</a:t>
            </a:r>
          </a:p>
          <a:p>
            <a:r>
              <a:rPr lang="en-US" altLang="en-US" sz="1600"/>
              <a:t>    errors will be evident when dense test sets are used,</a:t>
            </a:r>
          </a:p>
          <a:p>
            <a:r>
              <a:rPr lang="en-US" altLang="en-US" sz="1600"/>
              <a:t>  - converting a point, then converting that back to the original and then  </a:t>
            </a:r>
          </a:p>
          <a:p>
            <a:r>
              <a:rPr lang="en-US" altLang="en-US" sz="1600"/>
              <a:t>    repeating the process a large number of times is called circular testing.</a:t>
            </a:r>
          </a:p>
          <a:p>
            <a:r>
              <a:rPr lang="en-US" altLang="en-US" sz="1600"/>
              <a:t>    Circular testing will most likely yield a divergent sequence of results. This </a:t>
            </a:r>
          </a:p>
          <a:p>
            <a:r>
              <a:rPr lang="en-US" altLang="en-US" sz="1600"/>
              <a:t>    is because round-off error, truncation error and other approximation </a:t>
            </a:r>
          </a:p>
          <a:p>
            <a:r>
              <a:rPr lang="en-US" altLang="en-US" sz="1600"/>
              <a:t>    errors are not symmetric. Circular testing is not a valid test procedure.</a:t>
            </a:r>
          </a:p>
          <a:p>
            <a:r>
              <a:rPr lang="en-US" altLang="en-US" sz="1600"/>
              <a:t>  </a:t>
            </a:r>
            <a:r>
              <a:rPr lang="en-US" altLang="en-US" sz="1800"/>
              <a:t>	</a:t>
            </a:r>
          </a:p>
        </p:txBody>
      </p:sp>
      <p:sp>
        <p:nvSpPr>
          <p:cNvPr id="448515" name="Rectangle 3"/>
          <p:cNvSpPr>
            <a:spLocks noGrp="1" noChangeArrowheads="1"/>
          </p:cNvSpPr>
          <p:nvPr>
            <p:ph type="title"/>
          </p:nvPr>
        </p:nvSpPr>
        <p:spPr>
          <a:xfrm>
            <a:off x="1131888" y="0"/>
            <a:ext cx="7593012" cy="1000125"/>
          </a:xfrm>
          <a:noFill/>
          <a:ln/>
        </p:spPr>
        <p:txBody>
          <a:bodyPr/>
          <a:lstStyle/>
          <a:p>
            <a:pPr>
              <a:lnSpc>
                <a:spcPct val="80000"/>
              </a:lnSpc>
            </a:pPr>
            <a:r>
              <a:rPr lang="en-US" altLang="en-US" sz="3200"/>
              <a:t>Ground rules for spatial operations </a:t>
            </a:r>
            <a:br>
              <a:rPr lang="en-US" altLang="en-US" sz="3200"/>
            </a:br>
            <a:r>
              <a:rPr lang="en-US" altLang="en-US" sz="3200"/>
              <a:t>algorithm development </a:t>
            </a:r>
            <a:r>
              <a:rPr lang="en-US" altLang="en-US" sz="2800"/>
              <a:t>(cont’d)</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Text Box 2"/>
          <p:cNvSpPr txBox="1">
            <a:spLocks noChangeArrowheads="1"/>
          </p:cNvSpPr>
          <p:nvPr/>
        </p:nvSpPr>
        <p:spPr bwMode="auto">
          <a:xfrm>
            <a:off x="557213" y="1216025"/>
            <a:ext cx="8372475" cy="522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t>GR 10: Performance testing can be difficult :</a:t>
            </a:r>
          </a:p>
          <a:p>
            <a:r>
              <a:rPr lang="en-US" altLang="en-US" sz="1600"/>
              <a:t>  - in the literature, operation counts and counts of square root and transcendental function </a:t>
            </a:r>
          </a:p>
          <a:p>
            <a:r>
              <a:rPr lang="en-US" altLang="en-US" sz="1600"/>
              <a:t>    calls are often used to compare algorithms. Such a practice is generally a very poor  </a:t>
            </a:r>
          </a:p>
          <a:p>
            <a:r>
              <a:rPr lang="en-US" altLang="en-US" sz="1600"/>
              <a:t>    predictor of performance and should only be used for rough judgments,</a:t>
            </a:r>
          </a:p>
          <a:p>
            <a:r>
              <a:rPr lang="en-US" altLang="en-US" sz="1600"/>
              <a:t>   - sometimes algorithms are tested in isolation. A loop is coded and the loop time </a:t>
            </a:r>
          </a:p>
          <a:p>
            <a:r>
              <a:rPr lang="en-US" altLang="en-US" sz="1600"/>
              <a:t>     determined from system timing utilities. The candidate algorithm is entered into the   </a:t>
            </a:r>
          </a:p>
          <a:p>
            <a:r>
              <a:rPr lang="en-US" altLang="en-US" sz="1600"/>
              <a:t>     loop, timed for a large number of replications, the loop time removed and the average </a:t>
            </a:r>
          </a:p>
          <a:p>
            <a:r>
              <a:rPr lang="en-US" altLang="en-US" sz="1600"/>
              <a:t>     processing time is computed. This kind of testing is called </a:t>
            </a:r>
            <a:r>
              <a:rPr lang="en-US" altLang="en-US" sz="1600" i="1">
                <a:solidFill>
                  <a:schemeClr val="accent2"/>
                </a:solidFill>
              </a:rPr>
              <a:t>in situ</a:t>
            </a:r>
            <a:r>
              <a:rPr lang="en-US" altLang="en-US" sz="1600"/>
              <a:t> testing. </a:t>
            </a:r>
            <a:r>
              <a:rPr lang="en-US" altLang="en-US" sz="1600" i="1"/>
              <a:t>In situ</a:t>
            </a:r>
            <a:r>
              <a:rPr lang="en-US" altLang="en-US" sz="1600"/>
              <a:t> testing </a:t>
            </a:r>
          </a:p>
          <a:p>
            <a:r>
              <a:rPr lang="en-US" altLang="en-US" sz="1600"/>
              <a:t>     can also yield misleading results, especially for the systems as outlined in GR 1. For </a:t>
            </a:r>
          </a:p>
          <a:p>
            <a:r>
              <a:rPr lang="en-US" altLang="en-US" sz="1600"/>
              <a:t>     the simple programs used </a:t>
            </a:r>
            <a:r>
              <a:rPr lang="en-US" altLang="en-US" sz="1600" i="1"/>
              <a:t>in situ</a:t>
            </a:r>
            <a:r>
              <a:rPr lang="en-US" altLang="en-US" sz="1600"/>
              <a:t> testing there is no competition for system resources </a:t>
            </a:r>
          </a:p>
          <a:p>
            <a:r>
              <a:rPr lang="en-US" altLang="en-US" sz="1600"/>
              <a:t>     and all the power of a super-scalar architecture will be used. The performance results </a:t>
            </a:r>
          </a:p>
          <a:p>
            <a:r>
              <a:rPr lang="en-US" altLang="en-US" sz="1600"/>
              <a:t>     may be very misleading.</a:t>
            </a:r>
          </a:p>
          <a:p>
            <a:r>
              <a:rPr lang="en-US" altLang="en-US" sz="1600"/>
              <a:t>   - </a:t>
            </a:r>
            <a:r>
              <a:rPr lang="en-US" altLang="en-US" sz="1600" i="1">
                <a:solidFill>
                  <a:schemeClr val="accent2"/>
                </a:solidFill>
              </a:rPr>
              <a:t>In vivo</a:t>
            </a:r>
            <a:r>
              <a:rPr lang="en-US" altLang="en-US" sz="1600"/>
              <a:t> testing is performance testing in the context of a much larger application </a:t>
            </a:r>
          </a:p>
          <a:p>
            <a:r>
              <a:rPr lang="en-US" altLang="en-US" sz="1600"/>
              <a:t>     program. In this case there will be competition for system resources and algorithm </a:t>
            </a:r>
          </a:p>
          <a:p>
            <a:r>
              <a:rPr lang="en-US" altLang="en-US" sz="1600"/>
              <a:t>     performance may be impacted,</a:t>
            </a:r>
          </a:p>
          <a:p>
            <a:r>
              <a:rPr lang="en-US" altLang="en-US" sz="1600"/>
              <a:t>   - while </a:t>
            </a:r>
            <a:r>
              <a:rPr lang="en-US" altLang="en-US" sz="1600" i="1"/>
              <a:t>in vivo</a:t>
            </a:r>
            <a:r>
              <a:rPr lang="en-US" altLang="en-US" sz="1600"/>
              <a:t> testing is always desirable it may not be possible early in a large </a:t>
            </a:r>
          </a:p>
          <a:p>
            <a:r>
              <a:rPr lang="en-US" altLang="en-US" sz="1600"/>
              <a:t>     development program. The developer must then use the other forms of assessment  </a:t>
            </a:r>
          </a:p>
          <a:p>
            <a:r>
              <a:rPr lang="en-US" altLang="en-US" sz="1600"/>
              <a:t>      that are available while keeping in mind what might happen in the final product,</a:t>
            </a:r>
          </a:p>
          <a:p>
            <a:r>
              <a:rPr lang="en-US" altLang="en-US" sz="1600"/>
              <a:t>    - it is always advisable to perform </a:t>
            </a:r>
            <a:r>
              <a:rPr lang="en-US" altLang="en-US" sz="1600" i="1"/>
              <a:t>in vivo</a:t>
            </a:r>
            <a:r>
              <a:rPr lang="en-US" altLang="en-US" sz="1600"/>
              <a:t> tests as a final confirmation of the algorithm </a:t>
            </a:r>
          </a:p>
          <a:p>
            <a:r>
              <a:rPr lang="en-US" altLang="en-US" sz="1600"/>
              <a:t>      performance.</a:t>
            </a:r>
          </a:p>
          <a:p>
            <a:r>
              <a:rPr lang="en-US" altLang="en-US" sz="1600"/>
              <a:t>	</a:t>
            </a:r>
          </a:p>
        </p:txBody>
      </p:sp>
      <p:sp>
        <p:nvSpPr>
          <p:cNvPr id="449539" name="Rectangle 3"/>
          <p:cNvSpPr>
            <a:spLocks noGrp="1" noChangeArrowheads="1"/>
          </p:cNvSpPr>
          <p:nvPr>
            <p:ph type="title"/>
          </p:nvPr>
        </p:nvSpPr>
        <p:spPr>
          <a:xfrm>
            <a:off x="1131888" y="0"/>
            <a:ext cx="7593012" cy="1000125"/>
          </a:xfrm>
          <a:noFill/>
          <a:ln/>
        </p:spPr>
        <p:txBody>
          <a:bodyPr/>
          <a:lstStyle/>
          <a:p>
            <a:pPr>
              <a:lnSpc>
                <a:spcPct val="80000"/>
              </a:lnSpc>
            </a:pPr>
            <a:r>
              <a:rPr lang="en-US" altLang="en-US" sz="3200"/>
              <a:t>Ground rules for spatial operations </a:t>
            </a:r>
            <a:br>
              <a:rPr lang="en-US" altLang="en-US" sz="3200"/>
            </a:br>
            <a:r>
              <a:rPr lang="en-US" altLang="en-US" sz="3200"/>
              <a:t>algorithm development </a:t>
            </a:r>
            <a:r>
              <a:rPr lang="en-US" altLang="en-US" sz="2800"/>
              <a:t>(cont’d)</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ctrTitle"/>
          </p:nvPr>
        </p:nvSpPr>
        <p:spPr>
          <a:xfrm>
            <a:off x="685800" y="2286000"/>
            <a:ext cx="7772400" cy="1143000"/>
          </a:xfrm>
        </p:spPr>
        <p:txBody>
          <a:bodyPr anchor="ctr"/>
          <a:lstStyle/>
          <a:p>
            <a:r>
              <a:rPr lang="en-US" altLang="en-US" sz="4000" b="1"/>
              <a:t>Spatial Operations</a:t>
            </a:r>
            <a:r>
              <a:rPr lang="en-US" altLang="en-US" sz="4000"/>
              <a:t/>
            </a:r>
            <a:br>
              <a:rPr lang="en-US" altLang="en-US" sz="4000"/>
            </a:br>
            <a:endParaRPr lang="en-US" altLang="en-US" sz="4000"/>
          </a:p>
        </p:txBody>
      </p:sp>
      <p:sp>
        <p:nvSpPr>
          <p:cNvPr id="450563" name="Rectangle 3"/>
          <p:cNvSpPr>
            <a:spLocks noGrp="1" noChangeArrowheads="1"/>
          </p:cNvSpPr>
          <p:nvPr>
            <p:ph type="subTitle" idx="1"/>
          </p:nvPr>
        </p:nvSpPr>
        <p:spPr>
          <a:xfrm>
            <a:off x="1290638" y="3357563"/>
            <a:ext cx="6400800" cy="1752600"/>
          </a:xfrm>
        </p:spPr>
        <p:txBody>
          <a:bodyPr/>
          <a:lstStyle/>
          <a:p>
            <a:r>
              <a:rPr lang="en-US" altLang="en-US" sz="3200" i="1">
                <a:solidFill>
                  <a:schemeClr val="accent2"/>
                </a:solidFill>
              </a:rPr>
              <a:t>Quality</a:t>
            </a:r>
            <a:r>
              <a:rPr lang="en-US" altLang="en-US" sz="3200"/>
              <a:t> </a:t>
            </a:r>
          </a:p>
          <a:p>
            <a:r>
              <a:rPr lang="en-US" altLang="en-US" sz="3200" i="1">
                <a:solidFill>
                  <a:schemeClr val="accent2"/>
                </a:solidFill>
              </a:rPr>
              <a:t>Accuracy</a:t>
            </a:r>
            <a:r>
              <a:rPr lang="en-US" altLang="en-US" sz="3200"/>
              <a:t> </a:t>
            </a:r>
          </a:p>
          <a:p>
            <a:r>
              <a:rPr lang="en-US" altLang="en-US" sz="3200" i="1">
                <a:solidFill>
                  <a:schemeClr val="accent2"/>
                </a:solidFill>
              </a:rPr>
              <a:t>Conformance Testing</a:t>
            </a:r>
            <a:endParaRPr lang="en-US" altLang="en-US" sz="3200"/>
          </a:p>
        </p:txBody>
      </p:sp>
      <p:sp>
        <p:nvSpPr>
          <p:cNvPr id="450564" name="AutoShape 4">
            <a:hlinkClick r:id="rId3" action="ppaction://hlinksldjump" highlightClick="1"/>
          </p:cNvPr>
          <p:cNvSpPr>
            <a:spLocks noChangeArrowheads="1"/>
          </p:cNvSpPr>
          <p:nvPr/>
        </p:nvSpPr>
        <p:spPr bwMode="auto">
          <a:xfrm>
            <a:off x="8526463" y="5989638"/>
            <a:ext cx="366712" cy="434975"/>
          </a:xfrm>
          <a:prstGeom prst="actionButtonBeginning">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ChangeArrowheads="1"/>
          </p:cNvSpPr>
          <p:nvPr/>
        </p:nvSpPr>
        <p:spPr bwMode="auto">
          <a:xfrm>
            <a:off x="1069975" y="257175"/>
            <a:ext cx="7673975"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a:solidFill>
                  <a:schemeClr val="tx2"/>
                </a:solidFill>
                <a:latin typeface="Arial" panose="020B0604020202020204" pitchFamily="34" charset="0"/>
              </a:defRPr>
            </a:lvl1pPr>
            <a:lvl2pPr algn="ctr">
              <a:defRPr sz="4000">
                <a:solidFill>
                  <a:schemeClr val="tx2"/>
                </a:solidFill>
                <a:latin typeface="Arial" panose="020B0604020202020204" pitchFamily="34" charset="0"/>
              </a:defRPr>
            </a:lvl2pPr>
            <a:lvl3pPr algn="ctr">
              <a:defRPr sz="4000">
                <a:solidFill>
                  <a:schemeClr val="tx2"/>
                </a:solidFill>
                <a:latin typeface="Arial" panose="020B0604020202020204" pitchFamily="34" charset="0"/>
              </a:defRPr>
            </a:lvl3pPr>
            <a:lvl4pPr algn="ctr">
              <a:defRPr sz="4000">
                <a:solidFill>
                  <a:schemeClr val="tx2"/>
                </a:solidFill>
                <a:latin typeface="Arial" panose="020B0604020202020204" pitchFamily="34" charset="0"/>
              </a:defRPr>
            </a:lvl4pPr>
            <a:lvl5pPr algn="ctr">
              <a:defRPr sz="4000">
                <a:solidFill>
                  <a:schemeClr val="tx2"/>
                </a:solidFill>
                <a:latin typeface="Arial" panose="020B0604020202020204" pitchFamily="34" charset="0"/>
              </a:defRPr>
            </a:lvl5pPr>
            <a:lvl6pPr marL="457200" algn="ctr" eaLnBrk="0" fontAlgn="base" hangingPunct="0">
              <a:spcBef>
                <a:spcPct val="0"/>
              </a:spcBef>
              <a:spcAft>
                <a:spcPct val="0"/>
              </a:spcAft>
              <a:defRPr sz="4000">
                <a:solidFill>
                  <a:schemeClr val="tx2"/>
                </a:solidFill>
                <a:latin typeface="Arial" panose="020B0604020202020204" pitchFamily="34" charset="0"/>
              </a:defRPr>
            </a:lvl6pPr>
            <a:lvl7pPr marL="914400" algn="ctr" eaLnBrk="0" fontAlgn="base" hangingPunct="0">
              <a:spcBef>
                <a:spcPct val="0"/>
              </a:spcBef>
              <a:spcAft>
                <a:spcPct val="0"/>
              </a:spcAft>
              <a:defRPr sz="4000">
                <a:solidFill>
                  <a:schemeClr val="tx2"/>
                </a:solidFill>
                <a:latin typeface="Arial" panose="020B0604020202020204" pitchFamily="34" charset="0"/>
              </a:defRPr>
            </a:lvl7pPr>
            <a:lvl8pPr marL="1371600" algn="ctr" eaLnBrk="0" fontAlgn="base" hangingPunct="0">
              <a:spcBef>
                <a:spcPct val="0"/>
              </a:spcBef>
              <a:spcAft>
                <a:spcPct val="0"/>
              </a:spcAft>
              <a:defRPr sz="4000">
                <a:solidFill>
                  <a:schemeClr val="tx2"/>
                </a:solidFill>
                <a:latin typeface="Arial" panose="020B0604020202020204" pitchFamily="34" charset="0"/>
              </a:defRPr>
            </a:lvl8pPr>
            <a:lvl9pPr marL="1828800" algn="ctr" eaLnBrk="0" fontAlgn="base" hangingPunct="0">
              <a:spcBef>
                <a:spcPct val="0"/>
              </a:spcBef>
              <a:spcAft>
                <a:spcPct val="0"/>
              </a:spcAft>
              <a:defRPr sz="4000">
                <a:solidFill>
                  <a:schemeClr val="tx2"/>
                </a:solidFill>
                <a:latin typeface="Arial" panose="020B0604020202020204" pitchFamily="34" charset="0"/>
              </a:defRPr>
            </a:lvl9pPr>
          </a:lstStyle>
          <a:p>
            <a:pPr>
              <a:lnSpc>
                <a:spcPct val="90000"/>
              </a:lnSpc>
            </a:pPr>
            <a:endParaRPr lang="en-US" altLang="en-US" sz="3200"/>
          </a:p>
        </p:txBody>
      </p:sp>
      <p:sp>
        <p:nvSpPr>
          <p:cNvPr id="452611" name="Rectangle 3"/>
          <p:cNvSpPr>
            <a:spLocks noChangeArrowheads="1"/>
          </p:cNvSpPr>
          <p:nvPr/>
        </p:nvSpPr>
        <p:spPr bwMode="auto">
          <a:xfrm>
            <a:off x="855663" y="1270000"/>
            <a:ext cx="7772400" cy="524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5000"/>
              </a:lnSpc>
              <a:spcBef>
                <a:spcPct val="25000"/>
              </a:spcBef>
            </a:pPr>
            <a:r>
              <a:rPr lang="en-US" altLang="en-US" sz="2000"/>
              <a:t>Specifying the quality of spatial operations requires </a:t>
            </a:r>
            <a:r>
              <a:rPr lang="en-US" altLang="en-US" sz="2000" i="1"/>
              <a:t>error determination.</a:t>
            </a:r>
            <a:endParaRPr lang="en-US" altLang="en-US" sz="2000"/>
          </a:p>
          <a:p>
            <a:pPr>
              <a:lnSpc>
                <a:spcPct val="85000"/>
              </a:lnSpc>
              <a:spcBef>
                <a:spcPct val="25000"/>
              </a:spcBef>
            </a:pPr>
            <a:r>
              <a:rPr lang="en-US" altLang="en-US" sz="2000"/>
              <a:t>The meaning of “error” depends on the context and application domain.</a:t>
            </a:r>
          </a:p>
          <a:p>
            <a:pPr>
              <a:lnSpc>
                <a:spcPct val="85000"/>
              </a:lnSpc>
              <a:spcBef>
                <a:spcPct val="25000"/>
              </a:spcBef>
            </a:pPr>
            <a:r>
              <a:rPr lang="en-US" altLang="en-US" sz="2000"/>
              <a:t>Potential sources of error in spatial operations include: </a:t>
            </a:r>
          </a:p>
          <a:p>
            <a:pPr lvl="1">
              <a:lnSpc>
                <a:spcPct val="85000"/>
              </a:lnSpc>
              <a:spcBef>
                <a:spcPct val="25000"/>
              </a:spcBef>
            </a:pPr>
            <a:r>
              <a:rPr lang="en-US" altLang="en-US" sz="2200"/>
              <a:t>formulation error, approximation error, round-off error, truncation error and other errors associated with implementing the spatial operation.</a:t>
            </a:r>
          </a:p>
          <a:p>
            <a:pPr>
              <a:lnSpc>
                <a:spcPct val="85000"/>
              </a:lnSpc>
              <a:spcBef>
                <a:spcPct val="25000"/>
              </a:spcBef>
            </a:pPr>
            <a:r>
              <a:rPr lang="en-US" altLang="en-US" sz="2000"/>
              <a:t>Errors of this nature should not be confused with errors arising from modeling the true shape of a </a:t>
            </a:r>
            <a:r>
              <a:rPr lang="en-US" altLang="en-US" sz="2000">
                <a:solidFill>
                  <a:schemeClr val="accent2"/>
                </a:solidFill>
              </a:rPr>
              <a:t>celestial object</a:t>
            </a:r>
            <a:r>
              <a:rPr lang="en-US" altLang="en-US" sz="2000"/>
              <a:t> (real or virtual) by an approximate shape.</a:t>
            </a:r>
          </a:p>
          <a:p>
            <a:pPr>
              <a:lnSpc>
                <a:spcPct val="85000"/>
              </a:lnSpc>
              <a:spcBef>
                <a:spcPct val="25000"/>
              </a:spcBef>
            </a:pPr>
            <a:r>
              <a:rPr lang="en-US" altLang="en-US" sz="2000"/>
              <a:t>In the </a:t>
            </a:r>
            <a:r>
              <a:rPr lang="en-US" altLang="en-US" sz="2000">
                <a:solidFill>
                  <a:schemeClr val="accent2"/>
                </a:solidFill>
              </a:rPr>
              <a:t>SRM</a:t>
            </a:r>
            <a:r>
              <a:rPr lang="en-US" altLang="en-US" sz="2000"/>
              <a:t>, the </a:t>
            </a:r>
            <a:r>
              <a:rPr lang="en-US" altLang="en-US" sz="2000">
                <a:solidFill>
                  <a:schemeClr val="accent2"/>
                </a:solidFill>
              </a:rPr>
              <a:t>reference surface</a:t>
            </a:r>
            <a:r>
              <a:rPr lang="en-US" altLang="en-US" sz="2000"/>
              <a:t> used to approximate the shape of a </a:t>
            </a:r>
            <a:r>
              <a:rPr lang="en-US" altLang="en-US" sz="2000">
                <a:solidFill>
                  <a:schemeClr val="accent2"/>
                </a:solidFill>
              </a:rPr>
              <a:t>celestial object</a:t>
            </a:r>
            <a:r>
              <a:rPr lang="en-US" altLang="en-US" sz="2000"/>
              <a:t>, is assumed to be exact.</a:t>
            </a:r>
          </a:p>
          <a:p>
            <a:pPr lvl="1">
              <a:lnSpc>
                <a:spcPct val="85000"/>
              </a:lnSpc>
              <a:spcBef>
                <a:spcPct val="25000"/>
              </a:spcBef>
            </a:pPr>
            <a:r>
              <a:rPr lang="en-US" altLang="en-US" sz="2200"/>
              <a:t>How well a </a:t>
            </a:r>
            <a:r>
              <a:rPr lang="en-US" altLang="en-US" sz="2200">
                <a:solidFill>
                  <a:schemeClr val="accent2"/>
                </a:solidFill>
              </a:rPr>
              <a:t>reference surface</a:t>
            </a:r>
            <a:r>
              <a:rPr lang="en-US" altLang="en-US" sz="2200"/>
              <a:t> approximates the shape of a </a:t>
            </a:r>
            <a:r>
              <a:rPr lang="en-US" altLang="en-US" sz="2200">
                <a:solidFill>
                  <a:schemeClr val="accent2"/>
                </a:solidFill>
              </a:rPr>
              <a:t>celestial object</a:t>
            </a:r>
            <a:r>
              <a:rPr lang="en-US" altLang="en-US" sz="2200"/>
              <a:t> is </a:t>
            </a:r>
            <a:r>
              <a:rPr lang="en-US" altLang="en-US" sz="2200" i="1">
                <a:solidFill>
                  <a:srgbClr val="FF0000"/>
                </a:solidFill>
              </a:rPr>
              <a:t>outside the scope</a:t>
            </a:r>
            <a:r>
              <a:rPr lang="en-US" altLang="en-US" sz="2200"/>
              <a:t> of the </a:t>
            </a:r>
            <a:r>
              <a:rPr lang="en-US" altLang="en-US" sz="2200">
                <a:solidFill>
                  <a:schemeClr val="accent2"/>
                </a:solidFill>
              </a:rPr>
              <a:t>SRM.</a:t>
            </a:r>
          </a:p>
        </p:txBody>
      </p:sp>
      <p:sp>
        <p:nvSpPr>
          <p:cNvPr id="452612" name="Rectangle 4"/>
          <p:cNvSpPr>
            <a:spLocks noGrp="1" noChangeArrowheads="1"/>
          </p:cNvSpPr>
          <p:nvPr>
            <p:ph type="title"/>
          </p:nvPr>
        </p:nvSpPr>
        <p:spPr>
          <a:xfrm>
            <a:off x="1106488" y="84138"/>
            <a:ext cx="7593012" cy="1000125"/>
          </a:xfrm>
        </p:spPr>
        <p:txBody>
          <a:bodyPr/>
          <a:lstStyle/>
          <a:p>
            <a:r>
              <a:rPr lang="en-US" altLang="en-US" sz="3200"/>
              <a:t>Quality assurance for spatial operations</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a:xfrm>
            <a:off x="1062038" y="82550"/>
            <a:ext cx="7593012" cy="1000125"/>
          </a:xfrm>
        </p:spPr>
        <p:txBody>
          <a:bodyPr/>
          <a:lstStyle/>
          <a:p>
            <a:r>
              <a:rPr lang="en-US" altLang="en-US" sz="2800">
                <a:solidFill>
                  <a:schemeClr val="tx1"/>
                </a:solidFill>
              </a:rPr>
              <a:t>The meaning of accuracy is context dependent</a:t>
            </a:r>
            <a:endParaRPr lang="en-US" altLang="en-US" sz="2800">
              <a:solidFill>
                <a:srgbClr val="FF9900"/>
              </a:solidFill>
            </a:endParaRPr>
          </a:p>
        </p:txBody>
      </p:sp>
      <p:sp>
        <p:nvSpPr>
          <p:cNvPr id="454659" name="Rectangle 3"/>
          <p:cNvSpPr>
            <a:spLocks noChangeArrowheads="1"/>
          </p:cNvSpPr>
          <p:nvPr/>
        </p:nvSpPr>
        <p:spPr bwMode="auto">
          <a:xfrm>
            <a:off x="803275" y="4418013"/>
            <a:ext cx="7580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sz="2000" b="1" i="1">
              <a:solidFill>
                <a:srgbClr val="FF9900"/>
              </a:solidFill>
              <a:latin typeface="Times New Roman" panose="02020603050405020304" pitchFamily="18" charset="0"/>
            </a:endParaRPr>
          </a:p>
        </p:txBody>
      </p:sp>
      <p:sp>
        <p:nvSpPr>
          <p:cNvPr id="454660" name="Text Box 4"/>
          <p:cNvSpPr txBox="1">
            <a:spLocks noChangeArrowheads="1"/>
          </p:cNvSpPr>
          <p:nvPr/>
        </p:nvSpPr>
        <p:spPr bwMode="auto">
          <a:xfrm>
            <a:off x="673100" y="5657850"/>
            <a:ext cx="7815263" cy="730250"/>
          </a:xfrm>
          <a:prstGeom prst="rect">
            <a:avLst/>
          </a:prstGeom>
          <a:noFill/>
          <a:ln w="28575">
            <a:solidFill>
              <a:srgbClr val="FF0000"/>
            </a:solidFill>
            <a:miter lim="800000"/>
            <a:headEn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b="1" i="1">
                <a:solidFill>
                  <a:schemeClr val="accent2"/>
                </a:solidFill>
              </a:rPr>
              <a:t>Accuracy Or Error In The Context Of the SRM Refers To </a:t>
            </a:r>
          </a:p>
          <a:p>
            <a:pPr algn="ctr"/>
            <a:r>
              <a:rPr lang="en-US" altLang="en-US" sz="2000" b="1" i="1">
                <a:solidFill>
                  <a:schemeClr val="accent2"/>
                </a:solidFill>
              </a:rPr>
              <a:t>Computational Error And Excludes Measurement Error Effects.</a:t>
            </a:r>
            <a:endParaRPr lang="en-US" altLang="en-US" sz="2000" b="1"/>
          </a:p>
        </p:txBody>
      </p:sp>
      <p:sp>
        <p:nvSpPr>
          <p:cNvPr id="454661" name="Rectangle 5"/>
          <p:cNvSpPr>
            <a:spLocks noGrp="1" noChangeArrowheads="1"/>
          </p:cNvSpPr>
          <p:nvPr>
            <p:ph type="body" idx="1"/>
          </p:nvPr>
        </p:nvSpPr>
        <p:spPr>
          <a:xfrm>
            <a:off x="754063" y="1419225"/>
            <a:ext cx="7932737" cy="4114800"/>
          </a:xfrm>
        </p:spPr>
        <p:txBody>
          <a:bodyPr/>
          <a:lstStyle/>
          <a:p>
            <a:r>
              <a:rPr lang="en-US" altLang="en-US" sz="1800"/>
              <a:t>In geodesy a reference set of measured points is used to develop an Earth Reference Model (ERM)--a mathematical model of the Earth.</a:t>
            </a:r>
          </a:p>
          <a:p>
            <a:r>
              <a:rPr lang="en-US" altLang="en-US" sz="1800"/>
              <a:t>ERMs provide a mathematical framework for spatial referencing.</a:t>
            </a:r>
          </a:p>
          <a:p>
            <a:r>
              <a:rPr lang="en-US" altLang="en-US" sz="1800"/>
              <a:t>The amount of position error introduced by using an imperfect reference set of measured points is a major technical issue in geodesy but is outside the scope of the SRM.</a:t>
            </a:r>
          </a:p>
          <a:p>
            <a:r>
              <a:rPr lang="en-US" altLang="en-US" sz="1800"/>
              <a:t>In the context of the SRM, reference models of spatial objects are taken to be exact when forming spatial reference frames.</a:t>
            </a:r>
          </a:p>
          <a:p>
            <a:r>
              <a:rPr lang="en-US" altLang="en-US" sz="1800"/>
              <a:t>Operations on spatial reference frames may contain inaccuracies due to:</a:t>
            </a:r>
          </a:p>
          <a:p>
            <a:pPr lvl="1"/>
            <a:r>
              <a:rPr lang="en-US" altLang="en-US" sz="1600"/>
              <a:t>the use of truncated power series representations,</a:t>
            </a:r>
          </a:p>
          <a:p>
            <a:pPr lvl="1"/>
            <a:r>
              <a:rPr lang="en-US" altLang="en-US" sz="1600"/>
              <a:t>round off error,</a:t>
            </a:r>
          </a:p>
          <a:p>
            <a:pPr lvl="1"/>
            <a:r>
              <a:rPr lang="en-US" altLang="en-US" sz="1600"/>
              <a:t>approximations made to reduce computational complexity to speed up computations.</a:t>
            </a:r>
            <a:endParaRPr lang="en-US" altLang="en-US" sz="200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1106488" y="128588"/>
            <a:ext cx="7593012" cy="1000125"/>
          </a:xfrm>
        </p:spPr>
        <p:txBody>
          <a:bodyPr/>
          <a:lstStyle/>
          <a:p>
            <a:pPr>
              <a:lnSpc>
                <a:spcPct val="70000"/>
              </a:lnSpc>
            </a:pPr>
            <a:r>
              <a:rPr lang="en-US" altLang="en-US" sz="3100"/>
              <a:t>Conformance verification for the SEDRIS implementation</a:t>
            </a:r>
            <a:endParaRPr lang="en-US" altLang="en-US" sz="3200"/>
          </a:p>
        </p:txBody>
      </p:sp>
      <p:sp>
        <p:nvSpPr>
          <p:cNvPr id="456707" name="Rectangle 3"/>
          <p:cNvSpPr>
            <a:spLocks noGrp="1" noChangeArrowheads="1"/>
          </p:cNvSpPr>
          <p:nvPr>
            <p:ph type="body" idx="1"/>
          </p:nvPr>
        </p:nvSpPr>
        <p:spPr>
          <a:xfrm>
            <a:off x="460375" y="1323975"/>
            <a:ext cx="8432800" cy="4914900"/>
          </a:xfrm>
        </p:spPr>
        <p:txBody>
          <a:bodyPr/>
          <a:lstStyle/>
          <a:p>
            <a:pPr>
              <a:lnSpc>
                <a:spcPct val="85000"/>
              </a:lnSpc>
              <a:spcBef>
                <a:spcPct val="10000"/>
              </a:spcBef>
            </a:pPr>
            <a:r>
              <a:rPr lang="en-US" altLang="en-US" sz="2000"/>
              <a:t>A fundamental discriminator for level of conformance verification is the numerical difference between a result obtained from the mathematical specifications in the </a:t>
            </a:r>
            <a:r>
              <a:rPr lang="en-US" altLang="en-US" sz="2000">
                <a:solidFill>
                  <a:schemeClr val="accent2"/>
                </a:solidFill>
              </a:rPr>
              <a:t>SRM</a:t>
            </a:r>
            <a:r>
              <a:rPr lang="en-US" altLang="en-US" sz="2000"/>
              <a:t> and the corresponding result obtained by an implementation.</a:t>
            </a:r>
            <a:endParaRPr lang="en-US" altLang="en-US" sz="2000" b="1"/>
          </a:p>
          <a:p>
            <a:pPr lvl="1">
              <a:lnSpc>
                <a:spcPct val="85000"/>
              </a:lnSpc>
              <a:spcBef>
                <a:spcPct val="10000"/>
              </a:spcBef>
            </a:pPr>
            <a:r>
              <a:rPr lang="en-US" altLang="en-US" sz="1900"/>
              <a:t>This requires that there be a </a:t>
            </a:r>
            <a:r>
              <a:rPr lang="en-US" altLang="en-US" sz="1900" i="1"/>
              <a:t>Reference Implementation.</a:t>
            </a:r>
            <a:endParaRPr lang="en-US" altLang="en-US" sz="1900"/>
          </a:p>
          <a:p>
            <a:pPr lvl="1">
              <a:lnSpc>
                <a:spcPct val="85000"/>
              </a:lnSpc>
              <a:spcBef>
                <a:spcPct val="10000"/>
              </a:spcBef>
            </a:pPr>
            <a:r>
              <a:rPr lang="en-US" altLang="en-US" sz="1900"/>
              <a:t>A data set produced by the Reference Implementation to support conformance testing is called a </a:t>
            </a:r>
            <a:r>
              <a:rPr lang="en-US" altLang="en-US" sz="1900" i="1"/>
              <a:t>Reference Data Test Set.</a:t>
            </a:r>
            <a:endParaRPr lang="en-US" altLang="en-US" sz="1900"/>
          </a:p>
          <a:p>
            <a:pPr lvl="1">
              <a:lnSpc>
                <a:spcPct val="85000"/>
              </a:lnSpc>
              <a:spcBef>
                <a:spcPct val="10000"/>
              </a:spcBef>
            </a:pPr>
            <a:r>
              <a:rPr lang="en-US" altLang="en-US" sz="1900"/>
              <a:t>For this purpose, the data points obtained from the RDS are taken to be the exact or true data points.</a:t>
            </a:r>
            <a:endParaRPr lang="en-US" altLang="en-US" sz="1900" b="1"/>
          </a:p>
          <a:p>
            <a:pPr>
              <a:lnSpc>
                <a:spcPct val="105000"/>
              </a:lnSpc>
              <a:spcBef>
                <a:spcPct val="30000"/>
              </a:spcBef>
            </a:pPr>
            <a:r>
              <a:rPr lang="en-US" altLang="en-US" sz="2000"/>
              <a:t>Quantities in the </a:t>
            </a:r>
            <a:r>
              <a:rPr lang="en-US" altLang="en-US" sz="2000">
                <a:solidFill>
                  <a:schemeClr val="accent2"/>
                </a:solidFill>
              </a:rPr>
              <a:t>Reference Data Test Set</a:t>
            </a:r>
            <a:r>
              <a:rPr lang="en-US" altLang="en-US" sz="2000"/>
              <a:t> are called </a:t>
            </a:r>
            <a:r>
              <a:rPr lang="en-US" altLang="en-US" sz="2000" i="1"/>
              <a:t>test points</a:t>
            </a:r>
            <a:r>
              <a:rPr lang="en-US" altLang="en-US" sz="2000"/>
              <a:t>.</a:t>
            </a:r>
            <a:endParaRPr lang="en-US" altLang="en-US" sz="2000" b="1"/>
          </a:p>
          <a:p>
            <a:pPr lvl="1">
              <a:lnSpc>
                <a:spcPct val="85000"/>
              </a:lnSpc>
              <a:spcBef>
                <a:spcPct val="10000"/>
              </a:spcBef>
            </a:pPr>
            <a:r>
              <a:rPr lang="en-US" altLang="en-US" sz="1900"/>
              <a:t>Each implementation to be tested shall have provisions for recording the information needed to compare to the </a:t>
            </a:r>
            <a:r>
              <a:rPr lang="en-US" altLang="en-US" sz="1900">
                <a:solidFill>
                  <a:schemeClr val="accent2"/>
                </a:solidFill>
              </a:rPr>
              <a:t>Reference Data Test Set</a:t>
            </a:r>
            <a:r>
              <a:rPr lang="en-US" altLang="en-US" sz="1900"/>
              <a:t> to support of conformance testing</a:t>
            </a:r>
          </a:p>
          <a:p>
            <a:pPr lvl="1">
              <a:lnSpc>
                <a:spcPct val="85000"/>
              </a:lnSpc>
              <a:spcBef>
                <a:spcPct val="10000"/>
              </a:spcBef>
            </a:pPr>
            <a:r>
              <a:rPr lang="en-US" altLang="en-US" sz="1900"/>
              <a:t>This set of output data is called a </a:t>
            </a:r>
            <a:r>
              <a:rPr lang="en-US" altLang="en-US" sz="1900" i="1"/>
              <a:t>Test Data Set.</a:t>
            </a:r>
            <a:endParaRPr lang="en-US" altLang="en-US" sz="1900"/>
          </a:p>
          <a:p>
            <a:pPr lvl="1">
              <a:lnSpc>
                <a:spcPct val="85000"/>
              </a:lnSpc>
              <a:spcBef>
                <a:spcPct val="10000"/>
              </a:spcBef>
            </a:pPr>
            <a:r>
              <a:rPr lang="en-US" altLang="en-US" sz="1900"/>
              <a:t>The difference between the data points of an </a:t>
            </a:r>
            <a:r>
              <a:rPr lang="en-US" altLang="en-US" sz="1900" i="1">
                <a:solidFill>
                  <a:schemeClr val="accent2"/>
                </a:solidFill>
              </a:rPr>
              <a:t>Reference Data Test Set</a:t>
            </a:r>
            <a:r>
              <a:rPr lang="en-US" altLang="en-US" sz="1900"/>
              <a:t> and the </a:t>
            </a:r>
            <a:r>
              <a:rPr lang="en-US" altLang="en-US" sz="1900" i="1">
                <a:solidFill>
                  <a:schemeClr val="accent2"/>
                </a:solidFill>
              </a:rPr>
              <a:t>Test Data Set</a:t>
            </a:r>
            <a:r>
              <a:rPr lang="en-US" altLang="en-US" sz="1900"/>
              <a:t> of a particular implementation is referred to as an </a:t>
            </a:r>
            <a:r>
              <a:rPr lang="en-US" altLang="en-US" sz="1900" i="1">
                <a:solidFill>
                  <a:srgbClr val="FF0000"/>
                </a:solidFill>
              </a:rPr>
              <a:t>error.</a:t>
            </a:r>
            <a:endParaRPr lang="en-US" altLang="en-US" sz="190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1106488" y="150813"/>
            <a:ext cx="7593012" cy="1000125"/>
          </a:xfrm>
        </p:spPr>
        <p:txBody>
          <a:bodyPr/>
          <a:lstStyle/>
          <a:p>
            <a:r>
              <a:rPr lang="en-US" altLang="en-US" sz="3600"/>
              <a:t>Acceptance testing methodology</a:t>
            </a:r>
          </a:p>
        </p:txBody>
      </p:sp>
      <p:sp>
        <p:nvSpPr>
          <p:cNvPr id="458755" name="Rectangle 3"/>
          <p:cNvSpPr>
            <a:spLocks noGrp="1" noChangeArrowheads="1"/>
          </p:cNvSpPr>
          <p:nvPr>
            <p:ph type="body" idx="1"/>
          </p:nvPr>
        </p:nvSpPr>
        <p:spPr>
          <a:xfrm>
            <a:off x="558800" y="1150938"/>
            <a:ext cx="8212138" cy="5259387"/>
          </a:xfrm>
        </p:spPr>
        <p:txBody>
          <a:bodyPr/>
          <a:lstStyle/>
          <a:p>
            <a:pPr>
              <a:lnSpc>
                <a:spcPct val="85000"/>
              </a:lnSpc>
            </a:pPr>
            <a:r>
              <a:rPr lang="en-US" altLang="en-US" sz="2000"/>
              <a:t>It is desirable to have the number of </a:t>
            </a:r>
            <a:r>
              <a:rPr lang="en-US" altLang="en-US" sz="2000">
                <a:solidFill>
                  <a:schemeClr val="accent2"/>
                </a:solidFill>
              </a:rPr>
              <a:t>data points</a:t>
            </a:r>
            <a:r>
              <a:rPr lang="en-US" altLang="en-US" sz="2000"/>
              <a:t> be </a:t>
            </a:r>
            <a:r>
              <a:rPr lang="en-US" altLang="en-US" sz="2000" i="1">
                <a:solidFill>
                  <a:srgbClr val="FF0000"/>
                </a:solidFill>
              </a:rPr>
              <a:t>relatively large</a:t>
            </a:r>
            <a:r>
              <a:rPr lang="en-US" altLang="en-US" sz="2000"/>
              <a:t> and </a:t>
            </a:r>
            <a:r>
              <a:rPr lang="en-US" altLang="en-US" sz="2000" i="1">
                <a:solidFill>
                  <a:srgbClr val="FF0000"/>
                </a:solidFill>
              </a:rPr>
              <a:t>uniformly distributed</a:t>
            </a:r>
            <a:r>
              <a:rPr lang="en-US" altLang="en-US" sz="2000"/>
              <a:t> over the domain of the operation being evaluated</a:t>
            </a:r>
          </a:p>
          <a:p>
            <a:pPr lvl="1">
              <a:lnSpc>
                <a:spcPct val="85000"/>
              </a:lnSpc>
            </a:pPr>
            <a:r>
              <a:rPr lang="en-US" altLang="en-US" sz="1800"/>
              <a:t>Else critical points, where implementation is flawed, may be missed.</a:t>
            </a:r>
          </a:p>
          <a:p>
            <a:pPr lvl="1">
              <a:lnSpc>
                <a:spcPct val="85000"/>
              </a:lnSpc>
              <a:spcBef>
                <a:spcPct val="10000"/>
              </a:spcBef>
            </a:pPr>
            <a:r>
              <a:rPr lang="en-US" altLang="en-US" sz="1800"/>
              <a:t>The size and spatial distribution of values in the </a:t>
            </a:r>
            <a:r>
              <a:rPr lang="en-US" altLang="en-US" sz="1800">
                <a:solidFill>
                  <a:schemeClr val="accent2"/>
                </a:solidFill>
              </a:rPr>
              <a:t>Reference Data Test Set</a:t>
            </a:r>
            <a:r>
              <a:rPr lang="en-US" altLang="en-US" sz="1800"/>
              <a:t> is important and is operation dependent.</a:t>
            </a:r>
          </a:p>
          <a:p>
            <a:pPr lvl="1">
              <a:lnSpc>
                <a:spcPct val="85000"/>
              </a:lnSpc>
              <a:spcBef>
                <a:spcPct val="10000"/>
              </a:spcBef>
            </a:pPr>
            <a:r>
              <a:rPr lang="en-US" altLang="en-US" sz="1800"/>
              <a:t>Once the </a:t>
            </a:r>
            <a:r>
              <a:rPr lang="en-US" altLang="en-US" sz="1800">
                <a:solidFill>
                  <a:schemeClr val="accent2"/>
                </a:solidFill>
              </a:rPr>
              <a:t>Reference Data Test Set</a:t>
            </a:r>
            <a:r>
              <a:rPr lang="en-US" altLang="en-US" sz="1800"/>
              <a:t> is specified it is relatively easy to evaluate the appropriate error metric over the whole set of values and to find the maximum error on the </a:t>
            </a:r>
            <a:r>
              <a:rPr lang="en-US" altLang="en-US" sz="1800">
                <a:solidFill>
                  <a:schemeClr val="accent2"/>
                </a:solidFill>
              </a:rPr>
              <a:t>Reference Data Test Set</a:t>
            </a:r>
            <a:r>
              <a:rPr lang="en-US" altLang="en-US" sz="1800"/>
              <a:t>.</a:t>
            </a:r>
          </a:p>
          <a:p>
            <a:pPr lvl="1">
              <a:lnSpc>
                <a:spcPct val="85000"/>
              </a:lnSpc>
              <a:spcBef>
                <a:spcPct val="10000"/>
              </a:spcBef>
            </a:pPr>
            <a:r>
              <a:rPr lang="en-US" altLang="en-US" sz="1800"/>
              <a:t>This maximum error is used to determine the level of compliance of a particular implementation.</a:t>
            </a:r>
          </a:p>
          <a:p>
            <a:pPr>
              <a:lnSpc>
                <a:spcPct val="145000"/>
              </a:lnSpc>
            </a:pPr>
            <a:r>
              <a:rPr lang="en-US" altLang="en-US" sz="2000"/>
              <a:t>Levels of acceptance</a:t>
            </a:r>
          </a:p>
          <a:p>
            <a:pPr lvl="1">
              <a:lnSpc>
                <a:spcPct val="85000"/>
              </a:lnSpc>
            </a:pPr>
            <a:r>
              <a:rPr lang="en-US" altLang="en-US" sz="1800"/>
              <a:t>A particular implementation should not be required to meet the standard at the highest level if this induces unnecessary complexity and cost penalties.</a:t>
            </a:r>
          </a:p>
          <a:p>
            <a:pPr lvl="1">
              <a:lnSpc>
                <a:spcPct val="85000"/>
              </a:lnSpc>
              <a:spcBef>
                <a:spcPct val="10000"/>
              </a:spcBef>
            </a:pPr>
            <a:r>
              <a:rPr lang="en-US" altLang="en-US" sz="1800"/>
              <a:t>In some applications, users may choose to simplify or approximate the formulations to reduce implementation and computational complexity and in particular to reduce computer processing time.</a:t>
            </a:r>
          </a:p>
          <a:p>
            <a:pPr lvl="1">
              <a:lnSpc>
                <a:spcPct val="85000"/>
              </a:lnSpc>
              <a:spcBef>
                <a:spcPct val="10000"/>
              </a:spcBef>
            </a:pPr>
            <a:r>
              <a:rPr lang="en-US" altLang="en-US" sz="1800"/>
              <a:t>In doing so, they are willing to accept some degradation in accuracy for a particular application domain.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ChangeArrowheads="1"/>
          </p:cNvSpPr>
          <p:nvPr/>
        </p:nvSpPr>
        <p:spPr bwMode="auto">
          <a:xfrm>
            <a:off x="598488" y="1300163"/>
            <a:ext cx="7772400"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pPr>
            <a:r>
              <a:rPr lang="en-US" altLang="en-US" sz="2400">
                <a:solidFill>
                  <a:schemeClr val="accent2"/>
                </a:solidFill>
              </a:rPr>
              <a:t>The key in Modeling and Simulation is not so much where things are, but </a:t>
            </a:r>
            <a:r>
              <a:rPr lang="en-US" altLang="en-US" sz="2400" i="1">
                <a:solidFill>
                  <a:schemeClr val="accent2"/>
                </a:solidFill>
              </a:rPr>
              <a:t>what</a:t>
            </a:r>
            <a:r>
              <a:rPr lang="en-US" altLang="en-US" sz="2400" i="1"/>
              <a:t> </a:t>
            </a:r>
            <a:r>
              <a:rPr lang="en-US" altLang="en-US" sz="2400" i="1">
                <a:solidFill>
                  <a:schemeClr val="accent2"/>
                </a:solidFill>
              </a:rPr>
              <a:t>they can interact with</a:t>
            </a:r>
            <a:r>
              <a:rPr lang="en-US" altLang="en-US" sz="2400">
                <a:solidFill>
                  <a:schemeClr val="accent2"/>
                </a:solidFill>
              </a:rPr>
              <a:t> …</a:t>
            </a:r>
            <a:endParaRPr lang="en-US" altLang="en-US" sz="2400"/>
          </a:p>
          <a:p>
            <a:pPr lvl="1">
              <a:lnSpc>
                <a:spcPct val="90000"/>
              </a:lnSpc>
            </a:pPr>
            <a:r>
              <a:rPr lang="en-US" altLang="en-US" sz="2100"/>
              <a:t>Remembering that “what” includes both systems and components of the environment itself</a:t>
            </a:r>
          </a:p>
          <a:p>
            <a:pPr>
              <a:lnSpc>
                <a:spcPct val="90000"/>
              </a:lnSpc>
              <a:spcBef>
                <a:spcPct val="50000"/>
              </a:spcBef>
            </a:pPr>
            <a:r>
              <a:rPr lang="en-US" altLang="en-US" sz="2400"/>
              <a:t>A complete SRM must address:</a:t>
            </a:r>
          </a:p>
          <a:p>
            <a:pPr lvl="1">
              <a:lnSpc>
                <a:spcPct val="90000"/>
              </a:lnSpc>
            </a:pPr>
            <a:r>
              <a:rPr lang="en-US" altLang="en-US" sz="2100"/>
              <a:t>Location</a:t>
            </a:r>
          </a:p>
          <a:p>
            <a:pPr lvl="1">
              <a:lnSpc>
                <a:spcPct val="90000"/>
              </a:lnSpc>
            </a:pPr>
            <a:r>
              <a:rPr lang="en-US" altLang="en-US" sz="2100"/>
              <a:t>Distance (range, line of sight, geodesics…)</a:t>
            </a:r>
          </a:p>
          <a:p>
            <a:pPr lvl="1">
              <a:lnSpc>
                <a:spcPct val="90000"/>
              </a:lnSpc>
            </a:pPr>
            <a:r>
              <a:rPr lang="en-US" altLang="en-US" sz="2100"/>
              <a:t>Vector quantities, such as  direction </a:t>
            </a:r>
          </a:p>
          <a:p>
            <a:pPr lvl="1">
              <a:lnSpc>
                <a:spcPct val="90000"/>
              </a:lnSpc>
              <a:buFontTx/>
              <a:buNone/>
            </a:pPr>
            <a:r>
              <a:rPr lang="en-US" altLang="en-US" sz="2100"/>
              <a:t>     (azimuth and elevation angle)</a:t>
            </a:r>
          </a:p>
          <a:p>
            <a:pPr>
              <a:lnSpc>
                <a:spcPct val="90000"/>
              </a:lnSpc>
              <a:spcBef>
                <a:spcPct val="75000"/>
              </a:spcBef>
            </a:pPr>
            <a:r>
              <a:rPr lang="en-US" altLang="en-US" sz="2400" i="1">
                <a:solidFill>
                  <a:schemeClr val="accent2"/>
                </a:solidFill>
              </a:rPr>
              <a:t>Location interconversions between </a:t>
            </a:r>
            <a:br>
              <a:rPr lang="en-US" altLang="en-US" sz="2400" i="1">
                <a:solidFill>
                  <a:schemeClr val="accent2"/>
                </a:solidFill>
              </a:rPr>
            </a:br>
            <a:r>
              <a:rPr lang="en-US" altLang="en-US" sz="2400" i="1">
                <a:solidFill>
                  <a:schemeClr val="accent2"/>
                </a:solidFill>
              </a:rPr>
              <a:t>common spatial reference frames </a:t>
            </a:r>
            <a:br>
              <a:rPr lang="en-US" altLang="en-US" sz="2400" i="1">
                <a:solidFill>
                  <a:schemeClr val="accent2"/>
                </a:solidFill>
              </a:rPr>
            </a:br>
            <a:r>
              <a:rPr lang="en-US" altLang="en-US" sz="2400" i="1">
                <a:solidFill>
                  <a:schemeClr val="accent2"/>
                </a:solidFill>
              </a:rPr>
              <a:t> do not necessarily preserve these.</a:t>
            </a:r>
          </a:p>
        </p:txBody>
      </p:sp>
      <p:sp>
        <p:nvSpPr>
          <p:cNvPr id="424963" name="Rectangle 3"/>
          <p:cNvSpPr>
            <a:spLocks noChangeArrowheads="1"/>
          </p:cNvSpPr>
          <p:nvPr/>
        </p:nvSpPr>
        <p:spPr bwMode="auto">
          <a:xfrm>
            <a:off x="900113" y="4748213"/>
            <a:ext cx="4926012" cy="12509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nchor="ctr"/>
          <a:lstStyle/>
          <a:p>
            <a:pPr algn="ctr"/>
            <a:endParaRPr lang="en-US" altLang="en-US">
              <a:solidFill>
                <a:srgbClr val="FF0000"/>
              </a:solidFill>
            </a:endParaRPr>
          </a:p>
        </p:txBody>
      </p:sp>
      <p:grpSp>
        <p:nvGrpSpPr>
          <p:cNvPr id="424964" name="Group 4"/>
          <p:cNvGrpSpPr>
            <a:grpSpLocks/>
          </p:cNvGrpSpPr>
          <p:nvPr/>
        </p:nvGrpSpPr>
        <p:grpSpPr bwMode="auto">
          <a:xfrm>
            <a:off x="5938838" y="3657600"/>
            <a:ext cx="3070225" cy="2405063"/>
            <a:chOff x="3507" y="1104"/>
            <a:chExt cx="1934" cy="1616"/>
          </a:xfrm>
        </p:grpSpPr>
        <p:sp>
          <p:nvSpPr>
            <p:cNvPr id="424965" name="Rectangle 5"/>
            <p:cNvSpPr>
              <a:spLocks noChangeArrowheads="1"/>
            </p:cNvSpPr>
            <p:nvPr/>
          </p:nvSpPr>
          <p:spPr bwMode="auto">
            <a:xfrm>
              <a:off x="3593" y="1892"/>
              <a:ext cx="1630"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nSpc>
                  <a:spcPct val="88000"/>
                </a:lnSpc>
              </a:pPr>
              <a:r>
                <a:rPr lang="en-US" altLang="en-US" sz="1600" b="1" i="1"/>
                <a:t>Systems, </a:t>
              </a:r>
              <a:r>
                <a:rPr lang="en-US" altLang="en-US" sz="1600" b="1" i="1" u="sng"/>
                <a:t>and what else</a:t>
              </a:r>
              <a:r>
                <a:rPr lang="en-US" altLang="en-US" sz="1600" b="1" i="1"/>
                <a:t>?</a:t>
              </a:r>
            </a:p>
          </p:txBody>
        </p:sp>
        <p:sp>
          <p:nvSpPr>
            <p:cNvPr id="424966" name="Rectangle 6"/>
            <p:cNvSpPr>
              <a:spLocks noChangeArrowheads="1"/>
            </p:cNvSpPr>
            <p:nvPr/>
          </p:nvSpPr>
          <p:spPr bwMode="auto">
            <a:xfrm>
              <a:off x="3507" y="2229"/>
              <a:ext cx="1934"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nSpc>
                  <a:spcPct val="88000"/>
                </a:lnSpc>
              </a:pPr>
              <a:r>
                <a:rPr lang="en-US" altLang="en-US" sz="1200" b="1"/>
                <a:t>The environment continues with defining the context within which systems </a:t>
              </a:r>
              <a:r>
                <a:rPr lang="en-US" altLang="en-US" sz="1200" b="1" i="1">
                  <a:solidFill>
                    <a:schemeClr val="accent2"/>
                  </a:solidFill>
                </a:rPr>
                <a:t>interact</a:t>
              </a:r>
              <a:r>
                <a:rPr lang="en-US" altLang="en-US" sz="1200" b="1"/>
                <a:t>; and that context can advantage, or disadvantage, them ...</a:t>
              </a:r>
            </a:p>
          </p:txBody>
        </p:sp>
        <p:sp>
          <p:nvSpPr>
            <p:cNvPr id="424967" name="Rectangle 7"/>
            <p:cNvSpPr>
              <a:spLocks noChangeArrowheads="1"/>
            </p:cNvSpPr>
            <p:nvPr/>
          </p:nvSpPr>
          <p:spPr bwMode="auto">
            <a:xfrm>
              <a:off x="3518" y="2219"/>
              <a:ext cx="1838" cy="47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4968" name="Group 8"/>
            <p:cNvGrpSpPr>
              <a:grpSpLocks/>
            </p:cNvGrpSpPr>
            <p:nvPr/>
          </p:nvGrpSpPr>
          <p:grpSpPr bwMode="auto">
            <a:xfrm>
              <a:off x="3800" y="1104"/>
              <a:ext cx="1299" cy="732"/>
              <a:chOff x="3800" y="1104"/>
              <a:chExt cx="1299" cy="732"/>
            </a:xfrm>
          </p:grpSpPr>
          <p:graphicFrame>
            <p:nvGraphicFramePr>
              <p:cNvPr id="424969" name="Object 9">
                <a:hlinkClick r:id="" action="ppaction://ole?verb=0"/>
              </p:cNvPr>
              <p:cNvGraphicFramePr>
                <a:graphicFrameLocks/>
              </p:cNvGraphicFramePr>
              <p:nvPr/>
            </p:nvGraphicFramePr>
            <p:xfrm>
              <a:off x="4476" y="1104"/>
              <a:ext cx="254" cy="158"/>
            </p:xfrm>
            <a:graphic>
              <a:graphicData uri="http://schemas.openxmlformats.org/presentationml/2006/ole">
                <mc:AlternateContent xmlns:mc="http://schemas.openxmlformats.org/markup-compatibility/2006">
                  <mc:Choice xmlns:v="urn:schemas-microsoft-com:vml" Requires="v">
                    <p:oleObj spid="_x0000_s424986" name="Clip" r:id="rId4" imgW="3238500" imgH="2019300" progId="MS_ClipArt_Gallery.5">
                      <p:embed/>
                    </p:oleObj>
                  </mc:Choice>
                  <mc:Fallback>
                    <p:oleObj name="Clip" r:id="rId4" imgW="3238500" imgH="2019300" progId="MS_ClipArt_Gallery.5">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6" y="1104"/>
                            <a:ext cx="254"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4970" name="AutoShape 10"/>
              <p:cNvSpPr>
                <a:spLocks noChangeArrowheads="1"/>
              </p:cNvSpPr>
              <p:nvPr/>
            </p:nvSpPr>
            <p:spPr bwMode="auto">
              <a:xfrm>
                <a:off x="4430" y="1642"/>
                <a:ext cx="88" cy="91"/>
              </a:xfrm>
              <a:prstGeom prst="star16">
                <a:avLst>
                  <a:gd name="adj" fmla="val 375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4971" name="Group 11"/>
              <p:cNvGrpSpPr>
                <a:grpSpLocks/>
              </p:cNvGrpSpPr>
              <p:nvPr/>
            </p:nvGrpSpPr>
            <p:grpSpPr bwMode="auto">
              <a:xfrm>
                <a:off x="3800" y="1549"/>
                <a:ext cx="294" cy="287"/>
                <a:chOff x="3800" y="1549"/>
                <a:chExt cx="294" cy="287"/>
              </a:xfrm>
            </p:grpSpPr>
            <p:sp>
              <p:nvSpPr>
                <p:cNvPr id="424972" name="Line 12"/>
                <p:cNvSpPr>
                  <a:spLocks noChangeShapeType="1"/>
                </p:cNvSpPr>
                <p:nvPr/>
              </p:nvSpPr>
              <p:spPr bwMode="auto">
                <a:xfrm>
                  <a:off x="3802" y="1549"/>
                  <a:ext cx="0" cy="279"/>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973" name="Line 13"/>
                <p:cNvSpPr>
                  <a:spLocks noChangeShapeType="1"/>
                </p:cNvSpPr>
                <p:nvPr/>
              </p:nvSpPr>
              <p:spPr bwMode="auto">
                <a:xfrm flipH="1">
                  <a:off x="3800" y="1698"/>
                  <a:ext cx="150" cy="13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974" name="Line 14"/>
                <p:cNvSpPr>
                  <a:spLocks noChangeShapeType="1"/>
                </p:cNvSpPr>
                <p:nvPr/>
              </p:nvSpPr>
              <p:spPr bwMode="auto">
                <a:xfrm flipH="1">
                  <a:off x="3800" y="1836"/>
                  <a:ext cx="294"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4975" name="AutoShape 15"/>
              <p:cNvSpPr>
                <a:spLocks noChangeArrowheads="1"/>
              </p:cNvSpPr>
              <p:nvPr/>
            </p:nvSpPr>
            <p:spPr bwMode="auto">
              <a:xfrm>
                <a:off x="4670" y="1445"/>
                <a:ext cx="88" cy="90"/>
              </a:xfrm>
              <a:prstGeom prst="star16">
                <a:avLst>
                  <a:gd name="adj" fmla="val 375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976" name="AutoShape 16"/>
              <p:cNvSpPr>
                <a:spLocks noChangeArrowheads="1"/>
              </p:cNvSpPr>
              <p:nvPr/>
            </p:nvSpPr>
            <p:spPr bwMode="auto">
              <a:xfrm>
                <a:off x="4334" y="1494"/>
                <a:ext cx="88" cy="91"/>
              </a:xfrm>
              <a:prstGeom prst="star16">
                <a:avLst>
                  <a:gd name="adj" fmla="val 375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977" name="AutoShape 17"/>
              <p:cNvSpPr>
                <a:spLocks noChangeArrowheads="1"/>
              </p:cNvSpPr>
              <p:nvPr/>
            </p:nvSpPr>
            <p:spPr bwMode="auto">
              <a:xfrm>
                <a:off x="4142" y="1247"/>
                <a:ext cx="88" cy="91"/>
              </a:xfrm>
              <a:prstGeom prst="star16">
                <a:avLst>
                  <a:gd name="adj" fmla="val 375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978" name="Freeform 18"/>
              <p:cNvSpPr>
                <a:spLocks/>
              </p:cNvSpPr>
              <p:nvPr/>
            </p:nvSpPr>
            <p:spPr bwMode="auto">
              <a:xfrm>
                <a:off x="4522" y="1391"/>
                <a:ext cx="97" cy="199"/>
              </a:xfrm>
              <a:custGeom>
                <a:avLst/>
                <a:gdLst>
                  <a:gd name="T0" fmla="*/ 32 w 97"/>
                  <a:gd name="T1" fmla="*/ 39 h 199"/>
                  <a:gd name="T2" fmla="*/ 0 w 97"/>
                  <a:gd name="T3" fmla="*/ 158 h 199"/>
                  <a:gd name="T4" fmla="*/ 32 w 97"/>
                  <a:gd name="T5" fmla="*/ 158 h 199"/>
                  <a:gd name="T6" fmla="*/ 32 w 97"/>
                  <a:gd name="T7" fmla="*/ 198 h 199"/>
                  <a:gd name="T8" fmla="*/ 64 w 97"/>
                  <a:gd name="T9" fmla="*/ 198 h 199"/>
                  <a:gd name="T10" fmla="*/ 64 w 97"/>
                  <a:gd name="T11" fmla="*/ 158 h 199"/>
                  <a:gd name="T12" fmla="*/ 96 w 97"/>
                  <a:gd name="T13" fmla="*/ 158 h 199"/>
                  <a:gd name="T14" fmla="*/ 32 w 97"/>
                  <a:gd name="T15" fmla="*/ 0 h 199"/>
                  <a:gd name="T16" fmla="*/ 32 w 97"/>
                  <a:gd name="T17" fmla="*/ 3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199">
                    <a:moveTo>
                      <a:pt x="32" y="39"/>
                    </a:moveTo>
                    <a:lnTo>
                      <a:pt x="0" y="158"/>
                    </a:lnTo>
                    <a:lnTo>
                      <a:pt x="32" y="158"/>
                    </a:lnTo>
                    <a:lnTo>
                      <a:pt x="32" y="198"/>
                    </a:lnTo>
                    <a:lnTo>
                      <a:pt x="64" y="198"/>
                    </a:lnTo>
                    <a:lnTo>
                      <a:pt x="64" y="158"/>
                    </a:lnTo>
                    <a:lnTo>
                      <a:pt x="96" y="158"/>
                    </a:lnTo>
                    <a:lnTo>
                      <a:pt x="32" y="0"/>
                    </a:lnTo>
                    <a:lnTo>
                      <a:pt x="32" y="39"/>
                    </a:lnTo>
                  </a:path>
                </a:pathLst>
              </a:custGeom>
              <a:solidFill>
                <a:srgbClr val="07FC00"/>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4979" name="Freeform 19"/>
              <p:cNvSpPr>
                <a:spLocks/>
              </p:cNvSpPr>
              <p:nvPr/>
            </p:nvSpPr>
            <p:spPr bwMode="auto">
              <a:xfrm>
                <a:off x="4138" y="1336"/>
                <a:ext cx="865" cy="112"/>
              </a:xfrm>
              <a:custGeom>
                <a:avLst/>
                <a:gdLst>
                  <a:gd name="T0" fmla="*/ 0 w 865"/>
                  <a:gd name="T1" fmla="*/ 105 h 112"/>
                  <a:gd name="T2" fmla="*/ 30 w 865"/>
                  <a:gd name="T3" fmla="*/ 111 h 112"/>
                  <a:gd name="T4" fmla="*/ 48 w 865"/>
                  <a:gd name="T5" fmla="*/ 105 h 112"/>
                  <a:gd name="T6" fmla="*/ 72 w 865"/>
                  <a:gd name="T7" fmla="*/ 92 h 112"/>
                  <a:gd name="T8" fmla="*/ 96 w 865"/>
                  <a:gd name="T9" fmla="*/ 80 h 112"/>
                  <a:gd name="T10" fmla="*/ 120 w 865"/>
                  <a:gd name="T11" fmla="*/ 68 h 112"/>
                  <a:gd name="T12" fmla="*/ 138 w 865"/>
                  <a:gd name="T13" fmla="*/ 62 h 112"/>
                  <a:gd name="T14" fmla="*/ 156 w 865"/>
                  <a:gd name="T15" fmla="*/ 55 h 112"/>
                  <a:gd name="T16" fmla="*/ 174 w 865"/>
                  <a:gd name="T17" fmla="*/ 49 h 112"/>
                  <a:gd name="T18" fmla="*/ 198 w 865"/>
                  <a:gd name="T19" fmla="*/ 43 h 112"/>
                  <a:gd name="T20" fmla="*/ 222 w 865"/>
                  <a:gd name="T21" fmla="*/ 37 h 112"/>
                  <a:gd name="T22" fmla="*/ 240 w 865"/>
                  <a:gd name="T23" fmla="*/ 31 h 112"/>
                  <a:gd name="T24" fmla="*/ 264 w 865"/>
                  <a:gd name="T25" fmla="*/ 25 h 112"/>
                  <a:gd name="T26" fmla="*/ 288 w 865"/>
                  <a:gd name="T27" fmla="*/ 12 h 112"/>
                  <a:gd name="T28" fmla="*/ 306 w 865"/>
                  <a:gd name="T29" fmla="*/ 6 h 112"/>
                  <a:gd name="T30" fmla="*/ 330 w 865"/>
                  <a:gd name="T31" fmla="*/ 6 h 112"/>
                  <a:gd name="T32" fmla="*/ 354 w 865"/>
                  <a:gd name="T33" fmla="*/ 0 h 112"/>
                  <a:gd name="T34" fmla="*/ 378 w 865"/>
                  <a:gd name="T35" fmla="*/ 0 h 112"/>
                  <a:gd name="T36" fmla="*/ 402 w 865"/>
                  <a:gd name="T37" fmla="*/ 0 h 112"/>
                  <a:gd name="T38" fmla="*/ 420 w 865"/>
                  <a:gd name="T39" fmla="*/ 0 h 112"/>
                  <a:gd name="T40" fmla="*/ 444 w 865"/>
                  <a:gd name="T41" fmla="*/ 0 h 112"/>
                  <a:gd name="T42" fmla="*/ 468 w 865"/>
                  <a:gd name="T43" fmla="*/ 0 h 112"/>
                  <a:gd name="T44" fmla="*/ 486 w 865"/>
                  <a:gd name="T45" fmla="*/ 0 h 112"/>
                  <a:gd name="T46" fmla="*/ 516 w 865"/>
                  <a:gd name="T47" fmla="*/ 0 h 112"/>
                  <a:gd name="T48" fmla="*/ 534 w 865"/>
                  <a:gd name="T49" fmla="*/ 6 h 112"/>
                  <a:gd name="T50" fmla="*/ 558 w 865"/>
                  <a:gd name="T51" fmla="*/ 6 h 112"/>
                  <a:gd name="T52" fmla="*/ 576 w 865"/>
                  <a:gd name="T53" fmla="*/ 12 h 112"/>
                  <a:gd name="T54" fmla="*/ 594 w 865"/>
                  <a:gd name="T55" fmla="*/ 12 h 112"/>
                  <a:gd name="T56" fmla="*/ 612 w 865"/>
                  <a:gd name="T57" fmla="*/ 18 h 112"/>
                  <a:gd name="T58" fmla="*/ 630 w 865"/>
                  <a:gd name="T59" fmla="*/ 25 h 112"/>
                  <a:gd name="T60" fmla="*/ 648 w 865"/>
                  <a:gd name="T61" fmla="*/ 31 h 112"/>
                  <a:gd name="T62" fmla="*/ 666 w 865"/>
                  <a:gd name="T63" fmla="*/ 43 h 112"/>
                  <a:gd name="T64" fmla="*/ 690 w 865"/>
                  <a:gd name="T65" fmla="*/ 49 h 112"/>
                  <a:gd name="T66" fmla="*/ 708 w 865"/>
                  <a:gd name="T67" fmla="*/ 49 h 112"/>
                  <a:gd name="T68" fmla="*/ 732 w 865"/>
                  <a:gd name="T69" fmla="*/ 62 h 112"/>
                  <a:gd name="T70" fmla="*/ 750 w 865"/>
                  <a:gd name="T71" fmla="*/ 68 h 112"/>
                  <a:gd name="T72" fmla="*/ 768 w 865"/>
                  <a:gd name="T73" fmla="*/ 74 h 112"/>
                  <a:gd name="T74" fmla="*/ 792 w 865"/>
                  <a:gd name="T75" fmla="*/ 80 h 112"/>
                  <a:gd name="T76" fmla="*/ 810 w 865"/>
                  <a:gd name="T77" fmla="*/ 92 h 112"/>
                  <a:gd name="T78" fmla="*/ 828 w 865"/>
                  <a:gd name="T79" fmla="*/ 99 h 112"/>
                  <a:gd name="T80" fmla="*/ 846 w 865"/>
                  <a:gd name="T81" fmla="*/ 99 h 112"/>
                  <a:gd name="T82" fmla="*/ 864 w 865"/>
                  <a:gd name="T83" fmla="*/ 99 h 112"/>
                  <a:gd name="T84" fmla="*/ 864 w 865"/>
                  <a:gd name="T85" fmla="*/ 92 h 112"/>
                  <a:gd name="T86" fmla="*/ 864 w 865"/>
                  <a:gd name="T87" fmla="*/ 10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65" h="112">
                    <a:moveTo>
                      <a:pt x="0" y="105"/>
                    </a:moveTo>
                    <a:lnTo>
                      <a:pt x="30" y="111"/>
                    </a:lnTo>
                    <a:lnTo>
                      <a:pt x="48" y="105"/>
                    </a:lnTo>
                    <a:lnTo>
                      <a:pt x="72" y="92"/>
                    </a:lnTo>
                    <a:lnTo>
                      <a:pt x="96" y="80"/>
                    </a:lnTo>
                    <a:lnTo>
                      <a:pt x="120" y="68"/>
                    </a:lnTo>
                    <a:lnTo>
                      <a:pt x="138" y="62"/>
                    </a:lnTo>
                    <a:lnTo>
                      <a:pt x="156" y="55"/>
                    </a:lnTo>
                    <a:lnTo>
                      <a:pt x="174" y="49"/>
                    </a:lnTo>
                    <a:lnTo>
                      <a:pt x="198" y="43"/>
                    </a:lnTo>
                    <a:lnTo>
                      <a:pt x="222" y="37"/>
                    </a:lnTo>
                    <a:lnTo>
                      <a:pt x="240" y="31"/>
                    </a:lnTo>
                    <a:lnTo>
                      <a:pt x="264" y="25"/>
                    </a:lnTo>
                    <a:lnTo>
                      <a:pt x="288" y="12"/>
                    </a:lnTo>
                    <a:lnTo>
                      <a:pt x="306" y="6"/>
                    </a:lnTo>
                    <a:lnTo>
                      <a:pt x="330" y="6"/>
                    </a:lnTo>
                    <a:lnTo>
                      <a:pt x="354" y="0"/>
                    </a:lnTo>
                    <a:lnTo>
                      <a:pt x="378" y="0"/>
                    </a:lnTo>
                    <a:lnTo>
                      <a:pt x="402" y="0"/>
                    </a:lnTo>
                    <a:lnTo>
                      <a:pt x="420" y="0"/>
                    </a:lnTo>
                    <a:lnTo>
                      <a:pt x="444" y="0"/>
                    </a:lnTo>
                    <a:lnTo>
                      <a:pt x="468" y="0"/>
                    </a:lnTo>
                    <a:lnTo>
                      <a:pt x="486" y="0"/>
                    </a:lnTo>
                    <a:lnTo>
                      <a:pt x="516" y="0"/>
                    </a:lnTo>
                    <a:lnTo>
                      <a:pt x="534" y="6"/>
                    </a:lnTo>
                    <a:lnTo>
                      <a:pt x="558" y="6"/>
                    </a:lnTo>
                    <a:lnTo>
                      <a:pt x="576" y="12"/>
                    </a:lnTo>
                    <a:lnTo>
                      <a:pt x="594" y="12"/>
                    </a:lnTo>
                    <a:lnTo>
                      <a:pt x="612" y="18"/>
                    </a:lnTo>
                    <a:lnTo>
                      <a:pt x="630" y="25"/>
                    </a:lnTo>
                    <a:lnTo>
                      <a:pt x="648" y="31"/>
                    </a:lnTo>
                    <a:lnTo>
                      <a:pt x="666" y="43"/>
                    </a:lnTo>
                    <a:lnTo>
                      <a:pt x="690" y="49"/>
                    </a:lnTo>
                    <a:lnTo>
                      <a:pt x="708" y="49"/>
                    </a:lnTo>
                    <a:lnTo>
                      <a:pt x="732" y="62"/>
                    </a:lnTo>
                    <a:lnTo>
                      <a:pt x="750" y="68"/>
                    </a:lnTo>
                    <a:lnTo>
                      <a:pt x="768" y="74"/>
                    </a:lnTo>
                    <a:lnTo>
                      <a:pt x="792" y="80"/>
                    </a:lnTo>
                    <a:lnTo>
                      <a:pt x="810" y="92"/>
                    </a:lnTo>
                    <a:lnTo>
                      <a:pt x="828" y="99"/>
                    </a:lnTo>
                    <a:lnTo>
                      <a:pt x="846" y="99"/>
                    </a:lnTo>
                    <a:lnTo>
                      <a:pt x="864" y="99"/>
                    </a:lnTo>
                    <a:lnTo>
                      <a:pt x="864" y="92"/>
                    </a:lnTo>
                    <a:lnTo>
                      <a:pt x="864" y="105"/>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4980" name="Freeform 20"/>
              <p:cNvSpPr>
                <a:spLocks/>
              </p:cNvSpPr>
              <p:nvPr/>
            </p:nvSpPr>
            <p:spPr bwMode="auto">
              <a:xfrm>
                <a:off x="4282" y="1194"/>
                <a:ext cx="817" cy="297"/>
              </a:xfrm>
              <a:custGeom>
                <a:avLst/>
                <a:gdLst>
                  <a:gd name="T0" fmla="*/ 0 w 817"/>
                  <a:gd name="T1" fmla="*/ 148 h 297"/>
                  <a:gd name="T2" fmla="*/ 24 w 817"/>
                  <a:gd name="T3" fmla="*/ 160 h 297"/>
                  <a:gd name="T4" fmla="*/ 42 w 817"/>
                  <a:gd name="T5" fmla="*/ 160 h 297"/>
                  <a:gd name="T6" fmla="*/ 66 w 817"/>
                  <a:gd name="T7" fmla="*/ 160 h 297"/>
                  <a:gd name="T8" fmla="*/ 90 w 817"/>
                  <a:gd name="T9" fmla="*/ 160 h 297"/>
                  <a:gd name="T10" fmla="*/ 108 w 817"/>
                  <a:gd name="T11" fmla="*/ 148 h 297"/>
                  <a:gd name="T12" fmla="*/ 132 w 817"/>
                  <a:gd name="T13" fmla="*/ 129 h 297"/>
                  <a:gd name="T14" fmla="*/ 144 w 817"/>
                  <a:gd name="T15" fmla="*/ 111 h 297"/>
                  <a:gd name="T16" fmla="*/ 162 w 817"/>
                  <a:gd name="T17" fmla="*/ 99 h 297"/>
                  <a:gd name="T18" fmla="*/ 174 w 817"/>
                  <a:gd name="T19" fmla="*/ 80 h 297"/>
                  <a:gd name="T20" fmla="*/ 192 w 817"/>
                  <a:gd name="T21" fmla="*/ 68 h 297"/>
                  <a:gd name="T22" fmla="*/ 204 w 817"/>
                  <a:gd name="T23" fmla="*/ 49 h 297"/>
                  <a:gd name="T24" fmla="*/ 222 w 817"/>
                  <a:gd name="T25" fmla="*/ 31 h 297"/>
                  <a:gd name="T26" fmla="*/ 240 w 817"/>
                  <a:gd name="T27" fmla="*/ 18 h 297"/>
                  <a:gd name="T28" fmla="*/ 258 w 817"/>
                  <a:gd name="T29" fmla="*/ 6 h 297"/>
                  <a:gd name="T30" fmla="*/ 276 w 817"/>
                  <a:gd name="T31" fmla="*/ 6 h 297"/>
                  <a:gd name="T32" fmla="*/ 294 w 817"/>
                  <a:gd name="T33" fmla="*/ 0 h 297"/>
                  <a:gd name="T34" fmla="*/ 312 w 817"/>
                  <a:gd name="T35" fmla="*/ 0 h 297"/>
                  <a:gd name="T36" fmla="*/ 330 w 817"/>
                  <a:gd name="T37" fmla="*/ 0 h 297"/>
                  <a:gd name="T38" fmla="*/ 348 w 817"/>
                  <a:gd name="T39" fmla="*/ 0 h 297"/>
                  <a:gd name="T40" fmla="*/ 366 w 817"/>
                  <a:gd name="T41" fmla="*/ 0 h 297"/>
                  <a:gd name="T42" fmla="*/ 384 w 817"/>
                  <a:gd name="T43" fmla="*/ 0 h 297"/>
                  <a:gd name="T44" fmla="*/ 402 w 817"/>
                  <a:gd name="T45" fmla="*/ 0 h 297"/>
                  <a:gd name="T46" fmla="*/ 420 w 817"/>
                  <a:gd name="T47" fmla="*/ 12 h 297"/>
                  <a:gd name="T48" fmla="*/ 438 w 817"/>
                  <a:gd name="T49" fmla="*/ 18 h 297"/>
                  <a:gd name="T50" fmla="*/ 456 w 817"/>
                  <a:gd name="T51" fmla="*/ 31 h 297"/>
                  <a:gd name="T52" fmla="*/ 474 w 817"/>
                  <a:gd name="T53" fmla="*/ 49 h 297"/>
                  <a:gd name="T54" fmla="*/ 492 w 817"/>
                  <a:gd name="T55" fmla="*/ 62 h 297"/>
                  <a:gd name="T56" fmla="*/ 516 w 817"/>
                  <a:gd name="T57" fmla="*/ 86 h 297"/>
                  <a:gd name="T58" fmla="*/ 534 w 817"/>
                  <a:gd name="T59" fmla="*/ 99 h 297"/>
                  <a:gd name="T60" fmla="*/ 552 w 817"/>
                  <a:gd name="T61" fmla="*/ 111 h 297"/>
                  <a:gd name="T62" fmla="*/ 576 w 817"/>
                  <a:gd name="T63" fmla="*/ 123 h 297"/>
                  <a:gd name="T64" fmla="*/ 594 w 817"/>
                  <a:gd name="T65" fmla="*/ 136 h 297"/>
                  <a:gd name="T66" fmla="*/ 612 w 817"/>
                  <a:gd name="T67" fmla="*/ 148 h 297"/>
                  <a:gd name="T68" fmla="*/ 630 w 817"/>
                  <a:gd name="T69" fmla="*/ 154 h 297"/>
                  <a:gd name="T70" fmla="*/ 648 w 817"/>
                  <a:gd name="T71" fmla="*/ 160 h 297"/>
                  <a:gd name="T72" fmla="*/ 660 w 817"/>
                  <a:gd name="T73" fmla="*/ 179 h 297"/>
                  <a:gd name="T74" fmla="*/ 672 w 817"/>
                  <a:gd name="T75" fmla="*/ 197 h 297"/>
                  <a:gd name="T76" fmla="*/ 690 w 817"/>
                  <a:gd name="T77" fmla="*/ 210 h 297"/>
                  <a:gd name="T78" fmla="*/ 708 w 817"/>
                  <a:gd name="T79" fmla="*/ 222 h 297"/>
                  <a:gd name="T80" fmla="*/ 720 w 817"/>
                  <a:gd name="T81" fmla="*/ 240 h 297"/>
                  <a:gd name="T82" fmla="*/ 738 w 817"/>
                  <a:gd name="T83" fmla="*/ 240 h 297"/>
                  <a:gd name="T84" fmla="*/ 756 w 817"/>
                  <a:gd name="T85" fmla="*/ 247 h 297"/>
                  <a:gd name="T86" fmla="*/ 774 w 817"/>
                  <a:gd name="T87" fmla="*/ 259 h 297"/>
                  <a:gd name="T88" fmla="*/ 792 w 817"/>
                  <a:gd name="T89" fmla="*/ 271 h 297"/>
                  <a:gd name="T90" fmla="*/ 816 w 817"/>
                  <a:gd name="T91" fmla="*/ 296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7" h="297">
                    <a:moveTo>
                      <a:pt x="0" y="148"/>
                    </a:moveTo>
                    <a:lnTo>
                      <a:pt x="24" y="160"/>
                    </a:lnTo>
                    <a:lnTo>
                      <a:pt x="42" y="160"/>
                    </a:lnTo>
                    <a:lnTo>
                      <a:pt x="66" y="160"/>
                    </a:lnTo>
                    <a:lnTo>
                      <a:pt x="90" y="160"/>
                    </a:lnTo>
                    <a:lnTo>
                      <a:pt x="108" y="148"/>
                    </a:lnTo>
                    <a:lnTo>
                      <a:pt x="132" y="129"/>
                    </a:lnTo>
                    <a:lnTo>
                      <a:pt x="144" y="111"/>
                    </a:lnTo>
                    <a:lnTo>
                      <a:pt x="162" y="99"/>
                    </a:lnTo>
                    <a:lnTo>
                      <a:pt x="174" y="80"/>
                    </a:lnTo>
                    <a:lnTo>
                      <a:pt x="192" y="68"/>
                    </a:lnTo>
                    <a:lnTo>
                      <a:pt x="204" y="49"/>
                    </a:lnTo>
                    <a:lnTo>
                      <a:pt x="222" y="31"/>
                    </a:lnTo>
                    <a:lnTo>
                      <a:pt x="240" y="18"/>
                    </a:lnTo>
                    <a:lnTo>
                      <a:pt x="258" y="6"/>
                    </a:lnTo>
                    <a:lnTo>
                      <a:pt x="276" y="6"/>
                    </a:lnTo>
                    <a:lnTo>
                      <a:pt x="294" y="0"/>
                    </a:lnTo>
                    <a:lnTo>
                      <a:pt x="312" y="0"/>
                    </a:lnTo>
                    <a:lnTo>
                      <a:pt x="330" y="0"/>
                    </a:lnTo>
                    <a:lnTo>
                      <a:pt x="348" y="0"/>
                    </a:lnTo>
                    <a:lnTo>
                      <a:pt x="366" y="0"/>
                    </a:lnTo>
                    <a:lnTo>
                      <a:pt x="384" y="0"/>
                    </a:lnTo>
                    <a:lnTo>
                      <a:pt x="402" y="0"/>
                    </a:lnTo>
                    <a:lnTo>
                      <a:pt x="420" y="12"/>
                    </a:lnTo>
                    <a:lnTo>
                      <a:pt x="438" y="18"/>
                    </a:lnTo>
                    <a:lnTo>
                      <a:pt x="456" y="31"/>
                    </a:lnTo>
                    <a:lnTo>
                      <a:pt x="474" y="49"/>
                    </a:lnTo>
                    <a:lnTo>
                      <a:pt x="492" y="62"/>
                    </a:lnTo>
                    <a:lnTo>
                      <a:pt x="516" y="86"/>
                    </a:lnTo>
                    <a:lnTo>
                      <a:pt x="534" y="99"/>
                    </a:lnTo>
                    <a:lnTo>
                      <a:pt x="552" y="111"/>
                    </a:lnTo>
                    <a:lnTo>
                      <a:pt x="576" y="123"/>
                    </a:lnTo>
                    <a:lnTo>
                      <a:pt x="594" y="136"/>
                    </a:lnTo>
                    <a:lnTo>
                      <a:pt x="612" y="148"/>
                    </a:lnTo>
                    <a:lnTo>
                      <a:pt x="630" y="154"/>
                    </a:lnTo>
                    <a:lnTo>
                      <a:pt x="648" y="160"/>
                    </a:lnTo>
                    <a:lnTo>
                      <a:pt x="660" y="179"/>
                    </a:lnTo>
                    <a:lnTo>
                      <a:pt x="672" y="197"/>
                    </a:lnTo>
                    <a:lnTo>
                      <a:pt x="690" y="210"/>
                    </a:lnTo>
                    <a:lnTo>
                      <a:pt x="708" y="222"/>
                    </a:lnTo>
                    <a:lnTo>
                      <a:pt x="720" y="240"/>
                    </a:lnTo>
                    <a:lnTo>
                      <a:pt x="738" y="240"/>
                    </a:lnTo>
                    <a:lnTo>
                      <a:pt x="756" y="247"/>
                    </a:lnTo>
                    <a:lnTo>
                      <a:pt x="774" y="259"/>
                    </a:lnTo>
                    <a:lnTo>
                      <a:pt x="792" y="271"/>
                    </a:lnTo>
                    <a:lnTo>
                      <a:pt x="816" y="29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4981" name="Freeform 21"/>
              <p:cNvSpPr>
                <a:spLocks/>
              </p:cNvSpPr>
              <p:nvPr/>
            </p:nvSpPr>
            <p:spPr bwMode="auto">
              <a:xfrm>
                <a:off x="4630" y="1688"/>
                <a:ext cx="355" cy="124"/>
              </a:xfrm>
              <a:custGeom>
                <a:avLst/>
                <a:gdLst>
                  <a:gd name="T0" fmla="*/ 276 w 355"/>
                  <a:gd name="T1" fmla="*/ 22 h 124"/>
                  <a:gd name="T2" fmla="*/ 252 w 355"/>
                  <a:gd name="T3" fmla="*/ 25 h 124"/>
                  <a:gd name="T4" fmla="*/ 228 w 355"/>
                  <a:gd name="T5" fmla="*/ 17 h 124"/>
                  <a:gd name="T6" fmla="*/ 210 w 355"/>
                  <a:gd name="T7" fmla="*/ 14 h 124"/>
                  <a:gd name="T8" fmla="*/ 192 w 355"/>
                  <a:gd name="T9" fmla="*/ 7 h 124"/>
                  <a:gd name="T10" fmla="*/ 174 w 355"/>
                  <a:gd name="T11" fmla="*/ 3 h 124"/>
                  <a:gd name="T12" fmla="*/ 156 w 355"/>
                  <a:gd name="T13" fmla="*/ 0 h 124"/>
                  <a:gd name="T14" fmla="*/ 138 w 355"/>
                  <a:gd name="T15" fmla="*/ 0 h 124"/>
                  <a:gd name="T16" fmla="*/ 120 w 355"/>
                  <a:gd name="T17" fmla="*/ 0 h 124"/>
                  <a:gd name="T18" fmla="*/ 102 w 355"/>
                  <a:gd name="T19" fmla="*/ 0 h 124"/>
                  <a:gd name="T20" fmla="*/ 84 w 355"/>
                  <a:gd name="T21" fmla="*/ 3 h 124"/>
                  <a:gd name="T22" fmla="*/ 66 w 355"/>
                  <a:gd name="T23" fmla="*/ 7 h 124"/>
                  <a:gd name="T24" fmla="*/ 48 w 355"/>
                  <a:gd name="T25" fmla="*/ 10 h 124"/>
                  <a:gd name="T26" fmla="*/ 30 w 355"/>
                  <a:gd name="T27" fmla="*/ 17 h 124"/>
                  <a:gd name="T28" fmla="*/ 18 w 355"/>
                  <a:gd name="T29" fmla="*/ 29 h 124"/>
                  <a:gd name="T30" fmla="*/ 12 w 355"/>
                  <a:gd name="T31" fmla="*/ 39 h 124"/>
                  <a:gd name="T32" fmla="*/ 6 w 355"/>
                  <a:gd name="T33" fmla="*/ 50 h 124"/>
                  <a:gd name="T34" fmla="*/ 0 w 355"/>
                  <a:gd name="T35" fmla="*/ 61 h 124"/>
                  <a:gd name="T36" fmla="*/ 0 w 355"/>
                  <a:gd name="T37" fmla="*/ 72 h 124"/>
                  <a:gd name="T38" fmla="*/ 0 w 355"/>
                  <a:gd name="T39" fmla="*/ 83 h 124"/>
                  <a:gd name="T40" fmla="*/ 0 w 355"/>
                  <a:gd name="T41" fmla="*/ 93 h 124"/>
                  <a:gd name="T42" fmla="*/ 12 w 355"/>
                  <a:gd name="T43" fmla="*/ 105 h 124"/>
                  <a:gd name="T44" fmla="*/ 30 w 355"/>
                  <a:gd name="T45" fmla="*/ 115 h 124"/>
                  <a:gd name="T46" fmla="*/ 48 w 355"/>
                  <a:gd name="T47" fmla="*/ 119 h 124"/>
                  <a:gd name="T48" fmla="*/ 66 w 355"/>
                  <a:gd name="T49" fmla="*/ 123 h 124"/>
                  <a:gd name="T50" fmla="*/ 84 w 355"/>
                  <a:gd name="T51" fmla="*/ 123 h 124"/>
                  <a:gd name="T52" fmla="*/ 102 w 355"/>
                  <a:gd name="T53" fmla="*/ 123 h 124"/>
                  <a:gd name="T54" fmla="*/ 120 w 355"/>
                  <a:gd name="T55" fmla="*/ 123 h 124"/>
                  <a:gd name="T56" fmla="*/ 138 w 355"/>
                  <a:gd name="T57" fmla="*/ 119 h 124"/>
                  <a:gd name="T58" fmla="*/ 156 w 355"/>
                  <a:gd name="T59" fmla="*/ 108 h 124"/>
                  <a:gd name="T60" fmla="*/ 174 w 355"/>
                  <a:gd name="T61" fmla="*/ 100 h 124"/>
                  <a:gd name="T62" fmla="*/ 186 w 355"/>
                  <a:gd name="T63" fmla="*/ 90 h 124"/>
                  <a:gd name="T64" fmla="*/ 210 w 355"/>
                  <a:gd name="T65" fmla="*/ 83 h 124"/>
                  <a:gd name="T66" fmla="*/ 228 w 355"/>
                  <a:gd name="T67" fmla="*/ 76 h 124"/>
                  <a:gd name="T68" fmla="*/ 246 w 355"/>
                  <a:gd name="T69" fmla="*/ 72 h 124"/>
                  <a:gd name="T70" fmla="*/ 264 w 355"/>
                  <a:gd name="T71" fmla="*/ 72 h 124"/>
                  <a:gd name="T72" fmla="*/ 282 w 355"/>
                  <a:gd name="T73" fmla="*/ 72 h 124"/>
                  <a:gd name="T74" fmla="*/ 300 w 355"/>
                  <a:gd name="T75" fmla="*/ 72 h 124"/>
                  <a:gd name="T76" fmla="*/ 318 w 355"/>
                  <a:gd name="T77" fmla="*/ 72 h 124"/>
                  <a:gd name="T78" fmla="*/ 336 w 355"/>
                  <a:gd name="T79" fmla="*/ 72 h 124"/>
                  <a:gd name="T80" fmla="*/ 348 w 355"/>
                  <a:gd name="T81" fmla="*/ 61 h 124"/>
                  <a:gd name="T82" fmla="*/ 354 w 355"/>
                  <a:gd name="T83" fmla="*/ 50 h 124"/>
                  <a:gd name="T84" fmla="*/ 354 w 355"/>
                  <a:gd name="T85" fmla="*/ 39 h 124"/>
                  <a:gd name="T86" fmla="*/ 348 w 355"/>
                  <a:gd name="T87" fmla="*/ 29 h 124"/>
                  <a:gd name="T88" fmla="*/ 330 w 355"/>
                  <a:gd name="T89" fmla="*/ 25 h 124"/>
                  <a:gd name="T90" fmla="*/ 312 w 355"/>
                  <a:gd name="T91" fmla="*/ 22 h 124"/>
                  <a:gd name="T92" fmla="*/ 276 w 355"/>
                  <a:gd name="T93" fmla="*/ 2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5" h="124">
                    <a:moveTo>
                      <a:pt x="276" y="22"/>
                    </a:moveTo>
                    <a:lnTo>
                      <a:pt x="252" y="25"/>
                    </a:lnTo>
                    <a:lnTo>
                      <a:pt x="228" y="17"/>
                    </a:lnTo>
                    <a:lnTo>
                      <a:pt x="210" y="14"/>
                    </a:lnTo>
                    <a:lnTo>
                      <a:pt x="192" y="7"/>
                    </a:lnTo>
                    <a:lnTo>
                      <a:pt x="174" y="3"/>
                    </a:lnTo>
                    <a:lnTo>
                      <a:pt x="156" y="0"/>
                    </a:lnTo>
                    <a:lnTo>
                      <a:pt x="138" y="0"/>
                    </a:lnTo>
                    <a:lnTo>
                      <a:pt x="120" y="0"/>
                    </a:lnTo>
                    <a:lnTo>
                      <a:pt x="102" y="0"/>
                    </a:lnTo>
                    <a:lnTo>
                      <a:pt x="84" y="3"/>
                    </a:lnTo>
                    <a:lnTo>
                      <a:pt x="66" y="7"/>
                    </a:lnTo>
                    <a:lnTo>
                      <a:pt x="48" y="10"/>
                    </a:lnTo>
                    <a:lnTo>
                      <a:pt x="30" y="17"/>
                    </a:lnTo>
                    <a:lnTo>
                      <a:pt x="18" y="29"/>
                    </a:lnTo>
                    <a:lnTo>
                      <a:pt x="12" y="39"/>
                    </a:lnTo>
                    <a:lnTo>
                      <a:pt x="6" y="50"/>
                    </a:lnTo>
                    <a:lnTo>
                      <a:pt x="0" y="61"/>
                    </a:lnTo>
                    <a:lnTo>
                      <a:pt x="0" y="72"/>
                    </a:lnTo>
                    <a:lnTo>
                      <a:pt x="0" y="83"/>
                    </a:lnTo>
                    <a:lnTo>
                      <a:pt x="0" y="93"/>
                    </a:lnTo>
                    <a:lnTo>
                      <a:pt x="12" y="105"/>
                    </a:lnTo>
                    <a:lnTo>
                      <a:pt x="30" y="115"/>
                    </a:lnTo>
                    <a:lnTo>
                      <a:pt x="48" y="119"/>
                    </a:lnTo>
                    <a:lnTo>
                      <a:pt x="66" y="123"/>
                    </a:lnTo>
                    <a:lnTo>
                      <a:pt x="84" y="123"/>
                    </a:lnTo>
                    <a:lnTo>
                      <a:pt x="102" y="123"/>
                    </a:lnTo>
                    <a:lnTo>
                      <a:pt x="120" y="123"/>
                    </a:lnTo>
                    <a:lnTo>
                      <a:pt x="138" y="119"/>
                    </a:lnTo>
                    <a:lnTo>
                      <a:pt x="156" y="108"/>
                    </a:lnTo>
                    <a:lnTo>
                      <a:pt x="174" y="100"/>
                    </a:lnTo>
                    <a:lnTo>
                      <a:pt x="186" y="90"/>
                    </a:lnTo>
                    <a:lnTo>
                      <a:pt x="210" y="83"/>
                    </a:lnTo>
                    <a:lnTo>
                      <a:pt x="228" y="76"/>
                    </a:lnTo>
                    <a:lnTo>
                      <a:pt x="246" y="72"/>
                    </a:lnTo>
                    <a:lnTo>
                      <a:pt x="264" y="72"/>
                    </a:lnTo>
                    <a:lnTo>
                      <a:pt x="282" y="72"/>
                    </a:lnTo>
                    <a:lnTo>
                      <a:pt x="300" y="72"/>
                    </a:lnTo>
                    <a:lnTo>
                      <a:pt x="318" y="72"/>
                    </a:lnTo>
                    <a:lnTo>
                      <a:pt x="336" y="72"/>
                    </a:lnTo>
                    <a:lnTo>
                      <a:pt x="348" y="61"/>
                    </a:lnTo>
                    <a:lnTo>
                      <a:pt x="354" y="50"/>
                    </a:lnTo>
                    <a:lnTo>
                      <a:pt x="354" y="39"/>
                    </a:lnTo>
                    <a:lnTo>
                      <a:pt x="348" y="29"/>
                    </a:lnTo>
                    <a:lnTo>
                      <a:pt x="330" y="25"/>
                    </a:lnTo>
                    <a:lnTo>
                      <a:pt x="312" y="22"/>
                    </a:lnTo>
                    <a:lnTo>
                      <a:pt x="276" y="22"/>
                    </a:lnTo>
                  </a:path>
                </a:pathLst>
              </a:custGeom>
              <a:solidFill>
                <a:srgbClr val="B0B0B0"/>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424982" name="Object 22">
                <a:hlinkClick r:id="" action="ppaction://ole?verb=0"/>
              </p:cNvPr>
              <p:cNvGraphicFramePr>
                <a:graphicFrameLocks/>
              </p:cNvGraphicFramePr>
              <p:nvPr/>
            </p:nvGraphicFramePr>
            <p:xfrm>
              <a:off x="3988" y="1539"/>
              <a:ext cx="145" cy="155"/>
            </p:xfrm>
            <a:graphic>
              <a:graphicData uri="http://schemas.openxmlformats.org/presentationml/2006/ole">
                <mc:AlternateContent xmlns:mc="http://schemas.openxmlformats.org/markup-compatibility/2006">
                  <mc:Choice xmlns:v="urn:schemas-microsoft-com:vml" Requires="v">
                    <p:oleObj spid="_x0000_s424987" name="Clip" r:id="rId6" imgW="1854200" imgH="1981200" progId="MS_ClipArt_Gallery.5">
                      <p:embed/>
                    </p:oleObj>
                  </mc:Choice>
                  <mc:Fallback>
                    <p:oleObj name="Clip" r:id="rId6" imgW="1854200" imgH="1981200" progId="MS_ClipArt_Gallery.5">
                      <p:embed/>
                      <p:pic>
                        <p:nvPicPr>
                          <p:cNvPr id="0" name="Object 2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8" y="1539"/>
                            <a:ext cx="1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4983" name="Freeform 23"/>
              <p:cNvSpPr>
                <a:spLocks/>
              </p:cNvSpPr>
              <p:nvPr/>
            </p:nvSpPr>
            <p:spPr bwMode="auto">
              <a:xfrm>
                <a:off x="4522" y="1202"/>
                <a:ext cx="177" cy="79"/>
              </a:xfrm>
              <a:custGeom>
                <a:avLst/>
                <a:gdLst>
                  <a:gd name="T0" fmla="*/ 0 w 177"/>
                  <a:gd name="T1" fmla="*/ 41 h 79"/>
                  <a:gd name="T2" fmla="*/ 8 w 177"/>
                  <a:gd name="T3" fmla="*/ 16 h 79"/>
                  <a:gd name="T4" fmla="*/ 20 w 177"/>
                  <a:gd name="T5" fmla="*/ 12 h 79"/>
                  <a:gd name="T6" fmla="*/ 32 w 177"/>
                  <a:gd name="T7" fmla="*/ 8 h 79"/>
                  <a:gd name="T8" fmla="*/ 44 w 177"/>
                  <a:gd name="T9" fmla="*/ 8 h 79"/>
                  <a:gd name="T10" fmla="*/ 56 w 177"/>
                  <a:gd name="T11" fmla="*/ 4 h 79"/>
                  <a:gd name="T12" fmla="*/ 68 w 177"/>
                  <a:gd name="T13" fmla="*/ 0 h 79"/>
                  <a:gd name="T14" fmla="*/ 80 w 177"/>
                  <a:gd name="T15" fmla="*/ 0 h 79"/>
                  <a:gd name="T16" fmla="*/ 92 w 177"/>
                  <a:gd name="T17" fmla="*/ 0 h 79"/>
                  <a:gd name="T18" fmla="*/ 104 w 177"/>
                  <a:gd name="T19" fmla="*/ 0 h 79"/>
                  <a:gd name="T20" fmla="*/ 116 w 177"/>
                  <a:gd name="T21" fmla="*/ 0 h 79"/>
                  <a:gd name="T22" fmla="*/ 128 w 177"/>
                  <a:gd name="T23" fmla="*/ 0 h 79"/>
                  <a:gd name="T24" fmla="*/ 140 w 177"/>
                  <a:gd name="T25" fmla="*/ 0 h 79"/>
                  <a:gd name="T26" fmla="*/ 152 w 177"/>
                  <a:gd name="T27" fmla="*/ 4 h 79"/>
                  <a:gd name="T28" fmla="*/ 164 w 177"/>
                  <a:gd name="T29" fmla="*/ 12 h 79"/>
                  <a:gd name="T30" fmla="*/ 172 w 177"/>
                  <a:gd name="T31" fmla="*/ 25 h 79"/>
                  <a:gd name="T32" fmla="*/ 176 w 177"/>
                  <a:gd name="T33" fmla="*/ 37 h 79"/>
                  <a:gd name="T34" fmla="*/ 176 w 177"/>
                  <a:gd name="T35" fmla="*/ 49 h 79"/>
                  <a:gd name="T36" fmla="*/ 172 w 177"/>
                  <a:gd name="T37" fmla="*/ 62 h 79"/>
                  <a:gd name="T38" fmla="*/ 160 w 177"/>
                  <a:gd name="T39" fmla="*/ 70 h 79"/>
                  <a:gd name="T40" fmla="*/ 148 w 177"/>
                  <a:gd name="T41" fmla="*/ 78 h 79"/>
                  <a:gd name="T42" fmla="*/ 136 w 177"/>
                  <a:gd name="T43" fmla="*/ 78 h 79"/>
                  <a:gd name="T44" fmla="*/ 124 w 177"/>
                  <a:gd name="T45" fmla="*/ 78 h 79"/>
                  <a:gd name="T46" fmla="*/ 108 w 177"/>
                  <a:gd name="T47" fmla="*/ 74 h 79"/>
                  <a:gd name="T48" fmla="*/ 96 w 177"/>
                  <a:gd name="T49" fmla="*/ 70 h 79"/>
                  <a:gd name="T50" fmla="*/ 84 w 177"/>
                  <a:gd name="T51" fmla="*/ 70 h 79"/>
                  <a:gd name="T52" fmla="*/ 72 w 177"/>
                  <a:gd name="T53" fmla="*/ 66 h 79"/>
                  <a:gd name="T54" fmla="*/ 60 w 177"/>
                  <a:gd name="T55" fmla="*/ 62 h 79"/>
                  <a:gd name="T56" fmla="*/ 48 w 177"/>
                  <a:gd name="T57" fmla="*/ 62 h 79"/>
                  <a:gd name="T58" fmla="*/ 36 w 177"/>
                  <a:gd name="T59" fmla="*/ 62 h 79"/>
                  <a:gd name="T60" fmla="*/ 24 w 177"/>
                  <a:gd name="T61" fmla="*/ 62 h 79"/>
                  <a:gd name="T62" fmla="*/ 12 w 177"/>
                  <a:gd name="T63" fmla="*/ 62 h 79"/>
                  <a:gd name="T64" fmla="*/ 0 w 177"/>
                  <a:gd name="T65"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7" h="79">
                    <a:moveTo>
                      <a:pt x="0" y="41"/>
                    </a:moveTo>
                    <a:lnTo>
                      <a:pt x="8" y="16"/>
                    </a:lnTo>
                    <a:lnTo>
                      <a:pt x="20" y="12"/>
                    </a:lnTo>
                    <a:lnTo>
                      <a:pt x="32" y="8"/>
                    </a:lnTo>
                    <a:lnTo>
                      <a:pt x="44" y="8"/>
                    </a:lnTo>
                    <a:lnTo>
                      <a:pt x="56" y="4"/>
                    </a:lnTo>
                    <a:lnTo>
                      <a:pt x="68" y="0"/>
                    </a:lnTo>
                    <a:lnTo>
                      <a:pt x="80" y="0"/>
                    </a:lnTo>
                    <a:lnTo>
                      <a:pt x="92" y="0"/>
                    </a:lnTo>
                    <a:lnTo>
                      <a:pt x="104" y="0"/>
                    </a:lnTo>
                    <a:lnTo>
                      <a:pt x="116" y="0"/>
                    </a:lnTo>
                    <a:lnTo>
                      <a:pt x="128" y="0"/>
                    </a:lnTo>
                    <a:lnTo>
                      <a:pt x="140" y="0"/>
                    </a:lnTo>
                    <a:lnTo>
                      <a:pt x="152" y="4"/>
                    </a:lnTo>
                    <a:lnTo>
                      <a:pt x="164" y="12"/>
                    </a:lnTo>
                    <a:lnTo>
                      <a:pt x="172" y="25"/>
                    </a:lnTo>
                    <a:lnTo>
                      <a:pt x="176" y="37"/>
                    </a:lnTo>
                    <a:lnTo>
                      <a:pt x="176" y="49"/>
                    </a:lnTo>
                    <a:lnTo>
                      <a:pt x="172" y="62"/>
                    </a:lnTo>
                    <a:lnTo>
                      <a:pt x="160" y="70"/>
                    </a:lnTo>
                    <a:lnTo>
                      <a:pt x="148" y="78"/>
                    </a:lnTo>
                    <a:lnTo>
                      <a:pt x="136" y="78"/>
                    </a:lnTo>
                    <a:lnTo>
                      <a:pt x="124" y="78"/>
                    </a:lnTo>
                    <a:lnTo>
                      <a:pt x="108" y="74"/>
                    </a:lnTo>
                    <a:lnTo>
                      <a:pt x="96" y="70"/>
                    </a:lnTo>
                    <a:lnTo>
                      <a:pt x="84" y="70"/>
                    </a:lnTo>
                    <a:lnTo>
                      <a:pt x="72" y="66"/>
                    </a:lnTo>
                    <a:lnTo>
                      <a:pt x="60" y="62"/>
                    </a:lnTo>
                    <a:lnTo>
                      <a:pt x="48" y="62"/>
                    </a:lnTo>
                    <a:lnTo>
                      <a:pt x="36" y="62"/>
                    </a:lnTo>
                    <a:lnTo>
                      <a:pt x="24" y="62"/>
                    </a:lnTo>
                    <a:lnTo>
                      <a:pt x="12" y="62"/>
                    </a:lnTo>
                    <a:lnTo>
                      <a:pt x="0" y="41"/>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24984" name="Rectangle 24"/>
          <p:cNvSpPr>
            <a:spLocks noChangeArrowheads="1"/>
          </p:cNvSpPr>
          <p:nvPr/>
        </p:nvSpPr>
        <p:spPr bwMode="auto">
          <a:xfrm>
            <a:off x="722313" y="0"/>
            <a:ext cx="7772400" cy="107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a:solidFill>
                  <a:schemeClr val="tx2"/>
                </a:solidFill>
                <a:latin typeface="Arial" panose="020B0604020202020204" pitchFamily="34" charset="0"/>
              </a:defRPr>
            </a:lvl1pPr>
            <a:lvl2pPr algn="ctr">
              <a:defRPr sz="4000">
                <a:solidFill>
                  <a:schemeClr val="tx2"/>
                </a:solidFill>
                <a:latin typeface="Arial" panose="020B0604020202020204" pitchFamily="34" charset="0"/>
              </a:defRPr>
            </a:lvl2pPr>
            <a:lvl3pPr algn="ctr">
              <a:defRPr sz="4000">
                <a:solidFill>
                  <a:schemeClr val="tx2"/>
                </a:solidFill>
                <a:latin typeface="Arial" panose="020B0604020202020204" pitchFamily="34" charset="0"/>
              </a:defRPr>
            </a:lvl3pPr>
            <a:lvl4pPr algn="ctr">
              <a:defRPr sz="4000">
                <a:solidFill>
                  <a:schemeClr val="tx2"/>
                </a:solidFill>
                <a:latin typeface="Arial" panose="020B0604020202020204" pitchFamily="34" charset="0"/>
              </a:defRPr>
            </a:lvl4pPr>
            <a:lvl5pPr algn="ctr">
              <a:defRPr sz="4000">
                <a:solidFill>
                  <a:schemeClr val="tx2"/>
                </a:solidFill>
                <a:latin typeface="Arial" panose="020B0604020202020204" pitchFamily="34" charset="0"/>
              </a:defRPr>
            </a:lvl5pPr>
            <a:lvl6pPr marL="457200" algn="ctr" eaLnBrk="0" fontAlgn="base" hangingPunct="0">
              <a:spcBef>
                <a:spcPct val="0"/>
              </a:spcBef>
              <a:spcAft>
                <a:spcPct val="0"/>
              </a:spcAft>
              <a:defRPr sz="4000">
                <a:solidFill>
                  <a:schemeClr val="tx2"/>
                </a:solidFill>
                <a:latin typeface="Arial" panose="020B0604020202020204" pitchFamily="34" charset="0"/>
              </a:defRPr>
            </a:lvl6pPr>
            <a:lvl7pPr marL="914400" algn="ctr" eaLnBrk="0" fontAlgn="base" hangingPunct="0">
              <a:spcBef>
                <a:spcPct val="0"/>
              </a:spcBef>
              <a:spcAft>
                <a:spcPct val="0"/>
              </a:spcAft>
              <a:defRPr sz="4000">
                <a:solidFill>
                  <a:schemeClr val="tx2"/>
                </a:solidFill>
                <a:latin typeface="Arial" panose="020B0604020202020204" pitchFamily="34" charset="0"/>
              </a:defRPr>
            </a:lvl7pPr>
            <a:lvl8pPr marL="1371600" algn="ctr" eaLnBrk="0" fontAlgn="base" hangingPunct="0">
              <a:spcBef>
                <a:spcPct val="0"/>
              </a:spcBef>
              <a:spcAft>
                <a:spcPct val="0"/>
              </a:spcAft>
              <a:defRPr sz="4000">
                <a:solidFill>
                  <a:schemeClr val="tx2"/>
                </a:solidFill>
                <a:latin typeface="Arial" panose="020B0604020202020204" pitchFamily="34" charset="0"/>
              </a:defRPr>
            </a:lvl8pPr>
            <a:lvl9pPr marL="1828800" algn="ctr" eaLnBrk="0" fontAlgn="base" hangingPunct="0">
              <a:spcBef>
                <a:spcPct val="0"/>
              </a:spcBef>
              <a:spcAft>
                <a:spcPct val="0"/>
              </a:spcAft>
              <a:defRPr sz="4000">
                <a:solidFill>
                  <a:schemeClr val="tx2"/>
                </a:solidFill>
                <a:latin typeface="Arial" panose="020B0604020202020204" pitchFamily="34" charset="0"/>
              </a:defRPr>
            </a:lvl9pPr>
          </a:lstStyle>
          <a:p>
            <a:endParaRPr lang="en-US" altLang="en-US"/>
          </a:p>
        </p:txBody>
      </p:sp>
      <p:sp>
        <p:nvSpPr>
          <p:cNvPr id="424985" name="Rectangle 25"/>
          <p:cNvSpPr>
            <a:spLocks noGrp="1" noChangeArrowheads="1"/>
          </p:cNvSpPr>
          <p:nvPr>
            <p:ph type="title"/>
          </p:nvPr>
        </p:nvSpPr>
        <p:spPr/>
        <p:txBody>
          <a:bodyPr/>
          <a:lstStyle/>
          <a:p>
            <a:r>
              <a:rPr lang="en-US" altLang="en-US"/>
              <a:t>Location is not enough</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type="title"/>
          </p:nvPr>
        </p:nvSpPr>
        <p:spPr>
          <a:xfrm>
            <a:off x="808038" y="2649538"/>
            <a:ext cx="7593012" cy="1000125"/>
          </a:xfrm>
        </p:spPr>
        <p:txBody>
          <a:bodyPr/>
          <a:lstStyle/>
          <a:p>
            <a:r>
              <a:rPr lang="en-US" altLang="en-US" sz="3200"/>
              <a:t>The Structure of SRM ISO Standard</a:t>
            </a:r>
            <a:br>
              <a:rPr lang="en-US" altLang="en-US" sz="3200"/>
            </a:br>
            <a:r>
              <a:rPr lang="en-US" altLang="en-US" sz="2800"/>
              <a:t>ISO/IEC 18026</a:t>
            </a:r>
            <a:br>
              <a:rPr lang="en-US" altLang="en-US" sz="2800"/>
            </a:br>
            <a:r>
              <a:rPr lang="en-US" altLang="en-US" sz="1600"/>
              <a:t>(Committee Draft)</a:t>
            </a:r>
            <a:endParaRPr lang="en-US" altLang="en-US" sz="2800"/>
          </a:p>
        </p:txBody>
      </p:sp>
      <p:sp>
        <p:nvSpPr>
          <p:cNvPr id="286724" name="AutoShape 4">
            <a:hlinkClick r:id="rId3" action="ppaction://hlinksldjump" highlightClick="1"/>
          </p:cNvPr>
          <p:cNvSpPr>
            <a:spLocks noChangeArrowheads="1"/>
          </p:cNvSpPr>
          <p:nvPr/>
        </p:nvSpPr>
        <p:spPr bwMode="auto">
          <a:xfrm>
            <a:off x="8526463" y="5989638"/>
            <a:ext cx="366712" cy="434975"/>
          </a:xfrm>
          <a:prstGeom prst="actionButtonBeginning">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654050" y="266700"/>
            <a:ext cx="8320088" cy="787400"/>
          </a:xfrm>
        </p:spPr>
        <p:txBody>
          <a:bodyPr/>
          <a:lstStyle/>
          <a:p>
            <a:pPr>
              <a:lnSpc>
                <a:spcPct val="80000"/>
              </a:lnSpc>
            </a:pPr>
            <a:r>
              <a:rPr lang="en-US" altLang="en-US" sz="3200"/>
              <a:t>Structure of the SRM ISO standard</a:t>
            </a:r>
            <a:br>
              <a:rPr lang="en-US" altLang="en-US" sz="3200"/>
            </a:br>
            <a:r>
              <a:rPr lang="en-US" altLang="en-US" sz="1600"/>
              <a:t>(1 of 2)</a:t>
            </a:r>
            <a:endParaRPr lang="en-US" altLang="en-US" sz="3200"/>
          </a:p>
        </p:txBody>
      </p:sp>
      <p:sp>
        <p:nvSpPr>
          <p:cNvPr id="252931" name="Rectangle 3"/>
          <p:cNvSpPr>
            <a:spLocks noChangeArrowheads="1"/>
          </p:cNvSpPr>
          <p:nvPr/>
        </p:nvSpPr>
        <p:spPr bwMode="auto">
          <a:xfrm>
            <a:off x="454025" y="1201738"/>
            <a:ext cx="8375650" cy="5283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55613" indent="-222250">
              <a:spcBef>
                <a:spcPct val="20000"/>
              </a:spcBef>
              <a:buChar char="•"/>
              <a:defRPr sz="3200">
                <a:solidFill>
                  <a:schemeClr val="tx1"/>
                </a:solidFill>
                <a:latin typeface="Arial" panose="020B0604020202020204" pitchFamily="34" charset="0"/>
              </a:defRPr>
            </a:lvl1pPr>
            <a:lvl2pPr marL="950913" indent="-381000">
              <a:spcBef>
                <a:spcPct val="20000"/>
              </a:spcBef>
              <a:buChar char="–"/>
              <a:defRPr sz="2800">
                <a:solidFill>
                  <a:schemeClr val="tx1"/>
                </a:solidFill>
                <a:latin typeface="Arial" panose="020B0604020202020204" pitchFamily="34" charset="0"/>
              </a:defRPr>
            </a:lvl2pPr>
            <a:lvl3pPr marL="1370013" indent="-304800">
              <a:spcBef>
                <a:spcPct val="20000"/>
              </a:spcBef>
              <a:buChar char="•"/>
              <a:defRPr sz="2400">
                <a:solidFill>
                  <a:schemeClr val="tx1"/>
                </a:solidFill>
                <a:latin typeface="Arial" panose="020B0604020202020204" pitchFamily="34" charset="0"/>
              </a:defRPr>
            </a:lvl3pPr>
            <a:lvl4pPr marL="1751013" indent="-266700">
              <a:spcBef>
                <a:spcPct val="20000"/>
              </a:spcBef>
              <a:buChar char="–"/>
              <a:defRPr sz="2000">
                <a:solidFill>
                  <a:schemeClr val="tx1"/>
                </a:solidFill>
                <a:latin typeface="Arial" panose="020B0604020202020204" pitchFamily="34" charset="0"/>
              </a:defRPr>
            </a:lvl4pPr>
            <a:lvl5pPr marL="2132013" indent="-266700">
              <a:spcBef>
                <a:spcPct val="20000"/>
              </a:spcBef>
              <a:buChar char="»"/>
              <a:defRPr sz="2000">
                <a:solidFill>
                  <a:schemeClr val="tx1"/>
                </a:solidFill>
                <a:latin typeface="Arial" panose="020B0604020202020204" pitchFamily="34" charset="0"/>
              </a:defRPr>
            </a:lvl5pPr>
            <a:lvl6pPr marL="2589213" indent="-266700" eaLnBrk="0" fontAlgn="base" hangingPunct="0">
              <a:spcBef>
                <a:spcPct val="20000"/>
              </a:spcBef>
              <a:spcAft>
                <a:spcPct val="0"/>
              </a:spcAft>
              <a:buChar char="»"/>
              <a:defRPr sz="2000">
                <a:solidFill>
                  <a:schemeClr val="tx1"/>
                </a:solidFill>
                <a:latin typeface="Arial" panose="020B0604020202020204" pitchFamily="34" charset="0"/>
              </a:defRPr>
            </a:lvl6pPr>
            <a:lvl7pPr marL="3046413" indent="-266700" eaLnBrk="0" fontAlgn="base" hangingPunct="0">
              <a:spcBef>
                <a:spcPct val="20000"/>
              </a:spcBef>
              <a:spcAft>
                <a:spcPct val="0"/>
              </a:spcAft>
              <a:buChar char="»"/>
              <a:defRPr sz="2000">
                <a:solidFill>
                  <a:schemeClr val="tx1"/>
                </a:solidFill>
                <a:latin typeface="Arial" panose="020B0604020202020204" pitchFamily="34" charset="0"/>
              </a:defRPr>
            </a:lvl7pPr>
            <a:lvl8pPr marL="3503613" indent="-266700" eaLnBrk="0" fontAlgn="base" hangingPunct="0">
              <a:spcBef>
                <a:spcPct val="20000"/>
              </a:spcBef>
              <a:spcAft>
                <a:spcPct val="0"/>
              </a:spcAft>
              <a:buChar char="»"/>
              <a:defRPr sz="2000">
                <a:solidFill>
                  <a:schemeClr val="tx1"/>
                </a:solidFill>
                <a:latin typeface="Arial" panose="020B0604020202020204" pitchFamily="34" charset="0"/>
              </a:defRPr>
            </a:lvl8pPr>
            <a:lvl9pPr marL="3960813" indent="-266700" eaLnBrk="0" fontAlgn="base" hangingPunct="0">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None/>
            </a:pPr>
            <a:r>
              <a:rPr lang="en-US" altLang="en-US" sz="2300"/>
              <a:t>The following clauses make up this International Standard:</a:t>
            </a:r>
          </a:p>
          <a:p>
            <a:pPr>
              <a:lnSpc>
                <a:spcPct val="140000"/>
              </a:lnSpc>
              <a:buClr>
                <a:schemeClr val="tx1"/>
              </a:buClr>
              <a:buFontTx/>
              <a:buNone/>
            </a:pPr>
            <a:r>
              <a:rPr lang="en-US" altLang="en-US" sz="1600" i="1"/>
              <a:t>•  </a:t>
            </a:r>
            <a:r>
              <a:rPr lang="en-US" altLang="en-US" sz="1600" i="1">
                <a:solidFill>
                  <a:schemeClr val="accent2"/>
                </a:solidFill>
              </a:rPr>
              <a:t>Scope</a:t>
            </a:r>
            <a:r>
              <a:rPr lang="en-US" altLang="en-US" sz="1600"/>
              <a:t> defines the problem area that this International Standard addresses. </a:t>
            </a:r>
          </a:p>
          <a:p>
            <a:pPr>
              <a:buClr>
                <a:schemeClr val="tx1"/>
              </a:buClr>
              <a:buFontTx/>
              <a:buNone/>
            </a:pPr>
            <a:r>
              <a:rPr lang="en-US" altLang="en-US" sz="1600" i="1"/>
              <a:t>•  </a:t>
            </a:r>
            <a:r>
              <a:rPr lang="en-US" altLang="en-US" sz="1600" i="1">
                <a:solidFill>
                  <a:schemeClr val="accent2"/>
                </a:solidFill>
              </a:rPr>
              <a:t>Normative references</a:t>
            </a:r>
            <a:r>
              <a:rPr lang="en-US" altLang="en-US" sz="1600"/>
              <a:t> lists the standards normatively referenced in this International Standard. </a:t>
            </a:r>
          </a:p>
          <a:p>
            <a:pPr>
              <a:buClr>
                <a:schemeClr val="tx1"/>
              </a:buClr>
              <a:buFontTx/>
              <a:buNone/>
            </a:pPr>
            <a:r>
              <a:rPr lang="en-US" altLang="en-US" sz="1600" i="1"/>
              <a:t>•  </a:t>
            </a:r>
            <a:r>
              <a:rPr lang="en-US" altLang="en-US" sz="1600" i="1">
                <a:solidFill>
                  <a:schemeClr val="accent2"/>
                </a:solidFill>
              </a:rPr>
              <a:t>Terms, symbols and abbreviations</a:t>
            </a:r>
            <a:r>
              <a:rPr lang="en-US" altLang="en-US" sz="1600" i="1"/>
              <a:t> </a:t>
            </a:r>
            <a:r>
              <a:rPr lang="en-US" altLang="en-US" sz="1600"/>
              <a:t>contains the glossary of terminology not other defined in other clauses, symbology and abbreviations used in this International Standard. </a:t>
            </a:r>
          </a:p>
          <a:p>
            <a:pPr>
              <a:buClr>
                <a:schemeClr val="tx1"/>
              </a:buClr>
            </a:pPr>
            <a:r>
              <a:rPr lang="en-US" altLang="en-US" sz="1600" i="1">
                <a:solidFill>
                  <a:schemeClr val="accent2"/>
                </a:solidFill>
              </a:rPr>
              <a:t>Concepts</a:t>
            </a:r>
            <a:r>
              <a:rPr lang="en-US" altLang="en-US" sz="1600"/>
              <a:t> contains introduction to the concepts used in this International Standard.</a:t>
            </a:r>
          </a:p>
          <a:p>
            <a:r>
              <a:rPr lang="en-US" altLang="en-US" sz="1600" i="1">
                <a:solidFill>
                  <a:schemeClr val="accent2"/>
                </a:solidFill>
              </a:rPr>
              <a:t>Coordinate systems</a:t>
            </a:r>
            <a:r>
              <a:rPr lang="en-US" altLang="en-US" sz="1600">
                <a:solidFill>
                  <a:srgbClr val="000000"/>
                </a:solidFill>
              </a:rPr>
              <a:t> defines a common framework for the definition of abstract coordinate systems.</a:t>
            </a:r>
            <a:r>
              <a:rPr lang="en-US" altLang="en-US" sz="1600"/>
              <a:t> </a:t>
            </a:r>
          </a:p>
          <a:p>
            <a:r>
              <a:rPr lang="en-US" altLang="en-US" sz="1600" i="1">
                <a:solidFill>
                  <a:schemeClr val="accent2"/>
                </a:solidFill>
              </a:rPr>
              <a:t>Temporal</a:t>
            </a:r>
            <a:r>
              <a:rPr lang="en-US" altLang="en-US" sz="1600" b="1"/>
              <a:t> </a:t>
            </a:r>
            <a:r>
              <a:rPr lang="en-US" altLang="en-US" sz="1600" i="1">
                <a:solidFill>
                  <a:schemeClr val="accent2"/>
                </a:solidFill>
              </a:rPr>
              <a:t>coordinate systems</a:t>
            </a:r>
            <a:r>
              <a:rPr lang="en-US" altLang="en-US" sz="1600">
                <a:solidFill>
                  <a:srgbClr val="000000"/>
                </a:solidFill>
              </a:rPr>
              <a:t> </a:t>
            </a:r>
            <a:r>
              <a:rPr lang="en-US" altLang="en-US" sz="1600"/>
              <a:t>specifies how to define coordinate systems for time.</a:t>
            </a:r>
          </a:p>
          <a:p>
            <a:r>
              <a:rPr lang="en-US" altLang="en-US" sz="1600" i="1">
                <a:solidFill>
                  <a:schemeClr val="accent2"/>
                </a:solidFill>
              </a:rPr>
              <a:t>Reference Datums, embeddings and Object Reference Models</a:t>
            </a:r>
            <a:r>
              <a:rPr lang="en-US" altLang="en-US" sz="1500" b="1">
                <a:solidFill>
                  <a:srgbClr val="000000"/>
                </a:solidFill>
              </a:rPr>
              <a:t> </a:t>
            </a:r>
            <a:r>
              <a:rPr lang="en-US" altLang="en-US" sz="1600">
                <a:solidFill>
                  <a:srgbClr val="000000"/>
                </a:solidFill>
              </a:rPr>
              <a:t>specifies ways of measurably identifying origins and other basic locations in "space" or spatial objects.</a:t>
            </a:r>
            <a:endParaRPr lang="en-US" altLang="en-US" sz="1500"/>
          </a:p>
          <a:p>
            <a:r>
              <a:rPr lang="en-US" altLang="en-US" sz="1600" i="1">
                <a:solidFill>
                  <a:schemeClr val="accent2"/>
                </a:solidFill>
              </a:rPr>
              <a:t>Spatial Reference Frames</a:t>
            </a:r>
            <a:r>
              <a:rPr lang="en-US" altLang="en-US" sz="1600" i="1"/>
              <a:t> </a:t>
            </a:r>
            <a:r>
              <a:rPr lang="en-US" altLang="en-US" sz="1600"/>
              <a:t>defines spatial coordinates systems and the Spatial Reference Frames included in this International Standard.</a:t>
            </a:r>
          </a:p>
          <a:p>
            <a:pPr>
              <a:buClr>
                <a:schemeClr val="tx1"/>
              </a:buClr>
            </a:pPr>
            <a:r>
              <a:rPr lang="en-US" altLang="en-US" sz="1600" i="1">
                <a:solidFill>
                  <a:schemeClr val="accent2"/>
                </a:solidFill>
              </a:rPr>
              <a:t>Vertical offset surfaces</a:t>
            </a:r>
            <a:r>
              <a:rPr lang="en-US" altLang="en-US" sz="1600"/>
              <a:t> specifies surfaces which model other aspects  of a spatial object such as geiods.</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654050" y="273050"/>
            <a:ext cx="8320088" cy="787400"/>
          </a:xfrm>
          <a:noFill/>
          <a:ln/>
        </p:spPr>
        <p:txBody>
          <a:bodyPr/>
          <a:lstStyle/>
          <a:p>
            <a:pPr>
              <a:lnSpc>
                <a:spcPct val="80000"/>
              </a:lnSpc>
            </a:pPr>
            <a:r>
              <a:rPr lang="en-US" altLang="en-US" sz="3200"/>
              <a:t>Structure of the SRM ISO standard</a:t>
            </a:r>
            <a:br>
              <a:rPr lang="en-US" altLang="en-US" sz="3200"/>
            </a:br>
            <a:r>
              <a:rPr lang="en-US" altLang="en-US" sz="1600"/>
              <a:t>(2 of 2)</a:t>
            </a:r>
          </a:p>
        </p:txBody>
      </p:sp>
      <p:sp>
        <p:nvSpPr>
          <p:cNvPr id="254979" name="Rectangle 3"/>
          <p:cNvSpPr>
            <a:spLocks noChangeArrowheads="1"/>
          </p:cNvSpPr>
          <p:nvPr/>
        </p:nvSpPr>
        <p:spPr bwMode="auto">
          <a:xfrm>
            <a:off x="414338" y="1112838"/>
            <a:ext cx="8337550" cy="542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19100" indent="-185738">
              <a:spcBef>
                <a:spcPct val="20000"/>
              </a:spcBef>
              <a:buChar char="•"/>
              <a:tabLst>
                <a:tab pos="404813" algn="l"/>
              </a:tabLst>
              <a:defRPr sz="3200">
                <a:solidFill>
                  <a:schemeClr val="tx1"/>
                </a:solidFill>
                <a:latin typeface="Arial" panose="020B0604020202020204" pitchFamily="34" charset="0"/>
              </a:defRPr>
            </a:lvl1pPr>
            <a:lvl2pPr marL="914400" indent="-381000">
              <a:spcBef>
                <a:spcPct val="20000"/>
              </a:spcBef>
              <a:buChar char="–"/>
              <a:tabLst>
                <a:tab pos="404813" algn="l"/>
              </a:tabLst>
              <a:defRPr sz="2800">
                <a:solidFill>
                  <a:schemeClr val="tx1"/>
                </a:solidFill>
                <a:latin typeface="Arial" panose="020B0604020202020204" pitchFamily="34" charset="0"/>
              </a:defRPr>
            </a:lvl2pPr>
            <a:lvl3pPr marL="1333500" indent="-304800">
              <a:spcBef>
                <a:spcPct val="20000"/>
              </a:spcBef>
              <a:buChar char="•"/>
              <a:tabLst>
                <a:tab pos="404813" algn="l"/>
              </a:tabLst>
              <a:defRPr sz="2400">
                <a:solidFill>
                  <a:schemeClr val="tx1"/>
                </a:solidFill>
                <a:latin typeface="Arial" panose="020B0604020202020204" pitchFamily="34" charset="0"/>
              </a:defRPr>
            </a:lvl3pPr>
            <a:lvl4pPr marL="1714500" indent="-266700">
              <a:spcBef>
                <a:spcPct val="20000"/>
              </a:spcBef>
              <a:buChar char="–"/>
              <a:tabLst>
                <a:tab pos="404813" algn="l"/>
              </a:tabLst>
              <a:defRPr sz="2000">
                <a:solidFill>
                  <a:schemeClr val="tx1"/>
                </a:solidFill>
                <a:latin typeface="Arial" panose="020B0604020202020204" pitchFamily="34" charset="0"/>
              </a:defRPr>
            </a:lvl4pPr>
            <a:lvl5pPr marL="2095500" indent="-266700">
              <a:spcBef>
                <a:spcPct val="20000"/>
              </a:spcBef>
              <a:buChar char="»"/>
              <a:tabLst>
                <a:tab pos="404813" algn="l"/>
              </a:tabLst>
              <a:defRPr sz="2000">
                <a:solidFill>
                  <a:schemeClr val="tx1"/>
                </a:solidFill>
                <a:latin typeface="Arial" panose="020B0604020202020204" pitchFamily="34" charset="0"/>
              </a:defRPr>
            </a:lvl5pPr>
            <a:lvl6pPr marL="2552700" indent="-266700" eaLnBrk="0" fontAlgn="base" hangingPunct="0">
              <a:spcBef>
                <a:spcPct val="20000"/>
              </a:spcBef>
              <a:spcAft>
                <a:spcPct val="0"/>
              </a:spcAft>
              <a:buChar char="»"/>
              <a:tabLst>
                <a:tab pos="404813" algn="l"/>
              </a:tabLst>
              <a:defRPr sz="2000">
                <a:solidFill>
                  <a:schemeClr val="tx1"/>
                </a:solidFill>
                <a:latin typeface="Arial" panose="020B0604020202020204" pitchFamily="34" charset="0"/>
              </a:defRPr>
            </a:lvl6pPr>
            <a:lvl7pPr marL="3009900" indent="-266700" eaLnBrk="0" fontAlgn="base" hangingPunct="0">
              <a:spcBef>
                <a:spcPct val="20000"/>
              </a:spcBef>
              <a:spcAft>
                <a:spcPct val="0"/>
              </a:spcAft>
              <a:buChar char="»"/>
              <a:tabLst>
                <a:tab pos="404813" algn="l"/>
              </a:tabLst>
              <a:defRPr sz="2000">
                <a:solidFill>
                  <a:schemeClr val="tx1"/>
                </a:solidFill>
                <a:latin typeface="Arial" panose="020B0604020202020204" pitchFamily="34" charset="0"/>
              </a:defRPr>
            </a:lvl7pPr>
            <a:lvl8pPr marL="3467100" indent="-266700" eaLnBrk="0" fontAlgn="base" hangingPunct="0">
              <a:spcBef>
                <a:spcPct val="20000"/>
              </a:spcBef>
              <a:spcAft>
                <a:spcPct val="0"/>
              </a:spcAft>
              <a:buChar char="»"/>
              <a:tabLst>
                <a:tab pos="404813" algn="l"/>
              </a:tabLst>
              <a:defRPr sz="2000">
                <a:solidFill>
                  <a:schemeClr val="tx1"/>
                </a:solidFill>
                <a:latin typeface="Arial" panose="020B0604020202020204" pitchFamily="34" charset="0"/>
              </a:defRPr>
            </a:lvl8pPr>
            <a:lvl9pPr marL="3924300" indent="-266700" eaLnBrk="0" fontAlgn="base" hangingPunct="0">
              <a:spcBef>
                <a:spcPct val="20000"/>
              </a:spcBef>
              <a:spcAft>
                <a:spcPct val="0"/>
              </a:spcAft>
              <a:buChar char="»"/>
              <a:tabLst>
                <a:tab pos="404813" algn="l"/>
              </a:tabLst>
              <a:defRPr sz="2000">
                <a:solidFill>
                  <a:schemeClr val="tx1"/>
                </a:solidFill>
                <a:latin typeface="Arial" panose="020B0604020202020204" pitchFamily="34" charset="0"/>
              </a:defRPr>
            </a:lvl9pPr>
          </a:lstStyle>
          <a:p>
            <a:pPr>
              <a:lnSpc>
                <a:spcPct val="90000"/>
              </a:lnSpc>
              <a:buClr>
                <a:schemeClr val="tx1"/>
              </a:buClr>
            </a:pPr>
            <a:r>
              <a:rPr lang="en-US" altLang="en-US" sz="1600" i="1">
                <a:solidFill>
                  <a:schemeClr val="accent2"/>
                </a:solidFill>
              </a:rPr>
              <a:t>Operations</a:t>
            </a:r>
            <a:r>
              <a:rPr lang="en-US" altLang="en-US" sz="1600"/>
              <a:t> specifies how to convert coordinates and other geometric concepts among the Spatial Reference Frames defined in this International Standard.</a:t>
            </a:r>
          </a:p>
          <a:p>
            <a:pPr>
              <a:lnSpc>
                <a:spcPct val="90000"/>
              </a:lnSpc>
              <a:buFontTx/>
              <a:buNone/>
            </a:pPr>
            <a:r>
              <a:rPr lang="en-US" altLang="en-US" sz="1600" i="1">
                <a:solidFill>
                  <a:srgbClr val="0000FF"/>
                </a:solidFill>
              </a:rPr>
              <a:t>•  Application Program Interface</a:t>
            </a:r>
            <a:r>
              <a:rPr lang="en-US" altLang="en-US" sz="1600" i="1"/>
              <a:t> </a:t>
            </a:r>
            <a:r>
              <a:rPr lang="en-US" altLang="en-US" sz="1600"/>
              <a:t>defines the functional interface for the operations included in this International Standard. </a:t>
            </a:r>
          </a:p>
          <a:p>
            <a:pPr>
              <a:lnSpc>
                <a:spcPct val="90000"/>
              </a:lnSpc>
            </a:pPr>
            <a:r>
              <a:rPr lang="en-US" altLang="en-US" sz="1600" i="1">
                <a:solidFill>
                  <a:schemeClr val="accent2"/>
                </a:solidFill>
              </a:rPr>
              <a:t>Registration</a:t>
            </a:r>
            <a:r>
              <a:rPr lang="en-US" altLang="en-US" sz="1600">
                <a:solidFill>
                  <a:srgbClr val="000000"/>
                </a:solidFill>
              </a:rPr>
              <a:t> a defined process for expanding the standardized SRM.</a:t>
            </a:r>
            <a:endParaRPr lang="en-US" altLang="en-US" sz="2100">
              <a:solidFill>
                <a:srgbClr val="0000FF"/>
              </a:solidFill>
            </a:endParaRPr>
          </a:p>
          <a:p>
            <a:pPr>
              <a:lnSpc>
                <a:spcPct val="90000"/>
              </a:lnSpc>
            </a:pPr>
            <a:r>
              <a:rPr lang="en-US" altLang="en-US" sz="1600" i="1">
                <a:solidFill>
                  <a:srgbClr val="0000FF"/>
                </a:solidFill>
              </a:rPr>
              <a:t>Conformance</a:t>
            </a:r>
            <a:r>
              <a:rPr lang="en-US" altLang="en-US" sz="1600"/>
              <a:t> defines what it means for an implementation to conform to this International Standard.</a:t>
            </a:r>
            <a:endParaRPr lang="en-US" altLang="en-US" sz="1600" b="1"/>
          </a:p>
          <a:p>
            <a:pPr>
              <a:lnSpc>
                <a:spcPct val="90000"/>
              </a:lnSpc>
              <a:buFontTx/>
              <a:buNone/>
            </a:pPr>
            <a:r>
              <a:rPr lang="en-US" altLang="en-US" sz="2100">
                <a:solidFill>
                  <a:srgbClr val="0000FF"/>
                </a:solidFill>
              </a:rPr>
              <a:t>And several annexes are including:</a:t>
            </a:r>
            <a:endParaRPr lang="en-US" altLang="en-US" sz="1600"/>
          </a:p>
          <a:p>
            <a:pPr>
              <a:lnSpc>
                <a:spcPct val="90000"/>
              </a:lnSpc>
              <a:spcAft>
                <a:spcPts val="500"/>
              </a:spcAft>
            </a:pPr>
            <a:r>
              <a:rPr lang="en-US" altLang="en-US" sz="1600" i="1">
                <a:solidFill>
                  <a:schemeClr val="accent2"/>
                </a:solidFill>
              </a:rPr>
              <a:t>Annex: Mathematical Foundations</a:t>
            </a:r>
            <a:r>
              <a:rPr lang="en-US" altLang="en-US" sz="1600">
                <a:solidFill>
                  <a:srgbClr val="000000"/>
                </a:solidFill>
              </a:rPr>
              <a:t> -contains required terminology and concepts.</a:t>
            </a:r>
          </a:p>
          <a:p>
            <a:pPr>
              <a:lnSpc>
                <a:spcPct val="90000"/>
              </a:lnSpc>
              <a:spcAft>
                <a:spcPts val="500"/>
              </a:spcAft>
            </a:pPr>
            <a:r>
              <a:rPr lang="en-US" altLang="en-US" sz="1600" i="1">
                <a:solidFill>
                  <a:schemeClr val="accent2"/>
                </a:solidFill>
              </a:rPr>
              <a:t>Annex: Implementation notes</a:t>
            </a:r>
            <a:r>
              <a:rPr lang="en-US" altLang="en-US" sz="1600">
                <a:solidFill>
                  <a:srgbClr val="000000"/>
                </a:solidFill>
              </a:rPr>
              <a:t> -contains some relevant computational algorithms.</a:t>
            </a:r>
          </a:p>
          <a:p>
            <a:pPr>
              <a:lnSpc>
                <a:spcPct val="90000"/>
              </a:lnSpc>
              <a:spcAft>
                <a:spcPts val="500"/>
              </a:spcAft>
            </a:pPr>
            <a:r>
              <a:rPr lang="en-US" altLang="en-US" sz="1600" i="1">
                <a:solidFill>
                  <a:srgbClr val="0000FF"/>
                </a:solidFill>
              </a:rPr>
              <a:t>Reference objects and parameters</a:t>
            </a:r>
            <a:r>
              <a:rPr lang="en-US" altLang="en-US" sz="1600"/>
              <a:t> lists the parameters defining reference objects used in this International Standard including reference ellipsoids and ORMs.</a:t>
            </a:r>
          </a:p>
          <a:p>
            <a:pPr>
              <a:lnSpc>
                <a:spcPct val="90000"/>
              </a:lnSpc>
              <a:spcAft>
                <a:spcPts val="500"/>
              </a:spcAft>
            </a:pPr>
            <a:r>
              <a:rPr lang="en-US" altLang="en-US" sz="1600" i="1">
                <a:solidFill>
                  <a:schemeClr val="accent2"/>
                </a:solidFill>
              </a:rPr>
              <a:t>Annex: Change and deprecation plan</a:t>
            </a:r>
            <a:r>
              <a:rPr lang="en-US" altLang="en-US" sz="1600">
                <a:solidFill>
                  <a:srgbClr val="000000"/>
                </a:solidFill>
              </a:rPr>
              <a:t> -</a:t>
            </a:r>
            <a:r>
              <a:rPr lang="en-US" altLang="en-US" sz="1600"/>
              <a:t> defines a process for change and deprecation of both standardized and registered SRM concepts to ensure the long-term coherence and orderly evolution of concepts.</a:t>
            </a:r>
            <a:endParaRPr lang="en-US" altLang="en-US" sz="1600">
              <a:solidFill>
                <a:srgbClr val="000000"/>
              </a:solidFill>
            </a:endParaRPr>
          </a:p>
          <a:p>
            <a:pPr>
              <a:lnSpc>
                <a:spcPct val="90000"/>
              </a:lnSpc>
              <a:spcAft>
                <a:spcPts val="500"/>
              </a:spcAft>
            </a:pPr>
            <a:r>
              <a:rPr lang="en-US" altLang="en-US" sz="1600" i="1">
                <a:solidFill>
                  <a:schemeClr val="accent2"/>
                </a:solidFill>
              </a:rPr>
              <a:t>Annex: Conformance testing</a:t>
            </a:r>
            <a:r>
              <a:rPr lang="en-US" altLang="en-US" sz="1600">
                <a:solidFill>
                  <a:srgbClr val="000000"/>
                </a:solidFill>
              </a:rPr>
              <a:t> -</a:t>
            </a:r>
            <a:r>
              <a:rPr lang="en-US" altLang="en-US" sz="1600"/>
              <a:t>provides guidelines for developing conformance requirements</a:t>
            </a:r>
            <a:r>
              <a:rPr lang="en-US" altLang="en-US" sz="1600">
                <a:solidFill>
                  <a:srgbClr val="000000"/>
                </a:solidFill>
              </a:rPr>
              <a:t>.</a:t>
            </a:r>
            <a:endParaRPr lang="en-US" altLang="en-US" sz="1600"/>
          </a:p>
          <a:p>
            <a:pPr>
              <a:lnSpc>
                <a:spcPct val="90000"/>
              </a:lnSpc>
            </a:pPr>
            <a:r>
              <a:rPr lang="en-US" altLang="en-US" sz="1600" i="1">
                <a:solidFill>
                  <a:srgbClr val="0000FF"/>
                </a:solidFill>
              </a:rPr>
              <a:t>Bibliography</a:t>
            </a:r>
            <a:r>
              <a:rPr lang="en-US" altLang="en-US" sz="1600"/>
              <a:t> lists the informative, non-standard documents referenced in this International Standard.</a:t>
            </a:r>
          </a:p>
          <a:p>
            <a:pPr>
              <a:lnSpc>
                <a:spcPct val="90000"/>
              </a:lnSpc>
            </a:pPr>
            <a:r>
              <a:rPr lang="en-US" altLang="en-US" sz="1600" i="1">
                <a:solidFill>
                  <a:srgbClr val="0000FF"/>
                </a:solidFill>
              </a:rPr>
              <a:t>Terminology index</a:t>
            </a:r>
            <a:r>
              <a:rPr lang="en-US" altLang="en-US" sz="1600"/>
              <a:t> index to terms defined in the body of the text.</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altLang="en-US"/>
              <a:t>SRM concept management</a:t>
            </a:r>
          </a:p>
        </p:txBody>
      </p:sp>
      <p:sp>
        <p:nvSpPr>
          <p:cNvPr id="279555" name="Rectangle 3"/>
          <p:cNvSpPr>
            <a:spLocks noGrp="1" noChangeArrowheads="1"/>
          </p:cNvSpPr>
          <p:nvPr>
            <p:ph type="body" idx="1"/>
          </p:nvPr>
        </p:nvSpPr>
        <p:spPr>
          <a:xfrm>
            <a:off x="493713" y="1195388"/>
            <a:ext cx="8443912" cy="5172075"/>
          </a:xfrm>
        </p:spPr>
        <p:txBody>
          <a:bodyPr/>
          <a:lstStyle/>
          <a:p>
            <a:pPr>
              <a:lnSpc>
                <a:spcPct val="85000"/>
              </a:lnSpc>
            </a:pPr>
            <a:r>
              <a:rPr lang="en-US" altLang="en-US" sz="1800"/>
              <a:t>To support continuous evolution and growth of the </a:t>
            </a:r>
            <a:r>
              <a:rPr lang="en-US" altLang="en-US" sz="1800">
                <a:solidFill>
                  <a:schemeClr val="accent2"/>
                </a:solidFill>
              </a:rPr>
              <a:t>SRM International Standard</a:t>
            </a:r>
            <a:r>
              <a:rPr lang="en-US" altLang="en-US" sz="1800"/>
              <a:t>, a process of </a:t>
            </a:r>
            <a:r>
              <a:rPr lang="en-US" altLang="en-US" sz="1800" i="1">
                <a:solidFill>
                  <a:srgbClr val="FF0000"/>
                </a:solidFill>
              </a:rPr>
              <a:t>registration</a:t>
            </a:r>
            <a:r>
              <a:rPr lang="en-US" altLang="en-US" sz="1800"/>
              <a:t> is defined, allowing for the timely addition of new concepts to the </a:t>
            </a:r>
            <a:r>
              <a:rPr lang="en-US" altLang="en-US" sz="1800">
                <a:solidFill>
                  <a:schemeClr val="accent2"/>
                </a:solidFill>
              </a:rPr>
              <a:t>SRM</a:t>
            </a:r>
            <a:r>
              <a:rPr lang="en-US" altLang="en-US" sz="1800"/>
              <a:t>.</a:t>
            </a:r>
          </a:p>
          <a:p>
            <a:pPr lvl="1">
              <a:lnSpc>
                <a:spcPct val="85000"/>
              </a:lnSpc>
            </a:pPr>
            <a:r>
              <a:rPr lang="en-US" altLang="en-US" sz="1600" b="1"/>
              <a:t>Registration shall not be used to modify any existing standardized or registered </a:t>
            </a:r>
            <a:r>
              <a:rPr lang="en-US" altLang="en-US" sz="1600" b="1">
                <a:solidFill>
                  <a:schemeClr val="accent2"/>
                </a:solidFill>
              </a:rPr>
              <a:t>SRM</a:t>
            </a:r>
            <a:r>
              <a:rPr lang="en-US" altLang="en-US" sz="1600" b="1"/>
              <a:t> concept. </a:t>
            </a:r>
          </a:p>
          <a:p>
            <a:pPr lvl="1">
              <a:lnSpc>
                <a:spcPct val="85000"/>
              </a:lnSpc>
            </a:pPr>
            <a:r>
              <a:rPr lang="en-US" altLang="en-US" sz="1600" b="1"/>
              <a:t>New </a:t>
            </a:r>
            <a:r>
              <a:rPr lang="en-US" altLang="en-US" sz="1600" b="1">
                <a:solidFill>
                  <a:schemeClr val="accent2"/>
                </a:solidFill>
              </a:rPr>
              <a:t>SRM</a:t>
            </a:r>
            <a:r>
              <a:rPr lang="en-US" altLang="en-US" sz="1600" b="1"/>
              <a:t> concepts are registered using the established procedures of the </a:t>
            </a:r>
            <a:r>
              <a:rPr lang="en-US" altLang="en-US" sz="1600" b="1">
                <a:solidFill>
                  <a:schemeClr val="accent2"/>
                </a:solidFill>
              </a:rPr>
              <a:t>ISO International Registration Authority for Graphical Items</a:t>
            </a:r>
            <a:r>
              <a:rPr lang="en-US" altLang="en-US" sz="1600" b="1"/>
              <a:t>. </a:t>
            </a:r>
          </a:p>
          <a:p>
            <a:pPr lvl="1">
              <a:lnSpc>
                <a:spcPct val="85000"/>
              </a:lnSpc>
            </a:pPr>
            <a:r>
              <a:rPr lang="en-US" altLang="en-US" sz="1600" b="1"/>
              <a:t>These procedures require the proposer to supply all information for a new </a:t>
            </a:r>
            <a:r>
              <a:rPr lang="en-US" altLang="en-US" sz="1600" b="1">
                <a:solidFill>
                  <a:schemeClr val="accent2"/>
                </a:solidFill>
              </a:rPr>
              <a:t>SRM</a:t>
            </a:r>
            <a:r>
              <a:rPr lang="en-US" altLang="en-US" sz="1600" b="1"/>
              <a:t> concept except for its code.  </a:t>
            </a:r>
          </a:p>
          <a:p>
            <a:pPr lvl="1">
              <a:lnSpc>
                <a:spcPct val="85000"/>
              </a:lnSpc>
            </a:pPr>
            <a:r>
              <a:rPr lang="en-US" altLang="en-US" sz="1600" b="1"/>
              <a:t>The code shall be assigned, and the code space managed, by the </a:t>
            </a:r>
            <a:r>
              <a:rPr lang="en-US" altLang="en-US" sz="1600" b="1">
                <a:solidFill>
                  <a:schemeClr val="accent2"/>
                </a:solidFill>
              </a:rPr>
              <a:t>ISO</a:t>
            </a:r>
            <a:r>
              <a:rPr lang="en-US" altLang="en-US" sz="1600" b="1">
                <a:solidFill>
                  <a:srgbClr val="6666FF"/>
                </a:solidFill>
              </a:rPr>
              <a:t> </a:t>
            </a:r>
            <a:r>
              <a:rPr lang="en-US" altLang="en-US" sz="1600" b="1">
                <a:solidFill>
                  <a:schemeClr val="accent2"/>
                </a:solidFill>
              </a:rPr>
              <a:t>International Registration Authority for Graphical Items</a:t>
            </a:r>
            <a:r>
              <a:rPr lang="en-US" altLang="en-US" sz="1600" b="1"/>
              <a:t>.</a:t>
            </a:r>
            <a:endParaRPr lang="en-US" altLang="en-US" sz="1600"/>
          </a:p>
          <a:p>
            <a:pPr>
              <a:lnSpc>
                <a:spcPct val="105000"/>
              </a:lnSpc>
              <a:spcBef>
                <a:spcPct val="15000"/>
              </a:spcBef>
            </a:pPr>
            <a:r>
              <a:rPr lang="en-US" altLang="en-US" sz="1800"/>
              <a:t>The following types of </a:t>
            </a:r>
            <a:r>
              <a:rPr lang="en-US" altLang="en-US" sz="1800">
                <a:solidFill>
                  <a:schemeClr val="accent2"/>
                </a:solidFill>
              </a:rPr>
              <a:t>SRM</a:t>
            </a:r>
            <a:r>
              <a:rPr lang="en-US" altLang="en-US" sz="1800"/>
              <a:t> concepts may be registered: </a:t>
            </a:r>
          </a:p>
          <a:p>
            <a:pPr lvl="1">
              <a:lnSpc>
                <a:spcPct val="85000"/>
              </a:lnSpc>
            </a:pPr>
            <a:r>
              <a:rPr lang="en-US" altLang="en-US" sz="1600" b="1">
                <a:solidFill>
                  <a:schemeClr val="accent2"/>
                </a:solidFill>
              </a:rPr>
              <a:t>CSs</a:t>
            </a:r>
            <a:r>
              <a:rPr lang="en-US" altLang="en-US" sz="1600" b="1"/>
              <a:t>,</a:t>
            </a:r>
            <a:endParaRPr lang="en-US" altLang="en-US" sz="1600" b="1">
              <a:solidFill>
                <a:schemeClr val="accent2"/>
              </a:solidFill>
            </a:endParaRPr>
          </a:p>
          <a:p>
            <a:pPr lvl="1">
              <a:lnSpc>
                <a:spcPct val="85000"/>
              </a:lnSpc>
            </a:pPr>
            <a:r>
              <a:rPr lang="en-US" altLang="en-US" sz="1600" b="1">
                <a:solidFill>
                  <a:schemeClr val="accent2"/>
                </a:solidFill>
              </a:rPr>
              <a:t>RDs</a:t>
            </a:r>
            <a:r>
              <a:rPr lang="en-US" altLang="en-US" sz="1600" b="1"/>
              <a:t>,</a:t>
            </a:r>
          </a:p>
          <a:p>
            <a:pPr lvl="1">
              <a:lnSpc>
                <a:spcPct val="85000"/>
              </a:lnSpc>
            </a:pPr>
            <a:r>
              <a:rPr lang="en-US" altLang="en-US" sz="1600" b="1">
                <a:solidFill>
                  <a:schemeClr val="accent2"/>
                </a:solidFill>
              </a:rPr>
              <a:t>RDSs</a:t>
            </a:r>
            <a:r>
              <a:rPr lang="en-US" altLang="en-US" sz="1600" b="1"/>
              <a:t>,</a:t>
            </a:r>
          </a:p>
          <a:p>
            <a:pPr lvl="1">
              <a:lnSpc>
                <a:spcPct val="85000"/>
              </a:lnSpc>
            </a:pPr>
            <a:r>
              <a:rPr lang="en-US" altLang="en-US" sz="1600" b="1">
                <a:solidFill>
                  <a:schemeClr val="accent2"/>
                </a:solidFill>
              </a:rPr>
              <a:t>ORMs</a:t>
            </a:r>
            <a:r>
              <a:rPr lang="en-US" altLang="en-US" sz="1600" b="1"/>
              <a:t>,</a:t>
            </a:r>
          </a:p>
          <a:p>
            <a:pPr lvl="1">
              <a:lnSpc>
                <a:spcPct val="85000"/>
              </a:lnSpc>
            </a:pPr>
            <a:r>
              <a:rPr lang="en-US" altLang="en-US" sz="1600" b="1">
                <a:solidFill>
                  <a:schemeClr val="accent2"/>
                </a:solidFill>
              </a:rPr>
              <a:t>SRF Instances</a:t>
            </a:r>
            <a:r>
              <a:rPr lang="en-US" altLang="en-US" sz="1600" b="1"/>
              <a:t>, and</a:t>
            </a:r>
          </a:p>
          <a:p>
            <a:pPr lvl="1">
              <a:lnSpc>
                <a:spcPct val="85000"/>
              </a:lnSpc>
            </a:pPr>
            <a:r>
              <a:rPr lang="en-US" altLang="en-US" sz="1600" b="1">
                <a:solidFill>
                  <a:schemeClr val="accent2"/>
                </a:solidFill>
              </a:rPr>
              <a:t>SRF Sets</a:t>
            </a:r>
            <a:r>
              <a:rPr lang="en-US" altLang="en-US" sz="1600" b="1"/>
              <a:t>.</a:t>
            </a:r>
            <a:endParaRPr lang="en-US" altLang="en-US" sz="1600"/>
          </a:p>
          <a:p>
            <a:pPr>
              <a:lnSpc>
                <a:spcPct val="105000"/>
              </a:lnSpc>
              <a:spcBef>
                <a:spcPct val="15000"/>
              </a:spcBef>
            </a:pPr>
            <a:r>
              <a:rPr lang="en-US" altLang="en-US" sz="1800"/>
              <a:t>Additionally, a process of </a:t>
            </a:r>
            <a:r>
              <a:rPr lang="en-US" altLang="en-US" sz="1800" i="1">
                <a:solidFill>
                  <a:srgbClr val="FF0000"/>
                </a:solidFill>
              </a:rPr>
              <a:t>deprecation</a:t>
            </a:r>
            <a:r>
              <a:rPr lang="en-US" altLang="en-US" sz="1800"/>
              <a:t> will be defined for designating out-dated or inappropriate concepts from the </a:t>
            </a:r>
            <a:r>
              <a:rPr lang="en-US" altLang="en-US" sz="1800">
                <a:solidFill>
                  <a:schemeClr val="accent2"/>
                </a:solidFill>
              </a:rPr>
              <a:t>SRM</a:t>
            </a:r>
            <a:r>
              <a:rPr lang="en-US" altLang="en-US" sz="1800"/>
              <a:t>. </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Text Box 2"/>
          <p:cNvSpPr txBox="1">
            <a:spLocks noChangeArrowheads="1"/>
          </p:cNvSpPr>
          <p:nvPr/>
        </p:nvSpPr>
        <p:spPr bwMode="auto">
          <a:xfrm>
            <a:off x="638175" y="1489075"/>
            <a:ext cx="8210550" cy="479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800" b="1"/>
              <a:t>1. “</a:t>
            </a:r>
            <a:r>
              <a:rPr lang="en-US" altLang="en-US" sz="1800" b="1" i="1"/>
              <a:t>Handbook for Transformation of Datums, Projections, Grids and </a:t>
            </a:r>
          </a:p>
          <a:p>
            <a:pPr>
              <a:lnSpc>
                <a:spcPct val="90000"/>
              </a:lnSpc>
            </a:pPr>
            <a:r>
              <a:rPr lang="en-US" altLang="en-US" sz="1800" b="1" i="1"/>
              <a:t>    Common Coordinate Systems</a:t>
            </a:r>
            <a:r>
              <a:rPr lang="en-US" altLang="en-US" sz="1800" b="1"/>
              <a:t>”, U.S. Army Corps of Engineers, </a:t>
            </a:r>
          </a:p>
          <a:p>
            <a:pPr>
              <a:lnSpc>
                <a:spcPct val="90000"/>
              </a:lnSpc>
            </a:pPr>
            <a:r>
              <a:rPr lang="en-US" altLang="en-US" sz="1800" b="1"/>
              <a:t>    Topographic Engineering Center, TEC-SR-7, 1998.</a:t>
            </a:r>
          </a:p>
          <a:p>
            <a:pPr>
              <a:lnSpc>
                <a:spcPct val="90000"/>
              </a:lnSpc>
            </a:pPr>
            <a:endParaRPr lang="en-US" altLang="en-US" sz="1800" b="1"/>
          </a:p>
          <a:p>
            <a:pPr>
              <a:lnSpc>
                <a:spcPct val="90000"/>
              </a:lnSpc>
            </a:pPr>
            <a:r>
              <a:rPr lang="en-US" altLang="en-US" sz="1800" b="1"/>
              <a:t>2. “</a:t>
            </a:r>
            <a:r>
              <a:rPr lang="en-US" altLang="en-US" sz="1800" b="1" i="1"/>
              <a:t>Department of Defense World Geodetic System 1984</a:t>
            </a:r>
            <a:r>
              <a:rPr lang="en-US" altLang="en-US" sz="1800" b="1"/>
              <a:t>”, National</a:t>
            </a:r>
          </a:p>
          <a:p>
            <a:pPr>
              <a:lnSpc>
                <a:spcPct val="90000"/>
              </a:lnSpc>
            </a:pPr>
            <a:r>
              <a:rPr lang="en-US" altLang="en-US" sz="1800" b="1"/>
              <a:t>    Imagery and Mapping Agency, Third Edition, TR8350.2, 1997.</a:t>
            </a:r>
          </a:p>
          <a:p>
            <a:pPr>
              <a:lnSpc>
                <a:spcPct val="90000"/>
              </a:lnSpc>
            </a:pPr>
            <a:endParaRPr lang="en-US" altLang="en-US" sz="1800" b="1"/>
          </a:p>
          <a:p>
            <a:pPr>
              <a:lnSpc>
                <a:spcPct val="90000"/>
              </a:lnSpc>
            </a:pPr>
            <a:r>
              <a:rPr lang="en-US" altLang="en-US" sz="1800" b="1"/>
              <a:t>3. “</a:t>
            </a:r>
            <a:r>
              <a:rPr lang="en-US" altLang="en-US" sz="1800" b="1" i="1"/>
              <a:t>Geodesy for the Layman</a:t>
            </a:r>
            <a:r>
              <a:rPr lang="en-US" altLang="en-US" sz="1800" b="1"/>
              <a:t>”, National Imagery and Mapping Agency,</a:t>
            </a:r>
          </a:p>
          <a:p>
            <a:pPr>
              <a:lnSpc>
                <a:spcPct val="90000"/>
              </a:lnSpc>
            </a:pPr>
            <a:r>
              <a:rPr lang="en-US" altLang="en-US" sz="1800" b="1"/>
              <a:t>    on-line at http://164.214.59/geospatial/products/GandG/geolay/toc.htm.</a:t>
            </a:r>
          </a:p>
          <a:p>
            <a:pPr>
              <a:lnSpc>
                <a:spcPct val="90000"/>
              </a:lnSpc>
            </a:pPr>
            <a:endParaRPr lang="en-US" altLang="en-US" sz="1800" b="1"/>
          </a:p>
          <a:p>
            <a:pPr>
              <a:lnSpc>
                <a:spcPct val="90000"/>
              </a:lnSpc>
            </a:pPr>
            <a:r>
              <a:rPr lang="en-US" altLang="en-US" sz="1800" b="1"/>
              <a:t>4. Richard H. Rapp, “</a:t>
            </a:r>
            <a:r>
              <a:rPr lang="en-US" altLang="en-US" sz="1800" b="1" i="1"/>
              <a:t>Geometric Geodesy Part I &amp; II</a:t>
            </a:r>
            <a:r>
              <a:rPr lang="en-US" altLang="en-US" sz="1800" b="1"/>
              <a:t>”, The Ohio State </a:t>
            </a:r>
          </a:p>
          <a:p>
            <a:pPr>
              <a:lnSpc>
                <a:spcPct val="90000"/>
              </a:lnSpc>
            </a:pPr>
            <a:r>
              <a:rPr lang="en-US" altLang="en-US" sz="1800" b="1"/>
              <a:t>    University, Dept. of Geodetic Science &amp; Surveying, 1993.</a:t>
            </a:r>
          </a:p>
          <a:p>
            <a:pPr>
              <a:lnSpc>
                <a:spcPct val="90000"/>
              </a:lnSpc>
            </a:pPr>
            <a:endParaRPr lang="en-US" altLang="en-US" sz="1800" b="1"/>
          </a:p>
          <a:p>
            <a:pPr>
              <a:lnSpc>
                <a:spcPct val="90000"/>
              </a:lnSpc>
            </a:pPr>
            <a:r>
              <a:rPr lang="en-US" altLang="en-US" sz="1800" b="1"/>
              <a:t>5. John P. Snyder, “</a:t>
            </a:r>
            <a:r>
              <a:rPr lang="en-US" altLang="en-US" sz="1800" b="1" i="1"/>
              <a:t>Map Projections -- A Working Manual</a:t>
            </a:r>
            <a:r>
              <a:rPr lang="en-US" altLang="en-US" sz="1800" b="1"/>
              <a:t>”, U.S. </a:t>
            </a:r>
          </a:p>
          <a:p>
            <a:pPr>
              <a:lnSpc>
                <a:spcPct val="90000"/>
              </a:lnSpc>
            </a:pPr>
            <a:r>
              <a:rPr lang="en-US" altLang="en-US" sz="1800" b="1"/>
              <a:t>    Geological Survey Professional Paper 1395, 1987.</a:t>
            </a:r>
          </a:p>
          <a:p>
            <a:pPr>
              <a:lnSpc>
                <a:spcPct val="90000"/>
              </a:lnSpc>
            </a:pPr>
            <a:endParaRPr lang="en-US" altLang="en-US" sz="1800" b="1"/>
          </a:p>
          <a:p>
            <a:pPr>
              <a:lnSpc>
                <a:spcPct val="90000"/>
              </a:lnSpc>
            </a:pPr>
            <a:r>
              <a:rPr lang="en-US" altLang="en-US" sz="1800" b="1"/>
              <a:t>6. Paul D. Thomas, “</a:t>
            </a:r>
            <a:r>
              <a:rPr lang="en-US" altLang="en-US" sz="1800" b="1" i="1"/>
              <a:t>Conformal Projections in Geodesy and Cartography</a:t>
            </a:r>
            <a:r>
              <a:rPr lang="en-US" altLang="en-US" sz="1800" b="1"/>
              <a:t>”,</a:t>
            </a:r>
          </a:p>
          <a:p>
            <a:pPr>
              <a:lnSpc>
                <a:spcPct val="90000"/>
              </a:lnSpc>
            </a:pPr>
            <a:r>
              <a:rPr lang="en-US" altLang="en-US" sz="1800" b="1"/>
              <a:t>    U.S. Department of Commerce, Coast and Geodetic Survey, Special </a:t>
            </a:r>
          </a:p>
          <a:p>
            <a:pPr>
              <a:lnSpc>
                <a:spcPct val="90000"/>
              </a:lnSpc>
            </a:pPr>
            <a:r>
              <a:rPr lang="en-US" altLang="en-US" sz="1800" b="1"/>
              <a:t>    Publication 251.</a:t>
            </a:r>
          </a:p>
        </p:txBody>
      </p:sp>
      <p:sp>
        <p:nvSpPr>
          <p:cNvPr id="288771" name="Rectangle 3"/>
          <p:cNvSpPr>
            <a:spLocks noGrp="1" noChangeArrowheads="1"/>
          </p:cNvSpPr>
          <p:nvPr>
            <p:ph type="title"/>
          </p:nvPr>
        </p:nvSpPr>
        <p:spPr/>
        <p:txBody>
          <a:bodyPr/>
          <a:lstStyle/>
          <a:p>
            <a:r>
              <a:rPr lang="en-US" altLang="en-US"/>
              <a:t>Further reading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a:xfrm>
            <a:off x="1217613" y="176213"/>
            <a:ext cx="7342187" cy="679450"/>
          </a:xfrm>
        </p:spPr>
        <p:txBody>
          <a:bodyPr/>
          <a:lstStyle/>
          <a:p>
            <a:r>
              <a:rPr lang="en-US" altLang="en-US" sz="4400">
                <a:solidFill>
                  <a:schemeClr val="tx1"/>
                </a:solidFill>
              </a:rPr>
              <a:t>The scope of the SRM</a:t>
            </a:r>
          </a:p>
        </p:txBody>
      </p:sp>
      <p:sp>
        <p:nvSpPr>
          <p:cNvPr id="427011" name="Text Box 3"/>
          <p:cNvSpPr txBox="1">
            <a:spLocks noChangeArrowheads="1"/>
          </p:cNvSpPr>
          <p:nvPr/>
        </p:nvSpPr>
        <p:spPr bwMode="auto">
          <a:xfrm>
            <a:off x="962025" y="1943100"/>
            <a:ext cx="734695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b="1"/>
              <a:t>The SRM is developed to include spatial referencing for any real or conceptual object in the solar system, or any abstract or virtual universe.</a:t>
            </a:r>
          </a:p>
          <a:p>
            <a:r>
              <a:rPr lang="en-US" altLang="en-US" sz="3200" b="1"/>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Arc 2"/>
          <p:cNvSpPr>
            <a:spLocks/>
          </p:cNvSpPr>
          <p:nvPr/>
        </p:nvSpPr>
        <p:spPr bwMode="auto">
          <a:xfrm rot="13620000">
            <a:off x="1437481" y="685007"/>
            <a:ext cx="6272213" cy="66167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39" name="Arc 3"/>
          <p:cNvSpPr>
            <a:spLocks/>
          </p:cNvSpPr>
          <p:nvPr/>
        </p:nvSpPr>
        <p:spPr bwMode="auto">
          <a:xfrm rot="13620000">
            <a:off x="1450181" y="-211931"/>
            <a:ext cx="6237288" cy="6661150"/>
          </a:xfrm>
          <a:custGeom>
            <a:avLst/>
            <a:gdLst>
              <a:gd name="G0" fmla="+- 28 0 0"/>
              <a:gd name="G1" fmla="+- 0 0 0"/>
              <a:gd name="G2" fmla="+- 21600 0 0"/>
              <a:gd name="T0" fmla="*/ 21628 w 21628"/>
              <a:gd name="T1" fmla="*/ 21 h 21600"/>
              <a:gd name="T2" fmla="*/ 0 w 21628"/>
              <a:gd name="T3" fmla="*/ 21600 h 21600"/>
              <a:gd name="T4" fmla="*/ 28 w 21628"/>
              <a:gd name="T5" fmla="*/ 0 h 21600"/>
            </a:gdLst>
            <a:ahLst/>
            <a:cxnLst>
              <a:cxn ang="0">
                <a:pos x="T0" y="T1"/>
              </a:cxn>
              <a:cxn ang="0">
                <a:pos x="T2" y="T3"/>
              </a:cxn>
              <a:cxn ang="0">
                <a:pos x="T4" y="T5"/>
              </a:cxn>
            </a:cxnLst>
            <a:rect l="0" t="0" r="r" b="b"/>
            <a:pathLst>
              <a:path w="21628" h="21600" fill="none" extrusionOk="0">
                <a:moveTo>
                  <a:pt x="21627" y="20"/>
                </a:moveTo>
                <a:cubicBezTo>
                  <a:pt x="21616" y="11942"/>
                  <a:pt x="11949" y="21599"/>
                  <a:pt x="28" y="21599"/>
                </a:cubicBezTo>
                <a:cubicBezTo>
                  <a:pt x="18" y="21599"/>
                  <a:pt x="9" y="21599"/>
                  <a:pt x="0" y="21599"/>
                </a:cubicBezTo>
              </a:path>
              <a:path w="21628" h="21600" stroke="0" extrusionOk="0">
                <a:moveTo>
                  <a:pt x="21627" y="20"/>
                </a:moveTo>
                <a:cubicBezTo>
                  <a:pt x="21616" y="11942"/>
                  <a:pt x="11949" y="21599"/>
                  <a:pt x="28" y="21599"/>
                </a:cubicBezTo>
                <a:cubicBezTo>
                  <a:pt x="18" y="21599"/>
                  <a:pt x="9" y="21599"/>
                  <a:pt x="0" y="21599"/>
                </a:cubicBezTo>
                <a:lnTo>
                  <a:pt x="28" y="0"/>
                </a:lnTo>
                <a:close/>
              </a:path>
            </a:pathLst>
          </a:custGeom>
          <a:noFill/>
          <a:ln w="127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0" name="Arc 4"/>
          <p:cNvSpPr>
            <a:spLocks/>
          </p:cNvSpPr>
          <p:nvPr/>
        </p:nvSpPr>
        <p:spPr bwMode="auto">
          <a:xfrm rot="13620000">
            <a:off x="1422400" y="1485900"/>
            <a:ext cx="6313488" cy="6580188"/>
          </a:xfrm>
          <a:custGeom>
            <a:avLst/>
            <a:gdLst>
              <a:gd name="G0" fmla="+- 0 0 0"/>
              <a:gd name="G1" fmla="+- 0 0 0"/>
              <a:gd name="G2" fmla="+- 21600 0 0"/>
              <a:gd name="T0" fmla="*/ 21600 w 21600"/>
              <a:gd name="T1" fmla="*/ 21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599" y="20"/>
                </a:moveTo>
                <a:cubicBezTo>
                  <a:pt x="21588" y="11942"/>
                  <a:pt x="11921" y="21599"/>
                  <a:pt x="0" y="21599"/>
                </a:cubicBezTo>
              </a:path>
              <a:path w="21600" h="21600" stroke="0" extrusionOk="0">
                <a:moveTo>
                  <a:pt x="21599" y="20"/>
                </a:moveTo>
                <a:cubicBezTo>
                  <a:pt x="21588" y="11942"/>
                  <a:pt x="11921" y="21599"/>
                  <a:pt x="0" y="21599"/>
                </a:cubicBezTo>
                <a:lnTo>
                  <a:pt x="0"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1" name="Rectangle 5"/>
          <p:cNvSpPr>
            <a:spLocks noChangeArrowheads="1"/>
          </p:cNvSpPr>
          <p:nvPr/>
        </p:nvSpPr>
        <p:spPr bwMode="auto">
          <a:xfrm>
            <a:off x="3794125" y="3932238"/>
            <a:ext cx="17970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b="1"/>
              <a:t>MESOSPHERE</a:t>
            </a:r>
          </a:p>
        </p:txBody>
      </p:sp>
      <p:grpSp>
        <p:nvGrpSpPr>
          <p:cNvPr id="244742" name="Group 6"/>
          <p:cNvGrpSpPr>
            <a:grpSpLocks/>
          </p:cNvGrpSpPr>
          <p:nvPr/>
        </p:nvGrpSpPr>
        <p:grpSpPr bwMode="auto">
          <a:xfrm>
            <a:off x="11113" y="2470150"/>
            <a:ext cx="9132887" cy="6326188"/>
            <a:chOff x="0" y="1560"/>
            <a:chExt cx="5753" cy="3985"/>
          </a:xfrm>
        </p:grpSpPr>
        <p:pic>
          <p:nvPicPr>
            <p:cNvPr id="244743"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48"/>
              <a:ext cx="5720"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4744" name="Arc 8"/>
            <p:cNvSpPr>
              <a:spLocks/>
            </p:cNvSpPr>
            <p:nvPr/>
          </p:nvSpPr>
          <p:spPr bwMode="auto">
            <a:xfrm rot="13620000">
              <a:off x="872" y="1462"/>
              <a:ext cx="3985" cy="418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5" name="Freeform 9"/>
            <p:cNvSpPr>
              <a:spLocks/>
            </p:cNvSpPr>
            <p:nvPr/>
          </p:nvSpPr>
          <p:spPr bwMode="auto">
            <a:xfrm>
              <a:off x="0" y="3648"/>
              <a:ext cx="5713" cy="1"/>
            </a:xfrm>
            <a:custGeom>
              <a:avLst/>
              <a:gdLst>
                <a:gd name="T0" fmla="*/ 0 w 5713"/>
                <a:gd name="T1" fmla="*/ 0 h 1"/>
                <a:gd name="T2" fmla="*/ 5712 w 5713"/>
                <a:gd name="T3" fmla="*/ 0 h 1"/>
              </a:gdLst>
              <a:ahLst/>
              <a:cxnLst>
                <a:cxn ang="0">
                  <a:pos x="T0" y="T1"/>
                </a:cxn>
                <a:cxn ang="0">
                  <a:pos x="T2" y="T3"/>
                </a:cxn>
              </a:cxnLst>
              <a:rect l="0" t="0" r="r" b="b"/>
              <a:pathLst>
                <a:path w="5713" h="1">
                  <a:moveTo>
                    <a:pt x="0" y="0"/>
                  </a:moveTo>
                  <a:lnTo>
                    <a:pt x="5712"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244746" name="Freeform 10"/>
            <p:cNvSpPr>
              <a:spLocks/>
            </p:cNvSpPr>
            <p:nvPr/>
          </p:nvSpPr>
          <p:spPr bwMode="auto">
            <a:xfrm>
              <a:off x="5136" y="4075"/>
              <a:ext cx="617" cy="238"/>
            </a:xfrm>
            <a:custGeom>
              <a:avLst/>
              <a:gdLst>
                <a:gd name="T0" fmla="*/ 576 w 617"/>
                <a:gd name="T1" fmla="*/ 197 h 238"/>
                <a:gd name="T2" fmla="*/ 616 w 617"/>
                <a:gd name="T3" fmla="*/ 237 h 238"/>
                <a:gd name="T4" fmla="*/ 616 w 617"/>
                <a:gd name="T5" fmla="*/ 202 h 238"/>
                <a:gd name="T6" fmla="*/ 616 w 617"/>
                <a:gd name="T7" fmla="*/ 180 h 238"/>
                <a:gd name="T8" fmla="*/ 616 w 617"/>
                <a:gd name="T9" fmla="*/ 152 h 238"/>
                <a:gd name="T10" fmla="*/ 616 w 617"/>
                <a:gd name="T11" fmla="*/ 130 h 238"/>
                <a:gd name="T12" fmla="*/ 616 w 617"/>
                <a:gd name="T13" fmla="*/ 101 h 238"/>
                <a:gd name="T14" fmla="*/ 616 w 617"/>
                <a:gd name="T15" fmla="*/ 72 h 238"/>
                <a:gd name="T16" fmla="*/ 616 w 617"/>
                <a:gd name="T17" fmla="*/ 44 h 238"/>
                <a:gd name="T18" fmla="*/ 616 w 617"/>
                <a:gd name="T19" fmla="*/ 22 h 238"/>
                <a:gd name="T20" fmla="*/ 616 w 617"/>
                <a:gd name="T21" fmla="*/ 0 h 238"/>
                <a:gd name="T22" fmla="*/ 0 w 617"/>
                <a:gd name="T23" fmla="*/ 5 h 238"/>
                <a:gd name="T24" fmla="*/ 48 w 617"/>
                <a:gd name="T25" fmla="*/ 5 h 238"/>
                <a:gd name="T26" fmla="*/ 34 w 617"/>
                <a:gd name="T27" fmla="*/ 29 h 238"/>
                <a:gd name="T28" fmla="*/ 63 w 617"/>
                <a:gd name="T29" fmla="*/ 29 h 238"/>
                <a:gd name="T30" fmla="*/ 91 w 617"/>
                <a:gd name="T31" fmla="*/ 36 h 238"/>
                <a:gd name="T32" fmla="*/ 106 w 617"/>
                <a:gd name="T33" fmla="*/ 58 h 238"/>
                <a:gd name="T34" fmla="*/ 135 w 617"/>
                <a:gd name="T35" fmla="*/ 65 h 238"/>
                <a:gd name="T36" fmla="*/ 163 w 617"/>
                <a:gd name="T37" fmla="*/ 80 h 238"/>
                <a:gd name="T38" fmla="*/ 185 w 617"/>
                <a:gd name="T39" fmla="*/ 87 h 238"/>
                <a:gd name="T40" fmla="*/ 207 w 617"/>
                <a:gd name="T41" fmla="*/ 87 h 238"/>
                <a:gd name="T42" fmla="*/ 235 w 617"/>
                <a:gd name="T43" fmla="*/ 94 h 238"/>
                <a:gd name="T44" fmla="*/ 257 w 617"/>
                <a:gd name="T45" fmla="*/ 101 h 238"/>
                <a:gd name="T46" fmla="*/ 279 w 617"/>
                <a:gd name="T47" fmla="*/ 116 h 238"/>
                <a:gd name="T48" fmla="*/ 307 w 617"/>
                <a:gd name="T49" fmla="*/ 130 h 238"/>
                <a:gd name="T50" fmla="*/ 329 w 617"/>
                <a:gd name="T51" fmla="*/ 144 h 238"/>
                <a:gd name="T52" fmla="*/ 351 w 617"/>
                <a:gd name="T53" fmla="*/ 152 h 238"/>
                <a:gd name="T54" fmla="*/ 379 w 617"/>
                <a:gd name="T55" fmla="*/ 173 h 238"/>
                <a:gd name="T56" fmla="*/ 401 w 617"/>
                <a:gd name="T57" fmla="*/ 180 h 238"/>
                <a:gd name="T58" fmla="*/ 423 w 617"/>
                <a:gd name="T59" fmla="*/ 180 h 238"/>
                <a:gd name="T60" fmla="*/ 444 w 617"/>
                <a:gd name="T61" fmla="*/ 202 h 238"/>
                <a:gd name="T62" fmla="*/ 466 w 617"/>
                <a:gd name="T63" fmla="*/ 209 h 238"/>
                <a:gd name="T64" fmla="*/ 495 w 617"/>
                <a:gd name="T65" fmla="*/ 224 h 238"/>
                <a:gd name="T66" fmla="*/ 523 w 617"/>
                <a:gd name="T67" fmla="*/ 237 h 238"/>
                <a:gd name="T68" fmla="*/ 545 w 617"/>
                <a:gd name="T69" fmla="*/ 237 h 238"/>
                <a:gd name="T70" fmla="*/ 574 w 617"/>
                <a:gd name="T71" fmla="*/ 237 h 238"/>
                <a:gd name="T72" fmla="*/ 576 w 617"/>
                <a:gd name="T73" fmla="*/ 19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7" h="238">
                  <a:moveTo>
                    <a:pt x="576" y="197"/>
                  </a:moveTo>
                  <a:lnTo>
                    <a:pt x="616" y="237"/>
                  </a:lnTo>
                  <a:lnTo>
                    <a:pt x="616" y="202"/>
                  </a:lnTo>
                  <a:lnTo>
                    <a:pt x="616" y="180"/>
                  </a:lnTo>
                  <a:lnTo>
                    <a:pt x="616" y="152"/>
                  </a:lnTo>
                  <a:lnTo>
                    <a:pt x="616" y="130"/>
                  </a:lnTo>
                  <a:lnTo>
                    <a:pt x="616" y="101"/>
                  </a:lnTo>
                  <a:lnTo>
                    <a:pt x="616" y="72"/>
                  </a:lnTo>
                  <a:lnTo>
                    <a:pt x="616" y="44"/>
                  </a:lnTo>
                  <a:lnTo>
                    <a:pt x="616" y="22"/>
                  </a:lnTo>
                  <a:lnTo>
                    <a:pt x="616" y="0"/>
                  </a:lnTo>
                  <a:lnTo>
                    <a:pt x="0" y="5"/>
                  </a:lnTo>
                  <a:lnTo>
                    <a:pt x="48" y="5"/>
                  </a:lnTo>
                  <a:lnTo>
                    <a:pt x="34" y="29"/>
                  </a:lnTo>
                  <a:lnTo>
                    <a:pt x="63" y="29"/>
                  </a:lnTo>
                  <a:lnTo>
                    <a:pt x="91" y="36"/>
                  </a:lnTo>
                  <a:lnTo>
                    <a:pt x="106" y="58"/>
                  </a:lnTo>
                  <a:lnTo>
                    <a:pt x="135" y="65"/>
                  </a:lnTo>
                  <a:lnTo>
                    <a:pt x="163" y="80"/>
                  </a:lnTo>
                  <a:lnTo>
                    <a:pt x="185" y="87"/>
                  </a:lnTo>
                  <a:lnTo>
                    <a:pt x="207" y="87"/>
                  </a:lnTo>
                  <a:lnTo>
                    <a:pt x="235" y="94"/>
                  </a:lnTo>
                  <a:lnTo>
                    <a:pt x="257" y="101"/>
                  </a:lnTo>
                  <a:lnTo>
                    <a:pt x="279" y="116"/>
                  </a:lnTo>
                  <a:lnTo>
                    <a:pt x="307" y="130"/>
                  </a:lnTo>
                  <a:lnTo>
                    <a:pt x="329" y="144"/>
                  </a:lnTo>
                  <a:lnTo>
                    <a:pt x="351" y="152"/>
                  </a:lnTo>
                  <a:lnTo>
                    <a:pt x="379" y="173"/>
                  </a:lnTo>
                  <a:lnTo>
                    <a:pt x="401" y="180"/>
                  </a:lnTo>
                  <a:lnTo>
                    <a:pt x="423" y="180"/>
                  </a:lnTo>
                  <a:lnTo>
                    <a:pt x="444" y="202"/>
                  </a:lnTo>
                  <a:lnTo>
                    <a:pt x="466" y="209"/>
                  </a:lnTo>
                  <a:lnTo>
                    <a:pt x="495" y="224"/>
                  </a:lnTo>
                  <a:lnTo>
                    <a:pt x="523" y="237"/>
                  </a:lnTo>
                  <a:lnTo>
                    <a:pt x="545" y="237"/>
                  </a:lnTo>
                  <a:lnTo>
                    <a:pt x="574" y="237"/>
                  </a:lnTo>
                  <a:lnTo>
                    <a:pt x="576" y="197"/>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244747" name="Freeform 11"/>
            <p:cNvSpPr>
              <a:spLocks/>
            </p:cNvSpPr>
            <p:nvPr/>
          </p:nvSpPr>
          <p:spPr bwMode="auto">
            <a:xfrm>
              <a:off x="12" y="3600"/>
              <a:ext cx="5713" cy="534"/>
            </a:xfrm>
            <a:custGeom>
              <a:avLst/>
              <a:gdLst>
                <a:gd name="T0" fmla="*/ 5712 w 5713"/>
                <a:gd name="T1" fmla="*/ 0 h 534"/>
                <a:gd name="T2" fmla="*/ 5148 w 5713"/>
                <a:gd name="T3" fmla="*/ 490 h 534"/>
                <a:gd name="T4" fmla="*/ 5047 w 5713"/>
                <a:gd name="T5" fmla="*/ 454 h 534"/>
                <a:gd name="T6" fmla="*/ 4947 w 5713"/>
                <a:gd name="T7" fmla="*/ 425 h 534"/>
                <a:gd name="T8" fmla="*/ 4853 w 5713"/>
                <a:gd name="T9" fmla="*/ 403 h 534"/>
                <a:gd name="T10" fmla="*/ 4759 w 5713"/>
                <a:gd name="T11" fmla="*/ 389 h 534"/>
                <a:gd name="T12" fmla="*/ 4659 w 5713"/>
                <a:gd name="T13" fmla="*/ 360 h 534"/>
                <a:gd name="T14" fmla="*/ 4565 w 5713"/>
                <a:gd name="T15" fmla="*/ 324 h 534"/>
                <a:gd name="T16" fmla="*/ 4471 w 5713"/>
                <a:gd name="T17" fmla="*/ 303 h 534"/>
                <a:gd name="T18" fmla="*/ 4371 w 5713"/>
                <a:gd name="T19" fmla="*/ 281 h 534"/>
                <a:gd name="T20" fmla="*/ 4277 w 5713"/>
                <a:gd name="T21" fmla="*/ 267 h 534"/>
                <a:gd name="T22" fmla="*/ 4183 w 5713"/>
                <a:gd name="T23" fmla="*/ 245 h 534"/>
                <a:gd name="T24" fmla="*/ 4083 w 5713"/>
                <a:gd name="T25" fmla="*/ 231 h 534"/>
                <a:gd name="T26" fmla="*/ 3989 w 5713"/>
                <a:gd name="T27" fmla="*/ 216 h 534"/>
                <a:gd name="T28" fmla="*/ 3895 w 5713"/>
                <a:gd name="T29" fmla="*/ 202 h 534"/>
                <a:gd name="T30" fmla="*/ 3795 w 5713"/>
                <a:gd name="T31" fmla="*/ 187 h 534"/>
                <a:gd name="T32" fmla="*/ 3701 w 5713"/>
                <a:gd name="T33" fmla="*/ 180 h 534"/>
                <a:gd name="T34" fmla="*/ 3622 w 5713"/>
                <a:gd name="T35" fmla="*/ 173 h 534"/>
                <a:gd name="T36" fmla="*/ 3521 w 5713"/>
                <a:gd name="T37" fmla="*/ 166 h 534"/>
                <a:gd name="T38" fmla="*/ 3427 w 5713"/>
                <a:gd name="T39" fmla="*/ 166 h 534"/>
                <a:gd name="T40" fmla="*/ 3327 w 5713"/>
                <a:gd name="T41" fmla="*/ 159 h 534"/>
                <a:gd name="T42" fmla="*/ 3233 w 5713"/>
                <a:gd name="T43" fmla="*/ 151 h 534"/>
                <a:gd name="T44" fmla="*/ 3139 w 5713"/>
                <a:gd name="T45" fmla="*/ 151 h 534"/>
                <a:gd name="T46" fmla="*/ 3039 w 5713"/>
                <a:gd name="T47" fmla="*/ 151 h 534"/>
                <a:gd name="T48" fmla="*/ 2945 w 5713"/>
                <a:gd name="T49" fmla="*/ 151 h 534"/>
                <a:gd name="T50" fmla="*/ 2851 w 5713"/>
                <a:gd name="T51" fmla="*/ 151 h 534"/>
                <a:gd name="T52" fmla="*/ 2757 w 5713"/>
                <a:gd name="T53" fmla="*/ 151 h 534"/>
                <a:gd name="T54" fmla="*/ 2657 w 5713"/>
                <a:gd name="T55" fmla="*/ 144 h 534"/>
                <a:gd name="T56" fmla="*/ 2563 w 5713"/>
                <a:gd name="T57" fmla="*/ 144 h 534"/>
                <a:gd name="T58" fmla="*/ 2469 w 5713"/>
                <a:gd name="T59" fmla="*/ 144 h 534"/>
                <a:gd name="T60" fmla="*/ 2369 w 5713"/>
                <a:gd name="T61" fmla="*/ 144 h 534"/>
                <a:gd name="T62" fmla="*/ 2275 w 5713"/>
                <a:gd name="T63" fmla="*/ 159 h 534"/>
                <a:gd name="T64" fmla="*/ 2181 w 5713"/>
                <a:gd name="T65" fmla="*/ 166 h 534"/>
                <a:gd name="T66" fmla="*/ 2081 w 5713"/>
                <a:gd name="T67" fmla="*/ 180 h 534"/>
                <a:gd name="T68" fmla="*/ 1987 w 5713"/>
                <a:gd name="T69" fmla="*/ 195 h 534"/>
                <a:gd name="T70" fmla="*/ 1893 w 5713"/>
                <a:gd name="T71" fmla="*/ 195 h 534"/>
                <a:gd name="T72" fmla="*/ 1793 w 5713"/>
                <a:gd name="T73" fmla="*/ 202 h 534"/>
                <a:gd name="T74" fmla="*/ 1699 w 5713"/>
                <a:gd name="T75" fmla="*/ 216 h 534"/>
                <a:gd name="T76" fmla="*/ 1605 w 5713"/>
                <a:gd name="T77" fmla="*/ 231 h 534"/>
                <a:gd name="T78" fmla="*/ 1505 w 5713"/>
                <a:gd name="T79" fmla="*/ 252 h 534"/>
                <a:gd name="T80" fmla="*/ 1411 w 5713"/>
                <a:gd name="T81" fmla="*/ 259 h 534"/>
                <a:gd name="T82" fmla="*/ 1317 w 5713"/>
                <a:gd name="T83" fmla="*/ 281 h 534"/>
                <a:gd name="T84" fmla="*/ 1217 w 5713"/>
                <a:gd name="T85" fmla="*/ 310 h 534"/>
                <a:gd name="T86" fmla="*/ 1123 w 5713"/>
                <a:gd name="T87" fmla="*/ 339 h 534"/>
                <a:gd name="T88" fmla="*/ 1022 w 5713"/>
                <a:gd name="T89" fmla="*/ 353 h 534"/>
                <a:gd name="T90" fmla="*/ 900 w 5713"/>
                <a:gd name="T91" fmla="*/ 389 h 534"/>
                <a:gd name="T92" fmla="*/ 799 w 5713"/>
                <a:gd name="T93" fmla="*/ 418 h 534"/>
                <a:gd name="T94" fmla="*/ 705 w 5713"/>
                <a:gd name="T95" fmla="*/ 439 h 534"/>
                <a:gd name="T96" fmla="*/ 605 w 5713"/>
                <a:gd name="T97" fmla="*/ 483 h 534"/>
                <a:gd name="T98" fmla="*/ 504 w 5713"/>
                <a:gd name="T99" fmla="*/ 519 h 534"/>
                <a:gd name="T100" fmla="*/ 144 w 5713"/>
                <a:gd name="T101" fmla="*/ 52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13" h="534">
                  <a:moveTo>
                    <a:pt x="0" y="0"/>
                  </a:moveTo>
                  <a:lnTo>
                    <a:pt x="50" y="15"/>
                  </a:lnTo>
                  <a:lnTo>
                    <a:pt x="72" y="15"/>
                  </a:lnTo>
                  <a:lnTo>
                    <a:pt x="5712" y="0"/>
                  </a:lnTo>
                  <a:lnTo>
                    <a:pt x="5712" y="528"/>
                  </a:lnTo>
                  <a:lnTo>
                    <a:pt x="5184" y="528"/>
                  </a:lnTo>
                  <a:lnTo>
                    <a:pt x="5170" y="504"/>
                  </a:lnTo>
                  <a:lnTo>
                    <a:pt x="5148" y="490"/>
                  </a:lnTo>
                  <a:lnTo>
                    <a:pt x="5119" y="475"/>
                  </a:lnTo>
                  <a:lnTo>
                    <a:pt x="5091" y="475"/>
                  </a:lnTo>
                  <a:lnTo>
                    <a:pt x="5069" y="461"/>
                  </a:lnTo>
                  <a:lnTo>
                    <a:pt x="5047" y="454"/>
                  </a:lnTo>
                  <a:lnTo>
                    <a:pt x="5019" y="454"/>
                  </a:lnTo>
                  <a:lnTo>
                    <a:pt x="4997" y="447"/>
                  </a:lnTo>
                  <a:lnTo>
                    <a:pt x="4975" y="439"/>
                  </a:lnTo>
                  <a:lnTo>
                    <a:pt x="4947" y="425"/>
                  </a:lnTo>
                  <a:lnTo>
                    <a:pt x="4925" y="418"/>
                  </a:lnTo>
                  <a:lnTo>
                    <a:pt x="4903" y="418"/>
                  </a:lnTo>
                  <a:lnTo>
                    <a:pt x="4875" y="411"/>
                  </a:lnTo>
                  <a:lnTo>
                    <a:pt x="4853" y="403"/>
                  </a:lnTo>
                  <a:lnTo>
                    <a:pt x="4831" y="396"/>
                  </a:lnTo>
                  <a:lnTo>
                    <a:pt x="4803" y="396"/>
                  </a:lnTo>
                  <a:lnTo>
                    <a:pt x="4781" y="389"/>
                  </a:lnTo>
                  <a:lnTo>
                    <a:pt x="4759" y="389"/>
                  </a:lnTo>
                  <a:lnTo>
                    <a:pt x="4731" y="375"/>
                  </a:lnTo>
                  <a:lnTo>
                    <a:pt x="4709" y="367"/>
                  </a:lnTo>
                  <a:lnTo>
                    <a:pt x="4687" y="367"/>
                  </a:lnTo>
                  <a:lnTo>
                    <a:pt x="4659" y="360"/>
                  </a:lnTo>
                  <a:lnTo>
                    <a:pt x="4637" y="346"/>
                  </a:lnTo>
                  <a:lnTo>
                    <a:pt x="4615" y="339"/>
                  </a:lnTo>
                  <a:lnTo>
                    <a:pt x="4587" y="331"/>
                  </a:lnTo>
                  <a:lnTo>
                    <a:pt x="4565" y="324"/>
                  </a:lnTo>
                  <a:lnTo>
                    <a:pt x="4543" y="317"/>
                  </a:lnTo>
                  <a:lnTo>
                    <a:pt x="4515" y="310"/>
                  </a:lnTo>
                  <a:lnTo>
                    <a:pt x="4493" y="310"/>
                  </a:lnTo>
                  <a:lnTo>
                    <a:pt x="4471" y="303"/>
                  </a:lnTo>
                  <a:lnTo>
                    <a:pt x="4443" y="303"/>
                  </a:lnTo>
                  <a:lnTo>
                    <a:pt x="4421" y="303"/>
                  </a:lnTo>
                  <a:lnTo>
                    <a:pt x="4399" y="295"/>
                  </a:lnTo>
                  <a:lnTo>
                    <a:pt x="4371" y="281"/>
                  </a:lnTo>
                  <a:lnTo>
                    <a:pt x="4349" y="281"/>
                  </a:lnTo>
                  <a:lnTo>
                    <a:pt x="4327" y="274"/>
                  </a:lnTo>
                  <a:lnTo>
                    <a:pt x="4299" y="274"/>
                  </a:lnTo>
                  <a:lnTo>
                    <a:pt x="4277" y="267"/>
                  </a:lnTo>
                  <a:lnTo>
                    <a:pt x="4255" y="267"/>
                  </a:lnTo>
                  <a:lnTo>
                    <a:pt x="4227" y="259"/>
                  </a:lnTo>
                  <a:lnTo>
                    <a:pt x="4205" y="252"/>
                  </a:lnTo>
                  <a:lnTo>
                    <a:pt x="4183" y="245"/>
                  </a:lnTo>
                  <a:lnTo>
                    <a:pt x="4155" y="245"/>
                  </a:lnTo>
                  <a:lnTo>
                    <a:pt x="4133" y="238"/>
                  </a:lnTo>
                  <a:lnTo>
                    <a:pt x="4111" y="238"/>
                  </a:lnTo>
                  <a:lnTo>
                    <a:pt x="4083" y="231"/>
                  </a:lnTo>
                  <a:lnTo>
                    <a:pt x="4061" y="223"/>
                  </a:lnTo>
                  <a:lnTo>
                    <a:pt x="4039" y="223"/>
                  </a:lnTo>
                  <a:lnTo>
                    <a:pt x="4011" y="216"/>
                  </a:lnTo>
                  <a:lnTo>
                    <a:pt x="3989" y="216"/>
                  </a:lnTo>
                  <a:lnTo>
                    <a:pt x="3967" y="216"/>
                  </a:lnTo>
                  <a:lnTo>
                    <a:pt x="3939" y="202"/>
                  </a:lnTo>
                  <a:lnTo>
                    <a:pt x="3917" y="202"/>
                  </a:lnTo>
                  <a:lnTo>
                    <a:pt x="3895" y="202"/>
                  </a:lnTo>
                  <a:lnTo>
                    <a:pt x="3867" y="202"/>
                  </a:lnTo>
                  <a:lnTo>
                    <a:pt x="3845" y="195"/>
                  </a:lnTo>
                  <a:lnTo>
                    <a:pt x="3823" y="195"/>
                  </a:lnTo>
                  <a:lnTo>
                    <a:pt x="3795" y="187"/>
                  </a:lnTo>
                  <a:lnTo>
                    <a:pt x="3773" y="187"/>
                  </a:lnTo>
                  <a:lnTo>
                    <a:pt x="3751" y="187"/>
                  </a:lnTo>
                  <a:lnTo>
                    <a:pt x="3723" y="187"/>
                  </a:lnTo>
                  <a:lnTo>
                    <a:pt x="3701" y="180"/>
                  </a:lnTo>
                  <a:lnTo>
                    <a:pt x="3696" y="192"/>
                  </a:lnTo>
                  <a:lnTo>
                    <a:pt x="3672" y="187"/>
                  </a:lnTo>
                  <a:lnTo>
                    <a:pt x="3648" y="192"/>
                  </a:lnTo>
                  <a:lnTo>
                    <a:pt x="3622" y="173"/>
                  </a:lnTo>
                  <a:lnTo>
                    <a:pt x="3600" y="173"/>
                  </a:lnTo>
                  <a:lnTo>
                    <a:pt x="3571" y="166"/>
                  </a:lnTo>
                  <a:lnTo>
                    <a:pt x="3543" y="166"/>
                  </a:lnTo>
                  <a:lnTo>
                    <a:pt x="3521" y="166"/>
                  </a:lnTo>
                  <a:lnTo>
                    <a:pt x="3499" y="166"/>
                  </a:lnTo>
                  <a:lnTo>
                    <a:pt x="3471" y="166"/>
                  </a:lnTo>
                  <a:lnTo>
                    <a:pt x="3449" y="166"/>
                  </a:lnTo>
                  <a:lnTo>
                    <a:pt x="3427" y="166"/>
                  </a:lnTo>
                  <a:lnTo>
                    <a:pt x="3399" y="166"/>
                  </a:lnTo>
                  <a:lnTo>
                    <a:pt x="3377" y="159"/>
                  </a:lnTo>
                  <a:lnTo>
                    <a:pt x="3355" y="159"/>
                  </a:lnTo>
                  <a:lnTo>
                    <a:pt x="3327" y="159"/>
                  </a:lnTo>
                  <a:lnTo>
                    <a:pt x="3305" y="159"/>
                  </a:lnTo>
                  <a:lnTo>
                    <a:pt x="3283" y="159"/>
                  </a:lnTo>
                  <a:lnTo>
                    <a:pt x="3255" y="151"/>
                  </a:lnTo>
                  <a:lnTo>
                    <a:pt x="3233" y="151"/>
                  </a:lnTo>
                  <a:lnTo>
                    <a:pt x="3211" y="151"/>
                  </a:lnTo>
                  <a:lnTo>
                    <a:pt x="3183" y="151"/>
                  </a:lnTo>
                  <a:lnTo>
                    <a:pt x="3161" y="151"/>
                  </a:lnTo>
                  <a:lnTo>
                    <a:pt x="3139" y="151"/>
                  </a:lnTo>
                  <a:lnTo>
                    <a:pt x="3111" y="151"/>
                  </a:lnTo>
                  <a:lnTo>
                    <a:pt x="3089" y="151"/>
                  </a:lnTo>
                  <a:lnTo>
                    <a:pt x="3067" y="151"/>
                  </a:lnTo>
                  <a:lnTo>
                    <a:pt x="3039" y="151"/>
                  </a:lnTo>
                  <a:lnTo>
                    <a:pt x="3017" y="151"/>
                  </a:lnTo>
                  <a:lnTo>
                    <a:pt x="2995" y="151"/>
                  </a:lnTo>
                  <a:lnTo>
                    <a:pt x="2967" y="151"/>
                  </a:lnTo>
                  <a:lnTo>
                    <a:pt x="2945" y="151"/>
                  </a:lnTo>
                  <a:lnTo>
                    <a:pt x="2923" y="151"/>
                  </a:lnTo>
                  <a:lnTo>
                    <a:pt x="2895" y="151"/>
                  </a:lnTo>
                  <a:lnTo>
                    <a:pt x="2873" y="151"/>
                  </a:lnTo>
                  <a:lnTo>
                    <a:pt x="2851" y="151"/>
                  </a:lnTo>
                  <a:lnTo>
                    <a:pt x="2829" y="151"/>
                  </a:lnTo>
                  <a:lnTo>
                    <a:pt x="2801" y="151"/>
                  </a:lnTo>
                  <a:lnTo>
                    <a:pt x="2779" y="151"/>
                  </a:lnTo>
                  <a:lnTo>
                    <a:pt x="2757" y="151"/>
                  </a:lnTo>
                  <a:lnTo>
                    <a:pt x="2729" y="151"/>
                  </a:lnTo>
                  <a:lnTo>
                    <a:pt x="2707" y="151"/>
                  </a:lnTo>
                  <a:lnTo>
                    <a:pt x="2685" y="144"/>
                  </a:lnTo>
                  <a:lnTo>
                    <a:pt x="2657" y="144"/>
                  </a:lnTo>
                  <a:lnTo>
                    <a:pt x="2635" y="144"/>
                  </a:lnTo>
                  <a:lnTo>
                    <a:pt x="2613" y="144"/>
                  </a:lnTo>
                  <a:lnTo>
                    <a:pt x="2585" y="144"/>
                  </a:lnTo>
                  <a:lnTo>
                    <a:pt x="2563" y="144"/>
                  </a:lnTo>
                  <a:lnTo>
                    <a:pt x="2541" y="144"/>
                  </a:lnTo>
                  <a:lnTo>
                    <a:pt x="2513" y="144"/>
                  </a:lnTo>
                  <a:lnTo>
                    <a:pt x="2491" y="144"/>
                  </a:lnTo>
                  <a:lnTo>
                    <a:pt x="2469" y="144"/>
                  </a:lnTo>
                  <a:lnTo>
                    <a:pt x="2441" y="144"/>
                  </a:lnTo>
                  <a:lnTo>
                    <a:pt x="2419" y="144"/>
                  </a:lnTo>
                  <a:lnTo>
                    <a:pt x="2397" y="144"/>
                  </a:lnTo>
                  <a:lnTo>
                    <a:pt x="2369" y="144"/>
                  </a:lnTo>
                  <a:lnTo>
                    <a:pt x="2347" y="159"/>
                  </a:lnTo>
                  <a:lnTo>
                    <a:pt x="2325" y="159"/>
                  </a:lnTo>
                  <a:lnTo>
                    <a:pt x="2297" y="159"/>
                  </a:lnTo>
                  <a:lnTo>
                    <a:pt x="2275" y="159"/>
                  </a:lnTo>
                  <a:lnTo>
                    <a:pt x="2253" y="159"/>
                  </a:lnTo>
                  <a:lnTo>
                    <a:pt x="2225" y="166"/>
                  </a:lnTo>
                  <a:lnTo>
                    <a:pt x="2203" y="166"/>
                  </a:lnTo>
                  <a:lnTo>
                    <a:pt x="2181" y="166"/>
                  </a:lnTo>
                  <a:lnTo>
                    <a:pt x="2153" y="173"/>
                  </a:lnTo>
                  <a:lnTo>
                    <a:pt x="2131" y="173"/>
                  </a:lnTo>
                  <a:lnTo>
                    <a:pt x="2109" y="173"/>
                  </a:lnTo>
                  <a:lnTo>
                    <a:pt x="2081" y="180"/>
                  </a:lnTo>
                  <a:lnTo>
                    <a:pt x="2059" y="187"/>
                  </a:lnTo>
                  <a:lnTo>
                    <a:pt x="2037" y="187"/>
                  </a:lnTo>
                  <a:lnTo>
                    <a:pt x="2009" y="187"/>
                  </a:lnTo>
                  <a:lnTo>
                    <a:pt x="1987" y="195"/>
                  </a:lnTo>
                  <a:lnTo>
                    <a:pt x="1965" y="195"/>
                  </a:lnTo>
                  <a:lnTo>
                    <a:pt x="1937" y="195"/>
                  </a:lnTo>
                  <a:lnTo>
                    <a:pt x="1915" y="195"/>
                  </a:lnTo>
                  <a:lnTo>
                    <a:pt x="1893" y="195"/>
                  </a:lnTo>
                  <a:lnTo>
                    <a:pt x="1865" y="195"/>
                  </a:lnTo>
                  <a:lnTo>
                    <a:pt x="1843" y="195"/>
                  </a:lnTo>
                  <a:lnTo>
                    <a:pt x="1821" y="202"/>
                  </a:lnTo>
                  <a:lnTo>
                    <a:pt x="1793" y="202"/>
                  </a:lnTo>
                  <a:lnTo>
                    <a:pt x="1771" y="209"/>
                  </a:lnTo>
                  <a:lnTo>
                    <a:pt x="1749" y="209"/>
                  </a:lnTo>
                  <a:lnTo>
                    <a:pt x="1721" y="216"/>
                  </a:lnTo>
                  <a:lnTo>
                    <a:pt x="1699" y="216"/>
                  </a:lnTo>
                  <a:lnTo>
                    <a:pt x="1677" y="216"/>
                  </a:lnTo>
                  <a:lnTo>
                    <a:pt x="1649" y="223"/>
                  </a:lnTo>
                  <a:lnTo>
                    <a:pt x="1627" y="223"/>
                  </a:lnTo>
                  <a:lnTo>
                    <a:pt x="1605" y="231"/>
                  </a:lnTo>
                  <a:lnTo>
                    <a:pt x="1577" y="238"/>
                  </a:lnTo>
                  <a:lnTo>
                    <a:pt x="1555" y="245"/>
                  </a:lnTo>
                  <a:lnTo>
                    <a:pt x="1533" y="245"/>
                  </a:lnTo>
                  <a:lnTo>
                    <a:pt x="1505" y="252"/>
                  </a:lnTo>
                  <a:lnTo>
                    <a:pt x="1483" y="252"/>
                  </a:lnTo>
                  <a:lnTo>
                    <a:pt x="1461" y="252"/>
                  </a:lnTo>
                  <a:lnTo>
                    <a:pt x="1433" y="259"/>
                  </a:lnTo>
                  <a:lnTo>
                    <a:pt x="1411" y="259"/>
                  </a:lnTo>
                  <a:lnTo>
                    <a:pt x="1389" y="267"/>
                  </a:lnTo>
                  <a:lnTo>
                    <a:pt x="1361" y="274"/>
                  </a:lnTo>
                  <a:lnTo>
                    <a:pt x="1339" y="281"/>
                  </a:lnTo>
                  <a:lnTo>
                    <a:pt x="1317" y="281"/>
                  </a:lnTo>
                  <a:lnTo>
                    <a:pt x="1289" y="288"/>
                  </a:lnTo>
                  <a:lnTo>
                    <a:pt x="1267" y="303"/>
                  </a:lnTo>
                  <a:lnTo>
                    <a:pt x="1245" y="303"/>
                  </a:lnTo>
                  <a:lnTo>
                    <a:pt x="1217" y="310"/>
                  </a:lnTo>
                  <a:lnTo>
                    <a:pt x="1195" y="317"/>
                  </a:lnTo>
                  <a:lnTo>
                    <a:pt x="1173" y="324"/>
                  </a:lnTo>
                  <a:lnTo>
                    <a:pt x="1145" y="331"/>
                  </a:lnTo>
                  <a:lnTo>
                    <a:pt x="1123" y="339"/>
                  </a:lnTo>
                  <a:lnTo>
                    <a:pt x="1101" y="339"/>
                  </a:lnTo>
                  <a:lnTo>
                    <a:pt x="1073" y="339"/>
                  </a:lnTo>
                  <a:lnTo>
                    <a:pt x="1044" y="346"/>
                  </a:lnTo>
                  <a:lnTo>
                    <a:pt x="1022" y="353"/>
                  </a:lnTo>
                  <a:lnTo>
                    <a:pt x="986" y="360"/>
                  </a:lnTo>
                  <a:lnTo>
                    <a:pt x="957" y="367"/>
                  </a:lnTo>
                  <a:lnTo>
                    <a:pt x="929" y="375"/>
                  </a:lnTo>
                  <a:lnTo>
                    <a:pt x="900" y="389"/>
                  </a:lnTo>
                  <a:lnTo>
                    <a:pt x="878" y="396"/>
                  </a:lnTo>
                  <a:lnTo>
                    <a:pt x="849" y="403"/>
                  </a:lnTo>
                  <a:lnTo>
                    <a:pt x="821" y="411"/>
                  </a:lnTo>
                  <a:lnTo>
                    <a:pt x="799" y="418"/>
                  </a:lnTo>
                  <a:lnTo>
                    <a:pt x="777" y="425"/>
                  </a:lnTo>
                  <a:lnTo>
                    <a:pt x="749" y="425"/>
                  </a:lnTo>
                  <a:lnTo>
                    <a:pt x="727" y="432"/>
                  </a:lnTo>
                  <a:lnTo>
                    <a:pt x="705" y="439"/>
                  </a:lnTo>
                  <a:lnTo>
                    <a:pt x="677" y="454"/>
                  </a:lnTo>
                  <a:lnTo>
                    <a:pt x="655" y="454"/>
                  </a:lnTo>
                  <a:lnTo>
                    <a:pt x="633" y="468"/>
                  </a:lnTo>
                  <a:lnTo>
                    <a:pt x="605" y="483"/>
                  </a:lnTo>
                  <a:lnTo>
                    <a:pt x="583" y="497"/>
                  </a:lnTo>
                  <a:lnTo>
                    <a:pt x="561" y="504"/>
                  </a:lnTo>
                  <a:lnTo>
                    <a:pt x="533" y="511"/>
                  </a:lnTo>
                  <a:lnTo>
                    <a:pt x="504" y="519"/>
                  </a:lnTo>
                  <a:lnTo>
                    <a:pt x="482" y="519"/>
                  </a:lnTo>
                  <a:lnTo>
                    <a:pt x="453" y="526"/>
                  </a:lnTo>
                  <a:lnTo>
                    <a:pt x="425" y="533"/>
                  </a:lnTo>
                  <a:lnTo>
                    <a:pt x="144" y="528"/>
                  </a:lnTo>
                  <a:lnTo>
                    <a:pt x="0" y="528"/>
                  </a:lnTo>
                  <a:lnTo>
                    <a:pt x="0" y="0"/>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244748" name="Freeform 12"/>
            <p:cNvSpPr>
              <a:spLocks/>
            </p:cNvSpPr>
            <p:nvPr/>
          </p:nvSpPr>
          <p:spPr bwMode="auto">
            <a:xfrm>
              <a:off x="0" y="4128"/>
              <a:ext cx="433" cy="185"/>
            </a:xfrm>
            <a:custGeom>
              <a:avLst/>
              <a:gdLst>
                <a:gd name="T0" fmla="*/ 432 w 433"/>
                <a:gd name="T1" fmla="*/ 0 h 185"/>
                <a:gd name="T2" fmla="*/ 403 w 433"/>
                <a:gd name="T3" fmla="*/ 19 h 185"/>
                <a:gd name="T4" fmla="*/ 381 w 433"/>
                <a:gd name="T5" fmla="*/ 19 h 185"/>
                <a:gd name="T6" fmla="*/ 353 w 433"/>
                <a:gd name="T7" fmla="*/ 34 h 185"/>
                <a:gd name="T8" fmla="*/ 331 w 433"/>
                <a:gd name="T9" fmla="*/ 48 h 185"/>
                <a:gd name="T10" fmla="*/ 309 w 433"/>
                <a:gd name="T11" fmla="*/ 55 h 185"/>
                <a:gd name="T12" fmla="*/ 281 w 433"/>
                <a:gd name="T13" fmla="*/ 70 h 185"/>
                <a:gd name="T14" fmla="*/ 259 w 433"/>
                <a:gd name="T15" fmla="*/ 84 h 185"/>
                <a:gd name="T16" fmla="*/ 237 w 433"/>
                <a:gd name="T17" fmla="*/ 91 h 185"/>
                <a:gd name="T18" fmla="*/ 216 w 433"/>
                <a:gd name="T19" fmla="*/ 113 h 185"/>
                <a:gd name="T20" fmla="*/ 194 w 433"/>
                <a:gd name="T21" fmla="*/ 120 h 185"/>
                <a:gd name="T22" fmla="*/ 165 w 433"/>
                <a:gd name="T23" fmla="*/ 135 h 185"/>
                <a:gd name="T24" fmla="*/ 137 w 433"/>
                <a:gd name="T25" fmla="*/ 149 h 185"/>
                <a:gd name="T26" fmla="*/ 115 w 433"/>
                <a:gd name="T27" fmla="*/ 163 h 185"/>
                <a:gd name="T28" fmla="*/ 93 w 433"/>
                <a:gd name="T29" fmla="*/ 171 h 185"/>
                <a:gd name="T30" fmla="*/ 65 w 433"/>
                <a:gd name="T31" fmla="*/ 184 h 185"/>
                <a:gd name="T32" fmla="*/ 43 w 433"/>
                <a:gd name="T33" fmla="*/ 184 h 185"/>
                <a:gd name="T34" fmla="*/ 21 w 433"/>
                <a:gd name="T35" fmla="*/ 184 h 185"/>
                <a:gd name="T36" fmla="*/ 0 w 433"/>
                <a:gd name="T37" fmla="*/ 0 h 185"/>
                <a:gd name="T38" fmla="*/ 432 w 433"/>
                <a:gd name="T3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3" h="185">
                  <a:moveTo>
                    <a:pt x="432" y="0"/>
                  </a:moveTo>
                  <a:lnTo>
                    <a:pt x="403" y="19"/>
                  </a:lnTo>
                  <a:lnTo>
                    <a:pt x="381" y="19"/>
                  </a:lnTo>
                  <a:lnTo>
                    <a:pt x="353" y="34"/>
                  </a:lnTo>
                  <a:lnTo>
                    <a:pt x="331" y="48"/>
                  </a:lnTo>
                  <a:lnTo>
                    <a:pt x="309" y="55"/>
                  </a:lnTo>
                  <a:lnTo>
                    <a:pt x="281" y="70"/>
                  </a:lnTo>
                  <a:lnTo>
                    <a:pt x="259" y="84"/>
                  </a:lnTo>
                  <a:lnTo>
                    <a:pt x="237" y="91"/>
                  </a:lnTo>
                  <a:lnTo>
                    <a:pt x="216" y="113"/>
                  </a:lnTo>
                  <a:lnTo>
                    <a:pt x="194" y="120"/>
                  </a:lnTo>
                  <a:lnTo>
                    <a:pt x="165" y="135"/>
                  </a:lnTo>
                  <a:lnTo>
                    <a:pt x="137" y="149"/>
                  </a:lnTo>
                  <a:lnTo>
                    <a:pt x="115" y="163"/>
                  </a:lnTo>
                  <a:lnTo>
                    <a:pt x="93" y="171"/>
                  </a:lnTo>
                  <a:lnTo>
                    <a:pt x="65" y="184"/>
                  </a:lnTo>
                  <a:lnTo>
                    <a:pt x="43" y="184"/>
                  </a:lnTo>
                  <a:lnTo>
                    <a:pt x="21" y="184"/>
                  </a:lnTo>
                  <a:lnTo>
                    <a:pt x="0" y="0"/>
                  </a:lnTo>
                  <a:lnTo>
                    <a:pt x="432" y="0"/>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4749" name="Arc 13"/>
          <p:cNvSpPr>
            <a:spLocks/>
          </p:cNvSpPr>
          <p:nvPr/>
        </p:nvSpPr>
        <p:spPr bwMode="auto">
          <a:xfrm rot="13620000">
            <a:off x="1435100" y="3013075"/>
            <a:ext cx="6294438" cy="6669088"/>
          </a:xfrm>
          <a:custGeom>
            <a:avLst/>
            <a:gdLst>
              <a:gd name="G0" fmla="+- 0 0 0"/>
              <a:gd name="G1" fmla="+- 0 0 0"/>
              <a:gd name="G2" fmla="+- 21600 0 0"/>
              <a:gd name="T0" fmla="*/ 21600 w 21600"/>
              <a:gd name="T1" fmla="*/ 21 h 21599"/>
              <a:gd name="T2" fmla="*/ 202 w 21600"/>
              <a:gd name="T3" fmla="*/ 21599 h 21599"/>
              <a:gd name="T4" fmla="*/ 0 w 21600"/>
              <a:gd name="T5" fmla="*/ 0 h 21599"/>
            </a:gdLst>
            <a:ahLst/>
            <a:cxnLst>
              <a:cxn ang="0">
                <a:pos x="T0" y="T1"/>
              </a:cxn>
              <a:cxn ang="0">
                <a:pos x="T2" y="T3"/>
              </a:cxn>
              <a:cxn ang="0">
                <a:pos x="T4" y="T5"/>
              </a:cxn>
            </a:cxnLst>
            <a:rect l="0" t="0" r="r" b="b"/>
            <a:pathLst>
              <a:path w="21600" h="21599" fill="none" extrusionOk="0">
                <a:moveTo>
                  <a:pt x="21599" y="20"/>
                </a:moveTo>
                <a:cubicBezTo>
                  <a:pt x="21588" y="11863"/>
                  <a:pt x="12043" y="21488"/>
                  <a:pt x="202" y="21599"/>
                </a:cubicBezTo>
              </a:path>
              <a:path w="21600" h="21599" stroke="0" extrusionOk="0">
                <a:moveTo>
                  <a:pt x="21599" y="20"/>
                </a:moveTo>
                <a:cubicBezTo>
                  <a:pt x="21588" y="11863"/>
                  <a:pt x="12043" y="21488"/>
                  <a:pt x="202" y="21599"/>
                </a:cubicBezTo>
                <a:lnTo>
                  <a:pt x="0"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0" name="Arc 14"/>
          <p:cNvSpPr>
            <a:spLocks/>
          </p:cNvSpPr>
          <p:nvPr/>
        </p:nvSpPr>
        <p:spPr bwMode="auto">
          <a:xfrm rot="13620000">
            <a:off x="1510506" y="3582195"/>
            <a:ext cx="6105525" cy="6551612"/>
          </a:xfrm>
          <a:custGeom>
            <a:avLst/>
            <a:gdLst>
              <a:gd name="G0" fmla="+- 0 0 0"/>
              <a:gd name="G1" fmla="+- 0 0 0"/>
              <a:gd name="G2" fmla="+- 21600 0 0"/>
              <a:gd name="T0" fmla="*/ 21600 w 21600"/>
              <a:gd name="T1" fmla="*/ 21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599" y="20"/>
                </a:moveTo>
                <a:cubicBezTo>
                  <a:pt x="21588" y="11942"/>
                  <a:pt x="11921" y="21599"/>
                  <a:pt x="0" y="21599"/>
                </a:cubicBezTo>
              </a:path>
              <a:path w="21600" h="21600" stroke="0" extrusionOk="0">
                <a:moveTo>
                  <a:pt x="21599" y="20"/>
                </a:moveTo>
                <a:cubicBezTo>
                  <a:pt x="21588" y="11942"/>
                  <a:pt x="11921" y="21599"/>
                  <a:pt x="0" y="21599"/>
                </a:cubicBezTo>
                <a:lnTo>
                  <a:pt x="0"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1" name="Rectangle 15"/>
          <p:cNvSpPr>
            <a:spLocks noChangeArrowheads="1"/>
          </p:cNvSpPr>
          <p:nvPr/>
        </p:nvSpPr>
        <p:spPr bwMode="auto">
          <a:xfrm>
            <a:off x="3641725" y="4541838"/>
            <a:ext cx="2063750"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b="1"/>
              <a:t>STRATOSPHERE</a:t>
            </a:r>
          </a:p>
        </p:txBody>
      </p:sp>
      <p:sp>
        <p:nvSpPr>
          <p:cNvPr id="244752" name="Rectangle 16"/>
          <p:cNvSpPr>
            <a:spLocks noChangeArrowheads="1"/>
          </p:cNvSpPr>
          <p:nvPr/>
        </p:nvSpPr>
        <p:spPr bwMode="auto">
          <a:xfrm>
            <a:off x="5622925" y="4611688"/>
            <a:ext cx="428625" cy="25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200" b="1"/>
              <a:t>U-2</a:t>
            </a:r>
          </a:p>
        </p:txBody>
      </p:sp>
      <p:grpSp>
        <p:nvGrpSpPr>
          <p:cNvPr id="244753" name="Group 17"/>
          <p:cNvGrpSpPr>
            <a:grpSpLocks/>
          </p:cNvGrpSpPr>
          <p:nvPr/>
        </p:nvGrpSpPr>
        <p:grpSpPr bwMode="auto">
          <a:xfrm>
            <a:off x="3717925" y="5227638"/>
            <a:ext cx="4289425" cy="1295400"/>
            <a:chOff x="2342" y="3297"/>
            <a:chExt cx="2702" cy="816"/>
          </a:xfrm>
        </p:grpSpPr>
        <p:sp>
          <p:nvSpPr>
            <p:cNvPr id="244754" name="Rectangle 18"/>
            <p:cNvSpPr>
              <a:spLocks noChangeArrowheads="1"/>
            </p:cNvSpPr>
            <p:nvPr/>
          </p:nvSpPr>
          <p:spPr bwMode="auto">
            <a:xfrm>
              <a:off x="2342" y="3297"/>
              <a:ext cx="1220"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b="1"/>
                <a:t>TROPOSPHERE</a:t>
              </a:r>
            </a:p>
          </p:txBody>
        </p:sp>
        <p:grpSp>
          <p:nvGrpSpPr>
            <p:cNvPr id="244755" name="Group 19"/>
            <p:cNvGrpSpPr>
              <a:grpSpLocks/>
            </p:cNvGrpSpPr>
            <p:nvPr/>
          </p:nvGrpSpPr>
          <p:grpSpPr bwMode="auto">
            <a:xfrm>
              <a:off x="2576" y="3524"/>
              <a:ext cx="632" cy="248"/>
              <a:chOff x="2576" y="3524"/>
              <a:chExt cx="632" cy="248"/>
            </a:xfrm>
          </p:grpSpPr>
          <p:sp>
            <p:nvSpPr>
              <p:cNvPr id="244756" name="Freeform 20"/>
              <p:cNvSpPr>
                <a:spLocks/>
              </p:cNvSpPr>
              <p:nvPr/>
            </p:nvSpPr>
            <p:spPr bwMode="auto">
              <a:xfrm>
                <a:off x="2748" y="3656"/>
                <a:ext cx="407" cy="90"/>
              </a:xfrm>
              <a:custGeom>
                <a:avLst/>
                <a:gdLst>
                  <a:gd name="T0" fmla="*/ 0 w 407"/>
                  <a:gd name="T1" fmla="*/ 44 h 90"/>
                  <a:gd name="T2" fmla="*/ 48 w 407"/>
                  <a:gd name="T3" fmla="*/ 62 h 90"/>
                  <a:gd name="T4" fmla="*/ 347 w 407"/>
                  <a:gd name="T5" fmla="*/ 87 h 90"/>
                  <a:gd name="T6" fmla="*/ 374 w 407"/>
                  <a:gd name="T7" fmla="*/ 89 h 90"/>
                  <a:gd name="T8" fmla="*/ 406 w 407"/>
                  <a:gd name="T9" fmla="*/ 70 h 90"/>
                  <a:gd name="T10" fmla="*/ 385 w 407"/>
                  <a:gd name="T11" fmla="*/ 30 h 90"/>
                  <a:gd name="T12" fmla="*/ 9 w 407"/>
                  <a:gd name="T13" fmla="*/ 0 h 90"/>
                  <a:gd name="T14" fmla="*/ 0 w 407"/>
                  <a:gd name="T15" fmla="*/ 4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7" h="90">
                    <a:moveTo>
                      <a:pt x="0" y="44"/>
                    </a:moveTo>
                    <a:lnTo>
                      <a:pt x="48" y="62"/>
                    </a:lnTo>
                    <a:lnTo>
                      <a:pt x="347" y="87"/>
                    </a:lnTo>
                    <a:lnTo>
                      <a:pt x="374" y="89"/>
                    </a:lnTo>
                    <a:lnTo>
                      <a:pt x="406" y="70"/>
                    </a:lnTo>
                    <a:lnTo>
                      <a:pt x="385" y="30"/>
                    </a:lnTo>
                    <a:lnTo>
                      <a:pt x="9" y="0"/>
                    </a:lnTo>
                    <a:lnTo>
                      <a:pt x="0" y="44"/>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757" name="Freeform 21"/>
              <p:cNvSpPr>
                <a:spLocks/>
              </p:cNvSpPr>
              <p:nvPr/>
            </p:nvSpPr>
            <p:spPr bwMode="auto">
              <a:xfrm>
                <a:off x="3009" y="3608"/>
                <a:ext cx="17" cy="17"/>
              </a:xfrm>
              <a:custGeom>
                <a:avLst/>
                <a:gdLst>
                  <a:gd name="T0" fmla="*/ 6 w 17"/>
                  <a:gd name="T1" fmla="*/ 16 h 17"/>
                  <a:gd name="T2" fmla="*/ 6 w 17"/>
                  <a:gd name="T3" fmla="*/ 9 h 17"/>
                  <a:gd name="T4" fmla="*/ 12 w 17"/>
                  <a:gd name="T5" fmla="*/ 6 h 17"/>
                  <a:gd name="T6" fmla="*/ 16 w 17"/>
                  <a:gd name="T7" fmla="*/ 0 h 17"/>
                  <a:gd name="T8" fmla="*/ 3 w 17"/>
                  <a:gd name="T9" fmla="*/ 0 h 17"/>
                  <a:gd name="T10" fmla="*/ 0 w 17"/>
                  <a:gd name="T11" fmla="*/ 3 h 17"/>
                  <a:gd name="T12" fmla="*/ 6 w 17"/>
                  <a:gd name="T13" fmla="*/ 3 h 17"/>
                  <a:gd name="T14" fmla="*/ 6 w 17"/>
                  <a:gd name="T15" fmla="*/ 16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6" y="16"/>
                    </a:moveTo>
                    <a:lnTo>
                      <a:pt x="6" y="9"/>
                    </a:lnTo>
                    <a:lnTo>
                      <a:pt x="12" y="6"/>
                    </a:lnTo>
                    <a:lnTo>
                      <a:pt x="16" y="0"/>
                    </a:lnTo>
                    <a:lnTo>
                      <a:pt x="3" y="0"/>
                    </a:lnTo>
                    <a:lnTo>
                      <a:pt x="0" y="3"/>
                    </a:lnTo>
                    <a:lnTo>
                      <a:pt x="6" y="3"/>
                    </a:lnTo>
                    <a:lnTo>
                      <a:pt x="6" y="16"/>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758" name="Freeform 22"/>
              <p:cNvSpPr>
                <a:spLocks/>
              </p:cNvSpPr>
              <p:nvPr/>
            </p:nvSpPr>
            <p:spPr bwMode="auto">
              <a:xfrm>
                <a:off x="3015" y="3612"/>
                <a:ext cx="56" cy="17"/>
              </a:xfrm>
              <a:custGeom>
                <a:avLst/>
                <a:gdLst>
                  <a:gd name="T0" fmla="*/ 0 w 56"/>
                  <a:gd name="T1" fmla="*/ 8 h 17"/>
                  <a:gd name="T2" fmla="*/ 0 w 56"/>
                  <a:gd name="T3" fmla="*/ 0 h 17"/>
                  <a:gd name="T4" fmla="*/ 55 w 56"/>
                  <a:gd name="T5" fmla="*/ 7 h 17"/>
                  <a:gd name="T6" fmla="*/ 55 w 56"/>
                  <a:gd name="T7" fmla="*/ 16 h 17"/>
                  <a:gd name="T8" fmla="*/ 0 w 56"/>
                  <a:gd name="T9" fmla="*/ 8 h 17"/>
                </a:gdLst>
                <a:ahLst/>
                <a:cxnLst>
                  <a:cxn ang="0">
                    <a:pos x="T0" y="T1"/>
                  </a:cxn>
                  <a:cxn ang="0">
                    <a:pos x="T2" y="T3"/>
                  </a:cxn>
                  <a:cxn ang="0">
                    <a:pos x="T4" y="T5"/>
                  </a:cxn>
                  <a:cxn ang="0">
                    <a:pos x="T6" y="T7"/>
                  </a:cxn>
                  <a:cxn ang="0">
                    <a:pos x="T8" y="T9"/>
                  </a:cxn>
                </a:cxnLst>
                <a:rect l="0" t="0" r="r" b="b"/>
                <a:pathLst>
                  <a:path w="56" h="17">
                    <a:moveTo>
                      <a:pt x="0" y="8"/>
                    </a:moveTo>
                    <a:lnTo>
                      <a:pt x="0" y="0"/>
                    </a:lnTo>
                    <a:lnTo>
                      <a:pt x="55" y="7"/>
                    </a:lnTo>
                    <a:lnTo>
                      <a:pt x="55" y="16"/>
                    </a:lnTo>
                    <a:lnTo>
                      <a:pt x="0" y="8"/>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759" name="Oval 23"/>
              <p:cNvSpPr>
                <a:spLocks noChangeArrowheads="1"/>
              </p:cNvSpPr>
              <p:nvPr/>
            </p:nvSpPr>
            <p:spPr bwMode="auto">
              <a:xfrm rot="300000">
                <a:off x="2738" y="3675"/>
                <a:ext cx="29" cy="27"/>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0" name="Oval 24"/>
              <p:cNvSpPr>
                <a:spLocks noChangeArrowheads="1"/>
              </p:cNvSpPr>
              <p:nvPr/>
            </p:nvSpPr>
            <p:spPr bwMode="auto">
              <a:xfrm rot="300000">
                <a:off x="2740" y="3681"/>
                <a:ext cx="22" cy="17"/>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1" name="Oval 25"/>
              <p:cNvSpPr>
                <a:spLocks noChangeArrowheads="1"/>
              </p:cNvSpPr>
              <p:nvPr/>
            </p:nvSpPr>
            <p:spPr bwMode="auto">
              <a:xfrm rot="300000">
                <a:off x="2744" y="3683"/>
                <a:ext cx="16" cy="13"/>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2" name="Oval 26"/>
              <p:cNvSpPr>
                <a:spLocks noChangeArrowheads="1"/>
              </p:cNvSpPr>
              <p:nvPr/>
            </p:nvSpPr>
            <p:spPr bwMode="auto">
              <a:xfrm rot="300000">
                <a:off x="2753" y="3689"/>
                <a:ext cx="0" cy="0"/>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3" name="Freeform 27"/>
              <p:cNvSpPr>
                <a:spLocks/>
              </p:cNvSpPr>
              <p:nvPr/>
            </p:nvSpPr>
            <p:spPr bwMode="auto">
              <a:xfrm>
                <a:off x="2724" y="3681"/>
                <a:ext cx="17" cy="19"/>
              </a:xfrm>
              <a:custGeom>
                <a:avLst/>
                <a:gdLst>
                  <a:gd name="T0" fmla="*/ 14 w 17"/>
                  <a:gd name="T1" fmla="*/ 7 h 19"/>
                  <a:gd name="T2" fmla="*/ 14 w 17"/>
                  <a:gd name="T3" fmla="*/ 3 h 19"/>
                  <a:gd name="T4" fmla="*/ 4 w 17"/>
                  <a:gd name="T5" fmla="*/ 0 h 19"/>
                  <a:gd name="T6" fmla="*/ 0 w 17"/>
                  <a:gd name="T7" fmla="*/ 2 h 19"/>
                  <a:gd name="T8" fmla="*/ 0 w 17"/>
                  <a:gd name="T9" fmla="*/ 6 h 19"/>
                  <a:gd name="T10" fmla="*/ 2 w 17"/>
                  <a:gd name="T11" fmla="*/ 8 h 19"/>
                  <a:gd name="T12" fmla="*/ 2 w 17"/>
                  <a:gd name="T13" fmla="*/ 10 h 19"/>
                  <a:gd name="T14" fmla="*/ 2 w 17"/>
                  <a:gd name="T15" fmla="*/ 13 h 19"/>
                  <a:gd name="T16" fmla="*/ 2 w 17"/>
                  <a:gd name="T17" fmla="*/ 15 h 19"/>
                  <a:gd name="T18" fmla="*/ 12 w 17"/>
                  <a:gd name="T19" fmla="*/ 18 h 19"/>
                  <a:gd name="T20" fmla="*/ 16 w 17"/>
                  <a:gd name="T21" fmla="*/ 16 h 19"/>
                  <a:gd name="T22" fmla="*/ 12 w 17"/>
                  <a:gd name="T23" fmla="*/ 13 h 19"/>
                  <a:gd name="T24" fmla="*/ 12 w 17"/>
                  <a:gd name="T25" fmla="*/ 11 h 19"/>
                  <a:gd name="T26" fmla="*/ 12 w 17"/>
                  <a:gd name="T27" fmla="*/ 9 h 19"/>
                  <a:gd name="T28" fmla="*/ 14 w 17"/>
                  <a:gd name="T2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9">
                    <a:moveTo>
                      <a:pt x="14" y="7"/>
                    </a:moveTo>
                    <a:lnTo>
                      <a:pt x="14" y="3"/>
                    </a:lnTo>
                    <a:lnTo>
                      <a:pt x="4" y="0"/>
                    </a:lnTo>
                    <a:lnTo>
                      <a:pt x="0" y="2"/>
                    </a:lnTo>
                    <a:lnTo>
                      <a:pt x="0" y="6"/>
                    </a:lnTo>
                    <a:lnTo>
                      <a:pt x="2" y="8"/>
                    </a:lnTo>
                    <a:lnTo>
                      <a:pt x="2" y="10"/>
                    </a:lnTo>
                    <a:lnTo>
                      <a:pt x="2" y="13"/>
                    </a:lnTo>
                    <a:lnTo>
                      <a:pt x="2" y="15"/>
                    </a:lnTo>
                    <a:lnTo>
                      <a:pt x="12" y="18"/>
                    </a:lnTo>
                    <a:lnTo>
                      <a:pt x="16" y="16"/>
                    </a:lnTo>
                    <a:lnTo>
                      <a:pt x="12" y="13"/>
                    </a:lnTo>
                    <a:lnTo>
                      <a:pt x="12" y="11"/>
                    </a:lnTo>
                    <a:lnTo>
                      <a:pt x="12" y="9"/>
                    </a:lnTo>
                    <a:lnTo>
                      <a:pt x="14" y="7"/>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764" name="Freeform 28"/>
              <p:cNvSpPr>
                <a:spLocks/>
              </p:cNvSpPr>
              <p:nvPr/>
            </p:nvSpPr>
            <p:spPr bwMode="auto">
              <a:xfrm>
                <a:off x="2730" y="3697"/>
                <a:ext cx="17" cy="17"/>
              </a:xfrm>
              <a:custGeom>
                <a:avLst/>
                <a:gdLst>
                  <a:gd name="T0" fmla="*/ 8 w 17"/>
                  <a:gd name="T1" fmla="*/ 2 h 17"/>
                  <a:gd name="T2" fmla="*/ 4 w 17"/>
                  <a:gd name="T3" fmla="*/ 0 h 17"/>
                  <a:gd name="T4" fmla="*/ 2 w 17"/>
                  <a:gd name="T5" fmla="*/ 0 h 17"/>
                  <a:gd name="T6" fmla="*/ 0 w 17"/>
                  <a:gd name="T7" fmla="*/ 2 h 17"/>
                  <a:gd name="T8" fmla="*/ 0 w 17"/>
                  <a:gd name="T9" fmla="*/ 5 h 17"/>
                  <a:gd name="T10" fmla="*/ 3 w 17"/>
                  <a:gd name="T11" fmla="*/ 8 h 17"/>
                  <a:gd name="T12" fmla="*/ 6 w 17"/>
                  <a:gd name="T13" fmla="*/ 8 h 17"/>
                  <a:gd name="T14" fmla="*/ 9 w 17"/>
                  <a:gd name="T15" fmla="*/ 8 h 17"/>
                  <a:gd name="T16" fmla="*/ 9 w 17"/>
                  <a:gd name="T17" fmla="*/ 11 h 17"/>
                  <a:gd name="T18" fmla="*/ 12 w 17"/>
                  <a:gd name="T19" fmla="*/ 14 h 17"/>
                  <a:gd name="T20" fmla="*/ 13 w 17"/>
                  <a:gd name="T21" fmla="*/ 16 h 17"/>
                  <a:gd name="T22" fmla="*/ 16 w 17"/>
                  <a:gd name="T23" fmla="*/ 13 h 17"/>
                  <a:gd name="T24" fmla="*/ 16 w 17"/>
                  <a:gd name="T25" fmla="*/ 10 h 17"/>
                  <a:gd name="T26" fmla="*/ 13 w 17"/>
                  <a:gd name="T27" fmla="*/ 5 h 17"/>
                  <a:gd name="T28" fmla="*/ 11 w 17"/>
                  <a:gd name="T29" fmla="*/ 5 h 17"/>
                  <a:gd name="T30" fmla="*/ 8 w 17"/>
                  <a:gd name="T31"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17">
                    <a:moveTo>
                      <a:pt x="8" y="2"/>
                    </a:moveTo>
                    <a:lnTo>
                      <a:pt x="4" y="0"/>
                    </a:lnTo>
                    <a:lnTo>
                      <a:pt x="2" y="0"/>
                    </a:lnTo>
                    <a:lnTo>
                      <a:pt x="0" y="2"/>
                    </a:lnTo>
                    <a:lnTo>
                      <a:pt x="0" y="5"/>
                    </a:lnTo>
                    <a:lnTo>
                      <a:pt x="3" y="8"/>
                    </a:lnTo>
                    <a:lnTo>
                      <a:pt x="6" y="8"/>
                    </a:lnTo>
                    <a:lnTo>
                      <a:pt x="9" y="8"/>
                    </a:lnTo>
                    <a:lnTo>
                      <a:pt x="9" y="11"/>
                    </a:lnTo>
                    <a:lnTo>
                      <a:pt x="12" y="14"/>
                    </a:lnTo>
                    <a:lnTo>
                      <a:pt x="13" y="16"/>
                    </a:lnTo>
                    <a:lnTo>
                      <a:pt x="16" y="13"/>
                    </a:lnTo>
                    <a:lnTo>
                      <a:pt x="16" y="10"/>
                    </a:lnTo>
                    <a:lnTo>
                      <a:pt x="13" y="5"/>
                    </a:lnTo>
                    <a:lnTo>
                      <a:pt x="11" y="5"/>
                    </a:lnTo>
                    <a:lnTo>
                      <a:pt x="8" y="2"/>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765" name="Freeform 29"/>
              <p:cNvSpPr>
                <a:spLocks/>
              </p:cNvSpPr>
              <p:nvPr/>
            </p:nvSpPr>
            <p:spPr bwMode="auto">
              <a:xfrm>
                <a:off x="2724" y="3670"/>
                <a:ext cx="17" cy="17"/>
              </a:xfrm>
              <a:custGeom>
                <a:avLst/>
                <a:gdLst>
                  <a:gd name="T0" fmla="*/ 12 w 17"/>
                  <a:gd name="T1" fmla="*/ 7 h 17"/>
                  <a:gd name="T2" fmla="*/ 16 w 17"/>
                  <a:gd name="T3" fmla="*/ 2 h 17"/>
                  <a:gd name="T4" fmla="*/ 16 w 17"/>
                  <a:gd name="T5" fmla="*/ 0 h 17"/>
                  <a:gd name="T6" fmla="*/ 12 w 17"/>
                  <a:gd name="T7" fmla="*/ 0 h 17"/>
                  <a:gd name="T8" fmla="*/ 9 w 17"/>
                  <a:gd name="T9" fmla="*/ 1 h 17"/>
                  <a:gd name="T10" fmla="*/ 4 w 17"/>
                  <a:gd name="T11" fmla="*/ 3 h 17"/>
                  <a:gd name="T12" fmla="*/ 4 w 17"/>
                  <a:gd name="T13" fmla="*/ 6 h 17"/>
                  <a:gd name="T14" fmla="*/ 4 w 17"/>
                  <a:gd name="T15" fmla="*/ 8 h 17"/>
                  <a:gd name="T16" fmla="*/ 0 w 17"/>
                  <a:gd name="T17" fmla="*/ 13 h 17"/>
                  <a:gd name="T18" fmla="*/ 0 w 17"/>
                  <a:gd name="T19" fmla="*/ 16 h 17"/>
                  <a:gd name="T20" fmla="*/ 3 w 17"/>
                  <a:gd name="T21" fmla="*/ 16 h 17"/>
                  <a:gd name="T22" fmla="*/ 6 w 17"/>
                  <a:gd name="T23" fmla="*/ 16 h 17"/>
                  <a:gd name="T24" fmla="*/ 11 w 17"/>
                  <a:gd name="T25" fmla="*/ 12 h 17"/>
                  <a:gd name="T26" fmla="*/ 9 w 17"/>
                  <a:gd name="T27" fmla="*/ 8 h 17"/>
                  <a:gd name="T28" fmla="*/ 12 w 17"/>
                  <a:gd name="T29" fmla="*/ 9 h 17"/>
                  <a:gd name="T30" fmla="*/ 12 w 17"/>
                  <a:gd name="T31"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17">
                    <a:moveTo>
                      <a:pt x="12" y="7"/>
                    </a:moveTo>
                    <a:lnTo>
                      <a:pt x="16" y="2"/>
                    </a:lnTo>
                    <a:lnTo>
                      <a:pt x="16" y="0"/>
                    </a:lnTo>
                    <a:lnTo>
                      <a:pt x="12" y="0"/>
                    </a:lnTo>
                    <a:lnTo>
                      <a:pt x="9" y="1"/>
                    </a:lnTo>
                    <a:lnTo>
                      <a:pt x="4" y="3"/>
                    </a:lnTo>
                    <a:lnTo>
                      <a:pt x="4" y="6"/>
                    </a:lnTo>
                    <a:lnTo>
                      <a:pt x="4" y="8"/>
                    </a:lnTo>
                    <a:lnTo>
                      <a:pt x="0" y="13"/>
                    </a:lnTo>
                    <a:lnTo>
                      <a:pt x="0" y="16"/>
                    </a:lnTo>
                    <a:lnTo>
                      <a:pt x="3" y="16"/>
                    </a:lnTo>
                    <a:lnTo>
                      <a:pt x="6" y="16"/>
                    </a:lnTo>
                    <a:lnTo>
                      <a:pt x="11" y="12"/>
                    </a:lnTo>
                    <a:lnTo>
                      <a:pt x="9" y="8"/>
                    </a:lnTo>
                    <a:lnTo>
                      <a:pt x="12" y="9"/>
                    </a:lnTo>
                    <a:lnTo>
                      <a:pt x="12" y="7"/>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766" name="Oval 30"/>
              <p:cNvSpPr>
                <a:spLocks noChangeArrowheads="1"/>
              </p:cNvSpPr>
              <p:nvPr/>
            </p:nvSpPr>
            <p:spPr bwMode="auto">
              <a:xfrm rot="300000">
                <a:off x="3133" y="3702"/>
                <a:ext cx="29" cy="27"/>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7" name="Oval 31"/>
              <p:cNvSpPr>
                <a:spLocks noChangeArrowheads="1"/>
              </p:cNvSpPr>
              <p:nvPr/>
            </p:nvSpPr>
            <p:spPr bwMode="auto">
              <a:xfrm rot="300000">
                <a:off x="3137" y="3706"/>
                <a:ext cx="19" cy="19"/>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8" name="Oval 32"/>
              <p:cNvSpPr>
                <a:spLocks noChangeArrowheads="1"/>
              </p:cNvSpPr>
              <p:nvPr/>
            </p:nvSpPr>
            <p:spPr bwMode="auto">
              <a:xfrm rot="300000">
                <a:off x="3137" y="3708"/>
                <a:ext cx="19" cy="15"/>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9" name="Oval 33"/>
              <p:cNvSpPr>
                <a:spLocks noChangeArrowheads="1"/>
              </p:cNvSpPr>
              <p:nvPr/>
            </p:nvSpPr>
            <p:spPr bwMode="auto">
              <a:xfrm rot="300000">
                <a:off x="3148" y="3716"/>
                <a:ext cx="0" cy="0"/>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70" name="Oval 34"/>
              <p:cNvSpPr>
                <a:spLocks noChangeArrowheads="1"/>
              </p:cNvSpPr>
              <p:nvPr/>
            </p:nvSpPr>
            <p:spPr bwMode="auto">
              <a:xfrm rot="300000">
                <a:off x="3076" y="3729"/>
                <a:ext cx="28" cy="25"/>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71" name="Oval 35"/>
              <p:cNvSpPr>
                <a:spLocks noChangeArrowheads="1"/>
              </p:cNvSpPr>
              <p:nvPr/>
            </p:nvSpPr>
            <p:spPr bwMode="auto">
              <a:xfrm rot="300000">
                <a:off x="3080" y="3732"/>
                <a:ext cx="18" cy="18"/>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72" name="Oval 36"/>
              <p:cNvSpPr>
                <a:spLocks noChangeArrowheads="1"/>
              </p:cNvSpPr>
              <p:nvPr/>
            </p:nvSpPr>
            <p:spPr bwMode="auto">
              <a:xfrm rot="300000">
                <a:off x="3081" y="3734"/>
                <a:ext cx="16" cy="16"/>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73" name="Oval 37"/>
              <p:cNvSpPr>
                <a:spLocks noChangeArrowheads="1"/>
              </p:cNvSpPr>
              <p:nvPr/>
            </p:nvSpPr>
            <p:spPr bwMode="auto">
              <a:xfrm rot="300000">
                <a:off x="3091" y="3742"/>
                <a:ext cx="0" cy="0"/>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74" name="Oval 38"/>
              <p:cNvSpPr>
                <a:spLocks noChangeArrowheads="1"/>
              </p:cNvSpPr>
              <p:nvPr/>
            </p:nvSpPr>
            <p:spPr bwMode="auto">
              <a:xfrm rot="300000">
                <a:off x="2792" y="3706"/>
                <a:ext cx="30" cy="25"/>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75" name="Oval 39"/>
              <p:cNvSpPr>
                <a:spLocks noChangeArrowheads="1"/>
              </p:cNvSpPr>
              <p:nvPr/>
            </p:nvSpPr>
            <p:spPr bwMode="auto">
              <a:xfrm rot="300000">
                <a:off x="2797" y="3709"/>
                <a:ext cx="20" cy="18"/>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76" name="Oval 40"/>
              <p:cNvSpPr>
                <a:spLocks noChangeArrowheads="1"/>
              </p:cNvSpPr>
              <p:nvPr/>
            </p:nvSpPr>
            <p:spPr bwMode="auto">
              <a:xfrm rot="300000">
                <a:off x="2800" y="3711"/>
                <a:ext cx="14" cy="16"/>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77" name="Oval 41"/>
              <p:cNvSpPr>
                <a:spLocks noChangeArrowheads="1"/>
              </p:cNvSpPr>
              <p:nvPr/>
            </p:nvSpPr>
            <p:spPr bwMode="auto">
              <a:xfrm rot="300000">
                <a:off x="2807" y="3719"/>
                <a:ext cx="0" cy="0"/>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78" name="Oval 42"/>
              <p:cNvSpPr>
                <a:spLocks noChangeArrowheads="1"/>
              </p:cNvSpPr>
              <p:nvPr/>
            </p:nvSpPr>
            <p:spPr bwMode="auto">
              <a:xfrm rot="300000">
                <a:off x="2936" y="3718"/>
                <a:ext cx="26" cy="25"/>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79" name="Oval 43"/>
              <p:cNvSpPr>
                <a:spLocks noChangeArrowheads="1"/>
              </p:cNvSpPr>
              <p:nvPr/>
            </p:nvSpPr>
            <p:spPr bwMode="auto">
              <a:xfrm rot="300000">
                <a:off x="2941" y="3721"/>
                <a:ext cx="17" cy="18"/>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80" name="Oval 44"/>
              <p:cNvSpPr>
                <a:spLocks noChangeArrowheads="1"/>
              </p:cNvSpPr>
              <p:nvPr/>
            </p:nvSpPr>
            <p:spPr bwMode="auto">
              <a:xfrm rot="300000">
                <a:off x="2942" y="3723"/>
                <a:ext cx="13" cy="16"/>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81" name="Oval 45"/>
              <p:cNvSpPr>
                <a:spLocks noChangeArrowheads="1"/>
              </p:cNvSpPr>
              <p:nvPr/>
            </p:nvSpPr>
            <p:spPr bwMode="auto">
              <a:xfrm rot="300000">
                <a:off x="2949" y="3730"/>
                <a:ext cx="0" cy="0"/>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82" name="Oval 46"/>
              <p:cNvSpPr>
                <a:spLocks noChangeArrowheads="1"/>
              </p:cNvSpPr>
              <p:nvPr/>
            </p:nvSpPr>
            <p:spPr bwMode="auto">
              <a:xfrm rot="300000">
                <a:off x="2980" y="3721"/>
                <a:ext cx="32" cy="25"/>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83" name="Oval 47"/>
              <p:cNvSpPr>
                <a:spLocks noChangeArrowheads="1"/>
              </p:cNvSpPr>
              <p:nvPr/>
            </p:nvSpPr>
            <p:spPr bwMode="auto">
              <a:xfrm rot="300000">
                <a:off x="2987" y="3724"/>
                <a:ext cx="18" cy="18"/>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84" name="Oval 48"/>
              <p:cNvSpPr>
                <a:spLocks noChangeArrowheads="1"/>
              </p:cNvSpPr>
              <p:nvPr/>
            </p:nvSpPr>
            <p:spPr bwMode="auto">
              <a:xfrm rot="300000">
                <a:off x="2986" y="3726"/>
                <a:ext cx="18" cy="16"/>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85" name="Oval 49"/>
              <p:cNvSpPr>
                <a:spLocks noChangeArrowheads="1"/>
              </p:cNvSpPr>
              <p:nvPr/>
            </p:nvSpPr>
            <p:spPr bwMode="auto">
              <a:xfrm rot="300000">
                <a:off x="2998" y="3734"/>
                <a:ext cx="0" cy="0"/>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86" name="Oval 50"/>
              <p:cNvSpPr>
                <a:spLocks noChangeArrowheads="1"/>
              </p:cNvSpPr>
              <p:nvPr/>
            </p:nvSpPr>
            <p:spPr bwMode="auto">
              <a:xfrm rot="300000">
                <a:off x="3029" y="3725"/>
                <a:ext cx="31" cy="25"/>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87" name="Oval 51"/>
              <p:cNvSpPr>
                <a:spLocks noChangeArrowheads="1"/>
              </p:cNvSpPr>
              <p:nvPr/>
            </p:nvSpPr>
            <p:spPr bwMode="auto">
              <a:xfrm rot="300000">
                <a:off x="3033" y="3728"/>
                <a:ext cx="21" cy="18"/>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88" name="Oval 52"/>
              <p:cNvSpPr>
                <a:spLocks noChangeArrowheads="1"/>
              </p:cNvSpPr>
              <p:nvPr/>
            </p:nvSpPr>
            <p:spPr bwMode="auto">
              <a:xfrm rot="300000">
                <a:off x="3036" y="3730"/>
                <a:ext cx="14" cy="16"/>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89" name="Oval 53"/>
              <p:cNvSpPr>
                <a:spLocks noChangeArrowheads="1"/>
              </p:cNvSpPr>
              <p:nvPr/>
            </p:nvSpPr>
            <p:spPr bwMode="auto">
              <a:xfrm rot="300000">
                <a:off x="3046" y="3738"/>
                <a:ext cx="0" cy="0"/>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90" name="Oval 54"/>
              <p:cNvSpPr>
                <a:spLocks noChangeArrowheads="1"/>
              </p:cNvSpPr>
              <p:nvPr/>
            </p:nvSpPr>
            <p:spPr bwMode="auto">
              <a:xfrm rot="300000">
                <a:off x="2889" y="3714"/>
                <a:ext cx="29" cy="25"/>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91" name="Oval 55"/>
              <p:cNvSpPr>
                <a:spLocks noChangeArrowheads="1"/>
              </p:cNvSpPr>
              <p:nvPr/>
            </p:nvSpPr>
            <p:spPr bwMode="auto">
              <a:xfrm rot="300000">
                <a:off x="2891" y="3717"/>
                <a:ext cx="21" cy="18"/>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92" name="Oval 56"/>
              <p:cNvSpPr>
                <a:spLocks noChangeArrowheads="1"/>
              </p:cNvSpPr>
              <p:nvPr/>
            </p:nvSpPr>
            <p:spPr bwMode="auto">
              <a:xfrm rot="300000">
                <a:off x="2890" y="3719"/>
                <a:ext cx="21" cy="16"/>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93" name="Oval 57"/>
              <p:cNvSpPr>
                <a:spLocks noChangeArrowheads="1"/>
              </p:cNvSpPr>
              <p:nvPr/>
            </p:nvSpPr>
            <p:spPr bwMode="auto">
              <a:xfrm rot="300000">
                <a:off x="2902" y="3727"/>
                <a:ext cx="0" cy="0"/>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94" name="Oval 58"/>
              <p:cNvSpPr>
                <a:spLocks noChangeArrowheads="1"/>
              </p:cNvSpPr>
              <p:nvPr/>
            </p:nvSpPr>
            <p:spPr bwMode="auto">
              <a:xfrm rot="300000">
                <a:off x="2842" y="3710"/>
                <a:ext cx="27" cy="25"/>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95" name="Oval 59"/>
              <p:cNvSpPr>
                <a:spLocks noChangeArrowheads="1"/>
              </p:cNvSpPr>
              <p:nvPr/>
            </p:nvSpPr>
            <p:spPr bwMode="auto">
              <a:xfrm rot="300000">
                <a:off x="2844" y="3713"/>
                <a:ext cx="21" cy="18"/>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96" name="Oval 60"/>
              <p:cNvSpPr>
                <a:spLocks noChangeArrowheads="1"/>
              </p:cNvSpPr>
              <p:nvPr/>
            </p:nvSpPr>
            <p:spPr bwMode="auto">
              <a:xfrm rot="300000">
                <a:off x="2845" y="3715"/>
                <a:ext cx="16" cy="16"/>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97" name="Oval 61"/>
              <p:cNvSpPr>
                <a:spLocks noChangeArrowheads="1"/>
              </p:cNvSpPr>
              <p:nvPr/>
            </p:nvSpPr>
            <p:spPr bwMode="auto">
              <a:xfrm rot="300000">
                <a:off x="2857" y="3723"/>
                <a:ext cx="0" cy="0"/>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98" name="Freeform 62"/>
              <p:cNvSpPr>
                <a:spLocks/>
              </p:cNvSpPr>
              <p:nvPr/>
            </p:nvSpPr>
            <p:spPr bwMode="auto">
              <a:xfrm>
                <a:off x="2851" y="3737"/>
                <a:ext cx="18" cy="17"/>
              </a:xfrm>
              <a:custGeom>
                <a:avLst/>
                <a:gdLst>
                  <a:gd name="T0" fmla="*/ 6 w 18"/>
                  <a:gd name="T1" fmla="*/ 0 h 17"/>
                  <a:gd name="T2" fmla="*/ 2 w 18"/>
                  <a:gd name="T3" fmla="*/ 0 h 17"/>
                  <a:gd name="T4" fmla="*/ 0 w 18"/>
                  <a:gd name="T5" fmla="*/ 3 h 17"/>
                  <a:gd name="T6" fmla="*/ 0 w 18"/>
                  <a:gd name="T7" fmla="*/ 10 h 17"/>
                  <a:gd name="T8" fmla="*/ 2 w 18"/>
                  <a:gd name="T9" fmla="*/ 14 h 17"/>
                  <a:gd name="T10" fmla="*/ 6 w 18"/>
                  <a:gd name="T11" fmla="*/ 14 h 17"/>
                  <a:gd name="T12" fmla="*/ 9 w 18"/>
                  <a:gd name="T13" fmla="*/ 12 h 17"/>
                  <a:gd name="T14" fmla="*/ 11 w 18"/>
                  <a:gd name="T15" fmla="*/ 12 h 17"/>
                  <a:gd name="T16" fmla="*/ 11 w 18"/>
                  <a:gd name="T17" fmla="*/ 16 h 17"/>
                  <a:gd name="T18" fmla="*/ 15 w 18"/>
                  <a:gd name="T19" fmla="*/ 16 h 17"/>
                  <a:gd name="T20" fmla="*/ 17 w 18"/>
                  <a:gd name="T21" fmla="*/ 12 h 17"/>
                  <a:gd name="T22" fmla="*/ 17 w 18"/>
                  <a:gd name="T23" fmla="*/ 5 h 17"/>
                  <a:gd name="T24" fmla="*/ 15 w 18"/>
                  <a:gd name="T25" fmla="*/ 1 h 17"/>
                  <a:gd name="T26" fmla="*/ 11 w 18"/>
                  <a:gd name="T27" fmla="*/ 1 h 17"/>
                  <a:gd name="T28" fmla="*/ 11 w 18"/>
                  <a:gd name="T29" fmla="*/ 5 h 17"/>
                  <a:gd name="T30" fmla="*/ 9 w 18"/>
                  <a:gd name="T31" fmla="*/ 5 h 17"/>
                  <a:gd name="T32" fmla="*/ 6 w 18"/>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7">
                    <a:moveTo>
                      <a:pt x="6" y="0"/>
                    </a:moveTo>
                    <a:lnTo>
                      <a:pt x="2" y="0"/>
                    </a:lnTo>
                    <a:lnTo>
                      <a:pt x="0" y="3"/>
                    </a:lnTo>
                    <a:lnTo>
                      <a:pt x="0" y="10"/>
                    </a:lnTo>
                    <a:lnTo>
                      <a:pt x="2" y="14"/>
                    </a:lnTo>
                    <a:lnTo>
                      <a:pt x="6" y="14"/>
                    </a:lnTo>
                    <a:lnTo>
                      <a:pt x="9" y="12"/>
                    </a:lnTo>
                    <a:lnTo>
                      <a:pt x="11" y="12"/>
                    </a:lnTo>
                    <a:lnTo>
                      <a:pt x="11" y="16"/>
                    </a:lnTo>
                    <a:lnTo>
                      <a:pt x="15" y="16"/>
                    </a:lnTo>
                    <a:lnTo>
                      <a:pt x="17" y="12"/>
                    </a:lnTo>
                    <a:lnTo>
                      <a:pt x="17" y="5"/>
                    </a:lnTo>
                    <a:lnTo>
                      <a:pt x="15" y="1"/>
                    </a:lnTo>
                    <a:lnTo>
                      <a:pt x="11" y="1"/>
                    </a:lnTo>
                    <a:lnTo>
                      <a:pt x="11" y="5"/>
                    </a:lnTo>
                    <a:lnTo>
                      <a:pt x="9" y="5"/>
                    </a:lnTo>
                    <a:lnTo>
                      <a:pt x="6" y="0"/>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799" name="Freeform 63"/>
              <p:cNvSpPr>
                <a:spLocks/>
              </p:cNvSpPr>
              <p:nvPr/>
            </p:nvSpPr>
            <p:spPr bwMode="auto">
              <a:xfrm>
                <a:off x="2868" y="3738"/>
                <a:ext cx="18" cy="17"/>
              </a:xfrm>
              <a:custGeom>
                <a:avLst/>
                <a:gdLst>
                  <a:gd name="T0" fmla="*/ 6 w 18"/>
                  <a:gd name="T1" fmla="*/ 1 h 17"/>
                  <a:gd name="T2" fmla="*/ 2 w 18"/>
                  <a:gd name="T3" fmla="*/ 0 h 17"/>
                  <a:gd name="T4" fmla="*/ 0 w 18"/>
                  <a:gd name="T5" fmla="*/ 3 h 17"/>
                  <a:gd name="T6" fmla="*/ 0 w 18"/>
                  <a:gd name="T7" fmla="*/ 10 h 17"/>
                  <a:gd name="T8" fmla="*/ 2 w 18"/>
                  <a:gd name="T9" fmla="*/ 14 h 17"/>
                  <a:gd name="T10" fmla="*/ 6 w 18"/>
                  <a:gd name="T11" fmla="*/ 16 h 17"/>
                  <a:gd name="T12" fmla="*/ 9 w 18"/>
                  <a:gd name="T13" fmla="*/ 12 h 17"/>
                  <a:gd name="T14" fmla="*/ 11 w 18"/>
                  <a:gd name="T15" fmla="*/ 12 h 17"/>
                  <a:gd name="T16" fmla="*/ 13 w 18"/>
                  <a:gd name="T17" fmla="*/ 16 h 17"/>
                  <a:gd name="T18" fmla="*/ 15 w 18"/>
                  <a:gd name="T19" fmla="*/ 16 h 17"/>
                  <a:gd name="T20" fmla="*/ 17 w 18"/>
                  <a:gd name="T21" fmla="*/ 14 h 17"/>
                  <a:gd name="T22" fmla="*/ 17 w 18"/>
                  <a:gd name="T23" fmla="*/ 7 h 17"/>
                  <a:gd name="T24" fmla="*/ 15 w 18"/>
                  <a:gd name="T25" fmla="*/ 1 h 17"/>
                  <a:gd name="T26" fmla="*/ 13 w 18"/>
                  <a:gd name="T27" fmla="*/ 1 h 17"/>
                  <a:gd name="T28" fmla="*/ 9 w 18"/>
                  <a:gd name="T29" fmla="*/ 5 h 17"/>
                  <a:gd name="T30" fmla="*/ 6 w 18"/>
                  <a:gd name="T3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17">
                    <a:moveTo>
                      <a:pt x="6" y="1"/>
                    </a:moveTo>
                    <a:lnTo>
                      <a:pt x="2" y="0"/>
                    </a:lnTo>
                    <a:lnTo>
                      <a:pt x="0" y="3"/>
                    </a:lnTo>
                    <a:lnTo>
                      <a:pt x="0" y="10"/>
                    </a:lnTo>
                    <a:lnTo>
                      <a:pt x="2" y="14"/>
                    </a:lnTo>
                    <a:lnTo>
                      <a:pt x="6" y="16"/>
                    </a:lnTo>
                    <a:lnTo>
                      <a:pt x="9" y="12"/>
                    </a:lnTo>
                    <a:lnTo>
                      <a:pt x="11" y="12"/>
                    </a:lnTo>
                    <a:lnTo>
                      <a:pt x="13" y="16"/>
                    </a:lnTo>
                    <a:lnTo>
                      <a:pt x="15" y="16"/>
                    </a:lnTo>
                    <a:lnTo>
                      <a:pt x="17" y="14"/>
                    </a:lnTo>
                    <a:lnTo>
                      <a:pt x="17" y="7"/>
                    </a:lnTo>
                    <a:lnTo>
                      <a:pt x="15" y="1"/>
                    </a:lnTo>
                    <a:lnTo>
                      <a:pt x="13" y="1"/>
                    </a:lnTo>
                    <a:lnTo>
                      <a:pt x="9" y="5"/>
                    </a:lnTo>
                    <a:lnTo>
                      <a:pt x="6" y="1"/>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00" name="Freeform 64"/>
              <p:cNvSpPr>
                <a:spLocks/>
              </p:cNvSpPr>
              <p:nvPr/>
            </p:nvSpPr>
            <p:spPr bwMode="auto">
              <a:xfrm>
                <a:off x="2819" y="3734"/>
                <a:ext cx="17" cy="17"/>
              </a:xfrm>
              <a:custGeom>
                <a:avLst/>
                <a:gdLst>
                  <a:gd name="T0" fmla="*/ 4 w 17"/>
                  <a:gd name="T1" fmla="*/ 1 h 17"/>
                  <a:gd name="T2" fmla="*/ 2 w 17"/>
                  <a:gd name="T3" fmla="*/ 0 h 17"/>
                  <a:gd name="T4" fmla="*/ 0 w 17"/>
                  <a:gd name="T5" fmla="*/ 3 h 17"/>
                  <a:gd name="T6" fmla="*/ 0 w 17"/>
                  <a:gd name="T7" fmla="*/ 10 h 17"/>
                  <a:gd name="T8" fmla="*/ 2 w 17"/>
                  <a:gd name="T9" fmla="*/ 14 h 17"/>
                  <a:gd name="T10" fmla="*/ 4 w 17"/>
                  <a:gd name="T11" fmla="*/ 16 h 17"/>
                  <a:gd name="T12" fmla="*/ 6 w 17"/>
                  <a:gd name="T13" fmla="*/ 12 h 17"/>
                  <a:gd name="T14" fmla="*/ 9 w 17"/>
                  <a:gd name="T15" fmla="*/ 12 h 17"/>
                  <a:gd name="T16" fmla="*/ 11 w 17"/>
                  <a:gd name="T17" fmla="*/ 16 h 17"/>
                  <a:gd name="T18" fmla="*/ 13 w 17"/>
                  <a:gd name="T19" fmla="*/ 16 h 17"/>
                  <a:gd name="T20" fmla="*/ 16 w 17"/>
                  <a:gd name="T21" fmla="*/ 12 h 17"/>
                  <a:gd name="T22" fmla="*/ 16 w 17"/>
                  <a:gd name="T23" fmla="*/ 5 h 17"/>
                  <a:gd name="T24" fmla="*/ 13 w 17"/>
                  <a:gd name="T25" fmla="*/ 1 h 17"/>
                  <a:gd name="T26" fmla="*/ 11 w 17"/>
                  <a:gd name="T27" fmla="*/ 1 h 17"/>
                  <a:gd name="T28" fmla="*/ 9 w 17"/>
                  <a:gd name="T29" fmla="*/ 5 h 17"/>
                  <a:gd name="T30" fmla="*/ 6 w 17"/>
                  <a:gd name="T31" fmla="*/ 5 h 17"/>
                  <a:gd name="T32" fmla="*/ 4 w 17"/>
                  <a:gd name="T3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7">
                    <a:moveTo>
                      <a:pt x="4" y="1"/>
                    </a:moveTo>
                    <a:lnTo>
                      <a:pt x="2" y="0"/>
                    </a:lnTo>
                    <a:lnTo>
                      <a:pt x="0" y="3"/>
                    </a:lnTo>
                    <a:lnTo>
                      <a:pt x="0" y="10"/>
                    </a:lnTo>
                    <a:lnTo>
                      <a:pt x="2" y="14"/>
                    </a:lnTo>
                    <a:lnTo>
                      <a:pt x="4" y="16"/>
                    </a:lnTo>
                    <a:lnTo>
                      <a:pt x="6" y="12"/>
                    </a:lnTo>
                    <a:lnTo>
                      <a:pt x="9" y="12"/>
                    </a:lnTo>
                    <a:lnTo>
                      <a:pt x="11" y="16"/>
                    </a:lnTo>
                    <a:lnTo>
                      <a:pt x="13" y="16"/>
                    </a:lnTo>
                    <a:lnTo>
                      <a:pt x="16" y="12"/>
                    </a:lnTo>
                    <a:lnTo>
                      <a:pt x="16" y="5"/>
                    </a:lnTo>
                    <a:lnTo>
                      <a:pt x="13" y="1"/>
                    </a:lnTo>
                    <a:lnTo>
                      <a:pt x="11" y="1"/>
                    </a:lnTo>
                    <a:lnTo>
                      <a:pt x="9" y="5"/>
                    </a:lnTo>
                    <a:lnTo>
                      <a:pt x="6" y="5"/>
                    </a:lnTo>
                    <a:lnTo>
                      <a:pt x="4" y="1"/>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01" name="Freeform 65"/>
              <p:cNvSpPr>
                <a:spLocks/>
              </p:cNvSpPr>
              <p:nvPr/>
            </p:nvSpPr>
            <p:spPr bwMode="auto">
              <a:xfrm>
                <a:off x="2834" y="3736"/>
                <a:ext cx="18" cy="17"/>
              </a:xfrm>
              <a:custGeom>
                <a:avLst/>
                <a:gdLst>
                  <a:gd name="T0" fmla="*/ 6 w 18"/>
                  <a:gd name="T1" fmla="*/ 0 h 17"/>
                  <a:gd name="T2" fmla="*/ 2 w 18"/>
                  <a:gd name="T3" fmla="*/ 0 h 17"/>
                  <a:gd name="T4" fmla="*/ 0 w 18"/>
                  <a:gd name="T5" fmla="*/ 1 h 17"/>
                  <a:gd name="T6" fmla="*/ 0 w 18"/>
                  <a:gd name="T7" fmla="*/ 8 h 17"/>
                  <a:gd name="T8" fmla="*/ 2 w 18"/>
                  <a:gd name="T9" fmla="*/ 14 h 17"/>
                  <a:gd name="T10" fmla="*/ 6 w 18"/>
                  <a:gd name="T11" fmla="*/ 14 h 17"/>
                  <a:gd name="T12" fmla="*/ 6 w 18"/>
                  <a:gd name="T13" fmla="*/ 10 h 17"/>
                  <a:gd name="T14" fmla="*/ 11 w 18"/>
                  <a:gd name="T15" fmla="*/ 10 h 17"/>
                  <a:gd name="T16" fmla="*/ 11 w 18"/>
                  <a:gd name="T17" fmla="*/ 14 h 17"/>
                  <a:gd name="T18" fmla="*/ 15 w 18"/>
                  <a:gd name="T19" fmla="*/ 16 h 17"/>
                  <a:gd name="T20" fmla="*/ 17 w 18"/>
                  <a:gd name="T21" fmla="*/ 12 h 17"/>
                  <a:gd name="T22" fmla="*/ 17 w 18"/>
                  <a:gd name="T23" fmla="*/ 5 h 17"/>
                  <a:gd name="T24" fmla="*/ 15 w 18"/>
                  <a:gd name="T25" fmla="*/ 1 h 17"/>
                  <a:gd name="T26" fmla="*/ 11 w 18"/>
                  <a:gd name="T27" fmla="*/ 0 h 17"/>
                  <a:gd name="T28" fmla="*/ 9 w 18"/>
                  <a:gd name="T29" fmla="*/ 3 h 17"/>
                  <a:gd name="T30" fmla="*/ 6 w 18"/>
                  <a:gd name="T31" fmla="*/ 3 h 17"/>
                  <a:gd name="T32" fmla="*/ 6 w 18"/>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7">
                    <a:moveTo>
                      <a:pt x="6" y="0"/>
                    </a:moveTo>
                    <a:lnTo>
                      <a:pt x="2" y="0"/>
                    </a:lnTo>
                    <a:lnTo>
                      <a:pt x="0" y="1"/>
                    </a:lnTo>
                    <a:lnTo>
                      <a:pt x="0" y="8"/>
                    </a:lnTo>
                    <a:lnTo>
                      <a:pt x="2" y="14"/>
                    </a:lnTo>
                    <a:lnTo>
                      <a:pt x="6" y="14"/>
                    </a:lnTo>
                    <a:lnTo>
                      <a:pt x="6" y="10"/>
                    </a:lnTo>
                    <a:lnTo>
                      <a:pt x="11" y="10"/>
                    </a:lnTo>
                    <a:lnTo>
                      <a:pt x="11" y="14"/>
                    </a:lnTo>
                    <a:lnTo>
                      <a:pt x="15" y="16"/>
                    </a:lnTo>
                    <a:lnTo>
                      <a:pt x="17" y="12"/>
                    </a:lnTo>
                    <a:lnTo>
                      <a:pt x="17" y="5"/>
                    </a:lnTo>
                    <a:lnTo>
                      <a:pt x="15" y="1"/>
                    </a:lnTo>
                    <a:lnTo>
                      <a:pt x="11" y="0"/>
                    </a:lnTo>
                    <a:lnTo>
                      <a:pt x="9" y="3"/>
                    </a:lnTo>
                    <a:lnTo>
                      <a:pt x="6" y="3"/>
                    </a:lnTo>
                    <a:lnTo>
                      <a:pt x="6" y="0"/>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02" name="Freeform 66"/>
              <p:cNvSpPr>
                <a:spLocks/>
              </p:cNvSpPr>
              <p:nvPr/>
            </p:nvSpPr>
            <p:spPr bwMode="auto">
              <a:xfrm>
                <a:off x="2920" y="3743"/>
                <a:ext cx="20" cy="17"/>
              </a:xfrm>
              <a:custGeom>
                <a:avLst/>
                <a:gdLst>
                  <a:gd name="T0" fmla="*/ 6 w 20"/>
                  <a:gd name="T1" fmla="*/ 0 h 17"/>
                  <a:gd name="T2" fmla="*/ 2 w 20"/>
                  <a:gd name="T3" fmla="*/ 0 h 17"/>
                  <a:gd name="T4" fmla="*/ 0 w 20"/>
                  <a:gd name="T5" fmla="*/ 1 h 17"/>
                  <a:gd name="T6" fmla="*/ 0 w 20"/>
                  <a:gd name="T7" fmla="*/ 8 h 17"/>
                  <a:gd name="T8" fmla="*/ 2 w 20"/>
                  <a:gd name="T9" fmla="*/ 14 h 17"/>
                  <a:gd name="T10" fmla="*/ 6 w 20"/>
                  <a:gd name="T11" fmla="*/ 14 h 17"/>
                  <a:gd name="T12" fmla="*/ 8 w 20"/>
                  <a:gd name="T13" fmla="*/ 10 h 17"/>
                  <a:gd name="T14" fmla="*/ 11 w 20"/>
                  <a:gd name="T15" fmla="*/ 10 h 17"/>
                  <a:gd name="T16" fmla="*/ 13 w 20"/>
                  <a:gd name="T17" fmla="*/ 14 h 17"/>
                  <a:gd name="T18" fmla="*/ 17 w 20"/>
                  <a:gd name="T19" fmla="*/ 16 h 17"/>
                  <a:gd name="T20" fmla="*/ 19 w 20"/>
                  <a:gd name="T21" fmla="*/ 12 h 17"/>
                  <a:gd name="T22" fmla="*/ 19 w 20"/>
                  <a:gd name="T23" fmla="*/ 5 h 17"/>
                  <a:gd name="T24" fmla="*/ 17 w 20"/>
                  <a:gd name="T25" fmla="*/ 1 h 17"/>
                  <a:gd name="T26" fmla="*/ 13 w 20"/>
                  <a:gd name="T27" fmla="*/ 0 h 17"/>
                  <a:gd name="T28" fmla="*/ 11 w 20"/>
                  <a:gd name="T29" fmla="*/ 3 h 17"/>
                  <a:gd name="T30" fmla="*/ 8 w 20"/>
                  <a:gd name="T31" fmla="*/ 3 h 17"/>
                  <a:gd name="T32" fmla="*/ 6 w 20"/>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6" y="0"/>
                    </a:moveTo>
                    <a:lnTo>
                      <a:pt x="2" y="0"/>
                    </a:lnTo>
                    <a:lnTo>
                      <a:pt x="0" y="1"/>
                    </a:lnTo>
                    <a:lnTo>
                      <a:pt x="0" y="8"/>
                    </a:lnTo>
                    <a:lnTo>
                      <a:pt x="2" y="14"/>
                    </a:lnTo>
                    <a:lnTo>
                      <a:pt x="6" y="14"/>
                    </a:lnTo>
                    <a:lnTo>
                      <a:pt x="8" y="10"/>
                    </a:lnTo>
                    <a:lnTo>
                      <a:pt x="11" y="10"/>
                    </a:lnTo>
                    <a:lnTo>
                      <a:pt x="13" y="14"/>
                    </a:lnTo>
                    <a:lnTo>
                      <a:pt x="17" y="16"/>
                    </a:lnTo>
                    <a:lnTo>
                      <a:pt x="19" y="12"/>
                    </a:lnTo>
                    <a:lnTo>
                      <a:pt x="19" y="5"/>
                    </a:lnTo>
                    <a:lnTo>
                      <a:pt x="17" y="1"/>
                    </a:lnTo>
                    <a:lnTo>
                      <a:pt x="13" y="0"/>
                    </a:lnTo>
                    <a:lnTo>
                      <a:pt x="11" y="3"/>
                    </a:lnTo>
                    <a:lnTo>
                      <a:pt x="8" y="3"/>
                    </a:lnTo>
                    <a:lnTo>
                      <a:pt x="6" y="0"/>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03" name="Freeform 67"/>
              <p:cNvSpPr>
                <a:spLocks/>
              </p:cNvSpPr>
              <p:nvPr/>
            </p:nvSpPr>
            <p:spPr bwMode="auto">
              <a:xfrm>
                <a:off x="2939" y="3744"/>
                <a:ext cx="17" cy="17"/>
              </a:xfrm>
              <a:custGeom>
                <a:avLst/>
                <a:gdLst>
                  <a:gd name="T0" fmla="*/ 3 w 17"/>
                  <a:gd name="T1" fmla="*/ 0 h 17"/>
                  <a:gd name="T2" fmla="*/ 1 w 17"/>
                  <a:gd name="T3" fmla="*/ 0 h 17"/>
                  <a:gd name="T4" fmla="*/ 0 w 17"/>
                  <a:gd name="T5" fmla="*/ 3 h 17"/>
                  <a:gd name="T6" fmla="*/ 0 w 17"/>
                  <a:gd name="T7" fmla="*/ 10 h 17"/>
                  <a:gd name="T8" fmla="*/ 1 w 17"/>
                  <a:gd name="T9" fmla="*/ 14 h 17"/>
                  <a:gd name="T10" fmla="*/ 3 w 17"/>
                  <a:gd name="T11" fmla="*/ 14 h 17"/>
                  <a:gd name="T12" fmla="*/ 5 w 17"/>
                  <a:gd name="T13" fmla="*/ 10 h 17"/>
                  <a:gd name="T14" fmla="*/ 9 w 17"/>
                  <a:gd name="T15" fmla="*/ 12 h 17"/>
                  <a:gd name="T16" fmla="*/ 11 w 17"/>
                  <a:gd name="T17" fmla="*/ 16 h 17"/>
                  <a:gd name="T18" fmla="*/ 13 w 17"/>
                  <a:gd name="T19" fmla="*/ 16 h 17"/>
                  <a:gd name="T20" fmla="*/ 16 w 17"/>
                  <a:gd name="T21" fmla="*/ 12 h 17"/>
                  <a:gd name="T22" fmla="*/ 16 w 17"/>
                  <a:gd name="T23" fmla="*/ 5 h 17"/>
                  <a:gd name="T24" fmla="*/ 13 w 17"/>
                  <a:gd name="T25" fmla="*/ 1 h 17"/>
                  <a:gd name="T26" fmla="*/ 11 w 17"/>
                  <a:gd name="T27" fmla="*/ 1 h 17"/>
                  <a:gd name="T28" fmla="*/ 9 w 17"/>
                  <a:gd name="T29" fmla="*/ 5 h 17"/>
                  <a:gd name="T30" fmla="*/ 5 w 17"/>
                  <a:gd name="T31" fmla="*/ 3 h 17"/>
                  <a:gd name="T32" fmla="*/ 3 w 17"/>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7">
                    <a:moveTo>
                      <a:pt x="3" y="0"/>
                    </a:moveTo>
                    <a:lnTo>
                      <a:pt x="1" y="0"/>
                    </a:lnTo>
                    <a:lnTo>
                      <a:pt x="0" y="3"/>
                    </a:lnTo>
                    <a:lnTo>
                      <a:pt x="0" y="10"/>
                    </a:lnTo>
                    <a:lnTo>
                      <a:pt x="1" y="14"/>
                    </a:lnTo>
                    <a:lnTo>
                      <a:pt x="3" y="14"/>
                    </a:lnTo>
                    <a:lnTo>
                      <a:pt x="5" y="10"/>
                    </a:lnTo>
                    <a:lnTo>
                      <a:pt x="9" y="12"/>
                    </a:lnTo>
                    <a:lnTo>
                      <a:pt x="11" y="16"/>
                    </a:lnTo>
                    <a:lnTo>
                      <a:pt x="13" y="16"/>
                    </a:lnTo>
                    <a:lnTo>
                      <a:pt x="16" y="12"/>
                    </a:lnTo>
                    <a:lnTo>
                      <a:pt x="16" y="5"/>
                    </a:lnTo>
                    <a:lnTo>
                      <a:pt x="13" y="1"/>
                    </a:lnTo>
                    <a:lnTo>
                      <a:pt x="11" y="1"/>
                    </a:lnTo>
                    <a:lnTo>
                      <a:pt x="9" y="5"/>
                    </a:lnTo>
                    <a:lnTo>
                      <a:pt x="5" y="3"/>
                    </a:lnTo>
                    <a:lnTo>
                      <a:pt x="3" y="0"/>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04" name="Freeform 68"/>
              <p:cNvSpPr>
                <a:spLocks/>
              </p:cNvSpPr>
              <p:nvPr/>
            </p:nvSpPr>
            <p:spPr bwMode="auto">
              <a:xfrm>
                <a:off x="2885" y="3740"/>
                <a:ext cx="19" cy="17"/>
              </a:xfrm>
              <a:custGeom>
                <a:avLst/>
                <a:gdLst>
                  <a:gd name="T0" fmla="*/ 7 w 19"/>
                  <a:gd name="T1" fmla="*/ 0 h 17"/>
                  <a:gd name="T2" fmla="*/ 2 w 19"/>
                  <a:gd name="T3" fmla="*/ 0 h 17"/>
                  <a:gd name="T4" fmla="*/ 0 w 19"/>
                  <a:gd name="T5" fmla="*/ 3 h 17"/>
                  <a:gd name="T6" fmla="*/ 0 w 19"/>
                  <a:gd name="T7" fmla="*/ 10 h 17"/>
                  <a:gd name="T8" fmla="*/ 2 w 19"/>
                  <a:gd name="T9" fmla="*/ 14 h 17"/>
                  <a:gd name="T10" fmla="*/ 7 w 19"/>
                  <a:gd name="T11" fmla="*/ 14 h 17"/>
                  <a:gd name="T12" fmla="*/ 9 w 19"/>
                  <a:gd name="T13" fmla="*/ 10 h 17"/>
                  <a:gd name="T14" fmla="*/ 11 w 19"/>
                  <a:gd name="T15" fmla="*/ 10 h 17"/>
                  <a:gd name="T16" fmla="*/ 14 w 19"/>
                  <a:gd name="T17" fmla="*/ 16 h 17"/>
                  <a:gd name="T18" fmla="*/ 16 w 19"/>
                  <a:gd name="T19" fmla="*/ 16 h 17"/>
                  <a:gd name="T20" fmla="*/ 18 w 19"/>
                  <a:gd name="T21" fmla="*/ 12 h 17"/>
                  <a:gd name="T22" fmla="*/ 18 w 19"/>
                  <a:gd name="T23" fmla="*/ 5 h 17"/>
                  <a:gd name="T24" fmla="*/ 16 w 19"/>
                  <a:gd name="T25" fmla="*/ 1 h 17"/>
                  <a:gd name="T26" fmla="*/ 11 w 19"/>
                  <a:gd name="T27" fmla="*/ 0 h 17"/>
                  <a:gd name="T28" fmla="*/ 11 w 19"/>
                  <a:gd name="T29" fmla="*/ 3 h 17"/>
                  <a:gd name="T30" fmla="*/ 9 w 19"/>
                  <a:gd name="T31" fmla="*/ 3 h 17"/>
                  <a:gd name="T32" fmla="*/ 7 w 19"/>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7">
                    <a:moveTo>
                      <a:pt x="7" y="0"/>
                    </a:moveTo>
                    <a:lnTo>
                      <a:pt x="2" y="0"/>
                    </a:lnTo>
                    <a:lnTo>
                      <a:pt x="0" y="3"/>
                    </a:lnTo>
                    <a:lnTo>
                      <a:pt x="0" y="10"/>
                    </a:lnTo>
                    <a:lnTo>
                      <a:pt x="2" y="14"/>
                    </a:lnTo>
                    <a:lnTo>
                      <a:pt x="7" y="14"/>
                    </a:lnTo>
                    <a:lnTo>
                      <a:pt x="9" y="10"/>
                    </a:lnTo>
                    <a:lnTo>
                      <a:pt x="11" y="10"/>
                    </a:lnTo>
                    <a:lnTo>
                      <a:pt x="14" y="16"/>
                    </a:lnTo>
                    <a:lnTo>
                      <a:pt x="16" y="16"/>
                    </a:lnTo>
                    <a:lnTo>
                      <a:pt x="18" y="12"/>
                    </a:lnTo>
                    <a:lnTo>
                      <a:pt x="18" y="5"/>
                    </a:lnTo>
                    <a:lnTo>
                      <a:pt x="16" y="1"/>
                    </a:lnTo>
                    <a:lnTo>
                      <a:pt x="11" y="0"/>
                    </a:lnTo>
                    <a:lnTo>
                      <a:pt x="11" y="3"/>
                    </a:lnTo>
                    <a:lnTo>
                      <a:pt x="9" y="3"/>
                    </a:lnTo>
                    <a:lnTo>
                      <a:pt x="7" y="0"/>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05" name="Freeform 69"/>
              <p:cNvSpPr>
                <a:spLocks/>
              </p:cNvSpPr>
              <p:nvPr/>
            </p:nvSpPr>
            <p:spPr bwMode="auto">
              <a:xfrm>
                <a:off x="2903" y="3741"/>
                <a:ext cx="18" cy="17"/>
              </a:xfrm>
              <a:custGeom>
                <a:avLst/>
                <a:gdLst>
                  <a:gd name="T0" fmla="*/ 6 w 18"/>
                  <a:gd name="T1" fmla="*/ 1 h 17"/>
                  <a:gd name="T2" fmla="*/ 2 w 18"/>
                  <a:gd name="T3" fmla="*/ 0 h 17"/>
                  <a:gd name="T4" fmla="*/ 0 w 18"/>
                  <a:gd name="T5" fmla="*/ 3 h 17"/>
                  <a:gd name="T6" fmla="*/ 0 w 18"/>
                  <a:gd name="T7" fmla="*/ 10 h 17"/>
                  <a:gd name="T8" fmla="*/ 2 w 18"/>
                  <a:gd name="T9" fmla="*/ 14 h 17"/>
                  <a:gd name="T10" fmla="*/ 6 w 18"/>
                  <a:gd name="T11" fmla="*/ 16 h 17"/>
                  <a:gd name="T12" fmla="*/ 6 w 18"/>
                  <a:gd name="T13" fmla="*/ 12 h 17"/>
                  <a:gd name="T14" fmla="*/ 11 w 18"/>
                  <a:gd name="T15" fmla="*/ 12 h 17"/>
                  <a:gd name="T16" fmla="*/ 13 w 18"/>
                  <a:gd name="T17" fmla="*/ 16 h 17"/>
                  <a:gd name="T18" fmla="*/ 15 w 18"/>
                  <a:gd name="T19" fmla="*/ 16 h 17"/>
                  <a:gd name="T20" fmla="*/ 17 w 18"/>
                  <a:gd name="T21" fmla="*/ 12 h 17"/>
                  <a:gd name="T22" fmla="*/ 17 w 18"/>
                  <a:gd name="T23" fmla="*/ 5 h 17"/>
                  <a:gd name="T24" fmla="*/ 15 w 18"/>
                  <a:gd name="T25" fmla="*/ 1 h 17"/>
                  <a:gd name="T26" fmla="*/ 11 w 18"/>
                  <a:gd name="T27" fmla="*/ 1 h 17"/>
                  <a:gd name="T28" fmla="*/ 11 w 18"/>
                  <a:gd name="T29" fmla="*/ 5 h 17"/>
                  <a:gd name="T30" fmla="*/ 6 w 18"/>
                  <a:gd name="T31" fmla="*/ 5 h 17"/>
                  <a:gd name="T32" fmla="*/ 6 w 18"/>
                  <a:gd name="T3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7">
                    <a:moveTo>
                      <a:pt x="6" y="1"/>
                    </a:moveTo>
                    <a:lnTo>
                      <a:pt x="2" y="0"/>
                    </a:lnTo>
                    <a:lnTo>
                      <a:pt x="0" y="3"/>
                    </a:lnTo>
                    <a:lnTo>
                      <a:pt x="0" y="10"/>
                    </a:lnTo>
                    <a:lnTo>
                      <a:pt x="2" y="14"/>
                    </a:lnTo>
                    <a:lnTo>
                      <a:pt x="6" y="16"/>
                    </a:lnTo>
                    <a:lnTo>
                      <a:pt x="6" y="12"/>
                    </a:lnTo>
                    <a:lnTo>
                      <a:pt x="11" y="12"/>
                    </a:lnTo>
                    <a:lnTo>
                      <a:pt x="13" y="16"/>
                    </a:lnTo>
                    <a:lnTo>
                      <a:pt x="15" y="16"/>
                    </a:lnTo>
                    <a:lnTo>
                      <a:pt x="17" y="12"/>
                    </a:lnTo>
                    <a:lnTo>
                      <a:pt x="17" y="5"/>
                    </a:lnTo>
                    <a:lnTo>
                      <a:pt x="15" y="1"/>
                    </a:lnTo>
                    <a:lnTo>
                      <a:pt x="11" y="1"/>
                    </a:lnTo>
                    <a:lnTo>
                      <a:pt x="11" y="5"/>
                    </a:lnTo>
                    <a:lnTo>
                      <a:pt x="6" y="5"/>
                    </a:lnTo>
                    <a:lnTo>
                      <a:pt x="6" y="1"/>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06" name="Freeform 70"/>
              <p:cNvSpPr>
                <a:spLocks/>
              </p:cNvSpPr>
              <p:nvPr/>
            </p:nvSpPr>
            <p:spPr bwMode="auto">
              <a:xfrm>
                <a:off x="2953" y="3745"/>
                <a:ext cx="17" cy="17"/>
              </a:xfrm>
              <a:custGeom>
                <a:avLst/>
                <a:gdLst>
                  <a:gd name="T0" fmla="*/ 4 w 17"/>
                  <a:gd name="T1" fmla="*/ 0 h 17"/>
                  <a:gd name="T2" fmla="*/ 2 w 17"/>
                  <a:gd name="T3" fmla="*/ 0 h 17"/>
                  <a:gd name="T4" fmla="*/ 0 w 17"/>
                  <a:gd name="T5" fmla="*/ 3 h 17"/>
                  <a:gd name="T6" fmla="*/ 0 w 17"/>
                  <a:gd name="T7" fmla="*/ 10 h 17"/>
                  <a:gd name="T8" fmla="*/ 2 w 17"/>
                  <a:gd name="T9" fmla="*/ 14 h 17"/>
                  <a:gd name="T10" fmla="*/ 4 w 17"/>
                  <a:gd name="T11" fmla="*/ 14 h 17"/>
                  <a:gd name="T12" fmla="*/ 6 w 17"/>
                  <a:gd name="T13" fmla="*/ 12 h 17"/>
                  <a:gd name="T14" fmla="*/ 9 w 17"/>
                  <a:gd name="T15" fmla="*/ 12 h 17"/>
                  <a:gd name="T16" fmla="*/ 11 w 17"/>
                  <a:gd name="T17" fmla="*/ 16 h 17"/>
                  <a:gd name="T18" fmla="*/ 13 w 17"/>
                  <a:gd name="T19" fmla="*/ 16 h 17"/>
                  <a:gd name="T20" fmla="*/ 16 w 17"/>
                  <a:gd name="T21" fmla="*/ 12 h 17"/>
                  <a:gd name="T22" fmla="*/ 16 w 17"/>
                  <a:gd name="T23" fmla="*/ 5 h 17"/>
                  <a:gd name="T24" fmla="*/ 13 w 17"/>
                  <a:gd name="T25" fmla="*/ 1 h 17"/>
                  <a:gd name="T26" fmla="*/ 11 w 17"/>
                  <a:gd name="T27" fmla="*/ 1 h 17"/>
                  <a:gd name="T28" fmla="*/ 9 w 17"/>
                  <a:gd name="T29" fmla="*/ 5 h 17"/>
                  <a:gd name="T30" fmla="*/ 6 w 17"/>
                  <a:gd name="T31" fmla="*/ 5 h 17"/>
                  <a:gd name="T32" fmla="*/ 4 w 17"/>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7">
                    <a:moveTo>
                      <a:pt x="4" y="0"/>
                    </a:moveTo>
                    <a:lnTo>
                      <a:pt x="2" y="0"/>
                    </a:lnTo>
                    <a:lnTo>
                      <a:pt x="0" y="3"/>
                    </a:lnTo>
                    <a:lnTo>
                      <a:pt x="0" y="10"/>
                    </a:lnTo>
                    <a:lnTo>
                      <a:pt x="2" y="14"/>
                    </a:lnTo>
                    <a:lnTo>
                      <a:pt x="4" y="14"/>
                    </a:lnTo>
                    <a:lnTo>
                      <a:pt x="6" y="12"/>
                    </a:lnTo>
                    <a:lnTo>
                      <a:pt x="9" y="12"/>
                    </a:lnTo>
                    <a:lnTo>
                      <a:pt x="11" y="16"/>
                    </a:lnTo>
                    <a:lnTo>
                      <a:pt x="13" y="16"/>
                    </a:lnTo>
                    <a:lnTo>
                      <a:pt x="16" y="12"/>
                    </a:lnTo>
                    <a:lnTo>
                      <a:pt x="16" y="5"/>
                    </a:lnTo>
                    <a:lnTo>
                      <a:pt x="13" y="1"/>
                    </a:lnTo>
                    <a:lnTo>
                      <a:pt x="11" y="1"/>
                    </a:lnTo>
                    <a:lnTo>
                      <a:pt x="9" y="5"/>
                    </a:lnTo>
                    <a:lnTo>
                      <a:pt x="6" y="5"/>
                    </a:lnTo>
                    <a:lnTo>
                      <a:pt x="4" y="0"/>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07" name="Freeform 71"/>
              <p:cNvSpPr>
                <a:spLocks/>
              </p:cNvSpPr>
              <p:nvPr/>
            </p:nvSpPr>
            <p:spPr bwMode="auto">
              <a:xfrm>
                <a:off x="2968" y="3746"/>
                <a:ext cx="20" cy="17"/>
              </a:xfrm>
              <a:custGeom>
                <a:avLst/>
                <a:gdLst>
                  <a:gd name="T0" fmla="*/ 6 w 20"/>
                  <a:gd name="T1" fmla="*/ 1 h 17"/>
                  <a:gd name="T2" fmla="*/ 2 w 20"/>
                  <a:gd name="T3" fmla="*/ 0 h 17"/>
                  <a:gd name="T4" fmla="*/ 0 w 20"/>
                  <a:gd name="T5" fmla="*/ 3 h 17"/>
                  <a:gd name="T6" fmla="*/ 0 w 20"/>
                  <a:gd name="T7" fmla="*/ 9 h 17"/>
                  <a:gd name="T8" fmla="*/ 2 w 20"/>
                  <a:gd name="T9" fmla="*/ 12 h 17"/>
                  <a:gd name="T10" fmla="*/ 6 w 20"/>
                  <a:gd name="T11" fmla="*/ 14 h 17"/>
                  <a:gd name="T12" fmla="*/ 8 w 20"/>
                  <a:gd name="T13" fmla="*/ 11 h 17"/>
                  <a:gd name="T14" fmla="*/ 11 w 20"/>
                  <a:gd name="T15" fmla="*/ 11 h 17"/>
                  <a:gd name="T16" fmla="*/ 13 w 20"/>
                  <a:gd name="T17" fmla="*/ 14 h 17"/>
                  <a:gd name="T18" fmla="*/ 17 w 20"/>
                  <a:gd name="T19" fmla="*/ 16 h 17"/>
                  <a:gd name="T20" fmla="*/ 19 w 20"/>
                  <a:gd name="T21" fmla="*/ 12 h 17"/>
                  <a:gd name="T22" fmla="*/ 19 w 20"/>
                  <a:gd name="T23" fmla="*/ 6 h 17"/>
                  <a:gd name="T24" fmla="*/ 17 w 20"/>
                  <a:gd name="T25" fmla="*/ 3 h 17"/>
                  <a:gd name="T26" fmla="*/ 13 w 20"/>
                  <a:gd name="T27" fmla="*/ 1 h 17"/>
                  <a:gd name="T28" fmla="*/ 11 w 20"/>
                  <a:gd name="T29" fmla="*/ 4 h 17"/>
                  <a:gd name="T30" fmla="*/ 8 w 20"/>
                  <a:gd name="T31" fmla="*/ 4 h 17"/>
                  <a:gd name="T32" fmla="*/ 6 w 20"/>
                  <a:gd name="T3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6" y="1"/>
                    </a:moveTo>
                    <a:lnTo>
                      <a:pt x="2" y="0"/>
                    </a:lnTo>
                    <a:lnTo>
                      <a:pt x="0" y="3"/>
                    </a:lnTo>
                    <a:lnTo>
                      <a:pt x="0" y="9"/>
                    </a:lnTo>
                    <a:lnTo>
                      <a:pt x="2" y="12"/>
                    </a:lnTo>
                    <a:lnTo>
                      <a:pt x="6" y="14"/>
                    </a:lnTo>
                    <a:lnTo>
                      <a:pt x="8" y="11"/>
                    </a:lnTo>
                    <a:lnTo>
                      <a:pt x="11" y="11"/>
                    </a:lnTo>
                    <a:lnTo>
                      <a:pt x="13" y="14"/>
                    </a:lnTo>
                    <a:lnTo>
                      <a:pt x="17" y="16"/>
                    </a:lnTo>
                    <a:lnTo>
                      <a:pt x="19" y="12"/>
                    </a:lnTo>
                    <a:lnTo>
                      <a:pt x="19" y="6"/>
                    </a:lnTo>
                    <a:lnTo>
                      <a:pt x="17" y="3"/>
                    </a:lnTo>
                    <a:lnTo>
                      <a:pt x="13" y="1"/>
                    </a:lnTo>
                    <a:lnTo>
                      <a:pt x="11" y="4"/>
                    </a:lnTo>
                    <a:lnTo>
                      <a:pt x="8" y="4"/>
                    </a:lnTo>
                    <a:lnTo>
                      <a:pt x="6" y="1"/>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08" name="Freeform 72"/>
              <p:cNvSpPr>
                <a:spLocks/>
              </p:cNvSpPr>
              <p:nvPr/>
            </p:nvSpPr>
            <p:spPr bwMode="auto">
              <a:xfrm>
                <a:off x="3057" y="3754"/>
                <a:ext cx="17" cy="17"/>
              </a:xfrm>
              <a:custGeom>
                <a:avLst/>
                <a:gdLst>
                  <a:gd name="T0" fmla="*/ 4 w 17"/>
                  <a:gd name="T1" fmla="*/ 0 h 17"/>
                  <a:gd name="T2" fmla="*/ 2 w 17"/>
                  <a:gd name="T3" fmla="*/ 0 h 17"/>
                  <a:gd name="T4" fmla="*/ 0 w 17"/>
                  <a:gd name="T5" fmla="*/ 3 h 17"/>
                  <a:gd name="T6" fmla="*/ 0 w 17"/>
                  <a:gd name="T7" fmla="*/ 10 h 17"/>
                  <a:gd name="T8" fmla="*/ 2 w 17"/>
                  <a:gd name="T9" fmla="*/ 14 h 17"/>
                  <a:gd name="T10" fmla="*/ 4 w 17"/>
                  <a:gd name="T11" fmla="*/ 14 h 17"/>
                  <a:gd name="T12" fmla="*/ 6 w 17"/>
                  <a:gd name="T13" fmla="*/ 10 h 17"/>
                  <a:gd name="T14" fmla="*/ 9 w 17"/>
                  <a:gd name="T15" fmla="*/ 10 h 17"/>
                  <a:gd name="T16" fmla="*/ 11 w 17"/>
                  <a:gd name="T17" fmla="*/ 16 h 17"/>
                  <a:gd name="T18" fmla="*/ 13 w 17"/>
                  <a:gd name="T19" fmla="*/ 16 h 17"/>
                  <a:gd name="T20" fmla="*/ 16 w 17"/>
                  <a:gd name="T21" fmla="*/ 12 h 17"/>
                  <a:gd name="T22" fmla="*/ 16 w 17"/>
                  <a:gd name="T23" fmla="*/ 5 h 17"/>
                  <a:gd name="T24" fmla="*/ 13 w 17"/>
                  <a:gd name="T25" fmla="*/ 1 h 17"/>
                  <a:gd name="T26" fmla="*/ 11 w 17"/>
                  <a:gd name="T27" fmla="*/ 1 h 17"/>
                  <a:gd name="T28" fmla="*/ 9 w 17"/>
                  <a:gd name="T29" fmla="*/ 3 h 17"/>
                  <a:gd name="T30" fmla="*/ 6 w 17"/>
                  <a:gd name="T31" fmla="*/ 3 h 17"/>
                  <a:gd name="T32" fmla="*/ 4 w 17"/>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7">
                    <a:moveTo>
                      <a:pt x="4" y="0"/>
                    </a:moveTo>
                    <a:lnTo>
                      <a:pt x="2" y="0"/>
                    </a:lnTo>
                    <a:lnTo>
                      <a:pt x="0" y="3"/>
                    </a:lnTo>
                    <a:lnTo>
                      <a:pt x="0" y="10"/>
                    </a:lnTo>
                    <a:lnTo>
                      <a:pt x="2" y="14"/>
                    </a:lnTo>
                    <a:lnTo>
                      <a:pt x="4" y="14"/>
                    </a:lnTo>
                    <a:lnTo>
                      <a:pt x="6" y="10"/>
                    </a:lnTo>
                    <a:lnTo>
                      <a:pt x="9" y="10"/>
                    </a:lnTo>
                    <a:lnTo>
                      <a:pt x="11" y="16"/>
                    </a:lnTo>
                    <a:lnTo>
                      <a:pt x="13" y="16"/>
                    </a:lnTo>
                    <a:lnTo>
                      <a:pt x="16" y="12"/>
                    </a:lnTo>
                    <a:lnTo>
                      <a:pt x="16" y="5"/>
                    </a:lnTo>
                    <a:lnTo>
                      <a:pt x="13" y="1"/>
                    </a:lnTo>
                    <a:lnTo>
                      <a:pt x="11" y="1"/>
                    </a:lnTo>
                    <a:lnTo>
                      <a:pt x="9" y="3"/>
                    </a:lnTo>
                    <a:lnTo>
                      <a:pt x="6" y="3"/>
                    </a:lnTo>
                    <a:lnTo>
                      <a:pt x="4" y="0"/>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09" name="Freeform 73"/>
              <p:cNvSpPr>
                <a:spLocks/>
              </p:cNvSpPr>
              <p:nvPr/>
            </p:nvSpPr>
            <p:spPr bwMode="auto">
              <a:xfrm>
                <a:off x="3072" y="3755"/>
                <a:ext cx="21" cy="17"/>
              </a:xfrm>
              <a:custGeom>
                <a:avLst/>
                <a:gdLst>
                  <a:gd name="T0" fmla="*/ 7 w 21"/>
                  <a:gd name="T1" fmla="*/ 0 h 17"/>
                  <a:gd name="T2" fmla="*/ 2 w 21"/>
                  <a:gd name="T3" fmla="*/ 0 h 17"/>
                  <a:gd name="T4" fmla="*/ 0 w 21"/>
                  <a:gd name="T5" fmla="*/ 3 h 17"/>
                  <a:gd name="T6" fmla="*/ 0 w 21"/>
                  <a:gd name="T7" fmla="*/ 10 h 17"/>
                  <a:gd name="T8" fmla="*/ 2 w 21"/>
                  <a:gd name="T9" fmla="*/ 14 h 17"/>
                  <a:gd name="T10" fmla="*/ 7 w 21"/>
                  <a:gd name="T11" fmla="*/ 14 h 17"/>
                  <a:gd name="T12" fmla="*/ 9 w 21"/>
                  <a:gd name="T13" fmla="*/ 12 h 17"/>
                  <a:gd name="T14" fmla="*/ 11 w 21"/>
                  <a:gd name="T15" fmla="*/ 12 h 17"/>
                  <a:gd name="T16" fmla="*/ 13 w 21"/>
                  <a:gd name="T17" fmla="*/ 16 h 17"/>
                  <a:gd name="T18" fmla="*/ 18 w 21"/>
                  <a:gd name="T19" fmla="*/ 16 h 17"/>
                  <a:gd name="T20" fmla="*/ 20 w 21"/>
                  <a:gd name="T21" fmla="*/ 12 h 17"/>
                  <a:gd name="T22" fmla="*/ 20 w 21"/>
                  <a:gd name="T23" fmla="*/ 5 h 17"/>
                  <a:gd name="T24" fmla="*/ 18 w 21"/>
                  <a:gd name="T25" fmla="*/ 1 h 17"/>
                  <a:gd name="T26" fmla="*/ 13 w 21"/>
                  <a:gd name="T27" fmla="*/ 1 h 17"/>
                  <a:gd name="T28" fmla="*/ 11 w 21"/>
                  <a:gd name="T29" fmla="*/ 5 h 17"/>
                  <a:gd name="T30" fmla="*/ 9 w 21"/>
                  <a:gd name="T31" fmla="*/ 5 h 17"/>
                  <a:gd name="T32" fmla="*/ 7 w 21"/>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17">
                    <a:moveTo>
                      <a:pt x="7" y="0"/>
                    </a:moveTo>
                    <a:lnTo>
                      <a:pt x="2" y="0"/>
                    </a:lnTo>
                    <a:lnTo>
                      <a:pt x="0" y="3"/>
                    </a:lnTo>
                    <a:lnTo>
                      <a:pt x="0" y="10"/>
                    </a:lnTo>
                    <a:lnTo>
                      <a:pt x="2" y="14"/>
                    </a:lnTo>
                    <a:lnTo>
                      <a:pt x="7" y="14"/>
                    </a:lnTo>
                    <a:lnTo>
                      <a:pt x="9" y="12"/>
                    </a:lnTo>
                    <a:lnTo>
                      <a:pt x="11" y="12"/>
                    </a:lnTo>
                    <a:lnTo>
                      <a:pt x="13" y="16"/>
                    </a:lnTo>
                    <a:lnTo>
                      <a:pt x="18" y="16"/>
                    </a:lnTo>
                    <a:lnTo>
                      <a:pt x="20" y="12"/>
                    </a:lnTo>
                    <a:lnTo>
                      <a:pt x="20" y="5"/>
                    </a:lnTo>
                    <a:lnTo>
                      <a:pt x="18" y="1"/>
                    </a:lnTo>
                    <a:lnTo>
                      <a:pt x="13" y="1"/>
                    </a:lnTo>
                    <a:lnTo>
                      <a:pt x="11" y="5"/>
                    </a:lnTo>
                    <a:lnTo>
                      <a:pt x="9" y="5"/>
                    </a:lnTo>
                    <a:lnTo>
                      <a:pt x="7" y="0"/>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10" name="Freeform 74"/>
              <p:cNvSpPr>
                <a:spLocks/>
              </p:cNvSpPr>
              <p:nvPr/>
            </p:nvSpPr>
            <p:spPr bwMode="auto">
              <a:xfrm>
                <a:off x="2987" y="3748"/>
                <a:ext cx="19" cy="17"/>
              </a:xfrm>
              <a:custGeom>
                <a:avLst/>
                <a:gdLst>
                  <a:gd name="T0" fmla="*/ 7 w 19"/>
                  <a:gd name="T1" fmla="*/ 0 h 17"/>
                  <a:gd name="T2" fmla="*/ 2 w 19"/>
                  <a:gd name="T3" fmla="*/ 0 h 17"/>
                  <a:gd name="T4" fmla="*/ 0 w 19"/>
                  <a:gd name="T5" fmla="*/ 3 h 17"/>
                  <a:gd name="T6" fmla="*/ 0 w 19"/>
                  <a:gd name="T7" fmla="*/ 10 h 17"/>
                  <a:gd name="T8" fmla="*/ 2 w 19"/>
                  <a:gd name="T9" fmla="*/ 14 h 17"/>
                  <a:gd name="T10" fmla="*/ 7 w 19"/>
                  <a:gd name="T11" fmla="*/ 14 h 17"/>
                  <a:gd name="T12" fmla="*/ 9 w 19"/>
                  <a:gd name="T13" fmla="*/ 12 h 17"/>
                  <a:gd name="T14" fmla="*/ 14 w 19"/>
                  <a:gd name="T15" fmla="*/ 16 h 17"/>
                  <a:gd name="T16" fmla="*/ 16 w 19"/>
                  <a:gd name="T17" fmla="*/ 16 h 17"/>
                  <a:gd name="T18" fmla="*/ 18 w 19"/>
                  <a:gd name="T19" fmla="*/ 12 h 17"/>
                  <a:gd name="T20" fmla="*/ 18 w 19"/>
                  <a:gd name="T21" fmla="*/ 5 h 17"/>
                  <a:gd name="T22" fmla="*/ 16 w 19"/>
                  <a:gd name="T23" fmla="*/ 1 h 17"/>
                  <a:gd name="T24" fmla="*/ 14 w 19"/>
                  <a:gd name="T25" fmla="*/ 1 h 17"/>
                  <a:gd name="T26" fmla="*/ 9 w 19"/>
                  <a:gd name="T27" fmla="*/ 5 h 17"/>
                  <a:gd name="T28" fmla="*/ 7 w 19"/>
                  <a:gd name="T2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17">
                    <a:moveTo>
                      <a:pt x="7" y="0"/>
                    </a:moveTo>
                    <a:lnTo>
                      <a:pt x="2" y="0"/>
                    </a:lnTo>
                    <a:lnTo>
                      <a:pt x="0" y="3"/>
                    </a:lnTo>
                    <a:lnTo>
                      <a:pt x="0" y="10"/>
                    </a:lnTo>
                    <a:lnTo>
                      <a:pt x="2" y="14"/>
                    </a:lnTo>
                    <a:lnTo>
                      <a:pt x="7" y="14"/>
                    </a:lnTo>
                    <a:lnTo>
                      <a:pt x="9" y="12"/>
                    </a:lnTo>
                    <a:lnTo>
                      <a:pt x="14" y="16"/>
                    </a:lnTo>
                    <a:lnTo>
                      <a:pt x="16" y="16"/>
                    </a:lnTo>
                    <a:lnTo>
                      <a:pt x="18" y="12"/>
                    </a:lnTo>
                    <a:lnTo>
                      <a:pt x="18" y="5"/>
                    </a:lnTo>
                    <a:lnTo>
                      <a:pt x="16" y="1"/>
                    </a:lnTo>
                    <a:lnTo>
                      <a:pt x="14" y="1"/>
                    </a:lnTo>
                    <a:lnTo>
                      <a:pt x="9" y="5"/>
                    </a:lnTo>
                    <a:lnTo>
                      <a:pt x="7" y="0"/>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11" name="Freeform 75"/>
              <p:cNvSpPr>
                <a:spLocks/>
              </p:cNvSpPr>
              <p:nvPr/>
            </p:nvSpPr>
            <p:spPr bwMode="auto">
              <a:xfrm>
                <a:off x="3005" y="3749"/>
                <a:ext cx="17" cy="17"/>
              </a:xfrm>
              <a:custGeom>
                <a:avLst/>
                <a:gdLst>
                  <a:gd name="T0" fmla="*/ 6 w 17"/>
                  <a:gd name="T1" fmla="*/ 1 h 17"/>
                  <a:gd name="T2" fmla="*/ 2 w 17"/>
                  <a:gd name="T3" fmla="*/ 0 h 17"/>
                  <a:gd name="T4" fmla="*/ 0 w 17"/>
                  <a:gd name="T5" fmla="*/ 3 h 17"/>
                  <a:gd name="T6" fmla="*/ 0 w 17"/>
                  <a:gd name="T7" fmla="*/ 9 h 17"/>
                  <a:gd name="T8" fmla="*/ 2 w 17"/>
                  <a:gd name="T9" fmla="*/ 12 h 17"/>
                  <a:gd name="T10" fmla="*/ 6 w 17"/>
                  <a:gd name="T11" fmla="*/ 14 h 17"/>
                  <a:gd name="T12" fmla="*/ 6 w 17"/>
                  <a:gd name="T13" fmla="*/ 11 h 17"/>
                  <a:gd name="T14" fmla="*/ 11 w 17"/>
                  <a:gd name="T15" fmla="*/ 11 h 17"/>
                  <a:gd name="T16" fmla="*/ 13 w 17"/>
                  <a:gd name="T17" fmla="*/ 14 h 17"/>
                  <a:gd name="T18" fmla="*/ 14 w 17"/>
                  <a:gd name="T19" fmla="*/ 16 h 17"/>
                  <a:gd name="T20" fmla="*/ 16 w 17"/>
                  <a:gd name="T21" fmla="*/ 12 h 17"/>
                  <a:gd name="T22" fmla="*/ 16 w 17"/>
                  <a:gd name="T23" fmla="*/ 6 h 17"/>
                  <a:gd name="T24" fmla="*/ 14 w 17"/>
                  <a:gd name="T25" fmla="*/ 3 h 17"/>
                  <a:gd name="T26" fmla="*/ 11 w 17"/>
                  <a:gd name="T27" fmla="*/ 1 h 17"/>
                  <a:gd name="T28" fmla="*/ 11 w 17"/>
                  <a:gd name="T29" fmla="*/ 4 h 17"/>
                  <a:gd name="T30" fmla="*/ 6 w 17"/>
                  <a:gd name="T31" fmla="*/ 4 h 17"/>
                  <a:gd name="T32" fmla="*/ 6 w 17"/>
                  <a:gd name="T3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7">
                    <a:moveTo>
                      <a:pt x="6" y="1"/>
                    </a:moveTo>
                    <a:lnTo>
                      <a:pt x="2" y="0"/>
                    </a:lnTo>
                    <a:lnTo>
                      <a:pt x="0" y="3"/>
                    </a:lnTo>
                    <a:lnTo>
                      <a:pt x="0" y="9"/>
                    </a:lnTo>
                    <a:lnTo>
                      <a:pt x="2" y="12"/>
                    </a:lnTo>
                    <a:lnTo>
                      <a:pt x="6" y="14"/>
                    </a:lnTo>
                    <a:lnTo>
                      <a:pt x="6" y="11"/>
                    </a:lnTo>
                    <a:lnTo>
                      <a:pt x="11" y="11"/>
                    </a:lnTo>
                    <a:lnTo>
                      <a:pt x="13" y="14"/>
                    </a:lnTo>
                    <a:lnTo>
                      <a:pt x="14" y="16"/>
                    </a:lnTo>
                    <a:lnTo>
                      <a:pt x="16" y="12"/>
                    </a:lnTo>
                    <a:lnTo>
                      <a:pt x="16" y="6"/>
                    </a:lnTo>
                    <a:lnTo>
                      <a:pt x="14" y="3"/>
                    </a:lnTo>
                    <a:lnTo>
                      <a:pt x="11" y="1"/>
                    </a:lnTo>
                    <a:lnTo>
                      <a:pt x="11" y="4"/>
                    </a:lnTo>
                    <a:lnTo>
                      <a:pt x="6" y="4"/>
                    </a:lnTo>
                    <a:lnTo>
                      <a:pt x="6" y="1"/>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12" name="Freeform 76"/>
              <p:cNvSpPr>
                <a:spLocks/>
              </p:cNvSpPr>
              <p:nvPr/>
            </p:nvSpPr>
            <p:spPr bwMode="auto">
              <a:xfrm>
                <a:off x="3021" y="3751"/>
                <a:ext cx="20" cy="17"/>
              </a:xfrm>
              <a:custGeom>
                <a:avLst/>
                <a:gdLst>
                  <a:gd name="T0" fmla="*/ 6 w 20"/>
                  <a:gd name="T1" fmla="*/ 0 h 17"/>
                  <a:gd name="T2" fmla="*/ 2 w 20"/>
                  <a:gd name="T3" fmla="*/ 0 h 17"/>
                  <a:gd name="T4" fmla="*/ 0 w 20"/>
                  <a:gd name="T5" fmla="*/ 3 h 17"/>
                  <a:gd name="T6" fmla="*/ 0 w 20"/>
                  <a:gd name="T7" fmla="*/ 10 h 17"/>
                  <a:gd name="T8" fmla="*/ 2 w 20"/>
                  <a:gd name="T9" fmla="*/ 14 h 17"/>
                  <a:gd name="T10" fmla="*/ 6 w 20"/>
                  <a:gd name="T11" fmla="*/ 14 h 17"/>
                  <a:gd name="T12" fmla="*/ 8 w 20"/>
                  <a:gd name="T13" fmla="*/ 10 h 17"/>
                  <a:gd name="T14" fmla="*/ 11 w 20"/>
                  <a:gd name="T15" fmla="*/ 12 h 17"/>
                  <a:gd name="T16" fmla="*/ 13 w 20"/>
                  <a:gd name="T17" fmla="*/ 16 h 17"/>
                  <a:gd name="T18" fmla="*/ 17 w 20"/>
                  <a:gd name="T19" fmla="*/ 16 h 17"/>
                  <a:gd name="T20" fmla="*/ 19 w 20"/>
                  <a:gd name="T21" fmla="*/ 12 h 17"/>
                  <a:gd name="T22" fmla="*/ 19 w 20"/>
                  <a:gd name="T23" fmla="*/ 5 h 17"/>
                  <a:gd name="T24" fmla="*/ 17 w 20"/>
                  <a:gd name="T25" fmla="*/ 1 h 17"/>
                  <a:gd name="T26" fmla="*/ 13 w 20"/>
                  <a:gd name="T27" fmla="*/ 1 h 17"/>
                  <a:gd name="T28" fmla="*/ 11 w 20"/>
                  <a:gd name="T29" fmla="*/ 5 h 17"/>
                  <a:gd name="T30" fmla="*/ 8 w 20"/>
                  <a:gd name="T31" fmla="*/ 3 h 17"/>
                  <a:gd name="T32" fmla="*/ 6 w 20"/>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6" y="0"/>
                    </a:moveTo>
                    <a:lnTo>
                      <a:pt x="2" y="0"/>
                    </a:lnTo>
                    <a:lnTo>
                      <a:pt x="0" y="3"/>
                    </a:lnTo>
                    <a:lnTo>
                      <a:pt x="0" y="10"/>
                    </a:lnTo>
                    <a:lnTo>
                      <a:pt x="2" y="14"/>
                    </a:lnTo>
                    <a:lnTo>
                      <a:pt x="6" y="14"/>
                    </a:lnTo>
                    <a:lnTo>
                      <a:pt x="8" y="10"/>
                    </a:lnTo>
                    <a:lnTo>
                      <a:pt x="11" y="12"/>
                    </a:lnTo>
                    <a:lnTo>
                      <a:pt x="13" y="16"/>
                    </a:lnTo>
                    <a:lnTo>
                      <a:pt x="17" y="16"/>
                    </a:lnTo>
                    <a:lnTo>
                      <a:pt x="19" y="12"/>
                    </a:lnTo>
                    <a:lnTo>
                      <a:pt x="19" y="5"/>
                    </a:lnTo>
                    <a:lnTo>
                      <a:pt x="17" y="1"/>
                    </a:lnTo>
                    <a:lnTo>
                      <a:pt x="13" y="1"/>
                    </a:lnTo>
                    <a:lnTo>
                      <a:pt x="11" y="5"/>
                    </a:lnTo>
                    <a:lnTo>
                      <a:pt x="8" y="3"/>
                    </a:lnTo>
                    <a:lnTo>
                      <a:pt x="6" y="0"/>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13" name="Freeform 77"/>
              <p:cNvSpPr>
                <a:spLocks/>
              </p:cNvSpPr>
              <p:nvPr/>
            </p:nvSpPr>
            <p:spPr bwMode="auto">
              <a:xfrm>
                <a:off x="3040" y="3752"/>
                <a:ext cx="18" cy="17"/>
              </a:xfrm>
              <a:custGeom>
                <a:avLst/>
                <a:gdLst>
                  <a:gd name="T0" fmla="*/ 6 w 18"/>
                  <a:gd name="T1" fmla="*/ 1 h 17"/>
                  <a:gd name="T2" fmla="*/ 2 w 18"/>
                  <a:gd name="T3" fmla="*/ 0 h 17"/>
                  <a:gd name="T4" fmla="*/ 0 w 18"/>
                  <a:gd name="T5" fmla="*/ 3 h 17"/>
                  <a:gd name="T6" fmla="*/ 0 w 18"/>
                  <a:gd name="T7" fmla="*/ 10 h 17"/>
                  <a:gd name="T8" fmla="*/ 2 w 18"/>
                  <a:gd name="T9" fmla="*/ 14 h 17"/>
                  <a:gd name="T10" fmla="*/ 6 w 18"/>
                  <a:gd name="T11" fmla="*/ 16 h 17"/>
                  <a:gd name="T12" fmla="*/ 9 w 18"/>
                  <a:gd name="T13" fmla="*/ 12 h 17"/>
                  <a:gd name="T14" fmla="*/ 13 w 18"/>
                  <a:gd name="T15" fmla="*/ 16 h 17"/>
                  <a:gd name="T16" fmla="*/ 15 w 18"/>
                  <a:gd name="T17" fmla="*/ 16 h 17"/>
                  <a:gd name="T18" fmla="*/ 17 w 18"/>
                  <a:gd name="T19" fmla="*/ 14 h 17"/>
                  <a:gd name="T20" fmla="*/ 17 w 18"/>
                  <a:gd name="T21" fmla="*/ 7 h 17"/>
                  <a:gd name="T22" fmla="*/ 15 w 18"/>
                  <a:gd name="T23" fmla="*/ 1 h 17"/>
                  <a:gd name="T24" fmla="*/ 13 w 18"/>
                  <a:gd name="T25" fmla="*/ 1 h 17"/>
                  <a:gd name="T26" fmla="*/ 9 w 18"/>
                  <a:gd name="T27" fmla="*/ 5 h 17"/>
                  <a:gd name="T28" fmla="*/ 6 w 18"/>
                  <a:gd name="T2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7">
                    <a:moveTo>
                      <a:pt x="6" y="1"/>
                    </a:moveTo>
                    <a:lnTo>
                      <a:pt x="2" y="0"/>
                    </a:lnTo>
                    <a:lnTo>
                      <a:pt x="0" y="3"/>
                    </a:lnTo>
                    <a:lnTo>
                      <a:pt x="0" y="10"/>
                    </a:lnTo>
                    <a:lnTo>
                      <a:pt x="2" y="14"/>
                    </a:lnTo>
                    <a:lnTo>
                      <a:pt x="6" y="16"/>
                    </a:lnTo>
                    <a:lnTo>
                      <a:pt x="9" y="12"/>
                    </a:lnTo>
                    <a:lnTo>
                      <a:pt x="13" y="16"/>
                    </a:lnTo>
                    <a:lnTo>
                      <a:pt x="15" y="16"/>
                    </a:lnTo>
                    <a:lnTo>
                      <a:pt x="17" y="14"/>
                    </a:lnTo>
                    <a:lnTo>
                      <a:pt x="17" y="7"/>
                    </a:lnTo>
                    <a:lnTo>
                      <a:pt x="15" y="1"/>
                    </a:lnTo>
                    <a:lnTo>
                      <a:pt x="13" y="1"/>
                    </a:lnTo>
                    <a:lnTo>
                      <a:pt x="9" y="5"/>
                    </a:lnTo>
                    <a:lnTo>
                      <a:pt x="6" y="1"/>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14" name="Freeform 78"/>
              <p:cNvSpPr>
                <a:spLocks/>
              </p:cNvSpPr>
              <p:nvPr/>
            </p:nvSpPr>
            <p:spPr bwMode="auto">
              <a:xfrm>
                <a:off x="2802" y="3733"/>
                <a:ext cx="18" cy="17"/>
              </a:xfrm>
              <a:custGeom>
                <a:avLst/>
                <a:gdLst>
                  <a:gd name="T0" fmla="*/ 4 w 18"/>
                  <a:gd name="T1" fmla="*/ 0 h 17"/>
                  <a:gd name="T2" fmla="*/ 2 w 18"/>
                  <a:gd name="T3" fmla="*/ 0 h 17"/>
                  <a:gd name="T4" fmla="*/ 0 w 18"/>
                  <a:gd name="T5" fmla="*/ 3 h 17"/>
                  <a:gd name="T6" fmla="*/ 0 w 18"/>
                  <a:gd name="T7" fmla="*/ 10 h 17"/>
                  <a:gd name="T8" fmla="*/ 2 w 18"/>
                  <a:gd name="T9" fmla="*/ 14 h 17"/>
                  <a:gd name="T10" fmla="*/ 4 w 18"/>
                  <a:gd name="T11" fmla="*/ 14 h 17"/>
                  <a:gd name="T12" fmla="*/ 9 w 18"/>
                  <a:gd name="T13" fmla="*/ 12 h 17"/>
                  <a:gd name="T14" fmla="*/ 11 w 18"/>
                  <a:gd name="T15" fmla="*/ 16 h 17"/>
                  <a:gd name="T16" fmla="*/ 15 w 18"/>
                  <a:gd name="T17" fmla="*/ 16 h 17"/>
                  <a:gd name="T18" fmla="*/ 17 w 18"/>
                  <a:gd name="T19" fmla="*/ 12 h 17"/>
                  <a:gd name="T20" fmla="*/ 17 w 18"/>
                  <a:gd name="T21" fmla="*/ 5 h 17"/>
                  <a:gd name="T22" fmla="*/ 15 w 18"/>
                  <a:gd name="T23" fmla="*/ 1 h 17"/>
                  <a:gd name="T24" fmla="*/ 11 w 18"/>
                  <a:gd name="T25" fmla="*/ 1 h 17"/>
                  <a:gd name="T26" fmla="*/ 9 w 18"/>
                  <a:gd name="T27" fmla="*/ 5 h 17"/>
                  <a:gd name="T28" fmla="*/ 4 w 18"/>
                  <a:gd name="T2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7">
                    <a:moveTo>
                      <a:pt x="4" y="0"/>
                    </a:moveTo>
                    <a:lnTo>
                      <a:pt x="2" y="0"/>
                    </a:lnTo>
                    <a:lnTo>
                      <a:pt x="0" y="3"/>
                    </a:lnTo>
                    <a:lnTo>
                      <a:pt x="0" y="10"/>
                    </a:lnTo>
                    <a:lnTo>
                      <a:pt x="2" y="14"/>
                    </a:lnTo>
                    <a:lnTo>
                      <a:pt x="4" y="14"/>
                    </a:lnTo>
                    <a:lnTo>
                      <a:pt x="9" y="12"/>
                    </a:lnTo>
                    <a:lnTo>
                      <a:pt x="11" y="16"/>
                    </a:lnTo>
                    <a:lnTo>
                      <a:pt x="15" y="16"/>
                    </a:lnTo>
                    <a:lnTo>
                      <a:pt x="17" y="12"/>
                    </a:lnTo>
                    <a:lnTo>
                      <a:pt x="17" y="5"/>
                    </a:lnTo>
                    <a:lnTo>
                      <a:pt x="15" y="1"/>
                    </a:lnTo>
                    <a:lnTo>
                      <a:pt x="11" y="1"/>
                    </a:lnTo>
                    <a:lnTo>
                      <a:pt x="9" y="5"/>
                    </a:lnTo>
                    <a:lnTo>
                      <a:pt x="4" y="0"/>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15" name="Freeform 79"/>
              <p:cNvSpPr>
                <a:spLocks/>
              </p:cNvSpPr>
              <p:nvPr/>
            </p:nvSpPr>
            <p:spPr bwMode="auto">
              <a:xfrm>
                <a:off x="3157" y="3690"/>
                <a:ext cx="17" cy="20"/>
              </a:xfrm>
              <a:custGeom>
                <a:avLst/>
                <a:gdLst>
                  <a:gd name="T0" fmla="*/ 4 w 17"/>
                  <a:gd name="T1" fmla="*/ 15 h 20"/>
                  <a:gd name="T2" fmla="*/ 9 w 17"/>
                  <a:gd name="T3" fmla="*/ 19 h 20"/>
                  <a:gd name="T4" fmla="*/ 12 w 17"/>
                  <a:gd name="T5" fmla="*/ 19 h 20"/>
                  <a:gd name="T6" fmla="*/ 16 w 17"/>
                  <a:gd name="T7" fmla="*/ 17 h 20"/>
                  <a:gd name="T8" fmla="*/ 16 w 17"/>
                  <a:gd name="T9" fmla="*/ 15 h 20"/>
                  <a:gd name="T10" fmla="*/ 14 w 17"/>
                  <a:gd name="T11" fmla="*/ 11 h 20"/>
                  <a:gd name="T12" fmla="*/ 11 w 17"/>
                  <a:gd name="T13" fmla="*/ 11 h 20"/>
                  <a:gd name="T14" fmla="*/ 11 w 17"/>
                  <a:gd name="T15" fmla="*/ 7 h 20"/>
                  <a:gd name="T16" fmla="*/ 11 w 17"/>
                  <a:gd name="T17" fmla="*/ 5 h 20"/>
                  <a:gd name="T18" fmla="*/ 6 w 17"/>
                  <a:gd name="T19" fmla="*/ 1 h 20"/>
                  <a:gd name="T20" fmla="*/ 3 w 17"/>
                  <a:gd name="T21" fmla="*/ 0 h 20"/>
                  <a:gd name="T22" fmla="*/ 0 w 17"/>
                  <a:gd name="T23" fmla="*/ 2 h 20"/>
                  <a:gd name="T24" fmla="*/ 0 w 17"/>
                  <a:gd name="T25" fmla="*/ 4 h 20"/>
                  <a:gd name="T26" fmla="*/ 3 w 17"/>
                  <a:gd name="T27" fmla="*/ 8 h 20"/>
                  <a:gd name="T28" fmla="*/ 6 w 17"/>
                  <a:gd name="T29" fmla="*/ 11 h 20"/>
                  <a:gd name="T30" fmla="*/ 4 w 17"/>
                  <a:gd name="T31" fmla="*/ 13 h 20"/>
                  <a:gd name="T32" fmla="*/ 4 w 17"/>
                  <a:gd name="T33"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20">
                    <a:moveTo>
                      <a:pt x="4" y="15"/>
                    </a:moveTo>
                    <a:lnTo>
                      <a:pt x="9" y="19"/>
                    </a:lnTo>
                    <a:lnTo>
                      <a:pt x="12" y="19"/>
                    </a:lnTo>
                    <a:lnTo>
                      <a:pt x="16" y="17"/>
                    </a:lnTo>
                    <a:lnTo>
                      <a:pt x="16" y="15"/>
                    </a:lnTo>
                    <a:lnTo>
                      <a:pt x="14" y="11"/>
                    </a:lnTo>
                    <a:lnTo>
                      <a:pt x="11" y="11"/>
                    </a:lnTo>
                    <a:lnTo>
                      <a:pt x="11" y="7"/>
                    </a:lnTo>
                    <a:lnTo>
                      <a:pt x="11" y="5"/>
                    </a:lnTo>
                    <a:lnTo>
                      <a:pt x="6" y="1"/>
                    </a:lnTo>
                    <a:lnTo>
                      <a:pt x="3" y="0"/>
                    </a:lnTo>
                    <a:lnTo>
                      <a:pt x="0" y="2"/>
                    </a:lnTo>
                    <a:lnTo>
                      <a:pt x="0" y="4"/>
                    </a:lnTo>
                    <a:lnTo>
                      <a:pt x="3" y="8"/>
                    </a:lnTo>
                    <a:lnTo>
                      <a:pt x="6" y="11"/>
                    </a:lnTo>
                    <a:lnTo>
                      <a:pt x="4" y="13"/>
                    </a:lnTo>
                    <a:lnTo>
                      <a:pt x="4" y="15"/>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16" name="Freeform 80"/>
              <p:cNvSpPr>
                <a:spLocks/>
              </p:cNvSpPr>
              <p:nvPr/>
            </p:nvSpPr>
            <p:spPr bwMode="auto">
              <a:xfrm>
                <a:off x="3164" y="3709"/>
                <a:ext cx="17" cy="17"/>
              </a:xfrm>
              <a:custGeom>
                <a:avLst/>
                <a:gdLst>
                  <a:gd name="T0" fmla="*/ 0 w 17"/>
                  <a:gd name="T1" fmla="*/ 11 h 17"/>
                  <a:gd name="T2" fmla="*/ 0 w 17"/>
                  <a:gd name="T3" fmla="*/ 13 h 17"/>
                  <a:gd name="T4" fmla="*/ 6 w 17"/>
                  <a:gd name="T5" fmla="*/ 16 h 17"/>
                  <a:gd name="T6" fmla="*/ 12 w 17"/>
                  <a:gd name="T7" fmla="*/ 13 h 17"/>
                  <a:gd name="T8" fmla="*/ 12 w 17"/>
                  <a:gd name="T9" fmla="*/ 11 h 17"/>
                  <a:gd name="T10" fmla="*/ 12 w 17"/>
                  <a:gd name="T11" fmla="*/ 9 h 17"/>
                  <a:gd name="T12" fmla="*/ 12 w 17"/>
                  <a:gd name="T13" fmla="*/ 6 h 17"/>
                  <a:gd name="T14" fmla="*/ 16 w 17"/>
                  <a:gd name="T15" fmla="*/ 4 h 17"/>
                  <a:gd name="T16" fmla="*/ 16 w 17"/>
                  <a:gd name="T17" fmla="*/ 2 h 17"/>
                  <a:gd name="T18" fmla="*/ 9 w 17"/>
                  <a:gd name="T19" fmla="*/ 0 h 17"/>
                  <a:gd name="T20" fmla="*/ 3 w 17"/>
                  <a:gd name="T21" fmla="*/ 2 h 17"/>
                  <a:gd name="T22" fmla="*/ 3 w 17"/>
                  <a:gd name="T23" fmla="*/ 4 h 17"/>
                  <a:gd name="T24" fmla="*/ 0 w 17"/>
                  <a:gd name="T25" fmla="*/ 6 h 17"/>
                  <a:gd name="T26" fmla="*/ 0 w 17"/>
                  <a:gd name="T27" fmla="*/ 9 h 17"/>
                  <a:gd name="T28" fmla="*/ 0 w 17"/>
                  <a:gd name="T2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7">
                    <a:moveTo>
                      <a:pt x="0" y="11"/>
                    </a:moveTo>
                    <a:lnTo>
                      <a:pt x="0" y="13"/>
                    </a:lnTo>
                    <a:lnTo>
                      <a:pt x="6" y="16"/>
                    </a:lnTo>
                    <a:lnTo>
                      <a:pt x="12" y="13"/>
                    </a:lnTo>
                    <a:lnTo>
                      <a:pt x="12" y="11"/>
                    </a:lnTo>
                    <a:lnTo>
                      <a:pt x="12" y="9"/>
                    </a:lnTo>
                    <a:lnTo>
                      <a:pt x="12" y="6"/>
                    </a:lnTo>
                    <a:lnTo>
                      <a:pt x="16" y="4"/>
                    </a:lnTo>
                    <a:lnTo>
                      <a:pt x="16" y="2"/>
                    </a:lnTo>
                    <a:lnTo>
                      <a:pt x="9" y="0"/>
                    </a:lnTo>
                    <a:lnTo>
                      <a:pt x="3" y="2"/>
                    </a:lnTo>
                    <a:lnTo>
                      <a:pt x="3" y="4"/>
                    </a:lnTo>
                    <a:lnTo>
                      <a:pt x="0" y="6"/>
                    </a:lnTo>
                    <a:lnTo>
                      <a:pt x="0" y="9"/>
                    </a:lnTo>
                    <a:lnTo>
                      <a:pt x="0" y="11"/>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17" name="Freeform 81"/>
              <p:cNvSpPr>
                <a:spLocks/>
              </p:cNvSpPr>
              <p:nvPr/>
            </p:nvSpPr>
            <p:spPr bwMode="auto">
              <a:xfrm>
                <a:off x="3090" y="3753"/>
                <a:ext cx="17" cy="17"/>
              </a:xfrm>
              <a:custGeom>
                <a:avLst/>
                <a:gdLst>
                  <a:gd name="T0" fmla="*/ 4 w 17"/>
                  <a:gd name="T1" fmla="*/ 8 h 17"/>
                  <a:gd name="T2" fmla="*/ 0 w 17"/>
                  <a:gd name="T3" fmla="*/ 6 h 17"/>
                  <a:gd name="T4" fmla="*/ 0 w 17"/>
                  <a:gd name="T5" fmla="*/ 12 h 17"/>
                  <a:gd name="T6" fmla="*/ 0 w 17"/>
                  <a:gd name="T7" fmla="*/ 14 h 17"/>
                  <a:gd name="T8" fmla="*/ 4 w 17"/>
                  <a:gd name="T9" fmla="*/ 16 h 17"/>
                  <a:gd name="T10" fmla="*/ 9 w 17"/>
                  <a:gd name="T11" fmla="*/ 13 h 17"/>
                  <a:gd name="T12" fmla="*/ 9 w 17"/>
                  <a:gd name="T13" fmla="*/ 10 h 17"/>
                  <a:gd name="T14" fmla="*/ 11 w 17"/>
                  <a:gd name="T15" fmla="*/ 8 h 17"/>
                  <a:gd name="T16" fmla="*/ 12 w 17"/>
                  <a:gd name="T17" fmla="*/ 10 h 17"/>
                  <a:gd name="T18" fmla="*/ 16 w 17"/>
                  <a:gd name="T19" fmla="*/ 9 h 17"/>
                  <a:gd name="T20" fmla="*/ 16 w 17"/>
                  <a:gd name="T21" fmla="*/ 4 h 17"/>
                  <a:gd name="T22" fmla="*/ 13 w 17"/>
                  <a:gd name="T23" fmla="*/ 0 h 17"/>
                  <a:gd name="T24" fmla="*/ 11 w 17"/>
                  <a:gd name="T25" fmla="*/ 2 h 17"/>
                  <a:gd name="T26" fmla="*/ 9 w 17"/>
                  <a:gd name="T27" fmla="*/ 5 h 17"/>
                  <a:gd name="T28" fmla="*/ 6 w 17"/>
                  <a:gd name="T29" fmla="*/ 8 h 17"/>
                  <a:gd name="T30" fmla="*/ 4 w 17"/>
                  <a:gd name="T3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17">
                    <a:moveTo>
                      <a:pt x="4" y="8"/>
                    </a:moveTo>
                    <a:lnTo>
                      <a:pt x="0" y="6"/>
                    </a:lnTo>
                    <a:lnTo>
                      <a:pt x="0" y="12"/>
                    </a:lnTo>
                    <a:lnTo>
                      <a:pt x="0" y="14"/>
                    </a:lnTo>
                    <a:lnTo>
                      <a:pt x="4" y="16"/>
                    </a:lnTo>
                    <a:lnTo>
                      <a:pt x="9" y="13"/>
                    </a:lnTo>
                    <a:lnTo>
                      <a:pt x="9" y="10"/>
                    </a:lnTo>
                    <a:lnTo>
                      <a:pt x="11" y="8"/>
                    </a:lnTo>
                    <a:lnTo>
                      <a:pt x="12" y="10"/>
                    </a:lnTo>
                    <a:lnTo>
                      <a:pt x="16" y="9"/>
                    </a:lnTo>
                    <a:lnTo>
                      <a:pt x="16" y="4"/>
                    </a:lnTo>
                    <a:lnTo>
                      <a:pt x="13" y="0"/>
                    </a:lnTo>
                    <a:lnTo>
                      <a:pt x="11" y="2"/>
                    </a:lnTo>
                    <a:lnTo>
                      <a:pt x="9" y="5"/>
                    </a:lnTo>
                    <a:lnTo>
                      <a:pt x="6" y="8"/>
                    </a:lnTo>
                    <a:lnTo>
                      <a:pt x="4" y="8"/>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18" name="Freeform 82"/>
              <p:cNvSpPr>
                <a:spLocks/>
              </p:cNvSpPr>
              <p:nvPr/>
            </p:nvSpPr>
            <p:spPr bwMode="auto">
              <a:xfrm>
                <a:off x="3104" y="3746"/>
                <a:ext cx="19" cy="17"/>
              </a:xfrm>
              <a:custGeom>
                <a:avLst/>
                <a:gdLst>
                  <a:gd name="T0" fmla="*/ 5 w 19"/>
                  <a:gd name="T1" fmla="*/ 6 h 17"/>
                  <a:gd name="T2" fmla="*/ 1 w 19"/>
                  <a:gd name="T3" fmla="*/ 8 h 17"/>
                  <a:gd name="T4" fmla="*/ 1 w 19"/>
                  <a:gd name="T5" fmla="*/ 11 h 17"/>
                  <a:gd name="T6" fmla="*/ 0 w 19"/>
                  <a:gd name="T7" fmla="*/ 14 h 17"/>
                  <a:gd name="T8" fmla="*/ 4 w 19"/>
                  <a:gd name="T9" fmla="*/ 16 h 17"/>
                  <a:gd name="T10" fmla="*/ 10 w 19"/>
                  <a:gd name="T11" fmla="*/ 12 h 17"/>
                  <a:gd name="T12" fmla="*/ 10 w 19"/>
                  <a:gd name="T13" fmla="*/ 9 h 17"/>
                  <a:gd name="T14" fmla="*/ 12 w 19"/>
                  <a:gd name="T15" fmla="*/ 9 h 17"/>
                  <a:gd name="T16" fmla="*/ 14 w 19"/>
                  <a:gd name="T17" fmla="*/ 9 h 17"/>
                  <a:gd name="T18" fmla="*/ 18 w 19"/>
                  <a:gd name="T19" fmla="*/ 8 h 17"/>
                  <a:gd name="T20" fmla="*/ 18 w 19"/>
                  <a:gd name="T21" fmla="*/ 4 h 17"/>
                  <a:gd name="T22" fmla="*/ 18 w 19"/>
                  <a:gd name="T23" fmla="*/ 1 h 17"/>
                  <a:gd name="T24" fmla="*/ 14 w 19"/>
                  <a:gd name="T25" fmla="*/ 0 h 17"/>
                  <a:gd name="T26" fmla="*/ 12 w 19"/>
                  <a:gd name="T27" fmla="*/ 3 h 17"/>
                  <a:gd name="T28" fmla="*/ 10 w 19"/>
                  <a:gd name="T29" fmla="*/ 6 h 17"/>
                  <a:gd name="T30" fmla="*/ 7 w 19"/>
                  <a:gd name="T31" fmla="*/ 6 h 17"/>
                  <a:gd name="T32" fmla="*/ 5 w 19"/>
                  <a:gd name="T33"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7">
                    <a:moveTo>
                      <a:pt x="5" y="6"/>
                    </a:moveTo>
                    <a:lnTo>
                      <a:pt x="1" y="8"/>
                    </a:lnTo>
                    <a:lnTo>
                      <a:pt x="1" y="11"/>
                    </a:lnTo>
                    <a:lnTo>
                      <a:pt x="0" y="14"/>
                    </a:lnTo>
                    <a:lnTo>
                      <a:pt x="4" y="16"/>
                    </a:lnTo>
                    <a:lnTo>
                      <a:pt x="10" y="12"/>
                    </a:lnTo>
                    <a:lnTo>
                      <a:pt x="10" y="9"/>
                    </a:lnTo>
                    <a:lnTo>
                      <a:pt x="12" y="9"/>
                    </a:lnTo>
                    <a:lnTo>
                      <a:pt x="14" y="9"/>
                    </a:lnTo>
                    <a:lnTo>
                      <a:pt x="18" y="8"/>
                    </a:lnTo>
                    <a:lnTo>
                      <a:pt x="18" y="4"/>
                    </a:lnTo>
                    <a:lnTo>
                      <a:pt x="18" y="1"/>
                    </a:lnTo>
                    <a:lnTo>
                      <a:pt x="14" y="0"/>
                    </a:lnTo>
                    <a:lnTo>
                      <a:pt x="12" y="3"/>
                    </a:lnTo>
                    <a:lnTo>
                      <a:pt x="10" y="6"/>
                    </a:lnTo>
                    <a:lnTo>
                      <a:pt x="7" y="6"/>
                    </a:lnTo>
                    <a:lnTo>
                      <a:pt x="5" y="6"/>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19" name="Freeform 83"/>
              <p:cNvSpPr>
                <a:spLocks/>
              </p:cNvSpPr>
              <p:nvPr/>
            </p:nvSpPr>
            <p:spPr bwMode="auto">
              <a:xfrm>
                <a:off x="3120" y="3740"/>
                <a:ext cx="19" cy="17"/>
              </a:xfrm>
              <a:custGeom>
                <a:avLst/>
                <a:gdLst>
                  <a:gd name="T0" fmla="*/ 5 w 19"/>
                  <a:gd name="T1" fmla="*/ 5 h 17"/>
                  <a:gd name="T2" fmla="*/ 0 w 19"/>
                  <a:gd name="T3" fmla="*/ 8 h 17"/>
                  <a:gd name="T4" fmla="*/ 0 w 19"/>
                  <a:gd name="T5" fmla="*/ 12 h 17"/>
                  <a:gd name="T6" fmla="*/ 2 w 19"/>
                  <a:gd name="T7" fmla="*/ 16 h 17"/>
                  <a:gd name="T8" fmla="*/ 4 w 19"/>
                  <a:gd name="T9" fmla="*/ 16 h 17"/>
                  <a:gd name="T10" fmla="*/ 8 w 19"/>
                  <a:gd name="T11" fmla="*/ 12 h 17"/>
                  <a:gd name="T12" fmla="*/ 8 w 19"/>
                  <a:gd name="T13" fmla="*/ 8 h 17"/>
                  <a:gd name="T14" fmla="*/ 11 w 19"/>
                  <a:gd name="T15" fmla="*/ 8 h 17"/>
                  <a:gd name="T16" fmla="*/ 13 w 19"/>
                  <a:gd name="T17" fmla="*/ 10 h 17"/>
                  <a:gd name="T18" fmla="*/ 18 w 19"/>
                  <a:gd name="T19" fmla="*/ 7 h 17"/>
                  <a:gd name="T20" fmla="*/ 18 w 19"/>
                  <a:gd name="T21" fmla="*/ 3 h 17"/>
                  <a:gd name="T22" fmla="*/ 18 w 19"/>
                  <a:gd name="T23" fmla="*/ 0 h 17"/>
                  <a:gd name="T24" fmla="*/ 14 w 19"/>
                  <a:gd name="T25" fmla="*/ 0 h 17"/>
                  <a:gd name="T26" fmla="*/ 12 w 19"/>
                  <a:gd name="T27" fmla="*/ 1 h 17"/>
                  <a:gd name="T28" fmla="*/ 10 w 19"/>
                  <a:gd name="T29" fmla="*/ 5 h 17"/>
                  <a:gd name="T30" fmla="*/ 7 w 19"/>
                  <a:gd name="T31" fmla="*/ 5 h 17"/>
                  <a:gd name="T32" fmla="*/ 5 w 19"/>
                  <a:gd name="T33"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7">
                    <a:moveTo>
                      <a:pt x="5" y="5"/>
                    </a:moveTo>
                    <a:lnTo>
                      <a:pt x="0" y="8"/>
                    </a:lnTo>
                    <a:lnTo>
                      <a:pt x="0" y="12"/>
                    </a:lnTo>
                    <a:lnTo>
                      <a:pt x="2" y="16"/>
                    </a:lnTo>
                    <a:lnTo>
                      <a:pt x="4" y="16"/>
                    </a:lnTo>
                    <a:lnTo>
                      <a:pt x="8" y="12"/>
                    </a:lnTo>
                    <a:lnTo>
                      <a:pt x="8" y="8"/>
                    </a:lnTo>
                    <a:lnTo>
                      <a:pt x="11" y="8"/>
                    </a:lnTo>
                    <a:lnTo>
                      <a:pt x="13" y="10"/>
                    </a:lnTo>
                    <a:lnTo>
                      <a:pt x="18" y="7"/>
                    </a:lnTo>
                    <a:lnTo>
                      <a:pt x="18" y="3"/>
                    </a:lnTo>
                    <a:lnTo>
                      <a:pt x="18" y="0"/>
                    </a:lnTo>
                    <a:lnTo>
                      <a:pt x="14" y="0"/>
                    </a:lnTo>
                    <a:lnTo>
                      <a:pt x="12" y="1"/>
                    </a:lnTo>
                    <a:lnTo>
                      <a:pt x="10" y="5"/>
                    </a:lnTo>
                    <a:lnTo>
                      <a:pt x="7" y="5"/>
                    </a:lnTo>
                    <a:lnTo>
                      <a:pt x="5" y="5"/>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20" name="Freeform 84"/>
              <p:cNvSpPr>
                <a:spLocks/>
              </p:cNvSpPr>
              <p:nvPr/>
            </p:nvSpPr>
            <p:spPr bwMode="auto">
              <a:xfrm>
                <a:off x="3138" y="3733"/>
                <a:ext cx="17" cy="17"/>
              </a:xfrm>
              <a:custGeom>
                <a:avLst/>
                <a:gdLst>
                  <a:gd name="T0" fmla="*/ 4 w 17"/>
                  <a:gd name="T1" fmla="*/ 5 h 17"/>
                  <a:gd name="T2" fmla="*/ 0 w 17"/>
                  <a:gd name="T3" fmla="*/ 8 h 17"/>
                  <a:gd name="T4" fmla="*/ 0 w 17"/>
                  <a:gd name="T5" fmla="*/ 12 h 17"/>
                  <a:gd name="T6" fmla="*/ 0 w 17"/>
                  <a:gd name="T7" fmla="*/ 16 h 17"/>
                  <a:gd name="T8" fmla="*/ 4 w 17"/>
                  <a:gd name="T9" fmla="*/ 16 h 17"/>
                  <a:gd name="T10" fmla="*/ 6 w 17"/>
                  <a:gd name="T11" fmla="*/ 14 h 17"/>
                  <a:gd name="T12" fmla="*/ 6 w 17"/>
                  <a:gd name="T13" fmla="*/ 10 h 17"/>
                  <a:gd name="T14" fmla="*/ 9 w 17"/>
                  <a:gd name="T15" fmla="*/ 10 h 17"/>
                  <a:gd name="T16" fmla="*/ 11 w 17"/>
                  <a:gd name="T17" fmla="*/ 10 h 17"/>
                  <a:gd name="T18" fmla="*/ 15 w 17"/>
                  <a:gd name="T19" fmla="*/ 7 h 17"/>
                  <a:gd name="T20" fmla="*/ 16 w 17"/>
                  <a:gd name="T21" fmla="*/ 3 h 17"/>
                  <a:gd name="T22" fmla="*/ 16 w 17"/>
                  <a:gd name="T23" fmla="*/ 0 h 17"/>
                  <a:gd name="T24" fmla="*/ 14 w 17"/>
                  <a:gd name="T25" fmla="*/ 0 h 17"/>
                  <a:gd name="T26" fmla="*/ 10 w 17"/>
                  <a:gd name="T27" fmla="*/ 3 h 17"/>
                  <a:gd name="T28" fmla="*/ 9 w 17"/>
                  <a:gd name="T29" fmla="*/ 7 h 17"/>
                  <a:gd name="T30" fmla="*/ 6 w 17"/>
                  <a:gd name="T31" fmla="*/ 7 h 17"/>
                  <a:gd name="T32" fmla="*/ 4 w 17"/>
                  <a:gd name="T33"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7">
                    <a:moveTo>
                      <a:pt x="4" y="5"/>
                    </a:moveTo>
                    <a:lnTo>
                      <a:pt x="0" y="8"/>
                    </a:lnTo>
                    <a:lnTo>
                      <a:pt x="0" y="12"/>
                    </a:lnTo>
                    <a:lnTo>
                      <a:pt x="0" y="16"/>
                    </a:lnTo>
                    <a:lnTo>
                      <a:pt x="4" y="16"/>
                    </a:lnTo>
                    <a:lnTo>
                      <a:pt x="6" y="14"/>
                    </a:lnTo>
                    <a:lnTo>
                      <a:pt x="6" y="10"/>
                    </a:lnTo>
                    <a:lnTo>
                      <a:pt x="9" y="10"/>
                    </a:lnTo>
                    <a:lnTo>
                      <a:pt x="11" y="10"/>
                    </a:lnTo>
                    <a:lnTo>
                      <a:pt x="15" y="7"/>
                    </a:lnTo>
                    <a:lnTo>
                      <a:pt x="16" y="3"/>
                    </a:lnTo>
                    <a:lnTo>
                      <a:pt x="16" y="0"/>
                    </a:lnTo>
                    <a:lnTo>
                      <a:pt x="14" y="0"/>
                    </a:lnTo>
                    <a:lnTo>
                      <a:pt x="10" y="3"/>
                    </a:lnTo>
                    <a:lnTo>
                      <a:pt x="9" y="7"/>
                    </a:lnTo>
                    <a:lnTo>
                      <a:pt x="6" y="7"/>
                    </a:lnTo>
                    <a:lnTo>
                      <a:pt x="4" y="5"/>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21" name="Freeform 85"/>
              <p:cNvSpPr>
                <a:spLocks/>
              </p:cNvSpPr>
              <p:nvPr/>
            </p:nvSpPr>
            <p:spPr bwMode="auto">
              <a:xfrm>
                <a:off x="3154" y="3723"/>
                <a:ext cx="17" cy="17"/>
              </a:xfrm>
              <a:custGeom>
                <a:avLst/>
                <a:gdLst>
                  <a:gd name="T0" fmla="*/ 2 w 17"/>
                  <a:gd name="T1" fmla="*/ 7 h 17"/>
                  <a:gd name="T2" fmla="*/ 0 w 17"/>
                  <a:gd name="T3" fmla="*/ 8 h 17"/>
                  <a:gd name="T4" fmla="*/ 0 w 17"/>
                  <a:gd name="T5" fmla="*/ 11 h 17"/>
                  <a:gd name="T6" fmla="*/ 0 w 17"/>
                  <a:gd name="T7" fmla="*/ 14 h 17"/>
                  <a:gd name="T8" fmla="*/ 5 w 17"/>
                  <a:gd name="T9" fmla="*/ 16 h 17"/>
                  <a:gd name="T10" fmla="*/ 9 w 17"/>
                  <a:gd name="T11" fmla="*/ 13 h 17"/>
                  <a:gd name="T12" fmla="*/ 9 w 17"/>
                  <a:gd name="T13" fmla="*/ 10 h 17"/>
                  <a:gd name="T14" fmla="*/ 9 w 17"/>
                  <a:gd name="T15" fmla="*/ 8 h 17"/>
                  <a:gd name="T16" fmla="*/ 12 w 17"/>
                  <a:gd name="T17" fmla="*/ 8 h 17"/>
                  <a:gd name="T18" fmla="*/ 14 w 17"/>
                  <a:gd name="T19" fmla="*/ 5 h 17"/>
                  <a:gd name="T20" fmla="*/ 14 w 17"/>
                  <a:gd name="T21" fmla="*/ 2 h 17"/>
                  <a:gd name="T22" fmla="*/ 16 w 17"/>
                  <a:gd name="T23" fmla="*/ 0 h 17"/>
                  <a:gd name="T24" fmla="*/ 13 w 17"/>
                  <a:gd name="T25" fmla="*/ 0 h 17"/>
                  <a:gd name="T26" fmla="*/ 9 w 17"/>
                  <a:gd name="T27" fmla="*/ 2 h 17"/>
                  <a:gd name="T28" fmla="*/ 5 w 17"/>
                  <a:gd name="T29" fmla="*/ 5 h 17"/>
                  <a:gd name="T30" fmla="*/ 5 w 17"/>
                  <a:gd name="T31" fmla="*/ 8 h 17"/>
                  <a:gd name="T32" fmla="*/ 2 w 17"/>
                  <a:gd name="T33"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7">
                    <a:moveTo>
                      <a:pt x="2" y="7"/>
                    </a:moveTo>
                    <a:lnTo>
                      <a:pt x="0" y="8"/>
                    </a:lnTo>
                    <a:lnTo>
                      <a:pt x="0" y="11"/>
                    </a:lnTo>
                    <a:lnTo>
                      <a:pt x="0" y="14"/>
                    </a:lnTo>
                    <a:lnTo>
                      <a:pt x="5" y="16"/>
                    </a:lnTo>
                    <a:lnTo>
                      <a:pt x="9" y="13"/>
                    </a:lnTo>
                    <a:lnTo>
                      <a:pt x="9" y="10"/>
                    </a:lnTo>
                    <a:lnTo>
                      <a:pt x="9" y="8"/>
                    </a:lnTo>
                    <a:lnTo>
                      <a:pt x="12" y="8"/>
                    </a:lnTo>
                    <a:lnTo>
                      <a:pt x="14" y="5"/>
                    </a:lnTo>
                    <a:lnTo>
                      <a:pt x="14" y="2"/>
                    </a:lnTo>
                    <a:lnTo>
                      <a:pt x="16" y="0"/>
                    </a:lnTo>
                    <a:lnTo>
                      <a:pt x="13" y="0"/>
                    </a:lnTo>
                    <a:lnTo>
                      <a:pt x="9" y="2"/>
                    </a:lnTo>
                    <a:lnTo>
                      <a:pt x="5" y="5"/>
                    </a:lnTo>
                    <a:lnTo>
                      <a:pt x="5" y="8"/>
                    </a:lnTo>
                    <a:lnTo>
                      <a:pt x="2" y="7"/>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22" name="Line 86"/>
              <p:cNvSpPr>
                <a:spLocks noChangeShapeType="1"/>
              </p:cNvSpPr>
              <p:nvPr/>
            </p:nvSpPr>
            <p:spPr bwMode="auto">
              <a:xfrm flipH="1">
                <a:off x="3085" y="3524"/>
                <a:ext cx="9" cy="11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23" name="Freeform 87"/>
              <p:cNvSpPr>
                <a:spLocks/>
              </p:cNvSpPr>
              <p:nvPr/>
            </p:nvSpPr>
            <p:spPr bwMode="auto">
              <a:xfrm>
                <a:off x="3079" y="3574"/>
                <a:ext cx="17" cy="51"/>
              </a:xfrm>
              <a:custGeom>
                <a:avLst/>
                <a:gdLst>
                  <a:gd name="T0" fmla="*/ 0 w 17"/>
                  <a:gd name="T1" fmla="*/ 49 h 51"/>
                  <a:gd name="T2" fmla="*/ 5 w 17"/>
                  <a:gd name="T3" fmla="*/ 0 h 51"/>
                  <a:gd name="T4" fmla="*/ 16 w 17"/>
                  <a:gd name="T5" fmla="*/ 1 h 51"/>
                  <a:gd name="T6" fmla="*/ 10 w 17"/>
                  <a:gd name="T7" fmla="*/ 50 h 51"/>
                  <a:gd name="T8" fmla="*/ 0 w 17"/>
                  <a:gd name="T9" fmla="*/ 49 h 51"/>
                </a:gdLst>
                <a:ahLst/>
                <a:cxnLst>
                  <a:cxn ang="0">
                    <a:pos x="T0" y="T1"/>
                  </a:cxn>
                  <a:cxn ang="0">
                    <a:pos x="T2" y="T3"/>
                  </a:cxn>
                  <a:cxn ang="0">
                    <a:pos x="T4" y="T5"/>
                  </a:cxn>
                  <a:cxn ang="0">
                    <a:pos x="T6" y="T7"/>
                  </a:cxn>
                  <a:cxn ang="0">
                    <a:pos x="T8" y="T9"/>
                  </a:cxn>
                </a:cxnLst>
                <a:rect l="0" t="0" r="r" b="b"/>
                <a:pathLst>
                  <a:path w="17" h="51">
                    <a:moveTo>
                      <a:pt x="0" y="49"/>
                    </a:moveTo>
                    <a:lnTo>
                      <a:pt x="5" y="0"/>
                    </a:lnTo>
                    <a:lnTo>
                      <a:pt x="16" y="1"/>
                    </a:lnTo>
                    <a:lnTo>
                      <a:pt x="10" y="50"/>
                    </a:lnTo>
                    <a:lnTo>
                      <a:pt x="0" y="49"/>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24" name="Freeform 88"/>
              <p:cNvSpPr>
                <a:spLocks/>
              </p:cNvSpPr>
              <p:nvPr/>
            </p:nvSpPr>
            <p:spPr bwMode="auto">
              <a:xfrm>
                <a:off x="3081" y="3601"/>
                <a:ext cx="17" cy="17"/>
              </a:xfrm>
              <a:custGeom>
                <a:avLst/>
                <a:gdLst>
                  <a:gd name="T0" fmla="*/ 0 w 17"/>
                  <a:gd name="T1" fmla="*/ 0 h 17"/>
                  <a:gd name="T2" fmla="*/ 0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0" y="0"/>
                    </a:lnTo>
                    <a:lnTo>
                      <a:pt x="16" y="16"/>
                    </a:lnTo>
                    <a:lnTo>
                      <a:pt x="0" y="0"/>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25" name="Freeform 89"/>
              <p:cNvSpPr>
                <a:spLocks/>
              </p:cNvSpPr>
              <p:nvPr/>
            </p:nvSpPr>
            <p:spPr bwMode="auto">
              <a:xfrm>
                <a:off x="3079" y="3609"/>
                <a:ext cx="17" cy="17"/>
              </a:xfrm>
              <a:custGeom>
                <a:avLst/>
                <a:gdLst>
                  <a:gd name="T0" fmla="*/ 0 w 17"/>
                  <a:gd name="T1" fmla="*/ 14 h 17"/>
                  <a:gd name="T2" fmla="*/ 2 w 17"/>
                  <a:gd name="T3" fmla="*/ 0 h 17"/>
                  <a:gd name="T4" fmla="*/ 16 w 17"/>
                  <a:gd name="T5" fmla="*/ 1 h 17"/>
                  <a:gd name="T6" fmla="*/ 13 w 17"/>
                  <a:gd name="T7" fmla="*/ 16 h 17"/>
                  <a:gd name="T8" fmla="*/ 0 w 17"/>
                  <a:gd name="T9" fmla="*/ 14 h 17"/>
                </a:gdLst>
                <a:ahLst/>
                <a:cxnLst>
                  <a:cxn ang="0">
                    <a:pos x="T0" y="T1"/>
                  </a:cxn>
                  <a:cxn ang="0">
                    <a:pos x="T2" y="T3"/>
                  </a:cxn>
                  <a:cxn ang="0">
                    <a:pos x="T4" y="T5"/>
                  </a:cxn>
                  <a:cxn ang="0">
                    <a:pos x="T6" y="T7"/>
                  </a:cxn>
                  <a:cxn ang="0">
                    <a:pos x="T8" y="T9"/>
                  </a:cxn>
                </a:cxnLst>
                <a:rect l="0" t="0" r="r" b="b"/>
                <a:pathLst>
                  <a:path w="17" h="17">
                    <a:moveTo>
                      <a:pt x="0" y="14"/>
                    </a:moveTo>
                    <a:lnTo>
                      <a:pt x="2" y="0"/>
                    </a:lnTo>
                    <a:lnTo>
                      <a:pt x="16" y="1"/>
                    </a:lnTo>
                    <a:lnTo>
                      <a:pt x="13" y="16"/>
                    </a:lnTo>
                    <a:lnTo>
                      <a:pt x="0" y="14"/>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26" name="Freeform 90"/>
              <p:cNvSpPr>
                <a:spLocks/>
              </p:cNvSpPr>
              <p:nvPr/>
            </p:nvSpPr>
            <p:spPr bwMode="auto">
              <a:xfrm>
                <a:off x="3077" y="3617"/>
                <a:ext cx="17" cy="17"/>
              </a:xfrm>
              <a:custGeom>
                <a:avLst/>
                <a:gdLst>
                  <a:gd name="T0" fmla="*/ 0 w 17"/>
                  <a:gd name="T1" fmla="*/ 13 h 17"/>
                  <a:gd name="T2" fmla="*/ 0 w 17"/>
                  <a:gd name="T3" fmla="*/ 0 h 17"/>
                  <a:gd name="T4" fmla="*/ 16 w 17"/>
                  <a:gd name="T5" fmla="*/ 2 h 17"/>
                  <a:gd name="T6" fmla="*/ 16 w 17"/>
                  <a:gd name="T7" fmla="*/ 16 h 17"/>
                  <a:gd name="T8" fmla="*/ 0 w 17"/>
                  <a:gd name="T9" fmla="*/ 13 h 17"/>
                </a:gdLst>
                <a:ahLst/>
                <a:cxnLst>
                  <a:cxn ang="0">
                    <a:pos x="T0" y="T1"/>
                  </a:cxn>
                  <a:cxn ang="0">
                    <a:pos x="T2" y="T3"/>
                  </a:cxn>
                  <a:cxn ang="0">
                    <a:pos x="T4" y="T5"/>
                  </a:cxn>
                  <a:cxn ang="0">
                    <a:pos x="T6" y="T7"/>
                  </a:cxn>
                  <a:cxn ang="0">
                    <a:pos x="T8" y="T9"/>
                  </a:cxn>
                </a:cxnLst>
                <a:rect l="0" t="0" r="r" b="b"/>
                <a:pathLst>
                  <a:path w="17" h="17">
                    <a:moveTo>
                      <a:pt x="0" y="13"/>
                    </a:moveTo>
                    <a:lnTo>
                      <a:pt x="0" y="0"/>
                    </a:lnTo>
                    <a:lnTo>
                      <a:pt x="16" y="2"/>
                    </a:lnTo>
                    <a:lnTo>
                      <a:pt x="16" y="16"/>
                    </a:lnTo>
                    <a:lnTo>
                      <a:pt x="0" y="13"/>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27" name="Freeform 91"/>
              <p:cNvSpPr>
                <a:spLocks/>
              </p:cNvSpPr>
              <p:nvPr/>
            </p:nvSpPr>
            <p:spPr bwMode="auto">
              <a:xfrm>
                <a:off x="2941" y="3589"/>
                <a:ext cx="20" cy="20"/>
              </a:xfrm>
              <a:custGeom>
                <a:avLst/>
                <a:gdLst>
                  <a:gd name="T0" fmla="*/ 0 w 20"/>
                  <a:gd name="T1" fmla="*/ 1 h 20"/>
                  <a:gd name="T2" fmla="*/ 9 w 20"/>
                  <a:gd name="T3" fmla="*/ 18 h 20"/>
                  <a:gd name="T4" fmla="*/ 19 w 20"/>
                  <a:gd name="T5" fmla="*/ 19 h 20"/>
                  <a:gd name="T6" fmla="*/ 9 w 20"/>
                  <a:gd name="T7" fmla="*/ 0 h 20"/>
                  <a:gd name="T8" fmla="*/ 0 w 20"/>
                  <a:gd name="T9" fmla="*/ 1 h 20"/>
                </a:gdLst>
                <a:ahLst/>
                <a:cxnLst>
                  <a:cxn ang="0">
                    <a:pos x="T0" y="T1"/>
                  </a:cxn>
                  <a:cxn ang="0">
                    <a:pos x="T2" y="T3"/>
                  </a:cxn>
                  <a:cxn ang="0">
                    <a:pos x="T4" y="T5"/>
                  </a:cxn>
                  <a:cxn ang="0">
                    <a:pos x="T6" y="T7"/>
                  </a:cxn>
                  <a:cxn ang="0">
                    <a:pos x="T8" y="T9"/>
                  </a:cxn>
                </a:cxnLst>
                <a:rect l="0" t="0" r="r" b="b"/>
                <a:pathLst>
                  <a:path w="20" h="20">
                    <a:moveTo>
                      <a:pt x="0" y="1"/>
                    </a:moveTo>
                    <a:lnTo>
                      <a:pt x="9" y="18"/>
                    </a:lnTo>
                    <a:lnTo>
                      <a:pt x="19" y="19"/>
                    </a:lnTo>
                    <a:lnTo>
                      <a:pt x="9" y="0"/>
                    </a:lnTo>
                    <a:lnTo>
                      <a:pt x="0" y="1"/>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28" name="Freeform 92"/>
              <p:cNvSpPr>
                <a:spLocks/>
              </p:cNvSpPr>
              <p:nvPr/>
            </p:nvSpPr>
            <p:spPr bwMode="auto">
              <a:xfrm>
                <a:off x="2933" y="3578"/>
                <a:ext cx="25" cy="17"/>
              </a:xfrm>
              <a:custGeom>
                <a:avLst/>
                <a:gdLst>
                  <a:gd name="T0" fmla="*/ 1 w 25"/>
                  <a:gd name="T1" fmla="*/ 0 h 17"/>
                  <a:gd name="T2" fmla="*/ 20 w 25"/>
                  <a:gd name="T3" fmla="*/ 2 h 17"/>
                  <a:gd name="T4" fmla="*/ 24 w 25"/>
                  <a:gd name="T5" fmla="*/ 8 h 17"/>
                  <a:gd name="T6" fmla="*/ 19 w 25"/>
                  <a:gd name="T7" fmla="*/ 16 h 17"/>
                  <a:gd name="T8" fmla="*/ 6 w 25"/>
                  <a:gd name="T9" fmla="*/ 14 h 17"/>
                  <a:gd name="T10" fmla="*/ 0 w 25"/>
                  <a:gd name="T11" fmla="*/ 11 h 17"/>
                  <a:gd name="T12" fmla="*/ 1 w 2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25" h="17">
                    <a:moveTo>
                      <a:pt x="1" y="0"/>
                    </a:moveTo>
                    <a:lnTo>
                      <a:pt x="20" y="2"/>
                    </a:lnTo>
                    <a:lnTo>
                      <a:pt x="24" y="8"/>
                    </a:lnTo>
                    <a:lnTo>
                      <a:pt x="19" y="16"/>
                    </a:lnTo>
                    <a:lnTo>
                      <a:pt x="6" y="14"/>
                    </a:lnTo>
                    <a:lnTo>
                      <a:pt x="0" y="11"/>
                    </a:lnTo>
                    <a:lnTo>
                      <a:pt x="1" y="0"/>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29" name="Freeform 93"/>
              <p:cNvSpPr>
                <a:spLocks/>
              </p:cNvSpPr>
              <p:nvPr/>
            </p:nvSpPr>
            <p:spPr bwMode="auto">
              <a:xfrm>
                <a:off x="2866" y="3574"/>
                <a:ext cx="51" cy="17"/>
              </a:xfrm>
              <a:custGeom>
                <a:avLst/>
                <a:gdLst>
                  <a:gd name="T0" fmla="*/ 0 w 51"/>
                  <a:gd name="T1" fmla="*/ 5 h 17"/>
                  <a:gd name="T2" fmla="*/ 0 w 51"/>
                  <a:gd name="T3" fmla="*/ 0 h 17"/>
                  <a:gd name="T4" fmla="*/ 50 w 51"/>
                  <a:gd name="T5" fmla="*/ 10 h 17"/>
                  <a:gd name="T6" fmla="*/ 50 w 51"/>
                  <a:gd name="T7" fmla="*/ 16 h 17"/>
                  <a:gd name="T8" fmla="*/ 0 w 51"/>
                  <a:gd name="T9" fmla="*/ 5 h 17"/>
                </a:gdLst>
                <a:ahLst/>
                <a:cxnLst>
                  <a:cxn ang="0">
                    <a:pos x="T0" y="T1"/>
                  </a:cxn>
                  <a:cxn ang="0">
                    <a:pos x="T2" y="T3"/>
                  </a:cxn>
                  <a:cxn ang="0">
                    <a:pos x="T4" y="T5"/>
                  </a:cxn>
                  <a:cxn ang="0">
                    <a:pos x="T6" y="T7"/>
                  </a:cxn>
                  <a:cxn ang="0">
                    <a:pos x="T8" y="T9"/>
                  </a:cxn>
                </a:cxnLst>
                <a:rect l="0" t="0" r="r" b="b"/>
                <a:pathLst>
                  <a:path w="51" h="17">
                    <a:moveTo>
                      <a:pt x="0" y="5"/>
                    </a:moveTo>
                    <a:lnTo>
                      <a:pt x="0" y="0"/>
                    </a:lnTo>
                    <a:lnTo>
                      <a:pt x="50" y="10"/>
                    </a:lnTo>
                    <a:lnTo>
                      <a:pt x="50" y="16"/>
                    </a:lnTo>
                    <a:lnTo>
                      <a:pt x="0" y="5"/>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30" name="Freeform 94"/>
              <p:cNvSpPr>
                <a:spLocks/>
              </p:cNvSpPr>
              <p:nvPr/>
            </p:nvSpPr>
            <p:spPr bwMode="auto">
              <a:xfrm>
                <a:off x="2913" y="3578"/>
                <a:ext cx="19" cy="17"/>
              </a:xfrm>
              <a:custGeom>
                <a:avLst/>
                <a:gdLst>
                  <a:gd name="T0" fmla="*/ 0 w 19"/>
                  <a:gd name="T1" fmla="*/ 13 h 17"/>
                  <a:gd name="T2" fmla="*/ 0 w 19"/>
                  <a:gd name="T3" fmla="*/ 0 h 17"/>
                  <a:gd name="T4" fmla="*/ 18 w 19"/>
                  <a:gd name="T5" fmla="*/ 2 h 17"/>
                  <a:gd name="T6" fmla="*/ 18 w 19"/>
                  <a:gd name="T7" fmla="*/ 16 h 17"/>
                  <a:gd name="T8" fmla="*/ 0 w 19"/>
                  <a:gd name="T9" fmla="*/ 13 h 17"/>
                </a:gdLst>
                <a:ahLst/>
                <a:cxnLst>
                  <a:cxn ang="0">
                    <a:pos x="T0" y="T1"/>
                  </a:cxn>
                  <a:cxn ang="0">
                    <a:pos x="T2" y="T3"/>
                  </a:cxn>
                  <a:cxn ang="0">
                    <a:pos x="T4" y="T5"/>
                  </a:cxn>
                  <a:cxn ang="0">
                    <a:pos x="T6" y="T7"/>
                  </a:cxn>
                  <a:cxn ang="0">
                    <a:pos x="T8" y="T9"/>
                  </a:cxn>
                </a:cxnLst>
                <a:rect l="0" t="0" r="r" b="b"/>
                <a:pathLst>
                  <a:path w="19" h="17">
                    <a:moveTo>
                      <a:pt x="0" y="13"/>
                    </a:moveTo>
                    <a:lnTo>
                      <a:pt x="0" y="0"/>
                    </a:lnTo>
                    <a:lnTo>
                      <a:pt x="18" y="2"/>
                    </a:lnTo>
                    <a:lnTo>
                      <a:pt x="18" y="16"/>
                    </a:lnTo>
                    <a:lnTo>
                      <a:pt x="0" y="13"/>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31" name="Freeform 95"/>
              <p:cNvSpPr>
                <a:spLocks/>
              </p:cNvSpPr>
              <p:nvPr/>
            </p:nvSpPr>
            <p:spPr bwMode="auto">
              <a:xfrm>
                <a:off x="2931" y="3578"/>
                <a:ext cx="17" cy="17"/>
              </a:xfrm>
              <a:custGeom>
                <a:avLst/>
                <a:gdLst>
                  <a:gd name="T0" fmla="*/ 0 w 17"/>
                  <a:gd name="T1" fmla="*/ 16 h 17"/>
                  <a:gd name="T2" fmla="*/ 5 w 17"/>
                  <a:gd name="T3" fmla="*/ 0 h 17"/>
                  <a:gd name="T4" fmla="*/ 16 w 17"/>
                  <a:gd name="T5" fmla="*/ 0 h 17"/>
                  <a:gd name="T6" fmla="*/ 10 w 17"/>
                  <a:gd name="T7" fmla="*/ 16 h 17"/>
                  <a:gd name="T8" fmla="*/ 0 w 17"/>
                  <a:gd name="T9" fmla="*/ 16 h 17"/>
                </a:gdLst>
                <a:ahLst/>
                <a:cxnLst>
                  <a:cxn ang="0">
                    <a:pos x="T0" y="T1"/>
                  </a:cxn>
                  <a:cxn ang="0">
                    <a:pos x="T2" y="T3"/>
                  </a:cxn>
                  <a:cxn ang="0">
                    <a:pos x="T4" y="T5"/>
                  </a:cxn>
                  <a:cxn ang="0">
                    <a:pos x="T6" y="T7"/>
                  </a:cxn>
                  <a:cxn ang="0">
                    <a:pos x="T8" y="T9"/>
                  </a:cxn>
                </a:cxnLst>
                <a:rect l="0" t="0" r="r" b="b"/>
                <a:pathLst>
                  <a:path w="17" h="17">
                    <a:moveTo>
                      <a:pt x="0" y="16"/>
                    </a:moveTo>
                    <a:lnTo>
                      <a:pt x="5" y="0"/>
                    </a:lnTo>
                    <a:lnTo>
                      <a:pt x="16" y="0"/>
                    </a:lnTo>
                    <a:lnTo>
                      <a:pt x="10" y="16"/>
                    </a:lnTo>
                    <a:lnTo>
                      <a:pt x="0" y="16"/>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32" name="Line 96"/>
              <p:cNvSpPr>
                <a:spLocks noChangeShapeType="1"/>
              </p:cNvSpPr>
              <p:nvPr/>
            </p:nvSpPr>
            <p:spPr bwMode="auto">
              <a:xfrm flipV="1">
                <a:off x="2933" y="3578"/>
                <a:ext cx="0" cy="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33" name="Freeform 97"/>
              <p:cNvSpPr>
                <a:spLocks/>
              </p:cNvSpPr>
              <p:nvPr/>
            </p:nvSpPr>
            <p:spPr bwMode="auto">
              <a:xfrm>
                <a:off x="2860" y="3573"/>
                <a:ext cx="17" cy="17"/>
              </a:xfrm>
              <a:custGeom>
                <a:avLst/>
                <a:gdLst>
                  <a:gd name="T0" fmla="*/ 0 w 17"/>
                  <a:gd name="T1" fmla="*/ 12 h 17"/>
                  <a:gd name="T2" fmla="*/ 0 w 17"/>
                  <a:gd name="T3" fmla="*/ 0 h 17"/>
                  <a:gd name="T4" fmla="*/ 16 w 17"/>
                  <a:gd name="T5" fmla="*/ 3 h 17"/>
                  <a:gd name="T6" fmla="*/ 16 w 17"/>
                  <a:gd name="T7" fmla="*/ 16 h 17"/>
                  <a:gd name="T8" fmla="*/ 0 w 17"/>
                  <a:gd name="T9" fmla="*/ 12 h 17"/>
                </a:gdLst>
                <a:ahLst/>
                <a:cxnLst>
                  <a:cxn ang="0">
                    <a:pos x="T0" y="T1"/>
                  </a:cxn>
                  <a:cxn ang="0">
                    <a:pos x="T2" y="T3"/>
                  </a:cxn>
                  <a:cxn ang="0">
                    <a:pos x="T4" y="T5"/>
                  </a:cxn>
                  <a:cxn ang="0">
                    <a:pos x="T6" y="T7"/>
                  </a:cxn>
                  <a:cxn ang="0">
                    <a:pos x="T8" y="T9"/>
                  </a:cxn>
                </a:cxnLst>
                <a:rect l="0" t="0" r="r" b="b"/>
                <a:pathLst>
                  <a:path w="17" h="17">
                    <a:moveTo>
                      <a:pt x="0" y="12"/>
                    </a:moveTo>
                    <a:lnTo>
                      <a:pt x="0" y="0"/>
                    </a:lnTo>
                    <a:lnTo>
                      <a:pt x="16" y="3"/>
                    </a:lnTo>
                    <a:lnTo>
                      <a:pt x="16" y="16"/>
                    </a:lnTo>
                    <a:lnTo>
                      <a:pt x="0" y="12"/>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34" name="Freeform 98"/>
              <p:cNvSpPr>
                <a:spLocks/>
              </p:cNvSpPr>
              <p:nvPr/>
            </p:nvSpPr>
            <p:spPr bwMode="auto">
              <a:xfrm>
                <a:off x="2937" y="3580"/>
                <a:ext cx="17" cy="1"/>
              </a:xfrm>
              <a:custGeom>
                <a:avLst/>
                <a:gdLst>
                  <a:gd name="T0" fmla="*/ 0 w 17"/>
                  <a:gd name="T1" fmla="*/ 0 h 1"/>
                  <a:gd name="T2" fmla="*/ 0 w 17"/>
                  <a:gd name="T3" fmla="*/ 0 h 1"/>
                  <a:gd name="T4" fmla="*/ 16 w 17"/>
                  <a:gd name="T5" fmla="*/ 0 h 1"/>
                  <a:gd name="T6" fmla="*/ 0 w 17"/>
                  <a:gd name="T7" fmla="*/ 0 h 1"/>
                </a:gdLst>
                <a:ahLst/>
                <a:cxnLst>
                  <a:cxn ang="0">
                    <a:pos x="T0" y="T1"/>
                  </a:cxn>
                  <a:cxn ang="0">
                    <a:pos x="T2" y="T3"/>
                  </a:cxn>
                  <a:cxn ang="0">
                    <a:pos x="T4" y="T5"/>
                  </a:cxn>
                  <a:cxn ang="0">
                    <a:pos x="T6" y="T7"/>
                  </a:cxn>
                </a:cxnLst>
                <a:rect l="0" t="0" r="r" b="b"/>
                <a:pathLst>
                  <a:path w="17" h="1">
                    <a:moveTo>
                      <a:pt x="0" y="0"/>
                    </a:moveTo>
                    <a:lnTo>
                      <a:pt x="0" y="0"/>
                    </a:lnTo>
                    <a:lnTo>
                      <a:pt x="16" y="0"/>
                    </a:lnTo>
                    <a:lnTo>
                      <a:pt x="0" y="0"/>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35" name="Freeform 99"/>
              <p:cNvSpPr>
                <a:spLocks/>
              </p:cNvSpPr>
              <p:nvPr/>
            </p:nvSpPr>
            <p:spPr bwMode="auto">
              <a:xfrm>
                <a:off x="2982" y="3593"/>
                <a:ext cx="17" cy="17"/>
              </a:xfrm>
              <a:custGeom>
                <a:avLst/>
                <a:gdLst>
                  <a:gd name="T0" fmla="*/ 0 w 17"/>
                  <a:gd name="T1" fmla="*/ 14 h 17"/>
                  <a:gd name="T2" fmla="*/ 1 w 17"/>
                  <a:gd name="T3" fmla="*/ 0 h 17"/>
                  <a:gd name="T4" fmla="*/ 16 w 17"/>
                  <a:gd name="T5" fmla="*/ 1 h 17"/>
                  <a:gd name="T6" fmla="*/ 14 w 17"/>
                  <a:gd name="T7" fmla="*/ 16 h 17"/>
                  <a:gd name="T8" fmla="*/ 0 w 17"/>
                  <a:gd name="T9" fmla="*/ 14 h 17"/>
                </a:gdLst>
                <a:ahLst/>
                <a:cxnLst>
                  <a:cxn ang="0">
                    <a:pos x="T0" y="T1"/>
                  </a:cxn>
                  <a:cxn ang="0">
                    <a:pos x="T2" y="T3"/>
                  </a:cxn>
                  <a:cxn ang="0">
                    <a:pos x="T4" y="T5"/>
                  </a:cxn>
                  <a:cxn ang="0">
                    <a:pos x="T6" y="T7"/>
                  </a:cxn>
                  <a:cxn ang="0">
                    <a:pos x="T8" y="T9"/>
                  </a:cxn>
                </a:cxnLst>
                <a:rect l="0" t="0" r="r" b="b"/>
                <a:pathLst>
                  <a:path w="17" h="17">
                    <a:moveTo>
                      <a:pt x="0" y="14"/>
                    </a:moveTo>
                    <a:lnTo>
                      <a:pt x="1" y="0"/>
                    </a:lnTo>
                    <a:lnTo>
                      <a:pt x="16" y="1"/>
                    </a:lnTo>
                    <a:lnTo>
                      <a:pt x="14" y="16"/>
                    </a:lnTo>
                    <a:lnTo>
                      <a:pt x="0" y="14"/>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36" name="Freeform 100"/>
              <p:cNvSpPr>
                <a:spLocks/>
              </p:cNvSpPr>
              <p:nvPr/>
            </p:nvSpPr>
            <p:spPr bwMode="auto">
              <a:xfrm>
                <a:off x="2996" y="3592"/>
                <a:ext cx="23" cy="17"/>
              </a:xfrm>
              <a:custGeom>
                <a:avLst/>
                <a:gdLst>
                  <a:gd name="T0" fmla="*/ 22 w 23"/>
                  <a:gd name="T1" fmla="*/ 12 h 17"/>
                  <a:gd name="T2" fmla="*/ 22 w 23"/>
                  <a:gd name="T3" fmla="*/ 12 h 17"/>
                  <a:gd name="T4" fmla="*/ 1 w 23"/>
                  <a:gd name="T5" fmla="*/ 16 h 17"/>
                  <a:gd name="T6" fmla="*/ 0 w 23"/>
                  <a:gd name="T7" fmla="*/ 0 h 17"/>
                  <a:gd name="T8" fmla="*/ 22 w 23"/>
                  <a:gd name="T9" fmla="*/ 12 h 17"/>
                </a:gdLst>
                <a:ahLst/>
                <a:cxnLst>
                  <a:cxn ang="0">
                    <a:pos x="T0" y="T1"/>
                  </a:cxn>
                  <a:cxn ang="0">
                    <a:pos x="T2" y="T3"/>
                  </a:cxn>
                  <a:cxn ang="0">
                    <a:pos x="T4" y="T5"/>
                  </a:cxn>
                  <a:cxn ang="0">
                    <a:pos x="T6" y="T7"/>
                  </a:cxn>
                  <a:cxn ang="0">
                    <a:pos x="T8" y="T9"/>
                  </a:cxn>
                </a:cxnLst>
                <a:rect l="0" t="0" r="r" b="b"/>
                <a:pathLst>
                  <a:path w="23" h="17">
                    <a:moveTo>
                      <a:pt x="22" y="12"/>
                    </a:moveTo>
                    <a:lnTo>
                      <a:pt x="22" y="12"/>
                    </a:lnTo>
                    <a:lnTo>
                      <a:pt x="1" y="16"/>
                    </a:lnTo>
                    <a:lnTo>
                      <a:pt x="0" y="0"/>
                    </a:lnTo>
                    <a:lnTo>
                      <a:pt x="22" y="12"/>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37" name="Freeform 101"/>
              <p:cNvSpPr>
                <a:spLocks/>
              </p:cNvSpPr>
              <p:nvPr/>
            </p:nvSpPr>
            <p:spPr bwMode="auto">
              <a:xfrm>
                <a:off x="2948" y="3586"/>
                <a:ext cx="30" cy="17"/>
              </a:xfrm>
              <a:custGeom>
                <a:avLst/>
                <a:gdLst>
                  <a:gd name="T0" fmla="*/ 0 w 30"/>
                  <a:gd name="T1" fmla="*/ 6 h 17"/>
                  <a:gd name="T2" fmla="*/ 0 w 30"/>
                  <a:gd name="T3" fmla="*/ 0 h 17"/>
                  <a:gd name="T4" fmla="*/ 29 w 30"/>
                  <a:gd name="T5" fmla="*/ 9 h 17"/>
                  <a:gd name="T6" fmla="*/ 29 w 30"/>
                  <a:gd name="T7" fmla="*/ 16 h 17"/>
                  <a:gd name="T8" fmla="*/ 0 w 30"/>
                  <a:gd name="T9" fmla="*/ 6 h 17"/>
                </a:gdLst>
                <a:ahLst/>
                <a:cxnLst>
                  <a:cxn ang="0">
                    <a:pos x="T0" y="T1"/>
                  </a:cxn>
                  <a:cxn ang="0">
                    <a:pos x="T2" y="T3"/>
                  </a:cxn>
                  <a:cxn ang="0">
                    <a:pos x="T4" y="T5"/>
                  </a:cxn>
                  <a:cxn ang="0">
                    <a:pos x="T6" y="T7"/>
                  </a:cxn>
                  <a:cxn ang="0">
                    <a:pos x="T8" y="T9"/>
                  </a:cxn>
                </a:cxnLst>
                <a:rect l="0" t="0" r="r" b="b"/>
                <a:pathLst>
                  <a:path w="30" h="17">
                    <a:moveTo>
                      <a:pt x="0" y="6"/>
                    </a:moveTo>
                    <a:lnTo>
                      <a:pt x="0" y="0"/>
                    </a:lnTo>
                    <a:lnTo>
                      <a:pt x="29" y="9"/>
                    </a:lnTo>
                    <a:lnTo>
                      <a:pt x="29" y="16"/>
                    </a:lnTo>
                    <a:lnTo>
                      <a:pt x="0" y="6"/>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38" name="Freeform 102"/>
              <p:cNvSpPr>
                <a:spLocks/>
              </p:cNvSpPr>
              <p:nvPr/>
            </p:nvSpPr>
            <p:spPr bwMode="auto">
              <a:xfrm>
                <a:off x="2977" y="3589"/>
                <a:ext cx="42" cy="17"/>
              </a:xfrm>
              <a:custGeom>
                <a:avLst/>
                <a:gdLst>
                  <a:gd name="T0" fmla="*/ 0 w 42"/>
                  <a:gd name="T1" fmla="*/ 9 h 17"/>
                  <a:gd name="T2" fmla="*/ 0 w 42"/>
                  <a:gd name="T3" fmla="*/ 0 h 17"/>
                  <a:gd name="T4" fmla="*/ 41 w 42"/>
                  <a:gd name="T5" fmla="*/ 6 h 17"/>
                  <a:gd name="T6" fmla="*/ 41 w 42"/>
                  <a:gd name="T7" fmla="*/ 16 h 17"/>
                  <a:gd name="T8" fmla="*/ 0 w 42"/>
                  <a:gd name="T9" fmla="*/ 9 h 17"/>
                </a:gdLst>
                <a:ahLst/>
                <a:cxnLst>
                  <a:cxn ang="0">
                    <a:pos x="T0" y="T1"/>
                  </a:cxn>
                  <a:cxn ang="0">
                    <a:pos x="T2" y="T3"/>
                  </a:cxn>
                  <a:cxn ang="0">
                    <a:pos x="T4" y="T5"/>
                  </a:cxn>
                  <a:cxn ang="0">
                    <a:pos x="T6" y="T7"/>
                  </a:cxn>
                  <a:cxn ang="0">
                    <a:pos x="T8" y="T9"/>
                  </a:cxn>
                </a:cxnLst>
                <a:rect l="0" t="0" r="r" b="b"/>
                <a:pathLst>
                  <a:path w="42" h="17">
                    <a:moveTo>
                      <a:pt x="0" y="9"/>
                    </a:moveTo>
                    <a:lnTo>
                      <a:pt x="0" y="0"/>
                    </a:lnTo>
                    <a:lnTo>
                      <a:pt x="41" y="6"/>
                    </a:lnTo>
                    <a:lnTo>
                      <a:pt x="41" y="16"/>
                    </a:lnTo>
                    <a:lnTo>
                      <a:pt x="0" y="9"/>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39" name="Freeform 103"/>
              <p:cNvSpPr>
                <a:spLocks/>
              </p:cNvSpPr>
              <p:nvPr/>
            </p:nvSpPr>
            <p:spPr bwMode="auto">
              <a:xfrm>
                <a:off x="2982" y="3585"/>
                <a:ext cx="17" cy="17"/>
              </a:xfrm>
              <a:custGeom>
                <a:avLst/>
                <a:gdLst>
                  <a:gd name="T0" fmla="*/ 0 w 17"/>
                  <a:gd name="T1" fmla="*/ 13 h 17"/>
                  <a:gd name="T2" fmla="*/ 1 w 17"/>
                  <a:gd name="T3" fmla="*/ 0 h 17"/>
                  <a:gd name="T4" fmla="*/ 16 w 17"/>
                  <a:gd name="T5" fmla="*/ 2 h 17"/>
                  <a:gd name="T6" fmla="*/ 15 w 17"/>
                  <a:gd name="T7" fmla="*/ 16 h 17"/>
                  <a:gd name="T8" fmla="*/ 0 w 17"/>
                  <a:gd name="T9" fmla="*/ 13 h 17"/>
                </a:gdLst>
                <a:ahLst/>
                <a:cxnLst>
                  <a:cxn ang="0">
                    <a:pos x="T0" y="T1"/>
                  </a:cxn>
                  <a:cxn ang="0">
                    <a:pos x="T2" y="T3"/>
                  </a:cxn>
                  <a:cxn ang="0">
                    <a:pos x="T4" y="T5"/>
                  </a:cxn>
                  <a:cxn ang="0">
                    <a:pos x="T6" y="T7"/>
                  </a:cxn>
                  <a:cxn ang="0">
                    <a:pos x="T8" y="T9"/>
                  </a:cxn>
                </a:cxnLst>
                <a:rect l="0" t="0" r="r" b="b"/>
                <a:pathLst>
                  <a:path w="17" h="17">
                    <a:moveTo>
                      <a:pt x="0" y="13"/>
                    </a:moveTo>
                    <a:lnTo>
                      <a:pt x="1" y="0"/>
                    </a:lnTo>
                    <a:lnTo>
                      <a:pt x="16" y="2"/>
                    </a:lnTo>
                    <a:lnTo>
                      <a:pt x="15" y="16"/>
                    </a:lnTo>
                    <a:lnTo>
                      <a:pt x="0" y="13"/>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40" name="Freeform 104"/>
              <p:cNvSpPr>
                <a:spLocks/>
              </p:cNvSpPr>
              <p:nvPr/>
            </p:nvSpPr>
            <p:spPr bwMode="auto">
              <a:xfrm>
                <a:off x="2998" y="3591"/>
                <a:ext cx="17" cy="1"/>
              </a:xfrm>
              <a:custGeom>
                <a:avLst/>
                <a:gdLst>
                  <a:gd name="T0" fmla="*/ 0 w 17"/>
                  <a:gd name="T1" fmla="*/ 0 h 1"/>
                  <a:gd name="T2" fmla="*/ 0 w 17"/>
                  <a:gd name="T3" fmla="*/ 0 h 1"/>
                  <a:gd name="T4" fmla="*/ 16 w 17"/>
                  <a:gd name="T5" fmla="*/ 0 h 1"/>
                  <a:gd name="T6" fmla="*/ 0 w 17"/>
                  <a:gd name="T7" fmla="*/ 0 h 1"/>
                </a:gdLst>
                <a:ahLst/>
                <a:cxnLst>
                  <a:cxn ang="0">
                    <a:pos x="T0" y="T1"/>
                  </a:cxn>
                  <a:cxn ang="0">
                    <a:pos x="T2" y="T3"/>
                  </a:cxn>
                  <a:cxn ang="0">
                    <a:pos x="T4" y="T5"/>
                  </a:cxn>
                  <a:cxn ang="0">
                    <a:pos x="T6" y="T7"/>
                  </a:cxn>
                </a:cxnLst>
                <a:rect l="0" t="0" r="r" b="b"/>
                <a:pathLst>
                  <a:path w="17" h="1">
                    <a:moveTo>
                      <a:pt x="0" y="0"/>
                    </a:moveTo>
                    <a:lnTo>
                      <a:pt x="0" y="0"/>
                    </a:lnTo>
                    <a:lnTo>
                      <a:pt x="16" y="0"/>
                    </a:lnTo>
                    <a:lnTo>
                      <a:pt x="0" y="0"/>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41" name="Freeform 105"/>
              <p:cNvSpPr>
                <a:spLocks/>
              </p:cNvSpPr>
              <p:nvPr/>
            </p:nvSpPr>
            <p:spPr bwMode="auto">
              <a:xfrm>
                <a:off x="2952" y="3597"/>
                <a:ext cx="20" cy="17"/>
              </a:xfrm>
              <a:custGeom>
                <a:avLst/>
                <a:gdLst>
                  <a:gd name="T0" fmla="*/ 0 w 20"/>
                  <a:gd name="T1" fmla="*/ 14 h 17"/>
                  <a:gd name="T2" fmla="*/ 1 w 20"/>
                  <a:gd name="T3" fmla="*/ 0 h 17"/>
                  <a:gd name="T4" fmla="*/ 19 w 20"/>
                  <a:gd name="T5" fmla="*/ 1 h 17"/>
                  <a:gd name="T6" fmla="*/ 18 w 20"/>
                  <a:gd name="T7" fmla="*/ 16 h 17"/>
                  <a:gd name="T8" fmla="*/ 0 w 20"/>
                  <a:gd name="T9" fmla="*/ 14 h 17"/>
                </a:gdLst>
                <a:ahLst/>
                <a:cxnLst>
                  <a:cxn ang="0">
                    <a:pos x="T0" y="T1"/>
                  </a:cxn>
                  <a:cxn ang="0">
                    <a:pos x="T2" y="T3"/>
                  </a:cxn>
                  <a:cxn ang="0">
                    <a:pos x="T4" y="T5"/>
                  </a:cxn>
                  <a:cxn ang="0">
                    <a:pos x="T6" y="T7"/>
                  </a:cxn>
                  <a:cxn ang="0">
                    <a:pos x="T8" y="T9"/>
                  </a:cxn>
                </a:cxnLst>
                <a:rect l="0" t="0" r="r" b="b"/>
                <a:pathLst>
                  <a:path w="20" h="17">
                    <a:moveTo>
                      <a:pt x="0" y="14"/>
                    </a:moveTo>
                    <a:lnTo>
                      <a:pt x="1" y="0"/>
                    </a:lnTo>
                    <a:lnTo>
                      <a:pt x="19" y="1"/>
                    </a:lnTo>
                    <a:lnTo>
                      <a:pt x="18" y="16"/>
                    </a:lnTo>
                    <a:lnTo>
                      <a:pt x="0" y="14"/>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42" name="Freeform 106"/>
              <p:cNvSpPr>
                <a:spLocks/>
              </p:cNvSpPr>
              <p:nvPr/>
            </p:nvSpPr>
            <p:spPr bwMode="auto">
              <a:xfrm>
                <a:off x="2952" y="3599"/>
                <a:ext cx="18" cy="17"/>
              </a:xfrm>
              <a:custGeom>
                <a:avLst/>
                <a:gdLst>
                  <a:gd name="T0" fmla="*/ 0 w 18"/>
                  <a:gd name="T1" fmla="*/ 14 h 17"/>
                  <a:gd name="T2" fmla="*/ 1 w 18"/>
                  <a:gd name="T3" fmla="*/ 0 h 17"/>
                  <a:gd name="T4" fmla="*/ 17 w 18"/>
                  <a:gd name="T5" fmla="*/ 1 h 17"/>
                  <a:gd name="T6" fmla="*/ 16 w 18"/>
                  <a:gd name="T7" fmla="*/ 16 h 17"/>
                  <a:gd name="T8" fmla="*/ 0 w 18"/>
                  <a:gd name="T9" fmla="*/ 14 h 17"/>
                </a:gdLst>
                <a:ahLst/>
                <a:cxnLst>
                  <a:cxn ang="0">
                    <a:pos x="T0" y="T1"/>
                  </a:cxn>
                  <a:cxn ang="0">
                    <a:pos x="T2" y="T3"/>
                  </a:cxn>
                  <a:cxn ang="0">
                    <a:pos x="T4" y="T5"/>
                  </a:cxn>
                  <a:cxn ang="0">
                    <a:pos x="T6" y="T7"/>
                  </a:cxn>
                  <a:cxn ang="0">
                    <a:pos x="T8" y="T9"/>
                  </a:cxn>
                </a:cxnLst>
                <a:rect l="0" t="0" r="r" b="b"/>
                <a:pathLst>
                  <a:path w="18" h="17">
                    <a:moveTo>
                      <a:pt x="0" y="14"/>
                    </a:moveTo>
                    <a:lnTo>
                      <a:pt x="1" y="0"/>
                    </a:lnTo>
                    <a:lnTo>
                      <a:pt x="17" y="1"/>
                    </a:lnTo>
                    <a:lnTo>
                      <a:pt x="16" y="16"/>
                    </a:lnTo>
                    <a:lnTo>
                      <a:pt x="0" y="14"/>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43" name="Freeform 107"/>
              <p:cNvSpPr>
                <a:spLocks/>
              </p:cNvSpPr>
              <p:nvPr/>
            </p:nvSpPr>
            <p:spPr bwMode="auto">
              <a:xfrm>
                <a:off x="2952" y="3603"/>
                <a:ext cx="17" cy="17"/>
              </a:xfrm>
              <a:custGeom>
                <a:avLst/>
                <a:gdLst>
                  <a:gd name="T0" fmla="*/ 0 w 17"/>
                  <a:gd name="T1" fmla="*/ 12 h 17"/>
                  <a:gd name="T2" fmla="*/ 1 w 17"/>
                  <a:gd name="T3" fmla="*/ 0 h 17"/>
                  <a:gd name="T4" fmla="*/ 16 w 17"/>
                  <a:gd name="T5" fmla="*/ 3 h 17"/>
                  <a:gd name="T6" fmla="*/ 14 w 17"/>
                  <a:gd name="T7" fmla="*/ 16 h 17"/>
                  <a:gd name="T8" fmla="*/ 0 w 17"/>
                  <a:gd name="T9" fmla="*/ 12 h 17"/>
                </a:gdLst>
                <a:ahLst/>
                <a:cxnLst>
                  <a:cxn ang="0">
                    <a:pos x="T0" y="T1"/>
                  </a:cxn>
                  <a:cxn ang="0">
                    <a:pos x="T2" y="T3"/>
                  </a:cxn>
                  <a:cxn ang="0">
                    <a:pos x="T4" y="T5"/>
                  </a:cxn>
                  <a:cxn ang="0">
                    <a:pos x="T6" y="T7"/>
                  </a:cxn>
                  <a:cxn ang="0">
                    <a:pos x="T8" y="T9"/>
                  </a:cxn>
                </a:cxnLst>
                <a:rect l="0" t="0" r="r" b="b"/>
                <a:pathLst>
                  <a:path w="17" h="17">
                    <a:moveTo>
                      <a:pt x="0" y="12"/>
                    </a:moveTo>
                    <a:lnTo>
                      <a:pt x="1" y="0"/>
                    </a:lnTo>
                    <a:lnTo>
                      <a:pt x="16" y="3"/>
                    </a:lnTo>
                    <a:lnTo>
                      <a:pt x="14" y="16"/>
                    </a:lnTo>
                    <a:lnTo>
                      <a:pt x="0" y="12"/>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44" name="Freeform 108"/>
              <p:cNvSpPr>
                <a:spLocks/>
              </p:cNvSpPr>
              <p:nvPr/>
            </p:nvSpPr>
            <p:spPr bwMode="auto">
              <a:xfrm>
                <a:off x="2977" y="3599"/>
                <a:ext cx="25" cy="17"/>
              </a:xfrm>
              <a:custGeom>
                <a:avLst/>
                <a:gdLst>
                  <a:gd name="T0" fmla="*/ 0 w 25"/>
                  <a:gd name="T1" fmla="*/ 13 h 17"/>
                  <a:gd name="T2" fmla="*/ 1 w 25"/>
                  <a:gd name="T3" fmla="*/ 0 h 17"/>
                  <a:gd name="T4" fmla="*/ 24 w 25"/>
                  <a:gd name="T5" fmla="*/ 2 h 17"/>
                  <a:gd name="T6" fmla="*/ 23 w 25"/>
                  <a:gd name="T7" fmla="*/ 16 h 17"/>
                  <a:gd name="T8" fmla="*/ 0 w 25"/>
                  <a:gd name="T9" fmla="*/ 13 h 17"/>
                </a:gdLst>
                <a:ahLst/>
                <a:cxnLst>
                  <a:cxn ang="0">
                    <a:pos x="T0" y="T1"/>
                  </a:cxn>
                  <a:cxn ang="0">
                    <a:pos x="T2" y="T3"/>
                  </a:cxn>
                  <a:cxn ang="0">
                    <a:pos x="T4" y="T5"/>
                  </a:cxn>
                  <a:cxn ang="0">
                    <a:pos x="T6" y="T7"/>
                  </a:cxn>
                  <a:cxn ang="0">
                    <a:pos x="T8" y="T9"/>
                  </a:cxn>
                </a:cxnLst>
                <a:rect l="0" t="0" r="r" b="b"/>
                <a:pathLst>
                  <a:path w="25" h="17">
                    <a:moveTo>
                      <a:pt x="0" y="13"/>
                    </a:moveTo>
                    <a:lnTo>
                      <a:pt x="1" y="0"/>
                    </a:lnTo>
                    <a:lnTo>
                      <a:pt x="24" y="2"/>
                    </a:lnTo>
                    <a:lnTo>
                      <a:pt x="23" y="16"/>
                    </a:lnTo>
                    <a:lnTo>
                      <a:pt x="0" y="13"/>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45" name="Freeform 109"/>
              <p:cNvSpPr>
                <a:spLocks/>
              </p:cNvSpPr>
              <p:nvPr/>
            </p:nvSpPr>
            <p:spPr bwMode="auto">
              <a:xfrm>
                <a:off x="2979" y="3601"/>
                <a:ext cx="21" cy="17"/>
              </a:xfrm>
              <a:custGeom>
                <a:avLst/>
                <a:gdLst>
                  <a:gd name="T0" fmla="*/ 0 w 21"/>
                  <a:gd name="T1" fmla="*/ 12 h 17"/>
                  <a:gd name="T2" fmla="*/ 1 w 21"/>
                  <a:gd name="T3" fmla="*/ 0 h 17"/>
                  <a:gd name="T4" fmla="*/ 20 w 21"/>
                  <a:gd name="T5" fmla="*/ 3 h 17"/>
                  <a:gd name="T6" fmla="*/ 19 w 21"/>
                  <a:gd name="T7" fmla="*/ 16 h 17"/>
                  <a:gd name="T8" fmla="*/ 0 w 21"/>
                  <a:gd name="T9" fmla="*/ 12 h 17"/>
                </a:gdLst>
                <a:ahLst/>
                <a:cxnLst>
                  <a:cxn ang="0">
                    <a:pos x="T0" y="T1"/>
                  </a:cxn>
                  <a:cxn ang="0">
                    <a:pos x="T2" y="T3"/>
                  </a:cxn>
                  <a:cxn ang="0">
                    <a:pos x="T4" y="T5"/>
                  </a:cxn>
                  <a:cxn ang="0">
                    <a:pos x="T6" y="T7"/>
                  </a:cxn>
                  <a:cxn ang="0">
                    <a:pos x="T8" y="T9"/>
                  </a:cxn>
                </a:cxnLst>
                <a:rect l="0" t="0" r="r" b="b"/>
                <a:pathLst>
                  <a:path w="21" h="17">
                    <a:moveTo>
                      <a:pt x="0" y="12"/>
                    </a:moveTo>
                    <a:lnTo>
                      <a:pt x="1" y="0"/>
                    </a:lnTo>
                    <a:lnTo>
                      <a:pt x="20" y="3"/>
                    </a:lnTo>
                    <a:lnTo>
                      <a:pt x="19" y="16"/>
                    </a:lnTo>
                    <a:lnTo>
                      <a:pt x="0" y="12"/>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46" name="Freeform 110"/>
              <p:cNvSpPr>
                <a:spLocks/>
              </p:cNvSpPr>
              <p:nvPr/>
            </p:nvSpPr>
            <p:spPr bwMode="auto">
              <a:xfrm>
                <a:off x="2981" y="3605"/>
                <a:ext cx="17" cy="17"/>
              </a:xfrm>
              <a:custGeom>
                <a:avLst/>
                <a:gdLst>
                  <a:gd name="T0" fmla="*/ 0 w 17"/>
                  <a:gd name="T1" fmla="*/ 10 h 17"/>
                  <a:gd name="T2" fmla="*/ 1 w 17"/>
                  <a:gd name="T3" fmla="*/ 0 h 17"/>
                  <a:gd name="T4" fmla="*/ 16 w 17"/>
                  <a:gd name="T5" fmla="*/ 5 h 17"/>
                  <a:gd name="T6" fmla="*/ 15 w 17"/>
                  <a:gd name="T7" fmla="*/ 16 h 17"/>
                  <a:gd name="T8" fmla="*/ 0 w 17"/>
                  <a:gd name="T9" fmla="*/ 10 h 17"/>
                </a:gdLst>
                <a:ahLst/>
                <a:cxnLst>
                  <a:cxn ang="0">
                    <a:pos x="T0" y="T1"/>
                  </a:cxn>
                  <a:cxn ang="0">
                    <a:pos x="T2" y="T3"/>
                  </a:cxn>
                  <a:cxn ang="0">
                    <a:pos x="T4" y="T5"/>
                  </a:cxn>
                  <a:cxn ang="0">
                    <a:pos x="T6" y="T7"/>
                  </a:cxn>
                  <a:cxn ang="0">
                    <a:pos x="T8" y="T9"/>
                  </a:cxn>
                </a:cxnLst>
                <a:rect l="0" t="0" r="r" b="b"/>
                <a:pathLst>
                  <a:path w="17" h="17">
                    <a:moveTo>
                      <a:pt x="0" y="10"/>
                    </a:moveTo>
                    <a:lnTo>
                      <a:pt x="1" y="0"/>
                    </a:lnTo>
                    <a:lnTo>
                      <a:pt x="16" y="5"/>
                    </a:lnTo>
                    <a:lnTo>
                      <a:pt x="15" y="16"/>
                    </a:lnTo>
                    <a:lnTo>
                      <a:pt x="0" y="10"/>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47" name="Freeform 111"/>
              <p:cNvSpPr>
                <a:spLocks/>
              </p:cNvSpPr>
              <p:nvPr/>
            </p:nvSpPr>
            <p:spPr bwMode="auto">
              <a:xfrm>
                <a:off x="2948" y="3607"/>
                <a:ext cx="56" cy="17"/>
              </a:xfrm>
              <a:custGeom>
                <a:avLst/>
                <a:gdLst>
                  <a:gd name="T0" fmla="*/ 0 w 56"/>
                  <a:gd name="T1" fmla="*/ 9 h 17"/>
                  <a:gd name="T2" fmla="*/ 0 w 56"/>
                  <a:gd name="T3" fmla="*/ 0 h 17"/>
                  <a:gd name="T4" fmla="*/ 55 w 56"/>
                  <a:gd name="T5" fmla="*/ 6 h 17"/>
                  <a:gd name="T6" fmla="*/ 55 w 56"/>
                  <a:gd name="T7" fmla="*/ 16 h 17"/>
                  <a:gd name="T8" fmla="*/ 0 w 56"/>
                  <a:gd name="T9" fmla="*/ 9 h 17"/>
                </a:gdLst>
                <a:ahLst/>
                <a:cxnLst>
                  <a:cxn ang="0">
                    <a:pos x="T0" y="T1"/>
                  </a:cxn>
                  <a:cxn ang="0">
                    <a:pos x="T2" y="T3"/>
                  </a:cxn>
                  <a:cxn ang="0">
                    <a:pos x="T4" y="T5"/>
                  </a:cxn>
                  <a:cxn ang="0">
                    <a:pos x="T6" y="T7"/>
                  </a:cxn>
                  <a:cxn ang="0">
                    <a:pos x="T8" y="T9"/>
                  </a:cxn>
                </a:cxnLst>
                <a:rect l="0" t="0" r="r" b="b"/>
                <a:pathLst>
                  <a:path w="56" h="17">
                    <a:moveTo>
                      <a:pt x="0" y="9"/>
                    </a:moveTo>
                    <a:lnTo>
                      <a:pt x="0" y="0"/>
                    </a:lnTo>
                    <a:lnTo>
                      <a:pt x="55" y="6"/>
                    </a:lnTo>
                    <a:lnTo>
                      <a:pt x="55" y="16"/>
                    </a:lnTo>
                    <a:lnTo>
                      <a:pt x="0" y="9"/>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48" name="Freeform 112"/>
              <p:cNvSpPr>
                <a:spLocks/>
              </p:cNvSpPr>
              <p:nvPr/>
            </p:nvSpPr>
            <p:spPr bwMode="auto">
              <a:xfrm>
                <a:off x="2892" y="3598"/>
                <a:ext cx="33" cy="17"/>
              </a:xfrm>
              <a:custGeom>
                <a:avLst/>
                <a:gdLst>
                  <a:gd name="T0" fmla="*/ 3 w 33"/>
                  <a:gd name="T1" fmla="*/ 14 h 17"/>
                  <a:gd name="T2" fmla="*/ 4 w 33"/>
                  <a:gd name="T3" fmla="*/ 2 h 17"/>
                  <a:gd name="T4" fmla="*/ 0 w 33"/>
                  <a:gd name="T5" fmla="*/ 2 h 17"/>
                  <a:gd name="T6" fmla="*/ 1 w 33"/>
                  <a:gd name="T7" fmla="*/ 0 h 17"/>
                  <a:gd name="T8" fmla="*/ 29 w 33"/>
                  <a:gd name="T9" fmla="*/ 2 h 17"/>
                  <a:gd name="T10" fmla="*/ 32 w 33"/>
                  <a:gd name="T11" fmla="*/ 7 h 17"/>
                  <a:gd name="T12" fmla="*/ 31 w 33"/>
                  <a:gd name="T13" fmla="*/ 16 h 17"/>
                  <a:gd name="T14" fmla="*/ 3 w 33"/>
                  <a:gd name="T15" fmla="*/ 14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7">
                    <a:moveTo>
                      <a:pt x="3" y="14"/>
                    </a:moveTo>
                    <a:lnTo>
                      <a:pt x="4" y="2"/>
                    </a:lnTo>
                    <a:lnTo>
                      <a:pt x="0" y="2"/>
                    </a:lnTo>
                    <a:lnTo>
                      <a:pt x="1" y="0"/>
                    </a:lnTo>
                    <a:lnTo>
                      <a:pt x="29" y="2"/>
                    </a:lnTo>
                    <a:lnTo>
                      <a:pt x="32" y="7"/>
                    </a:lnTo>
                    <a:lnTo>
                      <a:pt x="31" y="16"/>
                    </a:lnTo>
                    <a:lnTo>
                      <a:pt x="3" y="14"/>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49" name="Freeform 113"/>
              <p:cNvSpPr>
                <a:spLocks/>
              </p:cNvSpPr>
              <p:nvPr/>
            </p:nvSpPr>
            <p:spPr bwMode="auto">
              <a:xfrm>
                <a:off x="2576" y="3609"/>
                <a:ext cx="244" cy="30"/>
              </a:xfrm>
              <a:custGeom>
                <a:avLst/>
                <a:gdLst>
                  <a:gd name="T0" fmla="*/ 243 w 244"/>
                  <a:gd name="T1" fmla="*/ 15 h 30"/>
                  <a:gd name="T2" fmla="*/ 0 w 244"/>
                  <a:gd name="T3" fmla="*/ 0 h 30"/>
                  <a:gd name="T4" fmla="*/ 0 w 244"/>
                  <a:gd name="T5" fmla="*/ 8 h 30"/>
                  <a:gd name="T6" fmla="*/ 240 w 244"/>
                  <a:gd name="T7" fmla="*/ 29 h 30"/>
                  <a:gd name="T8" fmla="*/ 243 w 244"/>
                  <a:gd name="T9" fmla="*/ 15 h 30"/>
                </a:gdLst>
                <a:ahLst/>
                <a:cxnLst>
                  <a:cxn ang="0">
                    <a:pos x="T0" y="T1"/>
                  </a:cxn>
                  <a:cxn ang="0">
                    <a:pos x="T2" y="T3"/>
                  </a:cxn>
                  <a:cxn ang="0">
                    <a:pos x="T4" y="T5"/>
                  </a:cxn>
                  <a:cxn ang="0">
                    <a:pos x="T6" y="T7"/>
                  </a:cxn>
                  <a:cxn ang="0">
                    <a:pos x="T8" y="T9"/>
                  </a:cxn>
                </a:cxnLst>
                <a:rect l="0" t="0" r="r" b="b"/>
                <a:pathLst>
                  <a:path w="244" h="30">
                    <a:moveTo>
                      <a:pt x="243" y="15"/>
                    </a:moveTo>
                    <a:lnTo>
                      <a:pt x="0" y="0"/>
                    </a:lnTo>
                    <a:lnTo>
                      <a:pt x="0" y="8"/>
                    </a:lnTo>
                    <a:lnTo>
                      <a:pt x="240" y="29"/>
                    </a:lnTo>
                    <a:lnTo>
                      <a:pt x="243" y="15"/>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50" name="Freeform 114"/>
              <p:cNvSpPr>
                <a:spLocks/>
              </p:cNvSpPr>
              <p:nvPr/>
            </p:nvSpPr>
            <p:spPr bwMode="auto">
              <a:xfrm>
                <a:off x="2723" y="3617"/>
                <a:ext cx="17" cy="17"/>
              </a:xfrm>
              <a:custGeom>
                <a:avLst/>
                <a:gdLst>
                  <a:gd name="T0" fmla="*/ 0 w 17"/>
                  <a:gd name="T1" fmla="*/ 16 h 17"/>
                  <a:gd name="T2" fmla="*/ 2 w 17"/>
                  <a:gd name="T3" fmla="*/ 0 h 17"/>
                  <a:gd name="T4" fmla="*/ 16 w 17"/>
                  <a:gd name="T5" fmla="*/ 0 h 17"/>
                  <a:gd name="T6" fmla="*/ 13 w 17"/>
                  <a:gd name="T7" fmla="*/ 16 h 17"/>
                  <a:gd name="T8" fmla="*/ 0 w 17"/>
                  <a:gd name="T9" fmla="*/ 16 h 17"/>
                </a:gdLst>
                <a:ahLst/>
                <a:cxnLst>
                  <a:cxn ang="0">
                    <a:pos x="T0" y="T1"/>
                  </a:cxn>
                  <a:cxn ang="0">
                    <a:pos x="T2" y="T3"/>
                  </a:cxn>
                  <a:cxn ang="0">
                    <a:pos x="T4" y="T5"/>
                  </a:cxn>
                  <a:cxn ang="0">
                    <a:pos x="T6" y="T7"/>
                  </a:cxn>
                  <a:cxn ang="0">
                    <a:pos x="T8" y="T9"/>
                  </a:cxn>
                </a:cxnLst>
                <a:rect l="0" t="0" r="r" b="b"/>
                <a:pathLst>
                  <a:path w="17" h="17">
                    <a:moveTo>
                      <a:pt x="0" y="16"/>
                    </a:moveTo>
                    <a:lnTo>
                      <a:pt x="2" y="0"/>
                    </a:lnTo>
                    <a:lnTo>
                      <a:pt x="16" y="0"/>
                    </a:lnTo>
                    <a:lnTo>
                      <a:pt x="13" y="16"/>
                    </a:lnTo>
                    <a:lnTo>
                      <a:pt x="0" y="16"/>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51" name="Freeform 115"/>
              <p:cNvSpPr>
                <a:spLocks/>
              </p:cNvSpPr>
              <p:nvPr/>
            </p:nvSpPr>
            <p:spPr bwMode="auto">
              <a:xfrm>
                <a:off x="2727" y="3615"/>
                <a:ext cx="17" cy="17"/>
              </a:xfrm>
              <a:custGeom>
                <a:avLst/>
                <a:gdLst>
                  <a:gd name="T0" fmla="*/ 0 w 17"/>
                  <a:gd name="T1" fmla="*/ 16 h 17"/>
                  <a:gd name="T2" fmla="*/ 4 w 17"/>
                  <a:gd name="T3" fmla="*/ 0 h 17"/>
                  <a:gd name="T4" fmla="*/ 16 w 17"/>
                  <a:gd name="T5" fmla="*/ 0 h 17"/>
                  <a:gd name="T6" fmla="*/ 12 w 17"/>
                  <a:gd name="T7" fmla="*/ 16 h 17"/>
                  <a:gd name="T8" fmla="*/ 0 w 17"/>
                  <a:gd name="T9" fmla="*/ 16 h 17"/>
                </a:gdLst>
                <a:ahLst/>
                <a:cxnLst>
                  <a:cxn ang="0">
                    <a:pos x="T0" y="T1"/>
                  </a:cxn>
                  <a:cxn ang="0">
                    <a:pos x="T2" y="T3"/>
                  </a:cxn>
                  <a:cxn ang="0">
                    <a:pos x="T4" y="T5"/>
                  </a:cxn>
                  <a:cxn ang="0">
                    <a:pos x="T6" y="T7"/>
                  </a:cxn>
                  <a:cxn ang="0">
                    <a:pos x="T8" y="T9"/>
                  </a:cxn>
                </a:cxnLst>
                <a:rect l="0" t="0" r="r" b="b"/>
                <a:pathLst>
                  <a:path w="17" h="17">
                    <a:moveTo>
                      <a:pt x="0" y="16"/>
                    </a:moveTo>
                    <a:lnTo>
                      <a:pt x="4" y="0"/>
                    </a:lnTo>
                    <a:lnTo>
                      <a:pt x="16" y="0"/>
                    </a:lnTo>
                    <a:lnTo>
                      <a:pt x="12" y="16"/>
                    </a:lnTo>
                    <a:lnTo>
                      <a:pt x="0" y="16"/>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52" name="Freeform 116"/>
              <p:cNvSpPr>
                <a:spLocks/>
              </p:cNvSpPr>
              <p:nvPr/>
            </p:nvSpPr>
            <p:spPr bwMode="auto">
              <a:xfrm>
                <a:off x="2756" y="3619"/>
                <a:ext cx="17" cy="17"/>
              </a:xfrm>
              <a:custGeom>
                <a:avLst/>
                <a:gdLst>
                  <a:gd name="T0" fmla="*/ 0 w 17"/>
                  <a:gd name="T1" fmla="*/ 14 h 17"/>
                  <a:gd name="T2" fmla="*/ 2 w 17"/>
                  <a:gd name="T3" fmla="*/ 0 h 17"/>
                  <a:gd name="T4" fmla="*/ 16 w 17"/>
                  <a:gd name="T5" fmla="*/ 1 h 17"/>
                  <a:gd name="T6" fmla="*/ 14 w 17"/>
                  <a:gd name="T7" fmla="*/ 16 h 17"/>
                  <a:gd name="T8" fmla="*/ 0 w 17"/>
                  <a:gd name="T9" fmla="*/ 14 h 17"/>
                </a:gdLst>
                <a:ahLst/>
                <a:cxnLst>
                  <a:cxn ang="0">
                    <a:pos x="T0" y="T1"/>
                  </a:cxn>
                  <a:cxn ang="0">
                    <a:pos x="T2" y="T3"/>
                  </a:cxn>
                  <a:cxn ang="0">
                    <a:pos x="T4" y="T5"/>
                  </a:cxn>
                  <a:cxn ang="0">
                    <a:pos x="T6" y="T7"/>
                  </a:cxn>
                  <a:cxn ang="0">
                    <a:pos x="T8" y="T9"/>
                  </a:cxn>
                </a:cxnLst>
                <a:rect l="0" t="0" r="r" b="b"/>
                <a:pathLst>
                  <a:path w="17" h="17">
                    <a:moveTo>
                      <a:pt x="0" y="14"/>
                    </a:moveTo>
                    <a:lnTo>
                      <a:pt x="2" y="0"/>
                    </a:lnTo>
                    <a:lnTo>
                      <a:pt x="16" y="1"/>
                    </a:lnTo>
                    <a:lnTo>
                      <a:pt x="14" y="16"/>
                    </a:lnTo>
                    <a:lnTo>
                      <a:pt x="0" y="14"/>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53" name="Freeform 117"/>
              <p:cNvSpPr>
                <a:spLocks/>
              </p:cNvSpPr>
              <p:nvPr/>
            </p:nvSpPr>
            <p:spPr bwMode="auto">
              <a:xfrm>
                <a:off x="3073" y="3623"/>
                <a:ext cx="20" cy="34"/>
              </a:xfrm>
              <a:custGeom>
                <a:avLst/>
                <a:gdLst>
                  <a:gd name="T0" fmla="*/ 0 w 20"/>
                  <a:gd name="T1" fmla="*/ 32 h 34"/>
                  <a:gd name="T2" fmla="*/ 3 w 20"/>
                  <a:gd name="T3" fmla="*/ 0 h 34"/>
                  <a:gd name="T4" fmla="*/ 19 w 20"/>
                  <a:gd name="T5" fmla="*/ 1 h 34"/>
                  <a:gd name="T6" fmla="*/ 16 w 20"/>
                  <a:gd name="T7" fmla="*/ 33 h 34"/>
                  <a:gd name="T8" fmla="*/ 0 w 20"/>
                  <a:gd name="T9" fmla="*/ 32 h 34"/>
                </a:gdLst>
                <a:ahLst/>
                <a:cxnLst>
                  <a:cxn ang="0">
                    <a:pos x="T0" y="T1"/>
                  </a:cxn>
                  <a:cxn ang="0">
                    <a:pos x="T2" y="T3"/>
                  </a:cxn>
                  <a:cxn ang="0">
                    <a:pos x="T4" y="T5"/>
                  </a:cxn>
                  <a:cxn ang="0">
                    <a:pos x="T6" y="T7"/>
                  </a:cxn>
                  <a:cxn ang="0">
                    <a:pos x="T8" y="T9"/>
                  </a:cxn>
                </a:cxnLst>
                <a:rect l="0" t="0" r="r" b="b"/>
                <a:pathLst>
                  <a:path w="20" h="34">
                    <a:moveTo>
                      <a:pt x="0" y="32"/>
                    </a:moveTo>
                    <a:lnTo>
                      <a:pt x="3" y="0"/>
                    </a:lnTo>
                    <a:lnTo>
                      <a:pt x="19" y="1"/>
                    </a:lnTo>
                    <a:lnTo>
                      <a:pt x="16" y="33"/>
                    </a:lnTo>
                    <a:lnTo>
                      <a:pt x="0" y="32"/>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54" name="Freeform 118"/>
              <p:cNvSpPr>
                <a:spLocks/>
              </p:cNvSpPr>
              <p:nvPr/>
            </p:nvSpPr>
            <p:spPr bwMode="auto">
              <a:xfrm>
                <a:off x="2811" y="3609"/>
                <a:ext cx="283" cy="61"/>
              </a:xfrm>
              <a:custGeom>
                <a:avLst/>
                <a:gdLst>
                  <a:gd name="T0" fmla="*/ 216 w 283"/>
                  <a:gd name="T1" fmla="*/ 53 h 61"/>
                  <a:gd name="T2" fmla="*/ 258 w 283"/>
                  <a:gd name="T3" fmla="*/ 50 h 61"/>
                  <a:gd name="T4" fmla="*/ 282 w 283"/>
                  <a:gd name="T5" fmla="*/ 28 h 61"/>
                  <a:gd name="T6" fmla="*/ 266 w 283"/>
                  <a:gd name="T7" fmla="*/ 10 h 61"/>
                  <a:gd name="T8" fmla="*/ 137 w 283"/>
                  <a:gd name="T9" fmla="*/ 0 h 61"/>
                  <a:gd name="T10" fmla="*/ 17 w 283"/>
                  <a:gd name="T11" fmla="*/ 0 h 61"/>
                  <a:gd name="T12" fmla="*/ 0 w 283"/>
                  <a:gd name="T13" fmla="*/ 21 h 61"/>
                  <a:gd name="T14" fmla="*/ 12 w 283"/>
                  <a:gd name="T15" fmla="*/ 40 h 61"/>
                  <a:gd name="T16" fmla="*/ 26 w 283"/>
                  <a:gd name="T17" fmla="*/ 45 h 61"/>
                  <a:gd name="T18" fmla="*/ 208 w 283"/>
                  <a:gd name="T19" fmla="*/ 60 h 61"/>
                  <a:gd name="T20" fmla="*/ 216 w 283"/>
                  <a:gd name="T21" fmla="*/ 5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3" h="61">
                    <a:moveTo>
                      <a:pt x="216" y="53"/>
                    </a:moveTo>
                    <a:lnTo>
                      <a:pt x="258" y="50"/>
                    </a:lnTo>
                    <a:lnTo>
                      <a:pt x="282" y="28"/>
                    </a:lnTo>
                    <a:lnTo>
                      <a:pt x="266" y="10"/>
                    </a:lnTo>
                    <a:lnTo>
                      <a:pt x="137" y="0"/>
                    </a:lnTo>
                    <a:lnTo>
                      <a:pt x="17" y="0"/>
                    </a:lnTo>
                    <a:lnTo>
                      <a:pt x="0" y="21"/>
                    </a:lnTo>
                    <a:lnTo>
                      <a:pt x="12" y="40"/>
                    </a:lnTo>
                    <a:lnTo>
                      <a:pt x="26" y="45"/>
                    </a:lnTo>
                    <a:lnTo>
                      <a:pt x="208" y="60"/>
                    </a:lnTo>
                    <a:lnTo>
                      <a:pt x="216" y="53"/>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55" name="Freeform 119"/>
              <p:cNvSpPr>
                <a:spLocks/>
              </p:cNvSpPr>
              <p:nvPr/>
            </p:nvSpPr>
            <p:spPr bwMode="auto">
              <a:xfrm>
                <a:off x="3171" y="3682"/>
                <a:ext cx="25" cy="24"/>
              </a:xfrm>
              <a:custGeom>
                <a:avLst/>
                <a:gdLst>
                  <a:gd name="T0" fmla="*/ 7 w 25"/>
                  <a:gd name="T1" fmla="*/ 0 h 24"/>
                  <a:gd name="T2" fmla="*/ 24 w 25"/>
                  <a:gd name="T3" fmla="*/ 1 h 24"/>
                  <a:gd name="T4" fmla="*/ 22 w 25"/>
                  <a:gd name="T5" fmla="*/ 23 h 24"/>
                  <a:gd name="T6" fmla="*/ 0 w 25"/>
                  <a:gd name="T7" fmla="*/ 23 h 24"/>
                  <a:gd name="T8" fmla="*/ 7 w 25"/>
                  <a:gd name="T9" fmla="*/ 0 h 24"/>
                </a:gdLst>
                <a:ahLst/>
                <a:cxnLst>
                  <a:cxn ang="0">
                    <a:pos x="T0" y="T1"/>
                  </a:cxn>
                  <a:cxn ang="0">
                    <a:pos x="T2" y="T3"/>
                  </a:cxn>
                  <a:cxn ang="0">
                    <a:pos x="T4" y="T5"/>
                  </a:cxn>
                  <a:cxn ang="0">
                    <a:pos x="T6" y="T7"/>
                  </a:cxn>
                  <a:cxn ang="0">
                    <a:pos x="T8" y="T9"/>
                  </a:cxn>
                </a:cxnLst>
                <a:rect l="0" t="0" r="r" b="b"/>
                <a:pathLst>
                  <a:path w="25" h="24">
                    <a:moveTo>
                      <a:pt x="7" y="0"/>
                    </a:moveTo>
                    <a:lnTo>
                      <a:pt x="24" y="1"/>
                    </a:lnTo>
                    <a:lnTo>
                      <a:pt x="22" y="23"/>
                    </a:lnTo>
                    <a:lnTo>
                      <a:pt x="0" y="23"/>
                    </a:lnTo>
                    <a:lnTo>
                      <a:pt x="7" y="0"/>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56" name="Freeform 120"/>
              <p:cNvSpPr>
                <a:spLocks/>
              </p:cNvSpPr>
              <p:nvPr/>
            </p:nvSpPr>
            <p:spPr bwMode="auto">
              <a:xfrm>
                <a:off x="2706" y="3652"/>
                <a:ext cx="479" cy="73"/>
              </a:xfrm>
              <a:custGeom>
                <a:avLst/>
                <a:gdLst>
                  <a:gd name="T0" fmla="*/ 0 w 479"/>
                  <a:gd name="T1" fmla="*/ 14 h 73"/>
                  <a:gd name="T2" fmla="*/ 35 w 479"/>
                  <a:gd name="T3" fmla="*/ 43 h 73"/>
                  <a:gd name="T4" fmla="*/ 399 w 479"/>
                  <a:gd name="T5" fmla="*/ 72 h 73"/>
                  <a:gd name="T6" fmla="*/ 469 w 479"/>
                  <a:gd name="T7" fmla="*/ 52 h 73"/>
                  <a:gd name="T8" fmla="*/ 478 w 479"/>
                  <a:gd name="T9" fmla="*/ 16 h 73"/>
                  <a:gd name="T10" fmla="*/ 389 w 479"/>
                  <a:gd name="T11" fmla="*/ 9 h 73"/>
                  <a:gd name="T12" fmla="*/ 319 w 479"/>
                  <a:gd name="T13" fmla="*/ 15 h 73"/>
                  <a:gd name="T14" fmla="*/ 127 w 479"/>
                  <a:gd name="T15" fmla="*/ 0 h 73"/>
                  <a:gd name="T16" fmla="*/ 105 w 479"/>
                  <a:gd name="T17" fmla="*/ 8 h 73"/>
                  <a:gd name="T18" fmla="*/ 24 w 479"/>
                  <a:gd name="T19" fmla="*/ 1 h 73"/>
                  <a:gd name="T20" fmla="*/ 0 w 479"/>
                  <a:gd name="T21" fmla="*/ 1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9" h="73">
                    <a:moveTo>
                      <a:pt x="0" y="14"/>
                    </a:moveTo>
                    <a:lnTo>
                      <a:pt x="35" y="43"/>
                    </a:lnTo>
                    <a:lnTo>
                      <a:pt x="399" y="72"/>
                    </a:lnTo>
                    <a:lnTo>
                      <a:pt x="469" y="52"/>
                    </a:lnTo>
                    <a:lnTo>
                      <a:pt x="478" y="16"/>
                    </a:lnTo>
                    <a:lnTo>
                      <a:pt x="389" y="9"/>
                    </a:lnTo>
                    <a:lnTo>
                      <a:pt x="319" y="15"/>
                    </a:lnTo>
                    <a:lnTo>
                      <a:pt x="127" y="0"/>
                    </a:lnTo>
                    <a:lnTo>
                      <a:pt x="105" y="8"/>
                    </a:lnTo>
                    <a:lnTo>
                      <a:pt x="24" y="1"/>
                    </a:lnTo>
                    <a:lnTo>
                      <a:pt x="0" y="14"/>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44857" name="Group 121"/>
              <p:cNvGrpSpPr>
                <a:grpSpLocks/>
              </p:cNvGrpSpPr>
              <p:nvPr/>
            </p:nvGrpSpPr>
            <p:grpSpPr bwMode="auto">
              <a:xfrm>
                <a:off x="2828" y="3604"/>
                <a:ext cx="150" cy="24"/>
                <a:chOff x="2828" y="3604"/>
                <a:chExt cx="150" cy="24"/>
              </a:xfrm>
            </p:grpSpPr>
            <p:sp>
              <p:nvSpPr>
                <p:cNvPr id="244858" name="Freeform 122"/>
                <p:cNvSpPr>
                  <a:spLocks/>
                </p:cNvSpPr>
                <p:nvPr/>
              </p:nvSpPr>
              <p:spPr bwMode="auto">
                <a:xfrm>
                  <a:off x="2830" y="3604"/>
                  <a:ext cx="139" cy="17"/>
                </a:xfrm>
                <a:custGeom>
                  <a:avLst/>
                  <a:gdLst>
                    <a:gd name="T0" fmla="*/ 0 w 139"/>
                    <a:gd name="T1" fmla="*/ 0 h 17"/>
                    <a:gd name="T2" fmla="*/ 47 w 139"/>
                    <a:gd name="T3" fmla="*/ 13 h 17"/>
                    <a:gd name="T4" fmla="*/ 138 w 139"/>
                    <a:gd name="T5" fmla="*/ 16 h 17"/>
                    <a:gd name="T6" fmla="*/ 0 w 139"/>
                    <a:gd name="T7" fmla="*/ 0 h 17"/>
                  </a:gdLst>
                  <a:ahLst/>
                  <a:cxnLst>
                    <a:cxn ang="0">
                      <a:pos x="T0" y="T1"/>
                    </a:cxn>
                    <a:cxn ang="0">
                      <a:pos x="T2" y="T3"/>
                    </a:cxn>
                    <a:cxn ang="0">
                      <a:pos x="T4" y="T5"/>
                    </a:cxn>
                    <a:cxn ang="0">
                      <a:pos x="T6" y="T7"/>
                    </a:cxn>
                  </a:cxnLst>
                  <a:rect l="0" t="0" r="r" b="b"/>
                  <a:pathLst>
                    <a:path w="139" h="17">
                      <a:moveTo>
                        <a:pt x="0" y="0"/>
                      </a:moveTo>
                      <a:lnTo>
                        <a:pt x="47" y="13"/>
                      </a:lnTo>
                      <a:lnTo>
                        <a:pt x="138" y="16"/>
                      </a:lnTo>
                      <a:lnTo>
                        <a:pt x="0" y="0"/>
                      </a:lnTo>
                    </a:path>
                  </a:pathLst>
                </a:custGeom>
                <a:solidFill>
                  <a:srgbClr val="FCFEB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59" name="Freeform 123"/>
                <p:cNvSpPr>
                  <a:spLocks/>
                </p:cNvSpPr>
                <p:nvPr/>
              </p:nvSpPr>
              <p:spPr bwMode="auto">
                <a:xfrm>
                  <a:off x="2828" y="3611"/>
                  <a:ext cx="150" cy="17"/>
                </a:xfrm>
                <a:custGeom>
                  <a:avLst/>
                  <a:gdLst>
                    <a:gd name="T0" fmla="*/ 0 w 150"/>
                    <a:gd name="T1" fmla="*/ 0 h 17"/>
                    <a:gd name="T2" fmla="*/ 52 w 150"/>
                    <a:gd name="T3" fmla="*/ 16 h 17"/>
                    <a:gd name="T4" fmla="*/ 149 w 150"/>
                    <a:gd name="T5" fmla="*/ 0 h 17"/>
                  </a:gdLst>
                  <a:ahLst/>
                  <a:cxnLst>
                    <a:cxn ang="0">
                      <a:pos x="T0" y="T1"/>
                    </a:cxn>
                    <a:cxn ang="0">
                      <a:pos x="T2" y="T3"/>
                    </a:cxn>
                    <a:cxn ang="0">
                      <a:pos x="T4" y="T5"/>
                    </a:cxn>
                  </a:cxnLst>
                  <a:rect l="0" t="0" r="r" b="b"/>
                  <a:pathLst>
                    <a:path w="150" h="17">
                      <a:moveTo>
                        <a:pt x="0" y="0"/>
                      </a:moveTo>
                      <a:lnTo>
                        <a:pt x="52" y="16"/>
                      </a:lnTo>
                      <a:lnTo>
                        <a:pt x="149" y="0"/>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4860" name="Group 124"/>
              <p:cNvGrpSpPr>
                <a:grpSpLocks/>
              </p:cNvGrpSpPr>
              <p:nvPr/>
            </p:nvGrpSpPr>
            <p:grpSpPr bwMode="auto">
              <a:xfrm>
                <a:off x="2822" y="3643"/>
                <a:ext cx="252" cy="25"/>
                <a:chOff x="2822" y="3643"/>
                <a:chExt cx="252" cy="25"/>
              </a:xfrm>
            </p:grpSpPr>
            <p:sp>
              <p:nvSpPr>
                <p:cNvPr id="244861" name="Freeform 125"/>
                <p:cNvSpPr>
                  <a:spLocks/>
                </p:cNvSpPr>
                <p:nvPr/>
              </p:nvSpPr>
              <p:spPr bwMode="auto">
                <a:xfrm>
                  <a:off x="2823" y="3643"/>
                  <a:ext cx="243" cy="17"/>
                </a:xfrm>
                <a:custGeom>
                  <a:avLst/>
                  <a:gdLst>
                    <a:gd name="T0" fmla="*/ 0 w 243"/>
                    <a:gd name="T1" fmla="*/ 0 h 17"/>
                    <a:gd name="T2" fmla="*/ 126 w 243"/>
                    <a:gd name="T3" fmla="*/ 10 h 17"/>
                    <a:gd name="T4" fmla="*/ 242 w 243"/>
                    <a:gd name="T5" fmla="*/ 16 h 17"/>
                    <a:gd name="T6" fmla="*/ 0 w 243"/>
                    <a:gd name="T7" fmla="*/ 0 h 17"/>
                  </a:gdLst>
                  <a:ahLst/>
                  <a:cxnLst>
                    <a:cxn ang="0">
                      <a:pos x="T0" y="T1"/>
                    </a:cxn>
                    <a:cxn ang="0">
                      <a:pos x="T2" y="T3"/>
                    </a:cxn>
                    <a:cxn ang="0">
                      <a:pos x="T4" y="T5"/>
                    </a:cxn>
                    <a:cxn ang="0">
                      <a:pos x="T6" y="T7"/>
                    </a:cxn>
                  </a:cxnLst>
                  <a:rect l="0" t="0" r="r" b="b"/>
                  <a:pathLst>
                    <a:path w="243" h="17">
                      <a:moveTo>
                        <a:pt x="0" y="0"/>
                      </a:moveTo>
                      <a:lnTo>
                        <a:pt x="126" y="10"/>
                      </a:lnTo>
                      <a:lnTo>
                        <a:pt x="242" y="16"/>
                      </a:lnTo>
                      <a:lnTo>
                        <a:pt x="0" y="0"/>
                      </a:lnTo>
                    </a:path>
                  </a:pathLst>
                </a:custGeom>
                <a:solidFill>
                  <a:srgbClr val="FCFEB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62" name="Freeform 126"/>
                <p:cNvSpPr>
                  <a:spLocks/>
                </p:cNvSpPr>
                <p:nvPr/>
              </p:nvSpPr>
              <p:spPr bwMode="auto">
                <a:xfrm>
                  <a:off x="2822" y="3651"/>
                  <a:ext cx="252" cy="17"/>
                </a:xfrm>
                <a:custGeom>
                  <a:avLst/>
                  <a:gdLst>
                    <a:gd name="T0" fmla="*/ 0 w 252"/>
                    <a:gd name="T1" fmla="*/ 0 h 17"/>
                    <a:gd name="T2" fmla="*/ 130 w 252"/>
                    <a:gd name="T3" fmla="*/ 16 h 17"/>
                    <a:gd name="T4" fmla="*/ 251 w 252"/>
                    <a:gd name="T5" fmla="*/ 12 h 17"/>
                  </a:gdLst>
                  <a:ahLst/>
                  <a:cxnLst>
                    <a:cxn ang="0">
                      <a:pos x="T0" y="T1"/>
                    </a:cxn>
                    <a:cxn ang="0">
                      <a:pos x="T2" y="T3"/>
                    </a:cxn>
                    <a:cxn ang="0">
                      <a:pos x="T4" y="T5"/>
                    </a:cxn>
                  </a:cxnLst>
                  <a:rect l="0" t="0" r="r" b="b"/>
                  <a:pathLst>
                    <a:path w="252" h="17">
                      <a:moveTo>
                        <a:pt x="0" y="0"/>
                      </a:moveTo>
                      <a:lnTo>
                        <a:pt x="130" y="16"/>
                      </a:lnTo>
                      <a:lnTo>
                        <a:pt x="251" y="12"/>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4863" name="Line 127"/>
              <p:cNvSpPr>
                <a:spLocks noChangeShapeType="1"/>
              </p:cNvSpPr>
              <p:nvPr/>
            </p:nvSpPr>
            <p:spPr bwMode="auto">
              <a:xfrm flipH="1">
                <a:off x="2864" y="3618"/>
                <a:ext cx="16" cy="5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64" name="Freeform 128"/>
              <p:cNvSpPr>
                <a:spLocks/>
              </p:cNvSpPr>
              <p:nvPr/>
            </p:nvSpPr>
            <p:spPr bwMode="auto">
              <a:xfrm>
                <a:off x="3191" y="3681"/>
                <a:ext cx="17" cy="29"/>
              </a:xfrm>
              <a:custGeom>
                <a:avLst/>
                <a:gdLst>
                  <a:gd name="T0" fmla="*/ 0 w 17"/>
                  <a:gd name="T1" fmla="*/ 28 h 29"/>
                  <a:gd name="T2" fmla="*/ 5 w 17"/>
                  <a:gd name="T3" fmla="*/ 0 h 29"/>
                  <a:gd name="T4" fmla="*/ 16 w 17"/>
                  <a:gd name="T5" fmla="*/ 0 h 29"/>
                  <a:gd name="T6" fmla="*/ 10 w 17"/>
                  <a:gd name="T7" fmla="*/ 28 h 29"/>
                  <a:gd name="T8" fmla="*/ 0 w 17"/>
                  <a:gd name="T9" fmla="*/ 28 h 29"/>
                </a:gdLst>
                <a:ahLst/>
                <a:cxnLst>
                  <a:cxn ang="0">
                    <a:pos x="T0" y="T1"/>
                  </a:cxn>
                  <a:cxn ang="0">
                    <a:pos x="T2" y="T3"/>
                  </a:cxn>
                  <a:cxn ang="0">
                    <a:pos x="T4" y="T5"/>
                  </a:cxn>
                  <a:cxn ang="0">
                    <a:pos x="T6" y="T7"/>
                  </a:cxn>
                  <a:cxn ang="0">
                    <a:pos x="T8" y="T9"/>
                  </a:cxn>
                </a:cxnLst>
                <a:rect l="0" t="0" r="r" b="b"/>
                <a:pathLst>
                  <a:path w="17" h="29">
                    <a:moveTo>
                      <a:pt x="0" y="28"/>
                    </a:moveTo>
                    <a:lnTo>
                      <a:pt x="5" y="0"/>
                    </a:lnTo>
                    <a:lnTo>
                      <a:pt x="16" y="0"/>
                    </a:lnTo>
                    <a:lnTo>
                      <a:pt x="10" y="28"/>
                    </a:lnTo>
                    <a:lnTo>
                      <a:pt x="0" y="28"/>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65" name="Freeform 129"/>
              <p:cNvSpPr>
                <a:spLocks/>
              </p:cNvSpPr>
              <p:nvPr/>
            </p:nvSpPr>
            <p:spPr bwMode="auto">
              <a:xfrm>
                <a:off x="2726" y="3611"/>
                <a:ext cx="35" cy="28"/>
              </a:xfrm>
              <a:custGeom>
                <a:avLst/>
                <a:gdLst>
                  <a:gd name="T0" fmla="*/ 0 w 35"/>
                  <a:gd name="T1" fmla="*/ 24 h 28"/>
                  <a:gd name="T2" fmla="*/ 2 w 35"/>
                  <a:gd name="T3" fmla="*/ 0 h 28"/>
                  <a:gd name="T4" fmla="*/ 34 w 35"/>
                  <a:gd name="T5" fmla="*/ 3 h 28"/>
                  <a:gd name="T6" fmla="*/ 32 w 35"/>
                  <a:gd name="T7" fmla="*/ 27 h 28"/>
                  <a:gd name="T8" fmla="*/ 0 w 35"/>
                  <a:gd name="T9" fmla="*/ 24 h 28"/>
                </a:gdLst>
                <a:ahLst/>
                <a:cxnLst>
                  <a:cxn ang="0">
                    <a:pos x="T0" y="T1"/>
                  </a:cxn>
                  <a:cxn ang="0">
                    <a:pos x="T2" y="T3"/>
                  </a:cxn>
                  <a:cxn ang="0">
                    <a:pos x="T4" y="T5"/>
                  </a:cxn>
                  <a:cxn ang="0">
                    <a:pos x="T6" y="T7"/>
                  </a:cxn>
                  <a:cxn ang="0">
                    <a:pos x="T8" y="T9"/>
                  </a:cxn>
                </a:cxnLst>
                <a:rect l="0" t="0" r="r" b="b"/>
                <a:pathLst>
                  <a:path w="35" h="28">
                    <a:moveTo>
                      <a:pt x="0" y="24"/>
                    </a:moveTo>
                    <a:lnTo>
                      <a:pt x="2" y="0"/>
                    </a:lnTo>
                    <a:lnTo>
                      <a:pt x="34" y="3"/>
                    </a:lnTo>
                    <a:lnTo>
                      <a:pt x="32" y="27"/>
                    </a:lnTo>
                    <a:lnTo>
                      <a:pt x="0" y="24"/>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66" name="Line 130"/>
              <p:cNvSpPr>
                <a:spLocks noChangeShapeType="1"/>
              </p:cNvSpPr>
              <p:nvPr/>
            </p:nvSpPr>
            <p:spPr bwMode="auto">
              <a:xfrm flipH="1">
                <a:off x="2588" y="3611"/>
                <a:ext cx="1" cy="11"/>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67" name="Line 131"/>
              <p:cNvSpPr>
                <a:spLocks noChangeShapeType="1"/>
              </p:cNvSpPr>
              <p:nvPr/>
            </p:nvSpPr>
            <p:spPr bwMode="auto">
              <a:xfrm flipH="1">
                <a:off x="2577" y="3610"/>
                <a:ext cx="1" cy="11"/>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68" name="Line 132"/>
              <p:cNvSpPr>
                <a:spLocks noChangeShapeType="1"/>
              </p:cNvSpPr>
              <p:nvPr/>
            </p:nvSpPr>
            <p:spPr bwMode="auto">
              <a:xfrm flipH="1">
                <a:off x="2586" y="3611"/>
                <a:ext cx="1" cy="11"/>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69" name="Line 133"/>
              <p:cNvSpPr>
                <a:spLocks noChangeShapeType="1"/>
              </p:cNvSpPr>
              <p:nvPr/>
            </p:nvSpPr>
            <p:spPr bwMode="auto">
              <a:xfrm>
                <a:off x="2579" y="3609"/>
                <a:ext cx="16" cy="1"/>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70" name="Line 134"/>
              <p:cNvSpPr>
                <a:spLocks noChangeShapeType="1"/>
              </p:cNvSpPr>
              <p:nvPr/>
            </p:nvSpPr>
            <p:spPr bwMode="auto">
              <a:xfrm>
                <a:off x="2579" y="3611"/>
                <a:ext cx="16" cy="1"/>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71" name="Line 135"/>
              <p:cNvSpPr>
                <a:spLocks noChangeShapeType="1"/>
              </p:cNvSpPr>
              <p:nvPr/>
            </p:nvSpPr>
            <p:spPr bwMode="auto">
              <a:xfrm>
                <a:off x="2579" y="3613"/>
                <a:ext cx="16" cy="1"/>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72" name="Line 136"/>
              <p:cNvSpPr>
                <a:spLocks noChangeShapeType="1"/>
              </p:cNvSpPr>
              <p:nvPr/>
            </p:nvSpPr>
            <p:spPr bwMode="auto">
              <a:xfrm flipV="1">
                <a:off x="2818" y="3613"/>
                <a:ext cx="14" cy="2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73" name="Line 137"/>
              <p:cNvSpPr>
                <a:spLocks noChangeShapeType="1"/>
              </p:cNvSpPr>
              <p:nvPr/>
            </p:nvSpPr>
            <p:spPr bwMode="auto">
              <a:xfrm flipH="1">
                <a:off x="2812" y="3610"/>
                <a:ext cx="16" cy="2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74" name="Freeform 138"/>
              <p:cNvSpPr>
                <a:spLocks/>
              </p:cNvSpPr>
              <p:nvPr/>
            </p:nvSpPr>
            <p:spPr bwMode="auto">
              <a:xfrm>
                <a:off x="2946" y="3606"/>
                <a:ext cx="58" cy="17"/>
              </a:xfrm>
              <a:custGeom>
                <a:avLst/>
                <a:gdLst>
                  <a:gd name="T0" fmla="*/ 0 w 58"/>
                  <a:gd name="T1" fmla="*/ 0 h 17"/>
                  <a:gd name="T2" fmla="*/ 0 w 58"/>
                  <a:gd name="T3" fmla="*/ 0 h 17"/>
                  <a:gd name="T4" fmla="*/ 57 w 58"/>
                  <a:gd name="T5" fmla="*/ 16 h 17"/>
                  <a:gd name="T6" fmla="*/ 0 w 58"/>
                  <a:gd name="T7" fmla="*/ 0 h 17"/>
                </a:gdLst>
                <a:ahLst/>
                <a:cxnLst>
                  <a:cxn ang="0">
                    <a:pos x="T0" y="T1"/>
                  </a:cxn>
                  <a:cxn ang="0">
                    <a:pos x="T2" y="T3"/>
                  </a:cxn>
                  <a:cxn ang="0">
                    <a:pos x="T4" y="T5"/>
                  </a:cxn>
                  <a:cxn ang="0">
                    <a:pos x="T6" y="T7"/>
                  </a:cxn>
                </a:cxnLst>
                <a:rect l="0" t="0" r="r" b="b"/>
                <a:pathLst>
                  <a:path w="58" h="17">
                    <a:moveTo>
                      <a:pt x="0" y="0"/>
                    </a:moveTo>
                    <a:lnTo>
                      <a:pt x="0" y="0"/>
                    </a:lnTo>
                    <a:lnTo>
                      <a:pt x="57" y="16"/>
                    </a:lnTo>
                    <a:lnTo>
                      <a:pt x="0" y="0"/>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75" name="Line 139"/>
              <p:cNvSpPr>
                <a:spLocks noChangeShapeType="1"/>
              </p:cNvSpPr>
              <p:nvPr/>
            </p:nvSpPr>
            <p:spPr bwMode="auto">
              <a:xfrm>
                <a:off x="2972" y="3604"/>
                <a:ext cx="12" cy="1"/>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76" name="Line 140"/>
              <p:cNvSpPr>
                <a:spLocks noChangeShapeType="1"/>
              </p:cNvSpPr>
              <p:nvPr/>
            </p:nvSpPr>
            <p:spPr bwMode="auto">
              <a:xfrm flipV="1">
                <a:off x="3038" y="3625"/>
                <a:ext cx="1" cy="21"/>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77" name="Freeform 141"/>
              <p:cNvSpPr>
                <a:spLocks/>
              </p:cNvSpPr>
              <p:nvPr/>
            </p:nvSpPr>
            <p:spPr bwMode="auto">
              <a:xfrm>
                <a:off x="2997" y="3621"/>
                <a:ext cx="17" cy="23"/>
              </a:xfrm>
              <a:custGeom>
                <a:avLst/>
                <a:gdLst>
                  <a:gd name="T0" fmla="*/ 0 w 17"/>
                  <a:gd name="T1" fmla="*/ 22 h 23"/>
                  <a:gd name="T2" fmla="*/ 3 w 17"/>
                  <a:gd name="T3" fmla="*/ 0 h 23"/>
                  <a:gd name="T4" fmla="*/ 16 w 17"/>
                  <a:gd name="T5" fmla="*/ 0 h 23"/>
                  <a:gd name="T6" fmla="*/ 12 w 17"/>
                  <a:gd name="T7" fmla="*/ 22 h 23"/>
                  <a:gd name="T8" fmla="*/ 0 w 17"/>
                  <a:gd name="T9" fmla="*/ 22 h 23"/>
                </a:gdLst>
                <a:ahLst/>
                <a:cxnLst>
                  <a:cxn ang="0">
                    <a:pos x="T0" y="T1"/>
                  </a:cxn>
                  <a:cxn ang="0">
                    <a:pos x="T2" y="T3"/>
                  </a:cxn>
                  <a:cxn ang="0">
                    <a:pos x="T4" y="T5"/>
                  </a:cxn>
                  <a:cxn ang="0">
                    <a:pos x="T6" y="T7"/>
                  </a:cxn>
                  <a:cxn ang="0">
                    <a:pos x="T8" y="T9"/>
                  </a:cxn>
                </a:cxnLst>
                <a:rect l="0" t="0" r="r" b="b"/>
                <a:pathLst>
                  <a:path w="17" h="23">
                    <a:moveTo>
                      <a:pt x="0" y="22"/>
                    </a:moveTo>
                    <a:lnTo>
                      <a:pt x="3" y="0"/>
                    </a:lnTo>
                    <a:lnTo>
                      <a:pt x="16" y="0"/>
                    </a:lnTo>
                    <a:lnTo>
                      <a:pt x="12" y="22"/>
                    </a:lnTo>
                    <a:lnTo>
                      <a:pt x="0" y="22"/>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78" name="Line 142"/>
              <p:cNvSpPr>
                <a:spLocks noChangeShapeType="1"/>
              </p:cNvSpPr>
              <p:nvPr/>
            </p:nvSpPr>
            <p:spPr bwMode="auto">
              <a:xfrm flipV="1">
                <a:off x="3068" y="3628"/>
                <a:ext cx="1" cy="21"/>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79" name="Line 143"/>
              <p:cNvSpPr>
                <a:spLocks noChangeShapeType="1"/>
              </p:cNvSpPr>
              <p:nvPr/>
            </p:nvSpPr>
            <p:spPr bwMode="auto">
              <a:xfrm flipV="1">
                <a:off x="2955" y="3618"/>
                <a:ext cx="1" cy="21"/>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80" name="Freeform 144"/>
              <p:cNvSpPr>
                <a:spLocks/>
              </p:cNvSpPr>
              <p:nvPr/>
            </p:nvSpPr>
            <p:spPr bwMode="auto">
              <a:xfrm>
                <a:off x="2912" y="3634"/>
                <a:ext cx="159" cy="17"/>
              </a:xfrm>
              <a:custGeom>
                <a:avLst/>
                <a:gdLst>
                  <a:gd name="T0" fmla="*/ 0 w 159"/>
                  <a:gd name="T1" fmla="*/ 2 h 17"/>
                  <a:gd name="T2" fmla="*/ 157 w 159"/>
                  <a:gd name="T3" fmla="*/ 16 h 17"/>
                  <a:gd name="T4" fmla="*/ 158 w 159"/>
                  <a:gd name="T5" fmla="*/ 13 h 17"/>
                  <a:gd name="T6" fmla="*/ 1 w 159"/>
                  <a:gd name="T7" fmla="*/ 0 h 17"/>
                  <a:gd name="T8" fmla="*/ 0 w 159"/>
                  <a:gd name="T9" fmla="*/ 2 h 17"/>
                </a:gdLst>
                <a:ahLst/>
                <a:cxnLst>
                  <a:cxn ang="0">
                    <a:pos x="T0" y="T1"/>
                  </a:cxn>
                  <a:cxn ang="0">
                    <a:pos x="T2" y="T3"/>
                  </a:cxn>
                  <a:cxn ang="0">
                    <a:pos x="T4" y="T5"/>
                  </a:cxn>
                  <a:cxn ang="0">
                    <a:pos x="T6" y="T7"/>
                  </a:cxn>
                  <a:cxn ang="0">
                    <a:pos x="T8" y="T9"/>
                  </a:cxn>
                </a:cxnLst>
                <a:rect l="0" t="0" r="r" b="b"/>
                <a:pathLst>
                  <a:path w="159" h="17">
                    <a:moveTo>
                      <a:pt x="0" y="2"/>
                    </a:moveTo>
                    <a:lnTo>
                      <a:pt x="157" y="16"/>
                    </a:lnTo>
                    <a:lnTo>
                      <a:pt x="158" y="13"/>
                    </a:lnTo>
                    <a:lnTo>
                      <a:pt x="1" y="0"/>
                    </a:lnTo>
                    <a:lnTo>
                      <a:pt x="0" y="2"/>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81" name="Freeform 145"/>
              <p:cNvSpPr>
                <a:spLocks/>
              </p:cNvSpPr>
              <p:nvPr/>
            </p:nvSpPr>
            <p:spPr bwMode="auto">
              <a:xfrm>
                <a:off x="2954" y="3617"/>
                <a:ext cx="118" cy="17"/>
              </a:xfrm>
              <a:custGeom>
                <a:avLst/>
                <a:gdLst>
                  <a:gd name="T0" fmla="*/ 0 w 118"/>
                  <a:gd name="T1" fmla="*/ 0 h 17"/>
                  <a:gd name="T2" fmla="*/ 0 w 118"/>
                  <a:gd name="T3" fmla="*/ 0 h 17"/>
                  <a:gd name="T4" fmla="*/ 117 w 118"/>
                  <a:gd name="T5" fmla="*/ 16 h 17"/>
                  <a:gd name="T6" fmla="*/ 0 w 118"/>
                  <a:gd name="T7" fmla="*/ 0 h 17"/>
                </a:gdLst>
                <a:ahLst/>
                <a:cxnLst>
                  <a:cxn ang="0">
                    <a:pos x="T0" y="T1"/>
                  </a:cxn>
                  <a:cxn ang="0">
                    <a:pos x="T2" y="T3"/>
                  </a:cxn>
                  <a:cxn ang="0">
                    <a:pos x="T4" y="T5"/>
                  </a:cxn>
                  <a:cxn ang="0">
                    <a:pos x="T6" y="T7"/>
                  </a:cxn>
                </a:cxnLst>
                <a:rect l="0" t="0" r="r" b="b"/>
                <a:pathLst>
                  <a:path w="118" h="17">
                    <a:moveTo>
                      <a:pt x="0" y="0"/>
                    </a:moveTo>
                    <a:lnTo>
                      <a:pt x="0" y="0"/>
                    </a:lnTo>
                    <a:lnTo>
                      <a:pt x="117" y="16"/>
                    </a:lnTo>
                    <a:lnTo>
                      <a:pt x="0" y="0"/>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82" name="Line 146"/>
              <p:cNvSpPr>
                <a:spLocks noChangeShapeType="1"/>
              </p:cNvSpPr>
              <p:nvPr/>
            </p:nvSpPr>
            <p:spPr bwMode="auto">
              <a:xfrm flipV="1">
                <a:off x="2706" y="3662"/>
                <a:ext cx="126" cy="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83" name="Line 147"/>
              <p:cNvSpPr>
                <a:spLocks noChangeShapeType="1"/>
              </p:cNvSpPr>
              <p:nvPr/>
            </p:nvSpPr>
            <p:spPr bwMode="auto">
              <a:xfrm flipH="1" flipV="1">
                <a:off x="2816" y="3660"/>
                <a:ext cx="378" cy="3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84" name="Line 148"/>
              <p:cNvSpPr>
                <a:spLocks noChangeShapeType="1"/>
              </p:cNvSpPr>
              <p:nvPr/>
            </p:nvSpPr>
            <p:spPr bwMode="auto">
              <a:xfrm flipH="1">
                <a:off x="2831" y="3663"/>
                <a:ext cx="4" cy="54"/>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85" name="Line 149"/>
              <p:cNvSpPr>
                <a:spLocks noChangeShapeType="1"/>
              </p:cNvSpPr>
              <p:nvPr/>
            </p:nvSpPr>
            <p:spPr bwMode="auto">
              <a:xfrm flipH="1">
                <a:off x="2895" y="3668"/>
                <a:ext cx="4" cy="54"/>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86" name="Line 150"/>
              <p:cNvSpPr>
                <a:spLocks noChangeShapeType="1"/>
              </p:cNvSpPr>
              <p:nvPr/>
            </p:nvSpPr>
            <p:spPr bwMode="auto">
              <a:xfrm flipH="1">
                <a:off x="2932" y="3671"/>
                <a:ext cx="4" cy="54"/>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87" name="Line 151"/>
              <p:cNvSpPr>
                <a:spLocks noChangeShapeType="1"/>
              </p:cNvSpPr>
              <p:nvPr/>
            </p:nvSpPr>
            <p:spPr bwMode="auto">
              <a:xfrm flipH="1">
                <a:off x="2973" y="3674"/>
                <a:ext cx="5" cy="54"/>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88" name="Line 152"/>
              <p:cNvSpPr>
                <a:spLocks noChangeShapeType="1"/>
              </p:cNvSpPr>
              <p:nvPr/>
            </p:nvSpPr>
            <p:spPr bwMode="auto">
              <a:xfrm flipH="1">
                <a:off x="3019" y="3678"/>
                <a:ext cx="4" cy="54"/>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89" name="Line 153"/>
              <p:cNvSpPr>
                <a:spLocks noChangeShapeType="1"/>
              </p:cNvSpPr>
              <p:nvPr/>
            </p:nvSpPr>
            <p:spPr bwMode="auto">
              <a:xfrm flipV="1">
                <a:off x="3106" y="3684"/>
                <a:ext cx="4" cy="54"/>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90" name="Freeform 154"/>
              <p:cNvSpPr>
                <a:spLocks/>
              </p:cNvSpPr>
              <p:nvPr/>
            </p:nvSpPr>
            <p:spPr bwMode="auto">
              <a:xfrm>
                <a:off x="2772" y="3720"/>
                <a:ext cx="17" cy="17"/>
              </a:xfrm>
              <a:custGeom>
                <a:avLst/>
                <a:gdLst>
                  <a:gd name="T0" fmla="*/ 6 w 17"/>
                  <a:gd name="T1" fmla="*/ 4 h 17"/>
                  <a:gd name="T2" fmla="*/ 2 w 17"/>
                  <a:gd name="T3" fmla="*/ 0 h 17"/>
                  <a:gd name="T4" fmla="*/ 0 w 17"/>
                  <a:gd name="T5" fmla="*/ 2 h 17"/>
                  <a:gd name="T6" fmla="*/ 0 w 17"/>
                  <a:gd name="T7" fmla="*/ 8 h 17"/>
                  <a:gd name="T8" fmla="*/ 4 w 17"/>
                  <a:gd name="T9" fmla="*/ 10 h 17"/>
                  <a:gd name="T10" fmla="*/ 6 w 17"/>
                  <a:gd name="T11" fmla="*/ 10 h 17"/>
                  <a:gd name="T12" fmla="*/ 10 w 17"/>
                  <a:gd name="T13" fmla="*/ 10 h 17"/>
                  <a:gd name="T14" fmla="*/ 9 w 17"/>
                  <a:gd name="T15" fmla="*/ 13 h 17"/>
                  <a:gd name="T16" fmla="*/ 12 w 17"/>
                  <a:gd name="T17" fmla="*/ 16 h 17"/>
                  <a:gd name="T18" fmla="*/ 14 w 17"/>
                  <a:gd name="T19" fmla="*/ 16 h 17"/>
                  <a:gd name="T20" fmla="*/ 14 w 17"/>
                  <a:gd name="T21" fmla="*/ 13 h 17"/>
                  <a:gd name="T22" fmla="*/ 16 w 17"/>
                  <a:gd name="T23" fmla="*/ 7 h 17"/>
                  <a:gd name="T24" fmla="*/ 11 w 17"/>
                  <a:gd name="T25" fmla="*/ 7 h 17"/>
                  <a:gd name="T26" fmla="*/ 10 w 17"/>
                  <a:gd name="T27" fmla="*/ 7 h 17"/>
                  <a:gd name="T28" fmla="*/ 6 w 17"/>
                  <a:gd name="T29" fmla="*/ 7 h 17"/>
                  <a:gd name="T30" fmla="*/ 6 w 17"/>
                  <a:gd name="T3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17">
                    <a:moveTo>
                      <a:pt x="6" y="4"/>
                    </a:moveTo>
                    <a:lnTo>
                      <a:pt x="2" y="0"/>
                    </a:lnTo>
                    <a:lnTo>
                      <a:pt x="0" y="2"/>
                    </a:lnTo>
                    <a:lnTo>
                      <a:pt x="0" y="8"/>
                    </a:lnTo>
                    <a:lnTo>
                      <a:pt x="4" y="10"/>
                    </a:lnTo>
                    <a:lnTo>
                      <a:pt x="6" y="10"/>
                    </a:lnTo>
                    <a:lnTo>
                      <a:pt x="10" y="10"/>
                    </a:lnTo>
                    <a:lnTo>
                      <a:pt x="9" y="13"/>
                    </a:lnTo>
                    <a:lnTo>
                      <a:pt x="12" y="16"/>
                    </a:lnTo>
                    <a:lnTo>
                      <a:pt x="14" y="16"/>
                    </a:lnTo>
                    <a:lnTo>
                      <a:pt x="14" y="13"/>
                    </a:lnTo>
                    <a:lnTo>
                      <a:pt x="16" y="7"/>
                    </a:lnTo>
                    <a:lnTo>
                      <a:pt x="11" y="7"/>
                    </a:lnTo>
                    <a:lnTo>
                      <a:pt x="10" y="7"/>
                    </a:lnTo>
                    <a:lnTo>
                      <a:pt x="6" y="7"/>
                    </a:lnTo>
                    <a:lnTo>
                      <a:pt x="6" y="4"/>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91" name="Freeform 155"/>
              <p:cNvSpPr>
                <a:spLocks/>
              </p:cNvSpPr>
              <p:nvPr/>
            </p:nvSpPr>
            <p:spPr bwMode="auto">
              <a:xfrm>
                <a:off x="2784" y="3728"/>
                <a:ext cx="19" cy="17"/>
              </a:xfrm>
              <a:custGeom>
                <a:avLst/>
                <a:gdLst>
                  <a:gd name="T0" fmla="*/ 7 w 19"/>
                  <a:gd name="T1" fmla="*/ 2 h 17"/>
                  <a:gd name="T2" fmla="*/ 6 w 19"/>
                  <a:gd name="T3" fmla="*/ 0 h 17"/>
                  <a:gd name="T4" fmla="*/ 0 w 19"/>
                  <a:gd name="T5" fmla="*/ 1 h 17"/>
                  <a:gd name="T6" fmla="*/ 0 w 19"/>
                  <a:gd name="T7" fmla="*/ 3 h 17"/>
                  <a:gd name="T8" fmla="*/ 2 w 19"/>
                  <a:gd name="T9" fmla="*/ 7 h 17"/>
                  <a:gd name="T10" fmla="*/ 5 w 19"/>
                  <a:gd name="T11" fmla="*/ 9 h 17"/>
                  <a:gd name="T12" fmla="*/ 7 w 19"/>
                  <a:gd name="T13" fmla="*/ 9 h 17"/>
                  <a:gd name="T14" fmla="*/ 9 w 19"/>
                  <a:gd name="T15" fmla="*/ 9 h 17"/>
                  <a:gd name="T16" fmla="*/ 11 w 19"/>
                  <a:gd name="T17" fmla="*/ 12 h 17"/>
                  <a:gd name="T18" fmla="*/ 16 w 19"/>
                  <a:gd name="T19" fmla="*/ 16 h 17"/>
                  <a:gd name="T20" fmla="*/ 18 w 19"/>
                  <a:gd name="T21" fmla="*/ 13 h 17"/>
                  <a:gd name="T22" fmla="*/ 18 w 19"/>
                  <a:gd name="T23" fmla="*/ 11 h 17"/>
                  <a:gd name="T24" fmla="*/ 16 w 19"/>
                  <a:gd name="T25" fmla="*/ 8 h 17"/>
                  <a:gd name="T26" fmla="*/ 14 w 19"/>
                  <a:gd name="T27" fmla="*/ 4 h 17"/>
                  <a:gd name="T28" fmla="*/ 11 w 19"/>
                  <a:gd name="T29" fmla="*/ 4 h 17"/>
                  <a:gd name="T30" fmla="*/ 9 w 19"/>
                  <a:gd name="T31" fmla="*/ 4 h 17"/>
                  <a:gd name="T32" fmla="*/ 7 w 19"/>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7">
                    <a:moveTo>
                      <a:pt x="7" y="2"/>
                    </a:moveTo>
                    <a:lnTo>
                      <a:pt x="6" y="0"/>
                    </a:lnTo>
                    <a:lnTo>
                      <a:pt x="0" y="1"/>
                    </a:lnTo>
                    <a:lnTo>
                      <a:pt x="0" y="3"/>
                    </a:lnTo>
                    <a:lnTo>
                      <a:pt x="2" y="7"/>
                    </a:lnTo>
                    <a:lnTo>
                      <a:pt x="5" y="9"/>
                    </a:lnTo>
                    <a:lnTo>
                      <a:pt x="7" y="9"/>
                    </a:lnTo>
                    <a:lnTo>
                      <a:pt x="9" y="9"/>
                    </a:lnTo>
                    <a:lnTo>
                      <a:pt x="11" y="12"/>
                    </a:lnTo>
                    <a:lnTo>
                      <a:pt x="16" y="16"/>
                    </a:lnTo>
                    <a:lnTo>
                      <a:pt x="18" y="13"/>
                    </a:lnTo>
                    <a:lnTo>
                      <a:pt x="18" y="11"/>
                    </a:lnTo>
                    <a:lnTo>
                      <a:pt x="16" y="8"/>
                    </a:lnTo>
                    <a:lnTo>
                      <a:pt x="14" y="4"/>
                    </a:lnTo>
                    <a:lnTo>
                      <a:pt x="11" y="4"/>
                    </a:lnTo>
                    <a:lnTo>
                      <a:pt x="9" y="4"/>
                    </a:lnTo>
                    <a:lnTo>
                      <a:pt x="7" y="2"/>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92" name="Freeform 156"/>
              <p:cNvSpPr>
                <a:spLocks/>
              </p:cNvSpPr>
              <p:nvPr/>
            </p:nvSpPr>
            <p:spPr bwMode="auto">
              <a:xfrm>
                <a:off x="2740" y="3706"/>
                <a:ext cx="17" cy="17"/>
              </a:xfrm>
              <a:custGeom>
                <a:avLst/>
                <a:gdLst>
                  <a:gd name="T0" fmla="*/ 6 w 17"/>
                  <a:gd name="T1" fmla="*/ 2 h 17"/>
                  <a:gd name="T2" fmla="*/ 4 w 17"/>
                  <a:gd name="T3" fmla="*/ 0 h 17"/>
                  <a:gd name="T4" fmla="*/ 2 w 17"/>
                  <a:gd name="T5" fmla="*/ 2 h 17"/>
                  <a:gd name="T6" fmla="*/ 0 w 17"/>
                  <a:gd name="T7" fmla="*/ 2 h 17"/>
                  <a:gd name="T8" fmla="*/ 2 w 17"/>
                  <a:gd name="T9" fmla="*/ 8 h 17"/>
                  <a:gd name="T10" fmla="*/ 4 w 17"/>
                  <a:gd name="T11" fmla="*/ 8 h 17"/>
                  <a:gd name="T12" fmla="*/ 6 w 17"/>
                  <a:gd name="T13" fmla="*/ 8 h 17"/>
                  <a:gd name="T14" fmla="*/ 9 w 17"/>
                  <a:gd name="T15" fmla="*/ 8 h 17"/>
                  <a:gd name="T16" fmla="*/ 10 w 17"/>
                  <a:gd name="T17" fmla="*/ 13 h 17"/>
                  <a:gd name="T18" fmla="*/ 14 w 17"/>
                  <a:gd name="T19" fmla="*/ 16 h 17"/>
                  <a:gd name="T20" fmla="*/ 16 w 17"/>
                  <a:gd name="T21" fmla="*/ 16 h 17"/>
                  <a:gd name="T22" fmla="*/ 16 w 17"/>
                  <a:gd name="T23" fmla="*/ 13 h 17"/>
                  <a:gd name="T24" fmla="*/ 15 w 17"/>
                  <a:gd name="T25" fmla="*/ 10 h 17"/>
                  <a:gd name="T26" fmla="*/ 13 w 17"/>
                  <a:gd name="T27" fmla="*/ 7 h 17"/>
                  <a:gd name="T28" fmla="*/ 11 w 17"/>
                  <a:gd name="T29" fmla="*/ 7 h 17"/>
                  <a:gd name="T30" fmla="*/ 9 w 17"/>
                  <a:gd name="T31" fmla="*/ 5 h 17"/>
                  <a:gd name="T32" fmla="*/ 6 w 17"/>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7">
                    <a:moveTo>
                      <a:pt x="6" y="2"/>
                    </a:moveTo>
                    <a:lnTo>
                      <a:pt x="4" y="0"/>
                    </a:lnTo>
                    <a:lnTo>
                      <a:pt x="2" y="2"/>
                    </a:lnTo>
                    <a:lnTo>
                      <a:pt x="0" y="2"/>
                    </a:lnTo>
                    <a:lnTo>
                      <a:pt x="2" y="8"/>
                    </a:lnTo>
                    <a:lnTo>
                      <a:pt x="4" y="8"/>
                    </a:lnTo>
                    <a:lnTo>
                      <a:pt x="6" y="8"/>
                    </a:lnTo>
                    <a:lnTo>
                      <a:pt x="9" y="8"/>
                    </a:lnTo>
                    <a:lnTo>
                      <a:pt x="10" y="13"/>
                    </a:lnTo>
                    <a:lnTo>
                      <a:pt x="14" y="16"/>
                    </a:lnTo>
                    <a:lnTo>
                      <a:pt x="16" y="16"/>
                    </a:lnTo>
                    <a:lnTo>
                      <a:pt x="16" y="13"/>
                    </a:lnTo>
                    <a:lnTo>
                      <a:pt x="15" y="10"/>
                    </a:lnTo>
                    <a:lnTo>
                      <a:pt x="13" y="7"/>
                    </a:lnTo>
                    <a:lnTo>
                      <a:pt x="11" y="7"/>
                    </a:lnTo>
                    <a:lnTo>
                      <a:pt x="9" y="5"/>
                    </a:lnTo>
                    <a:lnTo>
                      <a:pt x="6" y="2"/>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93" name="Freeform 157"/>
              <p:cNvSpPr>
                <a:spLocks/>
              </p:cNvSpPr>
              <p:nvPr/>
            </p:nvSpPr>
            <p:spPr bwMode="auto">
              <a:xfrm>
                <a:off x="2754" y="3713"/>
                <a:ext cx="19" cy="17"/>
              </a:xfrm>
              <a:custGeom>
                <a:avLst/>
                <a:gdLst>
                  <a:gd name="T0" fmla="*/ 7 w 19"/>
                  <a:gd name="T1" fmla="*/ 2 h 17"/>
                  <a:gd name="T2" fmla="*/ 3 w 19"/>
                  <a:gd name="T3" fmla="*/ 0 h 17"/>
                  <a:gd name="T4" fmla="*/ 0 w 19"/>
                  <a:gd name="T5" fmla="*/ 2 h 17"/>
                  <a:gd name="T6" fmla="*/ 2 w 19"/>
                  <a:gd name="T7" fmla="*/ 8 h 17"/>
                  <a:gd name="T8" fmla="*/ 5 w 19"/>
                  <a:gd name="T9" fmla="*/ 8 h 17"/>
                  <a:gd name="T10" fmla="*/ 7 w 19"/>
                  <a:gd name="T11" fmla="*/ 8 h 17"/>
                  <a:gd name="T12" fmla="*/ 9 w 19"/>
                  <a:gd name="T13" fmla="*/ 13 h 17"/>
                  <a:gd name="T14" fmla="*/ 11 w 19"/>
                  <a:gd name="T15" fmla="*/ 13 h 17"/>
                  <a:gd name="T16" fmla="*/ 16 w 19"/>
                  <a:gd name="T17" fmla="*/ 16 h 17"/>
                  <a:gd name="T18" fmla="*/ 18 w 19"/>
                  <a:gd name="T19" fmla="*/ 16 h 17"/>
                  <a:gd name="T20" fmla="*/ 18 w 19"/>
                  <a:gd name="T21" fmla="*/ 13 h 17"/>
                  <a:gd name="T22" fmla="*/ 18 w 19"/>
                  <a:gd name="T23" fmla="*/ 10 h 17"/>
                  <a:gd name="T24" fmla="*/ 14 w 19"/>
                  <a:gd name="T25" fmla="*/ 7 h 17"/>
                  <a:gd name="T26" fmla="*/ 11 w 19"/>
                  <a:gd name="T27" fmla="*/ 7 h 17"/>
                  <a:gd name="T28" fmla="*/ 9 w 19"/>
                  <a:gd name="T29" fmla="*/ 7 h 17"/>
                  <a:gd name="T30" fmla="*/ 7 w 19"/>
                  <a:gd name="T31"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17">
                    <a:moveTo>
                      <a:pt x="7" y="2"/>
                    </a:moveTo>
                    <a:lnTo>
                      <a:pt x="3" y="0"/>
                    </a:lnTo>
                    <a:lnTo>
                      <a:pt x="0" y="2"/>
                    </a:lnTo>
                    <a:lnTo>
                      <a:pt x="2" y="8"/>
                    </a:lnTo>
                    <a:lnTo>
                      <a:pt x="5" y="8"/>
                    </a:lnTo>
                    <a:lnTo>
                      <a:pt x="7" y="8"/>
                    </a:lnTo>
                    <a:lnTo>
                      <a:pt x="9" y="13"/>
                    </a:lnTo>
                    <a:lnTo>
                      <a:pt x="11" y="13"/>
                    </a:lnTo>
                    <a:lnTo>
                      <a:pt x="16" y="16"/>
                    </a:lnTo>
                    <a:lnTo>
                      <a:pt x="18" y="16"/>
                    </a:lnTo>
                    <a:lnTo>
                      <a:pt x="18" y="13"/>
                    </a:lnTo>
                    <a:lnTo>
                      <a:pt x="18" y="10"/>
                    </a:lnTo>
                    <a:lnTo>
                      <a:pt x="14" y="7"/>
                    </a:lnTo>
                    <a:lnTo>
                      <a:pt x="11" y="7"/>
                    </a:lnTo>
                    <a:lnTo>
                      <a:pt x="9" y="7"/>
                    </a:lnTo>
                    <a:lnTo>
                      <a:pt x="7" y="2"/>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44894" name="Group 158"/>
              <p:cNvGrpSpPr>
                <a:grpSpLocks/>
              </p:cNvGrpSpPr>
              <p:nvPr/>
            </p:nvGrpSpPr>
            <p:grpSpPr bwMode="auto">
              <a:xfrm>
                <a:off x="3122" y="3677"/>
                <a:ext cx="59" cy="17"/>
                <a:chOff x="3122" y="3677"/>
                <a:chExt cx="59" cy="17"/>
              </a:xfrm>
            </p:grpSpPr>
            <p:sp>
              <p:nvSpPr>
                <p:cNvPr id="244895" name="Freeform 159"/>
                <p:cNvSpPr>
                  <a:spLocks/>
                </p:cNvSpPr>
                <p:nvPr/>
              </p:nvSpPr>
              <p:spPr bwMode="auto">
                <a:xfrm>
                  <a:off x="3122" y="3677"/>
                  <a:ext cx="50" cy="17"/>
                </a:xfrm>
                <a:custGeom>
                  <a:avLst/>
                  <a:gdLst>
                    <a:gd name="T0" fmla="*/ 0 w 50"/>
                    <a:gd name="T1" fmla="*/ 0 h 17"/>
                    <a:gd name="T2" fmla="*/ 0 w 50"/>
                    <a:gd name="T3" fmla="*/ 0 h 17"/>
                    <a:gd name="T4" fmla="*/ 49 w 50"/>
                    <a:gd name="T5" fmla="*/ 16 h 17"/>
                    <a:gd name="T6" fmla="*/ 0 w 50"/>
                    <a:gd name="T7" fmla="*/ 0 h 17"/>
                  </a:gdLst>
                  <a:ahLst/>
                  <a:cxnLst>
                    <a:cxn ang="0">
                      <a:pos x="T0" y="T1"/>
                    </a:cxn>
                    <a:cxn ang="0">
                      <a:pos x="T2" y="T3"/>
                    </a:cxn>
                    <a:cxn ang="0">
                      <a:pos x="T4" y="T5"/>
                    </a:cxn>
                    <a:cxn ang="0">
                      <a:pos x="T6" y="T7"/>
                    </a:cxn>
                  </a:cxnLst>
                  <a:rect l="0" t="0" r="r" b="b"/>
                  <a:pathLst>
                    <a:path w="50" h="17">
                      <a:moveTo>
                        <a:pt x="0" y="0"/>
                      </a:moveTo>
                      <a:lnTo>
                        <a:pt x="0" y="0"/>
                      </a:lnTo>
                      <a:lnTo>
                        <a:pt x="49" y="16"/>
                      </a:lnTo>
                      <a:lnTo>
                        <a:pt x="0" y="0"/>
                      </a:lnTo>
                    </a:path>
                  </a:pathLst>
                </a:custGeom>
                <a:solidFill>
                  <a:srgbClr val="FCFEB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896" name="Freeform 160"/>
                <p:cNvSpPr>
                  <a:spLocks/>
                </p:cNvSpPr>
                <p:nvPr/>
              </p:nvSpPr>
              <p:spPr bwMode="auto">
                <a:xfrm>
                  <a:off x="3122" y="3677"/>
                  <a:ext cx="59" cy="17"/>
                </a:xfrm>
                <a:custGeom>
                  <a:avLst/>
                  <a:gdLst>
                    <a:gd name="T0" fmla="*/ 0 w 59"/>
                    <a:gd name="T1" fmla="*/ 16 h 17"/>
                    <a:gd name="T2" fmla="*/ 0 w 59"/>
                    <a:gd name="T3" fmla="*/ 0 h 17"/>
                    <a:gd name="T4" fmla="*/ 58 w 59"/>
                    <a:gd name="T5" fmla="*/ 10 h 17"/>
                  </a:gdLst>
                  <a:ahLst/>
                  <a:cxnLst>
                    <a:cxn ang="0">
                      <a:pos x="T0" y="T1"/>
                    </a:cxn>
                    <a:cxn ang="0">
                      <a:pos x="T2" y="T3"/>
                    </a:cxn>
                    <a:cxn ang="0">
                      <a:pos x="T4" y="T5"/>
                    </a:cxn>
                  </a:cxnLst>
                  <a:rect l="0" t="0" r="r" b="b"/>
                  <a:pathLst>
                    <a:path w="59" h="17">
                      <a:moveTo>
                        <a:pt x="0" y="16"/>
                      </a:moveTo>
                      <a:lnTo>
                        <a:pt x="0" y="0"/>
                      </a:lnTo>
                      <a:lnTo>
                        <a:pt x="58" y="10"/>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4897" name="Oval 161"/>
              <p:cNvSpPr>
                <a:spLocks noChangeArrowheads="1"/>
              </p:cNvSpPr>
              <p:nvPr/>
            </p:nvSpPr>
            <p:spPr bwMode="auto">
              <a:xfrm rot="300000">
                <a:off x="3136" y="3690"/>
                <a:ext cx="0" cy="0"/>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98" name="Oval 162"/>
              <p:cNvSpPr>
                <a:spLocks noChangeArrowheads="1"/>
              </p:cNvSpPr>
              <p:nvPr/>
            </p:nvSpPr>
            <p:spPr bwMode="auto">
              <a:xfrm rot="300000">
                <a:off x="3153" y="3691"/>
                <a:ext cx="0" cy="0"/>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99" name="Oval 163"/>
              <p:cNvSpPr>
                <a:spLocks noChangeArrowheads="1"/>
              </p:cNvSpPr>
              <p:nvPr/>
            </p:nvSpPr>
            <p:spPr bwMode="auto">
              <a:xfrm rot="300000">
                <a:off x="3166" y="3692"/>
                <a:ext cx="0" cy="0"/>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00" name="Oval 164"/>
              <p:cNvSpPr>
                <a:spLocks noChangeArrowheads="1"/>
              </p:cNvSpPr>
              <p:nvPr/>
            </p:nvSpPr>
            <p:spPr bwMode="auto">
              <a:xfrm rot="300000">
                <a:off x="3181" y="3694"/>
                <a:ext cx="0" cy="0"/>
              </a:xfrm>
              <a:prstGeom prst="ellipse">
                <a:avLst/>
              </a:prstGeom>
              <a:solidFill>
                <a:srgbClr val="FCFEB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01" name="Freeform 165"/>
              <p:cNvSpPr>
                <a:spLocks/>
              </p:cNvSpPr>
              <p:nvPr/>
            </p:nvSpPr>
            <p:spPr bwMode="auto">
              <a:xfrm>
                <a:off x="3009" y="3608"/>
                <a:ext cx="17" cy="17"/>
              </a:xfrm>
              <a:custGeom>
                <a:avLst/>
                <a:gdLst>
                  <a:gd name="T0" fmla="*/ 0 w 17"/>
                  <a:gd name="T1" fmla="*/ 16 h 17"/>
                  <a:gd name="T2" fmla="*/ 5 w 17"/>
                  <a:gd name="T3" fmla="*/ 0 h 17"/>
                  <a:gd name="T4" fmla="*/ 16 w 17"/>
                  <a:gd name="T5" fmla="*/ 0 h 17"/>
                  <a:gd name="T6" fmla="*/ 10 w 17"/>
                  <a:gd name="T7" fmla="*/ 16 h 17"/>
                  <a:gd name="T8" fmla="*/ 0 w 17"/>
                  <a:gd name="T9" fmla="*/ 16 h 17"/>
                </a:gdLst>
                <a:ahLst/>
                <a:cxnLst>
                  <a:cxn ang="0">
                    <a:pos x="T0" y="T1"/>
                  </a:cxn>
                  <a:cxn ang="0">
                    <a:pos x="T2" y="T3"/>
                  </a:cxn>
                  <a:cxn ang="0">
                    <a:pos x="T4" y="T5"/>
                  </a:cxn>
                  <a:cxn ang="0">
                    <a:pos x="T6" y="T7"/>
                  </a:cxn>
                  <a:cxn ang="0">
                    <a:pos x="T8" y="T9"/>
                  </a:cxn>
                </a:cxnLst>
                <a:rect l="0" t="0" r="r" b="b"/>
                <a:pathLst>
                  <a:path w="17" h="17">
                    <a:moveTo>
                      <a:pt x="0" y="16"/>
                    </a:moveTo>
                    <a:lnTo>
                      <a:pt x="5" y="0"/>
                    </a:lnTo>
                    <a:lnTo>
                      <a:pt x="16" y="0"/>
                    </a:lnTo>
                    <a:lnTo>
                      <a:pt x="10" y="16"/>
                    </a:lnTo>
                    <a:lnTo>
                      <a:pt x="0" y="16"/>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02" name="Line 166"/>
              <p:cNvSpPr>
                <a:spLocks noChangeShapeType="1"/>
              </p:cNvSpPr>
              <p:nvPr/>
            </p:nvSpPr>
            <p:spPr bwMode="auto">
              <a:xfrm>
                <a:off x="3012" y="3612"/>
                <a:ext cx="1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03" name="Freeform 167"/>
              <p:cNvSpPr>
                <a:spLocks/>
              </p:cNvSpPr>
              <p:nvPr/>
            </p:nvSpPr>
            <p:spPr bwMode="auto">
              <a:xfrm>
                <a:off x="2920" y="3625"/>
                <a:ext cx="151" cy="17"/>
              </a:xfrm>
              <a:custGeom>
                <a:avLst/>
                <a:gdLst>
                  <a:gd name="T0" fmla="*/ 0 w 151"/>
                  <a:gd name="T1" fmla="*/ 0 h 17"/>
                  <a:gd name="T2" fmla="*/ 0 w 151"/>
                  <a:gd name="T3" fmla="*/ 0 h 17"/>
                  <a:gd name="T4" fmla="*/ 150 w 151"/>
                  <a:gd name="T5" fmla="*/ 16 h 17"/>
                  <a:gd name="T6" fmla="*/ 0 w 151"/>
                  <a:gd name="T7" fmla="*/ 0 h 17"/>
                </a:gdLst>
                <a:ahLst/>
                <a:cxnLst>
                  <a:cxn ang="0">
                    <a:pos x="T0" y="T1"/>
                  </a:cxn>
                  <a:cxn ang="0">
                    <a:pos x="T2" y="T3"/>
                  </a:cxn>
                  <a:cxn ang="0">
                    <a:pos x="T4" y="T5"/>
                  </a:cxn>
                  <a:cxn ang="0">
                    <a:pos x="T6" y="T7"/>
                  </a:cxn>
                </a:cxnLst>
                <a:rect l="0" t="0" r="r" b="b"/>
                <a:pathLst>
                  <a:path w="151" h="17">
                    <a:moveTo>
                      <a:pt x="0" y="0"/>
                    </a:moveTo>
                    <a:lnTo>
                      <a:pt x="0" y="0"/>
                    </a:lnTo>
                    <a:lnTo>
                      <a:pt x="150" y="16"/>
                    </a:lnTo>
                    <a:lnTo>
                      <a:pt x="0" y="0"/>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04" name="Freeform 168"/>
              <p:cNvSpPr>
                <a:spLocks/>
              </p:cNvSpPr>
              <p:nvPr/>
            </p:nvSpPr>
            <p:spPr bwMode="auto">
              <a:xfrm>
                <a:off x="2928" y="3605"/>
                <a:ext cx="24" cy="18"/>
              </a:xfrm>
              <a:custGeom>
                <a:avLst/>
                <a:gdLst>
                  <a:gd name="T0" fmla="*/ 0 w 24"/>
                  <a:gd name="T1" fmla="*/ 0 h 18"/>
                  <a:gd name="T2" fmla="*/ 15 w 24"/>
                  <a:gd name="T3" fmla="*/ 5 h 18"/>
                  <a:gd name="T4" fmla="*/ 23 w 24"/>
                  <a:gd name="T5" fmla="*/ 10 h 18"/>
                  <a:gd name="T6" fmla="*/ 19 w 24"/>
                  <a:gd name="T7" fmla="*/ 16 h 18"/>
                  <a:gd name="T8" fmla="*/ 10 w 24"/>
                  <a:gd name="T9" fmla="*/ 17 h 18"/>
                  <a:gd name="T10" fmla="*/ 0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0" y="0"/>
                    </a:moveTo>
                    <a:lnTo>
                      <a:pt x="15" y="5"/>
                    </a:lnTo>
                    <a:lnTo>
                      <a:pt x="23" y="10"/>
                    </a:lnTo>
                    <a:lnTo>
                      <a:pt x="19" y="16"/>
                    </a:lnTo>
                    <a:lnTo>
                      <a:pt x="10" y="17"/>
                    </a:lnTo>
                    <a:lnTo>
                      <a:pt x="0" y="0"/>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05" name="Freeform 169"/>
              <p:cNvSpPr>
                <a:spLocks/>
              </p:cNvSpPr>
              <p:nvPr/>
            </p:nvSpPr>
            <p:spPr bwMode="auto">
              <a:xfrm>
                <a:off x="2923" y="3605"/>
                <a:ext cx="20" cy="19"/>
              </a:xfrm>
              <a:custGeom>
                <a:avLst/>
                <a:gdLst>
                  <a:gd name="T0" fmla="*/ 5 w 20"/>
                  <a:gd name="T1" fmla="*/ 0 h 19"/>
                  <a:gd name="T2" fmla="*/ 19 w 20"/>
                  <a:gd name="T3" fmla="*/ 11 h 19"/>
                  <a:gd name="T4" fmla="*/ 15 w 20"/>
                  <a:gd name="T5" fmla="*/ 17 h 19"/>
                  <a:gd name="T6" fmla="*/ 8 w 20"/>
                  <a:gd name="T7" fmla="*/ 18 h 19"/>
                  <a:gd name="T8" fmla="*/ 2 w 20"/>
                  <a:gd name="T9" fmla="*/ 14 h 19"/>
                  <a:gd name="T10" fmla="*/ 0 w 20"/>
                  <a:gd name="T11" fmla="*/ 8 h 19"/>
                  <a:gd name="T12" fmla="*/ 5 w 20"/>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5" y="0"/>
                    </a:moveTo>
                    <a:lnTo>
                      <a:pt x="19" y="11"/>
                    </a:lnTo>
                    <a:lnTo>
                      <a:pt x="15" y="17"/>
                    </a:lnTo>
                    <a:lnTo>
                      <a:pt x="8" y="18"/>
                    </a:lnTo>
                    <a:lnTo>
                      <a:pt x="2" y="14"/>
                    </a:lnTo>
                    <a:lnTo>
                      <a:pt x="0" y="8"/>
                    </a:lnTo>
                    <a:lnTo>
                      <a:pt x="5" y="0"/>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06" name="Freeform 170"/>
              <p:cNvSpPr>
                <a:spLocks/>
              </p:cNvSpPr>
              <p:nvPr/>
            </p:nvSpPr>
            <p:spPr bwMode="auto">
              <a:xfrm>
                <a:off x="2927" y="3607"/>
                <a:ext cx="17" cy="17"/>
              </a:xfrm>
              <a:custGeom>
                <a:avLst/>
                <a:gdLst>
                  <a:gd name="T0" fmla="*/ 16 w 17"/>
                  <a:gd name="T1" fmla="*/ 10 h 17"/>
                  <a:gd name="T2" fmla="*/ 16 w 17"/>
                  <a:gd name="T3" fmla="*/ 10 h 17"/>
                  <a:gd name="T4" fmla="*/ 16 w 17"/>
                  <a:gd name="T5" fmla="*/ 5 h 17"/>
                  <a:gd name="T6" fmla="*/ 16 w 17"/>
                  <a:gd name="T7" fmla="*/ 0 h 17"/>
                  <a:gd name="T8" fmla="*/ 4 w 17"/>
                  <a:gd name="T9" fmla="*/ 0 h 17"/>
                  <a:gd name="T10" fmla="*/ 4 w 17"/>
                  <a:gd name="T11" fmla="*/ 5 h 17"/>
                  <a:gd name="T12" fmla="*/ 4 w 17"/>
                  <a:gd name="T13" fmla="*/ 10 h 17"/>
                  <a:gd name="T14" fmla="*/ 0 w 17"/>
                  <a:gd name="T15" fmla="*/ 16 h 17"/>
                  <a:gd name="T16" fmla="*/ 12 w 17"/>
                  <a:gd name="T17" fmla="*/ 16 h 17"/>
                  <a:gd name="T18" fmla="*/ 16 w 17"/>
                  <a:gd name="T19"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16" y="10"/>
                    </a:moveTo>
                    <a:lnTo>
                      <a:pt x="16" y="10"/>
                    </a:lnTo>
                    <a:lnTo>
                      <a:pt x="16" y="5"/>
                    </a:lnTo>
                    <a:lnTo>
                      <a:pt x="16" y="0"/>
                    </a:lnTo>
                    <a:lnTo>
                      <a:pt x="4" y="0"/>
                    </a:lnTo>
                    <a:lnTo>
                      <a:pt x="4" y="5"/>
                    </a:lnTo>
                    <a:lnTo>
                      <a:pt x="4" y="10"/>
                    </a:lnTo>
                    <a:lnTo>
                      <a:pt x="0" y="16"/>
                    </a:lnTo>
                    <a:lnTo>
                      <a:pt x="12" y="16"/>
                    </a:lnTo>
                    <a:lnTo>
                      <a:pt x="16" y="10"/>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07" name="Freeform 171"/>
              <p:cNvSpPr>
                <a:spLocks/>
              </p:cNvSpPr>
              <p:nvPr/>
            </p:nvSpPr>
            <p:spPr bwMode="auto">
              <a:xfrm>
                <a:off x="2934" y="3616"/>
                <a:ext cx="17" cy="17"/>
              </a:xfrm>
              <a:custGeom>
                <a:avLst/>
                <a:gdLst>
                  <a:gd name="T0" fmla="*/ 16 w 17"/>
                  <a:gd name="T1" fmla="*/ 16 h 17"/>
                  <a:gd name="T2" fmla="*/ 16 w 17"/>
                  <a:gd name="T3" fmla="*/ 16 h 17"/>
                  <a:gd name="T4" fmla="*/ 16 w 17"/>
                  <a:gd name="T5" fmla="*/ 0 h 17"/>
                  <a:gd name="T6" fmla="*/ 10 w 17"/>
                  <a:gd name="T7" fmla="*/ 0 h 17"/>
                  <a:gd name="T8" fmla="*/ 5 w 17"/>
                  <a:gd name="T9" fmla="*/ 0 h 17"/>
                  <a:gd name="T10" fmla="*/ 0 w 17"/>
                  <a:gd name="T11" fmla="*/ 0 h 17"/>
                  <a:gd name="T12" fmla="*/ 0 w 17"/>
                  <a:gd name="T13" fmla="*/ 16 h 17"/>
                  <a:gd name="T14" fmla="*/ 5 w 17"/>
                  <a:gd name="T15" fmla="*/ 16 h 17"/>
                  <a:gd name="T16" fmla="*/ 10 w 17"/>
                  <a:gd name="T17" fmla="*/ 16 h 17"/>
                  <a:gd name="T18" fmla="*/ 16 w 17"/>
                  <a:gd name="T1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16" y="16"/>
                    </a:moveTo>
                    <a:lnTo>
                      <a:pt x="16" y="16"/>
                    </a:lnTo>
                    <a:lnTo>
                      <a:pt x="16" y="0"/>
                    </a:lnTo>
                    <a:lnTo>
                      <a:pt x="10" y="0"/>
                    </a:lnTo>
                    <a:lnTo>
                      <a:pt x="5" y="0"/>
                    </a:lnTo>
                    <a:lnTo>
                      <a:pt x="0" y="0"/>
                    </a:lnTo>
                    <a:lnTo>
                      <a:pt x="0" y="16"/>
                    </a:lnTo>
                    <a:lnTo>
                      <a:pt x="5" y="16"/>
                    </a:lnTo>
                    <a:lnTo>
                      <a:pt x="10" y="16"/>
                    </a:lnTo>
                    <a:lnTo>
                      <a:pt x="16" y="16"/>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08" name="Freeform 172"/>
              <p:cNvSpPr>
                <a:spLocks/>
              </p:cNvSpPr>
              <p:nvPr/>
            </p:nvSpPr>
            <p:spPr bwMode="auto">
              <a:xfrm>
                <a:off x="2929" y="3611"/>
                <a:ext cx="17" cy="17"/>
              </a:xfrm>
              <a:custGeom>
                <a:avLst/>
                <a:gdLst>
                  <a:gd name="T0" fmla="*/ 13 w 17"/>
                  <a:gd name="T1" fmla="*/ 9 h 17"/>
                  <a:gd name="T2" fmla="*/ 13 w 17"/>
                  <a:gd name="T3" fmla="*/ 9 h 17"/>
                  <a:gd name="T4" fmla="*/ 16 w 17"/>
                  <a:gd name="T5" fmla="*/ 3 h 17"/>
                  <a:gd name="T6" fmla="*/ 10 w 17"/>
                  <a:gd name="T7" fmla="*/ 0 h 17"/>
                  <a:gd name="T8" fmla="*/ 0 w 17"/>
                  <a:gd name="T9" fmla="*/ 6 h 17"/>
                  <a:gd name="T10" fmla="*/ 0 w 17"/>
                  <a:gd name="T11" fmla="*/ 12 h 17"/>
                  <a:gd name="T12" fmla="*/ 5 w 17"/>
                  <a:gd name="T13" fmla="*/ 12 h 17"/>
                  <a:gd name="T14" fmla="*/ 13 w 17"/>
                  <a:gd name="T15" fmla="*/ 16 h 17"/>
                  <a:gd name="T16" fmla="*/ 13 w 17"/>
                  <a:gd name="T17"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3" y="9"/>
                    </a:moveTo>
                    <a:lnTo>
                      <a:pt x="13" y="9"/>
                    </a:lnTo>
                    <a:lnTo>
                      <a:pt x="16" y="3"/>
                    </a:lnTo>
                    <a:lnTo>
                      <a:pt x="10" y="0"/>
                    </a:lnTo>
                    <a:lnTo>
                      <a:pt x="0" y="6"/>
                    </a:lnTo>
                    <a:lnTo>
                      <a:pt x="0" y="12"/>
                    </a:lnTo>
                    <a:lnTo>
                      <a:pt x="5" y="12"/>
                    </a:lnTo>
                    <a:lnTo>
                      <a:pt x="13" y="16"/>
                    </a:lnTo>
                    <a:lnTo>
                      <a:pt x="13" y="9"/>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09" name="Freeform 173"/>
              <p:cNvSpPr>
                <a:spLocks/>
              </p:cNvSpPr>
              <p:nvPr/>
            </p:nvSpPr>
            <p:spPr bwMode="auto">
              <a:xfrm>
                <a:off x="2929" y="3617"/>
                <a:ext cx="17" cy="17"/>
              </a:xfrm>
              <a:custGeom>
                <a:avLst/>
                <a:gdLst>
                  <a:gd name="T0" fmla="*/ 16 w 17"/>
                  <a:gd name="T1" fmla="*/ 13 h 17"/>
                  <a:gd name="T2" fmla="*/ 16 w 17"/>
                  <a:gd name="T3" fmla="*/ 13 h 17"/>
                  <a:gd name="T4" fmla="*/ 16 w 17"/>
                  <a:gd name="T5" fmla="*/ 8 h 17"/>
                  <a:gd name="T6" fmla="*/ 16 w 17"/>
                  <a:gd name="T7" fmla="*/ 2 h 17"/>
                  <a:gd name="T8" fmla="*/ 9 w 17"/>
                  <a:gd name="T9" fmla="*/ 0 h 17"/>
                  <a:gd name="T10" fmla="*/ 9 w 17"/>
                  <a:gd name="T11" fmla="*/ 5 h 17"/>
                  <a:gd name="T12" fmla="*/ 0 w 17"/>
                  <a:gd name="T13" fmla="*/ 5 h 17"/>
                  <a:gd name="T14" fmla="*/ 0 w 17"/>
                  <a:gd name="T15" fmla="*/ 10 h 17"/>
                  <a:gd name="T16" fmla="*/ 0 w 17"/>
                  <a:gd name="T17" fmla="*/ 16 h 17"/>
                  <a:gd name="T18" fmla="*/ 9 w 17"/>
                  <a:gd name="T19" fmla="*/ 16 h 17"/>
                  <a:gd name="T20" fmla="*/ 9 w 17"/>
                  <a:gd name="T21" fmla="*/ 10 h 17"/>
                  <a:gd name="T22" fmla="*/ 16 w 17"/>
                  <a:gd name="T23"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7">
                    <a:moveTo>
                      <a:pt x="16" y="13"/>
                    </a:moveTo>
                    <a:lnTo>
                      <a:pt x="16" y="13"/>
                    </a:lnTo>
                    <a:lnTo>
                      <a:pt x="16" y="8"/>
                    </a:lnTo>
                    <a:lnTo>
                      <a:pt x="16" y="2"/>
                    </a:lnTo>
                    <a:lnTo>
                      <a:pt x="9" y="0"/>
                    </a:lnTo>
                    <a:lnTo>
                      <a:pt x="9" y="5"/>
                    </a:lnTo>
                    <a:lnTo>
                      <a:pt x="0" y="5"/>
                    </a:lnTo>
                    <a:lnTo>
                      <a:pt x="0" y="10"/>
                    </a:lnTo>
                    <a:lnTo>
                      <a:pt x="0" y="16"/>
                    </a:lnTo>
                    <a:lnTo>
                      <a:pt x="9" y="16"/>
                    </a:lnTo>
                    <a:lnTo>
                      <a:pt x="9" y="10"/>
                    </a:lnTo>
                    <a:lnTo>
                      <a:pt x="16" y="13"/>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10" name="Freeform 174"/>
              <p:cNvSpPr>
                <a:spLocks/>
              </p:cNvSpPr>
              <p:nvPr/>
            </p:nvSpPr>
            <p:spPr bwMode="auto">
              <a:xfrm>
                <a:off x="2925" y="3613"/>
                <a:ext cx="17" cy="17"/>
              </a:xfrm>
              <a:custGeom>
                <a:avLst/>
                <a:gdLst>
                  <a:gd name="T0" fmla="*/ 16 w 17"/>
                  <a:gd name="T1" fmla="*/ 8 h 17"/>
                  <a:gd name="T2" fmla="*/ 16 w 17"/>
                  <a:gd name="T3" fmla="*/ 8 h 17"/>
                  <a:gd name="T4" fmla="*/ 16 w 17"/>
                  <a:gd name="T5" fmla="*/ 0 h 17"/>
                  <a:gd name="T6" fmla="*/ 8 w 17"/>
                  <a:gd name="T7" fmla="*/ 0 h 17"/>
                  <a:gd name="T8" fmla="*/ 0 w 17"/>
                  <a:gd name="T9" fmla="*/ 0 h 17"/>
                  <a:gd name="T10" fmla="*/ 0 w 17"/>
                  <a:gd name="T11" fmla="*/ 8 h 17"/>
                  <a:gd name="T12" fmla="*/ 0 w 17"/>
                  <a:gd name="T13" fmla="*/ 16 h 17"/>
                  <a:gd name="T14" fmla="*/ 8 w 17"/>
                  <a:gd name="T15" fmla="*/ 16 h 17"/>
                  <a:gd name="T16" fmla="*/ 16 w 17"/>
                  <a:gd name="T17" fmla="*/ 16 h 17"/>
                  <a:gd name="T18" fmla="*/ 16 w 17"/>
                  <a:gd name="T1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16" y="8"/>
                    </a:moveTo>
                    <a:lnTo>
                      <a:pt x="16" y="8"/>
                    </a:lnTo>
                    <a:lnTo>
                      <a:pt x="16" y="0"/>
                    </a:lnTo>
                    <a:lnTo>
                      <a:pt x="8" y="0"/>
                    </a:lnTo>
                    <a:lnTo>
                      <a:pt x="0" y="0"/>
                    </a:lnTo>
                    <a:lnTo>
                      <a:pt x="0" y="8"/>
                    </a:lnTo>
                    <a:lnTo>
                      <a:pt x="0" y="16"/>
                    </a:lnTo>
                    <a:lnTo>
                      <a:pt x="8" y="16"/>
                    </a:lnTo>
                    <a:lnTo>
                      <a:pt x="16" y="16"/>
                    </a:lnTo>
                    <a:lnTo>
                      <a:pt x="16" y="8"/>
                    </a:lnTo>
                  </a:path>
                </a:pathLst>
              </a:custGeom>
              <a:solidFill>
                <a:srgbClr val="FCFEB9"/>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11" name="Line 175"/>
              <p:cNvSpPr>
                <a:spLocks noChangeShapeType="1"/>
              </p:cNvSpPr>
              <p:nvPr/>
            </p:nvSpPr>
            <p:spPr bwMode="auto">
              <a:xfrm>
                <a:off x="2943" y="3617"/>
                <a:ext cx="15" cy="1"/>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4912" name="Group 176"/>
            <p:cNvGrpSpPr>
              <a:grpSpLocks/>
            </p:cNvGrpSpPr>
            <p:nvPr/>
          </p:nvGrpSpPr>
          <p:grpSpPr bwMode="auto">
            <a:xfrm>
              <a:off x="3547" y="3320"/>
              <a:ext cx="625" cy="213"/>
              <a:chOff x="3547" y="3320"/>
              <a:chExt cx="625" cy="213"/>
            </a:xfrm>
          </p:grpSpPr>
          <p:sp>
            <p:nvSpPr>
              <p:cNvPr id="244913" name="Freeform 177"/>
              <p:cNvSpPr>
                <a:spLocks/>
              </p:cNvSpPr>
              <p:nvPr/>
            </p:nvSpPr>
            <p:spPr bwMode="auto">
              <a:xfrm>
                <a:off x="3573" y="3320"/>
                <a:ext cx="599" cy="213"/>
              </a:xfrm>
              <a:custGeom>
                <a:avLst/>
                <a:gdLst>
                  <a:gd name="T0" fmla="*/ 223 w 599"/>
                  <a:gd name="T1" fmla="*/ 99 h 213"/>
                  <a:gd name="T2" fmla="*/ 196 w 599"/>
                  <a:gd name="T3" fmla="*/ 93 h 213"/>
                  <a:gd name="T4" fmla="*/ 180 w 599"/>
                  <a:gd name="T5" fmla="*/ 91 h 213"/>
                  <a:gd name="T6" fmla="*/ 165 w 599"/>
                  <a:gd name="T7" fmla="*/ 91 h 213"/>
                  <a:gd name="T8" fmla="*/ 150 w 599"/>
                  <a:gd name="T9" fmla="*/ 93 h 213"/>
                  <a:gd name="T10" fmla="*/ 137 w 599"/>
                  <a:gd name="T11" fmla="*/ 101 h 213"/>
                  <a:gd name="T12" fmla="*/ 120 w 599"/>
                  <a:gd name="T13" fmla="*/ 108 h 213"/>
                  <a:gd name="T14" fmla="*/ 99 w 599"/>
                  <a:gd name="T15" fmla="*/ 121 h 213"/>
                  <a:gd name="T16" fmla="*/ 61 w 599"/>
                  <a:gd name="T17" fmla="*/ 125 h 213"/>
                  <a:gd name="T18" fmla="*/ 41 w 599"/>
                  <a:gd name="T19" fmla="*/ 126 h 213"/>
                  <a:gd name="T20" fmla="*/ 35 w 599"/>
                  <a:gd name="T21" fmla="*/ 128 h 213"/>
                  <a:gd name="T22" fmla="*/ 23 w 599"/>
                  <a:gd name="T23" fmla="*/ 134 h 213"/>
                  <a:gd name="T24" fmla="*/ 8 w 599"/>
                  <a:gd name="T25" fmla="*/ 144 h 213"/>
                  <a:gd name="T26" fmla="*/ 0 w 599"/>
                  <a:gd name="T27" fmla="*/ 151 h 213"/>
                  <a:gd name="T28" fmla="*/ 10 w 599"/>
                  <a:gd name="T29" fmla="*/ 157 h 213"/>
                  <a:gd name="T30" fmla="*/ 25 w 599"/>
                  <a:gd name="T31" fmla="*/ 161 h 213"/>
                  <a:gd name="T32" fmla="*/ 33 w 599"/>
                  <a:gd name="T33" fmla="*/ 163 h 213"/>
                  <a:gd name="T34" fmla="*/ 58 w 599"/>
                  <a:gd name="T35" fmla="*/ 163 h 213"/>
                  <a:gd name="T36" fmla="*/ 103 w 599"/>
                  <a:gd name="T37" fmla="*/ 163 h 213"/>
                  <a:gd name="T38" fmla="*/ 158 w 599"/>
                  <a:gd name="T39" fmla="*/ 159 h 213"/>
                  <a:gd name="T40" fmla="*/ 171 w 599"/>
                  <a:gd name="T41" fmla="*/ 163 h 213"/>
                  <a:gd name="T42" fmla="*/ 165 w 599"/>
                  <a:gd name="T43" fmla="*/ 164 h 213"/>
                  <a:gd name="T44" fmla="*/ 173 w 599"/>
                  <a:gd name="T45" fmla="*/ 168 h 213"/>
                  <a:gd name="T46" fmla="*/ 185 w 599"/>
                  <a:gd name="T47" fmla="*/ 187 h 213"/>
                  <a:gd name="T48" fmla="*/ 198 w 599"/>
                  <a:gd name="T49" fmla="*/ 212 h 213"/>
                  <a:gd name="T50" fmla="*/ 255 w 599"/>
                  <a:gd name="T51" fmla="*/ 206 h 213"/>
                  <a:gd name="T52" fmla="*/ 253 w 599"/>
                  <a:gd name="T53" fmla="*/ 189 h 213"/>
                  <a:gd name="T54" fmla="*/ 293 w 599"/>
                  <a:gd name="T55" fmla="*/ 195 h 213"/>
                  <a:gd name="T56" fmla="*/ 331 w 599"/>
                  <a:gd name="T57" fmla="*/ 201 h 213"/>
                  <a:gd name="T58" fmla="*/ 354 w 599"/>
                  <a:gd name="T59" fmla="*/ 208 h 213"/>
                  <a:gd name="T60" fmla="*/ 355 w 599"/>
                  <a:gd name="T61" fmla="*/ 201 h 213"/>
                  <a:gd name="T62" fmla="*/ 359 w 599"/>
                  <a:gd name="T63" fmla="*/ 206 h 213"/>
                  <a:gd name="T64" fmla="*/ 360 w 599"/>
                  <a:gd name="T65" fmla="*/ 199 h 213"/>
                  <a:gd name="T66" fmla="*/ 413 w 599"/>
                  <a:gd name="T67" fmla="*/ 187 h 213"/>
                  <a:gd name="T68" fmla="*/ 473 w 599"/>
                  <a:gd name="T69" fmla="*/ 202 h 213"/>
                  <a:gd name="T70" fmla="*/ 515 w 599"/>
                  <a:gd name="T71" fmla="*/ 182 h 213"/>
                  <a:gd name="T72" fmla="*/ 547 w 599"/>
                  <a:gd name="T73" fmla="*/ 176 h 213"/>
                  <a:gd name="T74" fmla="*/ 576 w 599"/>
                  <a:gd name="T75" fmla="*/ 138 h 213"/>
                  <a:gd name="T76" fmla="*/ 517 w 599"/>
                  <a:gd name="T77" fmla="*/ 121 h 213"/>
                  <a:gd name="T78" fmla="*/ 547 w 599"/>
                  <a:gd name="T79" fmla="*/ 121 h 213"/>
                  <a:gd name="T80" fmla="*/ 553 w 599"/>
                  <a:gd name="T81" fmla="*/ 118 h 213"/>
                  <a:gd name="T82" fmla="*/ 593 w 599"/>
                  <a:gd name="T83" fmla="*/ 8 h 213"/>
                  <a:gd name="T84" fmla="*/ 598 w 599"/>
                  <a:gd name="T85" fmla="*/ 0 h 213"/>
                  <a:gd name="T86" fmla="*/ 450 w 599"/>
                  <a:gd name="T87" fmla="*/ 99 h 213"/>
                  <a:gd name="T88" fmla="*/ 355 w 599"/>
                  <a:gd name="T89" fmla="*/ 119 h 213"/>
                  <a:gd name="T90" fmla="*/ 283 w 599"/>
                  <a:gd name="T91" fmla="*/ 114 h 213"/>
                  <a:gd name="T92" fmla="*/ 239 w 599"/>
                  <a:gd name="T93" fmla="*/ 1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99" h="213">
                    <a:moveTo>
                      <a:pt x="234" y="105"/>
                    </a:moveTo>
                    <a:lnTo>
                      <a:pt x="223" y="99"/>
                    </a:lnTo>
                    <a:lnTo>
                      <a:pt x="210" y="95"/>
                    </a:lnTo>
                    <a:lnTo>
                      <a:pt x="196" y="93"/>
                    </a:lnTo>
                    <a:lnTo>
                      <a:pt x="193" y="93"/>
                    </a:lnTo>
                    <a:lnTo>
                      <a:pt x="180" y="91"/>
                    </a:lnTo>
                    <a:lnTo>
                      <a:pt x="173" y="91"/>
                    </a:lnTo>
                    <a:lnTo>
                      <a:pt x="165" y="91"/>
                    </a:lnTo>
                    <a:lnTo>
                      <a:pt x="158" y="93"/>
                    </a:lnTo>
                    <a:lnTo>
                      <a:pt x="150" y="93"/>
                    </a:lnTo>
                    <a:lnTo>
                      <a:pt x="143" y="97"/>
                    </a:lnTo>
                    <a:lnTo>
                      <a:pt x="137" y="101"/>
                    </a:lnTo>
                    <a:lnTo>
                      <a:pt x="132" y="103"/>
                    </a:lnTo>
                    <a:lnTo>
                      <a:pt x="120" y="108"/>
                    </a:lnTo>
                    <a:lnTo>
                      <a:pt x="99" y="119"/>
                    </a:lnTo>
                    <a:lnTo>
                      <a:pt x="99" y="121"/>
                    </a:lnTo>
                    <a:lnTo>
                      <a:pt x="76" y="123"/>
                    </a:lnTo>
                    <a:lnTo>
                      <a:pt x="61" y="125"/>
                    </a:lnTo>
                    <a:lnTo>
                      <a:pt x="46" y="126"/>
                    </a:lnTo>
                    <a:lnTo>
                      <a:pt x="41" y="126"/>
                    </a:lnTo>
                    <a:lnTo>
                      <a:pt x="36" y="128"/>
                    </a:lnTo>
                    <a:lnTo>
                      <a:pt x="35" y="128"/>
                    </a:lnTo>
                    <a:lnTo>
                      <a:pt x="30" y="130"/>
                    </a:lnTo>
                    <a:lnTo>
                      <a:pt x="23" y="134"/>
                    </a:lnTo>
                    <a:lnTo>
                      <a:pt x="13" y="140"/>
                    </a:lnTo>
                    <a:lnTo>
                      <a:pt x="8" y="144"/>
                    </a:lnTo>
                    <a:lnTo>
                      <a:pt x="5" y="147"/>
                    </a:lnTo>
                    <a:lnTo>
                      <a:pt x="0" y="151"/>
                    </a:lnTo>
                    <a:lnTo>
                      <a:pt x="5" y="155"/>
                    </a:lnTo>
                    <a:lnTo>
                      <a:pt x="10" y="157"/>
                    </a:lnTo>
                    <a:lnTo>
                      <a:pt x="17" y="159"/>
                    </a:lnTo>
                    <a:lnTo>
                      <a:pt x="25" y="161"/>
                    </a:lnTo>
                    <a:lnTo>
                      <a:pt x="30" y="161"/>
                    </a:lnTo>
                    <a:lnTo>
                      <a:pt x="33" y="163"/>
                    </a:lnTo>
                    <a:lnTo>
                      <a:pt x="43" y="163"/>
                    </a:lnTo>
                    <a:lnTo>
                      <a:pt x="58" y="163"/>
                    </a:lnTo>
                    <a:lnTo>
                      <a:pt x="80" y="163"/>
                    </a:lnTo>
                    <a:lnTo>
                      <a:pt x="103" y="163"/>
                    </a:lnTo>
                    <a:lnTo>
                      <a:pt x="130" y="163"/>
                    </a:lnTo>
                    <a:lnTo>
                      <a:pt x="158" y="159"/>
                    </a:lnTo>
                    <a:lnTo>
                      <a:pt x="171" y="159"/>
                    </a:lnTo>
                    <a:lnTo>
                      <a:pt x="171" y="163"/>
                    </a:lnTo>
                    <a:lnTo>
                      <a:pt x="165" y="163"/>
                    </a:lnTo>
                    <a:lnTo>
                      <a:pt x="165" y="164"/>
                    </a:lnTo>
                    <a:lnTo>
                      <a:pt x="171" y="166"/>
                    </a:lnTo>
                    <a:lnTo>
                      <a:pt x="173" y="168"/>
                    </a:lnTo>
                    <a:lnTo>
                      <a:pt x="173" y="185"/>
                    </a:lnTo>
                    <a:lnTo>
                      <a:pt x="185" y="187"/>
                    </a:lnTo>
                    <a:lnTo>
                      <a:pt x="198" y="189"/>
                    </a:lnTo>
                    <a:lnTo>
                      <a:pt x="198" y="212"/>
                    </a:lnTo>
                    <a:lnTo>
                      <a:pt x="252" y="212"/>
                    </a:lnTo>
                    <a:lnTo>
                      <a:pt x="255" y="206"/>
                    </a:lnTo>
                    <a:lnTo>
                      <a:pt x="255" y="191"/>
                    </a:lnTo>
                    <a:lnTo>
                      <a:pt x="253" y="189"/>
                    </a:lnTo>
                    <a:lnTo>
                      <a:pt x="293" y="189"/>
                    </a:lnTo>
                    <a:lnTo>
                      <a:pt x="293" y="195"/>
                    </a:lnTo>
                    <a:lnTo>
                      <a:pt x="313" y="201"/>
                    </a:lnTo>
                    <a:lnTo>
                      <a:pt x="331" y="201"/>
                    </a:lnTo>
                    <a:lnTo>
                      <a:pt x="351" y="210"/>
                    </a:lnTo>
                    <a:lnTo>
                      <a:pt x="354" y="208"/>
                    </a:lnTo>
                    <a:lnTo>
                      <a:pt x="345" y="201"/>
                    </a:lnTo>
                    <a:lnTo>
                      <a:pt x="355" y="201"/>
                    </a:lnTo>
                    <a:lnTo>
                      <a:pt x="354" y="206"/>
                    </a:lnTo>
                    <a:lnTo>
                      <a:pt x="359" y="206"/>
                    </a:lnTo>
                    <a:lnTo>
                      <a:pt x="359" y="201"/>
                    </a:lnTo>
                    <a:lnTo>
                      <a:pt x="360" y="199"/>
                    </a:lnTo>
                    <a:lnTo>
                      <a:pt x="360" y="187"/>
                    </a:lnTo>
                    <a:lnTo>
                      <a:pt x="413" y="187"/>
                    </a:lnTo>
                    <a:lnTo>
                      <a:pt x="425" y="212"/>
                    </a:lnTo>
                    <a:lnTo>
                      <a:pt x="473" y="202"/>
                    </a:lnTo>
                    <a:lnTo>
                      <a:pt x="473" y="187"/>
                    </a:lnTo>
                    <a:lnTo>
                      <a:pt x="515" y="182"/>
                    </a:lnTo>
                    <a:lnTo>
                      <a:pt x="537" y="178"/>
                    </a:lnTo>
                    <a:lnTo>
                      <a:pt x="547" y="176"/>
                    </a:lnTo>
                    <a:lnTo>
                      <a:pt x="576" y="166"/>
                    </a:lnTo>
                    <a:lnTo>
                      <a:pt x="576" y="138"/>
                    </a:lnTo>
                    <a:lnTo>
                      <a:pt x="547" y="126"/>
                    </a:lnTo>
                    <a:lnTo>
                      <a:pt x="517" y="121"/>
                    </a:lnTo>
                    <a:lnTo>
                      <a:pt x="517" y="119"/>
                    </a:lnTo>
                    <a:lnTo>
                      <a:pt x="547" y="121"/>
                    </a:lnTo>
                    <a:lnTo>
                      <a:pt x="552" y="121"/>
                    </a:lnTo>
                    <a:lnTo>
                      <a:pt x="553" y="118"/>
                    </a:lnTo>
                    <a:lnTo>
                      <a:pt x="553" y="99"/>
                    </a:lnTo>
                    <a:lnTo>
                      <a:pt x="593" y="8"/>
                    </a:lnTo>
                    <a:lnTo>
                      <a:pt x="598" y="8"/>
                    </a:lnTo>
                    <a:lnTo>
                      <a:pt x="598" y="0"/>
                    </a:lnTo>
                    <a:lnTo>
                      <a:pt x="547" y="0"/>
                    </a:lnTo>
                    <a:lnTo>
                      <a:pt x="450" y="99"/>
                    </a:lnTo>
                    <a:lnTo>
                      <a:pt x="388" y="119"/>
                    </a:lnTo>
                    <a:lnTo>
                      <a:pt x="355" y="119"/>
                    </a:lnTo>
                    <a:lnTo>
                      <a:pt x="306" y="116"/>
                    </a:lnTo>
                    <a:lnTo>
                      <a:pt x="283" y="114"/>
                    </a:lnTo>
                    <a:lnTo>
                      <a:pt x="258" y="110"/>
                    </a:lnTo>
                    <a:lnTo>
                      <a:pt x="239" y="106"/>
                    </a:lnTo>
                    <a:lnTo>
                      <a:pt x="234" y="105"/>
                    </a:lnTo>
                  </a:path>
                </a:pathLst>
              </a:custGeom>
              <a:solidFill>
                <a:srgbClr val="CECECE"/>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14" name="Line 178"/>
              <p:cNvSpPr>
                <a:spLocks noChangeShapeType="1"/>
              </p:cNvSpPr>
              <p:nvPr/>
            </p:nvSpPr>
            <p:spPr bwMode="auto">
              <a:xfrm>
                <a:off x="3647" y="3444"/>
                <a:ext cx="0" cy="5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15" name="Freeform 179"/>
              <p:cNvSpPr>
                <a:spLocks/>
              </p:cNvSpPr>
              <p:nvPr/>
            </p:nvSpPr>
            <p:spPr bwMode="auto">
              <a:xfrm>
                <a:off x="3670" y="3428"/>
                <a:ext cx="147" cy="21"/>
              </a:xfrm>
              <a:custGeom>
                <a:avLst/>
                <a:gdLst>
                  <a:gd name="T0" fmla="*/ 0 w 147"/>
                  <a:gd name="T1" fmla="*/ 12 h 21"/>
                  <a:gd name="T2" fmla="*/ 7 w 147"/>
                  <a:gd name="T3" fmla="*/ 20 h 21"/>
                  <a:gd name="T4" fmla="*/ 22 w 147"/>
                  <a:gd name="T5" fmla="*/ 18 h 21"/>
                  <a:gd name="T6" fmla="*/ 46 w 147"/>
                  <a:gd name="T7" fmla="*/ 16 h 21"/>
                  <a:gd name="T8" fmla="*/ 71 w 147"/>
                  <a:gd name="T9" fmla="*/ 14 h 21"/>
                  <a:gd name="T10" fmla="*/ 71 w 147"/>
                  <a:gd name="T11" fmla="*/ 12 h 21"/>
                  <a:gd name="T12" fmla="*/ 109 w 147"/>
                  <a:gd name="T13" fmla="*/ 8 h 21"/>
                  <a:gd name="T14" fmla="*/ 124 w 147"/>
                  <a:gd name="T15" fmla="*/ 4 h 21"/>
                  <a:gd name="T16" fmla="*/ 133 w 147"/>
                  <a:gd name="T17" fmla="*/ 2 h 21"/>
                  <a:gd name="T18" fmla="*/ 146 w 147"/>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21">
                    <a:moveTo>
                      <a:pt x="0" y="12"/>
                    </a:moveTo>
                    <a:lnTo>
                      <a:pt x="7" y="20"/>
                    </a:lnTo>
                    <a:lnTo>
                      <a:pt x="22" y="18"/>
                    </a:lnTo>
                    <a:lnTo>
                      <a:pt x="46" y="16"/>
                    </a:lnTo>
                    <a:lnTo>
                      <a:pt x="71" y="14"/>
                    </a:lnTo>
                    <a:lnTo>
                      <a:pt x="71" y="12"/>
                    </a:lnTo>
                    <a:lnTo>
                      <a:pt x="109" y="8"/>
                    </a:lnTo>
                    <a:lnTo>
                      <a:pt x="124" y="4"/>
                    </a:lnTo>
                    <a:lnTo>
                      <a:pt x="133" y="2"/>
                    </a:lnTo>
                    <a:lnTo>
                      <a:pt x="146" y="0"/>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16" name="Freeform 180"/>
              <p:cNvSpPr>
                <a:spLocks/>
              </p:cNvSpPr>
              <p:nvPr/>
            </p:nvSpPr>
            <p:spPr bwMode="auto">
              <a:xfrm>
                <a:off x="3745" y="3481"/>
                <a:ext cx="17" cy="27"/>
              </a:xfrm>
              <a:custGeom>
                <a:avLst/>
                <a:gdLst>
                  <a:gd name="T0" fmla="*/ 0 w 17"/>
                  <a:gd name="T1" fmla="*/ 0 h 27"/>
                  <a:gd name="T2" fmla="*/ 16 w 17"/>
                  <a:gd name="T3" fmla="*/ 0 h 27"/>
                  <a:gd name="T4" fmla="*/ 16 w 17"/>
                  <a:gd name="T5" fmla="*/ 26 h 27"/>
                </a:gdLst>
                <a:ahLst/>
                <a:cxnLst>
                  <a:cxn ang="0">
                    <a:pos x="T0" y="T1"/>
                  </a:cxn>
                  <a:cxn ang="0">
                    <a:pos x="T2" y="T3"/>
                  </a:cxn>
                  <a:cxn ang="0">
                    <a:pos x="T4" y="T5"/>
                  </a:cxn>
                </a:cxnLst>
                <a:rect l="0" t="0" r="r" b="b"/>
                <a:pathLst>
                  <a:path w="17" h="27">
                    <a:moveTo>
                      <a:pt x="0" y="0"/>
                    </a:moveTo>
                    <a:lnTo>
                      <a:pt x="16" y="0"/>
                    </a:lnTo>
                    <a:lnTo>
                      <a:pt x="16" y="26"/>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17" name="Line 181"/>
              <p:cNvSpPr>
                <a:spLocks noChangeShapeType="1"/>
              </p:cNvSpPr>
              <p:nvPr/>
            </p:nvSpPr>
            <p:spPr bwMode="auto">
              <a:xfrm>
                <a:off x="3770" y="3511"/>
                <a:ext cx="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18" name="Freeform 182"/>
              <p:cNvSpPr>
                <a:spLocks/>
              </p:cNvSpPr>
              <p:nvPr/>
            </p:nvSpPr>
            <p:spPr bwMode="auto">
              <a:xfrm>
                <a:off x="3867" y="3488"/>
                <a:ext cx="67" cy="24"/>
              </a:xfrm>
              <a:custGeom>
                <a:avLst/>
                <a:gdLst>
                  <a:gd name="T0" fmla="*/ 0 w 67"/>
                  <a:gd name="T1" fmla="*/ 23 h 24"/>
                  <a:gd name="T2" fmla="*/ 0 w 67"/>
                  <a:gd name="T3" fmla="*/ 0 h 24"/>
                  <a:gd name="T4" fmla="*/ 66 w 67"/>
                  <a:gd name="T5" fmla="*/ 0 h 24"/>
                  <a:gd name="T6" fmla="*/ 66 w 67"/>
                  <a:gd name="T7" fmla="*/ 21 h 24"/>
                </a:gdLst>
                <a:ahLst/>
                <a:cxnLst>
                  <a:cxn ang="0">
                    <a:pos x="T0" y="T1"/>
                  </a:cxn>
                  <a:cxn ang="0">
                    <a:pos x="T2" y="T3"/>
                  </a:cxn>
                  <a:cxn ang="0">
                    <a:pos x="T4" y="T5"/>
                  </a:cxn>
                  <a:cxn ang="0">
                    <a:pos x="T6" y="T7"/>
                  </a:cxn>
                </a:cxnLst>
                <a:rect l="0" t="0" r="r" b="b"/>
                <a:pathLst>
                  <a:path w="67" h="24">
                    <a:moveTo>
                      <a:pt x="0" y="23"/>
                    </a:moveTo>
                    <a:lnTo>
                      <a:pt x="0" y="0"/>
                    </a:lnTo>
                    <a:lnTo>
                      <a:pt x="66" y="0"/>
                    </a:lnTo>
                    <a:lnTo>
                      <a:pt x="66" y="21"/>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19" name="Freeform 183"/>
              <p:cNvSpPr>
                <a:spLocks/>
              </p:cNvSpPr>
              <p:nvPr/>
            </p:nvSpPr>
            <p:spPr bwMode="auto">
              <a:xfrm>
                <a:off x="3983" y="3502"/>
                <a:ext cx="66" cy="17"/>
              </a:xfrm>
              <a:custGeom>
                <a:avLst/>
                <a:gdLst>
                  <a:gd name="T0" fmla="*/ 2 w 66"/>
                  <a:gd name="T1" fmla="*/ 16 h 17"/>
                  <a:gd name="T2" fmla="*/ 0 w 66"/>
                  <a:gd name="T3" fmla="*/ 4 h 17"/>
                  <a:gd name="T4" fmla="*/ 25 w 66"/>
                  <a:gd name="T5" fmla="*/ 0 h 17"/>
                  <a:gd name="T6" fmla="*/ 65 w 66"/>
                  <a:gd name="T7" fmla="*/ 0 h 17"/>
                  <a:gd name="T8" fmla="*/ 65 w 66"/>
                  <a:gd name="T9" fmla="*/ 16 h 17"/>
                </a:gdLst>
                <a:ahLst/>
                <a:cxnLst>
                  <a:cxn ang="0">
                    <a:pos x="T0" y="T1"/>
                  </a:cxn>
                  <a:cxn ang="0">
                    <a:pos x="T2" y="T3"/>
                  </a:cxn>
                  <a:cxn ang="0">
                    <a:pos x="T4" y="T5"/>
                  </a:cxn>
                  <a:cxn ang="0">
                    <a:pos x="T6" y="T7"/>
                  </a:cxn>
                  <a:cxn ang="0">
                    <a:pos x="T8" y="T9"/>
                  </a:cxn>
                </a:cxnLst>
                <a:rect l="0" t="0" r="r" b="b"/>
                <a:pathLst>
                  <a:path w="66" h="17">
                    <a:moveTo>
                      <a:pt x="2" y="16"/>
                    </a:moveTo>
                    <a:lnTo>
                      <a:pt x="0" y="4"/>
                    </a:lnTo>
                    <a:lnTo>
                      <a:pt x="25" y="0"/>
                    </a:lnTo>
                    <a:lnTo>
                      <a:pt x="65" y="0"/>
                    </a:lnTo>
                    <a:lnTo>
                      <a:pt x="65" y="16"/>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20" name="Freeform 184"/>
              <p:cNvSpPr>
                <a:spLocks/>
              </p:cNvSpPr>
              <p:nvPr/>
            </p:nvSpPr>
            <p:spPr bwMode="auto">
              <a:xfrm>
                <a:off x="3690" y="3460"/>
                <a:ext cx="292" cy="17"/>
              </a:xfrm>
              <a:custGeom>
                <a:avLst/>
                <a:gdLst>
                  <a:gd name="T0" fmla="*/ 0 w 292"/>
                  <a:gd name="T1" fmla="*/ 16 h 17"/>
                  <a:gd name="T2" fmla="*/ 201 w 292"/>
                  <a:gd name="T3" fmla="*/ 0 h 17"/>
                  <a:gd name="T4" fmla="*/ 229 w 292"/>
                  <a:gd name="T5" fmla="*/ 0 h 17"/>
                  <a:gd name="T6" fmla="*/ 251 w 292"/>
                  <a:gd name="T7" fmla="*/ 0 h 17"/>
                  <a:gd name="T8" fmla="*/ 268 w 292"/>
                  <a:gd name="T9" fmla="*/ 4 h 17"/>
                  <a:gd name="T10" fmla="*/ 279 w 292"/>
                  <a:gd name="T11" fmla="*/ 9 h 17"/>
                  <a:gd name="T12" fmla="*/ 291 w 292"/>
                  <a:gd name="T13" fmla="*/ 16 h 17"/>
                </a:gdLst>
                <a:ahLst/>
                <a:cxnLst>
                  <a:cxn ang="0">
                    <a:pos x="T0" y="T1"/>
                  </a:cxn>
                  <a:cxn ang="0">
                    <a:pos x="T2" y="T3"/>
                  </a:cxn>
                  <a:cxn ang="0">
                    <a:pos x="T4" y="T5"/>
                  </a:cxn>
                  <a:cxn ang="0">
                    <a:pos x="T6" y="T7"/>
                  </a:cxn>
                  <a:cxn ang="0">
                    <a:pos x="T8" y="T9"/>
                  </a:cxn>
                  <a:cxn ang="0">
                    <a:pos x="T10" y="T11"/>
                  </a:cxn>
                  <a:cxn ang="0">
                    <a:pos x="T12" y="T13"/>
                  </a:cxn>
                </a:cxnLst>
                <a:rect l="0" t="0" r="r" b="b"/>
                <a:pathLst>
                  <a:path w="292" h="17">
                    <a:moveTo>
                      <a:pt x="0" y="16"/>
                    </a:moveTo>
                    <a:lnTo>
                      <a:pt x="201" y="0"/>
                    </a:lnTo>
                    <a:lnTo>
                      <a:pt x="229" y="0"/>
                    </a:lnTo>
                    <a:lnTo>
                      <a:pt x="251" y="0"/>
                    </a:lnTo>
                    <a:lnTo>
                      <a:pt x="268" y="4"/>
                    </a:lnTo>
                    <a:lnTo>
                      <a:pt x="279" y="9"/>
                    </a:lnTo>
                    <a:lnTo>
                      <a:pt x="291" y="16"/>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21" name="Freeform 185"/>
              <p:cNvSpPr>
                <a:spLocks/>
              </p:cNvSpPr>
              <p:nvPr/>
            </p:nvSpPr>
            <p:spPr bwMode="auto">
              <a:xfrm>
                <a:off x="3690" y="3467"/>
                <a:ext cx="192" cy="17"/>
              </a:xfrm>
              <a:custGeom>
                <a:avLst/>
                <a:gdLst>
                  <a:gd name="T0" fmla="*/ 0 w 192"/>
                  <a:gd name="T1" fmla="*/ 0 h 17"/>
                  <a:gd name="T2" fmla="*/ 81 w 192"/>
                  <a:gd name="T3" fmla="*/ 0 h 17"/>
                  <a:gd name="T4" fmla="*/ 148 w 192"/>
                  <a:gd name="T5" fmla="*/ 5 h 17"/>
                  <a:gd name="T6" fmla="*/ 156 w 192"/>
                  <a:gd name="T7" fmla="*/ 10 h 17"/>
                  <a:gd name="T8" fmla="*/ 174 w 192"/>
                  <a:gd name="T9" fmla="*/ 16 h 17"/>
                  <a:gd name="T10" fmla="*/ 184 w 192"/>
                  <a:gd name="T11" fmla="*/ 16 h 17"/>
                  <a:gd name="T12" fmla="*/ 191 w 192"/>
                  <a:gd name="T13" fmla="*/ 16 h 17"/>
                </a:gdLst>
                <a:ahLst/>
                <a:cxnLst>
                  <a:cxn ang="0">
                    <a:pos x="T0" y="T1"/>
                  </a:cxn>
                  <a:cxn ang="0">
                    <a:pos x="T2" y="T3"/>
                  </a:cxn>
                  <a:cxn ang="0">
                    <a:pos x="T4" y="T5"/>
                  </a:cxn>
                  <a:cxn ang="0">
                    <a:pos x="T6" y="T7"/>
                  </a:cxn>
                  <a:cxn ang="0">
                    <a:pos x="T8" y="T9"/>
                  </a:cxn>
                  <a:cxn ang="0">
                    <a:pos x="T10" y="T11"/>
                  </a:cxn>
                  <a:cxn ang="0">
                    <a:pos x="T12" y="T13"/>
                  </a:cxn>
                </a:cxnLst>
                <a:rect l="0" t="0" r="r" b="b"/>
                <a:pathLst>
                  <a:path w="192" h="17">
                    <a:moveTo>
                      <a:pt x="0" y="0"/>
                    </a:moveTo>
                    <a:lnTo>
                      <a:pt x="81" y="0"/>
                    </a:lnTo>
                    <a:lnTo>
                      <a:pt x="148" y="5"/>
                    </a:lnTo>
                    <a:lnTo>
                      <a:pt x="156" y="10"/>
                    </a:lnTo>
                    <a:lnTo>
                      <a:pt x="174" y="16"/>
                    </a:lnTo>
                    <a:lnTo>
                      <a:pt x="184" y="16"/>
                    </a:lnTo>
                    <a:lnTo>
                      <a:pt x="191" y="16"/>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22" name="Freeform 186"/>
              <p:cNvSpPr>
                <a:spLocks/>
              </p:cNvSpPr>
              <p:nvPr/>
            </p:nvSpPr>
            <p:spPr bwMode="auto">
              <a:xfrm>
                <a:off x="3863" y="3471"/>
                <a:ext cx="121" cy="18"/>
              </a:xfrm>
              <a:custGeom>
                <a:avLst/>
                <a:gdLst>
                  <a:gd name="T0" fmla="*/ 28 w 121"/>
                  <a:gd name="T1" fmla="*/ 4 h 18"/>
                  <a:gd name="T2" fmla="*/ 20 w 121"/>
                  <a:gd name="T3" fmla="*/ 0 h 18"/>
                  <a:gd name="T4" fmla="*/ 0 w 121"/>
                  <a:gd name="T5" fmla="*/ 17 h 18"/>
                  <a:gd name="T6" fmla="*/ 120 w 121"/>
                  <a:gd name="T7" fmla="*/ 9 h 18"/>
                  <a:gd name="T8" fmla="*/ 115 w 121"/>
                  <a:gd name="T9" fmla="*/ 0 h 18"/>
                </a:gdLst>
                <a:ahLst/>
                <a:cxnLst>
                  <a:cxn ang="0">
                    <a:pos x="T0" y="T1"/>
                  </a:cxn>
                  <a:cxn ang="0">
                    <a:pos x="T2" y="T3"/>
                  </a:cxn>
                  <a:cxn ang="0">
                    <a:pos x="T4" y="T5"/>
                  </a:cxn>
                  <a:cxn ang="0">
                    <a:pos x="T6" y="T7"/>
                  </a:cxn>
                  <a:cxn ang="0">
                    <a:pos x="T8" y="T9"/>
                  </a:cxn>
                </a:cxnLst>
                <a:rect l="0" t="0" r="r" b="b"/>
                <a:pathLst>
                  <a:path w="121" h="18">
                    <a:moveTo>
                      <a:pt x="28" y="4"/>
                    </a:moveTo>
                    <a:lnTo>
                      <a:pt x="20" y="0"/>
                    </a:lnTo>
                    <a:lnTo>
                      <a:pt x="0" y="17"/>
                    </a:lnTo>
                    <a:lnTo>
                      <a:pt x="120" y="9"/>
                    </a:lnTo>
                    <a:lnTo>
                      <a:pt x="115" y="0"/>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23" name="Line 187"/>
              <p:cNvSpPr>
                <a:spLocks noChangeShapeType="1"/>
              </p:cNvSpPr>
              <p:nvPr/>
            </p:nvSpPr>
            <p:spPr bwMode="auto">
              <a:xfrm>
                <a:off x="3960" y="3439"/>
                <a:ext cx="145" cy="1"/>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24" name="Line 188"/>
              <p:cNvSpPr>
                <a:spLocks noChangeShapeType="1"/>
              </p:cNvSpPr>
              <p:nvPr/>
            </p:nvSpPr>
            <p:spPr bwMode="auto">
              <a:xfrm>
                <a:off x="4092" y="3442"/>
                <a:ext cx="0" cy="41"/>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25" name="Line 189"/>
              <p:cNvSpPr>
                <a:spLocks noChangeShapeType="1"/>
              </p:cNvSpPr>
              <p:nvPr/>
            </p:nvSpPr>
            <p:spPr bwMode="auto">
              <a:xfrm>
                <a:off x="4088" y="3485"/>
                <a:ext cx="0" cy="3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26" name="Freeform 190"/>
              <p:cNvSpPr>
                <a:spLocks/>
              </p:cNvSpPr>
              <p:nvPr/>
            </p:nvSpPr>
            <p:spPr bwMode="auto">
              <a:xfrm>
                <a:off x="4046" y="3467"/>
                <a:ext cx="97" cy="22"/>
              </a:xfrm>
              <a:custGeom>
                <a:avLst/>
                <a:gdLst>
                  <a:gd name="T0" fmla="*/ 0 w 97"/>
                  <a:gd name="T1" fmla="*/ 4 h 22"/>
                  <a:gd name="T2" fmla="*/ 21 w 97"/>
                  <a:gd name="T3" fmla="*/ 0 h 22"/>
                  <a:gd name="T4" fmla="*/ 39 w 97"/>
                  <a:gd name="T5" fmla="*/ 0 h 22"/>
                  <a:gd name="T6" fmla="*/ 63 w 97"/>
                  <a:gd name="T7" fmla="*/ 0 h 22"/>
                  <a:gd name="T8" fmla="*/ 78 w 97"/>
                  <a:gd name="T9" fmla="*/ 4 h 22"/>
                  <a:gd name="T10" fmla="*/ 96 w 97"/>
                  <a:gd name="T11" fmla="*/ 8 h 22"/>
                  <a:gd name="T12" fmla="*/ 96 w 97"/>
                  <a:gd name="T13" fmla="*/ 17 h 22"/>
                  <a:gd name="T14" fmla="*/ 83 w 97"/>
                  <a:gd name="T15" fmla="*/ 19 h 22"/>
                  <a:gd name="T16" fmla="*/ 71 w 97"/>
                  <a:gd name="T17" fmla="*/ 21 h 22"/>
                  <a:gd name="T18" fmla="*/ 63 w 97"/>
                  <a:gd name="T19" fmla="*/ 21 h 22"/>
                  <a:gd name="T20" fmla="*/ 0 w 97"/>
                  <a:gd name="T21" fmla="*/ 6 h 22"/>
                  <a:gd name="T22" fmla="*/ 0 w 97"/>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22">
                    <a:moveTo>
                      <a:pt x="0" y="4"/>
                    </a:moveTo>
                    <a:lnTo>
                      <a:pt x="21" y="0"/>
                    </a:lnTo>
                    <a:lnTo>
                      <a:pt x="39" y="0"/>
                    </a:lnTo>
                    <a:lnTo>
                      <a:pt x="63" y="0"/>
                    </a:lnTo>
                    <a:lnTo>
                      <a:pt x="78" y="4"/>
                    </a:lnTo>
                    <a:lnTo>
                      <a:pt x="96" y="8"/>
                    </a:lnTo>
                    <a:lnTo>
                      <a:pt x="96" y="17"/>
                    </a:lnTo>
                    <a:lnTo>
                      <a:pt x="83" y="19"/>
                    </a:lnTo>
                    <a:lnTo>
                      <a:pt x="71" y="21"/>
                    </a:lnTo>
                    <a:lnTo>
                      <a:pt x="63" y="21"/>
                    </a:lnTo>
                    <a:lnTo>
                      <a:pt x="0" y="6"/>
                    </a:lnTo>
                    <a:lnTo>
                      <a:pt x="0" y="4"/>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27" name="Line 191"/>
              <p:cNvSpPr>
                <a:spLocks noChangeShapeType="1"/>
              </p:cNvSpPr>
              <p:nvPr/>
            </p:nvSpPr>
            <p:spPr bwMode="auto">
              <a:xfrm>
                <a:off x="4123" y="3446"/>
                <a:ext cx="0" cy="3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28" name="Line 192"/>
              <p:cNvSpPr>
                <a:spLocks noChangeShapeType="1"/>
              </p:cNvSpPr>
              <p:nvPr/>
            </p:nvSpPr>
            <p:spPr bwMode="auto">
              <a:xfrm>
                <a:off x="4123" y="3489"/>
                <a:ext cx="0" cy="11"/>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29" name="Line 193"/>
              <p:cNvSpPr>
                <a:spLocks noChangeShapeType="1"/>
              </p:cNvSpPr>
              <p:nvPr/>
            </p:nvSpPr>
            <p:spPr bwMode="auto">
              <a:xfrm flipH="1">
                <a:off x="4023" y="3417"/>
                <a:ext cx="11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30" name="Freeform 194"/>
              <p:cNvSpPr>
                <a:spLocks/>
              </p:cNvSpPr>
              <p:nvPr/>
            </p:nvSpPr>
            <p:spPr bwMode="auto">
              <a:xfrm>
                <a:off x="4098" y="3328"/>
                <a:ext cx="69" cy="90"/>
              </a:xfrm>
              <a:custGeom>
                <a:avLst/>
                <a:gdLst>
                  <a:gd name="T0" fmla="*/ 68 w 69"/>
                  <a:gd name="T1" fmla="*/ 0 h 90"/>
                  <a:gd name="T2" fmla="*/ 51 w 69"/>
                  <a:gd name="T3" fmla="*/ 0 h 90"/>
                  <a:gd name="T4" fmla="*/ 0 w 69"/>
                  <a:gd name="T5" fmla="*/ 89 h 90"/>
                </a:gdLst>
                <a:ahLst/>
                <a:cxnLst>
                  <a:cxn ang="0">
                    <a:pos x="T0" y="T1"/>
                  </a:cxn>
                  <a:cxn ang="0">
                    <a:pos x="T2" y="T3"/>
                  </a:cxn>
                  <a:cxn ang="0">
                    <a:pos x="T4" y="T5"/>
                  </a:cxn>
                </a:cxnLst>
                <a:rect l="0" t="0" r="r" b="b"/>
                <a:pathLst>
                  <a:path w="69" h="90">
                    <a:moveTo>
                      <a:pt x="68" y="0"/>
                    </a:moveTo>
                    <a:lnTo>
                      <a:pt x="51" y="0"/>
                    </a:lnTo>
                    <a:lnTo>
                      <a:pt x="0" y="89"/>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31" name="Freeform 195"/>
              <p:cNvSpPr>
                <a:spLocks/>
              </p:cNvSpPr>
              <p:nvPr/>
            </p:nvSpPr>
            <p:spPr bwMode="auto">
              <a:xfrm>
                <a:off x="3891" y="3467"/>
                <a:ext cx="121" cy="17"/>
              </a:xfrm>
              <a:custGeom>
                <a:avLst/>
                <a:gdLst>
                  <a:gd name="T0" fmla="*/ 0 w 121"/>
                  <a:gd name="T1" fmla="*/ 12 h 17"/>
                  <a:gd name="T2" fmla="*/ 3 w 121"/>
                  <a:gd name="T3" fmla="*/ 12 h 17"/>
                  <a:gd name="T4" fmla="*/ 7 w 121"/>
                  <a:gd name="T5" fmla="*/ 8 h 17"/>
                  <a:gd name="T6" fmla="*/ 100 w 121"/>
                  <a:gd name="T7" fmla="*/ 0 h 17"/>
                  <a:gd name="T8" fmla="*/ 100 w 121"/>
                  <a:gd name="T9" fmla="*/ 4 h 17"/>
                  <a:gd name="T10" fmla="*/ 120 w 121"/>
                  <a:gd name="T11" fmla="*/ 0 h 17"/>
                  <a:gd name="T12" fmla="*/ 120 w 121"/>
                  <a:gd name="T13" fmla="*/ 4 h 17"/>
                  <a:gd name="T14" fmla="*/ 7 w 121"/>
                  <a:gd name="T15" fmla="*/ 16 h 17"/>
                  <a:gd name="T16" fmla="*/ 3 w 121"/>
                  <a:gd name="T17" fmla="*/ 16 h 17"/>
                  <a:gd name="T18" fmla="*/ 0 w 121"/>
                  <a:gd name="T1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7">
                    <a:moveTo>
                      <a:pt x="0" y="12"/>
                    </a:moveTo>
                    <a:lnTo>
                      <a:pt x="3" y="12"/>
                    </a:lnTo>
                    <a:lnTo>
                      <a:pt x="7" y="8"/>
                    </a:lnTo>
                    <a:lnTo>
                      <a:pt x="100" y="0"/>
                    </a:lnTo>
                    <a:lnTo>
                      <a:pt x="100" y="4"/>
                    </a:lnTo>
                    <a:lnTo>
                      <a:pt x="120" y="0"/>
                    </a:lnTo>
                    <a:lnTo>
                      <a:pt x="120" y="4"/>
                    </a:lnTo>
                    <a:lnTo>
                      <a:pt x="7" y="16"/>
                    </a:lnTo>
                    <a:lnTo>
                      <a:pt x="3" y="16"/>
                    </a:lnTo>
                    <a:lnTo>
                      <a:pt x="0" y="12"/>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32" name="Freeform 196"/>
              <p:cNvSpPr>
                <a:spLocks/>
              </p:cNvSpPr>
              <p:nvPr/>
            </p:nvSpPr>
            <p:spPr bwMode="auto">
              <a:xfrm>
                <a:off x="3911" y="3467"/>
                <a:ext cx="17" cy="17"/>
              </a:xfrm>
              <a:custGeom>
                <a:avLst/>
                <a:gdLst>
                  <a:gd name="T0" fmla="*/ 0 w 17"/>
                  <a:gd name="T1" fmla="*/ 16 h 17"/>
                  <a:gd name="T2" fmla="*/ 12 w 17"/>
                  <a:gd name="T3" fmla="*/ 0 h 17"/>
                  <a:gd name="T4" fmla="*/ 16 w 17"/>
                  <a:gd name="T5" fmla="*/ 0 h 17"/>
                  <a:gd name="T6" fmla="*/ 12 w 17"/>
                  <a:gd name="T7" fmla="*/ 16 h 17"/>
                </a:gdLst>
                <a:ahLst/>
                <a:cxnLst>
                  <a:cxn ang="0">
                    <a:pos x="T0" y="T1"/>
                  </a:cxn>
                  <a:cxn ang="0">
                    <a:pos x="T2" y="T3"/>
                  </a:cxn>
                  <a:cxn ang="0">
                    <a:pos x="T4" y="T5"/>
                  </a:cxn>
                  <a:cxn ang="0">
                    <a:pos x="T6" y="T7"/>
                  </a:cxn>
                </a:cxnLst>
                <a:rect l="0" t="0" r="r" b="b"/>
                <a:pathLst>
                  <a:path w="17" h="17">
                    <a:moveTo>
                      <a:pt x="0" y="16"/>
                    </a:moveTo>
                    <a:lnTo>
                      <a:pt x="12" y="0"/>
                    </a:lnTo>
                    <a:lnTo>
                      <a:pt x="16" y="0"/>
                    </a:lnTo>
                    <a:lnTo>
                      <a:pt x="12" y="16"/>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33" name="Freeform 197"/>
              <p:cNvSpPr>
                <a:spLocks/>
              </p:cNvSpPr>
              <p:nvPr/>
            </p:nvSpPr>
            <p:spPr bwMode="auto">
              <a:xfrm>
                <a:off x="3992" y="3458"/>
                <a:ext cx="20" cy="17"/>
              </a:xfrm>
              <a:custGeom>
                <a:avLst/>
                <a:gdLst>
                  <a:gd name="T0" fmla="*/ 0 w 20"/>
                  <a:gd name="T1" fmla="*/ 16 h 17"/>
                  <a:gd name="T2" fmla="*/ 8 w 20"/>
                  <a:gd name="T3" fmla="*/ 0 h 17"/>
                  <a:gd name="T4" fmla="*/ 19 w 20"/>
                  <a:gd name="T5" fmla="*/ 0 h 17"/>
                  <a:gd name="T6" fmla="*/ 19 w 20"/>
                  <a:gd name="T7" fmla="*/ 12 h 17"/>
                </a:gdLst>
                <a:ahLst/>
                <a:cxnLst>
                  <a:cxn ang="0">
                    <a:pos x="T0" y="T1"/>
                  </a:cxn>
                  <a:cxn ang="0">
                    <a:pos x="T2" y="T3"/>
                  </a:cxn>
                  <a:cxn ang="0">
                    <a:pos x="T4" y="T5"/>
                  </a:cxn>
                  <a:cxn ang="0">
                    <a:pos x="T6" y="T7"/>
                  </a:cxn>
                </a:cxnLst>
                <a:rect l="0" t="0" r="r" b="b"/>
                <a:pathLst>
                  <a:path w="20" h="17">
                    <a:moveTo>
                      <a:pt x="0" y="16"/>
                    </a:moveTo>
                    <a:lnTo>
                      <a:pt x="8" y="0"/>
                    </a:lnTo>
                    <a:lnTo>
                      <a:pt x="19" y="0"/>
                    </a:lnTo>
                    <a:lnTo>
                      <a:pt x="19" y="12"/>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34" name="Freeform 198"/>
              <p:cNvSpPr>
                <a:spLocks/>
              </p:cNvSpPr>
              <p:nvPr/>
            </p:nvSpPr>
            <p:spPr bwMode="auto">
              <a:xfrm>
                <a:off x="3911" y="3475"/>
                <a:ext cx="17" cy="17"/>
              </a:xfrm>
              <a:custGeom>
                <a:avLst/>
                <a:gdLst>
                  <a:gd name="T0" fmla="*/ 0 w 17"/>
                  <a:gd name="T1" fmla="*/ 0 h 17"/>
                  <a:gd name="T2" fmla="*/ 12 w 17"/>
                  <a:gd name="T3" fmla="*/ 16 h 17"/>
                  <a:gd name="T4" fmla="*/ 16 w 17"/>
                  <a:gd name="T5" fmla="*/ 16 h 17"/>
                  <a:gd name="T6" fmla="*/ 12 w 17"/>
                  <a:gd name="T7" fmla="*/ 0 h 17"/>
                </a:gdLst>
                <a:ahLst/>
                <a:cxnLst>
                  <a:cxn ang="0">
                    <a:pos x="T0" y="T1"/>
                  </a:cxn>
                  <a:cxn ang="0">
                    <a:pos x="T2" y="T3"/>
                  </a:cxn>
                  <a:cxn ang="0">
                    <a:pos x="T4" y="T5"/>
                  </a:cxn>
                  <a:cxn ang="0">
                    <a:pos x="T6" y="T7"/>
                  </a:cxn>
                </a:cxnLst>
                <a:rect l="0" t="0" r="r" b="b"/>
                <a:pathLst>
                  <a:path w="17" h="17">
                    <a:moveTo>
                      <a:pt x="0" y="0"/>
                    </a:moveTo>
                    <a:lnTo>
                      <a:pt x="12" y="16"/>
                    </a:lnTo>
                    <a:lnTo>
                      <a:pt x="16" y="16"/>
                    </a:lnTo>
                    <a:lnTo>
                      <a:pt x="12" y="0"/>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35" name="Freeform 199"/>
              <p:cNvSpPr>
                <a:spLocks/>
              </p:cNvSpPr>
              <p:nvPr/>
            </p:nvSpPr>
            <p:spPr bwMode="auto">
              <a:xfrm>
                <a:off x="3993" y="3471"/>
                <a:ext cx="19" cy="17"/>
              </a:xfrm>
              <a:custGeom>
                <a:avLst/>
                <a:gdLst>
                  <a:gd name="T0" fmla="*/ 0 w 19"/>
                  <a:gd name="T1" fmla="*/ 0 h 17"/>
                  <a:gd name="T2" fmla="*/ 5 w 19"/>
                  <a:gd name="T3" fmla="*/ 16 h 17"/>
                  <a:gd name="T4" fmla="*/ 18 w 19"/>
                  <a:gd name="T5" fmla="*/ 16 h 17"/>
                  <a:gd name="T6" fmla="*/ 18 w 19"/>
                  <a:gd name="T7" fmla="*/ 0 h 17"/>
                </a:gdLst>
                <a:ahLst/>
                <a:cxnLst>
                  <a:cxn ang="0">
                    <a:pos x="T0" y="T1"/>
                  </a:cxn>
                  <a:cxn ang="0">
                    <a:pos x="T2" y="T3"/>
                  </a:cxn>
                  <a:cxn ang="0">
                    <a:pos x="T4" y="T5"/>
                  </a:cxn>
                  <a:cxn ang="0">
                    <a:pos x="T6" y="T7"/>
                  </a:cxn>
                </a:cxnLst>
                <a:rect l="0" t="0" r="r" b="b"/>
                <a:pathLst>
                  <a:path w="19" h="17">
                    <a:moveTo>
                      <a:pt x="0" y="0"/>
                    </a:moveTo>
                    <a:lnTo>
                      <a:pt x="5" y="16"/>
                    </a:lnTo>
                    <a:lnTo>
                      <a:pt x="18" y="16"/>
                    </a:lnTo>
                    <a:lnTo>
                      <a:pt x="18" y="0"/>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36" name="Freeform 200"/>
              <p:cNvSpPr>
                <a:spLocks/>
              </p:cNvSpPr>
              <p:nvPr/>
            </p:nvSpPr>
            <p:spPr bwMode="auto">
              <a:xfrm>
                <a:off x="3838" y="3462"/>
                <a:ext cx="133" cy="17"/>
              </a:xfrm>
              <a:custGeom>
                <a:avLst/>
                <a:gdLst>
                  <a:gd name="T0" fmla="*/ 0 w 133"/>
                  <a:gd name="T1" fmla="*/ 16 h 17"/>
                  <a:gd name="T2" fmla="*/ 0 w 133"/>
                  <a:gd name="T3" fmla="*/ 9 h 17"/>
                  <a:gd name="T4" fmla="*/ 2 w 133"/>
                  <a:gd name="T5" fmla="*/ 6 h 17"/>
                  <a:gd name="T6" fmla="*/ 8 w 133"/>
                  <a:gd name="T7" fmla="*/ 6 h 17"/>
                  <a:gd name="T8" fmla="*/ 33 w 133"/>
                  <a:gd name="T9" fmla="*/ 0 h 17"/>
                  <a:gd name="T10" fmla="*/ 45 w 133"/>
                  <a:gd name="T11" fmla="*/ 0 h 17"/>
                  <a:gd name="T12" fmla="*/ 75 w 133"/>
                  <a:gd name="T13" fmla="*/ 6 h 17"/>
                  <a:gd name="T14" fmla="*/ 95 w 133"/>
                  <a:gd name="T15" fmla="*/ 6 h 17"/>
                  <a:gd name="T16" fmla="*/ 107 w 133"/>
                  <a:gd name="T17" fmla="*/ 9 h 17"/>
                  <a:gd name="T18" fmla="*/ 115 w 133"/>
                  <a:gd name="T19" fmla="*/ 9 h 17"/>
                  <a:gd name="T20" fmla="*/ 132 w 133"/>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7">
                    <a:moveTo>
                      <a:pt x="0" y="16"/>
                    </a:moveTo>
                    <a:lnTo>
                      <a:pt x="0" y="9"/>
                    </a:lnTo>
                    <a:lnTo>
                      <a:pt x="2" y="6"/>
                    </a:lnTo>
                    <a:lnTo>
                      <a:pt x="8" y="6"/>
                    </a:lnTo>
                    <a:lnTo>
                      <a:pt x="33" y="0"/>
                    </a:lnTo>
                    <a:lnTo>
                      <a:pt x="45" y="0"/>
                    </a:lnTo>
                    <a:lnTo>
                      <a:pt x="75" y="6"/>
                    </a:lnTo>
                    <a:lnTo>
                      <a:pt x="95" y="6"/>
                    </a:lnTo>
                    <a:lnTo>
                      <a:pt x="107" y="9"/>
                    </a:lnTo>
                    <a:lnTo>
                      <a:pt x="115" y="9"/>
                    </a:lnTo>
                    <a:lnTo>
                      <a:pt x="132" y="16"/>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37" name="Line 201"/>
              <p:cNvSpPr>
                <a:spLocks noChangeShapeType="1"/>
              </p:cNvSpPr>
              <p:nvPr/>
            </p:nvSpPr>
            <p:spPr bwMode="auto">
              <a:xfrm flipH="1">
                <a:off x="3931" y="3476"/>
                <a:ext cx="11" cy="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38" name="Line 202"/>
              <p:cNvSpPr>
                <a:spLocks noChangeShapeType="1"/>
              </p:cNvSpPr>
              <p:nvPr/>
            </p:nvSpPr>
            <p:spPr bwMode="auto">
              <a:xfrm>
                <a:off x="3839" y="3467"/>
                <a:ext cx="80" cy="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39" name="Line 203"/>
              <p:cNvSpPr>
                <a:spLocks noChangeShapeType="1"/>
              </p:cNvSpPr>
              <p:nvPr/>
            </p:nvSpPr>
            <p:spPr bwMode="auto">
              <a:xfrm>
                <a:off x="4124" y="3453"/>
                <a:ext cx="39" cy="11"/>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40" name="Line 204"/>
              <p:cNvSpPr>
                <a:spLocks noChangeShapeType="1"/>
              </p:cNvSpPr>
              <p:nvPr/>
            </p:nvSpPr>
            <p:spPr bwMode="auto">
              <a:xfrm>
                <a:off x="4124" y="3459"/>
                <a:ext cx="39" cy="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41" name="Line 205"/>
              <p:cNvSpPr>
                <a:spLocks noChangeShapeType="1"/>
              </p:cNvSpPr>
              <p:nvPr/>
            </p:nvSpPr>
            <p:spPr bwMode="auto">
              <a:xfrm>
                <a:off x="4124" y="3463"/>
                <a:ext cx="39" cy="4"/>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42" name="Line 206"/>
              <p:cNvSpPr>
                <a:spLocks noChangeShapeType="1"/>
              </p:cNvSpPr>
              <p:nvPr/>
            </p:nvSpPr>
            <p:spPr bwMode="auto">
              <a:xfrm>
                <a:off x="4124" y="3467"/>
                <a:ext cx="39"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43" name="Line 207"/>
              <p:cNvSpPr>
                <a:spLocks noChangeShapeType="1"/>
              </p:cNvSpPr>
              <p:nvPr/>
            </p:nvSpPr>
            <p:spPr bwMode="auto">
              <a:xfrm flipH="1">
                <a:off x="4130" y="3471"/>
                <a:ext cx="3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44" name="Line 208"/>
              <p:cNvSpPr>
                <a:spLocks noChangeShapeType="1"/>
              </p:cNvSpPr>
              <p:nvPr/>
            </p:nvSpPr>
            <p:spPr bwMode="auto">
              <a:xfrm flipV="1">
                <a:off x="4124" y="3483"/>
                <a:ext cx="39" cy="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45" name="Line 209"/>
              <p:cNvSpPr>
                <a:spLocks noChangeShapeType="1"/>
              </p:cNvSpPr>
              <p:nvPr/>
            </p:nvSpPr>
            <p:spPr bwMode="auto">
              <a:xfrm flipH="1">
                <a:off x="4143" y="3481"/>
                <a:ext cx="1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46" name="Line 210"/>
              <p:cNvSpPr>
                <a:spLocks noChangeShapeType="1"/>
              </p:cNvSpPr>
              <p:nvPr/>
            </p:nvSpPr>
            <p:spPr bwMode="auto">
              <a:xfrm flipH="1">
                <a:off x="4143" y="3476"/>
                <a:ext cx="7" cy="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47" name="Line 211"/>
              <p:cNvSpPr>
                <a:spLocks noChangeShapeType="1"/>
              </p:cNvSpPr>
              <p:nvPr/>
            </p:nvSpPr>
            <p:spPr bwMode="auto">
              <a:xfrm flipH="1">
                <a:off x="4143" y="3475"/>
                <a:ext cx="1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48" name="Line 212"/>
              <p:cNvSpPr>
                <a:spLocks noChangeShapeType="1"/>
              </p:cNvSpPr>
              <p:nvPr/>
            </p:nvSpPr>
            <p:spPr bwMode="auto">
              <a:xfrm>
                <a:off x="3907" y="3521"/>
                <a:ext cx="24"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49" name="Freeform 213"/>
              <p:cNvSpPr>
                <a:spLocks/>
              </p:cNvSpPr>
              <p:nvPr/>
            </p:nvSpPr>
            <p:spPr bwMode="auto">
              <a:xfrm>
                <a:off x="4009" y="3458"/>
                <a:ext cx="17" cy="17"/>
              </a:xfrm>
              <a:custGeom>
                <a:avLst/>
                <a:gdLst>
                  <a:gd name="T0" fmla="*/ 16 w 17"/>
                  <a:gd name="T1" fmla="*/ 16 h 17"/>
                  <a:gd name="T2" fmla="*/ 0 w 17"/>
                  <a:gd name="T3" fmla="*/ 16 h 17"/>
                  <a:gd name="T4" fmla="*/ 0 w 17"/>
                  <a:gd name="T5" fmla="*/ 0 h 17"/>
                </a:gdLst>
                <a:ahLst/>
                <a:cxnLst>
                  <a:cxn ang="0">
                    <a:pos x="T0" y="T1"/>
                  </a:cxn>
                  <a:cxn ang="0">
                    <a:pos x="T2" y="T3"/>
                  </a:cxn>
                  <a:cxn ang="0">
                    <a:pos x="T4" y="T5"/>
                  </a:cxn>
                </a:cxnLst>
                <a:rect l="0" t="0" r="r" b="b"/>
                <a:pathLst>
                  <a:path w="17" h="17">
                    <a:moveTo>
                      <a:pt x="16" y="16"/>
                    </a:moveTo>
                    <a:lnTo>
                      <a:pt x="0" y="16"/>
                    </a:lnTo>
                    <a:lnTo>
                      <a:pt x="0" y="0"/>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50" name="Freeform 214"/>
              <p:cNvSpPr>
                <a:spLocks/>
              </p:cNvSpPr>
              <p:nvPr/>
            </p:nvSpPr>
            <p:spPr bwMode="auto">
              <a:xfrm>
                <a:off x="4009" y="3475"/>
                <a:ext cx="17" cy="17"/>
              </a:xfrm>
              <a:custGeom>
                <a:avLst/>
                <a:gdLst>
                  <a:gd name="T0" fmla="*/ 0 w 17"/>
                  <a:gd name="T1" fmla="*/ 16 h 17"/>
                  <a:gd name="T2" fmla="*/ 0 w 17"/>
                  <a:gd name="T3" fmla="*/ 0 h 17"/>
                  <a:gd name="T4" fmla="*/ 16 w 17"/>
                  <a:gd name="T5" fmla="*/ 0 h 17"/>
                </a:gdLst>
                <a:ahLst/>
                <a:cxnLst>
                  <a:cxn ang="0">
                    <a:pos x="T0" y="T1"/>
                  </a:cxn>
                  <a:cxn ang="0">
                    <a:pos x="T2" y="T3"/>
                  </a:cxn>
                  <a:cxn ang="0">
                    <a:pos x="T4" y="T5"/>
                  </a:cxn>
                </a:cxnLst>
                <a:rect l="0" t="0" r="r" b="b"/>
                <a:pathLst>
                  <a:path w="17" h="17">
                    <a:moveTo>
                      <a:pt x="0" y="16"/>
                    </a:moveTo>
                    <a:lnTo>
                      <a:pt x="0" y="0"/>
                    </a:lnTo>
                    <a:lnTo>
                      <a:pt x="16" y="0"/>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51" name="Line 215"/>
              <p:cNvSpPr>
                <a:spLocks noChangeShapeType="1"/>
              </p:cNvSpPr>
              <p:nvPr/>
            </p:nvSpPr>
            <p:spPr bwMode="auto">
              <a:xfrm flipV="1">
                <a:off x="3964" y="3468"/>
                <a:ext cx="0" cy="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52" name="Line 216"/>
              <p:cNvSpPr>
                <a:spLocks noChangeShapeType="1"/>
              </p:cNvSpPr>
              <p:nvPr/>
            </p:nvSpPr>
            <p:spPr bwMode="auto">
              <a:xfrm>
                <a:off x="3959" y="3468"/>
                <a:ext cx="0" cy="11"/>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53" name="Line 217"/>
              <p:cNvSpPr>
                <a:spLocks noChangeShapeType="1"/>
              </p:cNvSpPr>
              <p:nvPr/>
            </p:nvSpPr>
            <p:spPr bwMode="auto">
              <a:xfrm flipV="1">
                <a:off x="3942" y="3470"/>
                <a:ext cx="0" cy="11"/>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54" name="Line 218"/>
              <p:cNvSpPr>
                <a:spLocks noChangeShapeType="1"/>
              </p:cNvSpPr>
              <p:nvPr/>
            </p:nvSpPr>
            <p:spPr bwMode="auto">
              <a:xfrm>
                <a:off x="3943" y="3470"/>
                <a:ext cx="0" cy="11"/>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55" name="Line 219"/>
              <p:cNvSpPr>
                <a:spLocks noChangeShapeType="1"/>
              </p:cNvSpPr>
              <p:nvPr/>
            </p:nvSpPr>
            <p:spPr bwMode="auto">
              <a:xfrm>
                <a:off x="3907" y="3472"/>
                <a:ext cx="1" cy="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56" name="Line 220"/>
              <p:cNvSpPr>
                <a:spLocks noChangeShapeType="1"/>
              </p:cNvSpPr>
              <p:nvPr/>
            </p:nvSpPr>
            <p:spPr bwMode="auto">
              <a:xfrm flipV="1">
                <a:off x="3906" y="3472"/>
                <a:ext cx="0" cy="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57" name="Freeform 221"/>
              <p:cNvSpPr>
                <a:spLocks/>
              </p:cNvSpPr>
              <p:nvPr/>
            </p:nvSpPr>
            <p:spPr bwMode="auto">
              <a:xfrm>
                <a:off x="3899" y="3481"/>
                <a:ext cx="19" cy="17"/>
              </a:xfrm>
              <a:custGeom>
                <a:avLst/>
                <a:gdLst>
                  <a:gd name="T0" fmla="*/ 18 w 19"/>
                  <a:gd name="T1" fmla="*/ 9 h 17"/>
                  <a:gd name="T2" fmla="*/ 18 w 19"/>
                  <a:gd name="T3" fmla="*/ 0 h 17"/>
                  <a:gd name="T4" fmla="*/ 0 w 19"/>
                  <a:gd name="T5" fmla="*/ 6 h 17"/>
                  <a:gd name="T6" fmla="*/ 0 w 19"/>
                  <a:gd name="T7" fmla="*/ 16 h 17"/>
                </a:gdLst>
                <a:ahLst/>
                <a:cxnLst>
                  <a:cxn ang="0">
                    <a:pos x="T0" y="T1"/>
                  </a:cxn>
                  <a:cxn ang="0">
                    <a:pos x="T2" y="T3"/>
                  </a:cxn>
                  <a:cxn ang="0">
                    <a:pos x="T4" y="T5"/>
                  </a:cxn>
                  <a:cxn ang="0">
                    <a:pos x="T6" y="T7"/>
                  </a:cxn>
                </a:cxnLst>
                <a:rect l="0" t="0" r="r" b="b"/>
                <a:pathLst>
                  <a:path w="19" h="17">
                    <a:moveTo>
                      <a:pt x="18" y="9"/>
                    </a:moveTo>
                    <a:lnTo>
                      <a:pt x="18" y="0"/>
                    </a:lnTo>
                    <a:lnTo>
                      <a:pt x="0" y="6"/>
                    </a:lnTo>
                    <a:lnTo>
                      <a:pt x="0" y="16"/>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58" name="Freeform 222"/>
              <p:cNvSpPr>
                <a:spLocks/>
              </p:cNvSpPr>
              <p:nvPr/>
            </p:nvSpPr>
            <p:spPr bwMode="auto">
              <a:xfrm>
                <a:off x="3947" y="3481"/>
                <a:ext cx="17" cy="17"/>
              </a:xfrm>
              <a:custGeom>
                <a:avLst/>
                <a:gdLst>
                  <a:gd name="T0" fmla="*/ 0 w 17"/>
                  <a:gd name="T1" fmla="*/ 16 h 17"/>
                  <a:gd name="T2" fmla="*/ 0 w 17"/>
                  <a:gd name="T3" fmla="*/ 10 h 17"/>
                  <a:gd name="T4" fmla="*/ 16 w 17"/>
                  <a:gd name="T5" fmla="*/ 0 h 17"/>
                  <a:gd name="T6" fmla="*/ 16 w 17"/>
                  <a:gd name="T7" fmla="*/ 16 h 17"/>
                </a:gdLst>
                <a:ahLst/>
                <a:cxnLst>
                  <a:cxn ang="0">
                    <a:pos x="T0" y="T1"/>
                  </a:cxn>
                  <a:cxn ang="0">
                    <a:pos x="T2" y="T3"/>
                  </a:cxn>
                  <a:cxn ang="0">
                    <a:pos x="T4" y="T5"/>
                  </a:cxn>
                  <a:cxn ang="0">
                    <a:pos x="T6" y="T7"/>
                  </a:cxn>
                </a:cxnLst>
                <a:rect l="0" t="0" r="r" b="b"/>
                <a:pathLst>
                  <a:path w="17" h="17">
                    <a:moveTo>
                      <a:pt x="0" y="16"/>
                    </a:moveTo>
                    <a:lnTo>
                      <a:pt x="0" y="10"/>
                    </a:lnTo>
                    <a:lnTo>
                      <a:pt x="16" y="0"/>
                    </a:lnTo>
                    <a:lnTo>
                      <a:pt x="16" y="16"/>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59" name="Freeform 223"/>
              <p:cNvSpPr>
                <a:spLocks/>
              </p:cNvSpPr>
              <p:nvPr/>
            </p:nvSpPr>
            <p:spPr bwMode="auto">
              <a:xfrm>
                <a:off x="3995" y="3488"/>
                <a:ext cx="17" cy="17"/>
              </a:xfrm>
              <a:custGeom>
                <a:avLst/>
                <a:gdLst>
                  <a:gd name="T0" fmla="*/ 0 w 17"/>
                  <a:gd name="T1" fmla="*/ 16 h 17"/>
                  <a:gd name="T2" fmla="*/ 0 w 17"/>
                  <a:gd name="T3" fmla="*/ 0 h 17"/>
                  <a:gd name="T4" fmla="*/ 16 w 17"/>
                  <a:gd name="T5" fmla="*/ 0 h 17"/>
                  <a:gd name="T6" fmla="*/ 16 w 17"/>
                  <a:gd name="T7" fmla="*/ 16 h 17"/>
                  <a:gd name="T8" fmla="*/ 0 w 17"/>
                  <a:gd name="T9" fmla="*/ 16 h 17"/>
                </a:gdLst>
                <a:ahLst/>
                <a:cxnLst>
                  <a:cxn ang="0">
                    <a:pos x="T0" y="T1"/>
                  </a:cxn>
                  <a:cxn ang="0">
                    <a:pos x="T2" y="T3"/>
                  </a:cxn>
                  <a:cxn ang="0">
                    <a:pos x="T4" y="T5"/>
                  </a:cxn>
                  <a:cxn ang="0">
                    <a:pos x="T6" y="T7"/>
                  </a:cxn>
                  <a:cxn ang="0">
                    <a:pos x="T8" y="T9"/>
                  </a:cxn>
                </a:cxnLst>
                <a:rect l="0" t="0" r="r" b="b"/>
                <a:pathLst>
                  <a:path w="17" h="17">
                    <a:moveTo>
                      <a:pt x="0" y="16"/>
                    </a:moveTo>
                    <a:lnTo>
                      <a:pt x="0" y="0"/>
                    </a:lnTo>
                    <a:lnTo>
                      <a:pt x="16" y="0"/>
                    </a:lnTo>
                    <a:lnTo>
                      <a:pt x="16" y="16"/>
                    </a:lnTo>
                    <a:lnTo>
                      <a:pt x="0" y="16"/>
                    </a:lnTo>
                  </a:path>
                </a:pathLst>
              </a:custGeom>
              <a:solidFill>
                <a:srgbClr val="618FFD"/>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60" name="Line 224"/>
              <p:cNvSpPr>
                <a:spLocks noChangeShapeType="1"/>
              </p:cNvSpPr>
              <p:nvPr/>
            </p:nvSpPr>
            <p:spPr bwMode="auto">
              <a:xfrm>
                <a:off x="3670" y="3442"/>
                <a:ext cx="0" cy="5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61" name="Line 225"/>
              <p:cNvSpPr>
                <a:spLocks noChangeShapeType="1"/>
              </p:cNvSpPr>
              <p:nvPr/>
            </p:nvSpPr>
            <p:spPr bwMode="auto">
              <a:xfrm flipH="1">
                <a:off x="3648" y="3446"/>
                <a:ext cx="35" cy="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62" name="Freeform 226"/>
              <p:cNvSpPr>
                <a:spLocks/>
              </p:cNvSpPr>
              <p:nvPr/>
            </p:nvSpPr>
            <p:spPr bwMode="auto">
              <a:xfrm>
                <a:off x="3657" y="3458"/>
                <a:ext cx="17" cy="17"/>
              </a:xfrm>
              <a:custGeom>
                <a:avLst/>
                <a:gdLst>
                  <a:gd name="T0" fmla="*/ 16 w 17"/>
                  <a:gd name="T1" fmla="*/ 8 h 17"/>
                  <a:gd name="T2" fmla="*/ 9 w 17"/>
                  <a:gd name="T3" fmla="*/ 0 h 17"/>
                  <a:gd name="T4" fmla="*/ 6 w 17"/>
                  <a:gd name="T5" fmla="*/ 0 h 17"/>
                  <a:gd name="T6" fmla="*/ 2 w 17"/>
                  <a:gd name="T7" fmla="*/ 0 h 17"/>
                  <a:gd name="T8" fmla="*/ 0 w 17"/>
                  <a:gd name="T9" fmla="*/ 8 h 17"/>
                  <a:gd name="T10" fmla="*/ 2 w 17"/>
                  <a:gd name="T11" fmla="*/ 16 h 17"/>
                  <a:gd name="T12" fmla="*/ 6 w 17"/>
                  <a:gd name="T13" fmla="*/ 16 h 17"/>
                  <a:gd name="T14" fmla="*/ 9 w 17"/>
                  <a:gd name="T15" fmla="*/ 16 h 17"/>
                  <a:gd name="T16" fmla="*/ 16 w 17"/>
                  <a:gd name="T17"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6" y="8"/>
                    </a:moveTo>
                    <a:lnTo>
                      <a:pt x="9" y="0"/>
                    </a:lnTo>
                    <a:lnTo>
                      <a:pt x="6" y="0"/>
                    </a:lnTo>
                    <a:lnTo>
                      <a:pt x="2" y="0"/>
                    </a:lnTo>
                    <a:lnTo>
                      <a:pt x="0" y="8"/>
                    </a:lnTo>
                    <a:lnTo>
                      <a:pt x="2" y="16"/>
                    </a:lnTo>
                    <a:lnTo>
                      <a:pt x="6" y="16"/>
                    </a:lnTo>
                    <a:lnTo>
                      <a:pt x="9" y="16"/>
                    </a:lnTo>
                    <a:lnTo>
                      <a:pt x="16" y="8"/>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63" name="Freeform 227"/>
              <p:cNvSpPr>
                <a:spLocks/>
              </p:cNvSpPr>
              <p:nvPr/>
            </p:nvSpPr>
            <p:spPr bwMode="auto">
              <a:xfrm>
                <a:off x="3670" y="3454"/>
                <a:ext cx="29" cy="17"/>
              </a:xfrm>
              <a:custGeom>
                <a:avLst/>
                <a:gdLst>
                  <a:gd name="T0" fmla="*/ 0 w 29"/>
                  <a:gd name="T1" fmla="*/ 0 h 17"/>
                  <a:gd name="T2" fmla="*/ 28 w 29"/>
                  <a:gd name="T3" fmla="*/ 0 h 17"/>
                  <a:gd name="T4" fmla="*/ 28 w 29"/>
                  <a:gd name="T5" fmla="*/ 16 h 17"/>
                </a:gdLst>
                <a:ahLst/>
                <a:cxnLst>
                  <a:cxn ang="0">
                    <a:pos x="T0" y="T1"/>
                  </a:cxn>
                  <a:cxn ang="0">
                    <a:pos x="T2" y="T3"/>
                  </a:cxn>
                  <a:cxn ang="0">
                    <a:pos x="T4" y="T5"/>
                  </a:cxn>
                </a:cxnLst>
                <a:rect l="0" t="0" r="r" b="b"/>
                <a:pathLst>
                  <a:path w="29" h="17">
                    <a:moveTo>
                      <a:pt x="0" y="0"/>
                    </a:moveTo>
                    <a:lnTo>
                      <a:pt x="28" y="0"/>
                    </a:lnTo>
                    <a:lnTo>
                      <a:pt x="28" y="16"/>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64" name="Freeform 228"/>
              <p:cNvSpPr>
                <a:spLocks/>
              </p:cNvSpPr>
              <p:nvPr/>
            </p:nvSpPr>
            <p:spPr bwMode="auto">
              <a:xfrm>
                <a:off x="3690" y="3445"/>
                <a:ext cx="139" cy="23"/>
              </a:xfrm>
              <a:custGeom>
                <a:avLst/>
                <a:gdLst>
                  <a:gd name="T0" fmla="*/ 0 w 139"/>
                  <a:gd name="T1" fmla="*/ 22 h 23"/>
                  <a:gd name="T2" fmla="*/ 2 w 139"/>
                  <a:gd name="T3" fmla="*/ 20 h 23"/>
                  <a:gd name="T4" fmla="*/ 8 w 139"/>
                  <a:gd name="T5" fmla="*/ 18 h 23"/>
                  <a:gd name="T6" fmla="*/ 18 w 139"/>
                  <a:gd name="T7" fmla="*/ 17 h 23"/>
                  <a:gd name="T8" fmla="*/ 36 w 139"/>
                  <a:gd name="T9" fmla="*/ 13 h 23"/>
                  <a:gd name="T10" fmla="*/ 46 w 139"/>
                  <a:gd name="T11" fmla="*/ 11 h 23"/>
                  <a:gd name="T12" fmla="*/ 83 w 139"/>
                  <a:gd name="T13" fmla="*/ 4 h 23"/>
                  <a:gd name="T14" fmla="*/ 91 w 139"/>
                  <a:gd name="T15" fmla="*/ 4 h 23"/>
                  <a:gd name="T16" fmla="*/ 138 w 13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3">
                    <a:moveTo>
                      <a:pt x="0" y="22"/>
                    </a:moveTo>
                    <a:lnTo>
                      <a:pt x="2" y="20"/>
                    </a:lnTo>
                    <a:lnTo>
                      <a:pt x="8" y="18"/>
                    </a:lnTo>
                    <a:lnTo>
                      <a:pt x="18" y="17"/>
                    </a:lnTo>
                    <a:lnTo>
                      <a:pt x="36" y="13"/>
                    </a:lnTo>
                    <a:lnTo>
                      <a:pt x="46" y="11"/>
                    </a:lnTo>
                    <a:lnTo>
                      <a:pt x="83" y="4"/>
                    </a:lnTo>
                    <a:lnTo>
                      <a:pt x="91" y="4"/>
                    </a:lnTo>
                    <a:lnTo>
                      <a:pt x="138" y="0"/>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65" name="Freeform 229"/>
              <p:cNvSpPr>
                <a:spLocks/>
              </p:cNvSpPr>
              <p:nvPr/>
            </p:nvSpPr>
            <p:spPr bwMode="auto">
              <a:xfrm>
                <a:off x="3686" y="3467"/>
                <a:ext cx="97" cy="17"/>
              </a:xfrm>
              <a:custGeom>
                <a:avLst/>
                <a:gdLst>
                  <a:gd name="T0" fmla="*/ 0 w 97"/>
                  <a:gd name="T1" fmla="*/ 0 h 17"/>
                  <a:gd name="T2" fmla="*/ 2 w 97"/>
                  <a:gd name="T3" fmla="*/ 4 h 17"/>
                  <a:gd name="T4" fmla="*/ 10 w 97"/>
                  <a:gd name="T5" fmla="*/ 4 h 17"/>
                  <a:gd name="T6" fmla="*/ 15 w 97"/>
                  <a:gd name="T7" fmla="*/ 8 h 17"/>
                  <a:gd name="T8" fmla="*/ 45 w 97"/>
                  <a:gd name="T9" fmla="*/ 12 h 17"/>
                  <a:gd name="T10" fmla="*/ 66 w 97"/>
                  <a:gd name="T11" fmla="*/ 16 h 17"/>
                  <a:gd name="T12" fmla="*/ 96 w 97"/>
                  <a:gd name="T13" fmla="*/ 16 h 17"/>
                </a:gdLst>
                <a:ahLst/>
                <a:cxnLst>
                  <a:cxn ang="0">
                    <a:pos x="T0" y="T1"/>
                  </a:cxn>
                  <a:cxn ang="0">
                    <a:pos x="T2" y="T3"/>
                  </a:cxn>
                  <a:cxn ang="0">
                    <a:pos x="T4" y="T5"/>
                  </a:cxn>
                  <a:cxn ang="0">
                    <a:pos x="T6" y="T7"/>
                  </a:cxn>
                  <a:cxn ang="0">
                    <a:pos x="T8" y="T9"/>
                  </a:cxn>
                  <a:cxn ang="0">
                    <a:pos x="T10" y="T11"/>
                  </a:cxn>
                  <a:cxn ang="0">
                    <a:pos x="T12" y="T13"/>
                  </a:cxn>
                </a:cxnLst>
                <a:rect l="0" t="0" r="r" b="b"/>
                <a:pathLst>
                  <a:path w="97" h="17">
                    <a:moveTo>
                      <a:pt x="0" y="0"/>
                    </a:moveTo>
                    <a:lnTo>
                      <a:pt x="2" y="4"/>
                    </a:lnTo>
                    <a:lnTo>
                      <a:pt x="10" y="4"/>
                    </a:lnTo>
                    <a:lnTo>
                      <a:pt x="15" y="8"/>
                    </a:lnTo>
                    <a:lnTo>
                      <a:pt x="45" y="12"/>
                    </a:lnTo>
                    <a:lnTo>
                      <a:pt x="66" y="16"/>
                    </a:lnTo>
                    <a:lnTo>
                      <a:pt x="96" y="16"/>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66" name="Freeform 230"/>
              <p:cNvSpPr>
                <a:spLocks/>
              </p:cNvSpPr>
              <p:nvPr/>
            </p:nvSpPr>
            <p:spPr bwMode="auto">
              <a:xfrm>
                <a:off x="3762" y="3448"/>
                <a:ext cx="40" cy="17"/>
              </a:xfrm>
              <a:custGeom>
                <a:avLst/>
                <a:gdLst>
                  <a:gd name="T0" fmla="*/ 15 w 40"/>
                  <a:gd name="T1" fmla="*/ 0 h 17"/>
                  <a:gd name="T2" fmla="*/ 19 w 40"/>
                  <a:gd name="T3" fmla="*/ 0 h 17"/>
                  <a:gd name="T4" fmla="*/ 20 w 40"/>
                  <a:gd name="T5" fmla="*/ 0 h 17"/>
                  <a:gd name="T6" fmla="*/ 25 w 40"/>
                  <a:gd name="T7" fmla="*/ 0 h 17"/>
                  <a:gd name="T8" fmla="*/ 31 w 40"/>
                  <a:gd name="T9" fmla="*/ 2 h 17"/>
                  <a:gd name="T10" fmla="*/ 34 w 40"/>
                  <a:gd name="T11" fmla="*/ 4 h 17"/>
                  <a:gd name="T12" fmla="*/ 36 w 40"/>
                  <a:gd name="T13" fmla="*/ 4 h 17"/>
                  <a:gd name="T14" fmla="*/ 39 w 40"/>
                  <a:gd name="T15" fmla="*/ 6 h 17"/>
                  <a:gd name="T16" fmla="*/ 34 w 40"/>
                  <a:gd name="T17" fmla="*/ 11 h 17"/>
                  <a:gd name="T18" fmla="*/ 31 w 40"/>
                  <a:gd name="T19" fmla="*/ 11 h 17"/>
                  <a:gd name="T20" fmla="*/ 25 w 40"/>
                  <a:gd name="T21" fmla="*/ 13 h 17"/>
                  <a:gd name="T22" fmla="*/ 24 w 40"/>
                  <a:gd name="T23" fmla="*/ 16 h 17"/>
                  <a:gd name="T24" fmla="*/ 15 w 40"/>
                  <a:gd name="T25" fmla="*/ 16 h 17"/>
                  <a:gd name="T26" fmla="*/ 12 w 40"/>
                  <a:gd name="T27" fmla="*/ 16 h 17"/>
                  <a:gd name="T28" fmla="*/ 7 w 40"/>
                  <a:gd name="T29" fmla="*/ 16 h 17"/>
                  <a:gd name="T30" fmla="*/ 2 w 40"/>
                  <a:gd name="T31" fmla="*/ 13 h 17"/>
                  <a:gd name="T32" fmla="*/ 0 w 40"/>
                  <a:gd name="T33" fmla="*/ 11 h 17"/>
                  <a:gd name="T34" fmla="*/ 2 w 40"/>
                  <a:gd name="T35" fmla="*/ 9 h 17"/>
                  <a:gd name="T36" fmla="*/ 2 w 40"/>
                  <a:gd name="T37" fmla="*/ 6 h 17"/>
                  <a:gd name="T38" fmla="*/ 5 w 40"/>
                  <a:gd name="T39" fmla="*/ 4 h 17"/>
                  <a:gd name="T40" fmla="*/ 10 w 40"/>
                  <a:gd name="T41" fmla="*/ 2 h 17"/>
                  <a:gd name="T42" fmla="*/ 15 w 40"/>
                  <a:gd name="T4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17">
                    <a:moveTo>
                      <a:pt x="15" y="0"/>
                    </a:moveTo>
                    <a:lnTo>
                      <a:pt x="19" y="0"/>
                    </a:lnTo>
                    <a:lnTo>
                      <a:pt x="20" y="0"/>
                    </a:lnTo>
                    <a:lnTo>
                      <a:pt x="25" y="0"/>
                    </a:lnTo>
                    <a:lnTo>
                      <a:pt x="31" y="2"/>
                    </a:lnTo>
                    <a:lnTo>
                      <a:pt x="34" y="4"/>
                    </a:lnTo>
                    <a:lnTo>
                      <a:pt x="36" y="4"/>
                    </a:lnTo>
                    <a:lnTo>
                      <a:pt x="39" y="6"/>
                    </a:lnTo>
                    <a:lnTo>
                      <a:pt x="34" y="11"/>
                    </a:lnTo>
                    <a:lnTo>
                      <a:pt x="31" y="11"/>
                    </a:lnTo>
                    <a:lnTo>
                      <a:pt x="25" y="13"/>
                    </a:lnTo>
                    <a:lnTo>
                      <a:pt x="24" y="16"/>
                    </a:lnTo>
                    <a:lnTo>
                      <a:pt x="15" y="16"/>
                    </a:lnTo>
                    <a:lnTo>
                      <a:pt x="12" y="16"/>
                    </a:lnTo>
                    <a:lnTo>
                      <a:pt x="7" y="16"/>
                    </a:lnTo>
                    <a:lnTo>
                      <a:pt x="2" y="13"/>
                    </a:lnTo>
                    <a:lnTo>
                      <a:pt x="0" y="11"/>
                    </a:lnTo>
                    <a:lnTo>
                      <a:pt x="2" y="9"/>
                    </a:lnTo>
                    <a:lnTo>
                      <a:pt x="2" y="6"/>
                    </a:lnTo>
                    <a:lnTo>
                      <a:pt x="5" y="4"/>
                    </a:lnTo>
                    <a:lnTo>
                      <a:pt x="10" y="2"/>
                    </a:lnTo>
                    <a:lnTo>
                      <a:pt x="15" y="0"/>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67" name="Freeform 231"/>
              <p:cNvSpPr>
                <a:spLocks/>
              </p:cNvSpPr>
              <p:nvPr/>
            </p:nvSpPr>
            <p:spPr bwMode="auto">
              <a:xfrm>
                <a:off x="3769" y="3454"/>
                <a:ext cx="17" cy="17"/>
              </a:xfrm>
              <a:custGeom>
                <a:avLst/>
                <a:gdLst>
                  <a:gd name="T0" fmla="*/ 16 w 17"/>
                  <a:gd name="T1" fmla="*/ 8 h 17"/>
                  <a:gd name="T2" fmla="*/ 12 w 17"/>
                  <a:gd name="T3" fmla="*/ 8 h 17"/>
                  <a:gd name="T4" fmla="*/ 8 w 17"/>
                  <a:gd name="T5" fmla="*/ 0 h 17"/>
                  <a:gd name="T6" fmla="*/ 6 w 17"/>
                  <a:gd name="T7" fmla="*/ 0 h 17"/>
                  <a:gd name="T8" fmla="*/ 2 w 17"/>
                  <a:gd name="T9" fmla="*/ 8 h 17"/>
                  <a:gd name="T10" fmla="*/ 0 w 17"/>
                  <a:gd name="T11" fmla="*/ 16 h 17"/>
                  <a:gd name="T12" fmla="*/ 2 w 17"/>
                  <a:gd name="T13" fmla="*/ 16 h 17"/>
                  <a:gd name="T14" fmla="*/ 6 w 17"/>
                  <a:gd name="T15" fmla="*/ 16 h 17"/>
                  <a:gd name="T16" fmla="*/ 9 w 17"/>
                  <a:gd name="T17" fmla="*/ 16 h 17"/>
                  <a:gd name="T18" fmla="*/ 12 w 17"/>
                  <a:gd name="T19" fmla="*/ 16 h 17"/>
                  <a:gd name="T20" fmla="*/ 16 w 17"/>
                  <a:gd name="T2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6" y="8"/>
                    </a:moveTo>
                    <a:lnTo>
                      <a:pt x="12" y="8"/>
                    </a:lnTo>
                    <a:lnTo>
                      <a:pt x="8" y="0"/>
                    </a:lnTo>
                    <a:lnTo>
                      <a:pt x="6" y="0"/>
                    </a:lnTo>
                    <a:lnTo>
                      <a:pt x="2" y="8"/>
                    </a:lnTo>
                    <a:lnTo>
                      <a:pt x="0" y="16"/>
                    </a:lnTo>
                    <a:lnTo>
                      <a:pt x="2" y="16"/>
                    </a:lnTo>
                    <a:lnTo>
                      <a:pt x="6" y="16"/>
                    </a:lnTo>
                    <a:lnTo>
                      <a:pt x="9" y="16"/>
                    </a:lnTo>
                    <a:lnTo>
                      <a:pt x="12" y="16"/>
                    </a:lnTo>
                    <a:lnTo>
                      <a:pt x="16" y="8"/>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68" name="Line 232"/>
              <p:cNvSpPr>
                <a:spLocks noChangeShapeType="1"/>
              </p:cNvSpPr>
              <p:nvPr/>
            </p:nvSpPr>
            <p:spPr bwMode="auto">
              <a:xfrm>
                <a:off x="3787" y="3455"/>
                <a:ext cx="0" cy="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69" name="Line 233"/>
              <p:cNvSpPr>
                <a:spLocks noChangeShapeType="1"/>
              </p:cNvSpPr>
              <p:nvPr/>
            </p:nvSpPr>
            <p:spPr bwMode="auto">
              <a:xfrm>
                <a:off x="3787" y="3455"/>
                <a:ext cx="0" cy="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70" name="Line 234"/>
              <p:cNvSpPr>
                <a:spLocks noChangeShapeType="1"/>
              </p:cNvSpPr>
              <p:nvPr/>
            </p:nvSpPr>
            <p:spPr bwMode="auto">
              <a:xfrm flipV="1">
                <a:off x="3790" y="3455"/>
                <a:ext cx="0" cy="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71" name="Line 235"/>
              <p:cNvSpPr>
                <a:spLocks noChangeShapeType="1"/>
              </p:cNvSpPr>
              <p:nvPr/>
            </p:nvSpPr>
            <p:spPr bwMode="auto">
              <a:xfrm flipH="1">
                <a:off x="3765" y="3458"/>
                <a:ext cx="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72" name="Oval 236"/>
              <p:cNvSpPr>
                <a:spLocks noChangeArrowheads="1"/>
              </p:cNvSpPr>
              <p:nvPr/>
            </p:nvSpPr>
            <p:spPr bwMode="auto">
              <a:xfrm>
                <a:off x="3770" y="3453"/>
                <a:ext cx="0" cy="0"/>
              </a:xfrm>
              <a:prstGeom prst="ellipse">
                <a:avLst/>
              </a:prstGeom>
              <a:solidFill>
                <a:srgbClr val="618FFD"/>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73" name="Oval 237"/>
              <p:cNvSpPr>
                <a:spLocks noChangeArrowheads="1"/>
              </p:cNvSpPr>
              <p:nvPr/>
            </p:nvSpPr>
            <p:spPr bwMode="auto">
              <a:xfrm>
                <a:off x="3781" y="3451"/>
                <a:ext cx="0" cy="0"/>
              </a:xfrm>
              <a:prstGeom prst="ellipse">
                <a:avLst/>
              </a:prstGeom>
              <a:solidFill>
                <a:srgbClr val="618FFD"/>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74" name="Oval 238"/>
              <p:cNvSpPr>
                <a:spLocks noChangeArrowheads="1"/>
              </p:cNvSpPr>
              <p:nvPr/>
            </p:nvSpPr>
            <p:spPr bwMode="auto">
              <a:xfrm>
                <a:off x="3790" y="3447"/>
                <a:ext cx="0" cy="0"/>
              </a:xfrm>
              <a:prstGeom prst="ellipse">
                <a:avLst/>
              </a:prstGeom>
              <a:solidFill>
                <a:srgbClr val="618FFD"/>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75" name="Line 239"/>
              <p:cNvSpPr>
                <a:spLocks noChangeShapeType="1"/>
              </p:cNvSpPr>
              <p:nvPr/>
            </p:nvSpPr>
            <p:spPr bwMode="auto">
              <a:xfrm>
                <a:off x="3752" y="3468"/>
                <a:ext cx="0" cy="1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76" name="Line 240"/>
              <p:cNvSpPr>
                <a:spLocks noChangeShapeType="1"/>
              </p:cNvSpPr>
              <p:nvPr/>
            </p:nvSpPr>
            <p:spPr bwMode="auto">
              <a:xfrm flipV="1">
                <a:off x="3762" y="3468"/>
                <a:ext cx="0" cy="1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77" name="Freeform 241"/>
              <p:cNvSpPr>
                <a:spLocks/>
              </p:cNvSpPr>
              <p:nvPr/>
            </p:nvSpPr>
            <p:spPr bwMode="auto">
              <a:xfrm>
                <a:off x="3754" y="3469"/>
                <a:ext cx="17" cy="17"/>
              </a:xfrm>
              <a:custGeom>
                <a:avLst/>
                <a:gdLst>
                  <a:gd name="T0" fmla="*/ 16 w 17"/>
                  <a:gd name="T1" fmla="*/ 0 h 17"/>
                  <a:gd name="T2" fmla="*/ 0 w 17"/>
                  <a:gd name="T3" fmla="*/ 0 h 17"/>
                  <a:gd name="T4" fmla="*/ 0 w 17"/>
                  <a:gd name="T5" fmla="*/ 16 h 17"/>
                  <a:gd name="T6" fmla="*/ 16 w 17"/>
                  <a:gd name="T7" fmla="*/ 16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0" y="0"/>
                    </a:lnTo>
                    <a:lnTo>
                      <a:pt x="0" y="16"/>
                    </a:lnTo>
                    <a:lnTo>
                      <a:pt x="16" y="16"/>
                    </a:lnTo>
                    <a:lnTo>
                      <a:pt x="16" y="0"/>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78" name="Freeform 242"/>
              <p:cNvSpPr>
                <a:spLocks/>
              </p:cNvSpPr>
              <p:nvPr/>
            </p:nvSpPr>
            <p:spPr bwMode="auto">
              <a:xfrm>
                <a:off x="3812" y="3434"/>
                <a:ext cx="17" cy="17"/>
              </a:xfrm>
              <a:custGeom>
                <a:avLst/>
                <a:gdLst>
                  <a:gd name="T0" fmla="*/ 0 w 17"/>
                  <a:gd name="T1" fmla="*/ 0 h 17"/>
                  <a:gd name="T2" fmla="*/ 16 w 17"/>
                  <a:gd name="T3" fmla="*/ 0 h 17"/>
                  <a:gd name="T4" fmla="*/ 16 w 17"/>
                  <a:gd name="T5" fmla="*/ 16 h 17"/>
                  <a:gd name="T6" fmla="*/ 0 w 17"/>
                  <a:gd name="T7" fmla="*/ 12 h 17"/>
                  <a:gd name="T8" fmla="*/ 0 w 17"/>
                  <a:gd name="T9" fmla="*/ 0 h 17"/>
                </a:gdLst>
                <a:ahLst/>
                <a:cxnLst>
                  <a:cxn ang="0">
                    <a:pos x="T0" y="T1"/>
                  </a:cxn>
                  <a:cxn ang="0">
                    <a:pos x="T2" y="T3"/>
                  </a:cxn>
                  <a:cxn ang="0">
                    <a:pos x="T4" y="T5"/>
                  </a:cxn>
                  <a:cxn ang="0">
                    <a:pos x="T6" y="T7"/>
                  </a:cxn>
                  <a:cxn ang="0">
                    <a:pos x="T8" y="T9"/>
                  </a:cxn>
                </a:cxnLst>
                <a:rect l="0" t="0" r="r" b="b"/>
                <a:pathLst>
                  <a:path w="17" h="17">
                    <a:moveTo>
                      <a:pt x="0" y="0"/>
                    </a:moveTo>
                    <a:lnTo>
                      <a:pt x="16" y="0"/>
                    </a:lnTo>
                    <a:lnTo>
                      <a:pt x="16" y="16"/>
                    </a:lnTo>
                    <a:lnTo>
                      <a:pt x="0" y="12"/>
                    </a:lnTo>
                    <a:lnTo>
                      <a:pt x="0" y="0"/>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79" name="Line 243"/>
              <p:cNvSpPr>
                <a:spLocks noChangeShapeType="1"/>
              </p:cNvSpPr>
              <p:nvPr/>
            </p:nvSpPr>
            <p:spPr bwMode="auto">
              <a:xfrm>
                <a:off x="3814" y="3438"/>
                <a:ext cx="9"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80" name="Line 244"/>
              <p:cNvSpPr>
                <a:spLocks noChangeShapeType="1"/>
              </p:cNvSpPr>
              <p:nvPr/>
            </p:nvSpPr>
            <p:spPr bwMode="auto">
              <a:xfrm>
                <a:off x="3698" y="3472"/>
                <a:ext cx="0" cy="2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81" name="Oval 245"/>
              <p:cNvSpPr>
                <a:spLocks noChangeArrowheads="1"/>
              </p:cNvSpPr>
              <p:nvPr/>
            </p:nvSpPr>
            <p:spPr bwMode="auto">
              <a:xfrm>
                <a:off x="3906" y="3489"/>
                <a:ext cx="0" cy="0"/>
              </a:xfrm>
              <a:prstGeom prst="ellipse">
                <a:avLst/>
              </a:prstGeom>
              <a:solidFill>
                <a:srgbClr val="618FFD"/>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82" name="Oval 246"/>
              <p:cNvSpPr>
                <a:spLocks noChangeArrowheads="1"/>
              </p:cNvSpPr>
              <p:nvPr/>
            </p:nvSpPr>
            <p:spPr bwMode="auto">
              <a:xfrm>
                <a:off x="3907" y="3489"/>
                <a:ext cx="0" cy="0"/>
              </a:xfrm>
              <a:prstGeom prst="ellipse">
                <a:avLst/>
              </a:prstGeom>
              <a:solidFill>
                <a:srgbClr val="618FFD"/>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83" name="Oval 247"/>
              <p:cNvSpPr>
                <a:spLocks noChangeArrowheads="1"/>
              </p:cNvSpPr>
              <p:nvPr/>
            </p:nvSpPr>
            <p:spPr bwMode="auto">
              <a:xfrm>
                <a:off x="3925" y="3489"/>
                <a:ext cx="0" cy="0"/>
              </a:xfrm>
              <a:prstGeom prst="ellipse">
                <a:avLst/>
              </a:prstGeom>
              <a:solidFill>
                <a:srgbClr val="618FFD"/>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84" name="Oval 248"/>
              <p:cNvSpPr>
                <a:spLocks noChangeArrowheads="1"/>
              </p:cNvSpPr>
              <p:nvPr/>
            </p:nvSpPr>
            <p:spPr bwMode="auto">
              <a:xfrm>
                <a:off x="3924" y="3489"/>
                <a:ext cx="0" cy="0"/>
              </a:xfrm>
              <a:prstGeom prst="ellipse">
                <a:avLst/>
              </a:prstGeom>
              <a:solidFill>
                <a:srgbClr val="618FFD"/>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85" name="Oval 249"/>
              <p:cNvSpPr>
                <a:spLocks noChangeArrowheads="1"/>
              </p:cNvSpPr>
              <p:nvPr/>
            </p:nvSpPr>
            <p:spPr bwMode="auto">
              <a:xfrm>
                <a:off x="3955" y="3487"/>
                <a:ext cx="0" cy="0"/>
              </a:xfrm>
              <a:prstGeom prst="ellipse">
                <a:avLst/>
              </a:prstGeom>
              <a:solidFill>
                <a:srgbClr val="618FFD"/>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86" name="Oval 250"/>
              <p:cNvSpPr>
                <a:spLocks noChangeArrowheads="1"/>
              </p:cNvSpPr>
              <p:nvPr/>
            </p:nvSpPr>
            <p:spPr bwMode="auto">
              <a:xfrm>
                <a:off x="3958" y="3487"/>
                <a:ext cx="0" cy="0"/>
              </a:xfrm>
              <a:prstGeom prst="ellipse">
                <a:avLst/>
              </a:prstGeom>
              <a:solidFill>
                <a:srgbClr val="618FFD"/>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87" name="Oval 251"/>
              <p:cNvSpPr>
                <a:spLocks noChangeArrowheads="1"/>
              </p:cNvSpPr>
              <p:nvPr/>
            </p:nvSpPr>
            <p:spPr bwMode="auto">
              <a:xfrm>
                <a:off x="3967" y="3483"/>
                <a:ext cx="0" cy="0"/>
              </a:xfrm>
              <a:prstGeom prst="ellipse">
                <a:avLst/>
              </a:prstGeom>
              <a:solidFill>
                <a:srgbClr val="618FFD"/>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88" name="Oval 252"/>
              <p:cNvSpPr>
                <a:spLocks noChangeArrowheads="1"/>
              </p:cNvSpPr>
              <p:nvPr/>
            </p:nvSpPr>
            <p:spPr bwMode="auto">
              <a:xfrm>
                <a:off x="3971" y="3483"/>
                <a:ext cx="0" cy="0"/>
              </a:xfrm>
              <a:prstGeom prst="ellipse">
                <a:avLst/>
              </a:prstGeom>
              <a:solidFill>
                <a:srgbClr val="618FFD"/>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89" name="Freeform 253"/>
              <p:cNvSpPr>
                <a:spLocks/>
              </p:cNvSpPr>
              <p:nvPr/>
            </p:nvSpPr>
            <p:spPr bwMode="auto">
              <a:xfrm>
                <a:off x="3547" y="3469"/>
                <a:ext cx="27" cy="17"/>
              </a:xfrm>
              <a:custGeom>
                <a:avLst/>
                <a:gdLst>
                  <a:gd name="T0" fmla="*/ 26 w 27"/>
                  <a:gd name="T1" fmla="*/ 16 h 17"/>
                  <a:gd name="T2" fmla="*/ 16 w 27"/>
                  <a:gd name="T3" fmla="*/ 16 h 17"/>
                  <a:gd name="T4" fmla="*/ 11 w 27"/>
                  <a:gd name="T5" fmla="*/ 16 h 17"/>
                  <a:gd name="T6" fmla="*/ 0 w 27"/>
                  <a:gd name="T7" fmla="*/ 16 h 17"/>
                  <a:gd name="T8" fmla="*/ 11 w 27"/>
                  <a:gd name="T9" fmla="*/ 16 h 17"/>
                  <a:gd name="T10" fmla="*/ 16 w 27"/>
                  <a:gd name="T11" fmla="*/ 0 h 17"/>
                  <a:gd name="T12" fmla="*/ 26 w 27"/>
                  <a:gd name="T13" fmla="*/ 0 h 17"/>
                  <a:gd name="T14" fmla="*/ 26 w 27"/>
                  <a:gd name="T15" fmla="*/ 16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7">
                    <a:moveTo>
                      <a:pt x="26" y="16"/>
                    </a:moveTo>
                    <a:lnTo>
                      <a:pt x="16" y="16"/>
                    </a:lnTo>
                    <a:lnTo>
                      <a:pt x="11" y="16"/>
                    </a:lnTo>
                    <a:lnTo>
                      <a:pt x="0" y="16"/>
                    </a:lnTo>
                    <a:lnTo>
                      <a:pt x="11" y="16"/>
                    </a:lnTo>
                    <a:lnTo>
                      <a:pt x="16" y="0"/>
                    </a:lnTo>
                    <a:lnTo>
                      <a:pt x="26" y="0"/>
                    </a:lnTo>
                    <a:lnTo>
                      <a:pt x="26" y="16"/>
                    </a:lnTo>
                  </a:path>
                </a:pathLst>
              </a:custGeom>
              <a:solidFill>
                <a:srgbClr val="618FFD"/>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90" name="Line 254"/>
              <p:cNvSpPr>
                <a:spLocks noChangeShapeType="1"/>
              </p:cNvSpPr>
              <p:nvPr/>
            </p:nvSpPr>
            <p:spPr bwMode="auto">
              <a:xfrm>
                <a:off x="4166" y="3321"/>
                <a:ext cx="0" cy="14"/>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91" name="Freeform 255"/>
              <p:cNvSpPr>
                <a:spLocks/>
              </p:cNvSpPr>
              <p:nvPr/>
            </p:nvSpPr>
            <p:spPr bwMode="auto">
              <a:xfrm>
                <a:off x="4046" y="3326"/>
                <a:ext cx="106" cy="116"/>
              </a:xfrm>
              <a:custGeom>
                <a:avLst/>
                <a:gdLst>
                  <a:gd name="T0" fmla="*/ 103 w 106"/>
                  <a:gd name="T1" fmla="*/ 4 h 116"/>
                  <a:gd name="T2" fmla="*/ 105 w 106"/>
                  <a:gd name="T3" fmla="*/ 0 h 116"/>
                  <a:gd name="T4" fmla="*/ 77 w 106"/>
                  <a:gd name="T5" fmla="*/ 0 h 116"/>
                  <a:gd name="T6" fmla="*/ 0 w 106"/>
                  <a:gd name="T7" fmla="*/ 93 h 116"/>
                  <a:gd name="T8" fmla="*/ 0 w 106"/>
                  <a:gd name="T9" fmla="*/ 115 h 116"/>
                </a:gdLst>
                <a:ahLst/>
                <a:cxnLst>
                  <a:cxn ang="0">
                    <a:pos x="T0" y="T1"/>
                  </a:cxn>
                  <a:cxn ang="0">
                    <a:pos x="T2" y="T3"/>
                  </a:cxn>
                  <a:cxn ang="0">
                    <a:pos x="T4" y="T5"/>
                  </a:cxn>
                  <a:cxn ang="0">
                    <a:pos x="T6" y="T7"/>
                  </a:cxn>
                  <a:cxn ang="0">
                    <a:pos x="T8" y="T9"/>
                  </a:cxn>
                </a:cxnLst>
                <a:rect l="0" t="0" r="r" b="b"/>
                <a:pathLst>
                  <a:path w="106" h="116">
                    <a:moveTo>
                      <a:pt x="103" y="4"/>
                    </a:moveTo>
                    <a:lnTo>
                      <a:pt x="105" y="0"/>
                    </a:lnTo>
                    <a:lnTo>
                      <a:pt x="77" y="0"/>
                    </a:lnTo>
                    <a:lnTo>
                      <a:pt x="0" y="93"/>
                    </a:lnTo>
                    <a:lnTo>
                      <a:pt x="0" y="115"/>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92" name="Line 256"/>
              <p:cNvSpPr>
                <a:spLocks noChangeShapeType="1"/>
              </p:cNvSpPr>
              <p:nvPr/>
            </p:nvSpPr>
            <p:spPr bwMode="auto">
              <a:xfrm>
                <a:off x="4139" y="3472"/>
                <a:ext cx="0" cy="2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93" name="Line 257"/>
              <p:cNvSpPr>
                <a:spLocks noChangeShapeType="1"/>
              </p:cNvSpPr>
              <p:nvPr/>
            </p:nvSpPr>
            <p:spPr bwMode="auto">
              <a:xfrm>
                <a:off x="4116" y="3446"/>
                <a:ext cx="0" cy="3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94" name="Line 258"/>
              <p:cNvSpPr>
                <a:spLocks noChangeShapeType="1"/>
              </p:cNvSpPr>
              <p:nvPr/>
            </p:nvSpPr>
            <p:spPr bwMode="auto">
              <a:xfrm>
                <a:off x="4116" y="3489"/>
                <a:ext cx="0" cy="1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95" name="Line 259"/>
              <p:cNvSpPr>
                <a:spLocks noChangeShapeType="1"/>
              </p:cNvSpPr>
              <p:nvPr/>
            </p:nvSpPr>
            <p:spPr bwMode="auto">
              <a:xfrm flipH="1">
                <a:off x="4126" y="3329"/>
                <a:ext cx="40" cy="8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96" name="Freeform 260"/>
              <p:cNvSpPr>
                <a:spLocks/>
              </p:cNvSpPr>
              <p:nvPr/>
            </p:nvSpPr>
            <p:spPr bwMode="auto">
              <a:xfrm>
                <a:off x="4088" y="3417"/>
                <a:ext cx="29" cy="20"/>
              </a:xfrm>
              <a:custGeom>
                <a:avLst/>
                <a:gdLst>
                  <a:gd name="T0" fmla="*/ 28 w 29"/>
                  <a:gd name="T1" fmla="*/ 0 h 20"/>
                  <a:gd name="T2" fmla="*/ 28 w 29"/>
                  <a:gd name="T3" fmla="*/ 19 h 20"/>
                  <a:gd name="T4" fmla="*/ 0 w 29"/>
                  <a:gd name="T5" fmla="*/ 19 h 20"/>
                </a:gdLst>
                <a:ahLst/>
                <a:cxnLst>
                  <a:cxn ang="0">
                    <a:pos x="T0" y="T1"/>
                  </a:cxn>
                  <a:cxn ang="0">
                    <a:pos x="T2" y="T3"/>
                  </a:cxn>
                  <a:cxn ang="0">
                    <a:pos x="T4" y="T5"/>
                  </a:cxn>
                </a:cxnLst>
                <a:rect l="0" t="0" r="r" b="b"/>
                <a:pathLst>
                  <a:path w="29" h="20">
                    <a:moveTo>
                      <a:pt x="28" y="0"/>
                    </a:moveTo>
                    <a:lnTo>
                      <a:pt x="28" y="19"/>
                    </a:lnTo>
                    <a:lnTo>
                      <a:pt x="0" y="19"/>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997" name="Line 261"/>
              <p:cNvSpPr>
                <a:spLocks noChangeShapeType="1"/>
              </p:cNvSpPr>
              <p:nvPr/>
            </p:nvSpPr>
            <p:spPr bwMode="auto">
              <a:xfrm flipH="1">
                <a:off x="4087" y="3418"/>
                <a:ext cx="6" cy="3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98" name="Line 262"/>
              <p:cNvSpPr>
                <a:spLocks noChangeShapeType="1"/>
              </p:cNvSpPr>
              <p:nvPr/>
            </p:nvSpPr>
            <p:spPr bwMode="auto">
              <a:xfrm>
                <a:off x="3996" y="3429"/>
                <a:ext cx="0" cy="21"/>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99" name="Freeform 263"/>
              <p:cNvSpPr>
                <a:spLocks/>
              </p:cNvSpPr>
              <p:nvPr/>
            </p:nvSpPr>
            <p:spPr bwMode="auto">
              <a:xfrm>
                <a:off x="3670" y="3411"/>
                <a:ext cx="143" cy="33"/>
              </a:xfrm>
              <a:custGeom>
                <a:avLst/>
                <a:gdLst>
                  <a:gd name="T0" fmla="*/ 0 w 143"/>
                  <a:gd name="T1" fmla="*/ 30 h 33"/>
                  <a:gd name="T2" fmla="*/ 2 w 143"/>
                  <a:gd name="T3" fmla="*/ 30 h 33"/>
                  <a:gd name="T4" fmla="*/ 11 w 143"/>
                  <a:gd name="T5" fmla="*/ 32 h 33"/>
                  <a:gd name="T6" fmla="*/ 23 w 143"/>
                  <a:gd name="T7" fmla="*/ 32 h 33"/>
                  <a:gd name="T8" fmla="*/ 34 w 143"/>
                  <a:gd name="T9" fmla="*/ 32 h 33"/>
                  <a:gd name="T10" fmla="*/ 48 w 143"/>
                  <a:gd name="T11" fmla="*/ 30 h 33"/>
                  <a:gd name="T12" fmla="*/ 59 w 143"/>
                  <a:gd name="T13" fmla="*/ 28 h 33"/>
                  <a:gd name="T14" fmla="*/ 73 w 143"/>
                  <a:gd name="T15" fmla="*/ 27 h 33"/>
                  <a:gd name="T16" fmla="*/ 79 w 143"/>
                  <a:gd name="T17" fmla="*/ 27 h 33"/>
                  <a:gd name="T18" fmla="*/ 96 w 143"/>
                  <a:gd name="T19" fmla="*/ 0 h 33"/>
                  <a:gd name="T20" fmla="*/ 99 w 143"/>
                  <a:gd name="T21" fmla="*/ 0 h 33"/>
                  <a:gd name="T22" fmla="*/ 84 w 143"/>
                  <a:gd name="T23" fmla="*/ 25 h 33"/>
                  <a:gd name="T24" fmla="*/ 94 w 143"/>
                  <a:gd name="T25" fmla="*/ 23 h 33"/>
                  <a:gd name="T26" fmla="*/ 106 w 143"/>
                  <a:gd name="T27" fmla="*/ 21 h 33"/>
                  <a:gd name="T28" fmla="*/ 116 w 143"/>
                  <a:gd name="T29" fmla="*/ 17 h 33"/>
                  <a:gd name="T30" fmla="*/ 126 w 143"/>
                  <a:gd name="T31" fmla="*/ 16 h 33"/>
                  <a:gd name="T32" fmla="*/ 137 w 143"/>
                  <a:gd name="T33" fmla="*/ 14 h 33"/>
                  <a:gd name="T34" fmla="*/ 142 w 143"/>
                  <a:gd name="T35"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3" h="33">
                    <a:moveTo>
                      <a:pt x="0" y="30"/>
                    </a:moveTo>
                    <a:lnTo>
                      <a:pt x="2" y="30"/>
                    </a:lnTo>
                    <a:lnTo>
                      <a:pt x="11" y="32"/>
                    </a:lnTo>
                    <a:lnTo>
                      <a:pt x="23" y="32"/>
                    </a:lnTo>
                    <a:lnTo>
                      <a:pt x="34" y="32"/>
                    </a:lnTo>
                    <a:lnTo>
                      <a:pt x="48" y="30"/>
                    </a:lnTo>
                    <a:lnTo>
                      <a:pt x="59" y="28"/>
                    </a:lnTo>
                    <a:lnTo>
                      <a:pt x="73" y="27"/>
                    </a:lnTo>
                    <a:lnTo>
                      <a:pt x="79" y="27"/>
                    </a:lnTo>
                    <a:lnTo>
                      <a:pt x="96" y="0"/>
                    </a:lnTo>
                    <a:lnTo>
                      <a:pt x="99" y="0"/>
                    </a:lnTo>
                    <a:lnTo>
                      <a:pt x="84" y="25"/>
                    </a:lnTo>
                    <a:lnTo>
                      <a:pt x="94" y="23"/>
                    </a:lnTo>
                    <a:lnTo>
                      <a:pt x="106" y="21"/>
                    </a:lnTo>
                    <a:lnTo>
                      <a:pt x="116" y="17"/>
                    </a:lnTo>
                    <a:lnTo>
                      <a:pt x="126" y="16"/>
                    </a:lnTo>
                    <a:lnTo>
                      <a:pt x="137" y="14"/>
                    </a:lnTo>
                    <a:lnTo>
                      <a:pt x="142" y="14"/>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000" name="Freeform 264"/>
              <p:cNvSpPr>
                <a:spLocks/>
              </p:cNvSpPr>
              <p:nvPr/>
            </p:nvSpPr>
            <p:spPr bwMode="auto">
              <a:xfrm>
                <a:off x="3758" y="3411"/>
                <a:ext cx="49" cy="26"/>
              </a:xfrm>
              <a:custGeom>
                <a:avLst/>
                <a:gdLst>
                  <a:gd name="T0" fmla="*/ 46 w 49"/>
                  <a:gd name="T1" fmla="*/ 12 h 26"/>
                  <a:gd name="T2" fmla="*/ 37 w 49"/>
                  <a:gd name="T3" fmla="*/ 8 h 26"/>
                  <a:gd name="T4" fmla="*/ 28 w 49"/>
                  <a:gd name="T5" fmla="*/ 4 h 26"/>
                  <a:gd name="T6" fmla="*/ 16 w 49"/>
                  <a:gd name="T7" fmla="*/ 0 h 26"/>
                  <a:gd name="T8" fmla="*/ 13 w 49"/>
                  <a:gd name="T9" fmla="*/ 0 h 26"/>
                  <a:gd name="T10" fmla="*/ 0 w 49"/>
                  <a:gd name="T11" fmla="*/ 25 h 26"/>
                  <a:gd name="T12" fmla="*/ 10 w 49"/>
                  <a:gd name="T13" fmla="*/ 23 h 26"/>
                  <a:gd name="T14" fmla="*/ 20 w 49"/>
                  <a:gd name="T15" fmla="*/ 21 h 26"/>
                  <a:gd name="T16" fmla="*/ 31 w 49"/>
                  <a:gd name="T17" fmla="*/ 17 h 26"/>
                  <a:gd name="T18" fmla="*/ 39 w 49"/>
                  <a:gd name="T19" fmla="*/ 15 h 26"/>
                  <a:gd name="T20" fmla="*/ 48 w 49"/>
                  <a:gd name="T21" fmla="*/ 13 h 26"/>
                  <a:gd name="T22" fmla="*/ 46 w 49"/>
                  <a:gd name="T23"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26">
                    <a:moveTo>
                      <a:pt x="46" y="12"/>
                    </a:moveTo>
                    <a:lnTo>
                      <a:pt x="37" y="8"/>
                    </a:lnTo>
                    <a:lnTo>
                      <a:pt x="28" y="4"/>
                    </a:lnTo>
                    <a:lnTo>
                      <a:pt x="16" y="0"/>
                    </a:lnTo>
                    <a:lnTo>
                      <a:pt x="13" y="0"/>
                    </a:lnTo>
                    <a:lnTo>
                      <a:pt x="0" y="25"/>
                    </a:lnTo>
                    <a:lnTo>
                      <a:pt x="10" y="23"/>
                    </a:lnTo>
                    <a:lnTo>
                      <a:pt x="20" y="21"/>
                    </a:lnTo>
                    <a:lnTo>
                      <a:pt x="31" y="17"/>
                    </a:lnTo>
                    <a:lnTo>
                      <a:pt x="39" y="15"/>
                    </a:lnTo>
                    <a:lnTo>
                      <a:pt x="48" y="13"/>
                    </a:lnTo>
                    <a:lnTo>
                      <a:pt x="46" y="12"/>
                    </a:lnTo>
                  </a:path>
                </a:pathLst>
              </a:custGeom>
              <a:solidFill>
                <a:srgbClr val="618FFD"/>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001" name="Freeform 265"/>
              <p:cNvSpPr>
                <a:spLocks/>
              </p:cNvSpPr>
              <p:nvPr/>
            </p:nvSpPr>
            <p:spPr bwMode="auto">
              <a:xfrm>
                <a:off x="3670" y="3411"/>
                <a:ext cx="95" cy="33"/>
              </a:xfrm>
              <a:custGeom>
                <a:avLst/>
                <a:gdLst>
                  <a:gd name="T0" fmla="*/ 79 w 95"/>
                  <a:gd name="T1" fmla="*/ 27 h 33"/>
                  <a:gd name="T2" fmla="*/ 71 w 95"/>
                  <a:gd name="T3" fmla="*/ 28 h 33"/>
                  <a:gd name="T4" fmla="*/ 59 w 95"/>
                  <a:gd name="T5" fmla="*/ 28 h 33"/>
                  <a:gd name="T6" fmla="*/ 47 w 95"/>
                  <a:gd name="T7" fmla="*/ 30 h 33"/>
                  <a:gd name="T8" fmla="*/ 34 w 95"/>
                  <a:gd name="T9" fmla="*/ 32 h 33"/>
                  <a:gd name="T10" fmla="*/ 22 w 95"/>
                  <a:gd name="T11" fmla="*/ 32 h 33"/>
                  <a:gd name="T12" fmla="*/ 11 w 95"/>
                  <a:gd name="T13" fmla="*/ 32 h 33"/>
                  <a:gd name="T14" fmla="*/ 3 w 95"/>
                  <a:gd name="T15" fmla="*/ 30 h 33"/>
                  <a:gd name="T16" fmla="*/ 0 w 95"/>
                  <a:gd name="T17" fmla="*/ 30 h 33"/>
                  <a:gd name="T18" fmla="*/ 21 w 95"/>
                  <a:gd name="T19" fmla="*/ 17 h 33"/>
                  <a:gd name="T20" fmla="*/ 32 w 95"/>
                  <a:gd name="T21" fmla="*/ 12 h 33"/>
                  <a:gd name="T22" fmla="*/ 39 w 95"/>
                  <a:gd name="T23" fmla="*/ 8 h 33"/>
                  <a:gd name="T24" fmla="*/ 44 w 95"/>
                  <a:gd name="T25" fmla="*/ 6 h 33"/>
                  <a:gd name="T26" fmla="*/ 51 w 95"/>
                  <a:gd name="T27" fmla="*/ 4 h 33"/>
                  <a:gd name="T28" fmla="*/ 56 w 95"/>
                  <a:gd name="T29" fmla="*/ 2 h 33"/>
                  <a:gd name="T30" fmla="*/ 62 w 95"/>
                  <a:gd name="T31" fmla="*/ 0 h 33"/>
                  <a:gd name="T32" fmla="*/ 71 w 95"/>
                  <a:gd name="T33" fmla="*/ 0 h 33"/>
                  <a:gd name="T34" fmla="*/ 77 w 95"/>
                  <a:gd name="T35" fmla="*/ 0 h 33"/>
                  <a:gd name="T36" fmla="*/ 94 w 95"/>
                  <a:gd name="T37" fmla="*/ 2 h 33"/>
                  <a:gd name="T38" fmla="*/ 79 w 95"/>
                  <a:gd name="T39"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33">
                    <a:moveTo>
                      <a:pt x="79" y="27"/>
                    </a:moveTo>
                    <a:lnTo>
                      <a:pt x="71" y="28"/>
                    </a:lnTo>
                    <a:lnTo>
                      <a:pt x="59" y="28"/>
                    </a:lnTo>
                    <a:lnTo>
                      <a:pt x="47" y="30"/>
                    </a:lnTo>
                    <a:lnTo>
                      <a:pt x="34" y="32"/>
                    </a:lnTo>
                    <a:lnTo>
                      <a:pt x="22" y="32"/>
                    </a:lnTo>
                    <a:lnTo>
                      <a:pt x="11" y="32"/>
                    </a:lnTo>
                    <a:lnTo>
                      <a:pt x="3" y="30"/>
                    </a:lnTo>
                    <a:lnTo>
                      <a:pt x="0" y="30"/>
                    </a:lnTo>
                    <a:lnTo>
                      <a:pt x="21" y="17"/>
                    </a:lnTo>
                    <a:lnTo>
                      <a:pt x="32" y="12"/>
                    </a:lnTo>
                    <a:lnTo>
                      <a:pt x="39" y="8"/>
                    </a:lnTo>
                    <a:lnTo>
                      <a:pt x="44" y="6"/>
                    </a:lnTo>
                    <a:lnTo>
                      <a:pt x="51" y="4"/>
                    </a:lnTo>
                    <a:lnTo>
                      <a:pt x="56" y="2"/>
                    </a:lnTo>
                    <a:lnTo>
                      <a:pt x="62" y="0"/>
                    </a:lnTo>
                    <a:lnTo>
                      <a:pt x="71" y="0"/>
                    </a:lnTo>
                    <a:lnTo>
                      <a:pt x="77" y="0"/>
                    </a:lnTo>
                    <a:lnTo>
                      <a:pt x="94" y="2"/>
                    </a:lnTo>
                    <a:lnTo>
                      <a:pt x="79" y="27"/>
                    </a:lnTo>
                  </a:path>
                </a:pathLst>
              </a:custGeom>
              <a:solidFill>
                <a:srgbClr val="618FFD"/>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002" name="Line 266"/>
              <p:cNvSpPr>
                <a:spLocks noChangeShapeType="1"/>
              </p:cNvSpPr>
              <p:nvPr/>
            </p:nvSpPr>
            <p:spPr bwMode="auto">
              <a:xfrm>
                <a:off x="3867" y="3509"/>
                <a:ext cx="8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245003" name="Picture 267" descr="R:\CLIPART\SHIPS\CFADMBLK.W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8" y="3663"/>
              <a:ext cx="1426" cy="4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5004" name="Group 268"/>
          <p:cNvGrpSpPr>
            <a:grpSpLocks/>
          </p:cNvGrpSpPr>
          <p:nvPr/>
        </p:nvGrpSpPr>
        <p:grpSpPr bwMode="auto">
          <a:xfrm>
            <a:off x="3565525" y="2255838"/>
            <a:ext cx="3325813" cy="641350"/>
            <a:chOff x="2246" y="1425"/>
            <a:chExt cx="2095" cy="404"/>
          </a:xfrm>
        </p:grpSpPr>
        <p:sp>
          <p:nvSpPr>
            <p:cNvPr id="245005" name="Rectangle 269"/>
            <p:cNvSpPr>
              <a:spLocks noChangeArrowheads="1"/>
            </p:cNvSpPr>
            <p:nvPr/>
          </p:nvSpPr>
          <p:spPr bwMode="auto">
            <a:xfrm>
              <a:off x="2246" y="1425"/>
              <a:ext cx="1428"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800" b="1"/>
                <a:t>RADIATION BELTS</a:t>
              </a:r>
            </a:p>
            <a:p>
              <a:pPr algn="ctr"/>
              <a:r>
                <a:rPr lang="en-US" altLang="en-US" sz="1800" b="1">
                  <a:solidFill>
                    <a:schemeClr val="accent1"/>
                  </a:solidFill>
                </a:rPr>
                <a:t>25+  Satellites</a:t>
              </a:r>
              <a:endParaRPr lang="en-US" altLang="en-US" sz="1800" b="1"/>
            </a:p>
          </p:txBody>
        </p:sp>
        <p:sp>
          <p:nvSpPr>
            <p:cNvPr id="245006" name="Rectangle 270"/>
            <p:cNvSpPr>
              <a:spLocks noChangeArrowheads="1"/>
            </p:cNvSpPr>
            <p:nvPr/>
          </p:nvSpPr>
          <p:spPr bwMode="auto">
            <a:xfrm>
              <a:off x="4022" y="1661"/>
              <a:ext cx="319"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200" b="1"/>
                <a:t>GPS</a:t>
              </a:r>
            </a:p>
          </p:txBody>
        </p:sp>
        <p:pic>
          <p:nvPicPr>
            <p:cNvPr id="245007" name="Picture 271" descr="R:\CLIPART\SPACE\GPSSAT.W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08" y="1507"/>
              <a:ext cx="404" cy="322"/>
            </a:xfrm>
            <a:prstGeom prst="rect">
              <a:avLst/>
            </a:prstGeom>
            <a:noFill/>
            <a:extLst>
              <a:ext uri="{909E8E84-426E-40DD-AFC4-6F175D3DCCD1}">
                <a14:hiddenFill xmlns:a14="http://schemas.microsoft.com/office/drawing/2010/main">
                  <a:solidFill>
                    <a:srgbClr val="FFFFFF"/>
                  </a:solidFill>
                </a14:hiddenFill>
              </a:ext>
            </a:extLst>
          </p:spPr>
        </p:pic>
      </p:grpSp>
      <p:sp>
        <p:nvSpPr>
          <p:cNvPr id="245008" name="Rectangle 272"/>
          <p:cNvSpPr>
            <a:spLocks noChangeArrowheads="1"/>
          </p:cNvSpPr>
          <p:nvPr/>
        </p:nvSpPr>
        <p:spPr bwMode="auto">
          <a:xfrm>
            <a:off x="3832225" y="3017838"/>
            <a:ext cx="1708150"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800" b="1"/>
              <a:t>IONOSPHERE</a:t>
            </a:r>
          </a:p>
          <a:p>
            <a:pPr algn="ctr"/>
            <a:r>
              <a:rPr lang="en-US" altLang="en-US" sz="1800" b="1">
                <a:solidFill>
                  <a:schemeClr val="accent1"/>
                </a:solidFill>
              </a:rPr>
              <a:t>25+  Satellites</a:t>
            </a:r>
            <a:endParaRPr lang="en-US" altLang="en-US" sz="1800" b="1"/>
          </a:p>
        </p:txBody>
      </p:sp>
      <p:sp>
        <p:nvSpPr>
          <p:cNvPr id="245009" name="Rectangle 273"/>
          <p:cNvSpPr>
            <a:spLocks noChangeArrowheads="1"/>
          </p:cNvSpPr>
          <p:nvPr/>
        </p:nvSpPr>
        <p:spPr bwMode="auto">
          <a:xfrm>
            <a:off x="6308725" y="3240088"/>
            <a:ext cx="623888"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200" b="1"/>
              <a:t>DMSP</a:t>
            </a:r>
          </a:p>
        </p:txBody>
      </p:sp>
      <p:sp>
        <p:nvSpPr>
          <p:cNvPr id="245010" name="Rectangle 274"/>
          <p:cNvSpPr>
            <a:spLocks noChangeArrowheads="1"/>
          </p:cNvSpPr>
          <p:nvPr/>
        </p:nvSpPr>
        <p:spPr bwMode="auto">
          <a:xfrm>
            <a:off x="6400800" y="3803650"/>
            <a:ext cx="887413"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200" b="1"/>
              <a:t>SHUTTLE</a:t>
            </a:r>
          </a:p>
        </p:txBody>
      </p:sp>
      <p:pic>
        <p:nvPicPr>
          <p:cNvPr id="245011" name="Picture 275" descr="R:\CLIPART\SPACE\DEFSAT.W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86400" y="3117850"/>
            <a:ext cx="844550" cy="430213"/>
          </a:xfrm>
          <a:prstGeom prst="rect">
            <a:avLst/>
          </a:prstGeom>
          <a:noFill/>
          <a:ln>
            <a:noFill/>
          </a:ln>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45012" name="Group 276"/>
          <p:cNvGrpSpPr>
            <a:grpSpLocks/>
          </p:cNvGrpSpPr>
          <p:nvPr/>
        </p:nvGrpSpPr>
        <p:grpSpPr bwMode="auto">
          <a:xfrm>
            <a:off x="3505200" y="1417638"/>
            <a:ext cx="3817938" cy="898525"/>
            <a:chOff x="2208" y="897"/>
            <a:chExt cx="2405" cy="566"/>
          </a:xfrm>
        </p:grpSpPr>
        <p:grpSp>
          <p:nvGrpSpPr>
            <p:cNvPr id="245013" name="Group 277"/>
            <p:cNvGrpSpPr>
              <a:grpSpLocks/>
            </p:cNvGrpSpPr>
            <p:nvPr/>
          </p:nvGrpSpPr>
          <p:grpSpPr bwMode="auto">
            <a:xfrm>
              <a:off x="2208" y="897"/>
              <a:ext cx="2405" cy="566"/>
              <a:chOff x="2208" y="897"/>
              <a:chExt cx="2405" cy="566"/>
            </a:xfrm>
          </p:grpSpPr>
          <p:sp>
            <p:nvSpPr>
              <p:cNvPr id="245014" name="Rectangle 278"/>
              <p:cNvSpPr>
                <a:spLocks noChangeArrowheads="1"/>
              </p:cNvSpPr>
              <p:nvPr/>
            </p:nvSpPr>
            <p:spPr bwMode="auto">
              <a:xfrm>
                <a:off x="2208" y="897"/>
                <a:ext cx="1488"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en-US" sz="1800" b="1"/>
                  <a:t>MAGNETOSPHERE</a:t>
                </a:r>
              </a:p>
              <a:p>
                <a:pPr algn="ctr"/>
                <a:r>
                  <a:rPr lang="en-US" altLang="en-US" sz="1800" b="1">
                    <a:solidFill>
                      <a:schemeClr val="accent1"/>
                    </a:solidFill>
                  </a:rPr>
                  <a:t>30+  Satellites</a:t>
                </a:r>
                <a:endParaRPr lang="en-US" altLang="en-US" sz="1800" b="1"/>
              </a:p>
            </p:txBody>
          </p:sp>
          <p:sp>
            <p:nvSpPr>
              <p:cNvPr id="245015" name="Rectangle 279"/>
              <p:cNvSpPr>
                <a:spLocks noChangeArrowheads="1"/>
              </p:cNvSpPr>
              <p:nvPr/>
            </p:nvSpPr>
            <p:spPr bwMode="auto">
              <a:xfrm>
                <a:off x="4070" y="1085"/>
                <a:ext cx="543"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200" b="1"/>
                  <a:t>DSP</a:t>
                </a:r>
              </a:p>
              <a:p>
                <a:r>
                  <a:rPr lang="en-US" altLang="en-US" sz="1200" b="1"/>
                  <a:t>MILSTAR</a:t>
                </a:r>
              </a:p>
              <a:p>
                <a:r>
                  <a:rPr lang="en-US" altLang="en-US" sz="1200" b="1"/>
                  <a:t>DSCS</a:t>
                </a:r>
              </a:p>
            </p:txBody>
          </p:sp>
        </p:grpSp>
        <p:pic>
          <p:nvPicPr>
            <p:cNvPr id="245016" name="Picture 280" descr="R:\CLIPART\SPACE\DSPSAT.W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00" y="1008"/>
              <a:ext cx="477" cy="368"/>
            </a:xfrm>
            <a:prstGeom prst="rect">
              <a:avLst/>
            </a:prstGeom>
            <a:noFill/>
            <a:extLst>
              <a:ext uri="{909E8E84-426E-40DD-AFC4-6F175D3DCCD1}">
                <a14:hiddenFill xmlns:a14="http://schemas.microsoft.com/office/drawing/2010/main">
                  <a:solidFill>
                    <a:srgbClr val="FFFFFF"/>
                  </a:solidFill>
                </a14:hiddenFill>
              </a:ext>
            </a:extLst>
          </p:spPr>
        </p:pic>
      </p:grpSp>
      <p:pic>
        <p:nvPicPr>
          <p:cNvPr id="245017" name="Picture 281"/>
          <p:cNvPicPr>
            <a:picLocks noChangeArrowheads="1"/>
          </p:cNvPicPr>
          <p:nvPr/>
        </p:nvPicPr>
        <p:blipFill>
          <a:blip r:embed="rId8" cstate="print">
            <a:grayscl/>
            <a:biLevel thresh="50000"/>
            <a:extLst>
              <a:ext uri="{28A0092B-C50C-407E-A947-70E740481C1C}">
                <a14:useLocalDpi xmlns:a14="http://schemas.microsoft.com/office/drawing/2010/main" val="0"/>
              </a:ext>
            </a:extLst>
          </a:blip>
          <a:srcRect/>
          <a:stretch>
            <a:fillRect/>
          </a:stretch>
        </p:blipFill>
        <p:spPr bwMode="auto">
          <a:xfrm>
            <a:off x="5791200" y="4800600"/>
            <a:ext cx="850900" cy="317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018" name="Picture 282"/>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38800" y="3575050"/>
            <a:ext cx="768350"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019" name="Rectangle 283"/>
          <p:cNvSpPr>
            <a:spLocks noChangeArrowheads="1"/>
          </p:cNvSpPr>
          <p:nvPr/>
        </p:nvSpPr>
        <p:spPr bwMode="auto">
          <a:xfrm rot="1599680">
            <a:off x="6254750" y="4757738"/>
            <a:ext cx="2266950"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b="1">
                <a:solidFill>
                  <a:srgbClr val="114FFB"/>
                </a:solidFill>
              </a:rPr>
              <a:t>Terrestrial Weather</a:t>
            </a:r>
          </a:p>
        </p:txBody>
      </p:sp>
      <p:sp>
        <p:nvSpPr>
          <p:cNvPr id="245020" name="Rectangle 284"/>
          <p:cNvSpPr>
            <a:spLocks noChangeArrowheads="1"/>
          </p:cNvSpPr>
          <p:nvPr/>
        </p:nvSpPr>
        <p:spPr bwMode="auto">
          <a:xfrm rot="1589429">
            <a:off x="6635750" y="4467225"/>
            <a:ext cx="1822450"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b="1">
                <a:solidFill>
                  <a:srgbClr val="114FFB"/>
                </a:solidFill>
              </a:rPr>
              <a:t>Space Weather</a:t>
            </a:r>
          </a:p>
        </p:txBody>
      </p:sp>
      <p:sp>
        <p:nvSpPr>
          <p:cNvPr id="245021" name="Rectangle 285"/>
          <p:cNvSpPr>
            <a:spLocks noGrp="1" noChangeArrowheads="1"/>
          </p:cNvSpPr>
          <p:nvPr>
            <p:ph type="title"/>
          </p:nvPr>
        </p:nvSpPr>
        <p:spPr/>
        <p:txBody>
          <a:bodyPr/>
          <a:lstStyle/>
          <a:p>
            <a:r>
              <a:rPr lang="en-US" altLang="en-US"/>
              <a:t>It’s a Loooong way up</a:t>
            </a:r>
          </a:p>
        </p:txBody>
      </p:sp>
      <p:sp>
        <p:nvSpPr>
          <p:cNvPr id="245022" name="AutoShape 286"/>
          <p:cNvSpPr>
            <a:spLocks noChangeArrowheads="1"/>
          </p:cNvSpPr>
          <p:nvPr/>
        </p:nvSpPr>
        <p:spPr bwMode="auto">
          <a:xfrm>
            <a:off x="1371600" y="1219200"/>
            <a:ext cx="762000" cy="5334000"/>
          </a:xfrm>
          <a:prstGeom prst="upDownArrow">
            <a:avLst>
              <a:gd name="adj1" fmla="val 45315"/>
              <a:gd name="adj2" fmla="val 66468"/>
            </a:avLst>
          </a:prstGeom>
          <a:gradFill rotWithShape="0">
            <a:gsLst>
              <a:gs pos="0">
                <a:srgbClr val="000099"/>
              </a:gs>
              <a:gs pos="100000">
                <a:srgbClr val="33CC33"/>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023" name="Rectangle 287"/>
          <p:cNvSpPr>
            <a:spLocks noChangeArrowheads="1"/>
          </p:cNvSpPr>
          <p:nvPr/>
        </p:nvSpPr>
        <p:spPr bwMode="auto">
          <a:xfrm>
            <a:off x="1587500" y="1676400"/>
            <a:ext cx="331788" cy="407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400" b="1">
                <a:solidFill>
                  <a:schemeClr val="bg1"/>
                </a:solidFill>
              </a:rPr>
              <a:t>S</a:t>
            </a:r>
          </a:p>
          <a:p>
            <a:pPr algn="ctr"/>
            <a:r>
              <a:rPr lang="en-US" altLang="en-US" sz="1400" b="1">
                <a:solidFill>
                  <a:schemeClr val="bg1"/>
                </a:solidFill>
              </a:rPr>
              <a:t>E</a:t>
            </a:r>
          </a:p>
          <a:p>
            <a:pPr algn="ctr"/>
            <a:r>
              <a:rPr lang="en-US" altLang="en-US" sz="1400" b="1">
                <a:solidFill>
                  <a:schemeClr val="bg1"/>
                </a:solidFill>
              </a:rPr>
              <a:t>A</a:t>
            </a:r>
          </a:p>
          <a:p>
            <a:pPr algn="ctr"/>
            <a:r>
              <a:rPr lang="en-US" altLang="en-US" sz="1400" b="1">
                <a:solidFill>
                  <a:schemeClr val="bg1"/>
                </a:solidFill>
              </a:rPr>
              <a:t>M</a:t>
            </a:r>
          </a:p>
          <a:p>
            <a:pPr algn="ctr"/>
            <a:r>
              <a:rPr lang="en-US" altLang="en-US" sz="1400" b="1">
                <a:solidFill>
                  <a:schemeClr val="bg1"/>
                </a:solidFill>
              </a:rPr>
              <a:t>L</a:t>
            </a:r>
          </a:p>
          <a:p>
            <a:pPr algn="ctr"/>
            <a:r>
              <a:rPr lang="en-US" altLang="en-US" sz="1400" b="1">
                <a:solidFill>
                  <a:schemeClr val="bg1"/>
                </a:solidFill>
              </a:rPr>
              <a:t>E</a:t>
            </a:r>
          </a:p>
          <a:p>
            <a:pPr algn="ctr"/>
            <a:r>
              <a:rPr lang="en-US" altLang="en-US" sz="1400" b="1">
                <a:solidFill>
                  <a:schemeClr val="bg1"/>
                </a:solidFill>
              </a:rPr>
              <a:t>S</a:t>
            </a:r>
          </a:p>
          <a:p>
            <a:pPr algn="ctr"/>
            <a:r>
              <a:rPr lang="en-US" altLang="en-US" sz="1400" b="1">
                <a:solidFill>
                  <a:schemeClr val="bg1"/>
                </a:solidFill>
              </a:rPr>
              <a:t>S</a:t>
            </a:r>
          </a:p>
          <a:p>
            <a:pPr algn="ctr"/>
            <a:endParaRPr lang="en-US" altLang="en-US" sz="1400" b="1">
              <a:solidFill>
                <a:schemeClr val="bg1"/>
              </a:solidFill>
            </a:endParaRPr>
          </a:p>
          <a:p>
            <a:pPr algn="ctr"/>
            <a:r>
              <a:rPr lang="en-US" altLang="en-US" sz="1400" b="1">
                <a:solidFill>
                  <a:schemeClr val="bg1"/>
                </a:solidFill>
              </a:rPr>
              <a:t>E</a:t>
            </a:r>
          </a:p>
          <a:p>
            <a:pPr algn="ctr"/>
            <a:r>
              <a:rPr lang="en-US" altLang="en-US" sz="1400" b="1">
                <a:solidFill>
                  <a:schemeClr val="bg1"/>
                </a:solidFill>
              </a:rPr>
              <a:t>N</a:t>
            </a:r>
          </a:p>
          <a:p>
            <a:pPr algn="ctr"/>
            <a:r>
              <a:rPr lang="en-US" altLang="en-US" sz="1400" b="1">
                <a:solidFill>
                  <a:schemeClr val="bg1"/>
                </a:solidFill>
              </a:rPr>
              <a:t>V</a:t>
            </a:r>
          </a:p>
          <a:p>
            <a:pPr algn="ctr"/>
            <a:r>
              <a:rPr lang="en-US" altLang="en-US" sz="1400" b="1">
                <a:solidFill>
                  <a:schemeClr val="bg1"/>
                </a:solidFill>
              </a:rPr>
              <a:t>I</a:t>
            </a:r>
          </a:p>
          <a:p>
            <a:pPr algn="ctr"/>
            <a:r>
              <a:rPr lang="en-US" altLang="en-US" sz="1400" b="1">
                <a:solidFill>
                  <a:schemeClr val="bg1"/>
                </a:solidFill>
              </a:rPr>
              <a:t>R</a:t>
            </a:r>
          </a:p>
          <a:p>
            <a:pPr algn="ctr"/>
            <a:r>
              <a:rPr lang="en-US" altLang="en-US" sz="1400" b="1">
                <a:solidFill>
                  <a:schemeClr val="bg1"/>
                </a:solidFill>
              </a:rPr>
              <a:t>O</a:t>
            </a:r>
          </a:p>
          <a:p>
            <a:pPr algn="ctr"/>
            <a:r>
              <a:rPr lang="en-US" altLang="en-US" sz="1400" b="1">
                <a:solidFill>
                  <a:schemeClr val="bg1"/>
                </a:solidFill>
              </a:rPr>
              <a:t>N</a:t>
            </a:r>
          </a:p>
          <a:p>
            <a:pPr algn="ctr"/>
            <a:r>
              <a:rPr lang="en-US" altLang="en-US" sz="1400" b="1">
                <a:solidFill>
                  <a:schemeClr val="bg1"/>
                </a:solidFill>
              </a:rPr>
              <a:t>M</a:t>
            </a:r>
          </a:p>
          <a:p>
            <a:pPr algn="ctr"/>
            <a:r>
              <a:rPr lang="en-US" altLang="en-US" sz="1400" b="1">
                <a:solidFill>
                  <a:schemeClr val="bg1"/>
                </a:solidFill>
              </a:rPr>
              <a:t>E</a:t>
            </a:r>
          </a:p>
          <a:p>
            <a:pPr algn="ctr"/>
            <a:r>
              <a:rPr lang="en-US" altLang="en-US" sz="1400" b="1">
                <a:solidFill>
                  <a:schemeClr val="bg1"/>
                </a:solidFill>
              </a:rPr>
              <a:t>N</a:t>
            </a:r>
          </a:p>
          <a:p>
            <a:pPr algn="ctr"/>
            <a:r>
              <a:rPr lang="en-US" altLang="en-US" sz="1400" b="1">
                <a:solidFill>
                  <a:schemeClr val="bg1"/>
                </a:solidFill>
              </a:rPr>
              <a:t>T</a:t>
            </a:r>
          </a:p>
        </p:txBody>
      </p:sp>
      <p:sp>
        <p:nvSpPr>
          <p:cNvPr id="245024" name="AutoShape 288"/>
          <p:cNvSpPr>
            <a:spLocks noChangeArrowheads="1"/>
          </p:cNvSpPr>
          <p:nvPr/>
        </p:nvSpPr>
        <p:spPr bwMode="auto">
          <a:xfrm>
            <a:off x="7524750" y="5305425"/>
            <a:ext cx="261938" cy="782638"/>
          </a:xfrm>
          <a:prstGeom prst="downArrow">
            <a:avLst>
              <a:gd name="adj1" fmla="val 50000"/>
              <a:gd name="adj2" fmla="val 74697"/>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025" name="AutoShape 289"/>
          <p:cNvSpPr>
            <a:spLocks noChangeArrowheads="1"/>
          </p:cNvSpPr>
          <p:nvPr/>
        </p:nvSpPr>
        <p:spPr bwMode="auto">
          <a:xfrm flipV="1">
            <a:off x="7524750" y="2976563"/>
            <a:ext cx="261938" cy="1460500"/>
          </a:xfrm>
          <a:prstGeom prst="downArrow">
            <a:avLst>
              <a:gd name="adj1" fmla="val 50000"/>
              <a:gd name="adj2" fmla="val 139394"/>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300"/>
                                  </p:stCondLst>
                                  <p:childTnLst>
                                    <p:set>
                                      <p:cBhvr>
                                        <p:cTn id="6" dur="1" fill="hold">
                                          <p:stCondLst>
                                            <p:cond delay="499"/>
                                          </p:stCondLst>
                                        </p:cTn>
                                        <p:tgtEl>
                                          <p:spTgt spid="244753"/>
                                        </p:tgtEl>
                                        <p:attrNameLst>
                                          <p:attrName>style.visibility</p:attrName>
                                        </p:attrNameLst>
                                      </p:cBhvr>
                                      <p:to>
                                        <p:strVal val="visible"/>
                                      </p:to>
                                    </p:set>
                                  </p:childTnLst>
                                </p:cTn>
                              </p:par>
                            </p:childTnLst>
                          </p:cTn>
                        </p:par>
                        <p:par>
                          <p:cTn id="7" fill="hold" nodeType="afterGroup">
                            <p:stCondLst>
                              <p:cond delay="800"/>
                            </p:stCondLst>
                            <p:childTnLst>
                              <p:par>
                                <p:cTn id="8" presetID="1" presetClass="entr" presetSubtype="0" fill="hold" grpId="0" nodeType="afterEffect">
                                  <p:stCondLst>
                                    <p:cond delay="300"/>
                                  </p:stCondLst>
                                  <p:childTnLst>
                                    <p:set>
                                      <p:cBhvr>
                                        <p:cTn id="9" dur="1" fill="hold">
                                          <p:stCondLst>
                                            <p:cond delay="499"/>
                                          </p:stCondLst>
                                        </p:cTn>
                                        <p:tgtEl>
                                          <p:spTgt spid="244751"/>
                                        </p:tgtEl>
                                        <p:attrNameLst>
                                          <p:attrName>style.visibility</p:attrName>
                                        </p:attrNameLst>
                                      </p:cBhvr>
                                      <p:to>
                                        <p:strVal val="visible"/>
                                      </p:to>
                                    </p:set>
                                  </p:childTnLst>
                                </p:cTn>
                              </p:par>
                            </p:childTnLst>
                          </p:cTn>
                        </p:par>
                        <p:par>
                          <p:cTn id="10" fill="hold" nodeType="afterGroup">
                            <p:stCondLst>
                              <p:cond delay="1600"/>
                            </p:stCondLst>
                            <p:childTnLst>
                              <p:par>
                                <p:cTn id="11" presetID="1" presetClass="entr" presetSubtype="0" fill="hold" grpId="0" nodeType="afterEffect">
                                  <p:stCondLst>
                                    <p:cond delay="0"/>
                                  </p:stCondLst>
                                  <p:childTnLst>
                                    <p:set>
                                      <p:cBhvr>
                                        <p:cTn id="12" dur="1" fill="hold">
                                          <p:stCondLst>
                                            <p:cond delay="499"/>
                                          </p:stCondLst>
                                        </p:cTn>
                                        <p:tgtEl>
                                          <p:spTgt spid="244752"/>
                                        </p:tgtEl>
                                        <p:attrNameLst>
                                          <p:attrName>style.visibility</p:attrName>
                                        </p:attrNameLst>
                                      </p:cBhvr>
                                      <p:to>
                                        <p:strVal val="visible"/>
                                      </p:to>
                                    </p:set>
                                  </p:childTnLst>
                                </p:cTn>
                              </p:par>
                            </p:childTnLst>
                          </p:cTn>
                        </p:par>
                        <p:par>
                          <p:cTn id="13" fill="hold" nodeType="afterGroup">
                            <p:stCondLst>
                              <p:cond delay="2100"/>
                            </p:stCondLst>
                            <p:childTnLst>
                              <p:par>
                                <p:cTn id="14" presetID="1" presetClass="entr" presetSubtype="0" fill="hold" nodeType="afterEffect">
                                  <p:stCondLst>
                                    <p:cond delay="0"/>
                                  </p:stCondLst>
                                  <p:childTnLst>
                                    <p:set>
                                      <p:cBhvr>
                                        <p:cTn id="15" dur="1" fill="hold">
                                          <p:stCondLst>
                                            <p:cond delay="499"/>
                                          </p:stCondLst>
                                        </p:cTn>
                                        <p:tgtEl>
                                          <p:spTgt spid="245017"/>
                                        </p:tgtEl>
                                        <p:attrNameLst>
                                          <p:attrName>style.visibility</p:attrName>
                                        </p:attrNameLst>
                                      </p:cBhvr>
                                      <p:to>
                                        <p:strVal val="visible"/>
                                      </p:to>
                                    </p:set>
                                  </p:childTnLst>
                                </p:cTn>
                              </p:par>
                            </p:childTnLst>
                          </p:cTn>
                        </p:par>
                        <p:par>
                          <p:cTn id="16" fill="hold" nodeType="afterGroup">
                            <p:stCondLst>
                              <p:cond delay="2600"/>
                            </p:stCondLst>
                            <p:childTnLst>
                              <p:par>
                                <p:cTn id="17" presetID="1" presetClass="entr" presetSubtype="0" fill="hold" grpId="0" nodeType="afterEffect">
                                  <p:stCondLst>
                                    <p:cond delay="200"/>
                                  </p:stCondLst>
                                  <p:childTnLst>
                                    <p:set>
                                      <p:cBhvr>
                                        <p:cTn id="18" dur="1" fill="hold">
                                          <p:stCondLst>
                                            <p:cond delay="499"/>
                                          </p:stCondLst>
                                        </p:cTn>
                                        <p:tgtEl>
                                          <p:spTgt spid="244741"/>
                                        </p:tgtEl>
                                        <p:attrNameLst>
                                          <p:attrName>style.visibility</p:attrName>
                                        </p:attrNameLst>
                                      </p:cBhvr>
                                      <p:to>
                                        <p:strVal val="visible"/>
                                      </p:to>
                                    </p:set>
                                  </p:childTnLst>
                                </p:cTn>
                              </p:par>
                            </p:childTnLst>
                          </p:cTn>
                        </p:par>
                        <p:par>
                          <p:cTn id="19" fill="hold" nodeType="afterGroup">
                            <p:stCondLst>
                              <p:cond delay="3300"/>
                            </p:stCondLst>
                            <p:childTnLst>
                              <p:par>
                                <p:cTn id="20" presetID="1" presetClass="entr" presetSubtype="0" fill="hold" grpId="0" nodeType="afterEffect">
                                  <p:stCondLst>
                                    <p:cond delay="300"/>
                                  </p:stCondLst>
                                  <p:childTnLst>
                                    <p:set>
                                      <p:cBhvr>
                                        <p:cTn id="21" dur="1" fill="hold">
                                          <p:stCondLst>
                                            <p:cond delay="499"/>
                                          </p:stCondLst>
                                        </p:cTn>
                                        <p:tgtEl>
                                          <p:spTgt spid="245019"/>
                                        </p:tgtEl>
                                        <p:attrNameLst>
                                          <p:attrName>style.visibility</p:attrName>
                                        </p:attrNameLst>
                                      </p:cBhvr>
                                      <p:to>
                                        <p:strVal val="visible"/>
                                      </p:to>
                                    </p:set>
                                  </p:childTnLst>
                                </p:cTn>
                              </p:par>
                            </p:childTnLst>
                          </p:cTn>
                        </p:par>
                        <p:par>
                          <p:cTn id="22" fill="hold" nodeType="afterGroup">
                            <p:stCondLst>
                              <p:cond delay="4100"/>
                            </p:stCondLst>
                            <p:childTnLst>
                              <p:par>
                                <p:cTn id="23" presetID="1" presetClass="entr" presetSubtype="0" fill="hold" grpId="0" nodeType="afterEffect">
                                  <p:stCondLst>
                                    <p:cond delay="300"/>
                                  </p:stCondLst>
                                  <p:childTnLst>
                                    <p:set>
                                      <p:cBhvr>
                                        <p:cTn id="24" dur="1" fill="hold">
                                          <p:stCondLst>
                                            <p:cond delay="499"/>
                                          </p:stCondLst>
                                        </p:cTn>
                                        <p:tgtEl>
                                          <p:spTgt spid="245020"/>
                                        </p:tgtEl>
                                        <p:attrNameLst>
                                          <p:attrName>style.visibility</p:attrName>
                                        </p:attrNameLst>
                                      </p:cBhvr>
                                      <p:to>
                                        <p:strVal val="visible"/>
                                      </p:to>
                                    </p:set>
                                  </p:childTnLst>
                                </p:cTn>
                              </p:par>
                            </p:childTnLst>
                          </p:cTn>
                        </p:par>
                        <p:par>
                          <p:cTn id="25" fill="hold" nodeType="afterGroup">
                            <p:stCondLst>
                              <p:cond delay="4900"/>
                            </p:stCondLst>
                            <p:childTnLst>
                              <p:par>
                                <p:cTn id="26" presetID="1" presetClass="entr" presetSubtype="0" fill="hold" grpId="0" nodeType="afterEffect">
                                  <p:stCondLst>
                                    <p:cond delay="300"/>
                                  </p:stCondLst>
                                  <p:childTnLst>
                                    <p:set>
                                      <p:cBhvr>
                                        <p:cTn id="27" dur="1" fill="hold">
                                          <p:stCondLst>
                                            <p:cond delay="499"/>
                                          </p:stCondLst>
                                        </p:cTn>
                                        <p:tgtEl>
                                          <p:spTgt spid="245008"/>
                                        </p:tgtEl>
                                        <p:attrNameLst>
                                          <p:attrName>style.visibility</p:attrName>
                                        </p:attrNameLst>
                                      </p:cBhvr>
                                      <p:to>
                                        <p:strVal val="visible"/>
                                      </p:to>
                                    </p:set>
                                  </p:childTnLst>
                                </p:cTn>
                              </p:par>
                            </p:childTnLst>
                          </p:cTn>
                        </p:par>
                        <p:par>
                          <p:cTn id="28" fill="hold" nodeType="afterGroup">
                            <p:stCondLst>
                              <p:cond delay="5700"/>
                            </p:stCondLst>
                            <p:childTnLst>
                              <p:par>
                                <p:cTn id="29" presetID="1" presetClass="entr" presetSubtype="0" fill="hold" grpId="0" nodeType="afterEffect">
                                  <p:stCondLst>
                                    <p:cond delay="0"/>
                                  </p:stCondLst>
                                  <p:childTnLst>
                                    <p:set>
                                      <p:cBhvr>
                                        <p:cTn id="30" dur="1" fill="hold">
                                          <p:stCondLst>
                                            <p:cond delay="499"/>
                                          </p:stCondLst>
                                        </p:cTn>
                                        <p:tgtEl>
                                          <p:spTgt spid="245009"/>
                                        </p:tgtEl>
                                        <p:attrNameLst>
                                          <p:attrName>style.visibility</p:attrName>
                                        </p:attrNameLst>
                                      </p:cBhvr>
                                      <p:to>
                                        <p:strVal val="visible"/>
                                      </p:to>
                                    </p:set>
                                  </p:childTnLst>
                                </p:cTn>
                              </p:par>
                            </p:childTnLst>
                          </p:cTn>
                        </p:par>
                        <p:par>
                          <p:cTn id="31" fill="hold" nodeType="afterGroup">
                            <p:stCondLst>
                              <p:cond delay="6200"/>
                            </p:stCondLst>
                            <p:childTnLst>
                              <p:par>
                                <p:cTn id="32" presetID="1" presetClass="entr" presetSubtype="0" fill="hold" grpId="0" nodeType="afterEffect">
                                  <p:stCondLst>
                                    <p:cond delay="0"/>
                                  </p:stCondLst>
                                  <p:childTnLst>
                                    <p:set>
                                      <p:cBhvr>
                                        <p:cTn id="33" dur="1" fill="hold">
                                          <p:stCondLst>
                                            <p:cond delay="499"/>
                                          </p:stCondLst>
                                        </p:cTn>
                                        <p:tgtEl>
                                          <p:spTgt spid="245010"/>
                                        </p:tgtEl>
                                        <p:attrNameLst>
                                          <p:attrName>style.visibility</p:attrName>
                                        </p:attrNameLst>
                                      </p:cBhvr>
                                      <p:to>
                                        <p:strVal val="visible"/>
                                      </p:to>
                                    </p:set>
                                  </p:childTnLst>
                                </p:cTn>
                              </p:par>
                            </p:childTnLst>
                          </p:cTn>
                        </p:par>
                        <p:par>
                          <p:cTn id="34" fill="hold" nodeType="afterGroup">
                            <p:stCondLst>
                              <p:cond delay="6700"/>
                            </p:stCondLst>
                            <p:childTnLst>
                              <p:par>
                                <p:cTn id="35" presetID="1" presetClass="entr" presetSubtype="0" fill="hold" nodeType="afterEffect">
                                  <p:stCondLst>
                                    <p:cond delay="0"/>
                                  </p:stCondLst>
                                  <p:childTnLst>
                                    <p:set>
                                      <p:cBhvr>
                                        <p:cTn id="36" dur="1" fill="hold">
                                          <p:stCondLst>
                                            <p:cond delay="499"/>
                                          </p:stCondLst>
                                        </p:cTn>
                                        <p:tgtEl>
                                          <p:spTgt spid="245018"/>
                                        </p:tgtEl>
                                        <p:attrNameLst>
                                          <p:attrName>style.visibility</p:attrName>
                                        </p:attrNameLst>
                                      </p:cBhvr>
                                      <p:to>
                                        <p:strVal val="visible"/>
                                      </p:to>
                                    </p:set>
                                  </p:childTnLst>
                                </p:cTn>
                              </p:par>
                            </p:childTnLst>
                          </p:cTn>
                        </p:par>
                        <p:par>
                          <p:cTn id="37" fill="hold" nodeType="afterGroup">
                            <p:stCondLst>
                              <p:cond delay="7200"/>
                            </p:stCondLst>
                            <p:childTnLst>
                              <p:par>
                                <p:cTn id="38" presetID="1" presetClass="entr" presetSubtype="0" fill="hold" nodeType="afterEffect">
                                  <p:stCondLst>
                                    <p:cond delay="0"/>
                                  </p:stCondLst>
                                  <p:childTnLst>
                                    <p:set>
                                      <p:cBhvr>
                                        <p:cTn id="39" dur="1" fill="hold">
                                          <p:stCondLst>
                                            <p:cond delay="499"/>
                                          </p:stCondLst>
                                        </p:cTn>
                                        <p:tgtEl>
                                          <p:spTgt spid="245011"/>
                                        </p:tgtEl>
                                        <p:attrNameLst>
                                          <p:attrName>style.visibility</p:attrName>
                                        </p:attrNameLst>
                                      </p:cBhvr>
                                      <p:to>
                                        <p:strVal val="visible"/>
                                      </p:to>
                                    </p:set>
                                  </p:childTnLst>
                                </p:cTn>
                              </p:par>
                            </p:childTnLst>
                          </p:cTn>
                        </p:par>
                        <p:par>
                          <p:cTn id="40" fill="hold" nodeType="afterGroup">
                            <p:stCondLst>
                              <p:cond delay="7700"/>
                            </p:stCondLst>
                            <p:childTnLst>
                              <p:par>
                                <p:cTn id="41" presetID="1" presetClass="entr" presetSubtype="0" fill="hold" nodeType="afterEffect">
                                  <p:stCondLst>
                                    <p:cond delay="300"/>
                                  </p:stCondLst>
                                  <p:childTnLst>
                                    <p:set>
                                      <p:cBhvr>
                                        <p:cTn id="42" dur="1" fill="hold">
                                          <p:stCondLst>
                                            <p:cond delay="499"/>
                                          </p:stCondLst>
                                        </p:cTn>
                                        <p:tgtEl>
                                          <p:spTgt spid="245004"/>
                                        </p:tgtEl>
                                        <p:attrNameLst>
                                          <p:attrName>style.visibility</p:attrName>
                                        </p:attrNameLst>
                                      </p:cBhvr>
                                      <p:to>
                                        <p:strVal val="visible"/>
                                      </p:to>
                                    </p:set>
                                  </p:childTnLst>
                                </p:cTn>
                              </p:par>
                            </p:childTnLst>
                          </p:cTn>
                        </p:par>
                        <p:par>
                          <p:cTn id="43" fill="hold" nodeType="afterGroup">
                            <p:stCondLst>
                              <p:cond delay="8500"/>
                            </p:stCondLst>
                            <p:childTnLst>
                              <p:par>
                                <p:cTn id="44" presetID="1" presetClass="entr" presetSubtype="0" fill="hold" nodeType="afterEffect">
                                  <p:stCondLst>
                                    <p:cond delay="300"/>
                                  </p:stCondLst>
                                  <p:childTnLst>
                                    <p:set>
                                      <p:cBhvr>
                                        <p:cTn id="45" dur="1" fill="hold">
                                          <p:stCondLst>
                                            <p:cond delay="499"/>
                                          </p:stCondLst>
                                        </p:cTn>
                                        <p:tgtEl>
                                          <p:spTgt spid="245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1" grpId="0" autoUpdateAnimBg="0"/>
      <p:bldP spid="244751" grpId="0" autoUpdateAnimBg="0"/>
      <p:bldP spid="244752" grpId="0" autoUpdateAnimBg="0"/>
      <p:bldP spid="245008" grpId="0" autoUpdateAnimBg="0"/>
      <p:bldP spid="245009" grpId="0" autoUpdateAnimBg="0"/>
      <p:bldP spid="245010" grpId="0" autoUpdateAnimBg="0"/>
      <p:bldP spid="245019" grpId="0" autoUpdateAnimBg="0"/>
      <p:bldP spid="24502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823913" y="242888"/>
            <a:ext cx="8320087" cy="787400"/>
          </a:xfrm>
        </p:spPr>
        <p:txBody>
          <a:bodyPr/>
          <a:lstStyle/>
          <a:p>
            <a:pPr>
              <a:lnSpc>
                <a:spcPct val="80000"/>
              </a:lnSpc>
            </a:pPr>
            <a:r>
              <a:rPr lang="en-US" altLang="en-US" sz="3600"/>
              <a:t>The SRM encompasses</a:t>
            </a:r>
            <a:br>
              <a:rPr lang="en-US" altLang="en-US" sz="3600"/>
            </a:br>
            <a:r>
              <a:rPr lang="en-US" altLang="en-US" sz="3600"/>
              <a:t>more than the Earth</a:t>
            </a:r>
          </a:p>
        </p:txBody>
      </p:sp>
      <p:pic>
        <p:nvPicPr>
          <p:cNvPr id="245763" name="Picture 3" descr="E:\SEDRIS\Briefings\00.08 STC #3\mars_proje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43000"/>
            <a:ext cx="9144000" cy="571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a:xfrm>
            <a:off x="1082675" y="238125"/>
            <a:ext cx="7593013" cy="1000125"/>
          </a:xfrm>
        </p:spPr>
        <p:txBody>
          <a:bodyPr/>
          <a:lstStyle/>
          <a:p>
            <a:r>
              <a:rPr lang="en-US" altLang="en-US" sz="3600">
                <a:solidFill>
                  <a:schemeClr val="tx1"/>
                </a:solidFill>
              </a:rPr>
              <a:t>The SRM requires a shared solution</a:t>
            </a:r>
            <a:endParaRPr lang="en-US" altLang="en-US" sz="3600"/>
          </a:p>
        </p:txBody>
      </p:sp>
      <p:grpSp>
        <p:nvGrpSpPr>
          <p:cNvPr id="429059" name="Group 3"/>
          <p:cNvGrpSpPr>
            <a:grpSpLocks/>
          </p:cNvGrpSpPr>
          <p:nvPr/>
        </p:nvGrpSpPr>
        <p:grpSpPr bwMode="auto">
          <a:xfrm>
            <a:off x="688975" y="3097213"/>
            <a:ext cx="7851775" cy="760412"/>
            <a:chOff x="350" y="2081"/>
            <a:chExt cx="5170" cy="511"/>
          </a:xfrm>
        </p:grpSpPr>
        <p:sp>
          <p:nvSpPr>
            <p:cNvPr id="429060" name="Rectangle 4"/>
            <p:cNvSpPr>
              <a:spLocks noChangeArrowheads="1"/>
            </p:cNvSpPr>
            <p:nvPr/>
          </p:nvSpPr>
          <p:spPr bwMode="auto">
            <a:xfrm>
              <a:off x="350" y="2091"/>
              <a:ext cx="5159" cy="492"/>
            </a:xfrm>
            <a:prstGeom prst="rect">
              <a:avLst/>
            </a:prstGeom>
            <a:noFill/>
            <a:ln w="28575">
              <a:solidFill>
                <a:srgbClr val="FFFF00"/>
              </a:solidFill>
              <a:miter lim="800000"/>
              <a:headEn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061" name="Rectangle 5"/>
            <p:cNvSpPr>
              <a:spLocks noChangeArrowheads="1"/>
            </p:cNvSpPr>
            <p:nvPr/>
          </p:nvSpPr>
          <p:spPr bwMode="auto">
            <a:xfrm>
              <a:off x="374" y="2081"/>
              <a:ext cx="5146" cy="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pPr>
              <a:r>
                <a:rPr lang="en-US" altLang="en-US" sz="2000"/>
                <a:t>This situation/problem is not unique to M&amp;S.</a:t>
              </a:r>
            </a:p>
            <a:p>
              <a:pPr lvl="1"/>
              <a:r>
                <a:rPr lang="en-US" altLang="en-US" sz="1800" i="1"/>
                <a:t>E.g.</a:t>
              </a:r>
              <a:r>
                <a:rPr lang="en-US" altLang="en-US" sz="1800"/>
                <a:t>, precise positioning for navigation, range tracking,…</a:t>
              </a:r>
            </a:p>
          </p:txBody>
        </p:sp>
      </p:grpSp>
      <p:grpSp>
        <p:nvGrpSpPr>
          <p:cNvPr id="429062" name="Group 6"/>
          <p:cNvGrpSpPr>
            <a:grpSpLocks/>
          </p:cNvGrpSpPr>
          <p:nvPr/>
        </p:nvGrpSpPr>
        <p:grpSpPr bwMode="auto">
          <a:xfrm>
            <a:off x="682625" y="3940175"/>
            <a:ext cx="7861300" cy="2611438"/>
            <a:chOff x="346" y="2647"/>
            <a:chExt cx="5176" cy="1690"/>
          </a:xfrm>
        </p:grpSpPr>
        <p:sp>
          <p:nvSpPr>
            <p:cNvPr id="429063" name="Rectangle 7"/>
            <p:cNvSpPr>
              <a:spLocks noChangeArrowheads="1"/>
            </p:cNvSpPr>
            <p:nvPr/>
          </p:nvSpPr>
          <p:spPr bwMode="auto">
            <a:xfrm>
              <a:off x="346" y="2647"/>
              <a:ext cx="5159" cy="1690"/>
            </a:xfrm>
            <a:prstGeom prst="rect">
              <a:avLst/>
            </a:prstGeom>
            <a:noFill/>
            <a:ln w="28575">
              <a:solidFill>
                <a:srgbClr val="009900"/>
              </a:solidFill>
              <a:miter lim="800000"/>
              <a:headEn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064" name="Rectangle 8"/>
            <p:cNvSpPr>
              <a:spLocks noChangeArrowheads="1"/>
            </p:cNvSpPr>
            <p:nvPr/>
          </p:nvSpPr>
          <p:spPr bwMode="auto">
            <a:xfrm>
              <a:off x="376" y="2650"/>
              <a:ext cx="5146" cy="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pPr>
              <a:r>
                <a:rPr lang="en-US" altLang="en-US" sz="2000"/>
                <a:t>A “worldwide problem”</a:t>
              </a:r>
            </a:p>
            <a:p>
              <a:pPr lvl="1"/>
              <a:r>
                <a:rPr lang="en-US" altLang="en-US" sz="1800"/>
                <a:t>Being tackled by ISO/IEC JTC 1/SC 24/WG 8.</a:t>
              </a:r>
            </a:p>
            <a:p>
              <a:pPr lvl="1"/>
              <a:r>
                <a:rPr lang="en-US" altLang="en-US" sz="1800">
                  <a:solidFill>
                    <a:schemeClr val="accent2"/>
                  </a:solidFill>
                </a:rPr>
                <a:t>ISO/IEC 18026: Spatial Reference Model (SRM)</a:t>
              </a:r>
            </a:p>
            <a:p>
              <a:pPr lvl="1"/>
              <a:r>
                <a:rPr lang="en-US" altLang="en-US" sz="1800"/>
                <a:t>See the following URLs for more information:</a:t>
              </a:r>
            </a:p>
            <a:p>
              <a:pPr lvl="1">
                <a:lnSpc>
                  <a:spcPct val="90000"/>
                </a:lnSpc>
                <a:spcBef>
                  <a:spcPct val="15000"/>
                </a:spcBef>
                <a:buClr>
                  <a:schemeClr val="accent2"/>
                </a:buClr>
                <a:buFontTx/>
                <a:buNone/>
              </a:pPr>
              <a:r>
                <a:rPr lang="en-US" altLang="en-US" sz="1700" i="1"/>
                <a:t>		http://www.iso.ch</a:t>
              </a:r>
            </a:p>
            <a:p>
              <a:pPr lvl="1">
                <a:lnSpc>
                  <a:spcPct val="90000"/>
                </a:lnSpc>
                <a:spcBef>
                  <a:spcPct val="5000"/>
                </a:spcBef>
                <a:buClr>
                  <a:schemeClr val="accent2"/>
                </a:buClr>
                <a:buFontTx/>
                <a:buNone/>
              </a:pPr>
              <a:r>
                <a:rPr lang="en-US" altLang="en-US" sz="1700" i="1"/>
                <a:t>		http://www.jtc1.org</a:t>
              </a:r>
            </a:p>
            <a:p>
              <a:pPr lvl="1">
                <a:lnSpc>
                  <a:spcPct val="90000"/>
                </a:lnSpc>
                <a:spcBef>
                  <a:spcPct val="5000"/>
                </a:spcBef>
                <a:buClr>
                  <a:schemeClr val="accent2"/>
                </a:buClr>
                <a:buFontTx/>
                <a:buNone/>
              </a:pPr>
              <a:r>
                <a:rPr lang="en-US" altLang="en-US" sz="1700" i="1"/>
                <a:t>		h</a:t>
              </a:r>
              <a:r>
                <a:rPr lang="en-US" altLang="en-US" sz="1700"/>
                <a:t>ttp://isotc.iso.ch/livelink/livelink.exe?func=ll&amp;objId=327973&amp;	 	         objAction=browse&amp;sort=name</a:t>
              </a:r>
              <a:endParaRPr lang="en-US" altLang="en-US" sz="1700" i="1"/>
            </a:p>
            <a:p>
              <a:pPr lvl="1">
                <a:lnSpc>
                  <a:spcPct val="90000"/>
                </a:lnSpc>
                <a:spcBef>
                  <a:spcPct val="5000"/>
                </a:spcBef>
                <a:buClr>
                  <a:schemeClr val="accent2"/>
                </a:buClr>
                <a:buFontTx/>
                <a:buNone/>
              </a:pPr>
              <a:r>
                <a:rPr lang="en-US" altLang="en-US" sz="1700" i="1"/>
                <a:t>		http://www.sedris.org/wg8home</a:t>
              </a:r>
            </a:p>
          </p:txBody>
        </p:sp>
      </p:grpSp>
      <p:grpSp>
        <p:nvGrpSpPr>
          <p:cNvPr id="429065" name="Group 9"/>
          <p:cNvGrpSpPr>
            <a:grpSpLocks/>
          </p:cNvGrpSpPr>
          <p:nvPr/>
        </p:nvGrpSpPr>
        <p:grpSpPr bwMode="auto">
          <a:xfrm>
            <a:off x="688975" y="1181100"/>
            <a:ext cx="7848600" cy="1827213"/>
            <a:chOff x="350" y="794"/>
            <a:chExt cx="5168" cy="1227"/>
          </a:xfrm>
        </p:grpSpPr>
        <p:sp>
          <p:nvSpPr>
            <p:cNvPr id="429066" name="Rectangle 10"/>
            <p:cNvSpPr>
              <a:spLocks noChangeArrowheads="1"/>
            </p:cNvSpPr>
            <p:nvPr/>
          </p:nvSpPr>
          <p:spPr bwMode="auto">
            <a:xfrm>
              <a:off x="350" y="817"/>
              <a:ext cx="5159" cy="1199"/>
            </a:xfrm>
            <a:prstGeom prst="rect">
              <a:avLst/>
            </a:prstGeom>
            <a:noFill/>
            <a:ln w="28575">
              <a:solidFill>
                <a:srgbClr val="FF0000"/>
              </a:solidFill>
              <a:miter lim="800000"/>
              <a:headEn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067" name="Rectangle 11"/>
            <p:cNvSpPr>
              <a:spLocks noChangeArrowheads="1"/>
            </p:cNvSpPr>
            <p:nvPr/>
          </p:nvSpPr>
          <p:spPr bwMode="auto">
            <a:xfrm>
              <a:off x="372" y="794"/>
              <a:ext cx="5146" cy="1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000"/>
                <a:t>If you have spatially located data,</a:t>
              </a:r>
            </a:p>
            <a:p>
              <a:pPr lvl="1"/>
              <a:r>
                <a:rPr lang="en-US" altLang="en-US" sz="1800"/>
                <a:t>Who doesn’t?</a:t>
              </a:r>
            </a:p>
            <a:p>
              <a:pPr>
                <a:spcBef>
                  <a:spcPct val="10000"/>
                </a:spcBef>
              </a:pPr>
              <a:r>
                <a:rPr lang="en-US" altLang="en-US" sz="2000"/>
                <a:t>Then you need to understand spatial referencing,</a:t>
              </a:r>
            </a:p>
            <a:p>
              <a:pPr lvl="1"/>
              <a:r>
                <a:rPr lang="en-US" altLang="en-US" sz="1800"/>
                <a:t>A very complex topic (as we’ll demonstrate)</a:t>
              </a:r>
            </a:p>
            <a:p>
              <a:pPr>
                <a:spcBef>
                  <a:spcPct val="10000"/>
                </a:spcBef>
              </a:pPr>
              <a:r>
                <a:rPr lang="en-US" altLang="en-US" sz="2000"/>
                <a:t>Especially if you intend to interchange data.</a:t>
              </a:r>
              <a:endParaRPr lang="en-US" altLang="en-US" sz="2000" i="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29059"/>
                                        </p:tgtEl>
                                        <p:attrNameLst>
                                          <p:attrName>style.visibility</p:attrName>
                                        </p:attrNameLst>
                                      </p:cBhvr>
                                      <p:to>
                                        <p:strVal val="visible"/>
                                      </p:to>
                                    </p:set>
                                    <p:animEffect transition="in" filter="wipe(up)">
                                      <p:cBhvr>
                                        <p:cTn id="7" dur="500"/>
                                        <p:tgtEl>
                                          <p:spTgt spid="4290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29062"/>
                                        </p:tgtEl>
                                        <p:attrNameLst>
                                          <p:attrName>style.visibility</p:attrName>
                                        </p:attrNameLst>
                                      </p:cBhvr>
                                      <p:to>
                                        <p:strVal val="visible"/>
                                      </p:to>
                                    </p:set>
                                    <p:animEffect transition="in" filter="wipe(up)">
                                      <p:cBhvr>
                                        <p:cTn id="12" dur="500"/>
                                        <p:tgtEl>
                                          <p:spTgt spid="429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ltLang="en-US"/>
              <a:t>SRM tutorial</a:t>
            </a:r>
          </a:p>
        </p:txBody>
      </p:sp>
      <p:sp>
        <p:nvSpPr>
          <p:cNvPr id="400387" name="Text Box 3"/>
          <p:cNvSpPr txBox="1">
            <a:spLocks noChangeArrowheads="1"/>
          </p:cNvSpPr>
          <p:nvPr/>
        </p:nvSpPr>
        <p:spPr bwMode="auto">
          <a:xfrm>
            <a:off x="623888" y="1254125"/>
            <a:ext cx="7781925" cy="510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en-US" sz="1600" b="1"/>
              <a:t>DESCRIPTION</a:t>
            </a:r>
            <a:r>
              <a:rPr lang="en-US" altLang="en-US" sz="1500" b="1"/>
              <a:t>:</a:t>
            </a:r>
            <a:r>
              <a:rPr lang="en-US" altLang="en-US" sz="1500"/>
              <a:t>   </a:t>
            </a:r>
          </a:p>
          <a:p>
            <a:pPr>
              <a:lnSpc>
                <a:spcPct val="90000"/>
              </a:lnSpc>
            </a:pPr>
            <a:r>
              <a:rPr lang="en-US" altLang="en-US" sz="1500"/>
              <a:t>The SRM is a unified approach for the representation and use of spatial location information. Designed as a standalone technology, the SRM is a unified approach for the representation and use of spatial location information. Designed as a standalone technology, the SRM provides a complete and concise treatment of the different descriptions of spatial location, and precisely defines the relationship between various spatial reference frames. This tutorial provides a detailed review of the SRM framework and concepts with an emphasis on the modeling implications of different ways of representing spatial location. Challenges and issues in implementing precise and efficient coordinate operations are also discussed.</a:t>
            </a:r>
          </a:p>
          <a:p>
            <a:pPr>
              <a:lnSpc>
                <a:spcPct val="90000"/>
              </a:lnSpc>
            </a:pPr>
            <a:r>
              <a:rPr lang="en-US" altLang="en-US" sz="1500" b="1"/>
              <a:t> </a:t>
            </a:r>
          </a:p>
          <a:p>
            <a:pPr>
              <a:lnSpc>
                <a:spcPct val="90000"/>
              </a:lnSpc>
            </a:pPr>
            <a:r>
              <a:rPr lang="en-US" altLang="en-US" sz="1600" b="1"/>
              <a:t>WHO SHOULD ATTEND:</a:t>
            </a:r>
            <a:endParaRPr lang="en-US" altLang="en-US" sz="1500" b="1"/>
          </a:p>
          <a:p>
            <a:pPr>
              <a:lnSpc>
                <a:spcPct val="90000"/>
              </a:lnSpc>
            </a:pPr>
            <a:r>
              <a:rPr lang="en-US" altLang="en-US" sz="1500"/>
              <a:t>Those interested in gaining a more complete understanding of the SRM and the theory of accurately representing spatial locations in modeling.</a:t>
            </a:r>
          </a:p>
          <a:p>
            <a:pPr>
              <a:lnSpc>
                <a:spcPct val="90000"/>
              </a:lnSpc>
            </a:pPr>
            <a:endParaRPr lang="en-US" altLang="en-US" sz="1500" b="1"/>
          </a:p>
          <a:p>
            <a:pPr>
              <a:lnSpc>
                <a:spcPct val="90000"/>
              </a:lnSpc>
            </a:pPr>
            <a:r>
              <a:rPr lang="en-US" altLang="en-US" sz="1600" b="1"/>
              <a:t>PREREQUISITE:</a:t>
            </a:r>
          </a:p>
          <a:p>
            <a:pPr>
              <a:lnSpc>
                <a:spcPct val="90000"/>
              </a:lnSpc>
            </a:pPr>
            <a:r>
              <a:rPr lang="en-US" altLang="en-US" sz="1500"/>
              <a:t>Prior knowledge of other SEDRIS technologies is not required, however prior attendance at either the "Introduction to SEDRIS for Managers" or "SEDRIS - The Technology Components" tutorial is recommended.</a:t>
            </a:r>
          </a:p>
          <a:p>
            <a:pPr>
              <a:lnSpc>
                <a:spcPct val="90000"/>
              </a:lnSpc>
            </a:pPr>
            <a:endParaRPr lang="en-US" altLang="en-US" sz="1500"/>
          </a:p>
          <a:p>
            <a:pPr>
              <a:lnSpc>
                <a:spcPct val="90000"/>
              </a:lnSpc>
            </a:pPr>
            <a:r>
              <a:rPr lang="en-US" altLang="en-US" sz="1600" b="1"/>
              <a:t>WHAT TO EXPECT:</a:t>
            </a:r>
          </a:p>
          <a:p>
            <a:pPr>
              <a:lnSpc>
                <a:spcPct val="90000"/>
              </a:lnSpc>
            </a:pPr>
            <a:r>
              <a:rPr lang="en-US" altLang="en-US" sz="1500"/>
              <a:t>At completion, the attendee has an appreciation for the complexities involved in accurately representing spatial location. Topics such as object reference models, spatial reference frames, ellipsoids and geoids are covered, among others.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en-US"/>
              <a:t>SRM goals</a:t>
            </a:r>
          </a:p>
        </p:txBody>
      </p:sp>
      <p:sp>
        <p:nvSpPr>
          <p:cNvPr id="431107" name="Rectangle 3"/>
          <p:cNvSpPr>
            <a:spLocks noGrp="1" noChangeArrowheads="1"/>
          </p:cNvSpPr>
          <p:nvPr>
            <p:ph type="body" idx="1"/>
          </p:nvPr>
        </p:nvSpPr>
        <p:spPr>
          <a:xfrm>
            <a:off x="687388" y="1169988"/>
            <a:ext cx="7772400" cy="5043487"/>
          </a:xfrm>
        </p:spPr>
        <p:txBody>
          <a:bodyPr/>
          <a:lstStyle/>
          <a:p>
            <a:r>
              <a:rPr lang="en-US" altLang="en-US"/>
              <a:t>Unambiguous Spatial Referencing</a:t>
            </a:r>
          </a:p>
          <a:p>
            <a:pPr lvl="1"/>
            <a:r>
              <a:rPr lang="en-US" altLang="en-US" sz="2000"/>
              <a:t>locations and directions</a:t>
            </a:r>
          </a:p>
          <a:p>
            <a:pPr lvl="1"/>
            <a:r>
              <a:rPr lang="en-US" altLang="en-US" sz="2000"/>
              <a:t>well defined terminology</a:t>
            </a:r>
            <a:endParaRPr lang="en-US" altLang="en-US"/>
          </a:p>
          <a:p>
            <a:r>
              <a:rPr lang="en-US" altLang="en-US"/>
              <a:t>A single framework for diverse communities of users </a:t>
            </a:r>
          </a:p>
          <a:p>
            <a:pPr lvl="1"/>
            <a:r>
              <a:rPr lang="en-US" altLang="en-US" sz="2000"/>
              <a:t>CAD/CAM</a:t>
            </a:r>
          </a:p>
          <a:p>
            <a:pPr lvl="1"/>
            <a:r>
              <a:rPr lang="en-US" altLang="en-US" sz="2000"/>
              <a:t>modeling and simulation</a:t>
            </a:r>
          </a:p>
          <a:p>
            <a:pPr lvl="1"/>
            <a:r>
              <a:rPr lang="en-US" altLang="en-US" sz="2000"/>
              <a:t>geodesy</a:t>
            </a:r>
          </a:p>
          <a:p>
            <a:pPr lvl="1"/>
            <a:r>
              <a:rPr lang="en-US" altLang="en-US" sz="2000"/>
              <a:t>space science</a:t>
            </a:r>
          </a:p>
          <a:p>
            <a:r>
              <a:rPr lang="en-US" altLang="en-US"/>
              <a:t>Extensibility</a:t>
            </a:r>
          </a:p>
          <a:p>
            <a:pPr lvl="1"/>
            <a:r>
              <a:rPr lang="en-US" altLang="en-US" sz="2000"/>
              <a:t>including an extensible API</a:t>
            </a:r>
          </a:p>
          <a:p>
            <a:pPr lvl="1"/>
            <a:r>
              <a:rPr lang="en-US" altLang="en-US" sz="2000"/>
              <a:t>a standardized registration process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773113" y="3063875"/>
            <a:ext cx="7593012" cy="1000125"/>
          </a:xfrm>
        </p:spPr>
        <p:txBody>
          <a:bodyPr/>
          <a:lstStyle/>
          <a:p>
            <a:r>
              <a:rPr lang="en-US" altLang="en-US"/>
              <a:t>SRM concepts</a:t>
            </a:r>
          </a:p>
        </p:txBody>
      </p:sp>
      <p:sp>
        <p:nvSpPr>
          <p:cNvPr id="287747" name="AutoShape 3">
            <a:hlinkClick r:id="rId3" action="ppaction://hlinksldjump" highlightClick="1"/>
          </p:cNvPr>
          <p:cNvSpPr>
            <a:spLocks noChangeArrowheads="1"/>
          </p:cNvSpPr>
          <p:nvPr/>
        </p:nvSpPr>
        <p:spPr bwMode="auto">
          <a:xfrm>
            <a:off x="8526463" y="5989638"/>
            <a:ext cx="366712" cy="434975"/>
          </a:xfrm>
          <a:prstGeom prst="actionButtonBeginning">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1" name="Oval 21"/>
          <p:cNvSpPr>
            <a:spLocks noChangeArrowheads="1"/>
          </p:cNvSpPr>
          <p:nvPr/>
        </p:nvSpPr>
        <p:spPr bwMode="auto">
          <a:xfrm>
            <a:off x="4867275" y="1376363"/>
            <a:ext cx="4086225" cy="413385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lstStyle/>
          <a:p>
            <a:pPr algn="ctr"/>
            <a:r>
              <a:rPr lang="en-US" altLang="en-US"/>
              <a:t>Spatial</a:t>
            </a:r>
          </a:p>
          <a:p>
            <a:pPr algn="ctr"/>
            <a:r>
              <a:rPr lang="en-US" altLang="en-US"/>
              <a:t>Coordinate</a:t>
            </a:r>
          </a:p>
          <a:p>
            <a:pPr algn="ctr"/>
            <a:r>
              <a:rPr lang="en-US" altLang="en-US"/>
              <a:t>System</a:t>
            </a:r>
          </a:p>
        </p:txBody>
      </p:sp>
      <p:sp>
        <p:nvSpPr>
          <p:cNvPr id="225282" name="Oval 2"/>
          <p:cNvSpPr>
            <a:spLocks noChangeArrowheads="1"/>
          </p:cNvSpPr>
          <p:nvPr/>
        </p:nvSpPr>
        <p:spPr bwMode="auto">
          <a:xfrm>
            <a:off x="296863" y="1376363"/>
            <a:ext cx="4086225" cy="413385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lstStyle/>
          <a:p>
            <a:pPr algn="ctr"/>
            <a:r>
              <a:rPr lang="en-US" altLang="en-US"/>
              <a:t>Abstract</a:t>
            </a:r>
          </a:p>
          <a:p>
            <a:pPr algn="ctr"/>
            <a:r>
              <a:rPr lang="en-US" altLang="en-US"/>
              <a:t>Coordinate</a:t>
            </a:r>
          </a:p>
          <a:p>
            <a:pPr algn="ctr"/>
            <a:r>
              <a:rPr lang="en-US" altLang="en-US"/>
              <a:t>System</a:t>
            </a:r>
          </a:p>
        </p:txBody>
      </p:sp>
      <p:sp>
        <p:nvSpPr>
          <p:cNvPr id="225283" name="AutoShape 3"/>
          <p:cNvSpPr>
            <a:spLocks noChangeArrowheads="1"/>
          </p:cNvSpPr>
          <p:nvPr/>
        </p:nvSpPr>
        <p:spPr bwMode="auto">
          <a:xfrm>
            <a:off x="5461000" y="1806575"/>
            <a:ext cx="2901950" cy="1779588"/>
          </a:xfrm>
          <a:prstGeom prst="roundRect">
            <a:avLst>
              <a:gd name="adj" fmla="val 16667"/>
            </a:avLst>
          </a:prstGeom>
          <a:solidFill>
            <a:srgbClr val="99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r>
              <a:rPr lang="en-US" altLang="en-US"/>
              <a:t>object-space</a:t>
            </a:r>
          </a:p>
        </p:txBody>
      </p:sp>
      <p:sp>
        <p:nvSpPr>
          <p:cNvPr id="225284" name="Rectangle 4"/>
          <p:cNvSpPr>
            <a:spLocks noGrp="1" noChangeArrowheads="1"/>
          </p:cNvSpPr>
          <p:nvPr>
            <p:ph type="title"/>
          </p:nvPr>
        </p:nvSpPr>
        <p:spPr>
          <a:xfrm>
            <a:off x="1106488" y="173038"/>
            <a:ext cx="7593012" cy="1000125"/>
          </a:xfrm>
        </p:spPr>
        <p:txBody>
          <a:bodyPr/>
          <a:lstStyle/>
          <a:p>
            <a:pPr>
              <a:lnSpc>
                <a:spcPct val="80000"/>
              </a:lnSpc>
            </a:pPr>
            <a:r>
              <a:rPr lang="en-US" altLang="en-US"/>
              <a:t>Key concepts</a:t>
            </a:r>
            <a:br>
              <a:rPr lang="en-US" altLang="en-US"/>
            </a:br>
            <a:r>
              <a:rPr lang="en-US" altLang="en-US" sz="2000"/>
              <a:t>(Preview)</a:t>
            </a:r>
            <a:endParaRPr lang="en-US" altLang="en-US"/>
          </a:p>
        </p:txBody>
      </p:sp>
      <p:sp>
        <p:nvSpPr>
          <p:cNvPr id="225285" name="AutoShape 5"/>
          <p:cNvSpPr>
            <a:spLocks noChangeArrowheads="1"/>
          </p:cNvSpPr>
          <p:nvPr/>
        </p:nvSpPr>
        <p:spPr bwMode="auto">
          <a:xfrm>
            <a:off x="6157913" y="2159000"/>
            <a:ext cx="1490662" cy="8255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spatial</a:t>
            </a:r>
          </a:p>
          <a:p>
            <a:pPr algn="ctr"/>
            <a:r>
              <a:rPr lang="en-US" altLang="en-US"/>
              <a:t>object</a:t>
            </a:r>
          </a:p>
        </p:txBody>
      </p:sp>
      <p:grpSp>
        <p:nvGrpSpPr>
          <p:cNvPr id="225302" name="Group 22"/>
          <p:cNvGrpSpPr>
            <a:grpSpLocks/>
          </p:cNvGrpSpPr>
          <p:nvPr/>
        </p:nvGrpSpPr>
        <p:grpSpPr bwMode="auto">
          <a:xfrm>
            <a:off x="430213" y="1927225"/>
            <a:ext cx="3322637" cy="2197100"/>
            <a:chOff x="271" y="1214"/>
            <a:chExt cx="2093" cy="1384"/>
          </a:xfrm>
        </p:grpSpPr>
        <p:sp>
          <p:nvSpPr>
            <p:cNvPr id="225286" name="Rectangle 6"/>
            <p:cNvSpPr>
              <a:spLocks noChangeArrowheads="1"/>
            </p:cNvSpPr>
            <p:nvPr/>
          </p:nvSpPr>
          <p:spPr bwMode="auto">
            <a:xfrm>
              <a:off x="795" y="1214"/>
              <a:ext cx="1569" cy="106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position-space</a:t>
              </a:r>
            </a:p>
          </p:txBody>
        </p:sp>
        <p:sp>
          <p:nvSpPr>
            <p:cNvPr id="225287" name="Line 7"/>
            <p:cNvSpPr>
              <a:spLocks noChangeShapeType="1"/>
            </p:cNvSpPr>
            <p:nvPr/>
          </p:nvSpPr>
          <p:spPr bwMode="auto">
            <a:xfrm>
              <a:off x="802" y="2270"/>
              <a:ext cx="113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288" name="Line 8"/>
            <p:cNvSpPr>
              <a:spLocks noChangeShapeType="1"/>
            </p:cNvSpPr>
            <p:nvPr/>
          </p:nvSpPr>
          <p:spPr bwMode="auto">
            <a:xfrm flipV="1">
              <a:off x="797" y="1303"/>
              <a:ext cx="0" cy="97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289" name="Line 9"/>
            <p:cNvSpPr>
              <a:spLocks noChangeShapeType="1"/>
            </p:cNvSpPr>
            <p:nvPr/>
          </p:nvSpPr>
          <p:spPr bwMode="auto">
            <a:xfrm flipH="1">
              <a:off x="271" y="2273"/>
              <a:ext cx="527" cy="32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5303" name="Group 23"/>
          <p:cNvGrpSpPr>
            <a:grpSpLocks/>
          </p:cNvGrpSpPr>
          <p:nvPr/>
        </p:nvGrpSpPr>
        <p:grpSpPr bwMode="auto">
          <a:xfrm>
            <a:off x="3865563" y="2074863"/>
            <a:ext cx="1527175" cy="1270000"/>
            <a:chOff x="2435" y="1307"/>
            <a:chExt cx="962" cy="800"/>
          </a:xfrm>
        </p:grpSpPr>
        <p:sp>
          <p:nvSpPr>
            <p:cNvPr id="225291" name="AutoShape 11"/>
            <p:cNvSpPr>
              <a:spLocks noChangeArrowheads="1"/>
            </p:cNvSpPr>
            <p:nvPr/>
          </p:nvSpPr>
          <p:spPr bwMode="auto">
            <a:xfrm>
              <a:off x="2435" y="1307"/>
              <a:ext cx="962" cy="800"/>
            </a:xfrm>
            <a:prstGeom prst="rightArrow">
              <a:avLst>
                <a:gd name="adj1" fmla="val 50000"/>
                <a:gd name="adj2" fmla="val 30062"/>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292" name="Text Box 12"/>
            <p:cNvSpPr txBox="1">
              <a:spLocks noChangeArrowheads="1"/>
            </p:cNvSpPr>
            <p:nvPr/>
          </p:nvSpPr>
          <p:spPr bwMode="auto">
            <a:xfrm>
              <a:off x="2457" y="1591"/>
              <a:ext cx="84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Embedding</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2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2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225302"/>
                                        </p:tgtEl>
                                        <p:attrNameLst>
                                          <p:attrName>style.visibility</p:attrName>
                                        </p:attrNameLst>
                                      </p:cBhvr>
                                      <p:to>
                                        <p:strVal val="visible"/>
                                      </p:to>
                                    </p:set>
                                    <p:anim calcmode="lin" valueType="num">
                                      <p:cBhvr additive="base">
                                        <p:cTn id="15" dur="500" fill="hold"/>
                                        <p:tgtEl>
                                          <p:spTgt spid="225302"/>
                                        </p:tgtEl>
                                        <p:attrNameLst>
                                          <p:attrName>ppt_x</p:attrName>
                                        </p:attrNameLst>
                                      </p:cBhvr>
                                      <p:tavLst>
                                        <p:tav tm="0">
                                          <p:val>
                                            <p:strVal val="0-#ppt_w/2"/>
                                          </p:val>
                                        </p:tav>
                                        <p:tav tm="100000">
                                          <p:val>
                                            <p:strVal val="#ppt_x"/>
                                          </p:val>
                                        </p:tav>
                                      </p:tavLst>
                                    </p:anim>
                                    <p:anim calcmode="lin" valueType="num">
                                      <p:cBhvr additive="base">
                                        <p:cTn id="16" dur="500" fill="hold"/>
                                        <p:tgtEl>
                                          <p:spTgt spid="225302"/>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225303"/>
                                        </p:tgtEl>
                                        <p:attrNameLst>
                                          <p:attrName>style.visibility</p:attrName>
                                        </p:attrNameLst>
                                      </p:cBhvr>
                                      <p:to>
                                        <p:strVal val="visible"/>
                                      </p:to>
                                    </p:set>
                                    <p:anim calcmode="lin" valueType="num">
                                      <p:cBhvr additive="base">
                                        <p:cTn id="21" dur="500" fill="hold"/>
                                        <p:tgtEl>
                                          <p:spTgt spid="225303"/>
                                        </p:tgtEl>
                                        <p:attrNameLst>
                                          <p:attrName>ppt_x</p:attrName>
                                        </p:attrNameLst>
                                      </p:cBhvr>
                                      <p:tavLst>
                                        <p:tav tm="0">
                                          <p:val>
                                            <p:strVal val="0-#ppt_w/2"/>
                                          </p:val>
                                        </p:tav>
                                        <p:tav tm="100000">
                                          <p:val>
                                            <p:strVal val="#ppt_x"/>
                                          </p:val>
                                        </p:tav>
                                      </p:tavLst>
                                    </p:anim>
                                    <p:anim calcmode="lin" valueType="num">
                                      <p:cBhvr additive="base">
                                        <p:cTn id="22" dur="500" fill="hold"/>
                                        <p:tgtEl>
                                          <p:spTgt spid="225303"/>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52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1" grpId="0" animBg="1" autoUpdateAnimBg="0"/>
      <p:bldP spid="225282" grpId="0" animBg="1" autoUpdateAnimBg="0"/>
      <p:bldP spid="225283" grpId="0" animBg="1" autoUpdateAnimBg="0"/>
      <p:bldP spid="225285"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6328" name="Group 24"/>
          <p:cNvGrpSpPr>
            <a:grpSpLocks/>
          </p:cNvGrpSpPr>
          <p:nvPr/>
        </p:nvGrpSpPr>
        <p:grpSpPr bwMode="auto">
          <a:xfrm>
            <a:off x="3865563" y="2074863"/>
            <a:ext cx="1527175" cy="1270000"/>
            <a:chOff x="2435" y="1307"/>
            <a:chExt cx="962" cy="800"/>
          </a:xfrm>
        </p:grpSpPr>
        <p:sp>
          <p:nvSpPr>
            <p:cNvPr id="226329" name="AutoShape 25"/>
            <p:cNvSpPr>
              <a:spLocks noChangeArrowheads="1"/>
            </p:cNvSpPr>
            <p:nvPr/>
          </p:nvSpPr>
          <p:spPr bwMode="auto">
            <a:xfrm>
              <a:off x="2435" y="1307"/>
              <a:ext cx="962" cy="800"/>
            </a:xfrm>
            <a:prstGeom prst="rightArrow">
              <a:avLst>
                <a:gd name="adj1" fmla="val 50000"/>
                <a:gd name="adj2" fmla="val 30062"/>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30" name="Text Box 26"/>
            <p:cNvSpPr txBox="1">
              <a:spLocks noChangeArrowheads="1"/>
            </p:cNvSpPr>
            <p:nvPr/>
          </p:nvSpPr>
          <p:spPr bwMode="auto">
            <a:xfrm>
              <a:off x="2457" y="1591"/>
              <a:ext cx="84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Embedding</a:t>
              </a:r>
            </a:p>
          </p:txBody>
        </p:sp>
      </p:grpSp>
      <p:sp>
        <p:nvSpPr>
          <p:cNvPr id="226306" name="AutoShape 2"/>
          <p:cNvSpPr>
            <a:spLocks noChangeArrowheads="1"/>
          </p:cNvSpPr>
          <p:nvPr/>
        </p:nvSpPr>
        <p:spPr bwMode="auto">
          <a:xfrm>
            <a:off x="5461000" y="1806575"/>
            <a:ext cx="2901950" cy="1779588"/>
          </a:xfrm>
          <a:prstGeom prst="roundRect">
            <a:avLst>
              <a:gd name="adj" fmla="val 16667"/>
            </a:avLst>
          </a:prstGeom>
          <a:solidFill>
            <a:srgbClr val="99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r>
              <a:rPr lang="en-US" altLang="en-US"/>
              <a:t>object-space</a:t>
            </a:r>
          </a:p>
        </p:txBody>
      </p:sp>
      <p:sp>
        <p:nvSpPr>
          <p:cNvPr id="226308" name="AutoShape 4"/>
          <p:cNvSpPr>
            <a:spLocks noChangeArrowheads="1"/>
          </p:cNvSpPr>
          <p:nvPr/>
        </p:nvSpPr>
        <p:spPr bwMode="auto">
          <a:xfrm>
            <a:off x="6157913" y="2159000"/>
            <a:ext cx="1490662" cy="8255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spatial</a:t>
            </a:r>
          </a:p>
          <a:p>
            <a:pPr algn="ctr"/>
            <a:r>
              <a:rPr lang="en-US" altLang="en-US"/>
              <a:t>object</a:t>
            </a:r>
          </a:p>
        </p:txBody>
      </p:sp>
      <p:grpSp>
        <p:nvGrpSpPr>
          <p:cNvPr id="226309" name="Group 5"/>
          <p:cNvGrpSpPr>
            <a:grpSpLocks/>
          </p:cNvGrpSpPr>
          <p:nvPr/>
        </p:nvGrpSpPr>
        <p:grpSpPr bwMode="auto">
          <a:xfrm>
            <a:off x="430213" y="1927225"/>
            <a:ext cx="3322637" cy="2197100"/>
            <a:chOff x="271" y="1214"/>
            <a:chExt cx="2093" cy="1384"/>
          </a:xfrm>
        </p:grpSpPr>
        <p:sp>
          <p:nvSpPr>
            <p:cNvPr id="226310" name="Rectangle 6"/>
            <p:cNvSpPr>
              <a:spLocks noChangeArrowheads="1"/>
            </p:cNvSpPr>
            <p:nvPr/>
          </p:nvSpPr>
          <p:spPr bwMode="auto">
            <a:xfrm>
              <a:off x="795" y="1214"/>
              <a:ext cx="1569" cy="106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position-space</a:t>
              </a:r>
            </a:p>
          </p:txBody>
        </p:sp>
        <p:sp>
          <p:nvSpPr>
            <p:cNvPr id="226311" name="Line 7"/>
            <p:cNvSpPr>
              <a:spLocks noChangeShapeType="1"/>
            </p:cNvSpPr>
            <p:nvPr/>
          </p:nvSpPr>
          <p:spPr bwMode="auto">
            <a:xfrm>
              <a:off x="802" y="2270"/>
              <a:ext cx="113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12" name="Line 8"/>
            <p:cNvSpPr>
              <a:spLocks noChangeShapeType="1"/>
            </p:cNvSpPr>
            <p:nvPr/>
          </p:nvSpPr>
          <p:spPr bwMode="auto">
            <a:xfrm flipV="1">
              <a:off x="797" y="1303"/>
              <a:ext cx="0" cy="97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13" name="Line 9"/>
            <p:cNvSpPr>
              <a:spLocks noChangeShapeType="1"/>
            </p:cNvSpPr>
            <p:nvPr/>
          </p:nvSpPr>
          <p:spPr bwMode="auto">
            <a:xfrm flipH="1">
              <a:off x="271" y="2273"/>
              <a:ext cx="527" cy="32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6317" name="Group 13"/>
          <p:cNvGrpSpPr>
            <a:grpSpLocks/>
          </p:cNvGrpSpPr>
          <p:nvPr/>
        </p:nvGrpSpPr>
        <p:grpSpPr bwMode="auto">
          <a:xfrm>
            <a:off x="4757738" y="2241550"/>
            <a:ext cx="4203700" cy="4333875"/>
            <a:chOff x="2997" y="1412"/>
            <a:chExt cx="2648" cy="2730"/>
          </a:xfrm>
        </p:grpSpPr>
        <p:sp>
          <p:nvSpPr>
            <p:cNvPr id="226318" name="AutoShape 14"/>
            <p:cNvSpPr>
              <a:spLocks noChangeArrowheads="1"/>
            </p:cNvSpPr>
            <p:nvPr/>
          </p:nvSpPr>
          <p:spPr bwMode="auto">
            <a:xfrm>
              <a:off x="3499" y="2552"/>
              <a:ext cx="2146" cy="1590"/>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pPr algn="ctr"/>
              <a:r>
                <a:rPr lang="en-US" altLang="en-US"/>
                <a:t>object reference model</a:t>
              </a:r>
            </a:p>
          </p:txBody>
        </p:sp>
        <p:grpSp>
          <p:nvGrpSpPr>
            <p:cNvPr id="226319" name="Group 15"/>
            <p:cNvGrpSpPr>
              <a:grpSpLocks/>
            </p:cNvGrpSpPr>
            <p:nvPr/>
          </p:nvGrpSpPr>
          <p:grpSpPr bwMode="auto">
            <a:xfrm>
              <a:off x="2997" y="1412"/>
              <a:ext cx="610" cy="1197"/>
              <a:chOff x="2997" y="1412"/>
              <a:chExt cx="610" cy="1197"/>
            </a:xfrm>
          </p:grpSpPr>
          <p:sp>
            <p:nvSpPr>
              <p:cNvPr id="226320" name="Arc 16"/>
              <p:cNvSpPr>
                <a:spLocks/>
              </p:cNvSpPr>
              <p:nvPr/>
            </p:nvSpPr>
            <p:spPr bwMode="auto">
              <a:xfrm>
                <a:off x="2997" y="1412"/>
                <a:ext cx="247" cy="622"/>
              </a:xfrm>
              <a:custGeom>
                <a:avLst/>
                <a:gdLst>
                  <a:gd name="G0" fmla="+- 17442 0 0"/>
                  <a:gd name="G1" fmla="+- 21600 0 0"/>
                  <a:gd name="G2" fmla="+- 21600 0 0"/>
                  <a:gd name="T0" fmla="*/ 3167 w 39042"/>
                  <a:gd name="T1" fmla="*/ 5389 h 43200"/>
                  <a:gd name="T2" fmla="*/ 0 w 39042"/>
                  <a:gd name="T3" fmla="*/ 34341 h 43200"/>
                  <a:gd name="T4" fmla="*/ 17442 w 39042"/>
                  <a:gd name="T5" fmla="*/ 21600 h 43200"/>
                </a:gdLst>
                <a:ahLst/>
                <a:cxnLst>
                  <a:cxn ang="0">
                    <a:pos x="T0" y="T1"/>
                  </a:cxn>
                  <a:cxn ang="0">
                    <a:pos x="T2" y="T3"/>
                  </a:cxn>
                  <a:cxn ang="0">
                    <a:pos x="T4" y="T5"/>
                  </a:cxn>
                </a:cxnLst>
                <a:rect l="0" t="0" r="r" b="b"/>
                <a:pathLst>
                  <a:path w="39042" h="43200" fill="none" extrusionOk="0">
                    <a:moveTo>
                      <a:pt x="3167" y="5389"/>
                    </a:moveTo>
                    <a:cubicBezTo>
                      <a:pt x="7111" y="1916"/>
                      <a:pt x="12186" y="0"/>
                      <a:pt x="17442" y="0"/>
                    </a:cubicBezTo>
                    <a:cubicBezTo>
                      <a:pt x="29371" y="0"/>
                      <a:pt x="39042" y="9670"/>
                      <a:pt x="39042" y="21600"/>
                    </a:cubicBezTo>
                    <a:cubicBezTo>
                      <a:pt x="39042" y="33529"/>
                      <a:pt x="29371" y="43200"/>
                      <a:pt x="17442" y="43200"/>
                    </a:cubicBezTo>
                    <a:cubicBezTo>
                      <a:pt x="10547" y="43199"/>
                      <a:pt x="4066" y="39908"/>
                      <a:pt x="-1" y="34341"/>
                    </a:cubicBezTo>
                  </a:path>
                  <a:path w="39042" h="43200" stroke="0" extrusionOk="0">
                    <a:moveTo>
                      <a:pt x="3167" y="5389"/>
                    </a:moveTo>
                    <a:cubicBezTo>
                      <a:pt x="7111" y="1916"/>
                      <a:pt x="12186" y="0"/>
                      <a:pt x="17442" y="0"/>
                    </a:cubicBezTo>
                    <a:cubicBezTo>
                      <a:pt x="29371" y="0"/>
                      <a:pt x="39042" y="9670"/>
                      <a:pt x="39042" y="21600"/>
                    </a:cubicBezTo>
                    <a:cubicBezTo>
                      <a:pt x="39042" y="33529"/>
                      <a:pt x="29371" y="43200"/>
                      <a:pt x="17442" y="43200"/>
                    </a:cubicBezTo>
                    <a:cubicBezTo>
                      <a:pt x="10547" y="43199"/>
                      <a:pt x="4066" y="39908"/>
                      <a:pt x="-1" y="34341"/>
                    </a:cubicBezTo>
                    <a:lnTo>
                      <a:pt x="17442" y="21600"/>
                    </a:lnTo>
                    <a:close/>
                  </a:path>
                </a:pathLst>
              </a:cu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21" name="Line 17"/>
              <p:cNvSpPr>
                <a:spLocks noChangeShapeType="1"/>
              </p:cNvSpPr>
              <p:nvPr/>
            </p:nvSpPr>
            <p:spPr bwMode="auto">
              <a:xfrm>
                <a:off x="3202" y="1944"/>
                <a:ext cx="405" cy="665"/>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26322" name="Group 18"/>
          <p:cNvGrpSpPr>
            <a:grpSpLocks/>
          </p:cNvGrpSpPr>
          <p:nvPr/>
        </p:nvGrpSpPr>
        <p:grpSpPr bwMode="auto">
          <a:xfrm>
            <a:off x="5792788" y="4760913"/>
            <a:ext cx="2998787" cy="1555750"/>
            <a:chOff x="3649" y="2999"/>
            <a:chExt cx="1889" cy="980"/>
          </a:xfrm>
        </p:grpSpPr>
        <p:sp>
          <p:nvSpPr>
            <p:cNvPr id="226323" name="Rectangle 19"/>
            <p:cNvSpPr>
              <a:spLocks noChangeArrowheads="1"/>
            </p:cNvSpPr>
            <p:nvPr/>
          </p:nvSpPr>
          <p:spPr bwMode="auto">
            <a:xfrm>
              <a:off x="3876" y="3602"/>
              <a:ext cx="1662" cy="37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reference datum</a:t>
              </a:r>
            </a:p>
          </p:txBody>
        </p:sp>
        <p:sp>
          <p:nvSpPr>
            <p:cNvPr id="226324" name="Rectangle 20"/>
            <p:cNvSpPr>
              <a:spLocks noChangeArrowheads="1"/>
            </p:cNvSpPr>
            <p:nvPr/>
          </p:nvSpPr>
          <p:spPr bwMode="auto">
            <a:xfrm>
              <a:off x="3737" y="3297"/>
              <a:ext cx="1662" cy="37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reference datum</a:t>
              </a:r>
            </a:p>
          </p:txBody>
        </p:sp>
        <p:sp>
          <p:nvSpPr>
            <p:cNvPr id="226325" name="Rectangle 21"/>
            <p:cNvSpPr>
              <a:spLocks noChangeArrowheads="1"/>
            </p:cNvSpPr>
            <p:nvPr/>
          </p:nvSpPr>
          <p:spPr bwMode="auto">
            <a:xfrm>
              <a:off x="3649" y="2999"/>
              <a:ext cx="1662" cy="37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reference datum</a:t>
              </a:r>
            </a:p>
          </p:txBody>
        </p:sp>
      </p:grpSp>
      <p:sp>
        <p:nvSpPr>
          <p:cNvPr id="226327" name="Rectangle 23"/>
          <p:cNvSpPr>
            <a:spLocks noGrp="1" noChangeArrowheads="1"/>
          </p:cNvSpPr>
          <p:nvPr>
            <p:ph type="title"/>
          </p:nvPr>
        </p:nvSpPr>
        <p:spPr>
          <a:xfrm>
            <a:off x="1106488" y="173038"/>
            <a:ext cx="7593012" cy="1000125"/>
          </a:xfrm>
          <a:noFill/>
          <a:ln/>
        </p:spPr>
        <p:txBody>
          <a:bodyPr/>
          <a:lstStyle/>
          <a:p>
            <a:pPr>
              <a:lnSpc>
                <a:spcPct val="80000"/>
              </a:lnSpc>
            </a:pPr>
            <a:r>
              <a:rPr lang="en-US" altLang="en-US"/>
              <a:t>Key concepts</a:t>
            </a:r>
            <a:br>
              <a:rPr lang="en-US" altLang="en-US"/>
            </a:br>
            <a:r>
              <a:rPr lang="en-US" altLang="en-US" sz="2000"/>
              <a:t>(Preview)</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63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26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4287" name="Group 31"/>
          <p:cNvGrpSpPr>
            <a:grpSpLocks/>
          </p:cNvGrpSpPr>
          <p:nvPr/>
        </p:nvGrpSpPr>
        <p:grpSpPr bwMode="auto">
          <a:xfrm>
            <a:off x="366713" y="1427163"/>
            <a:ext cx="8583612" cy="5037137"/>
            <a:chOff x="231" y="899"/>
            <a:chExt cx="5407" cy="3173"/>
          </a:xfrm>
        </p:grpSpPr>
        <p:sp>
          <p:nvSpPr>
            <p:cNvPr id="224284" name="AutoShape 28"/>
            <p:cNvSpPr>
              <a:spLocks noChangeArrowheads="1"/>
            </p:cNvSpPr>
            <p:nvPr/>
          </p:nvSpPr>
          <p:spPr bwMode="auto">
            <a:xfrm>
              <a:off x="231" y="899"/>
              <a:ext cx="5407" cy="3173"/>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pPr algn="ctr"/>
              <a:endParaRPr lang="en-US" altLang="en-US"/>
            </a:p>
          </p:txBody>
        </p:sp>
        <p:sp>
          <p:nvSpPr>
            <p:cNvPr id="224285" name="Rectangle 29"/>
            <p:cNvSpPr>
              <a:spLocks noChangeArrowheads="1"/>
            </p:cNvSpPr>
            <p:nvPr/>
          </p:nvSpPr>
          <p:spPr bwMode="auto">
            <a:xfrm>
              <a:off x="1764" y="928"/>
              <a:ext cx="23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Spatial Reference Frame</a:t>
              </a:r>
            </a:p>
          </p:txBody>
        </p:sp>
      </p:grpSp>
      <p:sp>
        <p:nvSpPr>
          <p:cNvPr id="224260" name="AutoShape 4"/>
          <p:cNvSpPr>
            <a:spLocks noChangeArrowheads="1"/>
          </p:cNvSpPr>
          <p:nvPr/>
        </p:nvSpPr>
        <p:spPr bwMode="auto">
          <a:xfrm>
            <a:off x="3017838" y="1962150"/>
            <a:ext cx="2901950" cy="1779588"/>
          </a:xfrm>
          <a:prstGeom prst="roundRect">
            <a:avLst>
              <a:gd name="adj" fmla="val 16667"/>
            </a:avLst>
          </a:prstGeom>
          <a:solidFill>
            <a:srgbClr val="99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r>
              <a:rPr lang="en-US" altLang="en-US"/>
              <a:t>object-space</a:t>
            </a:r>
          </a:p>
        </p:txBody>
      </p:sp>
      <p:sp>
        <p:nvSpPr>
          <p:cNvPr id="224258" name="Rectangle 2"/>
          <p:cNvSpPr>
            <a:spLocks noGrp="1" noChangeArrowheads="1"/>
          </p:cNvSpPr>
          <p:nvPr>
            <p:ph type="title"/>
          </p:nvPr>
        </p:nvSpPr>
        <p:spPr>
          <a:xfrm>
            <a:off x="1106488" y="161925"/>
            <a:ext cx="7593012" cy="1000125"/>
          </a:xfrm>
        </p:spPr>
        <p:txBody>
          <a:bodyPr/>
          <a:lstStyle/>
          <a:p>
            <a:pPr>
              <a:lnSpc>
                <a:spcPct val="80000"/>
              </a:lnSpc>
            </a:pPr>
            <a:r>
              <a:rPr lang="en-US" altLang="en-US"/>
              <a:t>Key concepts</a:t>
            </a:r>
            <a:br>
              <a:rPr lang="en-US" altLang="en-US"/>
            </a:br>
            <a:r>
              <a:rPr lang="en-US" altLang="en-US" sz="2000"/>
              <a:t>(Preview)</a:t>
            </a:r>
          </a:p>
        </p:txBody>
      </p:sp>
      <p:sp>
        <p:nvSpPr>
          <p:cNvPr id="224259" name="AutoShape 3"/>
          <p:cNvSpPr>
            <a:spLocks noChangeArrowheads="1"/>
          </p:cNvSpPr>
          <p:nvPr/>
        </p:nvSpPr>
        <p:spPr bwMode="auto">
          <a:xfrm>
            <a:off x="3714750" y="2314575"/>
            <a:ext cx="1490663" cy="8255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spatial</a:t>
            </a:r>
          </a:p>
          <a:p>
            <a:pPr algn="ctr"/>
            <a:r>
              <a:rPr lang="en-US" altLang="en-US"/>
              <a:t>object</a:t>
            </a:r>
          </a:p>
        </p:txBody>
      </p:sp>
      <p:grpSp>
        <p:nvGrpSpPr>
          <p:cNvPr id="224286" name="Group 30"/>
          <p:cNvGrpSpPr>
            <a:grpSpLocks/>
          </p:cNvGrpSpPr>
          <p:nvPr/>
        </p:nvGrpSpPr>
        <p:grpSpPr bwMode="auto">
          <a:xfrm>
            <a:off x="5216525" y="3775075"/>
            <a:ext cx="3406775" cy="2524125"/>
            <a:chOff x="3286" y="2462"/>
            <a:chExt cx="2146" cy="1590"/>
          </a:xfrm>
        </p:grpSpPr>
        <p:sp>
          <p:nvSpPr>
            <p:cNvPr id="224273" name="AutoShape 17"/>
            <p:cNvSpPr>
              <a:spLocks noChangeArrowheads="1"/>
            </p:cNvSpPr>
            <p:nvPr/>
          </p:nvSpPr>
          <p:spPr bwMode="auto">
            <a:xfrm>
              <a:off x="3286" y="2462"/>
              <a:ext cx="2146" cy="1590"/>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pPr algn="ctr"/>
              <a:r>
                <a:rPr lang="en-US" altLang="en-US"/>
                <a:t>object reference model</a:t>
              </a:r>
            </a:p>
          </p:txBody>
        </p:sp>
        <p:grpSp>
          <p:nvGrpSpPr>
            <p:cNvPr id="224279" name="Group 23"/>
            <p:cNvGrpSpPr>
              <a:grpSpLocks/>
            </p:cNvGrpSpPr>
            <p:nvPr/>
          </p:nvGrpSpPr>
          <p:grpSpPr bwMode="auto">
            <a:xfrm>
              <a:off x="3436" y="2909"/>
              <a:ext cx="1889" cy="980"/>
              <a:chOff x="3649" y="2999"/>
              <a:chExt cx="1889" cy="980"/>
            </a:xfrm>
          </p:grpSpPr>
          <p:sp>
            <p:nvSpPr>
              <p:cNvPr id="224275" name="Rectangle 19"/>
              <p:cNvSpPr>
                <a:spLocks noChangeArrowheads="1"/>
              </p:cNvSpPr>
              <p:nvPr/>
            </p:nvSpPr>
            <p:spPr bwMode="auto">
              <a:xfrm>
                <a:off x="3876" y="3602"/>
                <a:ext cx="1662" cy="37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reference datum</a:t>
                </a:r>
              </a:p>
            </p:txBody>
          </p:sp>
          <p:sp>
            <p:nvSpPr>
              <p:cNvPr id="224274" name="Rectangle 18"/>
              <p:cNvSpPr>
                <a:spLocks noChangeArrowheads="1"/>
              </p:cNvSpPr>
              <p:nvPr/>
            </p:nvSpPr>
            <p:spPr bwMode="auto">
              <a:xfrm>
                <a:off x="3737" y="3297"/>
                <a:ext cx="1662" cy="37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reference datum</a:t>
                </a:r>
              </a:p>
            </p:txBody>
          </p:sp>
          <p:sp>
            <p:nvSpPr>
              <p:cNvPr id="224271" name="Rectangle 15"/>
              <p:cNvSpPr>
                <a:spLocks noChangeArrowheads="1"/>
              </p:cNvSpPr>
              <p:nvPr/>
            </p:nvSpPr>
            <p:spPr bwMode="auto">
              <a:xfrm>
                <a:off x="3649" y="2999"/>
                <a:ext cx="1662" cy="37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reference datum</a:t>
                </a:r>
              </a:p>
            </p:txBody>
          </p:sp>
        </p:grpSp>
      </p:grpSp>
      <p:sp>
        <p:nvSpPr>
          <p:cNvPr id="224282" name="Oval 26"/>
          <p:cNvSpPr>
            <a:spLocks noChangeArrowheads="1"/>
          </p:cNvSpPr>
          <p:nvPr/>
        </p:nvSpPr>
        <p:spPr bwMode="auto">
          <a:xfrm>
            <a:off x="595313" y="3529013"/>
            <a:ext cx="2847975" cy="2835275"/>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en-US" altLang="en-US"/>
              <a:t>Coordinate</a:t>
            </a:r>
          </a:p>
          <a:p>
            <a:pPr algn="ctr"/>
            <a:r>
              <a:rPr lang="en-US" altLang="en-US"/>
              <a:t>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4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17538" y="242888"/>
            <a:ext cx="7772400" cy="935037"/>
          </a:xfrm>
        </p:spPr>
        <p:txBody>
          <a:bodyPr/>
          <a:lstStyle/>
          <a:p>
            <a:r>
              <a:rPr lang="en-US" altLang="en-US"/>
              <a:t>SRM concepts</a:t>
            </a:r>
          </a:p>
        </p:txBody>
      </p:sp>
      <p:sp>
        <p:nvSpPr>
          <p:cNvPr id="116739" name="Rectangle 3"/>
          <p:cNvSpPr>
            <a:spLocks noGrp="1" noChangeArrowheads="1"/>
          </p:cNvSpPr>
          <p:nvPr>
            <p:ph type="body" idx="1"/>
          </p:nvPr>
        </p:nvSpPr>
        <p:spPr>
          <a:xfrm>
            <a:off x="1149350" y="1111250"/>
            <a:ext cx="6408738" cy="5251450"/>
          </a:xfrm>
        </p:spPr>
        <p:txBody>
          <a:bodyPr/>
          <a:lstStyle/>
          <a:p>
            <a:pPr>
              <a:lnSpc>
                <a:spcPct val="110000"/>
              </a:lnSpc>
            </a:pPr>
            <a:r>
              <a:rPr lang="en-US" altLang="en-US" sz="2000"/>
              <a:t>Spatial objects and object-space</a:t>
            </a:r>
          </a:p>
          <a:p>
            <a:pPr>
              <a:lnSpc>
                <a:spcPct val="110000"/>
              </a:lnSpc>
            </a:pPr>
            <a:r>
              <a:rPr lang="en-US" altLang="en-US" sz="2000"/>
              <a:t>Position-space and normal embeddings</a:t>
            </a:r>
          </a:p>
          <a:p>
            <a:pPr>
              <a:lnSpc>
                <a:spcPct val="110000"/>
              </a:lnSpc>
            </a:pPr>
            <a:r>
              <a:rPr lang="en-US" altLang="en-US" sz="2000"/>
              <a:t>Reference datums</a:t>
            </a:r>
          </a:p>
          <a:p>
            <a:pPr>
              <a:lnSpc>
                <a:spcPct val="110000"/>
              </a:lnSpc>
            </a:pPr>
            <a:r>
              <a:rPr lang="en-US" altLang="en-US" sz="2000"/>
              <a:t>Object reference models</a:t>
            </a:r>
          </a:p>
          <a:p>
            <a:pPr>
              <a:lnSpc>
                <a:spcPct val="110000"/>
              </a:lnSpc>
            </a:pPr>
            <a:r>
              <a:rPr lang="en-US" altLang="en-US" sz="2000"/>
              <a:t>Coordinate systems</a:t>
            </a:r>
          </a:p>
          <a:p>
            <a:pPr lvl="1">
              <a:lnSpc>
                <a:spcPct val="110000"/>
              </a:lnSpc>
            </a:pPr>
            <a:r>
              <a:rPr lang="en-US" altLang="en-US" sz="1800"/>
              <a:t>Abstract coordinate systems</a:t>
            </a:r>
          </a:p>
          <a:p>
            <a:pPr lvl="2">
              <a:lnSpc>
                <a:spcPct val="110000"/>
              </a:lnSpc>
            </a:pPr>
            <a:r>
              <a:rPr lang="en-US" altLang="en-US" sz="1600"/>
              <a:t>localization</a:t>
            </a:r>
          </a:p>
          <a:p>
            <a:pPr lvl="2">
              <a:lnSpc>
                <a:spcPct val="110000"/>
              </a:lnSpc>
            </a:pPr>
            <a:r>
              <a:rPr lang="en-US" altLang="en-US" sz="1600"/>
              <a:t>Induced surface coordinate systems</a:t>
            </a:r>
          </a:p>
          <a:p>
            <a:pPr lvl="2">
              <a:lnSpc>
                <a:spcPct val="110000"/>
              </a:lnSpc>
            </a:pPr>
            <a:r>
              <a:rPr lang="en-US" altLang="en-US" sz="1600"/>
              <a:t>map projections</a:t>
            </a:r>
          </a:p>
          <a:p>
            <a:pPr lvl="1">
              <a:lnSpc>
                <a:spcPct val="110000"/>
              </a:lnSpc>
            </a:pPr>
            <a:r>
              <a:rPr lang="en-US" altLang="en-US" sz="1800"/>
              <a:t>Temporal coordinate systems</a:t>
            </a:r>
          </a:p>
          <a:p>
            <a:pPr lvl="1">
              <a:lnSpc>
                <a:spcPct val="110000"/>
              </a:lnSpc>
            </a:pPr>
            <a:r>
              <a:rPr lang="en-US" altLang="en-US" sz="1800"/>
              <a:t>Spatial coordinate systems</a:t>
            </a:r>
          </a:p>
          <a:p>
            <a:pPr>
              <a:lnSpc>
                <a:spcPct val="110000"/>
              </a:lnSpc>
            </a:pPr>
            <a:r>
              <a:rPr lang="en-US" altLang="en-US" sz="2000"/>
              <a:t>Spatial reference frames</a:t>
            </a:r>
          </a:p>
          <a:p>
            <a:pPr>
              <a:lnSpc>
                <a:spcPct val="110000"/>
              </a:lnSpc>
            </a:pPr>
            <a:r>
              <a:rPr lang="en-US" altLang="en-US" sz="2000"/>
              <a:t>Vertical offset surfaces</a:t>
            </a:r>
          </a:p>
          <a:p>
            <a:pPr>
              <a:lnSpc>
                <a:spcPct val="110000"/>
              </a:lnSpc>
            </a:pPr>
            <a:r>
              <a:rPr lang="en-US" altLang="en-US" sz="2000"/>
              <a:t>Spatial operations</a:t>
            </a:r>
          </a:p>
        </p:txBody>
      </p:sp>
      <p:sp>
        <p:nvSpPr>
          <p:cNvPr id="116740" name="Rectangle 4"/>
          <p:cNvSpPr>
            <a:spLocks noChangeArrowheads="1"/>
          </p:cNvSpPr>
          <p:nvPr/>
        </p:nvSpPr>
        <p:spPr bwMode="auto">
          <a:xfrm>
            <a:off x="1144588" y="1114425"/>
            <a:ext cx="6408737" cy="4206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10000"/>
              </a:lnSpc>
            </a:pPr>
            <a:r>
              <a:rPr lang="en-US" altLang="en-US" sz="2000" b="1">
                <a:solidFill>
                  <a:schemeClr val="accent2"/>
                </a:solidFill>
              </a:rPr>
              <a:t>Spatial objects and object-space</a:t>
            </a:r>
          </a:p>
        </p:txBody>
      </p:sp>
      <p:sp>
        <p:nvSpPr>
          <p:cNvPr id="116743" name="Rectangle 7"/>
          <p:cNvSpPr>
            <a:spLocks noChangeArrowheads="1"/>
          </p:cNvSpPr>
          <p:nvPr/>
        </p:nvSpPr>
        <p:spPr bwMode="auto">
          <a:xfrm>
            <a:off x="685800" y="1057275"/>
            <a:ext cx="7772400" cy="107950"/>
          </a:xfrm>
          <a:prstGeom prst="rect">
            <a:avLst/>
          </a:prstGeom>
          <a:gradFill rotWithShape="0">
            <a:gsLst>
              <a:gs pos="0">
                <a:schemeClr val="accent2"/>
              </a:gs>
              <a:gs pos="100000">
                <a:schemeClr val="accent2">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44" name="AutoShape 8">
            <a:hlinkClick r:id="rId2" action="ppaction://hlinksldjump" highlightClick="1"/>
          </p:cNvPr>
          <p:cNvSpPr>
            <a:spLocks noChangeArrowheads="1"/>
          </p:cNvSpPr>
          <p:nvPr/>
        </p:nvSpPr>
        <p:spPr bwMode="auto">
          <a:xfrm>
            <a:off x="1101725" y="5153025"/>
            <a:ext cx="401638" cy="3683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7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31" name="Text Box 1063"/>
          <p:cNvSpPr txBox="1">
            <a:spLocks noChangeArrowheads="1"/>
          </p:cNvSpPr>
          <p:nvPr/>
        </p:nvSpPr>
        <p:spPr bwMode="auto">
          <a:xfrm>
            <a:off x="722313" y="2332038"/>
            <a:ext cx="7704137" cy="97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1200"/>
              </a:spcAft>
            </a:pPr>
            <a:r>
              <a:rPr lang="en-GB" altLang="en-US" sz="2000" b="1"/>
              <a:t>Object-space:</a:t>
            </a:r>
            <a:endParaRPr lang="en-GB" altLang="en-US" sz="1800"/>
          </a:p>
          <a:p>
            <a:pPr>
              <a:spcAft>
                <a:spcPts val="1200"/>
              </a:spcAft>
            </a:pPr>
            <a:r>
              <a:rPr lang="en-GB" altLang="en-US" sz="1800"/>
              <a:t>	The real or abstract universe that contains a spatial object. </a:t>
            </a:r>
            <a:endParaRPr lang="en-US" altLang="en-US" sz="1800"/>
          </a:p>
        </p:txBody>
      </p:sp>
      <p:sp>
        <p:nvSpPr>
          <p:cNvPr id="110594" name="Rectangle 1026"/>
          <p:cNvSpPr>
            <a:spLocks noGrp="1" noChangeArrowheads="1"/>
          </p:cNvSpPr>
          <p:nvPr>
            <p:ph type="title"/>
          </p:nvPr>
        </p:nvSpPr>
        <p:spPr/>
        <p:txBody>
          <a:bodyPr/>
          <a:lstStyle/>
          <a:p>
            <a:r>
              <a:rPr lang="en-US" altLang="en-US" sz="3600"/>
              <a:t>Spatial objects and object-space</a:t>
            </a:r>
          </a:p>
        </p:txBody>
      </p:sp>
      <p:sp>
        <p:nvSpPr>
          <p:cNvPr id="110615" name="Text Box 1047"/>
          <p:cNvSpPr txBox="1">
            <a:spLocks noChangeArrowheads="1"/>
          </p:cNvSpPr>
          <p:nvPr/>
        </p:nvSpPr>
        <p:spPr bwMode="auto">
          <a:xfrm>
            <a:off x="3267075" y="1433513"/>
            <a:ext cx="2132013" cy="4857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spatial object</a:t>
            </a:r>
          </a:p>
        </p:txBody>
      </p:sp>
      <p:sp>
        <p:nvSpPr>
          <p:cNvPr id="110633" name="Text Box 1065"/>
          <p:cNvSpPr txBox="1">
            <a:spLocks noChangeArrowheads="1"/>
          </p:cNvSpPr>
          <p:nvPr/>
        </p:nvSpPr>
        <p:spPr bwMode="auto">
          <a:xfrm>
            <a:off x="760413" y="3206750"/>
            <a:ext cx="77041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1200"/>
              </a:spcAft>
            </a:pPr>
            <a:r>
              <a:rPr lang="en-GB" altLang="en-US" sz="1800"/>
              <a:t>             (A spatial object is assumed to be fixed in its object-space.)</a:t>
            </a: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6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3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Grp="1" noChangeArrowheads="1"/>
          </p:cNvSpPr>
          <p:nvPr>
            <p:ph type="title"/>
          </p:nvPr>
        </p:nvSpPr>
        <p:spPr/>
        <p:txBody>
          <a:bodyPr/>
          <a:lstStyle/>
          <a:p>
            <a:r>
              <a:rPr lang="en-US" altLang="en-US" sz="3600"/>
              <a:t>Spatial objects and object-space</a:t>
            </a:r>
          </a:p>
        </p:txBody>
      </p:sp>
      <p:grpSp>
        <p:nvGrpSpPr>
          <p:cNvPr id="320516" name="Group 4"/>
          <p:cNvGrpSpPr>
            <a:grpSpLocks/>
          </p:cNvGrpSpPr>
          <p:nvPr/>
        </p:nvGrpSpPr>
        <p:grpSpPr bwMode="auto">
          <a:xfrm>
            <a:off x="1808163" y="1433513"/>
            <a:ext cx="5099050" cy="1400175"/>
            <a:chOff x="1139" y="903"/>
            <a:chExt cx="3212" cy="882"/>
          </a:xfrm>
        </p:grpSpPr>
        <p:sp>
          <p:nvSpPr>
            <p:cNvPr id="320517" name="Text Box 5"/>
            <p:cNvSpPr txBox="1">
              <a:spLocks noChangeArrowheads="1"/>
            </p:cNvSpPr>
            <p:nvPr/>
          </p:nvSpPr>
          <p:spPr bwMode="auto">
            <a:xfrm>
              <a:off x="2058" y="903"/>
              <a:ext cx="1343" cy="30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spatial object</a:t>
              </a:r>
            </a:p>
          </p:txBody>
        </p:sp>
        <p:sp>
          <p:nvSpPr>
            <p:cNvPr id="320518" name="Text Box 6"/>
            <p:cNvSpPr txBox="1">
              <a:spLocks noChangeArrowheads="1"/>
            </p:cNvSpPr>
            <p:nvPr/>
          </p:nvSpPr>
          <p:spPr bwMode="auto">
            <a:xfrm>
              <a:off x="1139" y="1479"/>
              <a:ext cx="1489" cy="30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physical object</a:t>
              </a:r>
            </a:p>
          </p:txBody>
        </p:sp>
        <p:cxnSp>
          <p:nvCxnSpPr>
            <p:cNvPr id="320519" name="AutoShape 7"/>
            <p:cNvCxnSpPr>
              <a:cxnSpLocks noChangeShapeType="1"/>
              <a:stCxn id="320517" idx="2"/>
              <a:endCxn id="320518" idx="0"/>
            </p:cNvCxnSpPr>
            <p:nvPr/>
          </p:nvCxnSpPr>
          <p:spPr bwMode="auto">
            <a:xfrm rot="5400000">
              <a:off x="2181" y="921"/>
              <a:ext cx="252" cy="846"/>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0520" name="Text Box 8"/>
            <p:cNvSpPr txBox="1">
              <a:spLocks noChangeArrowheads="1"/>
            </p:cNvSpPr>
            <p:nvPr/>
          </p:nvSpPr>
          <p:spPr bwMode="auto">
            <a:xfrm>
              <a:off x="2862" y="1478"/>
              <a:ext cx="1489" cy="30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abstract object</a:t>
              </a:r>
            </a:p>
          </p:txBody>
        </p:sp>
        <p:cxnSp>
          <p:nvCxnSpPr>
            <p:cNvPr id="320521" name="AutoShape 9"/>
            <p:cNvCxnSpPr>
              <a:cxnSpLocks noChangeShapeType="1"/>
              <a:stCxn id="320517" idx="2"/>
              <a:endCxn id="320520" idx="0"/>
            </p:cNvCxnSpPr>
            <p:nvPr/>
          </p:nvCxnSpPr>
          <p:spPr bwMode="auto">
            <a:xfrm rot="16200000" flipH="1">
              <a:off x="3043" y="905"/>
              <a:ext cx="251" cy="877"/>
            </a:xfrm>
            <a:prstGeom prst="bentConnector3">
              <a:avLst>
                <a:gd name="adj1" fmla="val 49801"/>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20522" name="Group 10"/>
          <p:cNvGrpSpPr>
            <a:grpSpLocks/>
          </p:cNvGrpSpPr>
          <p:nvPr/>
        </p:nvGrpSpPr>
        <p:grpSpPr bwMode="auto">
          <a:xfrm>
            <a:off x="631825" y="2984500"/>
            <a:ext cx="2851150" cy="1546225"/>
            <a:chOff x="398" y="1880"/>
            <a:chExt cx="1796" cy="974"/>
          </a:xfrm>
        </p:grpSpPr>
        <p:sp>
          <p:nvSpPr>
            <p:cNvPr id="320523" name="Text Box 11"/>
            <p:cNvSpPr txBox="1">
              <a:spLocks noChangeArrowheads="1"/>
            </p:cNvSpPr>
            <p:nvPr/>
          </p:nvSpPr>
          <p:spPr bwMode="auto">
            <a:xfrm>
              <a:off x="398" y="2450"/>
              <a:ext cx="179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The length of a metre has </a:t>
              </a:r>
            </a:p>
            <a:p>
              <a:r>
                <a:rPr lang="en-US" altLang="en-US" sz="1800"/>
                <a:t>intrinsic meaning.</a:t>
              </a:r>
            </a:p>
          </p:txBody>
        </p:sp>
        <p:sp>
          <p:nvSpPr>
            <p:cNvPr id="320524" name="AutoShape 12"/>
            <p:cNvSpPr>
              <a:spLocks noChangeArrowheads="1"/>
            </p:cNvSpPr>
            <p:nvPr/>
          </p:nvSpPr>
          <p:spPr bwMode="auto">
            <a:xfrm rot="-2734174">
              <a:off x="1066" y="1969"/>
              <a:ext cx="504" cy="326"/>
            </a:xfrm>
            <a:prstGeom prst="rightArrow">
              <a:avLst>
                <a:gd name="adj1" fmla="val 50000"/>
                <a:gd name="adj2" fmla="val 3865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0532" name="Group 20"/>
          <p:cNvGrpSpPr>
            <a:grpSpLocks/>
          </p:cNvGrpSpPr>
          <p:nvPr/>
        </p:nvGrpSpPr>
        <p:grpSpPr bwMode="auto">
          <a:xfrm>
            <a:off x="5343525" y="2952750"/>
            <a:ext cx="3498850" cy="1531938"/>
            <a:chOff x="3366" y="1860"/>
            <a:chExt cx="2204" cy="965"/>
          </a:xfrm>
        </p:grpSpPr>
        <p:sp>
          <p:nvSpPr>
            <p:cNvPr id="320526" name="Text Box 14"/>
            <p:cNvSpPr txBox="1">
              <a:spLocks noChangeArrowheads="1"/>
            </p:cNvSpPr>
            <p:nvPr/>
          </p:nvSpPr>
          <p:spPr bwMode="auto">
            <a:xfrm>
              <a:off x="3366" y="2421"/>
              <a:ext cx="22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The length of a metre length </a:t>
              </a:r>
            </a:p>
            <a:p>
              <a:r>
                <a:rPr lang="en-US" altLang="en-US" sz="1800"/>
                <a:t>does </a:t>
              </a:r>
              <a:r>
                <a:rPr lang="en-US" altLang="en-US" sz="1800" b="1"/>
                <a:t>not</a:t>
              </a:r>
              <a:r>
                <a:rPr lang="en-US" altLang="en-US" sz="1800"/>
                <a:t> have intrinsic meaning.</a:t>
              </a:r>
            </a:p>
          </p:txBody>
        </p:sp>
        <p:sp>
          <p:nvSpPr>
            <p:cNvPr id="320527" name="AutoShape 15"/>
            <p:cNvSpPr>
              <a:spLocks noChangeArrowheads="1"/>
            </p:cNvSpPr>
            <p:nvPr/>
          </p:nvSpPr>
          <p:spPr bwMode="auto">
            <a:xfrm rot="2734174" flipH="1">
              <a:off x="3782" y="1949"/>
              <a:ext cx="504" cy="326"/>
            </a:xfrm>
            <a:prstGeom prst="rightArrow">
              <a:avLst>
                <a:gd name="adj1" fmla="val 50000"/>
                <a:gd name="adj2" fmla="val 3865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0528" name="Group 16"/>
          <p:cNvGrpSpPr>
            <a:grpSpLocks/>
          </p:cNvGrpSpPr>
          <p:nvPr/>
        </p:nvGrpSpPr>
        <p:grpSpPr bwMode="auto">
          <a:xfrm>
            <a:off x="566738" y="1409700"/>
            <a:ext cx="8234362" cy="1311275"/>
            <a:chOff x="357" y="888"/>
            <a:chExt cx="5187" cy="826"/>
          </a:xfrm>
        </p:grpSpPr>
        <p:sp>
          <p:nvSpPr>
            <p:cNvPr id="320529" name="Text Box 17"/>
            <p:cNvSpPr txBox="1">
              <a:spLocks noChangeArrowheads="1"/>
            </p:cNvSpPr>
            <p:nvPr/>
          </p:nvSpPr>
          <p:spPr bwMode="auto">
            <a:xfrm>
              <a:off x="357" y="1125"/>
              <a:ext cx="9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solidFill>
                    <a:schemeClr val="accent2"/>
                  </a:solidFill>
                </a:rPr>
                <a:t>“real world”</a:t>
              </a:r>
            </a:p>
          </p:txBody>
        </p:sp>
        <p:sp>
          <p:nvSpPr>
            <p:cNvPr id="320530" name="Text Box 18"/>
            <p:cNvSpPr txBox="1">
              <a:spLocks noChangeArrowheads="1"/>
            </p:cNvSpPr>
            <p:nvPr/>
          </p:nvSpPr>
          <p:spPr bwMode="auto">
            <a:xfrm>
              <a:off x="3987" y="888"/>
              <a:ext cx="1557"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endParaRPr lang="en-US" altLang="en-US" sz="2000" i="1">
                <a:solidFill>
                  <a:schemeClr val="accent2"/>
                </a:solidFill>
              </a:endParaRPr>
            </a:p>
            <a:p>
              <a:pPr algn="r"/>
              <a:r>
                <a:rPr lang="en-US" altLang="en-US" sz="2000" i="1">
                  <a:solidFill>
                    <a:schemeClr val="accent2"/>
                  </a:solidFill>
                </a:rPr>
                <a:t>engineering models,</a:t>
              </a:r>
            </a:p>
            <a:p>
              <a:pPr algn="r"/>
              <a:r>
                <a:rPr lang="en-US" altLang="en-US" sz="2000" i="1">
                  <a:solidFill>
                    <a:schemeClr val="accent2"/>
                  </a:solidFill>
                </a:rPr>
                <a:t>virtual world,</a:t>
              </a:r>
            </a:p>
            <a:p>
              <a:pPr algn="r"/>
              <a:r>
                <a:rPr lang="en-US" altLang="en-US" sz="2000" i="1">
                  <a:solidFill>
                    <a:schemeClr val="accent2"/>
                  </a:solidFill>
                </a:rPr>
                <a:t>CAD,...</a:t>
              </a:r>
            </a:p>
          </p:txBody>
        </p:sp>
      </p:grpSp>
      <p:sp>
        <p:nvSpPr>
          <p:cNvPr id="320531" name="Text Box 19"/>
          <p:cNvSpPr txBox="1">
            <a:spLocks noChangeArrowheads="1"/>
          </p:cNvSpPr>
          <p:nvPr/>
        </p:nvSpPr>
        <p:spPr bwMode="auto">
          <a:xfrm>
            <a:off x="5426075" y="4881563"/>
            <a:ext cx="2190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Length scale </a:t>
            </a:r>
            <a:r>
              <a:rPr lang="en-US" altLang="en-US" sz="1800" b="1"/>
              <a:t>shall </a:t>
            </a:r>
            <a:r>
              <a:rPr lang="en-US" altLang="en-US" sz="1800"/>
              <a:t> </a:t>
            </a:r>
          </a:p>
          <a:p>
            <a:r>
              <a:rPr lang="en-US" altLang="en-US" sz="1800"/>
              <a:t>be defined.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05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205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053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20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3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617538" y="242888"/>
            <a:ext cx="7772400" cy="935037"/>
          </a:xfrm>
        </p:spPr>
        <p:txBody>
          <a:bodyPr/>
          <a:lstStyle/>
          <a:p>
            <a:r>
              <a:rPr lang="en-US" altLang="en-US"/>
              <a:t>SRM concepts</a:t>
            </a:r>
          </a:p>
        </p:txBody>
      </p:sp>
      <p:sp>
        <p:nvSpPr>
          <p:cNvPr id="201731" name="Rectangle 3"/>
          <p:cNvSpPr>
            <a:spLocks noGrp="1" noChangeArrowheads="1"/>
          </p:cNvSpPr>
          <p:nvPr>
            <p:ph type="body" idx="1"/>
          </p:nvPr>
        </p:nvSpPr>
        <p:spPr>
          <a:xfrm>
            <a:off x="1149350" y="1100138"/>
            <a:ext cx="6408738" cy="5251450"/>
          </a:xfrm>
        </p:spPr>
        <p:txBody>
          <a:bodyPr/>
          <a:lstStyle/>
          <a:p>
            <a:pPr>
              <a:lnSpc>
                <a:spcPct val="110000"/>
              </a:lnSpc>
            </a:pPr>
            <a:r>
              <a:rPr lang="en-US" altLang="en-US" sz="2000"/>
              <a:t>Spatial objects and object-space</a:t>
            </a:r>
          </a:p>
          <a:p>
            <a:pPr>
              <a:lnSpc>
                <a:spcPct val="110000"/>
              </a:lnSpc>
            </a:pPr>
            <a:r>
              <a:rPr lang="en-US" altLang="en-US" sz="2000" b="1">
                <a:solidFill>
                  <a:schemeClr val="accent2"/>
                </a:solidFill>
              </a:rPr>
              <a:t>Position-space and normal embeddings</a:t>
            </a:r>
            <a:endParaRPr lang="en-US" altLang="en-US" sz="2000"/>
          </a:p>
          <a:p>
            <a:pPr>
              <a:lnSpc>
                <a:spcPct val="110000"/>
              </a:lnSpc>
            </a:pPr>
            <a:r>
              <a:rPr lang="en-US" altLang="en-US" sz="2000"/>
              <a:t>Reference datums</a:t>
            </a:r>
          </a:p>
          <a:p>
            <a:pPr>
              <a:lnSpc>
                <a:spcPct val="110000"/>
              </a:lnSpc>
            </a:pPr>
            <a:r>
              <a:rPr lang="en-US" altLang="en-US" sz="2000"/>
              <a:t>Object reference models</a:t>
            </a:r>
          </a:p>
          <a:p>
            <a:pPr>
              <a:lnSpc>
                <a:spcPct val="110000"/>
              </a:lnSpc>
            </a:pPr>
            <a:r>
              <a:rPr lang="en-US" altLang="en-US" sz="2000"/>
              <a:t>Coordinate systems</a:t>
            </a:r>
          </a:p>
          <a:p>
            <a:pPr lvl="1">
              <a:lnSpc>
                <a:spcPct val="110000"/>
              </a:lnSpc>
            </a:pPr>
            <a:r>
              <a:rPr lang="en-US" altLang="en-US" sz="1800"/>
              <a:t>Abstract coordinate systems</a:t>
            </a:r>
          </a:p>
          <a:p>
            <a:pPr lvl="2">
              <a:lnSpc>
                <a:spcPct val="110000"/>
              </a:lnSpc>
            </a:pPr>
            <a:r>
              <a:rPr lang="en-US" altLang="en-US" sz="1600"/>
              <a:t>localization</a:t>
            </a:r>
          </a:p>
          <a:p>
            <a:pPr lvl="2">
              <a:lnSpc>
                <a:spcPct val="110000"/>
              </a:lnSpc>
            </a:pPr>
            <a:r>
              <a:rPr lang="en-US" altLang="en-US" sz="1600"/>
              <a:t>Induced surface coordinate systems</a:t>
            </a:r>
          </a:p>
          <a:p>
            <a:pPr lvl="2">
              <a:lnSpc>
                <a:spcPct val="110000"/>
              </a:lnSpc>
            </a:pPr>
            <a:r>
              <a:rPr lang="en-US" altLang="en-US" sz="1600"/>
              <a:t>map projections</a:t>
            </a:r>
          </a:p>
          <a:p>
            <a:pPr lvl="1">
              <a:lnSpc>
                <a:spcPct val="110000"/>
              </a:lnSpc>
            </a:pPr>
            <a:r>
              <a:rPr lang="en-US" altLang="en-US" sz="1800"/>
              <a:t>Temporal coordinate systems</a:t>
            </a:r>
          </a:p>
          <a:p>
            <a:pPr lvl="1">
              <a:lnSpc>
                <a:spcPct val="110000"/>
              </a:lnSpc>
            </a:pPr>
            <a:r>
              <a:rPr lang="en-US" altLang="en-US" sz="1800"/>
              <a:t>Spatial coordinate systems</a:t>
            </a:r>
          </a:p>
          <a:p>
            <a:pPr>
              <a:lnSpc>
                <a:spcPct val="110000"/>
              </a:lnSpc>
            </a:pPr>
            <a:r>
              <a:rPr lang="en-US" altLang="en-US" sz="2000"/>
              <a:t>Spatial reference frames</a:t>
            </a:r>
          </a:p>
          <a:p>
            <a:pPr>
              <a:lnSpc>
                <a:spcPct val="110000"/>
              </a:lnSpc>
            </a:pPr>
            <a:r>
              <a:rPr lang="en-US" altLang="en-US" sz="2000"/>
              <a:t>Vertical offset surfaces</a:t>
            </a:r>
          </a:p>
          <a:p>
            <a:pPr>
              <a:lnSpc>
                <a:spcPct val="110000"/>
              </a:lnSpc>
            </a:pPr>
            <a:r>
              <a:rPr lang="en-US" altLang="en-US" sz="2000"/>
              <a:t>Spatial operations</a:t>
            </a:r>
          </a:p>
        </p:txBody>
      </p:sp>
      <p:sp>
        <p:nvSpPr>
          <p:cNvPr id="201733" name="AutoShape 5">
            <a:hlinkClick r:id="rId2" action="ppaction://hlinksldjump" highlightClick="1"/>
          </p:cNvPr>
          <p:cNvSpPr>
            <a:spLocks noChangeArrowheads="1"/>
          </p:cNvSpPr>
          <p:nvPr/>
        </p:nvSpPr>
        <p:spPr bwMode="auto">
          <a:xfrm>
            <a:off x="1238250" y="6046788"/>
            <a:ext cx="80963" cy="136525"/>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86" name="Text Box 22"/>
          <p:cNvSpPr txBox="1">
            <a:spLocks noChangeArrowheads="1"/>
          </p:cNvSpPr>
          <p:nvPr/>
        </p:nvSpPr>
        <p:spPr bwMode="auto">
          <a:xfrm>
            <a:off x="606425" y="2955925"/>
            <a:ext cx="7704138"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1200"/>
              </a:spcAft>
            </a:pPr>
            <a:r>
              <a:rPr lang="en-GB" altLang="en-US" sz="2000" b="1"/>
              <a:t>Position-space:</a:t>
            </a:r>
            <a:endParaRPr lang="en-GB" altLang="en-US" sz="1800"/>
          </a:p>
          <a:p>
            <a:pPr>
              <a:lnSpc>
                <a:spcPct val="90000"/>
              </a:lnSpc>
              <a:spcAft>
                <a:spcPts val="1200"/>
              </a:spcAft>
            </a:pPr>
            <a:r>
              <a:rPr lang="en-GB" altLang="en-US" sz="1800"/>
              <a:t>	An </a:t>
            </a:r>
            <a:r>
              <a:rPr lang="en-GB" altLang="en-US" sz="1800" i="1"/>
              <a:t>n</a:t>
            </a:r>
            <a:r>
              <a:rPr lang="en-GB" altLang="en-US" sz="1800"/>
              <a:t>-dimensional Euclidean space abstraction of object-space.</a:t>
            </a:r>
            <a:endParaRPr lang="en-US" altLang="en-US" sz="1800"/>
          </a:p>
        </p:txBody>
      </p:sp>
      <p:sp>
        <p:nvSpPr>
          <p:cNvPr id="113666" name="Rectangle 2"/>
          <p:cNvSpPr>
            <a:spLocks noGrp="1" noChangeArrowheads="1"/>
          </p:cNvSpPr>
          <p:nvPr>
            <p:ph type="title"/>
          </p:nvPr>
        </p:nvSpPr>
        <p:spPr>
          <a:xfrm>
            <a:off x="1060450" y="215900"/>
            <a:ext cx="7593013" cy="1000125"/>
          </a:xfrm>
        </p:spPr>
        <p:txBody>
          <a:bodyPr/>
          <a:lstStyle/>
          <a:p>
            <a:r>
              <a:rPr lang="en-US" altLang="en-US" sz="3600"/>
              <a:t>Position-space and embeddings</a:t>
            </a:r>
          </a:p>
        </p:txBody>
      </p:sp>
      <p:grpSp>
        <p:nvGrpSpPr>
          <p:cNvPr id="113684" name="Group 20"/>
          <p:cNvGrpSpPr>
            <a:grpSpLocks/>
          </p:cNvGrpSpPr>
          <p:nvPr/>
        </p:nvGrpSpPr>
        <p:grpSpPr bwMode="auto">
          <a:xfrm>
            <a:off x="2252663" y="1593850"/>
            <a:ext cx="1717675" cy="1333500"/>
            <a:chOff x="2038" y="1082"/>
            <a:chExt cx="1082" cy="840"/>
          </a:xfrm>
        </p:grpSpPr>
        <p:sp>
          <p:nvSpPr>
            <p:cNvPr id="113667" name="AutoShape 3"/>
            <p:cNvSpPr>
              <a:spLocks noChangeArrowheads="1"/>
            </p:cNvSpPr>
            <p:nvPr/>
          </p:nvSpPr>
          <p:spPr bwMode="auto">
            <a:xfrm>
              <a:off x="2099" y="1330"/>
              <a:ext cx="622" cy="383"/>
            </a:xfrm>
            <a:prstGeom prst="cube">
              <a:avLst>
                <a:gd name="adj" fmla="val 25000"/>
              </a:avLst>
            </a:prstGeom>
            <a:solidFill>
              <a:srgbClr val="FFFFFF"/>
            </a:solidFill>
            <a:ln w="9525">
              <a:solidFill>
                <a:srgbClr val="000000"/>
              </a:solidFill>
              <a:miter lim="800000"/>
              <a:headEnd/>
              <a:tailEnd/>
            </a:ln>
          </p:spPr>
          <p:txBody>
            <a:bodyPr anchor="ctr"/>
            <a:lstStyle/>
            <a:p>
              <a:endParaRPr lang="en-US"/>
            </a:p>
          </p:txBody>
        </p:sp>
        <p:sp>
          <p:nvSpPr>
            <p:cNvPr id="113668" name="AutoShape 4"/>
            <p:cNvSpPr>
              <a:spLocks noChangeArrowheads="1"/>
            </p:cNvSpPr>
            <p:nvPr/>
          </p:nvSpPr>
          <p:spPr bwMode="auto">
            <a:xfrm>
              <a:off x="2309" y="1217"/>
              <a:ext cx="239" cy="191"/>
            </a:xfrm>
            <a:prstGeom prst="can">
              <a:avLst>
                <a:gd name="adj" fmla="val 25000"/>
              </a:avLst>
            </a:prstGeom>
            <a:solidFill>
              <a:srgbClr val="FFFFFF"/>
            </a:solidFill>
            <a:ln w="9525">
              <a:solidFill>
                <a:srgbClr val="000000"/>
              </a:solidFill>
              <a:round/>
              <a:headEnd/>
              <a:tailEnd/>
            </a:ln>
          </p:spPr>
          <p:txBody>
            <a:bodyPr anchor="ctr"/>
            <a:lstStyle/>
            <a:p>
              <a:endParaRPr lang="en-US"/>
            </a:p>
          </p:txBody>
        </p:sp>
        <p:sp>
          <p:nvSpPr>
            <p:cNvPr id="113669" name="Text Box 5"/>
            <p:cNvSpPr txBox="1">
              <a:spLocks noChangeArrowheads="1"/>
            </p:cNvSpPr>
            <p:nvPr/>
          </p:nvSpPr>
          <p:spPr bwMode="auto">
            <a:xfrm>
              <a:off x="2038" y="1736"/>
              <a:ext cx="108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a:solidFill>
                    <a:srgbClr val="000000"/>
                  </a:solidFill>
                </a:rPr>
                <a:t>object-space </a:t>
              </a:r>
            </a:p>
          </p:txBody>
        </p:sp>
        <p:grpSp>
          <p:nvGrpSpPr>
            <p:cNvPr id="113670" name="Group 6"/>
            <p:cNvGrpSpPr>
              <a:grpSpLocks/>
            </p:cNvGrpSpPr>
            <p:nvPr/>
          </p:nvGrpSpPr>
          <p:grpSpPr bwMode="auto">
            <a:xfrm>
              <a:off x="2530" y="1082"/>
              <a:ext cx="215" cy="186"/>
              <a:chOff x="7174" y="-251"/>
              <a:chExt cx="947" cy="820"/>
            </a:xfrm>
          </p:grpSpPr>
          <p:sp>
            <p:nvSpPr>
              <p:cNvPr id="113671" name="Oval 7"/>
              <p:cNvSpPr>
                <a:spLocks noChangeArrowheads="1"/>
              </p:cNvSpPr>
              <p:nvPr/>
            </p:nvSpPr>
            <p:spPr bwMode="auto">
              <a:xfrm>
                <a:off x="7174" y="295"/>
                <a:ext cx="211" cy="211"/>
              </a:xfrm>
              <a:prstGeom prst="ellipse">
                <a:avLst/>
              </a:prstGeom>
              <a:solidFill>
                <a:srgbClr val="000000"/>
              </a:solidFill>
              <a:ln w="9525">
                <a:solidFill>
                  <a:srgbClr val="000000"/>
                </a:solidFill>
                <a:round/>
                <a:headEnd/>
                <a:tailEnd/>
              </a:ln>
            </p:spPr>
            <p:txBody>
              <a:bodyPr anchor="ctr"/>
              <a:lstStyle/>
              <a:p>
                <a:endParaRPr lang="en-US"/>
              </a:p>
            </p:txBody>
          </p:sp>
          <p:sp>
            <p:nvSpPr>
              <p:cNvPr id="113672" name="Text Box 8"/>
              <p:cNvSpPr txBox="1">
                <a:spLocks noChangeArrowheads="1"/>
              </p:cNvSpPr>
              <p:nvPr/>
            </p:nvSpPr>
            <p:spPr bwMode="auto">
              <a:xfrm>
                <a:off x="7250" y="-251"/>
                <a:ext cx="871"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b="1" i="1">
                    <a:solidFill>
                      <a:srgbClr val="000000"/>
                    </a:solidFill>
                  </a:rPr>
                  <a:t>p</a:t>
                </a:r>
              </a:p>
            </p:txBody>
          </p:sp>
        </p:grpSp>
      </p:grpSp>
      <p:grpSp>
        <p:nvGrpSpPr>
          <p:cNvPr id="113685" name="Group 21"/>
          <p:cNvGrpSpPr>
            <a:grpSpLocks/>
          </p:cNvGrpSpPr>
          <p:nvPr/>
        </p:nvGrpSpPr>
        <p:grpSpPr bwMode="auto">
          <a:xfrm>
            <a:off x="4967288" y="1217613"/>
            <a:ext cx="1751012" cy="1901825"/>
            <a:chOff x="2665" y="2204"/>
            <a:chExt cx="1103" cy="1198"/>
          </a:xfrm>
        </p:grpSpPr>
        <p:sp>
          <p:nvSpPr>
            <p:cNvPr id="113677" name="Freeform 13"/>
            <p:cNvSpPr>
              <a:spLocks/>
            </p:cNvSpPr>
            <p:nvPr/>
          </p:nvSpPr>
          <p:spPr bwMode="auto">
            <a:xfrm>
              <a:off x="2710" y="2281"/>
              <a:ext cx="2" cy="837"/>
            </a:xfrm>
            <a:custGeom>
              <a:avLst/>
              <a:gdLst>
                <a:gd name="T0" fmla="*/ 5 w 5"/>
                <a:gd name="T1" fmla="*/ 3693 h 3693"/>
                <a:gd name="T2" fmla="*/ 0 w 5"/>
                <a:gd name="T3" fmla="*/ 0 h 3693"/>
              </a:gdLst>
              <a:ahLst/>
              <a:cxnLst>
                <a:cxn ang="0">
                  <a:pos x="T0" y="T1"/>
                </a:cxn>
                <a:cxn ang="0">
                  <a:pos x="T2" y="T3"/>
                </a:cxn>
              </a:cxnLst>
              <a:rect l="0" t="0" r="r" b="b"/>
              <a:pathLst>
                <a:path w="5" h="3693">
                  <a:moveTo>
                    <a:pt x="5" y="3693"/>
                  </a:moveTo>
                  <a:lnTo>
                    <a:pt x="0"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3678" name="Freeform 14"/>
            <p:cNvSpPr>
              <a:spLocks/>
            </p:cNvSpPr>
            <p:nvPr/>
          </p:nvSpPr>
          <p:spPr bwMode="auto">
            <a:xfrm>
              <a:off x="2707" y="3127"/>
              <a:ext cx="930" cy="0"/>
            </a:xfrm>
            <a:custGeom>
              <a:avLst/>
              <a:gdLst>
                <a:gd name="T0" fmla="*/ 0 w 4101"/>
                <a:gd name="T1" fmla="*/ 0 h 1"/>
                <a:gd name="T2" fmla="*/ 4101 w 4101"/>
                <a:gd name="T3" fmla="*/ 0 h 1"/>
              </a:gdLst>
              <a:ahLst/>
              <a:cxnLst>
                <a:cxn ang="0">
                  <a:pos x="T0" y="T1"/>
                </a:cxn>
                <a:cxn ang="0">
                  <a:pos x="T2" y="T3"/>
                </a:cxn>
              </a:cxnLst>
              <a:rect l="0" t="0" r="r" b="b"/>
              <a:pathLst>
                <a:path w="4101" h="1">
                  <a:moveTo>
                    <a:pt x="0" y="0"/>
                  </a:moveTo>
                  <a:lnTo>
                    <a:pt x="4101"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3679" name="Freeform 15"/>
            <p:cNvSpPr>
              <a:spLocks/>
            </p:cNvSpPr>
            <p:nvPr/>
          </p:nvSpPr>
          <p:spPr bwMode="auto">
            <a:xfrm>
              <a:off x="2707" y="2358"/>
              <a:ext cx="797" cy="769"/>
            </a:xfrm>
            <a:custGeom>
              <a:avLst/>
              <a:gdLst>
                <a:gd name="T0" fmla="*/ 0 w 3625"/>
                <a:gd name="T1" fmla="*/ 3361 h 3361"/>
                <a:gd name="T2" fmla="*/ 3625 w 3625"/>
                <a:gd name="T3" fmla="*/ 0 h 3361"/>
              </a:gdLst>
              <a:ahLst/>
              <a:cxnLst>
                <a:cxn ang="0">
                  <a:pos x="T0" y="T1"/>
                </a:cxn>
                <a:cxn ang="0">
                  <a:pos x="T2" y="T3"/>
                </a:cxn>
              </a:cxnLst>
              <a:rect l="0" t="0" r="r" b="b"/>
              <a:pathLst>
                <a:path w="3625" h="3361">
                  <a:moveTo>
                    <a:pt x="0" y="3361"/>
                  </a:moveTo>
                  <a:lnTo>
                    <a:pt x="3625"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3680" name="Text Box 16"/>
            <p:cNvSpPr txBox="1">
              <a:spLocks noChangeArrowheads="1"/>
            </p:cNvSpPr>
            <p:nvPr/>
          </p:nvSpPr>
          <p:spPr bwMode="auto">
            <a:xfrm>
              <a:off x="3324" y="2954"/>
              <a:ext cx="40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x-</a:t>
              </a:r>
              <a:r>
                <a:rPr lang="en-US" altLang="en-US" sz="1200">
                  <a:solidFill>
                    <a:srgbClr val="000000"/>
                  </a:solidFill>
                </a:rPr>
                <a:t>axis</a:t>
              </a:r>
              <a:endParaRPr lang="en-US" altLang="en-US" sz="1200" i="1">
                <a:solidFill>
                  <a:srgbClr val="000000"/>
                </a:solidFill>
              </a:endParaRPr>
            </a:p>
          </p:txBody>
        </p:sp>
        <p:sp>
          <p:nvSpPr>
            <p:cNvPr id="113681" name="Text Box 17"/>
            <p:cNvSpPr txBox="1">
              <a:spLocks noChangeArrowheads="1"/>
            </p:cNvSpPr>
            <p:nvPr/>
          </p:nvSpPr>
          <p:spPr bwMode="auto">
            <a:xfrm>
              <a:off x="2665" y="2302"/>
              <a:ext cx="40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z-</a:t>
              </a:r>
              <a:r>
                <a:rPr lang="en-US" altLang="en-US" sz="1200">
                  <a:solidFill>
                    <a:srgbClr val="000000"/>
                  </a:solidFill>
                </a:rPr>
                <a:t>axis</a:t>
              </a:r>
              <a:endParaRPr lang="en-US" altLang="en-US" sz="1200" i="1">
                <a:solidFill>
                  <a:srgbClr val="000000"/>
                </a:solidFill>
              </a:endParaRPr>
            </a:p>
          </p:txBody>
        </p:sp>
        <p:sp>
          <p:nvSpPr>
            <p:cNvPr id="113682" name="Text Box 18"/>
            <p:cNvSpPr txBox="1">
              <a:spLocks noChangeArrowheads="1"/>
            </p:cNvSpPr>
            <p:nvPr/>
          </p:nvSpPr>
          <p:spPr bwMode="auto">
            <a:xfrm>
              <a:off x="3283" y="2204"/>
              <a:ext cx="40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y-</a:t>
              </a:r>
              <a:r>
                <a:rPr lang="en-US" altLang="en-US" sz="1200">
                  <a:solidFill>
                    <a:srgbClr val="000000"/>
                  </a:solidFill>
                </a:rPr>
                <a:t>axis</a:t>
              </a:r>
              <a:endParaRPr lang="en-US" altLang="en-US" sz="1200" i="1">
                <a:solidFill>
                  <a:srgbClr val="000000"/>
                </a:solidFill>
              </a:endParaRPr>
            </a:p>
          </p:txBody>
        </p:sp>
        <p:sp>
          <p:nvSpPr>
            <p:cNvPr id="113683" name="Text Box 19"/>
            <p:cNvSpPr txBox="1">
              <a:spLocks noChangeArrowheads="1"/>
            </p:cNvSpPr>
            <p:nvPr/>
          </p:nvSpPr>
          <p:spPr bwMode="auto">
            <a:xfrm>
              <a:off x="2686" y="3216"/>
              <a:ext cx="108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a:solidFill>
                    <a:srgbClr val="000000"/>
                  </a:solidFill>
                </a:rPr>
                <a:t>position-space </a:t>
              </a:r>
            </a:p>
          </p:txBody>
        </p:sp>
      </p:grpSp>
      <p:sp>
        <p:nvSpPr>
          <p:cNvPr id="113687" name="Text Box 23"/>
          <p:cNvSpPr txBox="1">
            <a:spLocks noChangeArrowheads="1"/>
          </p:cNvSpPr>
          <p:nvPr/>
        </p:nvSpPr>
        <p:spPr bwMode="auto">
          <a:xfrm>
            <a:off x="731838" y="5064125"/>
            <a:ext cx="7704137" cy="97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1200"/>
              </a:spcAft>
            </a:pPr>
            <a:r>
              <a:rPr lang="en-GB" altLang="en-US" sz="2000" b="1"/>
              <a:t>embedding:</a:t>
            </a:r>
            <a:endParaRPr lang="en-GB" altLang="en-US" sz="1800"/>
          </a:p>
          <a:p>
            <a:pPr>
              <a:spcAft>
                <a:spcPts val="1200"/>
              </a:spcAft>
            </a:pPr>
            <a:r>
              <a:rPr lang="en-GB" altLang="en-US" sz="1800"/>
              <a:t>	A particular position-space model of object space.</a:t>
            </a:r>
            <a:endParaRPr lang="en-US" altLang="en-US" sz="1800"/>
          </a:p>
        </p:txBody>
      </p:sp>
      <p:grpSp>
        <p:nvGrpSpPr>
          <p:cNvPr id="113696" name="Group 32"/>
          <p:cNvGrpSpPr>
            <a:grpSpLocks/>
          </p:cNvGrpSpPr>
          <p:nvPr/>
        </p:nvGrpSpPr>
        <p:grpSpPr bwMode="auto">
          <a:xfrm>
            <a:off x="3621088" y="3656013"/>
            <a:ext cx="1693862" cy="1485900"/>
            <a:chOff x="2281" y="2222"/>
            <a:chExt cx="1067" cy="936"/>
          </a:xfrm>
        </p:grpSpPr>
        <p:sp>
          <p:nvSpPr>
            <p:cNvPr id="113689" name="Freeform 25"/>
            <p:cNvSpPr>
              <a:spLocks/>
            </p:cNvSpPr>
            <p:nvPr/>
          </p:nvSpPr>
          <p:spPr bwMode="auto">
            <a:xfrm>
              <a:off x="2326" y="2299"/>
              <a:ext cx="2" cy="837"/>
            </a:xfrm>
            <a:custGeom>
              <a:avLst/>
              <a:gdLst>
                <a:gd name="T0" fmla="*/ 5 w 5"/>
                <a:gd name="T1" fmla="*/ 3693 h 3693"/>
                <a:gd name="T2" fmla="*/ 0 w 5"/>
                <a:gd name="T3" fmla="*/ 0 h 3693"/>
              </a:gdLst>
              <a:ahLst/>
              <a:cxnLst>
                <a:cxn ang="0">
                  <a:pos x="T0" y="T1"/>
                </a:cxn>
                <a:cxn ang="0">
                  <a:pos x="T2" y="T3"/>
                </a:cxn>
              </a:cxnLst>
              <a:rect l="0" t="0" r="r" b="b"/>
              <a:pathLst>
                <a:path w="5" h="3693">
                  <a:moveTo>
                    <a:pt x="5" y="3693"/>
                  </a:moveTo>
                  <a:lnTo>
                    <a:pt x="0"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3690" name="Freeform 26"/>
            <p:cNvSpPr>
              <a:spLocks/>
            </p:cNvSpPr>
            <p:nvPr/>
          </p:nvSpPr>
          <p:spPr bwMode="auto">
            <a:xfrm>
              <a:off x="2323" y="3145"/>
              <a:ext cx="930" cy="0"/>
            </a:xfrm>
            <a:custGeom>
              <a:avLst/>
              <a:gdLst>
                <a:gd name="T0" fmla="*/ 0 w 4101"/>
                <a:gd name="T1" fmla="*/ 0 h 1"/>
                <a:gd name="T2" fmla="*/ 4101 w 4101"/>
                <a:gd name="T3" fmla="*/ 0 h 1"/>
              </a:gdLst>
              <a:ahLst/>
              <a:cxnLst>
                <a:cxn ang="0">
                  <a:pos x="T0" y="T1"/>
                </a:cxn>
                <a:cxn ang="0">
                  <a:pos x="T2" y="T3"/>
                </a:cxn>
              </a:cxnLst>
              <a:rect l="0" t="0" r="r" b="b"/>
              <a:pathLst>
                <a:path w="4101" h="1">
                  <a:moveTo>
                    <a:pt x="0" y="0"/>
                  </a:moveTo>
                  <a:lnTo>
                    <a:pt x="4101"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3691" name="Freeform 27"/>
            <p:cNvSpPr>
              <a:spLocks/>
            </p:cNvSpPr>
            <p:nvPr/>
          </p:nvSpPr>
          <p:spPr bwMode="auto">
            <a:xfrm>
              <a:off x="2323" y="2376"/>
              <a:ext cx="797" cy="769"/>
            </a:xfrm>
            <a:custGeom>
              <a:avLst/>
              <a:gdLst>
                <a:gd name="T0" fmla="*/ 0 w 3625"/>
                <a:gd name="T1" fmla="*/ 3361 h 3361"/>
                <a:gd name="T2" fmla="*/ 3625 w 3625"/>
                <a:gd name="T3" fmla="*/ 0 h 3361"/>
              </a:gdLst>
              <a:ahLst/>
              <a:cxnLst>
                <a:cxn ang="0">
                  <a:pos x="T0" y="T1"/>
                </a:cxn>
                <a:cxn ang="0">
                  <a:pos x="T2" y="T3"/>
                </a:cxn>
              </a:cxnLst>
              <a:rect l="0" t="0" r="r" b="b"/>
              <a:pathLst>
                <a:path w="3625" h="3361">
                  <a:moveTo>
                    <a:pt x="0" y="3361"/>
                  </a:moveTo>
                  <a:lnTo>
                    <a:pt x="3625"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3692" name="Text Box 28"/>
            <p:cNvSpPr txBox="1">
              <a:spLocks noChangeArrowheads="1"/>
            </p:cNvSpPr>
            <p:nvPr/>
          </p:nvSpPr>
          <p:spPr bwMode="auto">
            <a:xfrm>
              <a:off x="2940" y="2972"/>
              <a:ext cx="40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x-</a:t>
              </a:r>
              <a:r>
                <a:rPr lang="en-US" altLang="en-US" sz="1200">
                  <a:solidFill>
                    <a:srgbClr val="000000"/>
                  </a:solidFill>
                </a:rPr>
                <a:t>axis</a:t>
              </a:r>
              <a:endParaRPr lang="en-US" altLang="en-US" sz="1200" i="1">
                <a:solidFill>
                  <a:srgbClr val="000000"/>
                </a:solidFill>
              </a:endParaRPr>
            </a:p>
          </p:txBody>
        </p:sp>
        <p:sp>
          <p:nvSpPr>
            <p:cNvPr id="113693" name="Text Box 29"/>
            <p:cNvSpPr txBox="1">
              <a:spLocks noChangeArrowheads="1"/>
            </p:cNvSpPr>
            <p:nvPr/>
          </p:nvSpPr>
          <p:spPr bwMode="auto">
            <a:xfrm>
              <a:off x="2281" y="2320"/>
              <a:ext cx="40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z-</a:t>
              </a:r>
              <a:r>
                <a:rPr lang="en-US" altLang="en-US" sz="1200">
                  <a:solidFill>
                    <a:srgbClr val="000000"/>
                  </a:solidFill>
                </a:rPr>
                <a:t>axis</a:t>
              </a:r>
              <a:endParaRPr lang="en-US" altLang="en-US" sz="1200" i="1">
                <a:solidFill>
                  <a:srgbClr val="000000"/>
                </a:solidFill>
              </a:endParaRPr>
            </a:p>
          </p:txBody>
        </p:sp>
        <p:sp>
          <p:nvSpPr>
            <p:cNvPr id="113694" name="Text Box 30"/>
            <p:cNvSpPr txBox="1">
              <a:spLocks noChangeArrowheads="1"/>
            </p:cNvSpPr>
            <p:nvPr/>
          </p:nvSpPr>
          <p:spPr bwMode="auto">
            <a:xfrm>
              <a:off x="2899" y="2222"/>
              <a:ext cx="40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y-</a:t>
              </a:r>
              <a:r>
                <a:rPr lang="en-US" altLang="en-US" sz="1200">
                  <a:solidFill>
                    <a:srgbClr val="000000"/>
                  </a:solidFill>
                </a:rPr>
                <a:t>axis</a:t>
              </a:r>
              <a:endParaRPr lang="en-US" altLang="en-US" sz="1200" i="1">
                <a:solidFill>
                  <a:srgbClr val="000000"/>
                </a:solidFill>
              </a:endParaRPr>
            </a:p>
          </p:txBody>
        </p:sp>
      </p:grpSp>
      <p:grpSp>
        <p:nvGrpSpPr>
          <p:cNvPr id="113697" name="Group 33"/>
          <p:cNvGrpSpPr>
            <a:grpSpLocks/>
          </p:cNvGrpSpPr>
          <p:nvPr/>
        </p:nvGrpSpPr>
        <p:grpSpPr bwMode="auto">
          <a:xfrm>
            <a:off x="3608388" y="4110038"/>
            <a:ext cx="1717675" cy="1333500"/>
            <a:chOff x="2038" y="1082"/>
            <a:chExt cx="1082" cy="840"/>
          </a:xfrm>
        </p:grpSpPr>
        <p:sp>
          <p:nvSpPr>
            <p:cNvPr id="113698" name="AutoShape 34"/>
            <p:cNvSpPr>
              <a:spLocks noChangeArrowheads="1"/>
            </p:cNvSpPr>
            <p:nvPr/>
          </p:nvSpPr>
          <p:spPr bwMode="auto">
            <a:xfrm>
              <a:off x="2099" y="1330"/>
              <a:ext cx="622" cy="383"/>
            </a:xfrm>
            <a:prstGeom prst="cube">
              <a:avLst>
                <a:gd name="adj" fmla="val 25000"/>
              </a:avLst>
            </a:prstGeom>
            <a:solidFill>
              <a:srgbClr val="FFFFFF"/>
            </a:solidFill>
            <a:ln w="9525">
              <a:solidFill>
                <a:srgbClr val="000000"/>
              </a:solidFill>
              <a:miter lim="800000"/>
              <a:headEnd/>
              <a:tailEnd/>
            </a:ln>
          </p:spPr>
          <p:txBody>
            <a:bodyPr anchor="ctr"/>
            <a:lstStyle/>
            <a:p>
              <a:endParaRPr lang="en-US"/>
            </a:p>
          </p:txBody>
        </p:sp>
        <p:sp>
          <p:nvSpPr>
            <p:cNvPr id="113699" name="AutoShape 35"/>
            <p:cNvSpPr>
              <a:spLocks noChangeArrowheads="1"/>
            </p:cNvSpPr>
            <p:nvPr/>
          </p:nvSpPr>
          <p:spPr bwMode="auto">
            <a:xfrm>
              <a:off x="2309" y="1217"/>
              <a:ext cx="239" cy="191"/>
            </a:xfrm>
            <a:prstGeom prst="can">
              <a:avLst>
                <a:gd name="adj" fmla="val 25000"/>
              </a:avLst>
            </a:prstGeom>
            <a:solidFill>
              <a:srgbClr val="FFFFFF"/>
            </a:solidFill>
            <a:ln w="9525">
              <a:solidFill>
                <a:srgbClr val="000000"/>
              </a:solidFill>
              <a:round/>
              <a:headEnd/>
              <a:tailEnd/>
            </a:ln>
          </p:spPr>
          <p:txBody>
            <a:bodyPr anchor="ctr"/>
            <a:lstStyle/>
            <a:p>
              <a:endParaRPr lang="en-US"/>
            </a:p>
          </p:txBody>
        </p:sp>
        <p:sp>
          <p:nvSpPr>
            <p:cNvPr id="113700" name="Text Box 36"/>
            <p:cNvSpPr txBox="1">
              <a:spLocks noChangeArrowheads="1"/>
            </p:cNvSpPr>
            <p:nvPr/>
          </p:nvSpPr>
          <p:spPr bwMode="auto">
            <a:xfrm>
              <a:off x="2038" y="1736"/>
              <a:ext cx="108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600">
                <a:solidFill>
                  <a:srgbClr val="000000"/>
                </a:solidFill>
              </a:endParaRPr>
            </a:p>
          </p:txBody>
        </p:sp>
        <p:grpSp>
          <p:nvGrpSpPr>
            <p:cNvPr id="113701" name="Group 37"/>
            <p:cNvGrpSpPr>
              <a:grpSpLocks/>
            </p:cNvGrpSpPr>
            <p:nvPr/>
          </p:nvGrpSpPr>
          <p:grpSpPr bwMode="auto">
            <a:xfrm>
              <a:off x="2530" y="1082"/>
              <a:ext cx="215" cy="186"/>
              <a:chOff x="7174" y="-251"/>
              <a:chExt cx="947" cy="820"/>
            </a:xfrm>
          </p:grpSpPr>
          <p:sp>
            <p:nvSpPr>
              <p:cNvPr id="113702" name="Oval 38"/>
              <p:cNvSpPr>
                <a:spLocks noChangeArrowheads="1"/>
              </p:cNvSpPr>
              <p:nvPr/>
            </p:nvSpPr>
            <p:spPr bwMode="auto">
              <a:xfrm>
                <a:off x="7174" y="295"/>
                <a:ext cx="211" cy="211"/>
              </a:xfrm>
              <a:prstGeom prst="ellipse">
                <a:avLst/>
              </a:prstGeom>
              <a:solidFill>
                <a:srgbClr val="000000"/>
              </a:solidFill>
              <a:ln w="9525">
                <a:solidFill>
                  <a:srgbClr val="000000"/>
                </a:solidFill>
                <a:round/>
                <a:headEnd/>
                <a:tailEnd/>
              </a:ln>
            </p:spPr>
            <p:txBody>
              <a:bodyPr anchor="ctr"/>
              <a:lstStyle/>
              <a:p>
                <a:endParaRPr lang="en-US"/>
              </a:p>
            </p:txBody>
          </p:sp>
          <p:sp>
            <p:nvSpPr>
              <p:cNvPr id="113703" name="Text Box 39"/>
              <p:cNvSpPr txBox="1">
                <a:spLocks noChangeArrowheads="1"/>
              </p:cNvSpPr>
              <p:nvPr/>
            </p:nvSpPr>
            <p:spPr bwMode="auto">
              <a:xfrm>
                <a:off x="7250" y="-251"/>
                <a:ext cx="871"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b="1" i="1">
                    <a:solidFill>
                      <a:srgbClr val="000000"/>
                    </a:solidFill>
                  </a:rPr>
                  <a:t>p</a:t>
                </a:r>
              </a:p>
            </p:txBody>
          </p:sp>
        </p:grpSp>
      </p:grpSp>
      <p:sp>
        <p:nvSpPr>
          <p:cNvPr id="113708" name="Text Box 44"/>
          <p:cNvSpPr txBox="1">
            <a:spLocks noChangeArrowheads="1"/>
          </p:cNvSpPr>
          <p:nvPr/>
        </p:nvSpPr>
        <p:spPr bwMode="auto">
          <a:xfrm>
            <a:off x="3644900" y="5081588"/>
            <a:ext cx="17176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a:solidFill>
                  <a:srgbClr val="000000"/>
                </a:solidFill>
              </a:rPr>
              <a:t>embedding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36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113696"/>
                                        </p:tgtEl>
                                        <p:attrNameLst>
                                          <p:attrName>style.visibility</p:attrName>
                                        </p:attrNameLst>
                                      </p:cBhvr>
                                      <p:to>
                                        <p:strVal val="visible"/>
                                      </p:to>
                                    </p:set>
                                    <p:anim calcmode="lin" valueType="num">
                                      <p:cBhvr additive="base">
                                        <p:cTn id="15" dur="500" fill="hold"/>
                                        <p:tgtEl>
                                          <p:spTgt spid="113696"/>
                                        </p:tgtEl>
                                        <p:attrNameLst>
                                          <p:attrName>ppt_x</p:attrName>
                                        </p:attrNameLst>
                                      </p:cBhvr>
                                      <p:tavLst>
                                        <p:tav tm="0">
                                          <p:val>
                                            <p:strVal val="0-#ppt_w/2"/>
                                          </p:val>
                                        </p:tav>
                                        <p:tav tm="100000">
                                          <p:val>
                                            <p:strVal val="#ppt_x"/>
                                          </p:val>
                                        </p:tav>
                                      </p:tavLst>
                                    </p:anim>
                                    <p:anim calcmode="lin" valueType="num">
                                      <p:cBhvr additive="base">
                                        <p:cTn id="16" dur="500" fill="hold"/>
                                        <p:tgtEl>
                                          <p:spTgt spid="113696"/>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3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87" grpId="0" autoUpdateAnimBg="0"/>
      <p:bldP spid="11370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1219200" y="0"/>
            <a:ext cx="7048500" cy="990600"/>
          </a:xfrm>
        </p:spPr>
        <p:txBody>
          <a:bodyPr/>
          <a:lstStyle/>
          <a:p>
            <a:r>
              <a:rPr lang="en-US" altLang="en-US"/>
              <a:t>Prerequisite</a:t>
            </a:r>
          </a:p>
        </p:txBody>
      </p:sp>
      <p:sp>
        <p:nvSpPr>
          <p:cNvPr id="402435" name="Rectangle 3"/>
          <p:cNvSpPr>
            <a:spLocks noGrp="1" noChangeArrowheads="1"/>
          </p:cNvSpPr>
          <p:nvPr>
            <p:ph type="body" idx="1"/>
          </p:nvPr>
        </p:nvSpPr>
        <p:spPr>
          <a:xfrm>
            <a:off x="663575" y="1304925"/>
            <a:ext cx="7875588" cy="4733925"/>
          </a:xfrm>
        </p:spPr>
        <p:txBody>
          <a:bodyPr/>
          <a:lstStyle/>
          <a:p>
            <a:pPr>
              <a:lnSpc>
                <a:spcPct val="120000"/>
              </a:lnSpc>
            </a:pPr>
            <a:r>
              <a:rPr lang="en-US" altLang="en-US" sz="2400"/>
              <a:t>To get the most from this tutorial, we assume you know the following, as a prerequisite to this session:</a:t>
            </a:r>
          </a:p>
          <a:p>
            <a:pPr lvl="1">
              <a:lnSpc>
                <a:spcPct val="120000"/>
              </a:lnSpc>
            </a:pPr>
            <a:r>
              <a:rPr lang="en-US" altLang="en-US" sz="2000"/>
              <a:t>An understanding of basic mathematical concepts</a:t>
            </a:r>
          </a:p>
          <a:p>
            <a:pPr lvl="1">
              <a:lnSpc>
                <a:spcPct val="120000"/>
              </a:lnSpc>
            </a:pPr>
            <a:r>
              <a:rPr lang="en-US" altLang="en-US" sz="2000"/>
              <a:t>An interest in coordinate representation, conversion, and transformation techniques</a:t>
            </a:r>
          </a:p>
          <a:p>
            <a:pPr lvl="1">
              <a:lnSpc>
                <a:spcPct val="120000"/>
              </a:lnSpc>
            </a:pPr>
            <a:r>
              <a:rPr lang="en-US" altLang="en-US" sz="2000"/>
              <a:t>Familiarity with the SEDRIS technology components and how they fit together.  We assume you have attended: </a:t>
            </a:r>
          </a:p>
          <a:p>
            <a:pPr lvl="2">
              <a:lnSpc>
                <a:spcPct val="120000"/>
              </a:lnSpc>
            </a:pPr>
            <a:r>
              <a:rPr lang="en-US" altLang="en-US" sz="1800" b="1" i="1">
                <a:solidFill>
                  <a:schemeClr val="accent2"/>
                </a:solidFill>
              </a:rPr>
              <a:t>“Introduction to SEDRIS for Managers”</a:t>
            </a:r>
            <a:r>
              <a:rPr lang="en-US" altLang="en-US" sz="1800" b="1">
                <a:solidFill>
                  <a:schemeClr val="accent2"/>
                </a:solidFill>
              </a:rPr>
              <a:t> or </a:t>
            </a:r>
          </a:p>
          <a:p>
            <a:pPr lvl="2">
              <a:lnSpc>
                <a:spcPct val="120000"/>
              </a:lnSpc>
            </a:pPr>
            <a:r>
              <a:rPr lang="en-US" altLang="en-US" sz="1800" b="1" i="1">
                <a:solidFill>
                  <a:schemeClr val="accent2"/>
                </a:solidFill>
              </a:rPr>
              <a:t>“SEDRIS - The Technology Components”</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205" name="Group 37"/>
          <p:cNvGrpSpPr>
            <a:grpSpLocks/>
          </p:cNvGrpSpPr>
          <p:nvPr/>
        </p:nvGrpSpPr>
        <p:grpSpPr bwMode="auto">
          <a:xfrm>
            <a:off x="1525588" y="2324100"/>
            <a:ext cx="1751012" cy="1901825"/>
            <a:chOff x="2665" y="2204"/>
            <a:chExt cx="1103" cy="1198"/>
          </a:xfrm>
        </p:grpSpPr>
        <p:sp>
          <p:nvSpPr>
            <p:cNvPr id="135206" name="Freeform 38"/>
            <p:cNvSpPr>
              <a:spLocks/>
            </p:cNvSpPr>
            <p:nvPr/>
          </p:nvSpPr>
          <p:spPr bwMode="auto">
            <a:xfrm>
              <a:off x="2710" y="2281"/>
              <a:ext cx="2" cy="837"/>
            </a:xfrm>
            <a:custGeom>
              <a:avLst/>
              <a:gdLst>
                <a:gd name="T0" fmla="*/ 5 w 5"/>
                <a:gd name="T1" fmla="*/ 3693 h 3693"/>
                <a:gd name="T2" fmla="*/ 0 w 5"/>
                <a:gd name="T3" fmla="*/ 0 h 3693"/>
              </a:gdLst>
              <a:ahLst/>
              <a:cxnLst>
                <a:cxn ang="0">
                  <a:pos x="T0" y="T1"/>
                </a:cxn>
                <a:cxn ang="0">
                  <a:pos x="T2" y="T3"/>
                </a:cxn>
              </a:cxnLst>
              <a:rect l="0" t="0" r="r" b="b"/>
              <a:pathLst>
                <a:path w="5" h="3693">
                  <a:moveTo>
                    <a:pt x="5" y="3693"/>
                  </a:moveTo>
                  <a:lnTo>
                    <a:pt x="0"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5207" name="Freeform 39"/>
            <p:cNvSpPr>
              <a:spLocks/>
            </p:cNvSpPr>
            <p:nvPr/>
          </p:nvSpPr>
          <p:spPr bwMode="auto">
            <a:xfrm>
              <a:off x="2707" y="3127"/>
              <a:ext cx="930" cy="0"/>
            </a:xfrm>
            <a:custGeom>
              <a:avLst/>
              <a:gdLst>
                <a:gd name="T0" fmla="*/ 0 w 4101"/>
                <a:gd name="T1" fmla="*/ 0 h 1"/>
                <a:gd name="T2" fmla="*/ 4101 w 4101"/>
                <a:gd name="T3" fmla="*/ 0 h 1"/>
              </a:gdLst>
              <a:ahLst/>
              <a:cxnLst>
                <a:cxn ang="0">
                  <a:pos x="T0" y="T1"/>
                </a:cxn>
                <a:cxn ang="0">
                  <a:pos x="T2" y="T3"/>
                </a:cxn>
              </a:cxnLst>
              <a:rect l="0" t="0" r="r" b="b"/>
              <a:pathLst>
                <a:path w="4101" h="1">
                  <a:moveTo>
                    <a:pt x="0" y="0"/>
                  </a:moveTo>
                  <a:lnTo>
                    <a:pt x="4101"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5208" name="Freeform 40"/>
            <p:cNvSpPr>
              <a:spLocks/>
            </p:cNvSpPr>
            <p:nvPr/>
          </p:nvSpPr>
          <p:spPr bwMode="auto">
            <a:xfrm>
              <a:off x="2707" y="2358"/>
              <a:ext cx="797" cy="769"/>
            </a:xfrm>
            <a:custGeom>
              <a:avLst/>
              <a:gdLst>
                <a:gd name="T0" fmla="*/ 0 w 3625"/>
                <a:gd name="T1" fmla="*/ 3361 h 3361"/>
                <a:gd name="T2" fmla="*/ 3625 w 3625"/>
                <a:gd name="T3" fmla="*/ 0 h 3361"/>
              </a:gdLst>
              <a:ahLst/>
              <a:cxnLst>
                <a:cxn ang="0">
                  <a:pos x="T0" y="T1"/>
                </a:cxn>
                <a:cxn ang="0">
                  <a:pos x="T2" y="T3"/>
                </a:cxn>
              </a:cxnLst>
              <a:rect l="0" t="0" r="r" b="b"/>
              <a:pathLst>
                <a:path w="3625" h="3361">
                  <a:moveTo>
                    <a:pt x="0" y="3361"/>
                  </a:moveTo>
                  <a:lnTo>
                    <a:pt x="3625"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5209" name="Text Box 41"/>
            <p:cNvSpPr txBox="1">
              <a:spLocks noChangeArrowheads="1"/>
            </p:cNvSpPr>
            <p:nvPr/>
          </p:nvSpPr>
          <p:spPr bwMode="auto">
            <a:xfrm>
              <a:off x="3324" y="2954"/>
              <a:ext cx="40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x-</a:t>
              </a:r>
              <a:r>
                <a:rPr lang="en-US" altLang="en-US" sz="1200">
                  <a:solidFill>
                    <a:srgbClr val="000000"/>
                  </a:solidFill>
                </a:rPr>
                <a:t>axis</a:t>
              </a:r>
              <a:endParaRPr lang="en-US" altLang="en-US" sz="1200" i="1">
                <a:solidFill>
                  <a:srgbClr val="000000"/>
                </a:solidFill>
              </a:endParaRPr>
            </a:p>
          </p:txBody>
        </p:sp>
        <p:sp>
          <p:nvSpPr>
            <p:cNvPr id="135210" name="Text Box 42"/>
            <p:cNvSpPr txBox="1">
              <a:spLocks noChangeArrowheads="1"/>
            </p:cNvSpPr>
            <p:nvPr/>
          </p:nvSpPr>
          <p:spPr bwMode="auto">
            <a:xfrm>
              <a:off x="2665" y="2302"/>
              <a:ext cx="40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z-</a:t>
              </a:r>
              <a:r>
                <a:rPr lang="en-US" altLang="en-US" sz="1200">
                  <a:solidFill>
                    <a:srgbClr val="000000"/>
                  </a:solidFill>
                </a:rPr>
                <a:t>axis</a:t>
              </a:r>
              <a:endParaRPr lang="en-US" altLang="en-US" sz="1200" i="1">
                <a:solidFill>
                  <a:srgbClr val="000000"/>
                </a:solidFill>
              </a:endParaRPr>
            </a:p>
          </p:txBody>
        </p:sp>
        <p:sp>
          <p:nvSpPr>
            <p:cNvPr id="135211" name="Text Box 43"/>
            <p:cNvSpPr txBox="1">
              <a:spLocks noChangeArrowheads="1"/>
            </p:cNvSpPr>
            <p:nvPr/>
          </p:nvSpPr>
          <p:spPr bwMode="auto">
            <a:xfrm>
              <a:off x="3283" y="2204"/>
              <a:ext cx="40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y-</a:t>
              </a:r>
              <a:r>
                <a:rPr lang="en-US" altLang="en-US" sz="1200">
                  <a:solidFill>
                    <a:srgbClr val="000000"/>
                  </a:solidFill>
                </a:rPr>
                <a:t>axis</a:t>
              </a:r>
              <a:endParaRPr lang="en-US" altLang="en-US" sz="1200" i="1">
                <a:solidFill>
                  <a:srgbClr val="000000"/>
                </a:solidFill>
              </a:endParaRPr>
            </a:p>
          </p:txBody>
        </p:sp>
        <p:sp>
          <p:nvSpPr>
            <p:cNvPr id="135212" name="Text Box 44"/>
            <p:cNvSpPr txBox="1">
              <a:spLocks noChangeArrowheads="1"/>
            </p:cNvSpPr>
            <p:nvPr/>
          </p:nvSpPr>
          <p:spPr bwMode="auto">
            <a:xfrm>
              <a:off x="2686" y="3216"/>
              <a:ext cx="108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a:solidFill>
                    <a:srgbClr val="000000"/>
                  </a:solidFill>
                </a:rPr>
                <a:t>position-space </a:t>
              </a:r>
            </a:p>
          </p:txBody>
        </p:sp>
      </p:grpSp>
      <p:sp>
        <p:nvSpPr>
          <p:cNvPr id="135221" name="Rectangle 53"/>
          <p:cNvSpPr>
            <a:spLocks noChangeArrowheads="1"/>
          </p:cNvSpPr>
          <p:nvPr/>
        </p:nvSpPr>
        <p:spPr bwMode="auto">
          <a:xfrm>
            <a:off x="2116138" y="2840038"/>
            <a:ext cx="744537" cy="274637"/>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solidFill>
                  <a:srgbClr val="000000"/>
                </a:solidFill>
              </a:rPr>
              <a:t>(</a:t>
            </a:r>
            <a:r>
              <a:rPr lang="en-US" altLang="en-US" sz="1200" b="1" i="1">
                <a:solidFill>
                  <a:srgbClr val="000000"/>
                </a:solidFill>
              </a:rPr>
              <a:t>x</a:t>
            </a:r>
            <a:r>
              <a:rPr lang="en-US" altLang="en-US" sz="1200" b="1">
                <a:solidFill>
                  <a:srgbClr val="000000"/>
                </a:solidFill>
              </a:rPr>
              <a:t>, </a:t>
            </a:r>
            <a:r>
              <a:rPr lang="en-US" altLang="en-US" sz="1200" b="1" i="1">
                <a:solidFill>
                  <a:srgbClr val="000000"/>
                </a:solidFill>
              </a:rPr>
              <a:t>y</a:t>
            </a:r>
            <a:r>
              <a:rPr lang="en-US" altLang="en-US" sz="1200" b="1">
                <a:solidFill>
                  <a:srgbClr val="000000"/>
                </a:solidFill>
              </a:rPr>
              <a:t>, </a:t>
            </a:r>
            <a:r>
              <a:rPr lang="en-US" altLang="en-US" sz="1200" b="1" i="1">
                <a:solidFill>
                  <a:srgbClr val="000000"/>
                </a:solidFill>
              </a:rPr>
              <a:t>z) </a:t>
            </a:r>
            <a:endParaRPr lang="en-US" altLang="en-US" sz="1200" b="1">
              <a:solidFill>
                <a:srgbClr val="000000"/>
              </a:solidFill>
            </a:endParaRPr>
          </a:p>
        </p:txBody>
      </p:sp>
      <p:sp>
        <p:nvSpPr>
          <p:cNvPr id="135171" name="Rectangle 3"/>
          <p:cNvSpPr>
            <a:spLocks noGrp="1" noChangeArrowheads="1"/>
          </p:cNvSpPr>
          <p:nvPr>
            <p:ph type="title"/>
          </p:nvPr>
        </p:nvSpPr>
        <p:spPr>
          <a:xfrm>
            <a:off x="1060450" y="215900"/>
            <a:ext cx="7593013" cy="1000125"/>
          </a:xfrm>
        </p:spPr>
        <p:txBody>
          <a:bodyPr/>
          <a:lstStyle/>
          <a:p>
            <a:r>
              <a:rPr lang="en-US" altLang="en-US" sz="3600"/>
              <a:t>Position-space and embeddings</a:t>
            </a:r>
          </a:p>
        </p:txBody>
      </p:sp>
      <p:sp>
        <p:nvSpPr>
          <p:cNvPr id="135202" name="Text Box 34"/>
          <p:cNvSpPr txBox="1">
            <a:spLocks noChangeArrowheads="1"/>
          </p:cNvSpPr>
          <p:nvPr/>
        </p:nvSpPr>
        <p:spPr bwMode="auto">
          <a:xfrm>
            <a:off x="1098550" y="5722938"/>
            <a:ext cx="667067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50000"/>
              </a:lnSpc>
              <a:spcAft>
                <a:spcPts val="1200"/>
              </a:spcAft>
            </a:pPr>
            <a:r>
              <a:rPr lang="en-GB" altLang="en-US" sz="1800"/>
              <a:t>An embedding allows position-space operations and methods of </a:t>
            </a:r>
          </a:p>
          <a:p>
            <a:pPr algn="ctr">
              <a:lnSpc>
                <a:spcPct val="50000"/>
              </a:lnSpc>
              <a:spcAft>
                <a:spcPts val="1200"/>
              </a:spcAft>
            </a:pPr>
            <a:r>
              <a:rPr lang="en-GB" altLang="en-US" sz="1800"/>
              <a:t>algebraic geometry to be applied to object-space.</a:t>
            </a:r>
            <a:endParaRPr lang="en-US" altLang="en-US" sz="1800"/>
          </a:p>
        </p:txBody>
      </p:sp>
      <p:sp>
        <p:nvSpPr>
          <p:cNvPr id="135204" name="Text Box 36"/>
          <p:cNvSpPr txBox="1">
            <a:spLocks noChangeArrowheads="1"/>
          </p:cNvSpPr>
          <p:nvPr/>
        </p:nvSpPr>
        <p:spPr bwMode="auto">
          <a:xfrm>
            <a:off x="933450" y="1701800"/>
            <a:ext cx="6977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Aft>
                <a:spcPts val="1200"/>
              </a:spcAft>
            </a:pPr>
            <a:r>
              <a:rPr lang="en-GB" altLang="en-US" sz="1800"/>
              <a:t>An embedding is a function from position-space to object-space.</a:t>
            </a:r>
            <a:endParaRPr lang="en-US" altLang="en-US" sz="1800"/>
          </a:p>
        </p:txBody>
      </p:sp>
      <p:grpSp>
        <p:nvGrpSpPr>
          <p:cNvPr id="135213" name="Group 45"/>
          <p:cNvGrpSpPr>
            <a:grpSpLocks/>
          </p:cNvGrpSpPr>
          <p:nvPr/>
        </p:nvGrpSpPr>
        <p:grpSpPr bwMode="auto">
          <a:xfrm>
            <a:off x="5657850" y="2724150"/>
            <a:ext cx="1717675" cy="1333500"/>
            <a:chOff x="2038" y="1082"/>
            <a:chExt cx="1082" cy="840"/>
          </a:xfrm>
        </p:grpSpPr>
        <p:sp>
          <p:nvSpPr>
            <p:cNvPr id="135214" name="AutoShape 46"/>
            <p:cNvSpPr>
              <a:spLocks noChangeArrowheads="1"/>
            </p:cNvSpPr>
            <p:nvPr/>
          </p:nvSpPr>
          <p:spPr bwMode="auto">
            <a:xfrm>
              <a:off x="2099" y="1330"/>
              <a:ext cx="622" cy="383"/>
            </a:xfrm>
            <a:prstGeom prst="cube">
              <a:avLst>
                <a:gd name="adj" fmla="val 25000"/>
              </a:avLst>
            </a:prstGeom>
            <a:solidFill>
              <a:srgbClr val="FFFFFF"/>
            </a:solidFill>
            <a:ln w="9525">
              <a:solidFill>
                <a:srgbClr val="000000"/>
              </a:solidFill>
              <a:miter lim="800000"/>
              <a:headEnd/>
              <a:tailEnd/>
            </a:ln>
          </p:spPr>
          <p:txBody>
            <a:bodyPr anchor="ctr"/>
            <a:lstStyle/>
            <a:p>
              <a:endParaRPr lang="en-US"/>
            </a:p>
          </p:txBody>
        </p:sp>
        <p:sp>
          <p:nvSpPr>
            <p:cNvPr id="135215" name="AutoShape 47"/>
            <p:cNvSpPr>
              <a:spLocks noChangeArrowheads="1"/>
            </p:cNvSpPr>
            <p:nvPr/>
          </p:nvSpPr>
          <p:spPr bwMode="auto">
            <a:xfrm>
              <a:off x="2309" y="1217"/>
              <a:ext cx="239" cy="191"/>
            </a:xfrm>
            <a:prstGeom prst="can">
              <a:avLst>
                <a:gd name="adj" fmla="val 25000"/>
              </a:avLst>
            </a:prstGeom>
            <a:solidFill>
              <a:srgbClr val="FFFFFF"/>
            </a:solidFill>
            <a:ln w="9525">
              <a:solidFill>
                <a:srgbClr val="000000"/>
              </a:solidFill>
              <a:round/>
              <a:headEnd/>
              <a:tailEnd/>
            </a:ln>
          </p:spPr>
          <p:txBody>
            <a:bodyPr anchor="ctr"/>
            <a:lstStyle/>
            <a:p>
              <a:endParaRPr lang="en-US"/>
            </a:p>
          </p:txBody>
        </p:sp>
        <p:sp>
          <p:nvSpPr>
            <p:cNvPr id="135216" name="Text Box 48"/>
            <p:cNvSpPr txBox="1">
              <a:spLocks noChangeArrowheads="1"/>
            </p:cNvSpPr>
            <p:nvPr/>
          </p:nvSpPr>
          <p:spPr bwMode="auto">
            <a:xfrm>
              <a:off x="2038" y="1736"/>
              <a:ext cx="108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a:solidFill>
                    <a:srgbClr val="000000"/>
                  </a:solidFill>
                </a:rPr>
                <a:t>object-space </a:t>
              </a:r>
            </a:p>
          </p:txBody>
        </p:sp>
        <p:grpSp>
          <p:nvGrpSpPr>
            <p:cNvPr id="135217" name="Group 49"/>
            <p:cNvGrpSpPr>
              <a:grpSpLocks/>
            </p:cNvGrpSpPr>
            <p:nvPr/>
          </p:nvGrpSpPr>
          <p:grpSpPr bwMode="auto">
            <a:xfrm>
              <a:off x="2530" y="1082"/>
              <a:ext cx="215" cy="186"/>
              <a:chOff x="7174" y="-251"/>
              <a:chExt cx="947" cy="820"/>
            </a:xfrm>
          </p:grpSpPr>
          <p:sp>
            <p:nvSpPr>
              <p:cNvPr id="135218" name="Oval 50"/>
              <p:cNvSpPr>
                <a:spLocks noChangeArrowheads="1"/>
              </p:cNvSpPr>
              <p:nvPr/>
            </p:nvSpPr>
            <p:spPr bwMode="auto">
              <a:xfrm>
                <a:off x="7174" y="295"/>
                <a:ext cx="211" cy="211"/>
              </a:xfrm>
              <a:prstGeom prst="ellipse">
                <a:avLst/>
              </a:prstGeom>
              <a:solidFill>
                <a:srgbClr val="000000"/>
              </a:solidFill>
              <a:ln w="9525">
                <a:solidFill>
                  <a:srgbClr val="000000"/>
                </a:solidFill>
                <a:round/>
                <a:headEnd/>
                <a:tailEnd/>
              </a:ln>
            </p:spPr>
            <p:txBody>
              <a:bodyPr anchor="ctr"/>
              <a:lstStyle/>
              <a:p>
                <a:endParaRPr lang="en-US"/>
              </a:p>
            </p:txBody>
          </p:sp>
          <p:sp>
            <p:nvSpPr>
              <p:cNvPr id="135219" name="Text Box 51"/>
              <p:cNvSpPr txBox="1">
                <a:spLocks noChangeArrowheads="1"/>
              </p:cNvSpPr>
              <p:nvPr/>
            </p:nvSpPr>
            <p:spPr bwMode="auto">
              <a:xfrm>
                <a:off x="7250" y="-251"/>
                <a:ext cx="871"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b="1" i="1">
                    <a:solidFill>
                      <a:srgbClr val="000000"/>
                    </a:solidFill>
                  </a:rPr>
                  <a:t>p</a:t>
                </a:r>
              </a:p>
            </p:txBody>
          </p:sp>
        </p:grpSp>
      </p:grpSp>
      <p:sp>
        <p:nvSpPr>
          <p:cNvPr id="135220" name="Oval 52"/>
          <p:cNvSpPr>
            <a:spLocks noChangeArrowheads="1"/>
          </p:cNvSpPr>
          <p:nvPr/>
        </p:nvSpPr>
        <p:spPr bwMode="auto">
          <a:xfrm>
            <a:off x="2138363" y="2827338"/>
            <a:ext cx="74612" cy="7461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22" name="Freeform 54"/>
          <p:cNvSpPr>
            <a:spLocks/>
          </p:cNvSpPr>
          <p:nvPr/>
        </p:nvSpPr>
        <p:spPr bwMode="auto">
          <a:xfrm>
            <a:off x="2249488" y="2233613"/>
            <a:ext cx="4191000" cy="655637"/>
          </a:xfrm>
          <a:custGeom>
            <a:avLst/>
            <a:gdLst>
              <a:gd name="T0" fmla="*/ 0 w 2640"/>
              <a:gd name="T1" fmla="*/ 358 h 413"/>
              <a:gd name="T2" fmla="*/ 681 w 2640"/>
              <a:gd name="T3" fmla="*/ 95 h 413"/>
              <a:gd name="T4" fmla="*/ 1316 w 2640"/>
              <a:gd name="T5" fmla="*/ 10 h 413"/>
              <a:gd name="T6" fmla="*/ 2206 w 2640"/>
              <a:gd name="T7" fmla="*/ 157 h 413"/>
              <a:gd name="T8" fmla="*/ 2640 w 2640"/>
              <a:gd name="T9" fmla="*/ 413 h 413"/>
            </a:gdLst>
            <a:ahLst/>
            <a:cxnLst>
              <a:cxn ang="0">
                <a:pos x="T0" y="T1"/>
              </a:cxn>
              <a:cxn ang="0">
                <a:pos x="T2" y="T3"/>
              </a:cxn>
              <a:cxn ang="0">
                <a:pos x="T4" y="T5"/>
              </a:cxn>
              <a:cxn ang="0">
                <a:pos x="T6" y="T7"/>
              </a:cxn>
              <a:cxn ang="0">
                <a:pos x="T8" y="T9"/>
              </a:cxn>
            </a:cxnLst>
            <a:rect l="0" t="0" r="r" b="b"/>
            <a:pathLst>
              <a:path w="2640" h="413">
                <a:moveTo>
                  <a:pt x="0" y="358"/>
                </a:moveTo>
                <a:cubicBezTo>
                  <a:pt x="113" y="314"/>
                  <a:pt x="462" y="153"/>
                  <a:pt x="681" y="95"/>
                </a:cubicBezTo>
                <a:cubicBezTo>
                  <a:pt x="900" y="37"/>
                  <a:pt x="1062" y="0"/>
                  <a:pt x="1316" y="10"/>
                </a:cubicBezTo>
                <a:cubicBezTo>
                  <a:pt x="1570" y="20"/>
                  <a:pt x="1985" y="90"/>
                  <a:pt x="2206" y="157"/>
                </a:cubicBezTo>
                <a:cubicBezTo>
                  <a:pt x="2427" y="224"/>
                  <a:pt x="2550" y="360"/>
                  <a:pt x="2640" y="413"/>
                </a:cubicBezTo>
              </a:path>
            </a:pathLst>
          </a:custGeom>
          <a:noFill/>
          <a:ln w="28575" cmpd="sng">
            <a:solidFill>
              <a:schemeClr val="accent2"/>
            </a:solidFill>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23" name="Text Box 55"/>
          <p:cNvSpPr txBox="1">
            <a:spLocks noChangeArrowheads="1"/>
          </p:cNvSpPr>
          <p:nvPr/>
        </p:nvSpPr>
        <p:spPr bwMode="auto">
          <a:xfrm>
            <a:off x="757238" y="4365625"/>
            <a:ext cx="7704137"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Aft>
                <a:spcPts val="1200"/>
              </a:spcAft>
            </a:pPr>
            <a:r>
              <a:rPr lang="en-GB" altLang="en-US" sz="1800"/>
              <a:t>An embedding is </a:t>
            </a:r>
            <a:r>
              <a:rPr lang="en-GB" altLang="en-US" sz="1800" b="1"/>
              <a:t>normal</a:t>
            </a:r>
            <a:r>
              <a:rPr lang="en-GB" altLang="en-US" sz="1800"/>
              <a:t> if distance is preserved assuming</a:t>
            </a:r>
            <a:br>
              <a:rPr lang="en-GB" altLang="en-US" sz="1800"/>
            </a:br>
            <a:r>
              <a:rPr lang="en-GB" altLang="en-US" sz="1800"/>
              <a:t>1 Euclidean unit = 1 metre in object-space.</a:t>
            </a:r>
            <a:endParaRPr lang="en-US" altLang="en-US" sz="1800"/>
          </a:p>
        </p:txBody>
      </p:sp>
      <p:sp>
        <p:nvSpPr>
          <p:cNvPr id="135224" name="Rectangle 56"/>
          <p:cNvSpPr>
            <a:spLocks noChangeArrowheads="1"/>
          </p:cNvSpPr>
          <p:nvPr/>
        </p:nvSpPr>
        <p:spPr bwMode="auto">
          <a:xfrm>
            <a:off x="949325" y="5064125"/>
            <a:ext cx="697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a:t>In the 3D case, an embedding is either right-handed or left-handed.</a:t>
            </a: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5222"/>
                                        </p:tgtEl>
                                        <p:attrNameLst>
                                          <p:attrName>style.visibility</p:attrName>
                                        </p:attrNameLst>
                                      </p:cBhvr>
                                      <p:to>
                                        <p:strVal val="visible"/>
                                      </p:to>
                                    </p:set>
                                    <p:animEffect transition="in" filter="wipe(left)">
                                      <p:cBhvr>
                                        <p:cTn id="7" dur="500"/>
                                        <p:tgtEl>
                                          <p:spTgt spid="1352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5223">
                                            <p:txEl>
                                              <p:pRg st="0" end="0"/>
                                            </p:txEl>
                                          </p:spTgt>
                                        </p:tgtEl>
                                        <p:attrNameLst>
                                          <p:attrName>style.visibility</p:attrName>
                                        </p:attrNameLst>
                                      </p:cBhvr>
                                      <p:to>
                                        <p:strVal val="visible"/>
                                      </p:to>
                                    </p:set>
                                    <p:anim calcmode="lin" valueType="num">
                                      <p:cBhvr additive="base">
                                        <p:cTn id="12" dur="500" fill="hold"/>
                                        <p:tgtEl>
                                          <p:spTgt spid="1352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52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5224"/>
                                        </p:tgtEl>
                                        <p:attrNameLst>
                                          <p:attrName>style.visibility</p:attrName>
                                        </p:attrNameLst>
                                      </p:cBhvr>
                                      <p:to>
                                        <p:strVal val="visible"/>
                                      </p:to>
                                    </p:set>
                                    <p:anim calcmode="lin" valueType="num">
                                      <p:cBhvr additive="base">
                                        <p:cTn id="18" dur="500" fill="hold"/>
                                        <p:tgtEl>
                                          <p:spTgt spid="135224"/>
                                        </p:tgtEl>
                                        <p:attrNameLst>
                                          <p:attrName>ppt_x</p:attrName>
                                        </p:attrNameLst>
                                      </p:cBhvr>
                                      <p:tavLst>
                                        <p:tav tm="0">
                                          <p:val>
                                            <p:strVal val="#ppt_x"/>
                                          </p:val>
                                        </p:tav>
                                        <p:tav tm="100000">
                                          <p:val>
                                            <p:strVal val="#ppt_x"/>
                                          </p:val>
                                        </p:tav>
                                      </p:tavLst>
                                    </p:anim>
                                    <p:anim calcmode="lin" valueType="num">
                                      <p:cBhvr additive="base">
                                        <p:cTn id="19" dur="500" fill="hold"/>
                                        <p:tgtEl>
                                          <p:spTgt spid="135224"/>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5202"/>
                                        </p:tgtEl>
                                        <p:attrNameLst>
                                          <p:attrName>style.visibility</p:attrName>
                                        </p:attrNameLst>
                                      </p:cBhvr>
                                      <p:to>
                                        <p:strVal val="visible"/>
                                      </p:to>
                                    </p:set>
                                    <p:anim calcmode="lin" valueType="num">
                                      <p:cBhvr additive="base">
                                        <p:cTn id="24" dur="500" fill="hold"/>
                                        <p:tgtEl>
                                          <p:spTgt spid="135202"/>
                                        </p:tgtEl>
                                        <p:attrNameLst>
                                          <p:attrName>ppt_x</p:attrName>
                                        </p:attrNameLst>
                                      </p:cBhvr>
                                      <p:tavLst>
                                        <p:tav tm="0">
                                          <p:val>
                                            <p:strVal val="#ppt_x"/>
                                          </p:val>
                                        </p:tav>
                                        <p:tav tm="100000">
                                          <p:val>
                                            <p:strVal val="#ppt_x"/>
                                          </p:val>
                                        </p:tav>
                                      </p:tavLst>
                                    </p:anim>
                                    <p:anim calcmode="lin" valueType="num">
                                      <p:cBhvr additive="base">
                                        <p:cTn id="25" dur="500" fill="hold"/>
                                        <p:tgtEl>
                                          <p:spTgt spid="1352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02" grpId="0" autoUpdateAnimBg="0"/>
      <p:bldP spid="135223" grpId="0" build="p" autoUpdateAnimBg="0"/>
      <p:bldP spid="13522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title"/>
          </p:nvPr>
        </p:nvSpPr>
        <p:spPr>
          <a:xfrm>
            <a:off x="1060450" y="215900"/>
            <a:ext cx="7593013" cy="1000125"/>
          </a:xfrm>
        </p:spPr>
        <p:txBody>
          <a:bodyPr/>
          <a:lstStyle/>
          <a:p>
            <a:r>
              <a:rPr lang="en-US" altLang="en-US" sz="3600"/>
              <a:t>Position-space and embeddings</a:t>
            </a:r>
          </a:p>
        </p:txBody>
      </p:sp>
      <p:grpSp>
        <p:nvGrpSpPr>
          <p:cNvPr id="114692" name="Group 4"/>
          <p:cNvGrpSpPr>
            <a:grpSpLocks/>
          </p:cNvGrpSpPr>
          <p:nvPr/>
        </p:nvGrpSpPr>
        <p:grpSpPr bwMode="auto">
          <a:xfrm>
            <a:off x="3665538" y="1196975"/>
            <a:ext cx="1717675" cy="1333500"/>
            <a:chOff x="2038" y="1082"/>
            <a:chExt cx="1082" cy="840"/>
          </a:xfrm>
        </p:grpSpPr>
        <p:sp>
          <p:nvSpPr>
            <p:cNvPr id="114693" name="AutoShape 5"/>
            <p:cNvSpPr>
              <a:spLocks noChangeArrowheads="1"/>
            </p:cNvSpPr>
            <p:nvPr/>
          </p:nvSpPr>
          <p:spPr bwMode="auto">
            <a:xfrm>
              <a:off x="2099" y="1330"/>
              <a:ext cx="622" cy="383"/>
            </a:xfrm>
            <a:prstGeom prst="cube">
              <a:avLst>
                <a:gd name="adj" fmla="val 25000"/>
              </a:avLst>
            </a:prstGeom>
            <a:solidFill>
              <a:srgbClr val="FFFFFF"/>
            </a:solidFill>
            <a:ln w="9525">
              <a:solidFill>
                <a:srgbClr val="000000"/>
              </a:solidFill>
              <a:miter lim="800000"/>
              <a:headEnd/>
              <a:tailEnd/>
            </a:ln>
          </p:spPr>
          <p:txBody>
            <a:bodyPr anchor="ctr"/>
            <a:lstStyle/>
            <a:p>
              <a:endParaRPr lang="en-US"/>
            </a:p>
          </p:txBody>
        </p:sp>
        <p:sp>
          <p:nvSpPr>
            <p:cNvPr id="114694" name="AutoShape 6"/>
            <p:cNvSpPr>
              <a:spLocks noChangeArrowheads="1"/>
            </p:cNvSpPr>
            <p:nvPr/>
          </p:nvSpPr>
          <p:spPr bwMode="auto">
            <a:xfrm>
              <a:off x="2309" y="1217"/>
              <a:ext cx="239" cy="191"/>
            </a:xfrm>
            <a:prstGeom prst="can">
              <a:avLst>
                <a:gd name="adj" fmla="val 25000"/>
              </a:avLst>
            </a:prstGeom>
            <a:solidFill>
              <a:srgbClr val="FFFFFF"/>
            </a:solidFill>
            <a:ln w="9525">
              <a:solidFill>
                <a:srgbClr val="000000"/>
              </a:solidFill>
              <a:round/>
              <a:headEnd/>
              <a:tailEnd/>
            </a:ln>
          </p:spPr>
          <p:txBody>
            <a:bodyPr anchor="ctr"/>
            <a:lstStyle/>
            <a:p>
              <a:endParaRPr lang="en-US"/>
            </a:p>
          </p:txBody>
        </p:sp>
        <p:sp>
          <p:nvSpPr>
            <p:cNvPr id="114695" name="Text Box 7"/>
            <p:cNvSpPr txBox="1">
              <a:spLocks noChangeArrowheads="1"/>
            </p:cNvSpPr>
            <p:nvPr/>
          </p:nvSpPr>
          <p:spPr bwMode="auto">
            <a:xfrm>
              <a:off x="2038" y="1736"/>
              <a:ext cx="108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a:solidFill>
                    <a:srgbClr val="000000"/>
                  </a:solidFill>
                </a:rPr>
                <a:t>object-space </a:t>
              </a:r>
            </a:p>
          </p:txBody>
        </p:sp>
        <p:grpSp>
          <p:nvGrpSpPr>
            <p:cNvPr id="114696" name="Group 8"/>
            <p:cNvGrpSpPr>
              <a:grpSpLocks/>
            </p:cNvGrpSpPr>
            <p:nvPr/>
          </p:nvGrpSpPr>
          <p:grpSpPr bwMode="auto">
            <a:xfrm>
              <a:off x="2530" y="1082"/>
              <a:ext cx="215" cy="186"/>
              <a:chOff x="7174" y="-251"/>
              <a:chExt cx="947" cy="820"/>
            </a:xfrm>
          </p:grpSpPr>
          <p:sp>
            <p:nvSpPr>
              <p:cNvPr id="114697" name="Oval 9"/>
              <p:cNvSpPr>
                <a:spLocks noChangeArrowheads="1"/>
              </p:cNvSpPr>
              <p:nvPr/>
            </p:nvSpPr>
            <p:spPr bwMode="auto">
              <a:xfrm>
                <a:off x="7174" y="295"/>
                <a:ext cx="211" cy="211"/>
              </a:xfrm>
              <a:prstGeom prst="ellipse">
                <a:avLst/>
              </a:prstGeom>
              <a:solidFill>
                <a:srgbClr val="000000"/>
              </a:solidFill>
              <a:ln w="9525">
                <a:solidFill>
                  <a:srgbClr val="000000"/>
                </a:solidFill>
                <a:round/>
                <a:headEnd/>
                <a:tailEnd/>
              </a:ln>
            </p:spPr>
            <p:txBody>
              <a:bodyPr anchor="ctr"/>
              <a:lstStyle/>
              <a:p>
                <a:endParaRPr lang="en-US"/>
              </a:p>
            </p:txBody>
          </p:sp>
          <p:sp>
            <p:nvSpPr>
              <p:cNvPr id="114698" name="Text Box 10"/>
              <p:cNvSpPr txBox="1">
                <a:spLocks noChangeArrowheads="1"/>
              </p:cNvSpPr>
              <p:nvPr/>
            </p:nvSpPr>
            <p:spPr bwMode="auto">
              <a:xfrm>
                <a:off x="7250" y="-251"/>
                <a:ext cx="871"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b="1" i="1">
                    <a:solidFill>
                      <a:srgbClr val="000000"/>
                    </a:solidFill>
                  </a:rPr>
                  <a:t>p</a:t>
                </a:r>
              </a:p>
            </p:txBody>
          </p:sp>
        </p:grpSp>
      </p:grpSp>
      <p:sp>
        <p:nvSpPr>
          <p:cNvPr id="114722" name="Text Box 34"/>
          <p:cNvSpPr txBox="1">
            <a:spLocks noChangeArrowheads="1"/>
          </p:cNvSpPr>
          <p:nvPr/>
        </p:nvSpPr>
        <p:spPr bwMode="auto">
          <a:xfrm>
            <a:off x="717550" y="5227638"/>
            <a:ext cx="77041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1200"/>
              </a:spcAft>
            </a:pPr>
            <a:r>
              <a:rPr lang="en-GB" altLang="en-US" sz="1800"/>
              <a:t>There are infinitely many normal embeddings of a given object-space.</a:t>
            </a:r>
          </a:p>
          <a:p>
            <a:pPr>
              <a:spcAft>
                <a:spcPts val="1200"/>
              </a:spcAft>
            </a:pPr>
            <a:r>
              <a:rPr lang="en-GB" altLang="en-US" sz="1800"/>
              <a:t>In general, no one normal embedding is intrinsic or canonical.</a:t>
            </a:r>
            <a:endParaRPr lang="en-US" altLang="en-US" sz="1800"/>
          </a:p>
        </p:txBody>
      </p:sp>
      <p:grpSp>
        <p:nvGrpSpPr>
          <p:cNvPr id="114741" name="Group 53"/>
          <p:cNvGrpSpPr>
            <a:grpSpLocks/>
          </p:cNvGrpSpPr>
          <p:nvPr/>
        </p:nvGrpSpPr>
        <p:grpSpPr bwMode="auto">
          <a:xfrm>
            <a:off x="1284288" y="2525713"/>
            <a:ext cx="2286000" cy="2376487"/>
            <a:chOff x="809" y="1437"/>
            <a:chExt cx="1440" cy="1497"/>
          </a:xfrm>
        </p:grpSpPr>
        <p:grpSp>
          <p:nvGrpSpPr>
            <p:cNvPr id="114708" name="Group 20"/>
            <p:cNvGrpSpPr>
              <a:grpSpLocks/>
            </p:cNvGrpSpPr>
            <p:nvPr/>
          </p:nvGrpSpPr>
          <p:grpSpPr bwMode="auto">
            <a:xfrm>
              <a:off x="817" y="1808"/>
              <a:ext cx="1067" cy="936"/>
              <a:chOff x="2281" y="2222"/>
              <a:chExt cx="1067" cy="936"/>
            </a:xfrm>
          </p:grpSpPr>
          <p:sp>
            <p:nvSpPr>
              <p:cNvPr id="114709" name="Freeform 21"/>
              <p:cNvSpPr>
                <a:spLocks/>
              </p:cNvSpPr>
              <p:nvPr/>
            </p:nvSpPr>
            <p:spPr bwMode="auto">
              <a:xfrm>
                <a:off x="2326" y="2299"/>
                <a:ext cx="2" cy="837"/>
              </a:xfrm>
              <a:custGeom>
                <a:avLst/>
                <a:gdLst>
                  <a:gd name="T0" fmla="*/ 5 w 5"/>
                  <a:gd name="T1" fmla="*/ 3693 h 3693"/>
                  <a:gd name="T2" fmla="*/ 0 w 5"/>
                  <a:gd name="T3" fmla="*/ 0 h 3693"/>
                </a:gdLst>
                <a:ahLst/>
                <a:cxnLst>
                  <a:cxn ang="0">
                    <a:pos x="T0" y="T1"/>
                  </a:cxn>
                  <a:cxn ang="0">
                    <a:pos x="T2" y="T3"/>
                  </a:cxn>
                </a:cxnLst>
                <a:rect l="0" t="0" r="r" b="b"/>
                <a:pathLst>
                  <a:path w="5" h="3693">
                    <a:moveTo>
                      <a:pt x="5" y="3693"/>
                    </a:moveTo>
                    <a:lnTo>
                      <a:pt x="0"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4710" name="Freeform 22"/>
              <p:cNvSpPr>
                <a:spLocks/>
              </p:cNvSpPr>
              <p:nvPr/>
            </p:nvSpPr>
            <p:spPr bwMode="auto">
              <a:xfrm>
                <a:off x="2323" y="3145"/>
                <a:ext cx="930" cy="0"/>
              </a:xfrm>
              <a:custGeom>
                <a:avLst/>
                <a:gdLst>
                  <a:gd name="T0" fmla="*/ 0 w 4101"/>
                  <a:gd name="T1" fmla="*/ 0 h 1"/>
                  <a:gd name="T2" fmla="*/ 4101 w 4101"/>
                  <a:gd name="T3" fmla="*/ 0 h 1"/>
                </a:gdLst>
                <a:ahLst/>
                <a:cxnLst>
                  <a:cxn ang="0">
                    <a:pos x="T0" y="T1"/>
                  </a:cxn>
                  <a:cxn ang="0">
                    <a:pos x="T2" y="T3"/>
                  </a:cxn>
                </a:cxnLst>
                <a:rect l="0" t="0" r="r" b="b"/>
                <a:pathLst>
                  <a:path w="4101" h="1">
                    <a:moveTo>
                      <a:pt x="0" y="0"/>
                    </a:moveTo>
                    <a:lnTo>
                      <a:pt x="4101"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4711" name="Freeform 23"/>
              <p:cNvSpPr>
                <a:spLocks/>
              </p:cNvSpPr>
              <p:nvPr/>
            </p:nvSpPr>
            <p:spPr bwMode="auto">
              <a:xfrm>
                <a:off x="2323" y="2376"/>
                <a:ext cx="797" cy="769"/>
              </a:xfrm>
              <a:custGeom>
                <a:avLst/>
                <a:gdLst>
                  <a:gd name="T0" fmla="*/ 0 w 3625"/>
                  <a:gd name="T1" fmla="*/ 3361 h 3361"/>
                  <a:gd name="T2" fmla="*/ 3625 w 3625"/>
                  <a:gd name="T3" fmla="*/ 0 h 3361"/>
                </a:gdLst>
                <a:ahLst/>
                <a:cxnLst>
                  <a:cxn ang="0">
                    <a:pos x="T0" y="T1"/>
                  </a:cxn>
                  <a:cxn ang="0">
                    <a:pos x="T2" y="T3"/>
                  </a:cxn>
                </a:cxnLst>
                <a:rect l="0" t="0" r="r" b="b"/>
                <a:pathLst>
                  <a:path w="3625" h="3361">
                    <a:moveTo>
                      <a:pt x="0" y="3361"/>
                    </a:moveTo>
                    <a:lnTo>
                      <a:pt x="3625"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4712" name="Text Box 24"/>
              <p:cNvSpPr txBox="1">
                <a:spLocks noChangeArrowheads="1"/>
              </p:cNvSpPr>
              <p:nvPr/>
            </p:nvSpPr>
            <p:spPr bwMode="auto">
              <a:xfrm>
                <a:off x="2940" y="2972"/>
                <a:ext cx="40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x-</a:t>
                </a:r>
                <a:r>
                  <a:rPr lang="en-US" altLang="en-US" sz="1200">
                    <a:solidFill>
                      <a:srgbClr val="000000"/>
                    </a:solidFill>
                  </a:rPr>
                  <a:t>axis</a:t>
                </a:r>
                <a:endParaRPr lang="en-US" altLang="en-US" sz="1200" i="1">
                  <a:solidFill>
                    <a:srgbClr val="000000"/>
                  </a:solidFill>
                </a:endParaRPr>
              </a:p>
            </p:txBody>
          </p:sp>
          <p:sp>
            <p:nvSpPr>
              <p:cNvPr id="114713" name="Text Box 25"/>
              <p:cNvSpPr txBox="1">
                <a:spLocks noChangeArrowheads="1"/>
              </p:cNvSpPr>
              <p:nvPr/>
            </p:nvSpPr>
            <p:spPr bwMode="auto">
              <a:xfrm>
                <a:off x="2281" y="2320"/>
                <a:ext cx="40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z-</a:t>
                </a:r>
                <a:r>
                  <a:rPr lang="en-US" altLang="en-US" sz="1200">
                    <a:solidFill>
                      <a:srgbClr val="000000"/>
                    </a:solidFill>
                  </a:rPr>
                  <a:t>axis</a:t>
                </a:r>
                <a:endParaRPr lang="en-US" altLang="en-US" sz="1200" i="1">
                  <a:solidFill>
                    <a:srgbClr val="000000"/>
                  </a:solidFill>
                </a:endParaRPr>
              </a:p>
            </p:txBody>
          </p:sp>
          <p:sp>
            <p:nvSpPr>
              <p:cNvPr id="114714" name="Text Box 26"/>
              <p:cNvSpPr txBox="1">
                <a:spLocks noChangeArrowheads="1"/>
              </p:cNvSpPr>
              <p:nvPr/>
            </p:nvSpPr>
            <p:spPr bwMode="auto">
              <a:xfrm>
                <a:off x="2899" y="2222"/>
                <a:ext cx="40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y-</a:t>
                </a:r>
                <a:r>
                  <a:rPr lang="en-US" altLang="en-US" sz="1200">
                    <a:solidFill>
                      <a:srgbClr val="000000"/>
                    </a:solidFill>
                  </a:rPr>
                  <a:t>axis</a:t>
                </a:r>
                <a:endParaRPr lang="en-US" altLang="en-US" sz="1200" i="1">
                  <a:solidFill>
                    <a:srgbClr val="000000"/>
                  </a:solidFill>
                </a:endParaRPr>
              </a:p>
            </p:txBody>
          </p:sp>
        </p:grpSp>
        <p:grpSp>
          <p:nvGrpSpPr>
            <p:cNvPr id="114715" name="Group 27"/>
            <p:cNvGrpSpPr>
              <a:grpSpLocks/>
            </p:cNvGrpSpPr>
            <p:nvPr/>
          </p:nvGrpSpPr>
          <p:grpSpPr bwMode="auto">
            <a:xfrm>
              <a:off x="809" y="2094"/>
              <a:ext cx="1082" cy="840"/>
              <a:chOff x="2038" y="1082"/>
              <a:chExt cx="1082" cy="840"/>
            </a:xfrm>
          </p:grpSpPr>
          <p:sp>
            <p:nvSpPr>
              <p:cNvPr id="114716" name="AutoShape 28"/>
              <p:cNvSpPr>
                <a:spLocks noChangeArrowheads="1"/>
              </p:cNvSpPr>
              <p:nvPr/>
            </p:nvSpPr>
            <p:spPr bwMode="auto">
              <a:xfrm>
                <a:off x="2099" y="1330"/>
                <a:ext cx="622" cy="383"/>
              </a:xfrm>
              <a:prstGeom prst="cube">
                <a:avLst>
                  <a:gd name="adj" fmla="val 25000"/>
                </a:avLst>
              </a:prstGeom>
              <a:solidFill>
                <a:srgbClr val="FFFFFF"/>
              </a:solidFill>
              <a:ln w="9525">
                <a:solidFill>
                  <a:srgbClr val="000000"/>
                </a:solidFill>
                <a:miter lim="800000"/>
                <a:headEnd/>
                <a:tailEnd/>
              </a:ln>
            </p:spPr>
            <p:txBody>
              <a:bodyPr anchor="ctr"/>
              <a:lstStyle/>
              <a:p>
                <a:endParaRPr lang="en-US"/>
              </a:p>
            </p:txBody>
          </p:sp>
          <p:sp>
            <p:nvSpPr>
              <p:cNvPr id="114717" name="AutoShape 29"/>
              <p:cNvSpPr>
                <a:spLocks noChangeArrowheads="1"/>
              </p:cNvSpPr>
              <p:nvPr/>
            </p:nvSpPr>
            <p:spPr bwMode="auto">
              <a:xfrm>
                <a:off x="2309" y="1217"/>
                <a:ext cx="239" cy="191"/>
              </a:xfrm>
              <a:prstGeom prst="can">
                <a:avLst>
                  <a:gd name="adj" fmla="val 25000"/>
                </a:avLst>
              </a:prstGeom>
              <a:solidFill>
                <a:srgbClr val="FFFFFF"/>
              </a:solidFill>
              <a:ln w="9525">
                <a:solidFill>
                  <a:srgbClr val="000000"/>
                </a:solidFill>
                <a:round/>
                <a:headEnd/>
                <a:tailEnd/>
              </a:ln>
            </p:spPr>
            <p:txBody>
              <a:bodyPr anchor="ctr"/>
              <a:lstStyle/>
              <a:p>
                <a:endParaRPr lang="en-US"/>
              </a:p>
            </p:txBody>
          </p:sp>
          <p:sp>
            <p:nvSpPr>
              <p:cNvPr id="114718" name="Text Box 30"/>
              <p:cNvSpPr txBox="1">
                <a:spLocks noChangeArrowheads="1"/>
              </p:cNvSpPr>
              <p:nvPr/>
            </p:nvSpPr>
            <p:spPr bwMode="auto">
              <a:xfrm>
                <a:off x="2038" y="1736"/>
                <a:ext cx="108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600">
                  <a:solidFill>
                    <a:srgbClr val="000000"/>
                  </a:solidFill>
                </a:endParaRPr>
              </a:p>
            </p:txBody>
          </p:sp>
          <p:grpSp>
            <p:nvGrpSpPr>
              <p:cNvPr id="114719" name="Group 31"/>
              <p:cNvGrpSpPr>
                <a:grpSpLocks/>
              </p:cNvGrpSpPr>
              <p:nvPr/>
            </p:nvGrpSpPr>
            <p:grpSpPr bwMode="auto">
              <a:xfrm>
                <a:off x="2530" y="1082"/>
                <a:ext cx="215" cy="186"/>
                <a:chOff x="7174" y="-251"/>
                <a:chExt cx="947" cy="820"/>
              </a:xfrm>
            </p:grpSpPr>
            <p:sp>
              <p:nvSpPr>
                <p:cNvPr id="114720" name="Oval 32"/>
                <p:cNvSpPr>
                  <a:spLocks noChangeArrowheads="1"/>
                </p:cNvSpPr>
                <p:nvPr/>
              </p:nvSpPr>
              <p:spPr bwMode="auto">
                <a:xfrm>
                  <a:off x="7174" y="295"/>
                  <a:ext cx="211" cy="211"/>
                </a:xfrm>
                <a:prstGeom prst="ellipse">
                  <a:avLst/>
                </a:prstGeom>
                <a:solidFill>
                  <a:srgbClr val="000000"/>
                </a:solidFill>
                <a:ln w="9525">
                  <a:solidFill>
                    <a:srgbClr val="000000"/>
                  </a:solidFill>
                  <a:round/>
                  <a:headEnd/>
                  <a:tailEnd/>
                </a:ln>
              </p:spPr>
              <p:txBody>
                <a:bodyPr anchor="ctr"/>
                <a:lstStyle/>
                <a:p>
                  <a:endParaRPr lang="en-US"/>
                </a:p>
              </p:txBody>
            </p:sp>
            <p:sp>
              <p:nvSpPr>
                <p:cNvPr id="114721" name="Text Box 33"/>
                <p:cNvSpPr txBox="1">
                  <a:spLocks noChangeArrowheads="1"/>
                </p:cNvSpPr>
                <p:nvPr/>
              </p:nvSpPr>
              <p:spPr bwMode="auto">
                <a:xfrm>
                  <a:off x="7250" y="-251"/>
                  <a:ext cx="871"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b="1" i="1">
                      <a:solidFill>
                        <a:srgbClr val="000000"/>
                      </a:solidFill>
                    </a:rPr>
                    <a:t>p</a:t>
                  </a:r>
                </a:p>
              </p:txBody>
            </p:sp>
          </p:grpSp>
        </p:grpSp>
        <p:sp>
          <p:nvSpPr>
            <p:cNvPr id="114723" name="Text Box 35"/>
            <p:cNvSpPr txBox="1">
              <a:spLocks noChangeArrowheads="1"/>
            </p:cNvSpPr>
            <p:nvPr/>
          </p:nvSpPr>
          <p:spPr bwMode="auto">
            <a:xfrm>
              <a:off x="832" y="2706"/>
              <a:ext cx="108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a:solidFill>
                    <a:srgbClr val="000000"/>
                  </a:solidFill>
                </a:rPr>
                <a:t>normal embedding 1</a:t>
              </a:r>
            </a:p>
          </p:txBody>
        </p:sp>
        <p:sp>
          <p:nvSpPr>
            <p:cNvPr id="114739" name="AutoShape 51"/>
            <p:cNvSpPr>
              <a:spLocks noChangeArrowheads="1"/>
            </p:cNvSpPr>
            <p:nvPr/>
          </p:nvSpPr>
          <p:spPr bwMode="auto">
            <a:xfrm rot="3095727">
              <a:off x="1897" y="1286"/>
              <a:ext cx="201" cy="503"/>
            </a:xfrm>
            <a:prstGeom prst="upDownArrow">
              <a:avLst>
                <a:gd name="adj1" fmla="val 50000"/>
                <a:gd name="adj2" fmla="val 500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4742" name="Group 54"/>
          <p:cNvGrpSpPr>
            <a:grpSpLocks/>
          </p:cNvGrpSpPr>
          <p:nvPr/>
        </p:nvGrpSpPr>
        <p:grpSpPr bwMode="auto">
          <a:xfrm>
            <a:off x="4964113" y="2573338"/>
            <a:ext cx="2843212" cy="2254250"/>
            <a:chOff x="3127" y="1467"/>
            <a:chExt cx="1791" cy="1420"/>
          </a:xfrm>
        </p:grpSpPr>
        <p:grpSp>
          <p:nvGrpSpPr>
            <p:cNvPr id="114731" name="Group 43"/>
            <p:cNvGrpSpPr>
              <a:grpSpLocks/>
            </p:cNvGrpSpPr>
            <p:nvPr/>
          </p:nvGrpSpPr>
          <p:grpSpPr bwMode="auto">
            <a:xfrm>
              <a:off x="3302" y="2047"/>
              <a:ext cx="1082" cy="840"/>
              <a:chOff x="2038" y="1082"/>
              <a:chExt cx="1082" cy="840"/>
            </a:xfrm>
          </p:grpSpPr>
          <p:sp>
            <p:nvSpPr>
              <p:cNvPr id="114732" name="AutoShape 44"/>
              <p:cNvSpPr>
                <a:spLocks noChangeArrowheads="1"/>
              </p:cNvSpPr>
              <p:nvPr/>
            </p:nvSpPr>
            <p:spPr bwMode="auto">
              <a:xfrm>
                <a:off x="2099" y="1330"/>
                <a:ext cx="622" cy="383"/>
              </a:xfrm>
              <a:prstGeom prst="cube">
                <a:avLst>
                  <a:gd name="adj" fmla="val 25000"/>
                </a:avLst>
              </a:prstGeom>
              <a:solidFill>
                <a:srgbClr val="FFFFFF"/>
              </a:solidFill>
              <a:ln w="9525">
                <a:solidFill>
                  <a:srgbClr val="000000"/>
                </a:solidFill>
                <a:miter lim="800000"/>
                <a:headEnd/>
                <a:tailEnd/>
              </a:ln>
            </p:spPr>
            <p:txBody>
              <a:bodyPr anchor="ctr"/>
              <a:lstStyle/>
              <a:p>
                <a:endParaRPr lang="en-US"/>
              </a:p>
            </p:txBody>
          </p:sp>
          <p:sp>
            <p:nvSpPr>
              <p:cNvPr id="114733" name="AutoShape 45"/>
              <p:cNvSpPr>
                <a:spLocks noChangeArrowheads="1"/>
              </p:cNvSpPr>
              <p:nvPr/>
            </p:nvSpPr>
            <p:spPr bwMode="auto">
              <a:xfrm>
                <a:off x="2309" y="1217"/>
                <a:ext cx="239" cy="191"/>
              </a:xfrm>
              <a:prstGeom prst="can">
                <a:avLst>
                  <a:gd name="adj" fmla="val 25000"/>
                </a:avLst>
              </a:prstGeom>
              <a:solidFill>
                <a:srgbClr val="FFFFFF"/>
              </a:solidFill>
              <a:ln w="9525">
                <a:solidFill>
                  <a:srgbClr val="000000"/>
                </a:solidFill>
                <a:round/>
                <a:headEnd/>
                <a:tailEnd/>
              </a:ln>
            </p:spPr>
            <p:txBody>
              <a:bodyPr anchor="ctr"/>
              <a:lstStyle/>
              <a:p>
                <a:endParaRPr lang="en-US"/>
              </a:p>
            </p:txBody>
          </p:sp>
          <p:sp>
            <p:nvSpPr>
              <p:cNvPr id="114734" name="Text Box 46"/>
              <p:cNvSpPr txBox="1">
                <a:spLocks noChangeArrowheads="1"/>
              </p:cNvSpPr>
              <p:nvPr/>
            </p:nvSpPr>
            <p:spPr bwMode="auto">
              <a:xfrm>
                <a:off x="2038" y="1736"/>
                <a:ext cx="108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600">
                  <a:solidFill>
                    <a:srgbClr val="000000"/>
                  </a:solidFill>
                </a:endParaRPr>
              </a:p>
            </p:txBody>
          </p:sp>
          <p:grpSp>
            <p:nvGrpSpPr>
              <p:cNvPr id="114735" name="Group 47"/>
              <p:cNvGrpSpPr>
                <a:grpSpLocks/>
              </p:cNvGrpSpPr>
              <p:nvPr/>
            </p:nvGrpSpPr>
            <p:grpSpPr bwMode="auto">
              <a:xfrm>
                <a:off x="2530" y="1082"/>
                <a:ext cx="215" cy="186"/>
                <a:chOff x="7174" y="-251"/>
                <a:chExt cx="947" cy="820"/>
              </a:xfrm>
            </p:grpSpPr>
            <p:sp>
              <p:nvSpPr>
                <p:cNvPr id="114736" name="Oval 48"/>
                <p:cNvSpPr>
                  <a:spLocks noChangeArrowheads="1"/>
                </p:cNvSpPr>
                <p:nvPr/>
              </p:nvSpPr>
              <p:spPr bwMode="auto">
                <a:xfrm>
                  <a:off x="7174" y="295"/>
                  <a:ext cx="211" cy="211"/>
                </a:xfrm>
                <a:prstGeom prst="ellipse">
                  <a:avLst/>
                </a:prstGeom>
                <a:solidFill>
                  <a:srgbClr val="000000"/>
                </a:solidFill>
                <a:ln w="9525">
                  <a:solidFill>
                    <a:srgbClr val="000000"/>
                  </a:solidFill>
                  <a:round/>
                  <a:headEnd/>
                  <a:tailEnd/>
                </a:ln>
              </p:spPr>
              <p:txBody>
                <a:bodyPr anchor="ctr"/>
                <a:lstStyle/>
                <a:p>
                  <a:endParaRPr lang="en-US"/>
                </a:p>
              </p:txBody>
            </p:sp>
            <p:sp>
              <p:nvSpPr>
                <p:cNvPr id="114737" name="Text Box 49"/>
                <p:cNvSpPr txBox="1">
                  <a:spLocks noChangeArrowheads="1"/>
                </p:cNvSpPr>
                <p:nvPr/>
              </p:nvSpPr>
              <p:spPr bwMode="auto">
                <a:xfrm>
                  <a:off x="7250" y="-251"/>
                  <a:ext cx="871"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b="1" i="1">
                      <a:solidFill>
                        <a:srgbClr val="000000"/>
                      </a:solidFill>
                    </a:rPr>
                    <a:t>p</a:t>
                  </a:r>
                </a:p>
              </p:txBody>
            </p:sp>
          </p:grpSp>
        </p:grpSp>
        <p:sp>
          <p:nvSpPr>
            <p:cNvPr id="114738" name="Text Box 50"/>
            <p:cNvSpPr txBox="1">
              <a:spLocks noChangeArrowheads="1"/>
            </p:cNvSpPr>
            <p:nvPr/>
          </p:nvSpPr>
          <p:spPr bwMode="auto">
            <a:xfrm>
              <a:off x="3325" y="2659"/>
              <a:ext cx="108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a:solidFill>
                    <a:srgbClr val="000000"/>
                  </a:solidFill>
                </a:rPr>
                <a:t>normal embedding 2</a:t>
              </a:r>
            </a:p>
          </p:txBody>
        </p:sp>
        <p:grpSp>
          <p:nvGrpSpPr>
            <p:cNvPr id="114724" name="Group 36"/>
            <p:cNvGrpSpPr>
              <a:grpSpLocks/>
            </p:cNvGrpSpPr>
            <p:nvPr/>
          </p:nvGrpSpPr>
          <p:grpSpPr bwMode="auto">
            <a:xfrm>
              <a:off x="3851" y="1467"/>
              <a:ext cx="1067" cy="936"/>
              <a:chOff x="2281" y="2222"/>
              <a:chExt cx="1067" cy="936"/>
            </a:xfrm>
          </p:grpSpPr>
          <p:sp>
            <p:nvSpPr>
              <p:cNvPr id="114725" name="Freeform 37"/>
              <p:cNvSpPr>
                <a:spLocks/>
              </p:cNvSpPr>
              <p:nvPr/>
            </p:nvSpPr>
            <p:spPr bwMode="auto">
              <a:xfrm>
                <a:off x="2326" y="2299"/>
                <a:ext cx="2" cy="837"/>
              </a:xfrm>
              <a:custGeom>
                <a:avLst/>
                <a:gdLst>
                  <a:gd name="T0" fmla="*/ 5 w 5"/>
                  <a:gd name="T1" fmla="*/ 3693 h 3693"/>
                  <a:gd name="T2" fmla="*/ 0 w 5"/>
                  <a:gd name="T3" fmla="*/ 0 h 3693"/>
                </a:gdLst>
                <a:ahLst/>
                <a:cxnLst>
                  <a:cxn ang="0">
                    <a:pos x="T0" y="T1"/>
                  </a:cxn>
                  <a:cxn ang="0">
                    <a:pos x="T2" y="T3"/>
                  </a:cxn>
                </a:cxnLst>
                <a:rect l="0" t="0" r="r" b="b"/>
                <a:pathLst>
                  <a:path w="5" h="3693">
                    <a:moveTo>
                      <a:pt x="5" y="3693"/>
                    </a:moveTo>
                    <a:lnTo>
                      <a:pt x="0"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4726" name="Freeform 38"/>
              <p:cNvSpPr>
                <a:spLocks/>
              </p:cNvSpPr>
              <p:nvPr/>
            </p:nvSpPr>
            <p:spPr bwMode="auto">
              <a:xfrm>
                <a:off x="2323" y="3145"/>
                <a:ext cx="930" cy="0"/>
              </a:xfrm>
              <a:custGeom>
                <a:avLst/>
                <a:gdLst>
                  <a:gd name="T0" fmla="*/ 0 w 4101"/>
                  <a:gd name="T1" fmla="*/ 0 h 1"/>
                  <a:gd name="T2" fmla="*/ 4101 w 4101"/>
                  <a:gd name="T3" fmla="*/ 0 h 1"/>
                </a:gdLst>
                <a:ahLst/>
                <a:cxnLst>
                  <a:cxn ang="0">
                    <a:pos x="T0" y="T1"/>
                  </a:cxn>
                  <a:cxn ang="0">
                    <a:pos x="T2" y="T3"/>
                  </a:cxn>
                </a:cxnLst>
                <a:rect l="0" t="0" r="r" b="b"/>
                <a:pathLst>
                  <a:path w="4101" h="1">
                    <a:moveTo>
                      <a:pt x="0" y="0"/>
                    </a:moveTo>
                    <a:lnTo>
                      <a:pt x="4101"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4727" name="Freeform 39"/>
              <p:cNvSpPr>
                <a:spLocks/>
              </p:cNvSpPr>
              <p:nvPr/>
            </p:nvSpPr>
            <p:spPr bwMode="auto">
              <a:xfrm>
                <a:off x="2323" y="2376"/>
                <a:ext cx="797" cy="769"/>
              </a:xfrm>
              <a:custGeom>
                <a:avLst/>
                <a:gdLst>
                  <a:gd name="T0" fmla="*/ 0 w 3625"/>
                  <a:gd name="T1" fmla="*/ 3361 h 3361"/>
                  <a:gd name="T2" fmla="*/ 3625 w 3625"/>
                  <a:gd name="T3" fmla="*/ 0 h 3361"/>
                </a:gdLst>
                <a:ahLst/>
                <a:cxnLst>
                  <a:cxn ang="0">
                    <a:pos x="T0" y="T1"/>
                  </a:cxn>
                  <a:cxn ang="0">
                    <a:pos x="T2" y="T3"/>
                  </a:cxn>
                </a:cxnLst>
                <a:rect l="0" t="0" r="r" b="b"/>
                <a:pathLst>
                  <a:path w="3625" h="3361">
                    <a:moveTo>
                      <a:pt x="0" y="3361"/>
                    </a:moveTo>
                    <a:lnTo>
                      <a:pt x="3625"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4728" name="Text Box 40"/>
              <p:cNvSpPr txBox="1">
                <a:spLocks noChangeArrowheads="1"/>
              </p:cNvSpPr>
              <p:nvPr/>
            </p:nvSpPr>
            <p:spPr bwMode="auto">
              <a:xfrm>
                <a:off x="2940" y="2972"/>
                <a:ext cx="40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x-</a:t>
                </a:r>
                <a:r>
                  <a:rPr lang="en-US" altLang="en-US" sz="1200">
                    <a:solidFill>
                      <a:srgbClr val="000000"/>
                    </a:solidFill>
                  </a:rPr>
                  <a:t>axis</a:t>
                </a:r>
                <a:endParaRPr lang="en-US" altLang="en-US" sz="1200" i="1">
                  <a:solidFill>
                    <a:srgbClr val="000000"/>
                  </a:solidFill>
                </a:endParaRPr>
              </a:p>
            </p:txBody>
          </p:sp>
          <p:sp>
            <p:nvSpPr>
              <p:cNvPr id="114729" name="Text Box 41"/>
              <p:cNvSpPr txBox="1">
                <a:spLocks noChangeArrowheads="1"/>
              </p:cNvSpPr>
              <p:nvPr/>
            </p:nvSpPr>
            <p:spPr bwMode="auto">
              <a:xfrm>
                <a:off x="2281" y="2320"/>
                <a:ext cx="40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z-</a:t>
                </a:r>
                <a:r>
                  <a:rPr lang="en-US" altLang="en-US" sz="1200">
                    <a:solidFill>
                      <a:srgbClr val="000000"/>
                    </a:solidFill>
                  </a:rPr>
                  <a:t>axis</a:t>
                </a:r>
                <a:endParaRPr lang="en-US" altLang="en-US" sz="1200" i="1">
                  <a:solidFill>
                    <a:srgbClr val="000000"/>
                  </a:solidFill>
                </a:endParaRPr>
              </a:p>
            </p:txBody>
          </p:sp>
          <p:sp>
            <p:nvSpPr>
              <p:cNvPr id="114730" name="Text Box 42"/>
              <p:cNvSpPr txBox="1">
                <a:spLocks noChangeArrowheads="1"/>
              </p:cNvSpPr>
              <p:nvPr/>
            </p:nvSpPr>
            <p:spPr bwMode="auto">
              <a:xfrm>
                <a:off x="2899" y="2222"/>
                <a:ext cx="40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y-</a:t>
                </a:r>
                <a:r>
                  <a:rPr lang="en-US" altLang="en-US" sz="1200">
                    <a:solidFill>
                      <a:srgbClr val="000000"/>
                    </a:solidFill>
                  </a:rPr>
                  <a:t>axis</a:t>
                </a:r>
                <a:endParaRPr lang="en-US" altLang="en-US" sz="1200" i="1">
                  <a:solidFill>
                    <a:srgbClr val="000000"/>
                  </a:solidFill>
                </a:endParaRPr>
              </a:p>
            </p:txBody>
          </p:sp>
        </p:grpSp>
        <p:sp>
          <p:nvSpPr>
            <p:cNvPr id="114740" name="AutoShape 52"/>
            <p:cNvSpPr>
              <a:spLocks noChangeArrowheads="1"/>
            </p:cNvSpPr>
            <p:nvPr/>
          </p:nvSpPr>
          <p:spPr bwMode="auto">
            <a:xfrm rot="18504273" flipH="1">
              <a:off x="3278" y="1335"/>
              <a:ext cx="201" cy="503"/>
            </a:xfrm>
            <a:prstGeom prst="upDownArrow">
              <a:avLst>
                <a:gd name="adj1" fmla="val 50000"/>
                <a:gd name="adj2" fmla="val 500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47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47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4722">
                                            <p:txEl>
                                              <p:pRg st="0" end="0"/>
                                            </p:txEl>
                                          </p:spTgt>
                                        </p:tgtEl>
                                        <p:attrNameLst>
                                          <p:attrName>style.visibility</p:attrName>
                                        </p:attrNameLst>
                                      </p:cBhvr>
                                      <p:to>
                                        <p:strVal val="visible"/>
                                      </p:to>
                                    </p:set>
                                    <p:anim calcmode="lin" valueType="num">
                                      <p:cBhvr additive="base">
                                        <p:cTn id="15" dur="500" fill="hold"/>
                                        <p:tgtEl>
                                          <p:spTgt spid="11472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47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4722">
                                            <p:txEl>
                                              <p:pRg st="1" end="1"/>
                                            </p:txEl>
                                          </p:spTgt>
                                        </p:tgtEl>
                                        <p:attrNameLst>
                                          <p:attrName>style.visibility</p:attrName>
                                        </p:attrNameLst>
                                      </p:cBhvr>
                                      <p:to>
                                        <p:strVal val="visible"/>
                                      </p:to>
                                    </p:set>
                                    <p:anim calcmode="lin" valueType="num">
                                      <p:cBhvr additive="base">
                                        <p:cTn id="21" dur="500" fill="hold"/>
                                        <p:tgtEl>
                                          <p:spTgt spid="114722">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472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22"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p:txBody>
          <a:bodyPr/>
          <a:lstStyle/>
          <a:p>
            <a:r>
              <a:rPr lang="en-US" altLang="en-US" sz="3600"/>
              <a:t>Position-space and embeddings</a:t>
            </a:r>
          </a:p>
        </p:txBody>
      </p:sp>
      <p:sp>
        <p:nvSpPr>
          <p:cNvPr id="147459" name="Text Box 1027"/>
          <p:cNvSpPr txBox="1">
            <a:spLocks noChangeArrowheads="1"/>
          </p:cNvSpPr>
          <p:nvPr/>
        </p:nvSpPr>
        <p:spPr bwMode="auto">
          <a:xfrm>
            <a:off x="1530350" y="1404938"/>
            <a:ext cx="5867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Given two normal embeddings, E</a:t>
            </a:r>
            <a:r>
              <a:rPr lang="en-US" altLang="en-US" baseline="-25000"/>
              <a:t>1</a:t>
            </a:r>
            <a:r>
              <a:rPr lang="en-US" altLang="en-US"/>
              <a:t> and E</a:t>
            </a:r>
            <a:r>
              <a:rPr lang="en-US" altLang="en-US" baseline="-25000"/>
              <a:t>2</a:t>
            </a:r>
            <a:r>
              <a:rPr lang="en-US" altLang="en-US"/>
              <a:t> </a:t>
            </a:r>
          </a:p>
          <a:p>
            <a:r>
              <a:rPr lang="en-US" altLang="en-US"/>
              <a:t>how are are they related to each other?</a:t>
            </a:r>
          </a:p>
        </p:txBody>
      </p:sp>
      <p:sp>
        <p:nvSpPr>
          <p:cNvPr id="147462" name="Text Box 1030"/>
          <p:cNvSpPr txBox="1">
            <a:spLocks noChangeArrowheads="1"/>
          </p:cNvSpPr>
          <p:nvPr/>
        </p:nvSpPr>
        <p:spPr bwMode="auto">
          <a:xfrm>
            <a:off x="1570038" y="5349875"/>
            <a:ext cx="414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Each </a:t>
            </a:r>
            <a:r>
              <a:rPr lang="en-US" altLang="en-US" b="1"/>
              <a:t>T</a:t>
            </a:r>
            <a:r>
              <a:rPr lang="en-US" altLang="en-US" b="1" i="1" baseline="-25000"/>
              <a:t>k </a:t>
            </a:r>
            <a:r>
              <a:rPr lang="en-US" altLang="en-US"/>
              <a:t>is a rotation matrix ...</a:t>
            </a:r>
          </a:p>
        </p:txBody>
      </p:sp>
      <p:grpSp>
        <p:nvGrpSpPr>
          <p:cNvPr id="147464" name="Group 1032"/>
          <p:cNvGrpSpPr>
            <a:grpSpLocks/>
          </p:cNvGrpSpPr>
          <p:nvPr/>
        </p:nvGrpSpPr>
        <p:grpSpPr bwMode="auto">
          <a:xfrm>
            <a:off x="1493838" y="2695575"/>
            <a:ext cx="5478462" cy="2057400"/>
            <a:chOff x="941" y="1698"/>
            <a:chExt cx="3451" cy="1296"/>
          </a:xfrm>
        </p:grpSpPr>
        <p:graphicFrame>
          <p:nvGraphicFramePr>
            <p:cNvPr id="147460" name="Object 1028"/>
            <p:cNvGraphicFramePr>
              <a:graphicFrameLocks noChangeAspect="1"/>
            </p:cNvGraphicFramePr>
            <p:nvPr/>
          </p:nvGraphicFramePr>
          <p:xfrm>
            <a:off x="1109" y="2045"/>
            <a:ext cx="3283" cy="949"/>
          </p:xfrm>
          <a:graphic>
            <a:graphicData uri="http://schemas.openxmlformats.org/presentationml/2006/ole">
              <mc:AlternateContent xmlns:mc="http://schemas.openxmlformats.org/markup-compatibility/2006">
                <mc:Choice xmlns:v="urn:schemas-microsoft-com:vml" Requires="v">
                  <p:oleObj spid="_x0000_s147465" name="Equation" r:id="rId3" imgW="2108160" imgH="609480" progId="Equation.DSMT4">
                    <p:embed/>
                  </p:oleObj>
                </mc:Choice>
                <mc:Fallback>
                  <p:oleObj name="Equation" r:id="rId3" imgW="2108160" imgH="609480" progId="Equation.DSMT4">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 y="2045"/>
                          <a:ext cx="3283"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7463" name="Text Box 1031"/>
            <p:cNvSpPr txBox="1">
              <a:spLocks noChangeArrowheads="1"/>
            </p:cNvSpPr>
            <p:nvPr/>
          </p:nvSpPr>
          <p:spPr bwMode="auto">
            <a:xfrm>
              <a:off x="941" y="1698"/>
              <a:ext cx="24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7-parameter transformation: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74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7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en-US"/>
              <a:t>7 parameter transformation</a:t>
            </a:r>
          </a:p>
        </p:txBody>
      </p:sp>
      <p:graphicFrame>
        <p:nvGraphicFramePr>
          <p:cNvPr id="133123" name="Object 3"/>
          <p:cNvGraphicFramePr>
            <a:graphicFrameLocks noChangeAspect="1"/>
          </p:cNvGraphicFramePr>
          <p:nvPr/>
        </p:nvGraphicFramePr>
        <p:xfrm>
          <a:off x="423863" y="1677988"/>
          <a:ext cx="6858000" cy="4113212"/>
        </p:xfrm>
        <a:graphic>
          <a:graphicData uri="http://schemas.openxmlformats.org/presentationml/2006/ole">
            <mc:AlternateContent xmlns:mc="http://schemas.openxmlformats.org/markup-compatibility/2006">
              <mc:Choice xmlns:v="urn:schemas-microsoft-com:vml" Requires="v">
                <p:oleObj spid="_x0000_s133125" name="Microsoft Draw Drawing" r:id="rId3" imgW="4572271" imgH="2743741" progId="MSDraw.Drawing.8.2">
                  <p:embed/>
                </p:oleObj>
              </mc:Choice>
              <mc:Fallback>
                <p:oleObj name="Microsoft Draw Drawing" r:id="rId3" imgW="4572271" imgH="2743741" progId="MSDraw.Drawing.8.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63" y="1677988"/>
                        <a:ext cx="6858000" cy="411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24" name="Text Box 4"/>
          <p:cNvSpPr txBox="1">
            <a:spLocks noChangeArrowheads="1"/>
          </p:cNvSpPr>
          <p:nvPr/>
        </p:nvSpPr>
        <p:spPr bwMode="auto">
          <a:xfrm>
            <a:off x="5118100" y="2435225"/>
            <a:ext cx="33559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Relates embedding E2 </a:t>
            </a:r>
          </a:p>
          <a:p>
            <a:r>
              <a:rPr lang="en-US" altLang="en-US"/>
              <a:t>to embedding E1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617538" y="242888"/>
            <a:ext cx="7772400" cy="935037"/>
          </a:xfrm>
        </p:spPr>
        <p:txBody>
          <a:bodyPr/>
          <a:lstStyle/>
          <a:p>
            <a:r>
              <a:rPr lang="en-US" altLang="en-US"/>
              <a:t>SRM concepts</a:t>
            </a:r>
          </a:p>
        </p:txBody>
      </p:sp>
      <p:sp>
        <p:nvSpPr>
          <p:cNvPr id="204803" name="Rectangle 3"/>
          <p:cNvSpPr>
            <a:spLocks noGrp="1" noChangeArrowheads="1"/>
          </p:cNvSpPr>
          <p:nvPr>
            <p:ph type="body" idx="1"/>
          </p:nvPr>
        </p:nvSpPr>
        <p:spPr>
          <a:xfrm>
            <a:off x="1149350" y="1055688"/>
            <a:ext cx="6408738" cy="5251450"/>
          </a:xfrm>
        </p:spPr>
        <p:txBody>
          <a:bodyPr/>
          <a:lstStyle/>
          <a:p>
            <a:pPr>
              <a:lnSpc>
                <a:spcPct val="110000"/>
              </a:lnSpc>
            </a:pPr>
            <a:r>
              <a:rPr lang="en-US" altLang="en-US" sz="2000"/>
              <a:t>Spatial objects and object-space</a:t>
            </a:r>
          </a:p>
          <a:p>
            <a:pPr>
              <a:lnSpc>
                <a:spcPct val="110000"/>
              </a:lnSpc>
            </a:pPr>
            <a:r>
              <a:rPr lang="en-US" altLang="en-US" sz="2000"/>
              <a:t>Position-space and normal embeddings</a:t>
            </a:r>
          </a:p>
          <a:p>
            <a:pPr>
              <a:lnSpc>
                <a:spcPct val="110000"/>
              </a:lnSpc>
            </a:pPr>
            <a:r>
              <a:rPr lang="en-US" altLang="en-US" sz="2000" b="1">
                <a:solidFill>
                  <a:schemeClr val="accent2"/>
                </a:solidFill>
              </a:rPr>
              <a:t>Reference datums</a:t>
            </a:r>
          </a:p>
          <a:p>
            <a:pPr>
              <a:lnSpc>
                <a:spcPct val="110000"/>
              </a:lnSpc>
            </a:pPr>
            <a:r>
              <a:rPr lang="en-US" altLang="en-US" sz="2000" b="1">
                <a:solidFill>
                  <a:schemeClr val="accent2"/>
                </a:solidFill>
              </a:rPr>
              <a:t>Object reference models</a:t>
            </a:r>
            <a:endParaRPr lang="en-US" altLang="en-US" sz="2000"/>
          </a:p>
          <a:p>
            <a:pPr>
              <a:lnSpc>
                <a:spcPct val="110000"/>
              </a:lnSpc>
            </a:pPr>
            <a:r>
              <a:rPr lang="en-US" altLang="en-US" sz="2000"/>
              <a:t>Coordinate systems</a:t>
            </a:r>
          </a:p>
          <a:p>
            <a:pPr lvl="1">
              <a:lnSpc>
                <a:spcPct val="110000"/>
              </a:lnSpc>
            </a:pPr>
            <a:r>
              <a:rPr lang="en-US" altLang="en-US" sz="1800"/>
              <a:t>Abstract coordinate systems</a:t>
            </a:r>
          </a:p>
          <a:p>
            <a:pPr lvl="2">
              <a:lnSpc>
                <a:spcPct val="110000"/>
              </a:lnSpc>
            </a:pPr>
            <a:r>
              <a:rPr lang="en-US" altLang="en-US" sz="1600"/>
              <a:t>localization</a:t>
            </a:r>
          </a:p>
          <a:p>
            <a:pPr lvl="2">
              <a:lnSpc>
                <a:spcPct val="110000"/>
              </a:lnSpc>
            </a:pPr>
            <a:r>
              <a:rPr lang="en-US" altLang="en-US" sz="1600"/>
              <a:t>Induced surface coordinate systems</a:t>
            </a:r>
          </a:p>
          <a:p>
            <a:pPr lvl="2">
              <a:lnSpc>
                <a:spcPct val="110000"/>
              </a:lnSpc>
            </a:pPr>
            <a:r>
              <a:rPr lang="en-US" altLang="en-US" sz="1600"/>
              <a:t>map projections</a:t>
            </a:r>
          </a:p>
          <a:p>
            <a:pPr lvl="1">
              <a:lnSpc>
                <a:spcPct val="110000"/>
              </a:lnSpc>
            </a:pPr>
            <a:r>
              <a:rPr lang="en-US" altLang="en-US" sz="1800"/>
              <a:t>Temporal coordinate systems</a:t>
            </a:r>
          </a:p>
          <a:p>
            <a:pPr lvl="1">
              <a:lnSpc>
                <a:spcPct val="110000"/>
              </a:lnSpc>
            </a:pPr>
            <a:r>
              <a:rPr lang="en-US" altLang="en-US" sz="1800"/>
              <a:t>Spatial coordinate systems</a:t>
            </a:r>
          </a:p>
          <a:p>
            <a:pPr>
              <a:lnSpc>
                <a:spcPct val="110000"/>
              </a:lnSpc>
            </a:pPr>
            <a:r>
              <a:rPr lang="en-US" altLang="en-US" sz="2000"/>
              <a:t>Spatial reference frames</a:t>
            </a:r>
          </a:p>
          <a:p>
            <a:pPr>
              <a:lnSpc>
                <a:spcPct val="110000"/>
              </a:lnSpc>
            </a:pPr>
            <a:r>
              <a:rPr lang="en-US" altLang="en-US" sz="2000"/>
              <a:t>Vertical offset surfaces</a:t>
            </a:r>
          </a:p>
          <a:p>
            <a:pPr>
              <a:lnSpc>
                <a:spcPct val="110000"/>
              </a:lnSpc>
            </a:pPr>
            <a:r>
              <a:rPr lang="en-US" altLang="en-US" sz="2000"/>
              <a:t>Spatial operations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en-US" sz="3600"/>
              <a:t>How are embeddings specified?</a:t>
            </a:r>
            <a:endParaRPr lang="en-US" altLang="en-US" sz="4400"/>
          </a:p>
        </p:txBody>
      </p:sp>
      <p:sp>
        <p:nvSpPr>
          <p:cNvPr id="117763" name="Rectangle 3"/>
          <p:cNvSpPr>
            <a:spLocks noGrp="1" noChangeArrowheads="1"/>
          </p:cNvSpPr>
          <p:nvPr>
            <p:ph type="body" idx="1"/>
          </p:nvPr>
        </p:nvSpPr>
        <p:spPr>
          <a:xfrm>
            <a:off x="973138" y="1371600"/>
            <a:ext cx="7526337" cy="4787900"/>
          </a:xfrm>
        </p:spPr>
        <p:txBody>
          <a:bodyPr/>
          <a:lstStyle/>
          <a:p>
            <a:r>
              <a:rPr lang="en-US" altLang="en-US" sz="2800"/>
              <a:t>The specification pieces</a:t>
            </a:r>
          </a:p>
          <a:p>
            <a:pPr lvl="1"/>
            <a:r>
              <a:rPr lang="en-US" altLang="en-US" sz="2400"/>
              <a:t>Reference Datum (RD)</a:t>
            </a:r>
          </a:p>
          <a:p>
            <a:pPr lvl="1"/>
            <a:r>
              <a:rPr lang="en-US" altLang="en-US" sz="2400"/>
              <a:t>Spatial binding</a:t>
            </a:r>
          </a:p>
          <a:p>
            <a:r>
              <a:rPr lang="en-US" altLang="en-US" sz="2800"/>
              <a:t>RD and normal embedding compatibility</a:t>
            </a:r>
          </a:p>
          <a:p>
            <a:r>
              <a:rPr lang="en-US" altLang="en-US" sz="2800"/>
              <a:t>“Assembly instructions”:</a:t>
            </a:r>
          </a:p>
          <a:p>
            <a:pPr lvl="1"/>
            <a:r>
              <a:rPr lang="en-US" altLang="en-US" sz="2400"/>
              <a:t>Object Reference Model Template (ORMT)</a:t>
            </a:r>
          </a:p>
          <a:p>
            <a:r>
              <a:rPr lang="en-US" altLang="en-US" sz="2800"/>
              <a:t>Object Reference Model (ORM) </a:t>
            </a:r>
          </a:p>
          <a:p>
            <a:pPr lvl="1"/>
            <a:r>
              <a:rPr lang="en-US" altLang="en-US" sz="2400"/>
              <a:t>ORMT Realization </a:t>
            </a:r>
          </a:p>
          <a:p>
            <a:pPr lvl="1"/>
            <a:r>
              <a:rPr lang="en-US" altLang="en-US" sz="2400"/>
              <a:t>Embedding specification</a:t>
            </a:r>
          </a:p>
          <a:p>
            <a:pPr lvl="1"/>
            <a:endParaRPr lang="en-US" alt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en-US" sz="3600"/>
              <a:t>Reference datums</a:t>
            </a:r>
            <a:endParaRPr lang="en-US" altLang="en-US" sz="4400"/>
          </a:p>
        </p:txBody>
      </p:sp>
      <p:sp>
        <p:nvSpPr>
          <p:cNvPr id="109572" name="Rectangle 4"/>
          <p:cNvSpPr>
            <a:spLocks noChangeArrowheads="1"/>
          </p:cNvSpPr>
          <p:nvPr/>
        </p:nvSpPr>
        <p:spPr bwMode="auto">
          <a:xfrm>
            <a:off x="1131888" y="1957388"/>
            <a:ext cx="69627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b="1"/>
              <a:t>Reference datum</a:t>
            </a:r>
            <a:r>
              <a:rPr lang="en-GB" altLang="en-US" i="1"/>
              <a:t>  </a:t>
            </a:r>
            <a:r>
              <a:rPr lang="en-GB" altLang="en-US"/>
              <a:t>(RD):</a:t>
            </a:r>
          </a:p>
          <a:p>
            <a:r>
              <a:rPr lang="en-GB" altLang="en-US"/>
              <a:t>	 A geometric construct in position-space </a:t>
            </a:r>
          </a:p>
          <a:p>
            <a:r>
              <a:rPr lang="en-GB" altLang="en-US"/>
              <a:t>that is used to specify an aspect of an embedding </a:t>
            </a:r>
          </a:p>
          <a:p>
            <a:r>
              <a:rPr lang="en-GB" altLang="en-US"/>
              <a:t>of position-space into object-space.</a:t>
            </a:r>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685800" y="322263"/>
            <a:ext cx="7772400" cy="671512"/>
          </a:xfrm>
        </p:spPr>
        <p:txBody>
          <a:bodyPr/>
          <a:lstStyle/>
          <a:p>
            <a:r>
              <a:rPr lang="en-US" altLang="en-US"/>
              <a:t>Reference datum (RD)</a:t>
            </a:r>
          </a:p>
        </p:txBody>
      </p:sp>
      <p:sp>
        <p:nvSpPr>
          <p:cNvPr id="119811" name="Rectangle 3"/>
          <p:cNvSpPr>
            <a:spLocks noGrp="1" noChangeArrowheads="1"/>
          </p:cNvSpPr>
          <p:nvPr>
            <p:ph type="body" idx="1"/>
          </p:nvPr>
        </p:nvSpPr>
        <p:spPr>
          <a:xfrm>
            <a:off x="709613" y="1193800"/>
            <a:ext cx="7772400" cy="4997450"/>
          </a:xfrm>
        </p:spPr>
        <p:txBody>
          <a:bodyPr/>
          <a:lstStyle/>
          <a:p>
            <a:r>
              <a:rPr lang="en-US" altLang="en-US" sz="2400"/>
              <a:t>Concept</a:t>
            </a:r>
          </a:p>
          <a:p>
            <a:pPr lvl="1"/>
            <a:r>
              <a:rPr lang="en-US" altLang="en-US" sz="2000"/>
              <a:t>A construct with position-space analytic representation </a:t>
            </a:r>
            <a:br>
              <a:rPr lang="en-US" altLang="en-US" sz="2000"/>
            </a:br>
            <a:r>
              <a:rPr lang="en-US" altLang="en-US" sz="2000"/>
              <a:t>and object-space geometric representation</a:t>
            </a:r>
          </a:p>
          <a:p>
            <a:pPr lvl="1"/>
            <a:r>
              <a:rPr lang="en-US" altLang="en-US" sz="2000"/>
              <a:t>Category: </a:t>
            </a:r>
          </a:p>
          <a:p>
            <a:pPr lvl="2"/>
            <a:r>
              <a:rPr lang="en-US" altLang="en-US" sz="1800"/>
              <a:t>Point </a:t>
            </a:r>
          </a:p>
          <a:p>
            <a:pPr lvl="2"/>
            <a:r>
              <a:rPr lang="en-US" altLang="en-US" sz="1800"/>
              <a:t>Directed curve </a:t>
            </a:r>
          </a:p>
          <a:p>
            <a:pPr lvl="2"/>
            <a:r>
              <a:rPr lang="en-US" altLang="en-US" sz="1800"/>
              <a:t>Oriented surface</a:t>
            </a:r>
          </a:p>
          <a:p>
            <a:pPr lvl="1"/>
            <a:r>
              <a:rPr lang="en-US" altLang="en-US" sz="2000"/>
              <a:t>Expressed as implicit or explicit function of position-space</a:t>
            </a:r>
          </a:p>
          <a:p>
            <a:pPr lvl="1"/>
            <a:r>
              <a:rPr lang="en-US" altLang="en-US" sz="2000"/>
              <a:t>Method of orientation (except point)</a:t>
            </a:r>
          </a:p>
          <a:p>
            <a:pPr lvl="1"/>
            <a:r>
              <a:rPr lang="en-US" altLang="en-US" sz="2000" u="sng"/>
              <a:t>Method</a:t>
            </a:r>
            <a:r>
              <a:rPr lang="en-US" altLang="en-US" sz="2000"/>
              <a:t> of binding to object is application domain specific and is outside of SRM scope</a:t>
            </a:r>
          </a:p>
          <a:p>
            <a:r>
              <a:rPr lang="en-US" altLang="en-US" sz="2400"/>
              <a:t>Standardized set</a:t>
            </a:r>
          </a:p>
          <a:p>
            <a:pPr lvl="1"/>
            <a:r>
              <a:rPr lang="en-US" altLang="en-US" sz="2000"/>
              <a:t>Label, code, definition</a:t>
            </a:r>
          </a:p>
          <a:p>
            <a:pPr lvl="1"/>
            <a:r>
              <a:rPr lang="en-US" altLang="en-US" sz="2000"/>
              <a:t>set of Ellipsoid RD associated to celestial objects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014413" y="134938"/>
            <a:ext cx="7593012" cy="1000125"/>
          </a:xfrm>
        </p:spPr>
        <p:txBody>
          <a:bodyPr/>
          <a:lstStyle/>
          <a:p>
            <a:r>
              <a:rPr lang="en-US" altLang="en-US"/>
              <a:t>Reference datum (RD)</a:t>
            </a:r>
          </a:p>
        </p:txBody>
      </p:sp>
      <p:graphicFrame>
        <p:nvGraphicFramePr>
          <p:cNvPr id="120835" name="Object 3"/>
          <p:cNvGraphicFramePr>
            <a:graphicFrameLocks noChangeAspect="1"/>
          </p:cNvGraphicFramePr>
          <p:nvPr/>
        </p:nvGraphicFramePr>
        <p:xfrm>
          <a:off x="1682750" y="1347788"/>
          <a:ext cx="6443663" cy="5089525"/>
        </p:xfrm>
        <a:graphic>
          <a:graphicData uri="http://schemas.openxmlformats.org/presentationml/2006/ole">
            <mc:AlternateContent xmlns:mc="http://schemas.openxmlformats.org/markup-compatibility/2006">
              <mc:Choice xmlns:v="urn:schemas-microsoft-com:vml" Requires="v">
                <p:oleObj spid="_x0000_s120836" name="Document" r:id="rId3" imgW="5778000" imgH="4563000" progId="Word.Document.8">
                  <p:embed/>
                </p:oleObj>
              </mc:Choice>
              <mc:Fallback>
                <p:oleObj name="Document" r:id="rId3" imgW="5778000" imgH="456300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750" y="1347788"/>
                        <a:ext cx="6443663" cy="508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en-US"/>
              <a:t>3D point RDs</a:t>
            </a:r>
          </a:p>
        </p:txBody>
      </p:sp>
      <p:graphicFrame>
        <p:nvGraphicFramePr>
          <p:cNvPr id="121859" name="Object 3"/>
          <p:cNvGraphicFramePr>
            <a:graphicFrameLocks noChangeAspect="1"/>
          </p:cNvGraphicFramePr>
          <p:nvPr/>
        </p:nvGraphicFramePr>
        <p:xfrm>
          <a:off x="373063" y="1900238"/>
          <a:ext cx="8499475" cy="2735262"/>
        </p:xfrm>
        <a:graphic>
          <a:graphicData uri="http://schemas.openxmlformats.org/presentationml/2006/ole">
            <mc:AlternateContent xmlns:mc="http://schemas.openxmlformats.org/markup-compatibility/2006">
              <mc:Choice xmlns:v="urn:schemas-microsoft-com:vml" Requires="v">
                <p:oleObj spid="_x0000_s121860" name="Document" r:id="rId3" imgW="5642640" imgH="1816200" progId="Word.Document.8">
                  <p:embed/>
                </p:oleObj>
              </mc:Choice>
              <mc:Fallback>
                <p:oleObj name="Document" r:id="rId3" imgW="5642640" imgH="181620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063" y="1900238"/>
                        <a:ext cx="8499475" cy="273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050"/>
          <p:cNvSpPr>
            <a:spLocks noGrp="1" noChangeArrowheads="1"/>
          </p:cNvSpPr>
          <p:nvPr>
            <p:ph type="title"/>
          </p:nvPr>
        </p:nvSpPr>
        <p:spPr/>
        <p:txBody>
          <a:bodyPr/>
          <a:lstStyle/>
          <a:p>
            <a:r>
              <a:rPr lang="en-US" altLang="en-US"/>
              <a:t>Outline</a:t>
            </a:r>
          </a:p>
        </p:txBody>
      </p:sp>
      <p:sp>
        <p:nvSpPr>
          <p:cNvPr id="281603" name="Rectangle 2051"/>
          <p:cNvSpPr>
            <a:spLocks noGrp="1" noChangeArrowheads="1"/>
          </p:cNvSpPr>
          <p:nvPr>
            <p:ph type="body" idx="1"/>
          </p:nvPr>
        </p:nvSpPr>
        <p:spPr>
          <a:xfrm>
            <a:off x="822325" y="1258888"/>
            <a:ext cx="6992938" cy="4940300"/>
          </a:xfrm>
        </p:spPr>
        <p:txBody>
          <a:bodyPr/>
          <a:lstStyle/>
          <a:p>
            <a:r>
              <a:rPr lang="en-US" altLang="en-US" sz="2000"/>
              <a:t>Introduction</a:t>
            </a:r>
          </a:p>
          <a:p>
            <a:pPr lvl="1"/>
            <a:r>
              <a:rPr lang="en-US" altLang="en-US" sz="1800"/>
              <a:t>scope</a:t>
            </a:r>
          </a:p>
          <a:p>
            <a:pPr lvl="1"/>
            <a:r>
              <a:rPr lang="en-US" altLang="en-US" sz="1800"/>
              <a:t>goals</a:t>
            </a:r>
          </a:p>
          <a:p>
            <a:r>
              <a:rPr lang="en-US" altLang="en-US" sz="2000"/>
              <a:t>SRM Concepts</a:t>
            </a:r>
          </a:p>
          <a:p>
            <a:pPr lvl="1"/>
            <a:r>
              <a:rPr lang="en-US" altLang="en-US" sz="1800"/>
              <a:t>key concept preview</a:t>
            </a:r>
          </a:p>
          <a:p>
            <a:pPr lvl="1"/>
            <a:r>
              <a:rPr lang="en-US" altLang="en-US" sz="1800"/>
              <a:t>object-space and position-space</a:t>
            </a:r>
          </a:p>
          <a:p>
            <a:pPr lvl="1"/>
            <a:r>
              <a:rPr lang="en-US" altLang="en-US" sz="1800"/>
              <a:t>reference datums and object reference models</a:t>
            </a:r>
          </a:p>
          <a:p>
            <a:pPr lvl="1"/>
            <a:r>
              <a:rPr lang="en-US" altLang="en-US" sz="1800"/>
              <a:t>coordinate systems</a:t>
            </a:r>
          </a:p>
          <a:p>
            <a:pPr lvl="1"/>
            <a:r>
              <a:rPr lang="en-US" altLang="en-US" sz="1800"/>
              <a:t>spatial reference frames</a:t>
            </a:r>
          </a:p>
          <a:p>
            <a:pPr lvl="1"/>
            <a:r>
              <a:rPr lang="en-US" altLang="en-US" sz="1800"/>
              <a:t>vertical offset surfaces</a:t>
            </a:r>
          </a:p>
          <a:p>
            <a:pPr lvl="1"/>
            <a:r>
              <a:rPr lang="en-US" altLang="en-US" sz="1800"/>
              <a:t>spatial operations and the API</a:t>
            </a:r>
          </a:p>
          <a:p>
            <a:r>
              <a:rPr lang="en-US" altLang="en-US" sz="2000"/>
              <a:t>Computational considerations </a:t>
            </a:r>
          </a:p>
          <a:p>
            <a:r>
              <a:rPr lang="en-US" altLang="en-US" sz="2000"/>
              <a:t>Spatial operation validity, conformance, accuracy</a:t>
            </a:r>
          </a:p>
          <a:p>
            <a:r>
              <a:rPr lang="en-US" altLang="en-US" sz="2000"/>
              <a:t>Structure of the SRM ISO standard</a:t>
            </a:r>
          </a:p>
        </p:txBody>
      </p:sp>
      <p:sp>
        <p:nvSpPr>
          <p:cNvPr id="281604" name="AutoShape 2052">
            <a:hlinkClick r:id="rId3" action="ppaction://hlinksldjump" highlightClick="1"/>
          </p:cNvPr>
          <p:cNvSpPr>
            <a:spLocks noChangeArrowheads="1"/>
          </p:cNvSpPr>
          <p:nvPr/>
        </p:nvSpPr>
        <p:spPr bwMode="auto">
          <a:xfrm>
            <a:off x="722313" y="2328863"/>
            <a:ext cx="2525712" cy="322262"/>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1"/>
              </a:solidFill>
            </a:endParaRPr>
          </a:p>
        </p:txBody>
      </p:sp>
      <p:sp>
        <p:nvSpPr>
          <p:cNvPr id="281605" name="AutoShape 2053">
            <a:hlinkClick r:id="rId4" action="ppaction://hlinksldjump" highlightClick="1"/>
          </p:cNvPr>
          <p:cNvSpPr>
            <a:spLocks noChangeArrowheads="1"/>
          </p:cNvSpPr>
          <p:nvPr/>
        </p:nvSpPr>
        <p:spPr bwMode="auto">
          <a:xfrm>
            <a:off x="690563" y="4994275"/>
            <a:ext cx="3948112" cy="322263"/>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1"/>
              </a:solidFill>
            </a:endParaRPr>
          </a:p>
        </p:txBody>
      </p:sp>
      <p:sp>
        <p:nvSpPr>
          <p:cNvPr id="281606" name="AutoShape 2054">
            <a:hlinkClick r:id="" action="ppaction://noaction" highlightClick="1"/>
          </p:cNvPr>
          <p:cNvSpPr>
            <a:spLocks noChangeArrowheads="1"/>
          </p:cNvSpPr>
          <p:nvPr/>
        </p:nvSpPr>
        <p:spPr bwMode="auto">
          <a:xfrm>
            <a:off x="736600" y="5384800"/>
            <a:ext cx="6024563" cy="322263"/>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en-US"/>
              <a:t>3D directed curve RDs</a:t>
            </a:r>
          </a:p>
        </p:txBody>
      </p:sp>
      <p:graphicFrame>
        <p:nvGraphicFramePr>
          <p:cNvPr id="122883" name="Object 3"/>
          <p:cNvGraphicFramePr>
            <a:graphicFrameLocks noChangeAspect="1"/>
          </p:cNvGraphicFramePr>
          <p:nvPr/>
        </p:nvGraphicFramePr>
        <p:xfrm>
          <a:off x="636588" y="2109788"/>
          <a:ext cx="7981950" cy="2433637"/>
        </p:xfrm>
        <a:graphic>
          <a:graphicData uri="http://schemas.openxmlformats.org/presentationml/2006/ole">
            <mc:AlternateContent xmlns:mc="http://schemas.openxmlformats.org/markup-compatibility/2006">
              <mc:Choice xmlns:v="urn:schemas-microsoft-com:vml" Requires="v">
                <p:oleObj spid="_x0000_s122884" name="Document" r:id="rId3" imgW="5642640" imgH="1720800" progId="Word.Document.8">
                  <p:embed/>
                </p:oleObj>
              </mc:Choice>
              <mc:Fallback>
                <p:oleObj name="Document" r:id="rId3" imgW="5642640" imgH="172080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88" y="2109788"/>
                        <a:ext cx="7981950" cy="243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en-US"/>
              <a:t>Oriented surface RD (planes)</a:t>
            </a:r>
          </a:p>
        </p:txBody>
      </p:sp>
      <p:graphicFrame>
        <p:nvGraphicFramePr>
          <p:cNvPr id="123908" name="Object 4"/>
          <p:cNvGraphicFramePr>
            <a:graphicFrameLocks noChangeAspect="1"/>
          </p:cNvGraphicFramePr>
          <p:nvPr/>
        </p:nvGraphicFramePr>
        <p:xfrm>
          <a:off x="681038" y="2000250"/>
          <a:ext cx="8027987" cy="2033588"/>
        </p:xfrm>
        <a:graphic>
          <a:graphicData uri="http://schemas.openxmlformats.org/presentationml/2006/ole">
            <mc:AlternateContent xmlns:mc="http://schemas.openxmlformats.org/markup-compatibility/2006">
              <mc:Choice xmlns:v="urn:schemas-microsoft-com:vml" Requires="v">
                <p:oleObj spid="_x0000_s123909" name="Document" r:id="rId3" imgW="5642640" imgH="1358280" progId="Word.Document.8">
                  <p:embed/>
                </p:oleObj>
              </mc:Choice>
              <mc:Fallback>
                <p:oleObj name="Document" r:id="rId3" imgW="5642640" imgH="135828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038" y="2000250"/>
                        <a:ext cx="8027987" cy="203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en-US" sz="3600"/>
              <a:t>Oriented surface RD (ellipsoids)</a:t>
            </a:r>
            <a:endParaRPr lang="en-US" altLang="en-US"/>
          </a:p>
        </p:txBody>
      </p:sp>
      <p:graphicFrame>
        <p:nvGraphicFramePr>
          <p:cNvPr id="124931" name="Object 3"/>
          <p:cNvGraphicFramePr>
            <a:graphicFrameLocks noChangeAspect="1"/>
          </p:cNvGraphicFramePr>
          <p:nvPr/>
        </p:nvGraphicFramePr>
        <p:xfrm>
          <a:off x="1241425" y="1489075"/>
          <a:ext cx="6051550" cy="1246188"/>
        </p:xfrm>
        <a:graphic>
          <a:graphicData uri="http://schemas.openxmlformats.org/presentationml/2006/ole">
            <mc:AlternateContent xmlns:mc="http://schemas.openxmlformats.org/markup-compatibility/2006">
              <mc:Choice xmlns:v="urn:schemas-microsoft-com:vml" Requires="v">
                <p:oleObj spid="_x0000_s124934" name="Equation" r:id="rId3" imgW="1790640" imgH="368280" progId="Equation.DSMT4">
                  <p:embed/>
                </p:oleObj>
              </mc:Choice>
              <mc:Fallback>
                <p:oleObj name="Equation" r:id="rId3" imgW="1790640" imgH="3682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1425" y="1489075"/>
                        <a:ext cx="6051550" cy="12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4932" name="Rectangle 4"/>
          <p:cNvSpPr>
            <a:spLocks noGrp="1" noChangeArrowheads="1"/>
          </p:cNvSpPr>
          <p:nvPr>
            <p:ph type="body" idx="1"/>
          </p:nvPr>
        </p:nvSpPr>
        <p:spPr>
          <a:xfrm>
            <a:off x="1550988" y="2528888"/>
            <a:ext cx="5430837" cy="1863725"/>
          </a:xfrm>
        </p:spPr>
        <p:txBody>
          <a:bodyPr/>
          <a:lstStyle/>
          <a:p>
            <a:r>
              <a:rPr lang="en-US" altLang="en-US" sz="2400"/>
              <a:t>Oblate: </a:t>
            </a:r>
            <a:r>
              <a:rPr lang="en-US" altLang="en-US" sz="2400" i="1"/>
              <a:t>a</a:t>
            </a:r>
            <a:r>
              <a:rPr lang="en-US" altLang="en-US" sz="2400"/>
              <a:t> &gt; </a:t>
            </a:r>
            <a:r>
              <a:rPr lang="en-US" altLang="en-US" sz="2400" i="1"/>
              <a:t>b</a:t>
            </a:r>
            <a:endParaRPr lang="en-US" altLang="en-US" sz="2400"/>
          </a:p>
          <a:p>
            <a:r>
              <a:rPr lang="en-US" altLang="en-US" sz="2400"/>
              <a:t>Sphere: </a:t>
            </a:r>
            <a:r>
              <a:rPr lang="en-US" altLang="en-US" sz="2400" i="1"/>
              <a:t>a</a:t>
            </a:r>
            <a:r>
              <a:rPr lang="en-US" altLang="en-US" sz="2400"/>
              <a:t> = </a:t>
            </a:r>
            <a:r>
              <a:rPr lang="en-US" altLang="en-US" sz="2400" i="1"/>
              <a:t>b</a:t>
            </a:r>
            <a:endParaRPr lang="en-US" altLang="en-US" sz="2400"/>
          </a:p>
          <a:p>
            <a:r>
              <a:rPr lang="en-US" altLang="en-US" sz="2400"/>
              <a:t>Prolate: </a:t>
            </a:r>
            <a:r>
              <a:rPr lang="en-US" altLang="en-US" sz="2400" i="1"/>
              <a:t>a</a:t>
            </a:r>
            <a:r>
              <a:rPr lang="en-US" altLang="en-US" sz="2400"/>
              <a:t> &lt; </a:t>
            </a:r>
            <a:r>
              <a:rPr lang="en-US" altLang="en-US" sz="2400" i="1"/>
              <a:t>b</a:t>
            </a:r>
            <a:endParaRPr lang="en-US" altLang="en-US" sz="2400"/>
          </a:p>
        </p:txBody>
      </p:sp>
      <p:sp>
        <p:nvSpPr>
          <p:cNvPr id="124933" name="Rectangle 5"/>
          <p:cNvSpPr>
            <a:spLocks noChangeArrowheads="1"/>
          </p:cNvSpPr>
          <p:nvPr/>
        </p:nvSpPr>
        <p:spPr bwMode="auto">
          <a:xfrm>
            <a:off x="1062038" y="4287838"/>
            <a:ext cx="6418262"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Example:</a:t>
            </a:r>
            <a:endParaRPr lang="en-US" altLang="en-US"/>
          </a:p>
          <a:p>
            <a:r>
              <a:rPr lang="en-US" altLang="en-US" sz="2000"/>
              <a:t>RD_AIRY 	Airy 1830	</a:t>
            </a:r>
          </a:p>
          <a:p>
            <a:r>
              <a:rPr lang="en-US" altLang="en-US" sz="2000" i="1"/>
              <a:t>a</a:t>
            </a:r>
            <a:r>
              <a:rPr lang="en-US" altLang="en-US" sz="2000"/>
              <a:t> = 6 377 563,396	flattening = 1/299,324 964 6</a:t>
            </a:r>
          </a:p>
          <a:p>
            <a:r>
              <a:rPr lang="en-US" altLang="en-US" sz="2000"/>
              <a:t>flattening = (</a:t>
            </a:r>
            <a:r>
              <a:rPr lang="en-US" altLang="en-US" sz="2000" i="1"/>
              <a:t>a-b</a:t>
            </a:r>
            <a:r>
              <a:rPr lang="en-US" altLang="en-US" sz="2000"/>
              <a:t>)/</a:t>
            </a:r>
            <a:r>
              <a:rPr lang="en-US" altLang="en-US" sz="2000" i="1"/>
              <a:t>a</a:t>
            </a:r>
            <a:endParaRPr lang="en-US" altLang="en-US" sz="2000"/>
          </a:p>
          <a:p>
            <a:r>
              <a:rPr lang="en-US" altLang="en-US" sz="2000" i="1"/>
              <a:t>b</a:t>
            </a:r>
            <a:r>
              <a:rPr lang="en-US" altLang="en-US" sz="2000"/>
              <a:t> = </a:t>
            </a:r>
            <a:r>
              <a:rPr lang="en-US" altLang="en-US" sz="2000" i="1"/>
              <a:t>a</a:t>
            </a:r>
            <a:r>
              <a:rPr lang="en-US" altLang="en-US" sz="2000"/>
              <a:t>·(1-flattening)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4452938" y="4205288"/>
            <a:ext cx="4475162" cy="2271712"/>
          </a:xfrm>
          <a:prstGeom prst="rect">
            <a:avLst/>
          </a:prstGeom>
          <a:solidFill>
            <a:srgbClr val="99CC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55" name="Rectangle 3"/>
          <p:cNvSpPr>
            <a:spLocks noGrp="1" noChangeArrowheads="1"/>
          </p:cNvSpPr>
          <p:nvPr>
            <p:ph type="title"/>
          </p:nvPr>
        </p:nvSpPr>
        <p:spPr>
          <a:xfrm>
            <a:off x="619125" y="365125"/>
            <a:ext cx="7772400" cy="685800"/>
          </a:xfrm>
        </p:spPr>
        <p:txBody>
          <a:bodyPr/>
          <a:lstStyle/>
          <a:p>
            <a:r>
              <a:rPr lang="en-US" altLang="en-US"/>
              <a:t>Standard reference datums</a:t>
            </a:r>
          </a:p>
        </p:txBody>
      </p:sp>
      <p:sp>
        <p:nvSpPr>
          <p:cNvPr id="125956" name="Text Box 4"/>
          <p:cNvSpPr txBox="1">
            <a:spLocks noChangeArrowheads="1"/>
          </p:cNvSpPr>
          <p:nvPr/>
        </p:nvSpPr>
        <p:spPr bwMode="auto">
          <a:xfrm>
            <a:off x="2774950" y="1289050"/>
            <a:ext cx="430213" cy="319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en-US" sz="1200">
                <a:solidFill>
                  <a:srgbClr val="000000"/>
                </a:solidFill>
              </a:rPr>
              <a:t>RD</a:t>
            </a:r>
          </a:p>
        </p:txBody>
      </p:sp>
      <p:sp>
        <p:nvSpPr>
          <p:cNvPr id="125957" name="AutoShape 5"/>
          <p:cNvSpPr>
            <a:spLocks noChangeArrowheads="1"/>
          </p:cNvSpPr>
          <p:nvPr/>
        </p:nvSpPr>
        <p:spPr bwMode="auto">
          <a:xfrm>
            <a:off x="2884488" y="1833563"/>
            <a:ext cx="227012" cy="196850"/>
          </a:xfrm>
          <a:prstGeom prst="triangle">
            <a:avLst>
              <a:gd name="adj" fmla="val 50000"/>
            </a:avLst>
          </a:prstGeom>
          <a:solidFill>
            <a:srgbClr val="FFFFFF"/>
          </a:solidFill>
          <a:ln w="9525">
            <a:solidFill>
              <a:srgbClr val="000000"/>
            </a:solidFill>
            <a:miter lim="800000"/>
            <a:headEnd/>
            <a:tailEnd/>
          </a:ln>
        </p:spPr>
        <p:txBody>
          <a:bodyPr anchor="ctr"/>
          <a:lstStyle/>
          <a:p>
            <a:endParaRPr lang="en-US"/>
          </a:p>
        </p:txBody>
      </p:sp>
      <p:cxnSp>
        <p:nvCxnSpPr>
          <p:cNvPr id="125958" name="AutoShape 6"/>
          <p:cNvCxnSpPr>
            <a:cxnSpLocks noChangeShapeType="1"/>
            <a:stCxn id="125956" idx="2"/>
            <a:endCxn id="125957" idx="0"/>
          </p:cNvCxnSpPr>
          <p:nvPr/>
        </p:nvCxnSpPr>
        <p:spPr bwMode="auto">
          <a:xfrm rot="16200000" flipH="1">
            <a:off x="2882106" y="1716882"/>
            <a:ext cx="225425" cy="7938"/>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5959" name="Text Box 7"/>
          <p:cNvSpPr txBox="1">
            <a:spLocks noChangeArrowheads="1"/>
          </p:cNvSpPr>
          <p:nvPr/>
        </p:nvSpPr>
        <p:spPr bwMode="auto">
          <a:xfrm>
            <a:off x="695325" y="2397125"/>
            <a:ext cx="561975" cy="319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en-US" sz="1200">
                <a:solidFill>
                  <a:srgbClr val="000000"/>
                </a:solidFill>
              </a:rPr>
              <a:t>Point</a:t>
            </a:r>
          </a:p>
        </p:txBody>
      </p:sp>
      <p:cxnSp>
        <p:nvCxnSpPr>
          <p:cNvPr id="125960" name="AutoShape 8"/>
          <p:cNvCxnSpPr>
            <a:cxnSpLocks noChangeShapeType="1"/>
            <a:stCxn id="125957" idx="3"/>
            <a:endCxn id="125959" idx="0"/>
          </p:cNvCxnSpPr>
          <p:nvPr/>
        </p:nvCxnSpPr>
        <p:spPr bwMode="auto">
          <a:xfrm rot="5400000">
            <a:off x="1804195" y="1202531"/>
            <a:ext cx="366712" cy="2022475"/>
          </a:xfrm>
          <a:prstGeom prst="bentConnector3">
            <a:avLst>
              <a:gd name="adj1" fmla="val 4978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5961" name="Rectangle 9"/>
          <p:cNvSpPr>
            <a:spLocks noChangeArrowheads="1"/>
          </p:cNvSpPr>
          <p:nvPr/>
        </p:nvSpPr>
        <p:spPr bwMode="auto">
          <a:xfrm>
            <a:off x="3305175" y="1201738"/>
            <a:ext cx="551497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rgbClr val="000000"/>
                </a:solidFill>
              </a:rPr>
              <a:t>Reference Datum:</a:t>
            </a:r>
            <a:endParaRPr lang="en-US" altLang="en-US" sz="1400">
              <a:solidFill>
                <a:srgbClr val="000000"/>
              </a:solidFill>
            </a:endParaRPr>
          </a:p>
          <a:p>
            <a:r>
              <a:rPr lang="en-US" altLang="en-US" sz="1400">
                <a:solidFill>
                  <a:srgbClr val="000000"/>
                </a:solidFill>
              </a:rPr>
              <a:t>a simple geometric construct in position-space</a:t>
            </a:r>
            <a:r>
              <a:rPr lang="en-US" altLang="en-US" sz="1400" b="1" baseline="30000">
                <a:solidFill>
                  <a:srgbClr val="000000"/>
                </a:solidFill>
              </a:rPr>
              <a:t> </a:t>
            </a:r>
            <a:r>
              <a:rPr lang="en-US" altLang="en-US" sz="1400">
                <a:solidFill>
                  <a:srgbClr val="000000"/>
                </a:solidFill>
              </a:rPr>
              <a:t>that can be bound to </a:t>
            </a:r>
          </a:p>
          <a:p>
            <a:r>
              <a:rPr lang="en-US" altLang="en-US" sz="1400">
                <a:solidFill>
                  <a:srgbClr val="000000"/>
                </a:solidFill>
              </a:rPr>
              <a:t>object-space.</a:t>
            </a:r>
          </a:p>
        </p:txBody>
      </p:sp>
      <p:cxnSp>
        <p:nvCxnSpPr>
          <p:cNvPr id="125962" name="AutoShape 10"/>
          <p:cNvCxnSpPr>
            <a:cxnSpLocks noChangeShapeType="1"/>
            <a:stCxn id="125967" idx="2"/>
            <a:endCxn id="125987" idx="0"/>
          </p:cNvCxnSpPr>
          <p:nvPr/>
        </p:nvCxnSpPr>
        <p:spPr bwMode="auto">
          <a:xfrm rot="5400000">
            <a:off x="3746500" y="3198813"/>
            <a:ext cx="2127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25963" name="Text Box 11"/>
          <p:cNvSpPr txBox="1">
            <a:spLocks noChangeArrowheads="1"/>
          </p:cNvSpPr>
          <p:nvPr/>
        </p:nvSpPr>
        <p:spPr bwMode="auto">
          <a:xfrm>
            <a:off x="2905125" y="3956050"/>
            <a:ext cx="895350" cy="319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en-US" sz="1200" i="1">
                <a:solidFill>
                  <a:srgbClr val="000000"/>
                </a:solidFill>
              </a:rPr>
              <a:t>XZ</a:t>
            </a:r>
            <a:r>
              <a:rPr lang="en-US" altLang="en-US" sz="1200">
                <a:solidFill>
                  <a:srgbClr val="000000"/>
                </a:solidFill>
              </a:rPr>
              <a:t>-plane</a:t>
            </a:r>
          </a:p>
        </p:txBody>
      </p:sp>
      <p:cxnSp>
        <p:nvCxnSpPr>
          <p:cNvPr id="125964" name="AutoShape 12"/>
          <p:cNvCxnSpPr>
            <a:cxnSpLocks noChangeShapeType="1"/>
            <a:stCxn id="125987" idx="3"/>
            <a:endCxn id="125963" idx="0"/>
          </p:cNvCxnSpPr>
          <p:nvPr/>
        </p:nvCxnSpPr>
        <p:spPr bwMode="auto">
          <a:xfrm rot="5400000">
            <a:off x="3375819" y="3479006"/>
            <a:ext cx="454025" cy="500063"/>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5965" name="Text Box 13"/>
          <p:cNvSpPr txBox="1">
            <a:spLocks noChangeArrowheads="1"/>
          </p:cNvSpPr>
          <p:nvPr/>
        </p:nvSpPr>
        <p:spPr bwMode="auto">
          <a:xfrm>
            <a:off x="1668463" y="2389188"/>
            <a:ext cx="1227137" cy="319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en-US" sz="1200">
                <a:solidFill>
                  <a:srgbClr val="000000"/>
                </a:solidFill>
              </a:rPr>
              <a:t>Directed Line</a:t>
            </a:r>
          </a:p>
        </p:txBody>
      </p:sp>
      <p:cxnSp>
        <p:nvCxnSpPr>
          <p:cNvPr id="125966" name="AutoShape 14"/>
          <p:cNvCxnSpPr>
            <a:cxnSpLocks noChangeShapeType="1"/>
            <a:stCxn id="125957" idx="3"/>
            <a:endCxn id="125965" idx="0"/>
          </p:cNvCxnSpPr>
          <p:nvPr/>
        </p:nvCxnSpPr>
        <p:spPr bwMode="auto">
          <a:xfrm rot="5400000">
            <a:off x="2461419" y="1851819"/>
            <a:ext cx="358775" cy="715963"/>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5967" name="Text Box 15"/>
          <p:cNvSpPr txBox="1">
            <a:spLocks noChangeArrowheads="1"/>
          </p:cNvSpPr>
          <p:nvPr/>
        </p:nvSpPr>
        <p:spPr bwMode="auto">
          <a:xfrm>
            <a:off x="3548063" y="2773363"/>
            <a:ext cx="608012" cy="319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en-US" sz="1200">
                <a:solidFill>
                  <a:srgbClr val="000000"/>
                </a:solidFill>
              </a:rPr>
              <a:t>Plane</a:t>
            </a:r>
          </a:p>
        </p:txBody>
      </p:sp>
      <p:cxnSp>
        <p:nvCxnSpPr>
          <p:cNvPr id="125968" name="AutoShape 16"/>
          <p:cNvCxnSpPr>
            <a:cxnSpLocks noChangeShapeType="1"/>
            <a:stCxn id="126027" idx="3"/>
            <a:endCxn id="125967" idx="0"/>
          </p:cNvCxnSpPr>
          <p:nvPr/>
        </p:nvCxnSpPr>
        <p:spPr bwMode="auto">
          <a:xfrm rot="5400000">
            <a:off x="4232275" y="2257426"/>
            <a:ext cx="136525" cy="895350"/>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5969" name="Text Box 17"/>
          <p:cNvSpPr txBox="1">
            <a:spLocks noChangeArrowheads="1"/>
          </p:cNvSpPr>
          <p:nvPr/>
        </p:nvSpPr>
        <p:spPr bwMode="auto">
          <a:xfrm>
            <a:off x="5657850" y="2552700"/>
            <a:ext cx="1103313" cy="319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en-US" sz="1200">
                <a:solidFill>
                  <a:srgbClr val="000000"/>
                </a:solidFill>
              </a:rPr>
              <a:t>Ellipsoid RD</a:t>
            </a:r>
          </a:p>
        </p:txBody>
      </p:sp>
      <p:cxnSp>
        <p:nvCxnSpPr>
          <p:cNvPr id="125970" name="AutoShape 18"/>
          <p:cNvCxnSpPr>
            <a:cxnSpLocks noChangeShapeType="1"/>
            <a:stCxn id="125957" idx="3"/>
            <a:endCxn id="126026" idx="1"/>
          </p:cNvCxnSpPr>
          <p:nvPr/>
        </p:nvCxnSpPr>
        <p:spPr bwMode="auto">
          <a:xfrm rot="16200000" flipH="1">
            <a:off x="3396457" y="1632744"/>
            <a:ext cx="195262" cy="990600"/>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5971" name="AutoShape 19"/>
          <p:cNvSpPr>
            <a:spLocks noChangeArrowheads="1"/>
          </p:cNvSpPr>
          <p:nvPr/>
        </p:nvSpPr>
        <p:spPr bwMode="auto">
          <a:xfrm>
            <a:off x="863600" y="2862263"/>
            <a:ext cx="228600" cy="196850"/>
          </a:xfrm>
          <a:prstGeom prst="triangle">
            <a:avLst>
              <a:gd name="adj" fmla="val 50000"/>
            </a:avLst>
          </a:prstGeom>
          <a:solidFill>
            <a:srgbClr val="FFFFFF"/>
          </a:solidFill>
          <a:ln w="9525">
            <a:solidFill>
              <a:srgbClr val="000000"/>
            </a:solidFill>
            <a:miter lim="800000"/>
            <a:headEnd/>
            <a:tailEnd/>
          </a:ln>
        </p:spPr>
        <p:txBody>
          <a:bodyPr anchor="ctr"/>
          <a:lstStyle/>
          <a:p>
            <a:endParaRPr lang="en-US"/>
          </a:p>
        </p:txBody>
      </p:sp>
      <p:cxnSp>
        <p:nvCxnSpPr>
          <p:cNvPr id="125972" name="AutoShape 20"/>
          <p:cNvCxnSpPr>
            <a:cxnSpLocks noChangeShapeType="1"/>
            <a:stCxn id="125959" idx="2"/>
            <a:endCxn id="125971" idx="0"/>
          </p:cNvCxnSpPr>
          <p:nvPr/>
        </p:nvCxnSpPr>
        <p:spPr bwMode="auto">
          <a:xfrm rot="16200000" flipH="1">
            <a:off x="904082" y="2788444"/>
            <a:ext cx="146050" cy="1587"/>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5973" name="Text Box 21"/>
          <p:cNvSpPr txBox="1">
            <a:spLocks noChangeArrowheads="1"/>
          </p:cNvSpPr>
          <p:nvPr/>
        </p:nvSpPr>
        <p:spPr bwMode="auto">
          <a:xfrm>
            <a:off x="593725" y="3276600"/>
            <a:ext cx="773113" cy="30956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en-US" sz="1200">
                <a:solidFill>
                  <a:srgbClr val="000000"/>
                </a:solidFill>
              </a:rPr>
              <a:t>Origin</a:t>
            </a:r>
          </a:p>
        </p:txBody>
      </p:sp>
      <p:cxnSp>
        <p:nvCxnSpPr>
          <p:cNvPr id="125974" name="AutoShape 22"/>
          <p:cNvCxnSpPr>
            <a:cxnSpLocks noChangeShapeType="1"/>
            <a:stCxn id="125971" idx="3"/>
            <a:endCxn id="125973" idx="0"/>
          </p:cNvCxnSpPr>
          <p:nvPr/>
        </p:nvCxnSpPr>
        <p:spPr bwMode="auto">
          <a:xfrm rot="16200000" flipH="1">
            <a:off x="870744" y="3166269"/>
            <a:ext cx="217487" cy="3175"/>
          </a:xfrm>
          <a:prstGeom prst="bentConnector3">
            <a:avLst>
              <a:gd name="adj1" fmla="val 49634"/>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5975" name="Text Box 23"/>
          <p:cNvSpPr txBox="1">
            <a:spLocks noChangeArrowheads="1"/>
          </p:cNvSpPr>
          <p:nvPr/>
        </p:nvSpPr>
        <p:spPr bwMode="auto">
          <a:xfrm>
            <a:off x="1938338" y="4032250"/>
            <a:ext cx="690562" cy="319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en-US" sz="1200" i="1">
                <a:solidFill>
                  <a:srgbClr val="000000"/>
                </a:solidFill>
              </a:rPr>
              <a:t>Y</a:t>
            </a:r>
            <a:r>
              <a:rPr lang="en-US" altLang="en-US" sz="1200">
                <a:solidFill>
                  <a:srgbClr val="000000"/>
                </a:solidFill>
              </a:rPr>
              <a:t>-axis</a:t>
            </a:r>
          </a:p>
        </p:txBody>
      </p:sp>
      <p:cxnSp>
        <p:nvCxnSpPr>
          <p:cNvPr id="125976" name="AutoShape 24"/>
          <p:cNvCxnSpPr>
            <a:cxnSpLocks noChangeShapeType="1"/>
            <a:stCxn id="125978" idx="3"/>
            <a:endCxn id="125975" idx="0"/>
          </p:cNvCxnSpPr>
          <p:nvPr/>
        </p:nvCxnSpPr>
        <p:spPr bwMode="auto">
          <a:xfrm rot="5400000">
            <a:off x="1838326" y="3582987"/>
            <a:ext cx="895350" cy="3175"/>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5977" name="Rectangle 25"/>
          <p:cNvSpPr>
            <a:spLocks noChangeArrowheads="1"/>
          </p:cNvSpPr>
          <p:nvPr/>
        </p:nvSpPr>
        <p:spPr bwMode="auto">
          <a:xfrm>
            <a:off x="612775" y="3640138"/>
            <a:ext cx="6191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solidFill>
                  <a:srgbClr val="000000"/>
                </a:solidFill>
              </a:rPr>
              <a:t>(0, 0, 0)</a:t>
            </a:r>
            <a:endParaRPr lang="en-US" altLang="en-US" sz="1200">
              <a:solidFill>
                <a:srgbClr val="000000"/>
              </a:solidFill>
            </a:endParaRPr>
          </a:p>
        </p:txBody>
      </p:sp>
      <p:sp>
        <p:nvSpPr>
          <p:cNvPr id="125978" name="AutoShape 26"/>
          <p:cNvSpPr>
            <a:spLocks noChangeArrowheads="1"/>
          </p:cNvSpPr>
          <p:nvPr/>
        </p:nvSpPr>
        <p:spPr bwMode="auto">
          <a:xfrm>
            <a:off x="2173288" y="2940050"/>
            <a:ext cx="228600" cy="196850"/>
          </a:xfrm>
          <a:prstGeom prst="triangle">
            <a:avLst>
              <a:gd name="adj" fmla="val 50000"/>
            </a:avLst>
          </a:prstGeom>
          <a:solidFill>
            <a:srgbClr val="FFFFFF"/>
          </a:solidFill>
          <a:ln w="9525">
            <a:solidFill>
              <a:srgbClr val="000000"/>
            </a:solidFill>
            <a:miter lim="800000"/>
            <a:headEnd/>
            <a:tailEnd/>
          </a:ln>
        </p:spPr>
        <p:txBody>
          <a:bodyPr anchor="ctr"/>
          <a:lstStyle/>
          <a:p>
            <a:endParaRPr lang="en-US"/>
          </a:p>
        </p:txBody>
      </p:sp>
      <p:cxnSp>
        <p:nvCxnSpPr>
          <p:cNvPr id="125979" name="AutoShape 27"/>
          <p:cNvCxnSpPr>
            <a:cxnSpLocks noChangeShapeType="1"/>
            <a:stCxn id="125965" idx="2"/>
            <a:endCxn id="125978" idx="0"/>
          </p:cNvCxnSpPr>
          <p:nvPr/>
        </p:nvCxnSpPr>
        <p:spPr bwMode="auto">
          <a:xfrm rot="16200000" flipH="1">
            <a:off x="2169319" y="2821781"/>
            <a:ext cx="231775" cy="4763"/>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5980" name="Text Box 28"/>
          <p:cNvSpPr txBox="1">
            <a:spLocks noChangeArrowheads="1"/>
          </p:cNvSpPr>
          <p:nvPr/>
        </p:nvSpPr>
        <p:spPr bwMode="auto">
          <a:xfrm>
            <a:off x="1455738" y="3508375"/>
            <a:ext cx="690562" cy="319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en-US" sz="1200" i="1">
                <a:solidFill>
                  <a:srgbClr val="000000"/>
                </a:solidFill>
              </a:rPr>
              <a:t>X</a:t>
            </a:r>
            <a:r>
              <a:rPr lang="en-US" altLang="en-US" sz="1200">
                <a:solidFill>
                  <a:srgbClr val="000000"/>
                </a:solidFill>
              </a:rPr>
              <a:t>-axis</a:t>
            </a:r>
          </a:p>
        </p:txBody>
      </p:sp>
      <p:cxnSp>
        <p:nvCxnSpPr>
          <p:cNvPr id="125981" name="AutoShape 29"/>
          <p:cNvCxnSpPr>
            <a:cxnSpLocks noChangeShapeType="1"/>
            <a:stCxn id="125978" idx="3"/>
            <a:endCxn id="125980" idx="0"/>
          </p:cNvCxnSpPr>
          <p:nvPr/>
        </p:nvCxnSpPr>
        <p:spPr bwMode="auto">
          <a:xfrm rot="5400000">
            <a:off x="1858963" y="3079750"/>
            <a:ext cx="371475" cy="485775"/>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5982" name="Rectangle 30"/>
          <p:cNvSpPr>
            <a:spLocks noChangeArrowheads="1"/>
          </p:cNvSpPr>
          <p:nvPr/>
        </p:nvSpPr>
        <p:spPr bwMode="auto">
          <a:xfrm>
            <a:off x="1857375" y="4344988"/>
            <a:ext cx="8572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solidFill>
                  <a:srgbClr val="000000"/>
                </a:solidFill>
              </a:rPr>
              <a:t>F</a:t>
            </a:r>
            <a:r>
              <a:rPr lang="en-US" altLang="en-US" sz="1000">
                <a:solidFill>
                  <a:srgbClr val="000000"/>
                </a:solidFill>
              </a:rPr>
              <a:t>(t)=(0, t, 0)</a:t>
            </a:r>
          </a:p>
        </p:txBody>
      </p:sp>
      <p:sp>
        <p:nvSpPr>
          <p:cNvPr id="125983" name="Rectangle 31"/>
          <p:cNvSpPr>
            <a:spLocks noChangeArrowheads="1"/>
          </p:cNvSpPr>
          <p:nvPr/>
        </p:nvSpPr>
        <p:spPr bwMode="auto">
          <a:xfrm>
            <a:off x="1368425" y="3787775"/>
            <a:ext cx="8572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solidFill>
                  <a:srgbClr val="000000"/>
                </a:solidFill>
              </a:rPr>
              <a:t>F</a:t>
            </a:r>
            <a:r>
              <a:rPr lang="en-US" altLang="en-US" sz="1000">
                <a:solidFill>
                  <a:srgbClr val="000000"/>
                </a:solidFill>
              </a:rPr>
              <a:t>(t)=(t, 0, 0)</a:t>
            </a:r>
          </a:p>
        </p:txBody>
      </p:sp>
      <p:sp>
        <p:nvSpPr>
          <p:cNvPr id="125984" name="Text Box 32"/>
          <p:cNvSpPr txBox="1">
            <a:spLocks noChangeArrowheads="1"/>
          </p:cNvSpPr>
          <p:nvPr/>
        </p:nvSpPr>
        <p:spPr bwMode="auto">
          <a:xfrm>
            <a:off x="2405063" y="4646613"/>
            <a:ext cx="690562" cy="319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en-US" sz="1200" i="1">
                <a:solidFill>
                  <a:srgbClr val="000000"/>
                </a:solidFill>
              </a:rPr>
              <a:t>Z</a:t>
            </a:r>
            <a:r>
              <a:rPr lang="en-US" altLang="en-US" sz="1200">
                <a:solidFill>
                  <a:srgbClr val="000000"/>
                </a:solidFill>
              </a:rPr>
              <a:t>-axis</a:t>
            </a:r>
          </a:p>
        </p:txBody>
      </p:sp>
      <p:cxnSp>
        <p:nvCxnSpPr>
          <p:cNvPr id="125985" name="AutoShape 33"/>
          <p:cNvCxnSpPr>
            <a:cxnSpLocks noChangeShapeType="1"/>
          </p:cNvCxnSpPr>
          <p:nvPr/>
        </p:nvCxnSpPr>
        <p:spPr bwMode="auto">
          <a:xfrm rot="16200000" flipH="1">
            <a:off x="1770063" y="3665538"/>
            <a:ext cx="1498600" cy="463550"/>
          </a:xfrm>
          <a:prstGeom prst="bentConnector3">
            <a:avLst>
              <a:gd name="adj1" fmla="val 11546"/>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5986" name="Rectangle 34"/>
          <p:cNvSpPr>
            <a:spLocks noChangeArrowheads="1"/>
          </p:cNvSpPr>
          <p:nvPr/>
        </p:nvSpPr>
        <p:spPr bwMode="auto">
          <a:xfrm>
            <a:off x="2328863" y="4937125"/>
            <a:ext cx="8572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solidFill>
                  <a:srgbClr val="000000"/>
                </a:solidFill>
              </a:rPr>
              <a:t>F</a:t>
            </a:r>
            <a:r>
              <a:rPr lang="en-US" altLang="en-US" sz="1000">
                <a:solidFill>
                  <a:srgbClr val="000000"/>
                </a:solidFill>
              </a:rPr>
              <a:t>(t)=(0, 0, t)</a:t>
            </a:r>
          </a:p>
        </p:txBody>
      </p:sp>
      <p:sp>
        <p:nvSpPr>
          <p:cNvPr id="125987" name="AutoShape 35"/>
          <p:cNvSpPr>
            <a:spLocks noChangeArrowheads="1"/>
          </p:cNvSpPr>
          <p:nvPr/>
        </p:nvSpPr>
        <p:spPr bwMode="auto">
          <a:xfrm>
            <a:off x="3738563" y="3305175"/>
            <a:ext cx="228600" cy="196850"/>
          </a:xfrm>
          <a:prstGeom prst="triangle">
            <a:avLst>
              <a:gd name="adj" fmla="val 50000"/>
            </a:avLst>
          </a:prstGeom>
          <a:solidFill>
            <a:srgbClr val="FFFFFF"/>
          </a:solidFill>
          <a:ln w="9525">
            <a:solidFill>
              <a:srgbClr val="000000"/>
            </a:solidFill>
            <a:miter lim="800000"/>
            <a:headEnd/>
            <a:tailEnd/>
          </a:ln>
        </p:spPr>
        <p:txBody>
          <a:bodyPr anchor="ctr"/>
          <a:lstStyle/>
          <a:p>
            <a:endParaRPr lang="en-US"/>
          </a:p>
        </p:txBody>
      </p:sp>
      <p:cxnSp>
        <p:nvCxnSpPr>
          <p:cNvPr id="125988" name="AutoShape 36"/>
          <p:cNvCxnSpPr>
            <a:cxnSpLocks noChangeShapeType="1"/>
            <a:stCxn id="125969" idx="2"/>
            <a:endCxn id="125991" idx="0"/>
          </p:cNvCxnSpPr>
          <p:nvPr/>
        </p:nvCxnSpPr>
        <p:spPr bwMode="auto">
          <a:xfrm rot="5400000">
            <a:off x="6141244" y="2937669"/>
            <a:ext cx="134937" cy="3175"/>
          </a:xfrm>
          <a:prstGeom prst="bentConnector3">
            <a:avLst>
              <a:gd name="adj1" fmla="val 4941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5989" name="Text Box 37"/>
          <p:cNvSpPr txBox="1">
            <a:spLocks noChangeArrowheads="1"/>
          </p:cNvSpPr>
          <p:nvPr/>
        </p:nvSpPr>
        <p:spPr bwMode="auto">
          <a:xfrm>
            <a:off x="4373563" y="3438525"/>
            <a:ext cx="528637" cy="319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en-US" sz="1200">
                <a:solidFill>
                  <a:srgbClr val="000000"/>
                </a:solidFill>
              </a:rPr>
              <a:t>OBE</a:t>
            </a:r>
          </a:p>
        </p:txBody>
      </p:sp>
      <p:cxnSp>
        <p:nvCxnSpPr>
          <p:cNvPr id="125990" name="AutoShape 38"/>
          <p:cNvCxnSpPr>
            <a:cxnSpLocks noChangeShapeType="1"/>
            <a:stCxn id="125991" idx="3"/>
            <a:endCxn id="125989" idx="0"/>
          </p:cNvCxnSpPr>
          <p:nvPr/>
        </p:nvCxnSpPr>
        <p:spPr bwMode="auto">
          <a:xfrm rot="5400000">
            <a:off x="5305425" y="2536825"/>
            <a:ext cx="234950" cy="1568450"/>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5991" name="AutoShape 39"/>
          <p:cNvSpPr>
            <a:spLocks noChangeArrowheads="1"/>
          </p:cNvSpPr>
          <p:nvPr/>
        </p:nvSpPr>
        <p:spPr bwMode="auto">
          <a:xfrm>
            <a:off x="6092825" y="3006725"/>
            <a:ext cx="228600" cy="196850"/>
          </a:xfrm>
          <a:prstGeom prst="triangle">
            <a:avLst>
              <a:gd name="adj" fmla="val 50000"/>
            </a:avLst>
          </a:prstGeom>
          <a:solidFill>
            <a:srgbClr val="FFFFFF"/>
          </a:solidFill>
          <a:ln w="9525">
            <a:solidFill>
              <a:srgbClr val="000000"/>
            </a:solidFill>
            <a:miter lim="800000"/>
            <a:headEnd/>
            <a:tailEnd/>
          </a:ln>
        </p:spPr>
        <p:txBody>
          <a:bodyPr anchor="ctr"/>
          <a:lstStyle/>
          <a:p>
            <a:endParaRPr lang="en-US"/>
          </a:p>
        </p:txBody>
      </p:sp>
      <p:cxnSp>
        <p:nvCxnSpPr>
          <p:cNvPr id="125992" name="AutoShape 40"/>
          <p:cNvCxnSpPr>
            <a:cxnSpLocks noChangeShapeType="1"/>
          </p:cNvCxnSpPr>
          <p:nvPr/>
        </p:nvCxnSpPr>
        <p:spPr bwMode="auto">
          <a:xfrm rot="16200000" flipH="1">
            <a:off x="3796507" y="3566319"/>
            <a:ext cx="331787" cy="219075"/>
          </a:xfrm>
          <a:prstGeom prst="bentConnector3">
            <a:avLst>
              <a:gd name="adj1" fmla="val 69375"/>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5993" name="Rectangle 41"/>
          <p:cNvSpPr>
            <a:spLocks noChangeArrowheads="1"/>
          </p:cNvSpPr>
          <p:nvPr/>
        </p:nvSpPr>
        <p:spPr bwMode="auto">
          <a:xfrm>
            <a:off x="3848100" y="3852863"/>
            <a:ext cx="4476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rgbClr val="000000"/>
                </a:solidFill>
              </a:rPr>
              <a:t>Etc.</a:t>
            </a:r>
          </a:p>
        </p:txBody>
      </p:sp>
      <p:sp>
        <p:nvSpPr>
          <p:cNvPr id="125994" name="Text Box 42"/>
          <p:cNvSpPr txBox="1">
            <a:spLocks noChangeArrowheads="1"/>
          </p:cNvSpPr>
          <p:nvPr/>
        </p:nvSpPr>
        <p:spPr bwMode="auto">
          <a:xfrm>
            <a:off x="6030913" y="3446463"/>
            <a:ext cx="688975" cy="319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en-US" sz="1200">
                <a:solidFill>
                  <a:srgbClr val="000000"/>
                </a:solidFill>
              </a:rPr>
              <a:t>Sphere</a:t>
            </a:r>
          </a:p>
        </p:txBody>
      </p:sp>
      <p:cxnSp>
        <p:nvCxnSpPr>
          <p:cNvPr id="125995" name="AutoShape 43"/>
          <p:cNvCxnSpPr>
            <a:cxnSpLocks noChangeShapeType="1"/>
            <a:stCxn id="125991" idx="3"/>
            <a:endCxn id="125994" idx="0"/>
          </p:cNvCxnSpPr>
          <p:nvPr/>
        </p:nvCxnSpPr>
        <p:spPr bwMode="auto">
          <a:xfrm rot="16200000" flipH="1">
            <a:off x="6169819" y="3240881"/>
            <a:ext cx="242888" cy="168275"/>
          </a:xfrm>
          <a:prstGeom prst="bentConnector3">
            <a:avLst>
              <a:gd name="adj1" fmla="val 49671"/>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5996" name="Text Box 44"/>
          <p:cNvSpPr txBox="1">
            <a:spLocks noChangeArrowheads="1"/>
          </p:cNvSpPr>
          <p:nvPr/>
        </p:nvSpPr>
        <p:spPr bwMode="auto">
          <a:xfrm>
            <a:off x="7469188" y="3440113"/>
            <a:ext cx="517525" cy="319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en-US" sz="1200">
                <a:solidFill>
                  <a:srgbClr val="000000"/>
                </a:solidFill>
              </a:rPr>
              <a:t>PRS</a:t>
            </a:r>
          </a:p>
        </p:txBody>
      </p:sp>
      <p:cxnSp>
        <p:nvCxnSpPr>
          <p:cNvPr id="125997" name="AutoShape 45"/>
          <p:cNvCxnSpPr>
            <a:cxnSpLocks noChangeShapeType="1"/>
            <a:stCxn id="125991" idx="3"/>
            <a:endCxn id="125996" idx="0"/>
          </p:cNvCxnSpPr>
          <p:nvPr/>
        </p:nvCxnSpPr>
        <p:spPr bwMode="auto">
          <a:xfrm rot="16200000" flipH="1">
            <a:off x="6849269" y="2561431"/>
            <a:ext cx="236538" cy="1520825"/>
          </a:xfrm>
          <a:prstGeom prst="bentConnector3">
            <a:avLst>
              <a:gd name="adj1" fmla="val 49667"/>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5998" name="Rectangle 46"/>
          <p:cNvSpPr>
            <a:spLocks noChangeArrowheads="1"/>
          </p:cNvSpPr>
          <p:nvPr/>
        </p:nvSpPr>
        <p:spPr bwMode="auto">
          <a:xfrm>
            <a:off x="4875213" y="3359150"/>
            <a:ext cx="12906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solidFill>
                  <a:srgbClr val="000000"/>
                </a:solidFill>
              </a:rPr>
              <a:t>Oblate </a:t>
            </a:r>
          </a:p>
          <a:p>
            <a:r>
              <a:rPr lang="en-US" altLang="en-US" sz="1200" b="1">
                <a:solidFill>
                  <a:srgbClr val="000000"/>
                </a:solidFill>
              </a:rPr>
              <a:t>Ellipsoid type:</a:t>
            </a:r>
          </a:p>
          <a:p>
            <a:r>
              <a:rPr lang="en-US" altLang="en-US" sz="1200">
                <a:solidFill>
                  <a:srgbClr val="000000"/>
                </a:solidFill>
              </a:rPr>
              <a:t>semi-major axis,</a:t>
            </a:r>
          </a:p>
          <a:p>
            <a:r>
              <a:rPr lang="en-US" altLang="en-US" sz="1200">
                <a:solidFill>
                  <a:srgbClr val="000000"/>
                </a:solidFill>
              </a:rPr>
              <a:t>flattening, date</a:t>
            </a:r>
          </a:p>
        </p:txBody>
      </p:sp>
      <p:sp>
        <p:nvSpPr>
          <p:cNvPr id="125999" name="Rectangle 47"/>
          <p:cNvSpPr>
            <a:spLocks noChangeArrowheads="1"/>
          </p:cNvSpPr>
          <p:nvPr/>
        </p:nvSpPr>
        <p:spPr bwMode="auto">
          <a:xfrm>
            <a:off x="6691313" y="3362325"/>
            <a:ext cx="7000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solidFill>
                  <a:srgbClr val="000000"/>
                </a:solidFill>
              </a:rPr>
              <a:t>Sphere</a:t>
            </a:r>
          </a:p>
          <a:p>
            <a:r>
              <a:rPr lang="en-US" altLang="en-US" sz="1200" b="1">
                <a:solidFill>
                  <a:srgbClr val="000000"/>
                </a:solidFill>
              </a:rPr>
              <a:t>type:</a:t>
            </a:r>
          </a:p>
          <a:p>
            <a:r>
              <a:rPr lang="en-US" altLang="en-US" sz="1200">
                <a:solidFill>
                  <a:srgbClr val="000000"/>
                </a:solidFill>
              </a:rPr>
              <a:t>radius,</a:t>
            </a:r>
          </a:p>
          <a:p>
            <a:r>
              <a:rPr lang="en-US" altLang="en-US" sz="1200">
                <a:solidFill>
                  <a:srgbClr val="000000"/>
                </a:solidFill>
              </a:rPr>
              <a:t>date</a:t>
            </a:r>
          </a:p>
        </p:txBody>
      </p:sp>
      <p:sp>
        <p:nvSpPr>
          <p:cNvPr id="126000" name="Rectangle 48"/>
          <p:cNvSpPr>
            <a:spLocks noChangeArrowheads="1"/>
          </p:cNvSpPr>
          <p:nvPr/>
        </p:nvSpPr>
        <p:spPr bwMode="auto">
          <a:xfrm>
            <a:off x="7958138" y="3373438"/>
            <a:ext cx="822325"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solidFill>
                  <a:srgbClr val="000000"/>
                </a:solidFill>
              </a:rPr>
              <a:t>Prolate</a:t>
            </a:r>
          </a:p>
          <a:p>
            <a:r>
              <a:rPr lang="en-US" altLang="en-US" sz="1200" b="1">
                <a:solidFill>
                  <a:srgbClr val="000000"/>
                </a:solidFill>
              </a:rPr>
              <a:t>Ellipsoid</a:t>
            </a:r>
          </a:p>
          <a:p>
            <a:r>
              <a:rPr lang="en-US" altLang="en-US" sz="1200" b="1">
                <a:solidFill>
                  <a:srgbClr val="000000"/>
                </a:solidFill>
              </a:rPr>
              <a:t>type</a:t>
            </a:r>
          </a:p>
        </p:txBody>
      </p:sp>
      <p:cxnSp>
        <p:nvCxnSpPr>
          <p:cNvPr id="126001" name="AutoShape 49"/>
          <p:cNvCxnSpPr>
            <a:cxnSpLocks noChangeShapeType="1"/>
            <a:stCxn id="125989" idx="2"/>
            <a:endCxn id="126002" idx="0"/>
          </p:cNvCxnSpPr>
          <p:nvPr/>
        </p:nvCxnSpPr>
        <p:spPr bwMode="auto">
          <a:xfrm rot="5400000">
            <a:off x="4591844" y="3796507"/>
            <a:ext cx="85725" cy="7937"/>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6002" name="AutoShape 50"/>
          <p:cNvSpPr>
            <a:spLocks noChangeArrowheads="1"/>
          </p:cNvSpPr>
          <p:nvPr/>
        </p:nvSpPr>
        <p:spPr bwMode="auto">
          <a:xfrm>
            <a:off x="4516438" y="3843338"/>
            <a:ext cx="228600" cy="196850"/>
          </a:xfrm>
          <a:prstGeom prst="triangle">
            <a:avLst>
              <a:gd name="adj" fmla="val 50000"/>
            </a:avLst>
          </a:prstGeom>
          <a:solidFill>
            <a:srgbClr val="FFFFFF"/>
          </a:solidFill>
          <a:ln w="9525">
            <a:solidFill>
              <a:srgbClr val="000000"/>
            </a:solidFill>
            <a:miter lim="800000"/>
            <a:headEnd/>
            <a:tailEnd/>
          </a:ln>
        </p:spPr>
        <p:txBody>
          <a:bodyPr anchor="ctr"/>
          <a:lstStyle/>
          <a:p>
            <a:endParaRPr lang="en-US"/>
          </a:p>
        </p:txBody>
      </p:sp>
      <p:sp>
        <p:nvSpPr>
          <p:cNvPr id="126003" name="Text Box 51"/>
          <p:cNvSpPr txBox="1">
            <a:spLocks noChangeArrowheads="1"/>
          </p:cNvSpPr>
          <p:nvPr/>
        </p:nvSpPr>
        <p:spPr bwMode="auto">
          <a:xfrm>
            <a:off x="4960938" y="4322763"/>
            <a:ext cx="895350" cy="319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en-US" sz="1200">
                <a:solidFill>
                  <a:srgbClr val="000000"/>
                </a:solidFill>
              </a:rPr>
              <a:t>Airy 1830</a:t>
            </a:r>
          </a:p>
        </p:txBody>
      </p:sp>
      <p:cxnSp>
        <p:nvCxnSpPr>
          <p:cNvPr id="126004" name="AutoShape 52"/>
          <p:cNvCxnSpPr>
            <a:cxnSpLocks noChangeShapeType="1"/>
            <a:stCxn id="126002" idx="3"/>
            <a:endCxn id="126003" idx="1"/>
          </p:cNvCxnSpPr>
          <p:nvPr/>
        </p:nvCxnSpPr>
        <p:spPr bwMode="auto">
          <a:xfrm rot="16200000" flipH="1">
            <a:off x="4574382" y="4096544"/>
            <a:ext cx="442912" cy="330200"/>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6005" name="Text Box 53"/>
          <p:cNvSpPr txBox="1">
            <a:spLocks noChangeArrowheads="1"/>
          </p:cNvSpPr>
          <p:nvPr/>
        </p:nvSpPr>
        <p:spPr bwMode="auto">
          <a:xfrm>
            <a:off x="4960938" y="4684713"/>
            <a:ext cx="941387" cy="319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en-US" sz="1200">
                <a:solidFill>
                  <a:srgbClr val="000000"/>
                </a:solidFill>
              </a:rPr>
              <a:t>Clark 1880</a:t>
            </a:r>
          </a:p>
        </p:txBody>
      </p:sp>
      <p:cxnSp>
        <p:nvCxnSpPr>
          <p:cNvPr id="126006" name="AutoShape 54"/>
          <p:cNvCxnSpPr>
            <a:cxnSpLocks noChangeShapeType="1"/>
            <a:stCxn id="126002" idx="3"/>
            <a:endCxn id="126005" idx="1"/>
          </p:cNvCxnSpPr>
          <p:nvPr/>
        </p:nvCxnSpPr>
        <p:spPr bwMode="auto">
          <a:xfrm rot="16200000" flipH="1">
            <a:off x="4393407" y="4277519"/>
            <a:ext cx="804862" cy="330200"/>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6007" name="Text Box 55"/>
          <p:cNvSpPr txBox="1">
            <a:spLocks noChangeArrowheads="1"/>
          </p:cNvSpPr>
          <p:nvPr/>
        </p:nvSpPr>
        <p:spPr bwMode="auto">
          <a:xfrm>
            <a:off x="4960938" y="5441950"/>
            <a:ext cx="1722437" cy="319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en-US" sz="1200">
                <a:solidFill>
                  <a:srgbClr val="000000"/>
                </a:solidFill>
              </a:rPr>
              <a:t>North American 1983</a:t>
            </a:r>
          </a:p>
        </p:txBody>
      </p:sp>
      <p:cxnSp>
        <p:nvCxnSpPr>
          <p:cNvPr id="126008" name="AutoShape 56"/>
          <p:cNvCxnSpPr>
            <a:cxnSpLocks noChangeShapeType="1"/>
            <a:stCxn id="126002" idx="3"/>
            <a:endCxn id="126007" idx="1"/>
          </p:cNvCxnSpPr>
          <p:nvPr/>
        </p:nvCxnSpPr>
        <p:spPr bwMode="auto">
          <a:xfrm rot="16200000" flipH="1">
            <a:off x="4014788" y="4656138"/>
            <a:ext cx="1562100" cy="330200"/>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6009" name="Text Box 57"/>
          <p:cNvSpPr txBox="1">
            <a:spLocks noChangeArrowheads="1"/>
          </p:cNvSpPr>
          <p:nvPr/>
        </p:nvSpPr>
        <p:spPr bwMode="auto">
          <a:xfrm>
            <a:off x="4960938" y="5815013"/>
            <a:ext cx="1470025" cy="319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en-US" sz="1200">
                <a:solidFill>
                  <a:srgbClr val="000000"/>
                </a:solidFill>
              </a:rPr>
              <a:t>WGS84 Ellipsoid</a:t>
            </a:r>
          </a:p>
        </p:txBody>
      </p:sp>
      <p:cxnSp>
        <p:nvCxnSpPr>
          <p:cNvPr id="126010" name="AutoShape 58"/>
          <p:cNvCxnSpPr>
            <a:cxnSpLocks noChangeShapeType="1"/>
            <a:stCxn id="126002" idx="3"/>
            <a:endCxn id="126009" idx="1"/>
          </p:cNvCxnSpPr>
          <p:nvPr/>
        </p:nvCxnSpPr>
        <p:spPr bwMode="auto">
          <a:xfrm rot="16200000" flipH="1">
            <a:off x="3828257" y="4842669"/>
            <a:ext cx="1935162" cy="330200"/>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6011" name="Text Box 59"/>
          <p:cNvSpPr txBox="1">
            <a:spLocks noChangeArrowheads="1"/>
          </p:cNvSpPr>
          <p:nvPr/>
        </p:nvSpPr>
        <p:spPr bwMode="auto">
          <a:xfrm>
            <a:off x="4960938" y="5045075"/>
            <a:ext cx="1573212" cy="319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en-US" sz="1200">
                <a:solidFill>
                  <a:srgbClr val="000000"/>
                </a:solidFill>
              </a:rPr>
              <a:t>International 1924</a:t>
            </a:r>
          </a:p>
        </p:txBody>
      </p:sp>
      <p:cxnSp>
        <p:nvCxnSpPr>
          <p:cNvPr id="126012" name="AutoShape 60"/>
          <p:cNvCxnSpPr>
            <a:cxnSpLocks noChangeShapeType="1"/>
            <a:stCxn id="126002" idx="3"/>
            <a:endCxn id="126011" idx="1"/>
          </p:cNvCxnSpPr>
          <p:nvPr/>
        </p:nvCxnSpPr>
        <p:spPr bwMode="auto">
          <a:xfrm rot="16200000" flipH="1">
            <a:off x="4213225" y="4457701"/>
            <a:ext cx="1165225" cy="330200"/>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6013" name="Rectangle 61"/>
          <p:cNvSpPr>
            <a:spLocks noChangeArrowheads="1"/>
          </p:cNvSpPr>
          <p:nvPr/>
        </p:nvSpPr>
        <p:spPr bwMode="auto">
          <a:xfrm>
            <a:off x="5124450" y="6172200"/>
            <a:ext cx="4476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rgbClr val="000000"/>
                </a:solidFill>
              </a:rPr>
              <a:t>Etc.</a:t>
            </a:r>
          </a:p>
        </p:txBody>
      </p:sp>
      <p:cxnSp>
        <p:nvCxnSpPr>
          <p:cNvPr id="126014" name="AutoShape 62"/>
          <p:cNvCxnSpPr>
            <a:cxnSpLocks noChangeShapeType="1"/>
            <a:stCxn id="126002" idx="3"/>
            <a:endCxn id="126013" idx="1"/>
          </p:cNvCxnSpPr>
          <p:nvPr/>
        </p:nvCxnSpPr>
        <p:spPr bwMode="auto">
          <a:xfrm rot="16200000" flipH="1">
            <a:off x="3742531" y="4928395"/>
            <a:ext cx="2270125" cy="493712"/>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126015" name="AutoShape 63"/>
          <p:cNvCxnSpPr>
            <a:cxnSpLocks noChangeShapeType="1"/>
            <a:stCxn id="125994" idx="2"/>
            <a:endCxn id="126016" idx="0"/>
          </p:cNvCxnSpPr>
          <p:nvPr/>
        </p:nvCxnSpPr>
        <p:spPr bwMode="auto">
          <a:xfrm rot="16200000" flipH="1">
            <a:off x="6344444" y="3796506"/>
            <a:ext cx="69850" cy="7938"/>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6016" name="AutoShape 64"/>
          <p:cNvSpPr>
            <a:spLocks noChangeArrowheads="1"/>
          </p:cNvSpPr>
          <p:nvPr/>
        </p:nvSpPr>
        <p:spPr bwMode="auto">
          <a:xfrm>
            <a:off x="6269038" y="3835400"/>
            <a:ext cx="228600" cy="196850"/>
          </a:xfrm>
          <a:prstGeom prst="triangle">
            <a:avLst>
              <a:gd name="adj" fmla="val 50000"/>
            </a:avLst>
          </a:prstGeom>
          <a:solidFill>
            <a:srgbClr val="FFFFFF"/>
          </a:solidFill>
          <a:ln w="9525">
            <a:solidFill>
              <a:srgbClr val="000000"/>
            </a:solidFill>
            <a:miter lim="800000"/>
            <a:headEnd/>
            <a:tailEnd/>
          </a:ln>
        </p:spPr>
        <p:txBody>
          <a:bodyPr anchor="ctr"/>
          <a:lstStyle/>
          <a:p>
            <a:endParaRPr lang="en-US"/>
          </a:p>
        </p:txBody>
      </p:sp>
      <p:sp>
        <p:nvSpPr>
          <p:cNvPr id="126017" name="Text Box 65"/>
          <p:cNvSpPr txBox="1">
            <a:spLocks noChangeArrowheads="1"/>
          </p:cNvSpPr>
          <p:nvPr/>
        </p:nvSpPr>
        <p:spPr bwMode="auto">
          <a:xfrm>
            <a:off x="7034213" y="4243388"/>
            <a:ext cx="895350" cy="319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en-US" sz="1200">
                <a:solidFill>
                  <a:srgbClr val="000000"/>
                </a:solidFill>
              </a:rPr>
              <a:t>NOGAPS</a:t>
            </a:r>
          </a:p>
        </p:txBody>
      </p:sp>
      <p:cxnSp>
        <p:nvCxnSpPr>
          <p:cNvPr id="126018" name="AutoShape 66"/>
          <p:cNvCxnSpPr>
            <a:cxnSpLocks noChangeShapeType="1"/>
            <a:stCxn id="126016" idx="3"/>
            <a:endCxn id="126017" idx="1"/>
          </p:cNvCxnSpPr>
          <p:nvPr/>
        </p:nvCxnSpPr>
        <p:spPr bwMode="auto">
          <a:xfrm rot="16200000" flipH="1">
            <a:off x="6523038" y="3892550"/>
            <a:ext cx="371475" cy="650875"/>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6019" name="Text Box 67"/>
          <p:cNvSpPr txBox="1">
            <a:spLocks noChangeArrowheads="1"/>
          </p:cNvSpPr>
          <p:nvPr/>
        </p:nvSpPr>
        <p:spPr bwMode="auto">
          <a:xfrm>
            <a:off x="8255000" y="4465638"/>
            <a:ext cx="539750" cy="319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en-US" sz="1200">
                <a:solidFill>
                  <a:srgbClr val="000000"/>
                </a:solidFill>
              </a:rPr>
              <a:t>MM5</a:t>
            </a:r>
          </a:p>
        </p:txBody>
      </p:sp>
      <p:cxnSp>
        <p:nvCxnSpPr>
          <p:cNvPr id="126020" name="AutoShape 68"/>
          <p:cNvCxnSpPr>
            <a:cxnSpLocks noChangeShapeType="1"/>
            <a:stCxn id="126016" idx="3"/>
            <a:endCxn id="126019" idx="1"/>
          </p:cNvCxnSpPr>
          <p:nvPr/>
        </p:nvCxnSpPr>
        <p:spPr bwMode="auto">
          <a:xfrm rot="16200000" flipH="1">
            <a:off x="7022306" y="3393282"/>
            <a:ext cx="593725" cy="1871662"/>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6021" name="Text Box 69"/>
          <p:cNvSpPr txBox="1">
            <a:spLocks noChangeArrowheads="1"/>
          </p:cNvSpPr>
          <p:nvPr/>
        </p:nvSpPr>
        <p:spPr bwMode="auto">
          <a:xfrm>
            <a:off x="7053263" y="4711700"/>
            <a:ext cx="1112837" cy="4683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en-US" sz="1200">
                <a:solidFill>
                  <a:srgbClr val="000000"/>
                </a:solidFill>
              </a:rPr>
              <a:t>MODTRAN Mid Latitude</a:t>
            </a:r>
          </a:p>
        </p:txBody>
      </p:sp>
      <p:cxnSp>
        <p:nvCxnSpPr>
          <p:cNvPr id="126022" name="AutoShape 70"/>
          <p:cNvCxnSpPr>
            <a:cxnSpLocks noChangeShapeType="1"/>
            <a:stCxn id="126016" idx="3"/>
            <a:endCxn id="126021" idx="1"/>
          </p:cNvCxnSpPr>
          <p:nvPr/>
        </p:nvCxnSpPr>
        <p:spPr bwMode="auto">
          <a:xfrm rot="16200000" flipH="1">
            <a:off x="6261101" y="4154487"/>
            <a:ext cx="914400" cy="669925"/>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6023" name="Rectangle 71"/>
          <p:cNvSpPr>
            <a:spLocks noChangeArrowheads="1"/>
          </p:cNvSpPr>
          <p:nvPr/>
        </p:nvSpPr>
        <p:spPr bwMode="auto">
          <a:xfrm>
            <a:off x="6916738" y="5681663"/>
            <a:ext cx="1603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solidFill>
                  <a:schemeClr val="accent2"/>
                </a:solidFill>
              </a:rPr>
              <a:t>Reference Spheres </a:t>
            </a:r>
          </a:p>
          <a:p>
            <a:r>
              <a:rPr lang="en-US" altLang="en-US" sz="1200" b="1">
                <a:solidFill>
                  <a:schemeClr val="accent2"/>
                </a:solidFill>
              </a:rPr>
              <a:t>and Ellipsoids</a:t>
            </a:r>
          </a:p>
        </p:txBody>
      </p:sp>
      <p:sp>
        <p:nvSpPr>
          <p:cNvPr id="126024" name="Freeform 72"/>
          <p:cNvSpPr>
            <a:spLocks/>
          </p:cNvSpPr>
          <p:nvPr/>
        </p:nvSpPr>
        <p:spPr bwMode="auto">
          <a:xfrm>
            <a:off x="6792913" y="4962525"/>
            <a:ext cx="458787" cy="492125"/>
          </a:xfrm>
          <a:custGeom>
            <a:avLst/>
            <a:gdLst>
              <a:gd name="T0" fmla="*/ 0 w 289"/>
              <a:gd name="T1" fmla="*/ 0 h 310"/>
              <a:gd name="T2" fmla="*/ 0 w 289"/>
              <a:gd name="T3" fmla="*/ 310 h 310"/>
              <a:gd name="T4" fmla="*/ 289 w 289"/>
              <a:gd name="T5" fmla="*/ 310 h 310"/>
            </a:gdLst>
            <a:ahLst/>
            <a:cxnLst>
              <a:cxn ang="0">
                <a:pos x="T0" y="T1"/>
              </a:cxn>
              <a:cxn ang="0">
                <a:pos x="T2" y="T3"/>
              </a:cxn>
              <a:cxn ang="0">
                <a:pos x="T4" y="T5"/>
              </a:cxn>
            </a:cxnLst>
            <a:rect l="0" t="0" r="r" b="b"/>
            <a:pathLst>
              <a:path w="289" h="310">
                <a:moveTo>
                  <a:pt x="0" y="0"/>
                </a:moveTo>
                <a:lnTo>
                  <a:pt x="0" y="310"/>
                </a:lnTo>
                <a:lnTo>
                  <a:pt x="289" y="31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025" name="Rectangle 73"/>
          <p:cNvSpPr>
            <a:spLocks noChangeArrowheads="1"/>
          </p:cNvSpPr>
          <p:nvPr/>
        </p:nvSpPr>
        <p:spPr bwMode="auto">
          <a:xfrm>
            <a:off x="7296150" y="5326063"/>
            <a:ext cx="4476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rgbClr val="000000"/>
                </a:solidFill>
              </a:rPr>
              <a:t>Etc.</a:t>
            </a:r>
          </a:p>
        </p:txBody>
      </p:sp>
      <p:sp>
        <p:nvSpPr>
          <p:cNvPr id="126026" name="Text Box 74"/>
          <p:cNvSpPr txBox="1">
            <a:spLocks noChangeArrowheads="1"/>
          </p:cNvSpPr>
          <p:nvPr/>
        </p:nvSpPr>
        <p:spPr bwMode="auto">
          <a:xfrm>
            <a:off x="3989388" y="2065338"/>
            <a:ext cx="1527175" cy="319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altLang="en-US" sz="1200">
                <a:solidFill>
                  <a:srgbClr val="000000"/>
                </a:solidFill>
              </a:rPr>
              <a:t>Oriented surface</a:t>
            </a:r>
          </a:p>
        </p:txBody>
      </p:sp>
      <p:sp>
        <p:nvSpPr>
          <p:cNvPr id="126027" name="AutoShape 75"/>
          <p:cNvSpPr>
            <a:spLocks noChangeArrowheads="1"/>
          </p:cNvSpPr>
          <p:nvPr/>
        </p:nvSpPr>
        <p:spPr bwMode="auto">
          <a:xfrm>
            <a:off x="4633913" y="2439988"/>
            <a:ext cx="227012" cy="196850"/>
          </a:xfrm>
          <a:prstGeom prst="triangle">
            <a:avLst>
              <a:gd name="adj" fmla="val 50000"/>
            </a:avLst>
          </a:prstGeom>
          <a:solidFill>
            <a:srgbClr val="FFFFFF"/>
          </a:solidFill>
          <a:ln w="9525">
            <a:solidFill>
              <a:srgbClr val="000000"/>
            </a:solidFill>
            <a:miter lim="800000"/>
            <a:headEnd/>
            <a:tailEnd/>
          </a:ln>
        </p:spPr>
        <p:txBody>
          <a:bodyPr anchor="ctr"/>
          <a:lstStyle/>
          <a:p>
            <a:endParaRPr lang="en-US"/>
          </a:p>
        </p:txBody>
      </p:sp>
      <p:cxnSp>
        <p:nvCxnSpPr>
          <p:cNvPr id="126028" name="AutoShape 76"/>
          <p:cNvCxnSpPr>
            <a:cxnSpLocks noChangeShapeType="1"/>
            <a:stCxn id="126026" idx="2"/>
            <a:endCxn id="126027" idx="0"/>
          </p:cNvCxnSpPr>
          <p:nvPr/>
        </p:nvCxnSpPr>
        <p:spPr bwMode="auto">
          <a:xfrm rot="5400000">
            <a:off x="4722812" y="2409826"/>
            <a:ext cx="55563" cy="4762"/>
          </a:xfrm>
          <a:prstGeom prst="bentConnector3">
            <a:avLst>
              <a:gd name="adj1" fmla="val 48569"/>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126029" name="AutoShape 77"/>
          <p:cNvCxnSpPr>
            <a:cxnSpLocks noChangeShapeType="1"/>
            <a:stCxn id="125969" idx="1"/>
            <a:endCxn id="126027" idx="3"/>
          </p:cNvCxnSpPr>
          <p:nvPr/>
        </p:nvCxnSpPr>
        <p:spPr bwMode="auto">
          <a:xfrm rot="10800000">
            <a:off x="4748213" y="2636838"/>
            <a:ext cx="909637" cy="76200"/>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type="title"/>
          </p:nvPr>
        </p:nvSpPr>
        <p:spPr>
          <a:xfrm>
            <a:off x="776288" y="379413"/>
            <a:ext cx="7772400" cy="685800"/>
          </a:xfrm>
        </p:spPr>
        <p:txBody>
          <a:bodyPr/>
          <a:lstStyle/>
          <a:p>
            <a:r>
              <a:rPr lang="en-US" altLang="en-US" sz="3200"/>
              <a:t>RD bindings</a:t>
            </a:r>
          </a:p>
        </p:txBody>
      </p:sp>
      <p:sp>
        <p:nvSpPr>
          <p:cNvPr id="138321" name="Text Box 81"/>
          <p:cNvSpPr txBox="1">
            <a:spLocks noChangeArrowheads="1"/>
          </p:cNvSpPr>
          <p:nvPr/>
        </p:nvSpPr>
        <p:spPr bwMode="auto">
          <a:xfrm>
            <a:off x="987425" y="1193800"/>
            <a:ext cx="68135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An RD is </a:t>
            </a:r>
            <a:r>
              <a:rPr lang="en-GB" altLang="en-US" b="1"/>
              <a:t>bound </a:t>
            </a:r>
            <a:r>
              <a:rPr lang="en-GB" altLang="en-US"/>
              <a:t>when the RD is identified with a</a:t>
            </a:r>
          </a:p>
          <a:p>
            <a:r>
              <a:rPr lang="en-GB" altLang="en-US"/>
              <a:t>corresponding constructed entity in object-space.</a:t>
            </a:r>
            <a:endParaRPr lang="en-US" altLang="en-US"/>
          </a:p>
        </p:txBody>
      </p:sp>
      <p:graphicFrame>
        <p:nvGraphicFramePr>
          <p:cNvPr id="138322" name="Object 82"/>
          <p:cNvGraphicFramePr>
            <a:graphicFrameLocks noChangeAspect="1"/>
          </p:cNvGraphicFramePr>
          <p:nvPr/>
        </p:nvGraphicFramePr>
        <p:xfrm>
          <a:off x="1598613" y="2011363"/>
          <a:ext cx="5919787" cy="3351212"/>
        </p:xfrm>
        <a:graphic>
          <a:graphicData uri="http://schemas.openxmlformats.org/presentationml/2006/ole">
            <mc:AlternateContent xmlns:mc="http://schemas.openxmlformats.org/markup-compatibility/2006">
              <mc:Choice xmlns:v="urn:schemas-microsoft-com:vml" Requires="v">
                <p:oleObj spid="_x0000_s138324" name="Picture" r:id="rId3" imgW="4210200" imgH="2305080" progId="Word.Picture.8">
                  <p:embed/>
                </p:oleObj>
              </mc:Choice>
              <mc:Fallback>
                <p:oleObj name="Picture" r:id="rId3" imgW="4210200" imgH="2305080" progId="Word.Picture.8">
                  <p:embed/>
                  <p:pic>
                    <p:nvPicPr>
                      <p:cNvPr id="0" name="Object 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8613" y="2011363"/>
                        <a:ext cx="5919787" cy="335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323" name="Text Box 83"/>
          <p:cNvSpPr txBox="1">
            <a:spLocks noChangeArrowheads="1"/>
          </p:cNvSpPr>
          <p:nvPr/>
        </p:nvSpPr>
        <p:spPr bwMode="auto">
          <a:xfrm>
            <a:off x="928688" y="5508625"/>
            <a:ext cx="7404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1800"/>
              <a:t>Points are bound to identified points,  directed curves to constructed curves, and oriented surfaces to constructed surfaces. </a:t>
            </a:r>
            <a:endParaRPr lang="en-US" altLang="en-US"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295" name="Group 31"/>
          <p:cNvGrpSpPr>
            <a:grpSpLocks/>
          </p:cNvGrpSpPr>
          <p:nvPr/>
        </p:nvGrpSpPr>
        <p:grpSpPr bwMode="auto">
          <a:xfrm>
            <a:off x="5592763" y="3683000"/>
            <a:ext cx="1693862" cy="1485900"/>
            <a:chOff x="2281" y="2222"/>
            <a:chExt cx="1067" cy="936"/>
          </a:xfrm>
        </p:grpSpPr>
        <p:sp>
          <p:nvSpPr>
            <p:cNvPr id="139296" name="Freeform 32"/>
            <p:cNvSpPr>
              <a:spLocks/>
            </p:cNvSpPr>
            <p:nvPr/>
          </p:nvSpPr>
          <p:spPr bwMode="auto">
            <a:xfrm>
              <a:off x="2326" y="2299"/>
              <a:ext cx="2" cy="837"/>
            </a:xfrm>
            <a:custGeom>
              <a:avLst/>
              <a:gdLst>
                <a:gd name="T0" fmla="*/ 5 w 5"/>
                <a:gd name="T1" fmla="*/ 3693 h 3693"/>
                <a:gd name="T2" fmla="*/ 0 w 5"/>
                <a:gd name="T3" fmla="*/ 0 h 3693"/>
              </a:gdLst>
              <a:ahLst/>
              <a:cxnLst>
                <a:cxn ang="0">
                  <a:pos x="T0" y="T1"/>
                </a:cxn>
                <a:cxn ang="0">
                  <a:pos x="T2" y="T3"/>
                </a:cxn>
              </a:cxnLst>
              <a:rect l="0" t="0" r="r" b="b"/>
              <a:pathLst>
                <a:path w="5" h="3693">
                  <a:moveTo>
                    <a:pt x="5" y="3693"/>
                  </a:moveTo>
                  <a:lnTo>
                    <a:pt x="0"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9297" name="Freeform 33"/>
            <p:cNvSpPr>
              <a:spLocks/>
            </p:cNvSpPr>
            <p:nvPr/>
          </p:nvSpPr>
          <p:spPr bwMode="auto">
            <a:xfrm>
              <a:off x="2323" y="3145"/>
              <a:ext cx="930" cy="0"/>
            </a:xfrm>
            <a:custGeom>
              <a:avLst/>
              <a:gdLst>
                <a:gd name="T0" fmla="*/ 0 w 4101"/>
                <a:gd name="T1" fmla="*/ 0 h 1"/>
                <a:gd name="T2" fmla="*/ 4101 w 4101"/>
                <a:gd name="T3" fmla="*/ 0 h 1"/>
              </a:gdLst>
              <a:ahLst/>
              <a:cxnLst>
                <a:cxn ang="0">
                  <a:pos x="T0" y="T1"/>
                </a:cxn>
                <a:cxn ang="0">
                  <a:pos x="T2" y="T3"/>
                </a:cxn>
              </a:cxnLst>
              <a:rect l="0" t="0" r="r" b="b"/>
              <a:pathLst>
                <a:path w="4101" h="1">
                  <a:moveTo>
                    <a:pt x="0" y="0"/>
                  </a:moveTo>
                  <a:lnTo>
                    <a:pt x="4101"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9298" name="Freeform 34"/>
            <p:cNvSpPr>
              <a:spLocks/>
            </p:cNvSpPr>
            <p:nvPr/>
          </p:nvSpPr>
          <p:spPr bwMode="auto">
            <a:xfrm>
              <a:off x="2323" y="2376"/>
              <a:ext cx="797" cy="769"/>
            </a:xfrm>
            <a:custGeom>
              <a:avLst/>
              <a:gdLst>
                <a:gd name="T0" fmla="*/ 0 w 3625"/>
                <a:gd name="T1" fmla="*/ 3361 h 3361"/>
                <a:gd name="T2" fmla="*/ 3625 w 3625"/>
                <a:gd name="T3" fmla="*/ 0 h 3361"/>
              </a:gdLst>
              <a:ahLst/>
              <a:cxnLst>
                <a:cxn ang="0">
                  <a:pos x="T0" y="T1"/>
                </a:cxn>
                <a:cxn ang="0">
                  <a:pos x="T2" y="T3"/>
                </a:cxn>
              </a:cxnLst>
              <a:rect l="0" t="0" r="r" b="b"/>
              <a:pathLst>
                <a:path w="3625" h="3361">
                  <a:moveTo>
                    <a:pt x="0" y="3361"/>
                  </a:moveTo>
                  <a:lnTo>
                    <a:pt x="3625"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9299" name="Text Box 35"/>
            <p:cNvSpPr txBox="1">
              <a:spLocks noChangeArrowheads="1"/>
            </p:cNvSpPr>
            <p:nvPr/>
          </p:nvSpPr>
          <p:spPr bwMode="auto">
            <a:xfrm>
              <a:off x="2940" y="2972"/>
              <a:ext cx="40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x-</a:t>
              </a:r>
              <a:r>
                <a:rPr lang="en-US" altLang="en-US" sz="1200">
                  <a:solidFill>
                    <a:srgbClr val="000000"/>
                  </a:solidFill>
                </a:rPr>
                <a:t>axis</a:t>
              </a:r>
              <a:endParaRPr lang="en-US" altLang="en-US" sz="1200" i="1">
                <a:solidFill>
                  <a:srgbClr val="000000"/>
                </a:solidFill>
              </a:endParaRPr>
            </a:p>
          </p:txBody>
        </p:sp>
        <p:sp>
          <p:nvSpPr>
            <p:cNvPr id="139300" name="Text Box 36"/>
            <p:cNvSpPr txBox="1">
              <a:spLocks noChangeArrowheads="1"/>
            </p:cNvSpPr>
            <p:nvPr/>
          </p:nvSpPr>
          <p:spPr bwMode="auto">
            <a:xfrm>
              <a:off x="2281" y="2320"/>
              <a:ext cx="40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z-</a:t>
              </a:r>
              <a:r>
                <a:rPr lang="en-US" altLang="en-US" sz="1200">
                  <a:solidFill>
                    <a:srgbClr val="000000"/>
                  </a:solidFill>
                </a:rPr>
                <a:t>axis</a:t>
              </a:r>
              <a:endParaRPr lang="en-US" altLang="en-US" sz="1200" i="1">
                <a:solidFill>
                  <a:srgbClr val="000000"/>
                </a:solidFill>
              </a:endParaRPr>
            </a:p>
          </p:txBody>
        </p:sp>
        <p:sp>
          <p:nvSpPr>
            <p:cNvPr id="139301" name="Text Box 37"/>
            <p:cNvSpPr txBox="1">
              <a:spLocks noChangeArrowheads="1"/>
            </p:cNvSpPr>
            <p:nvPr/>
          </p:nvSpPr>
          <p:spPr bwMode="auto">
            <a:xfrm>
              <a:off x="2899" y="2222"/>
              <a:ext cx="40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y-</a:t>
              </a:r>
              <a:r>
                <a:rPr lang="en-US" altLang="en-US" sz="1200">
                  <a:solidFill>
                    <a:srgbClr val="000000"/>
                  </a:solidFill>
                </a:rPr>
                <a:t>axis</a:t>
              </a:r>
              <a:endParaRPr lang="en-US" altLang="en-US" sz="1200" i="1">
                <a:solidFill>
                  <a:srgbClr val="000000"/>
                </a:solidFill>
              </a:endParaRPr>
            </a:p>
          </p:txBody>
        </p:sp>
      </p:grpSp>
      <p:grpSp>
        <p:nvGrpSpPr>
          <p:cNvPr id="139302" name="Group 38"/>
          <p:cNvGrpSpPr>
            <a:grpSpLocks/>
          </p:cNvGrpSpPr>
          <p:nvPr/>
        </p:nvGrpSpPr>
        <p:grpSpPr bwMode="auto">
          <a:xfrm>
            <a:off x="5570538" y="4149725"/>
            <a:ext cx="1717675" cy="1333500"/>
            <a:chOff x="2038" y="1082"/>
            <a:chExt cx="1082" cy="840"/>
          </a:xfrm>
        </p:grpSpPr>
        <p:sp>
          <p:nvSpPr>
            <p:cNvPr id="139303" name="AutoShape 39"/>
            <p:cNvSpPr>
              <a:spLocks noChangeArrowheads="1"/>
            </p:cNvSpPr>
            <p:nvPr/>
          </p:nvSpPr>
          <p:spPr bwMode="auto">
            <a:xfrm>
              <a:off x="2099" y="1330"/>
              <a:ext cx="622" cy="383"/>
            </a:xfrm>
            <a:prstGeom prst="cube">
              <a:avLst>
                <a:gd name="adj" fmla="val 25000"/>
              </a:avLst>
            </a:prstGeom>
            <a:solidFill>
              <a:srgbClr val="FFFFFF"/>
            </a:solidFill>
            <a:ln w="9525">
              <a:solidFill>
                <a:srgbClr val="000000"/>
              </a:solidFill>
              <a:miter lim="800000"/>
              <a:headEnd/>
              <a:tailEnd/>
            </a:ln>
          </p:spPr>
          <p:txBody>
            <a:bodyPr anchor="ctr"/>
            <a:lstStyle/>
            <a:p>
              <a:endParaRPr lang="en-US"/>
            </a:p>
          </p:txBody>
        </p:sp>
        <p:sp>
          <p:nvSpPr>
            <p:cNvPr id="139304" name="AutoShape 40"/>
            <p:cNvSpPr>
              <a:spLocks noChangeArrowheads="1"/>
            </p:cNvSpPr>
            <p:nvPr/>
          </p:nvSpPr>
          <p:spPr bwMode="auto">
            <a:xfrm>
              <a:off x="2309" y="1217"/>
              <a:ext cx="239" cy="191"/>
            </a:xfrm>
            <a:prstGeom prst="can">
              <a:avLst>
                <a:gd name="adj" fmla="val 25000"/>
              </a:avLst>
            </a:prstGeom>
            <a:solidFill>
              <a:srgbClr val="FFFFFF"/>
            </a:solidFill>
            <a:ln w="9525">
              <a:solidFill>
                <a:srgbClr val="000000"/>
              </a:solidFill>
              <a:round/>
              <a:headEnd/>
              <a:tailEnd/>
            </a:ln>
          </p:spPr>
          <p:txBody>
            <a:bodyPr anchor="ctr"/>
            <a:lstStyle/>
            <a:p>
              <a:endParaRPr lang="en-US"/>
            </a:p>
          </p:txBody>
        </p:sp>
        <p:sp>
          <p:nvSpPr>
            <p:cNvPr id="139305" name="Text Box 41"/>
            <p:cNvSpPr txBox="1">
              <a:spLocks noChangeArrowheads="1"/>
            </p:cNvSpPr>
            <p:nvPr/>
          </p:nvSpPr>
          <p:spPr bwMode="auto">
            <a:xfrm>
              <a:off x="2038" y="1736"/>
              <a:ext cx="108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600">
                <a:solidFill>
                  <a:srgbClr val="000000"/>
                </a:solidFill>
              </a:endParaRPr>
            </a:p>
          </p:txBody>
        </p:sp>
        <p:grpSp>
          <p:nvGrpSpPr>
            <p:cNvPr id="139306" name="Group 42"/>
            <p:cNvGrpSpPr>
              <a:grpSpLocks/>
            </p:cNvGrpSpPr>
            <p:nvPr/>
          </p:nvGrpSpPr>
          <p:grpSpPr bwMode="auto">
            <a:xfrm>
              <a:off x="2530" y="1082"/>
              <a:ext cx="215" cy="186"/>
              <a:chOff x="7174" y="-251"/>
              <a:chExt cx="947" cy="820"/>
            </a:xfrm>
          </p:grpSpPr>
          <p:sp>
            <p:nvSpPr>
              <p:cNvPr id="139307" name="Oval 43"/>
              <p:cNvSpPr>
                <a:spLocks noChangeArrowheads="1"/>
              </p:cNvSpPr>
              <p:nvPr/>
            </p:nvSpPr>
            <p:spPr bwMode="auto">
              <a:xfrm>
                <a:off x="7174" y="295"/>
                <a:ext cx="211" cy="211"/>
              </a:xfrm>
              <a:prstGeom prst="ellipse">
                <a:avLst/>
              </a:prstGeom>
              <a:solidFill>
                <a:srgbClr val="000000"/>
              </a:solidFill>
              <a:ln w="9525">
                <a:solidFill>
                  <a:srgbClr val="000000"/>
                </a:solidFill>
                <a:round/>
                <a:headEnd/>
                <a:tailEnd/>
              </a:ln>
            </p:spPr>
            <p:txBody>
              <a:bodyPr anchor="ctr"/>
              <a:lstStyle/>
              <a:p>
                <a:endParaRPr lang="en-US"/>
              </a:p>
            </p:txBody>
          </p:sp>
          <p:sp>
            <p:nvSpPr>
              <p:cNvPr id="139308" name="Text Box 44"/>
              <p:cNvSpPr txBox="1">
                <a:spLocks noChangeArrowheads="1"/>
              </p:cNvSpPr>
              <p:nvPr/>
            </p:nvSpPr>
            <p:spPr bwMode="auto">
              <a:xfrm>
                <a:off x="7250" y="-251"/>
                <a:ext cx="871"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b="1" i="1">
                    <a:solidFill>
                      <a:srgbClr val="000000"/>
                    </a:solidFill>
                  </a:rPr>
                  <a:t>p</a:t>
                </a:r>
              </a:p>
            </p:txBody>
          </p:sp>
        </p:grpSp>
      </p:grpSp>
      <p:sp>
        <p:nvSpPr>
          <p:cNvPr id="139310" name="Text Box 46"/>
          <p:cNvSpPr txBox="1">
            <a:spLocks noChangeArrowheads="1"/>
          </p:cNvSpPr>
          <p:nvPr/>
        </p:nvSpPr>
        <p:spPr bwMode="auto">
          <a:xfrm>
            <a:off x="5373688" y="5195888"/>
            <a:ext cx="28590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a:solidFill>
                  <a:srgbClr val="000000"/>
                </a:solidFill>
              </a:rPr>
              <a:t>embedding is </a:t>
            </a:r>
            <a:r>
              <a:rPr lang="en-US" altLang="en-US" sz="1600" b="1">
                <a:solidFill>
                  <a:srgbClr val="000000"/>
                </a:solidFill>
              </a:rPr>
              <a:t>not</a:t>
            </a:r>
            <a:r>
              <a:rPr lang="en-US" altLang="en-US" sz="1600">
                <a:solidFill>
                  <a:srgbClr val="000000"/>
                </a:solidFill>
              </a:rPr>
              <a:t> compatible</a:t>
            </a:r>
          </a:p>
        </p:txBody>
      </p:sp>
      <p:sp>
        <p:nvSpPr>
          <p:cNvPr id="139293" name="AutoShape 29"/>
          <p:cNvSpPr>
            <a:spLocks noChangeArrowheads="1"/>
          </p:cNvSpPr>
          <p:nvPr/>
        </p:nvSpPr>
        <p:spPr bwMode="auto">
          <a:xfrm>
            <a:off x="773113" y="3910013"/>
            <a:ext cx="2151062" cy="1055687"/>
          </a:xfrm>
          <a:prstGeom prst="parallelogram">
            <a:avLst>
              <a:gd name="adj" fmla="val 103332"/>
            </a:avLst>
          </a:prstGeom>
          <a:solidFill>
            <a:srgbClr val="99CC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66" name="Rectangle 2"/>
          <p:cNvSpPr>
            <a:spLocks noGrp="1" noChangeArrowheads="1"/>
          </p:cNvSpPr>
          <p:nvPr>
            <p:ph type="title"/>
          </p:nvPr>
        </p:nvSpPr>
        <p:spPr>
          <a:xfrm>
            <a:off x="1042988" y="346075"/>
            <a:ext cx="7772400" cy="685800"/>
          </a:xfrm>
        </p:spPr>
        <p:txBody>
          <a:bodyPr/>
          <a:lstStyle/>
          <a:p>
            <a:r>
              <a:rPr lang="en-US" altLang="en-US" sz="3200"/>
              <a:t>RD bindings and embedding compatibility</a:t>
            </a:r>
          </a:p>
        </p:txBody>
      </p:sp>
      <p:sp>
        <p:nvSpPr>
          <p:cNvPr id="139267" name="Text Box 3"/>
          <p:cNvSpPr txBox="1">
            <a:spLocks noChangeArrowheads="1"/>
          </p:cNvSpPr>
          <p:nvPr/>
        </p:nvSpPr>
        <p:spPr bwMode="auto">
          <a:xfrm>
            <a:off x="723900" y="1390650"/>
            <a:ext cx="76263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An RD is </a:t>
            </a:r>
            <a:r>
              <a:rPr lang="en-US" altLang="en-US" b="1"/>
              <a:t>compatible</a:t>
            </a:r>
            <a:r>
              <a:rPr lang="en-US" altLang="en-US"/>
              <a:t> with a normal embedding if</a:t>
            </a:r>
            <a:endParaRPr lang="en-GB" altLang="en-US"/>
          </a:p>
          <a:p>
            <a:r>
              <a:rPr lang="en-GB" altLang="en-US"/>
              <a:t>the locus of the RD in position-space is coincident with </a:t>
            </a:r>
          </a:p>
          <a:p>
            <a:r>
              <a:rPr lang="en-GB" altLang="en-US"/>
              <a:t>the points  </a:t>
            </a:r>
            <a:r>
              <a:rPr lang="en-GB" altLang="en-US" sz="2000"/>
              <a:t>(and direction or orientation, as applicable)</a:t>
            </a:r>
            <a:r>
              <a:rPr lang="en-GB" altLang="en-US"/>
              <a:t> </a:t>
            </a:r>
          </a:p>
          <a:p>
            <a:r>
              <a:rPr lang="en-GB" altLang="en-US"/>
              <a:t>of the geometric construction of the binding.</a:t>
            </a:r>
            <a:endParaRPr lang="en-US" altLang="en-US"/>
          </a:p>
        </p:txBody>
      </p:sp>
      <p:grpSp>
        <p:nvGrpSpPr>
          <p:cNvPr id="139286" name="Group 22"/>
          <p:cNvGrpSpPr>
            <a:grpSpLocks/>
          </p:cNvGrpSpPr>
          <p:nvPr/>
        </p:nvGrpSpPr>
        <p:grpSpPr bwMode="auto">
          <a:xfrm>
            <a:off x="709613" y="3502025"/>
            <a:ext cx="1693862" cy="1485900"/>
            <a:chOff x="2281" y="2222"/>
            <a:chExt cx="1067" cy="936"/>
          </a:xfrm>
        </p:grpSpPr>
        <p:sp>
          <p:nvSpPr>
            <p:cNvPr id="139287" name="Freeform 23"/>
            <p:cNvSpPr>
              <a:spLocks/>
            </p:cNvSpPr>
            <p:nvPr/>
          </p:nvSpPr>
          <p:spPr bwMode="auto">
            <a:xfrm>
              <a:off x="2326" y="2299"/>
              <a:ext cx="2" cy="837"/>
            </a:xfrm>
            <a:custGeom>
              <a:avLst/>
              <a:gdLst>
                <a:gd name="T0" fmla="*/ 5 w 5"/>
                <a:gd name="T1" fmla="*/ 3693 h 3693"/>
                <a:gd name="T2" fmla="*/ 0 w 5"/>
                <a:gd name="T3" fmla="*/ 0 h 3693"/>
              </a:gdLst>
              <a:ahLst/>
              <a:cxnLst>
                <a:cxn ang="0">
                  <a:pos x="T0" y="T1"/>
                </a:cxn>
                <a:cxn ang="0">
                  <a:pos x="T2" y="T3"/>
                </a:cxn>
              </a:cxnLst>
              <a:rect l="0" t="0" r="r" b="b"/>
              <a:pathLst>
                <a:path w="5" h="3693">
                  <a:moveTo>
                    <a:pt x="5" y="3693"/>
                  </a:moveTo>
                  <a:lnTo>
                    <a:pt x="0"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9288" name="Freeform 24"/>
            <p:cNvSpPr>
              <a:spLocks/>
            </p:cNvSpPr>
            <p:nvPr/>
          </p:nvSpPr>
          <p:spPr bwMode="auto">
            <a:xfrm>
              <a:off x="2323" y="3145"/>
              <a:ext cx="930" cy="0"/>
            </a:xfrm>
            <a:custGeom>
              <a:avLst/>
              <a:gdLst>
                <a:gd name="T0" fmla="*/ 0 w 4101"/>
                <a:gd name="T1" fmla="*/ 0 h 1"/>
                <a:gd name="T2" fmla="*/ 4101 w 4101"/>
                <a:gd name="T3" fmla="*/ 0 h 1"/>
              </a:gdLst>
              <a:ahLst/>
              <a:cxnLst>
                <a:cxn ang="0">
                  <a:pos x="T0" y="T1"/>
                </a:cxn>
                <a:cxn ang="0">
                  <a:pos x="T2" y="T3"/>
                </a:cxn>
              </a:cxnLst>
              <a:rect l="0" t="0" r="r" b="b"/>
              <a:pathLst>
                <a:path w="4101" h="1">
                  <a:moveTo>
                    <a:pt x="0" y="0"/>
                  </a:moveTo>
                  <a:lnTo>
                    <a:pt x="4101"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9289" name="Freeform 25"/>
            <p:cNvSpPr>
              <a:spLocks/>
            </p:cNvSpPr>
            <p:nvPr/>
          </p:nvSpPr>
          <p:spPr bwMode="auto">
            <a:xfrm>
              <a:off x="2323" y="2376"/>
              <a:ext cx="797" cy="769"/>
            </a:xfrm>
            <a:custGeom>
              <a:avLst/>
              <a:gdLst>
                <a:gd name="T0" fmla="*/ 0 w 3625"/>
                <a:gd name="T1" fmla="*/ 3361 h 3361"/>
                <a:gd name="T2" fmla="*/ 3625 w 3625"/>
                <a:gd name="T3" fmla="*/ 0 h 3361"/>
              </a:gdLst>
              <a:ahLst/>
              <a:cxnLst>
                <a:cxn ang="0">
                  <a:pos x="T0" y="T1"/>
                </a:cxn>
                <a:cxn ang="0">
                  <a:pos x="T2" y="T3"/>
                </a:cxn>
              </a:cxnLst>
              <a:rect l="0" t="0" r="r" b="b"/>
              <a:pathLst>
                <a:path w="3625" h="3361">
                  <a:moveTo>
                    <a:pt x="0" y="3361"/>
                  </a:moveTo>
                  <a:lnTo>
                    <a:pt x="3625"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9290" name="Text Box 26"/>
            <p:cNvSpPr txBox="1">
              <a:spLocks noChangeArrowheads="1"/>
            </p:cNvSpPr>
            <p:nvPr/>
          </p:nvSpPr>
          <p:spPr bwMode="auto">
            <a:xfrm>
              <a:off x="2940" y="2972"/>
              <a:ext cx="40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x-</a:t>
              </a:r>
              <a:r>
                <a:rPr lang="en-US" altLang="en-US" sz="1200">
                  <a:solidFill>
                    <a:srgbClr val="000000"/>
                  </a:solidFill>
                </a:rPr>
                <a:t>axis</a:t>
              </a:r>
              <a:endParaRPr lang="en-US" altLang="en-US" sz="1200" i="1">
                <a:solidFill>
                  <a:srgbClr val="000000"/>
                </a:solidFill>
              </a:endParaRPr>
            </a:p>
          </p:txBody>
        </p:sp>
        <p:sp>
          <p:nvSpPr>
            <p:cNvPr id="139291" name="Text Box 27"/>
            <p:cNvSpPr txBox="1">
              <a:spLocks noChangeArrowheads="1"/>
            </p:cNvSpPr>
            <p:nvPr/>
          </p:nvSpPr>
          <p:spPr bwMode="auto">
            <a:xfrm>
              <a:off x="2281" y="2320"/>
              <a:ext cx="40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z-</a:t>
              </a:r>
              <a:r>
                <a:rPr lang="en-US" altLang="en-US" sz="1200">
                  <a:solidFill>
                    <a:srgbClr val="000000"/>
                  </a:solidFill>
                </a:rPr>
                <a:t>axis</a:t>
              </a:r>
              <a:endParaRPr lang="en-US" altLang="en-US" sz="1200" i="1">
                <a:solidFill>
                  <a:srgbClr val="000000"/>
                </a:solidFill>
              </a:endParaRPr>
            </a:p>
          </p:txBody>
        </p:sp>
        <p:sp>
          <p:nvSpPr>
            <p:cNvPr id="139292" name="Text Box 28"/>
            <p:cNvSpPr txBox="1">
              <a:spLocks noChangeArrowheads="1"/>
            </p:cNvSpPr>
            <p:nvPr/>
          </p:nvSpPr>
          <p:spPr bwMode="auto">
            <a:xfrm>
              <a:off x="2899" y="2222"/>
              <a:ext cx="40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y-</a:t>
              </a:r>
              <a:r>
                <a:rPr lang="en-US" altLang="en-US" sz="1200">
                  <a:solidFill>
                    <a:srgbClr val="000000"/>
                  </a:solidFill>
                </a:rPr>
                <a:t>axis</a:t>
              </a:r>
              <a:endParaRPr lang="en-US" altLang="en-US" sz="1200" i="1">
                <a:solidFill>
                  <a:srgbClr val="000000"/>
                </a:solidFill>
              </a:endParaRPr>
            </a:p>
          </p:txBody>
        </p:sp>
      </p:grpSp>
      <p:grpSp>
        <p:nvGrpSpPr>
          <p:cNvPr id="139317" name="Group 53"/>
          <p:cNvGrpSpPr>
            <a:grpSpLocks/>
          </p:cNvGrpSpPr>
          <p:nvPr/>
        </p:nvGrpSpPr>
        <p:grpSpPr bwMode="auto">
          <a:xfrm>
            <a:off x="2974975" y="3238500"/>
            <a:ext cx="5661025" cy="1460500"/>
            <a:chOff x="1874" y="2040"/>
            <a:chExt cx="3566" cy="920"/>
          </a:xfrm>
        </p:grpSpPr>
        <p:sp>
          <p:nvSpPr>
            <p:cNvPr id="139294" name="AutoShape 30"/>
            <p:cNvSpPr>
              <a:spLocks noChangeArrowheads="1"/>
            </p:cNvSpPr>
            <p:nvPr/>
          </p:nvSpPr>
          <p:spPr bwMode="auto">
            <a:xfrm>
              <a:off x="4085" y="2295"/>
              <a:ext cx="1355" cy="665"/>
            </a:xfrm>
            <a:prstGeom prst="parallelogram">
              <a:avLst>
                <a:gd name="adj" fmla="val 103332"/>
              </a:avLst>
            </a:prstGeom>
            <a:solidFill>
              <a:srgbClr val="99CC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315" name="Freeform 51"/>
            <p:cNvSpPr>
              <a:spLocks/>
            </p:cNvSpPr>
            <p:nvPr/>
          </p:nvSpPr>
          <p:spPr bwMode="auto">
            <a:xfrm>
              <a:off x="1874" y="2040"/>
              <a:ext cx="2671" cy="337"/>
            </a:xfrm>
            <a:custGeom>
              <a:avLst/>
              <a:gdLst>
                <a:gd name="T0" fmla="*/ 0 w 2671"/>
                <a:gd name="T1" fmla="*/ 337 h 337"/>
                <a:gd name="T2" fmla="*/ 1200 w 2671"/>
                <a:gd name="T3" fmla="*/ 12 h 337"/>
                <a:gd name="T4" fmla="*/ 2671 w 2671"/>
                <a:gd name="T5" fmla="*/ 267 h 337"/>
              </a:gdLst>
              <a:ahLst/>
              <a:cxnLst>
                <a:cxn ang="0">
                  <a:pos x="T0" y="T1"/>
                </a:cxn>
                <a:cxn ang="0">
                  <a:pos x="T2" y="T3"/>
                </a:cxn>
                <a:cxn ang="0">
                  <a:pos x="T4" y="T5"/>
                </a:cxn>
              </a:cxnLst>
              <a:rect l="0" t="0" r="r" b="b"/>
              <a:pathLst>
                <a:path w="2671" h="337">
                  <a:moveTo>
                    <a:pt x="0" y="337"/>
                  </a:moveTo>
                  <a:cubicBezTo>
                    <a:pt x="377" y="180"/>
                    <a:pt x="755" y="24"/>
                    <a:pt x="1200" y="12"/>
                  </a:cubicBezTo>
                  <a:cubicBezTo>
                    <a:pt x="1645" y="0"/>
                    <a:pt x="2426" y="223"/>
                    <a:pt x="2671" y="267"/>
                  </a:cubicBezTo>
                </a:path>
              </a:pathLst>
            </a:custGeom>
            <a:noFill/>
            <a:ln w="19050" cmpd="sng">
              <a:solidFill>
                <a:schemeClr val="accent2"/>
              </a:solidFill>
              <a:round/>
              <a:headEnd/>
              <a:tailEnd type="arrow"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316" name="Text Box 52"/>
            <p:cNvSpPr txBox="1">
              <a:spLocks noChangeArrowheads="1"/>
            </p:cNvSpPr>
            <p:nvPr/>
          </p:nvSpPr>
          <p:spPr bwMode="auto">
            <a:xfrm>
              <a:off x="2698" y="2178"/>
              <a:ext cx="5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binding</a:t>
              </a:r>
            </a:p>
          </p:txBody>
        </p:sp>
      </p:grpSp>
      <p:sp>
        <p:nvSpPr>
          <p:cNvPr id="139319" name="Text Box 55"/>
          <p:cNvSpPr txBox="1">
            <a:spLocks noChangeArrowheads="1"/>
          </p:cNvSpPr>
          <p:nvPr/>
        </p:nvSpPr>
        <p:spPr bwMode="auto">
          <a:xfrm>
            <a:off x="681038" y="5118100"/>
            <a:ext cx="1785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400">
                <a:solidFill>
                  <a:srgbClr val="000000"/>
                </a:solidFill>
              </a:rPr>
              <a:t>RD_3D_XY_PLANE</a:t>
            </a:r>
            <a:endParaRPr lang="en-US" altLang="en-US" sz="14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9317"/>
                                        </p:tgtEl>
                                        <p:attrNameLst>
                                          <p:attrName>style.visibility</p:attrName>
                                        </p:attrNameLst>
                                      </p:cBhvr>
                                      <p:to>
                                        <p:strVal val="visible"/>
                                      </p:to>
                                    </p:set>
                                    <p:animEffect transition="in" filter="wipe(left)">
                                      <p:cBhvr>
                                        <p:cTn id="7" dur="500"/>
                                        <p:tgtEl>
                                          <p:spTgt spid="139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13929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39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10"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321" name="Group 9"/>
          <p:cNvGrpSpPr>
            <a:grpSpLocks/>
          </p:cNvGrpSpPr>
          <p:nvPr/>
        </p:nvGrpSpPr>
        <p:grpSpPr bwMode="auto">
          <a:xfrm>
            <a:off x="5570538" y="4149725"/>
            <a:ext cx="1717675" cy="1333500"/>
            <a:chOff x="2038" y="1082"/>
            <a:chExt cx="1082" cy="840"/>
          </a:xfrm>
        </p:grpSpPr>
        <p:sp>
          <p:nvSpPr>
            <p:cNvPr id="141322" name="AutoShape 10"/>
            <p:cNvSpPr>
              <a:spLocks noChangeArrowheads="1"/>
            </p:cNvSpPr>
            <p:nvPr/>
          </p:nvSpPr>
          <p:spPr bwMode="auto">
            <a:xfrm>
              <a:off x="2099" y="1330"/>
              <a:ext cx="622" cy="383"/>
            </a:xfrm>
            <a:prstGeom prst="cube">
              <a:avLst>
                <a:gd name="adj" fmla="val 25000"/>
              </a:avLst>
            </a:prstGeom>
            <a:solidFill>
              <a:srgbClr val="FFFFFF"/>
            </a:solidFill>
            <a:ln w="9525">
              <a:solidFill>
                <a:srgbClr val="000000"/>
              </a:solidFill>
              <a:miter lim="800000"/>
              <a:headEnd/>
              <a:tailEnd/>
            </a:ln>
          </p:spPr>
          <p:txBody>
            <a:bodyPr anchor="ctr"/>
            <a:lstStyle/>
            <a:p>
              <a:endParaRPr lang="en-US"/>
            </a:p>
          </p:txBody>
        </p:sp>
        <p:sp>
          <p:nvSpPr>
            <p:cNvPr id="141323" name="AutoShape 11"/>
            <p:cNvSpPr>
              <a:spLocks noChangeArrowheads="1"/>
            </p:cNvSpPr>
            <p:nvPr/>
          </p:nvSpPr>
          <p:spPr bwMode="auto">
            <a:xfrm>
              <a:off x="2309" y="1217"/>
              <a:ext cx="239" cy="191"/>
            </a:xfrm>
            <a:prstGeom prst="can">
              <a:avLst>
                <a:gd name="adj" fmla="val 25000"/>
              </a:avLst>
            </a:prstGeom>
            <a:solidFill>
              <a:srgbClr val="FFFFFF"/>
            </a:solidFill>
            <a:ln w="9525">
              <a:solidFill>
                <a:srgbClr val="000000"/>
              </a:solidFill>
              <a:round/>
              <a:headEnd/>
              <a:tailEnd/>
            </a:ln>
          </p:spPr>
          <p:txBody>
            <a:bodyPr anchor="ctr"/>
            <a:lstStyle/>
            <a:p>
              <a:endParaRPr lang="en-US"/>
            </a:p>
          </p:txBody>
        </p:sp>
        <p:sp>
          <p:nvSpPr>
            <p:cNvPr id="141324" name="Text Box 12"/>
            <p:cNvSpPr txBox="1">
              <a:spLocks noChangeArrowheads="1"/>
            </p:cNvSpPr>
            <p:nvPr/>
          </p:nvSpPr>
          <p:spPr bwMode="auto">
            <a:xfrm>
              <a:off x="2038" y="1736"/>
              <a:ext cx="108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600">
                <a:solidFill>
                  <a:srgbClr val="000000"/>
                </a:solidFill>
              </a:endParaRPr>
            </a:p>
          </p:txBody>
        </p:sp>
        <p:grpSp>
          <p:nvGrpSpPr>
            <p:cNvPr id="141325" name="Group 13"/>
            <p:cNvGrpSpPr>
              <a:grpSpLocks/>
            </p:cNvGrpSpPr>
            <p:nvPr/>
          </p:nvGrpSpPr>
          <p:grpSpPr bwMode="auto">
            <a:xfrm>
              <a:off x="2530" y="1082"/>
              <a:ext cx="215" cy="186"/>
              <a:chOff x="7174" y="-251"/>
              <a:chExt cx="947" cy="820"/>
            </a:xfrm>
          </p:grpSpPr>
          <p:sp>
            <p:nvSpPr>
              <p:cNvPr id="141326" name="Oval 14"/>
              <p:cNvSpPr>
                <a:spLocks noChangeArrowheads="1"/>
              </p:cNvSpPr>
              <p:nvPr/>
            </p:nvSpPr>
            <p:spPr bwMode="auto">
              <a:xfrm>
                <a:off x="7174" y="295"/>
                <a:ext cx="211" cy="211"/>
              </a:xfrm>
              <a:prstGeom prst="ellipse">
                <a:avLst/>
              </a:prstGeom>
              <a:solidFill>
                <a:srgbClr val="000000"/>
              </a:solidFill>
              <a:ln w="9525">
                <a:solidFill>
                  <a:srgbClr val="000000"/>
                </a:solidFill>
                <a:round/>
                <a:headEnd/>
                <a:tailEnd/>
              </a:ln>
            </p:spPr>
            <p:txBody>
              <a:bodyPr anchor="ctr"/>
              <a:lstStyle/>
              <a:p>
                <a:endParaRPr lang="en-US"/>
              </a:p>
            </p:txBody>
          </p:sp>
          <p:sp>
            <p:nvSpPr>
              <p:cNvPr id="141327" name="Text Box 15"/>
              <p:cNvSpPr txBox="1">
                <a:spLocks noChangeArrowheads="1"/>
              </p:cNvSpPr>
              <p:nvPr/>
            </p:nvSpPr>
            <p:spPr bwMode="auto">
              <a:xfrm>
                <a:off x="7250" y="-251"/>
                <a:ext cx="871"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b="1" i="1">
                    <a:solidFill>
                      <a:srgbClr val="000000"/>
                    </a:solidFill>
                  </a:rPr>
                  <a:t>p</a:t>
                </a:r>
              </a:p>
            </p:txBody>
          </p:sp>
        </p:grpSp>
      </p:grpSp>
      <p:sp>
        <p:nvSpPr>
          <p:cNvPr id="141328" name="Text Box 16"/>
          <p:cNvSpPr txBox="1">
            <a:spLocks noChangeArrowheads="1"/>
          </p:cNvSpPr>
          <p:nvPr/>
        </p:nvSpPr>
        <p:spPr bwMode="auto">
          <a:xfrm>
            <a:off x="5373688" y="5195888"/>
            <a:ext cx="28590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a:solidFill>
                  <a:srgbClr val="000000"/>
                </a:solidFill>
              </a:rPr>
              <a:t>embedding is compatible</a:t>
            </a:r>
          </a:p>
        </p:txBody>
      </p:sp>
      <p:sp>
        <p:nvSpPr>
          <p:cNvPr id="141329" name="AutoShape 17"/>
          <p:cNvSpPr>
            <a:spLocks noChangeArrowheads="1"/>
          </p:cNvSpPr>
          <p:nvPr/>
        </p:nvSpPr>
        <p:spPr bwMode="auto">
          <a:xfrm>
            <a:off x="773113" y="3910013"/>
            <a:ext cx="2151062" cy="1055687"/>
          </a:xfrm>
          <a:prstGeom prst="parallelogram">
            <a:avLst>
              <a:gd name="adj" fmla="val 103332"/>
            </a:avLst>
          </a:prstGeom>
          <a:solidFill>
            <a:srgbClr val="99CC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330" name="Rectangle 18"/>
          <p:cNvSpPr>
            <a:spLocks noGrp="1" noChangeArrowheads="1"/>
          </p:cNvSpPr>
          <p:nvPr>
            <p:ph type="title"/>
          </p:nvPr>
        </p:nvSpPr>
        <p:spPr>
          <a:xfrm>
            <a:off x="1039813" y="339725"/>
            <a:ext cx="7772400" cy="685800"/>
          </a:xfrm>
        </p:spPr>
        <p:txBody>
          <a:bodyPr/>
          <a:lstStyle/>
          <a:p>
            <a:r>
              <a:rPr lang="en-US" altLang="en-US" sz="3200"/>
              <a:t>RD bindings and embedding compatibility</a:t>
            </a:r>
          </a:p>
        </p:txBody>
      </p:sp>
      <p:grpSp>
        <p:nvGrpSpPr>
          <p:cNvPr id="141332" name="Group 20"/>
          <p:cNvGrpSpPr>
            <a:grpSpLocks/>
          </p:cNvGrpSpPr>
          <p:nvPr/>
        </p:nvGrpSpPr>
        <p:grpSpPr bwMode="auto">
          <a:xfrm>
            <a:off x="709613" y="3502025"/>
            <a:ext cx="1693862" cy="1485900"/>
            <a:chOff x="2281" y="2222"/>
            <a:chExt cx="1067" cy="936"/>
          </a:xfrm>
        </p:grpSpPr>
        <p:sp>
          <p:nvSpPr>
            <p:cNvPr id="141333" name="Freeform 21"/>
            <p:cNvSpPr>
              <a:spLocks/>
            </p:cNvSpPr>
            <p:nvPr/>
          </p:nvSpPr>
          <p:spPr bwMode="auto">
            <a:xfrm>
              <a:off x="2326" y="2299"/>
              <a:ext cx="2" cy="837"/>
            </a:xfrm>
            <a:custGeom>
              <a:avLst/>
              <a:gdLst>
                <a:gd name="T0" fmla="*/ 5 w 5"/>
                <a:gd name="T1" fmla="*/ 3693 h 3693"/>
                <a:gd name="T2" fmla="*/ 0 w 5"/>
                <a:gd name="T3" fmla="*/ 0 h 3693"/>
              </a:gdLst>
              <a:ahLst/>
              <a:cxnLst>
                <a:cxn ang="0">
                  <a:pos x="T0" y="T1"/>
                </a:cxn>
                <a:cxn ang="0">
                  <a:pos x="T2" y="T3"/>
                </a:cxn>
              </a:cxnLst>
              <a:rect l="0" t="0" r="r" b="b"/>
              <a:pathLst>
                <a:path w="5" h="3693">
                  <a:moveTo>
                    <a:pt x="5" y="3693"/>
                  </a:moveTo>
                  <a:lnTo>
                    <a:pt x="0"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1334" name="Freeform 22"/>
            <p:cNvSpPr>
              <a:spLocks/>
            </p:cNvSpPr>
            <p:nvPr/>
          </p:nvSpPr>
          <p:spPr bwMode="auto">
            <a:xfrm>
              <a:off x="2323" y="3145"/>
              <a:ext cx="930" cy="0"/>
            </a:xfrm>
            <a:custGeom>
              <a:avLst/>
              <a:gdLst>
                <a:gd name="T0" fmla="*/ 0 w 4101"/>
                <a:gd name="T1" fmla="*/ 0 h 1"/>
                <a:gd name="T2" fmla="*/ 4101 w 4101"/>
                <a:gd name="T3" fmla="*/ 0 h 1"/>
              </a:gdLst>
              <a:ahLst/>
              <a:cxnLst>
                <a:cxn ang="0">
                  <a:pos x="T0" y="T1"/>
                </a:cxn>
                <a:cxn ang="0">
                  <a:pos x="T2" y="T3"/>
                </a:cxn>
              </a:cxnLst>
              <a:rect l="0" t="0" r="r" b="b"/>
              <a:pathLst>
                <a:path w="4101" h="1">
                  <a:moveTo>
                    <a:pt x="0" y="0"/>
                  </a:moveTo>
                  <a:lnTo>
                    <a:pt x="4101"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1335" name="Freeform 23"/>
            <p:cNvSpPr>
              <a:spLocks/>
            </p:cNvSpPr>
            <p:nvPr/>
          </p:nvSpPr>
          <p:spPr bwMode="auto">
            <a:xfrm>
              <a:off x="2323" y="2376"/>
              <a:ext cx="797" cy="769"/>
            </a:xfrm>
            <a:custGeom>
              <a:avLst/>
              <a:gdLst>
                <a:gd name="T0" fmla="*/ 0 w 3625"/>
                <a:gd name="T1" fmla="*/ 3361 h 3361"/>
                <a:gd name="T2" fmla="*/ 3625 w 3625"/>
                <a:gd name="T3" fmla="*/ 0 h 3361"/>
              </a:gdLst>
              <a:ahLst/>
              <a:cxnLst>
                <a:cxn ang="0">
                  <a:pos x="T0" y="T1"/>
                </a:cxn>
                <a:cxn ang="0">
                  <a:pos x="T2" y="T3"/>
                </a:cxn>
              </a:cxnLst>
              <a:rect l="0" t="0" r="r" b="b"/>
              <a:pathLst>
                <a:path w="3625" h="3361">
                  <a:moveTo>
                    <a:pt x="0" y="3361"/>
                  </a:moveTo>
                  <a:lnTo>
                    <a:pt x="3625"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1336" name="Text Box 24"/>
            <p:cNvSpPr txBox="1">
              <a:spLocks noChangeArrowheads="1"/>
            </p:cNvSpPr>
            <p:nvPr/>
          </p:nvSpPr>
          <p:spPr bwMode="auto">
            <a:xfrm>
              <a:off x="2940" y="2972"/>
              <a:ext cx="40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x-</a:t>
              </a:r>
              <a:r>
                <a:rPr lang="en-US" altLang="en-US" sz="1200">
                  <a:solidFill>
                    <a:srgbClr val="000000"/>
                  </a:solidFill>
                </a:rPr>
                <a:t>axis</a:t>
              </a:r>
              <a:endParaRPr lang="en-US" altLang="en-US" sz="1200" i="1">
                <a:solidFill>
                  <a:srgbClr val="000000"/>
                </a:solidFill>
              </a:endParaRPr>
            </a:p>
          </p:txBody>
        </p:sp>
        <p:sp>
          <p:nvSpPr>
            <p:cNvPr id="141337" name="Text Box 25"/>
            <p:cNvSpPr txBox="1">
              <a:spLocks noChangeArrowheads="1"/>
            </p:cNvSpPr>
            <p:nvPr/>
          </p:nvSpPr>
          <p:spPr bwMode="auto">
            <a:xfrm>
              <a:off x="2281" y="2320"/>
              <a:ext cx="40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z-</a:t>
              </a:r>
              <a:r>
                <a:rPr lang="en-US" altLang="en-US" sz="1200">
                  <a:solidFill>
                    <a:srgbClr val="000000"/>
                  </a:solidFill>
                </a:rPr>
                <a:t>axis</a:t>
              </a:r>
              <a:endParaRPr lang="en-US" altLang="en-US" sz="1200" i="1">
                <a:solidFill>
                  <a:srgbClr val="000000"/>
                </a:solidFill>
              </a:endParaRPr>
            </a:p>
          </p:txBody>
        </p:sp>
        <p:sp>
          <p:nvSpPr>
            <p:cNvPr id="141338" name="Text Box 26"/>
            <p:cNvSpPr txBox="1">
              <a:spLocks noChangeArrowheads="1"/>
            </p:cNvSpPr>
            <p:nvPr/>
          </p:nvSpPr>
          <p:spPr bwMode="auto">
            <a:xfrm>
              <a:off x="2899" y="2222"/>
              <a:ext cx="40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y-</a:t>
              </a:r>
              <a:r>
                <a:rPr lang="en-US" altLang="en-US" sz="1200">
                  <a:solidFill>
                    <a:srgbClr val="000000"/>
                  </a:solidFill>
                </a:rPr>
                <a:t>axis</a:t>
              </a:r>
              <a:endParaRPr lang="en-US" altLang="en-US" sz="1200" i="1">
                <a:solidFill>
                  <a:srgbClr val="000000"/>
                </a:solidFill>
              </a:endParaRPr>
            </a:p>
          </p:txBody>
        </p:sp>
      </p:grpSp>
      <p:grpSp>
        <p:nvGrpSpPr>
          <p:cNvPr id="141339" name="Group 27"/>
          <p:cNvGrpSpPr>
            <a:grpSpLocks/>
          </p:cNvGrpSpPr>
          <p:nvPr/>
        </p:nvGrpSpPr>
        <p:grpSpPr bwMode="auto">
          <a:xfrm>
            <a:off x="2974975" y="3238500"/>
            <a:ext cx="5661025" cy="1460500"/>
            <a:chOff x="1874" y="2040"/>
            <a:chExt cx="3566" cy="920"/>
          </a:xfrm>
        </p:grpSpPr>
        <p:sp>
          <p:nvSpPr>
            <p:cNvPr id="141340" name="AutoShape 28"/>
            <p:cNvSpPr>
              <a:spLocks noChangeArrowheads="1"/>
            </p:cNvSpPr>
            <p:nvPr/>
          </p:nvSpPr>
          <p:spPr bwMode="auto">
            <a:xfrm>
              <a:off x="4085" y="2295"/>
              <a:ext cx="1355" cy="665"/>
            </a:xfrm>
            <a:prstGeom prst="parallelogram">
              <a:avLst>
                <a:gd name="adj" fmla="val 103332"/>
              </a:avLst>
            </a:prstGeom>
            <a:solidFill>
              <a:srgbClr val="99CC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341" name="Freeform 29"/>
            <p:cNvSpPr>
              <a:spLocks/>
            </p:cNvSpPr>
            <p:nvPr/>
          </p:nvSpPr>
          <p:spPr bwMode="auto">
            <a:xfrm>
              <a:off x="1874" y="2040"/>
              <a:ext cx="2671" cy="337"/>
            </a:xfrm>
            <a:custGeom>
              <a:avLst/>
              <a:gdLst>
                <a:gd name="T0" fmla="*/ 0 w 2671"/>
                <a:gd name="T1" fmla="*/ 337 h 337"/>
                <a:gd name="T2" fmla="*/ 1200 w 2671"/>
                <a:gd name="T3" fmla="*/ 12 h 337"/>
                <a:gd name="T4" fmla="*/ 2671 w 2671"/>
                <a:gd name="T5" fmla="*/ 267 h 337"/>
              </a:gdLst>
              <a:ahLst/>
              <a:cxnLst>
                <a:cxn ang="0">
                  <a:pos x="T0" y="T1"/>
                </a:cxn>
                <a:cxn ang="0">
                  <a:pos x="T2" y="T3"/>
                </a:cxn>
                <a:cxn ang="0">
                  <a:pos x="T4" y="T5"/>
                </a:cxn>
              </a:cxnLst>
              <a:rect l="0" t="0" r="r" b="b"/>
              <a:pathLst>
                <a:path w="2671" h="337">
                  <a:moveTo>
                    <a:pt x="0" y="337"/>
                  </a:moveTo>
                  <a:cubicBezTo>
                    <a:pt x="377" y="180"/>
                    <a:pt x="755" y="24"/>
                    <a:pt x="1200" y="12"/>
                  </a:cubicBezTo>
                  <a:cubicBezTo>
                    <a:pt x="1645" y="0"/>
                    <a:pt x="2426" y="223"/>
                    <a:pt x="2671" y="267"/>
                  </a:cubicBezTo>
                </a:path>
              </a:pathLst>
            </a:custGeom>
            <a:noFill/>
            <a:ln w="19050" cmpd="sng">
              <a:solidFill>
                <a:schemeClr val="accent2"/>
              </a:solidFill>
              <a:round/>
              <a:headEnd/>
              <a:tailEnd type="arrow"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342" name="Text Box 30"/>
            <p:cNvSpPr txBox="1">
              <a:spLocks noChangeArrowheads="1"/>
            </p:cNvSpPr>
            <p:nvPr/>
          </p:nvSpPr>
          <p:spPr bwMode="auto">
            <a:xfrm>
              <a:off x="2698" y="2178"/>
              <a:ext cx="5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binding</a:t>
              </a:r>
            </a:p>
          </p:txBody>
        </p:sp>
      </p:grpSp>
      <p:sp>
        <p:nvSpPr>
          <p:cNvPr id="141343" name="Text Box 31"/>
          <p:cNvSpPr txBox="1">
            <a:spLocks noChangeArrowheads="1"/>
          </p:cNvSpPr>
          <p:nvPr/>
        </p:nvSpPr>
        <p:spPr bwMode="auto">
          <a:xfrm>
            <a:off x="681038" y="5118100"/>
            <a:ext cx="1785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400">
                <a:solidFill>
                  <a:srgbClr val="000000"/>
                </a:solidFill>
              </a:rPr>
              <a:t>RD_3D_XY_PLANE</a:t>
            </a:r>
            <a:endParaRPr lang="en-US" altLang="en-US" sz="1400">
              <a:solidFill>
                <a:srgbClr val="000000"/>
              </a:solidFill>
            </a:endParaRPr>
          </a:p>
        </p:txBody>
      </p:sp>
      <p:grpSp>
        <p:nvGrpSpPr>
          <p:cNvPr id="141314" name="Group 2"/>
          <p:cNvGrpSpPr>
            <a:grpSpLocks/>
          </p:cNvGrpSpPr>
          <p:nvPr/>
        </p:nvGrpSpPr>
        <p:grpSpPr bwMode="auto">
          <a:xfrm>
            <a:off x="6430963" y="3225800"/>
            <a:ext cx="1693862" cy="1485900"/>
            <a:chOff x="2281" y="2222"/>
            <a:chExt cx="1067" cy="936"/>
          </a:xfrm>
        </p:grpSpPr>
        <p:sp>
          <p:nvSpPr>
            <p:cNvPr id="141315" name="Freeform 3"/>
            <p:cNvSpPr>
              <a:spLocks/>
            </p:cNvSpPr>
            <p:nvPr/>
          </p:nvSpPr>
          <p:spPr bwMode="auto">
            <a:xfrm>
              <a:off x="2326" y="2299"/>
              <a:ext cx="2" cy="837"/>
            </a:xfrm>
            <a:custGeom>
              <a:avLst/>
              <a:gdLst>
                <a:gd name="T0" fmla="*/ 5 w 5"/>
                <a:gd name="T1" fmla="*/ 3693 h 3693"/>
                <a:gd name="T2" fmla="*/ 0 w 5"/>
                <a:gd name="T3" fmla="*/ 0 h 3693"/>
              </a:gdLst>
              <a:ahLst/>
              <a:cxnLst>
                <a:cxn ang="0">
                  <a:pos x="T0" y="T1"/>
                </a:cxn>
                <a:cxn ang="0">
                  <a:pos x="T2" y="T3"/>
                </a:cxn>
              </a:cxnLst>
              <a:rect l="0" t="0" r="r" b="b"/>
              <a:pathLst>
                <a:path w="5" h="3693">
                  <a:moveTo>
                    <a:pt x="5" y="3693"/>
                  </a:moveTo>
                  <a:lnTo>
                    <a:pt x="0"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1316" name="Freeform 4"/>
            <p:cNvSpPr>
              <a:spLocks/>
            </p:cNvSpPr>
            <p:nvPr/>
          </p:nvSpPr>
          <p:spPr bwMode="auto">
            <a:xfrm>
              <a:off x="2323" y="3145"/>
              <a:ext cx="930" cy="0"/>
            </a:xfrm>
            <a:custGeom>
              <a:avLst/>
              <a:gdLst>
                <a:gd name="T0" fmla="*/ 0 w 4101"/>
                <a:gd name="T1" fmla="*/ 0 h 1"/>
                <a:gd name="T2" fmla="*/ 4101 w 4101"/>
                <a:gd name="T3" fmla="*/ 0 h 1"/>
              </a:gdLst>
              <a:ahLst/>
              <a:cxnLst>
                <a:cxn ang="0">
                  <a:pos x="T0" y="T1"/>
                </a:cxn>
                <a:cxn ang="0">
                  <a:pos x="T2" y="T3"/>
                </a:cxn>
              </a:cxnLst>
              <a:rect l="0" t="0" r="r" b="b"/>
              <a:pathLst>
                <a:path w="4101" h="1">
                  <a:moveTo>
                    <a:pt x="0" y="0"/>
                  </a:moveTo>
                  <a:lnTo>
                    <a:pt x="4101"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1317" name="Freeform 5"/>
            <p:cNvSpPr>
              <a:spLocks/>
            </p:cNvSpPr>
            <p:nvPr/>
          </p:nvSpPr>
          <p:spPr bwMode="auto">
            <a:xfrm>
              <a:off x="2323" y="2376"/>
              <a:ext cx="797" cy="769"/>
            </a:xfrm>
            <a:custGeom>
              <a:avLst/>
              <a:gdLst>
                <a:gd name="T0" fmla="*/ 0 w 3625"/>
                <a:gd name="T1" fmla="*/ 3361 h 3361"/>
                <a:gd name="T2" fmla="*/ 3625 w 3625"/>
                <a:gd name="T3" fmla="*/ 0 h 3361"/>
              </a:gdLst>
              <a:ahLst/>
              <a:cxnLst>
                <a:cxn ang="0">
                  <a:pos x="T0" y="T1"/>
                </a:cxn>
                <a:cxn ang="0">
                  <a:pos x="T2" y="T3"/>
                </a:cxn>
              </a:cxnLst>
              <a:rect l="0" t="0" r="r" b="b"/>
              <a:pathLst>
                <a:path w="3625" h="3361">
                  <a:moveTo>
                    <a:pt x="0" y="3361"/>
                  </a:moveTo>
                  <a:lnTo>
                    <a:pt x="3625" y="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1318" name="Text Box 6"/>
            <p:cNvSpPr txBox="1">
              <a:spLocks noChangeArrowheads="1"/>
            </p:cNvSpPr>
            <p:nvPr/>
          </p:nvSpPr>
          <p:spPr bwMode="auto">
            <a:xfrm>
              <a:off x="2940" y="2972"/>
              <a:ext cx="40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x-</a:t>
              </a:r>
              <a:r>
                <a:rPr lang="en-US" altLang="en-US" sz="1200">
                  <a:solidFill>
                    <a:srgbClr val="000000"/>
                  </a:solidFill>
                </a:rPr>
                <a:t>axis</a:t>
              </a:r>
              <a:endParaRPr lang="en-US" altLang="en-US" sz="1200" i="1">
                <a:solidFill>
                  <a:srgbClr val="000000"/>
                </a:solidFill>
              </a:endParaRPr>
            </a:p>
          </p:txBody>
        </p:sp>
        <p:sp>
          <p:nvSpPr>
            <p:cNvPr id="141319" name="Text Box 7"/>
            <p:cNvSpPr txBox="1">
              <a:spLocks noChangeArrowheads="1"/>
            </p:cNvSpPr>
            <p:nvPr/>
          </p:nvSpPr>
          <p:spPr bwMode="auto">
            <a:xfrm>
              <a:off x="2281" y="2320"/>
              <a:ext cx="40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z-</a:t>
              </a:r>
              <a:r>
                <a:rPr lang="en-US" altLang="en-US" sz="1200">
                  <a:solidFill>
                    <a:srgbClr val="000000"/>
                  </a:solidFill>
                </a:rPr>
                <a:t>axis</a:t>
              </a:r>
              <a:endParaRPr lang="en-US" altLang="en-US" sz="1200" i="1">
                <a:solidFill>
                  <a:srgbClr val="000000"/>
                </a:solidFill>
              </a:endParaRPr>
            </a:p>
          </p:txBody>
        </p:sp>
        <p:sp>
          <p:nvSpPr>
            <p:cNvPr id="141320" name="Text Box 8"/>
            <p:cNvSpPr txBox="1">
              <a:spLocks noChangeArrowheads="1"/>
            </p:cNvSpPr>
            <p:nvPr/>
          </p:nvSpPr>
          <p:spPr bwMode="auto">
            <a:xfrm>
              <a:off x="2899" y="2222"/>
              <a:ext cx="40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i="1">
                  <a:solidFill>
                    <a:srgbClr val="000000"/>
                  </a:solidFill>
                </a:rPr>
                <a:t>y-</a:t>
              </a:r>
              <a:r>
                <a:rPr lang="en-US" altLang="en-US" sz="1200">
                  <a:solidFill>
                    <a:srgbClr val="000000"/>
                  </a:solidFill>
                </a:rPr>
                <a:t>axis</a:t>
              </a:r>
              <a:endParaRPr lang="en-US" altLang="en-US" sz="1200" i="1">
                <a:solidFill>
                  <a:srgbClr val="000000"/>
                </a:solidFill>
              </a:endParaRPr>
            </a:p>
          </p:txBody>
        </p:sp>
      </p:grpSp>
      <p:sp>
        <p:nvSpPr>
          <p:cNvPr id="141346" name="Text Box 34"/>
          <p:cNvSpPr txBox="1">
            <a:spLocks noChangeArrowheads="1"/>
          </p:cNvSpPr>
          <p:nvPr/>
        </p:nvSpPr>
        <p:spPr bwMode="auto">
          <a:xfrm>
            <a:off x="723900" y="1390650"/>
            <a:ext cx="76263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An RD is </a:t>
            </a:r>
            <a:r>
              <a:rPr lang="en-US" altLang="en-US" b="1"/>
              <a:t>compatible</a:t>
            </a:r>
            <a:r>
              <a:rPr lang="en-US" altLang="en-US"/>
              <a:t> with a normal embedding if</a:t>
            </a:r>
            <a:endParaRPr lang="en-GB" altLang="en-US"/>
          </a:p>
          <a:p>
            <a:r>
              <a:rPr lang="en-GB" altLang="en-US"/>
              <a:t>the locus of the RD in position-space is coincident with </a:t>
            </a:r>
          </a:p>
          <a:p>
            <a:r>
              <a:rPr lang="en-GB" altLang="en-US"/>
              <a:t>the points  </a:t>
            </a:r>
            <a:r>
              <a:rPr lang="en-GB" altLang="en-US" sz="2000"/>
              <a:t>(and direction or orientation, as applicable)</a:t>
            </a:r>
            <a:r>
              <a:rPr lang="en-GB" altLang="en-US"/>
              <a:t> </a:t>
            </a:r>
          </a:p>
          <a:p>
            <a:r>
              <a:rPr lang="en-GB" altLang="en-US"/>
              <a:t>of the geometric construction of the binding.</a:t>
            </a:r>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17538" y="242888"/>
            <a:ext cx="7772400" cy="935037"/>
          </a:xfrm>
        </p:spPr>
        <p:txBody>
          <a:bodyPr/>
          <a:lstStyle/>
          <a:p>
            <a:r>
              <a:rPr lang="en-US" altLang="en-US" sz="3200"/>
              <a:t>Object reference models</a:t>
            </a:r>
          </a:p>
        </p:txBody>
      </p:sp>
      <p:sp>
        <p:nvSpPr>
          <p:cNvPr id="115715" name="Rectangle 3"/>
          <p:cNvSpPr>
            <a:spLocks noGrp="1" noChangeArrowheads="1"/>
          </p:cNvSpPr>
          <p:nvPr>
            <p:ph type="body" idx="1"/>
          </p:nvPr>
        </p:nvSpPr>
        <p:spPr>
          <a:xfrm>
            <a:off x="906463" y="1130300"/>
            <a:ext cx="7612062" cy="5137150"/>
          </a:xfrm>
        </p:spPr>
        <p:txBody>
          <a:bodyPr/>
          <a:lstStyle/>
          <a:p>
            <a:pPr>
              <a:lnSpc>
                <a:spcPct val="90000"/>
              </a:lnSpc>
            </a:pPr>
            <a:r>
              <a:rPr lang="en-US" altLang="en-US" sz="2400"/>
              <a:t>The set of normal embeddings compatible with a</a:t>
            </a:r>
            <a:br>
              <a:rPr lang="en-US" altLang="en-US" sz="2400"/>
            </a:br>
            <a:r>
              <a:rPr lang="en-US" altLang="en-US" sz="2400" i="1"/>
              <a:t>single</a:t>
            </a:r>
            <a:r>
              <a:rPr lang="en-US" altLang="en-US" sz="2400"/>
              <a:t> RD binding has many members.</a:t>
            </a:r>
          </a:p>
          <a:p>
            <a:pPr>
              <a:lnSpc>
                <a:spcPct val="90000"/>
              </a:lnSpc>
            </a:pPr>
            <a:endParaRPr lang="en-US" altLang="en-US" sz="2400"/>
          </a:p>
          <a:p>
            <a:pPr>
              <a:lnSpc>
                <a:spcPct val="90000"/>
              </a:lnSpc>
            </a:pPr>
            <a:r>
              <a:rPr lang="en-US" altLang="en-US" sz="2400"/>
              <a:t>The set of normal embeddings compatible with </a:t>
            </a:r>
            <a:br>
              <a:rPr lang="en-US" altLang="en-US" sz="2400"/>
            </a:br>
            <a:r>
              <a:rPr lang="en-US" altLang="en-US" sz="2400"/>
              <a:t>a set of 2 or more RD bindings may be empty.</a:t>
            </a:r>
          </a:p>
          <a:p>
            <a:pPr>
              <a:lnSpc>
                <a:spcPct val="90000"/>
              </a:lnSpc>
            </a:pPr>
            <a:endParaRPr lang="en-US" altLang="en-US" sz="2400"/>
          </a:p>
          <a:p>
            <a:pPr>
              <a:lnSpc>
                <a:spcPct val="90000"/>
              </a:lnSpc>
            </a:pPr>
            <a:r>
              <a:rPr lang="en-US" altLang="en-US" sz="2400"/>
              <a:t>A careful selection of RDs and bindings may result</a:t>
            </a:r>
            <a:br>
              <a:rPr lang="en-US" altLang="en-US" sz="2400"/>
            </a:br>
            <a:r>
              <a:rPr lang="en-US" altLang="en-US" sz="2400"/>
              <a:t>in a compatible set of normal embeddings</a:t>
            </a:r>
            <a:br>
              <a:rPr lang="en-US" altLang="en-US" sz="2400"/>
            </a:br>
            <a:r>
              <a:rPr lang="en-US" altLang="en-US" sz="2400"/>
              <a:t>consisting of a </a:t>
            </a:r>
            <a:r>
              <a:rPr lang="en-US" altLang="en-US" sz="2400" i="1"/>
              <a:t>single</a:t>
            </a:r>
            <a:r>
              <a:rPr lang="en-US" altLang="en-US" sz="2400"/>
              <a:t> member.  </a:t>
            </a:r>
            <a:br>
              <a:rPr lang="en-US" altLang="en-US" sz="2400"/>
            </a:br>
            <a:r>
              <a:rPr lang="en-US" altLang="en-US" sz="2400"/>
              <a:t>I.e.: There is a </a:t>
            </a:r>
            <a:r>
              <a:rPr lang="en-US" altLang="en-US" sz="2400" i="1"/>
              <a:t>unique</a:t>
            </a:r>
            <a:r>
              <a:rPr lang="en-US" altLang="en-US" sz="2400"/>
              <a:t> compatible embedding for the bound RD set.</a:t>
            </a:r>
          </a:p>
          <a:p>
            <a:pPr>
              <a:lnSpc>
                <a:spcPct val="90000"/>
              </a:lnSpc>
            </a:pPr>
            <a:endParaRPr lang="en-US" altLang="en-US" sz="2400"/>
          </a:p>
          <a:p>
            <a:pPr>
              <a:lnSpc>
                <a:spcPct val="90000"/>
              </a:lnSpc>
            </a:pPr>
            <a:r>
              <a:rPr lang="en-US" altLang="en-US" sz="2400"/>
              <a:t>This is the concept for an </a:t>
            </a:r>
            <a:r>
              <a:rPr lang="en-US" altLang="en-US" sz="2400" i="1"/>
              <a:t>object reference model.</a:t>
            </a: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ltLang="en-US" sz="3600"/>
              <a:t>Object reference models</a:t>
            </a:r>
          </a:p>
        </p:txBody>
      </p:sp>
      <p:sp>
        <p:nvSpPr>
          <p:cNvPr id="315395" name="Text Box 3"/>
          <p:cNvSpPr txBox="1">
            <a:spLocks noChangeArrowheads="1"/>
          </p:cNvSpPr>
          <p:nvPr/>
        </p:nvSpPr>
        <p:spPr bwMode="auto">
          <a:xfrm>
            <a:off x="688975" y="1749425"/>
            <a:ext cx="8016875" cy="271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b="1"/>
              <a:t>Object reference model</a:t>
            </a:r>
            <a:r>
              <a:rPr lang="en-GB" altLang="en-US" i="1"/>
              <a:t> </a:t>
            </a:r>
            <a:r>
              <a:rPr lang="en-GB" altLang="en-US"/>
              <a:t>(ORM) for a spatial object:</a:t>
            </a:r>
          </a:p>
          <a:p>
            <a:endParaRPr lang="en-GB" altLang="en-US"/>
          </a:p>
          <a:p>
            <a:r>
              <a:rPr lang="en-GB" altLang="en-US" sz="2000"/>
              <a:t>A set of RDs bound by identification with geometric constructions </a:t>
            </a:r>
            <a:br>
              <a:rPr lang="en-GB" altLang="en-US" sz="2000"/>
            </a:br>
            <a:r>
              <a:rPr lang="en-GB" altLang="en-US" sz="2000"/>
              <a:t>in object-space for which there exists exactly one normal embedding </a:t>
            </a:r>
            <a:br>
              <a:rPr lang="en-GB" altLang="en-US" sz="2000"/>
            </a:br>
            <a:r>
              <a:rPr lang="en-GB" altLang="en-US" sz="2000"/>
              <a:t>of position-space into object-space which is compatible with each RD </a:t>
            </a:r>
          </a:p>
          <a:p>
            <a:r>
              <a:rPr lang="en-GB" altLang="en-US" sz="2000"/>
              <a:t>binding in the set.</a:t>
            </a:r>
            <a:endParaRPr lang="en-GB" altLang="en-US"/>
          </a:p>
          <a:p>
            <a:endParaRPr lang="en-GB" altLang="en-US"/>
          </a:p>
          <a:p>
            <a:r>
              <a:rPr lang="en-GB" altLang="en-US" sz="2000"/>
              <a:t>In the 3D case, this unique embedding shall also be right-handed. </a:t>
            </a:r>
            <a:endParaRPr lang="en-US" altLang="en-US" sz="2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85800" y="322263"/>
            <a:ext cx="7772400" cy="671512"/>
          </a:xfrm>
        </p:spPr>
        <p:txBody>
          <a:bodyPr/>
          <a:lstStyle/>
          <a:p>
            <a:r>
              <a:rPr lang="en-US" altLang="en-US" sz="3200"/>
              <a:t>Object reference model template</a:t>
            </a:r>
            <a:endParaRPr lang="en-US" altLang="en-US"/>
          </a:p>
        </p:txBody>
      </p:sp>
      <p:sp>
        <p:nvSpPr>
          <p:cNvPr id="126979" name="Rectangle 3"/>
          <p:cNvSpPr>
            <a:spLocks noGrp="1" noChangeArrowheads="1"/>
          </p:cNvSpPr>
          <p:nvPr>
            <p:ph type="body" idx="1"/>
          </p:nvPr>
        </p:nvSpPr>
        <p:spPr>
          <a:xfrm>
            <a:off x="969963" y="1241425"/>
            <a:ext cx="7280275" cy="2355850"/>
          </a:xfrm>
        </p:spPr>
        <p:txBody>
          <a:bodyPr/>
          <a:lstStyle/>
          <a:p>
            <a:r>
              <a:rPr lang="en-GB" altLang="en-US" sz="1800"/>
              <a:t>An</a:t>
            </a:r>
            <a:r>
              <a:rPr lang="en-GB" altLang="en-US" sz="1800" i="1"/>
              <a:t> </a:t>
            </a:r>
            <a:r>
              <a:rPr lang="en-GB" altLang="en-US" sz="1800" b="1" i="1"/>
              <a:t>object reference model template (ORMT)</a:t>
            </a:r>
            <a:r>
              <a:rPr lang="en-GB" altLang="en-US" sz="1800"/>
              <a:t>, is a set of RD components, together with binding constraints which will determine a unique normal embedding of position-space into object-space when an instance of each the RD components is bound to corresponding geometric constructs in object-space that conform to the binding constraints. </a:t>
            </a:r>
          </a:p>
          <a:p>
            <a:pPr lvl="1"/>
            <a:r>
              <a:rPr lang="en-GB" altLang="en-US" sz="1600"/>
              <a:t>If the position-space is 3D, the unique normal embedding shall be right-handed.</a:t>
            </a:r>
          </a:p>
        </p:txBody>
      </p:sp>
      <p:sp>
        <p:nvSpPr>
          <p:cNvPr id="126980" name="Rectangle 4"/>
          <p:cNvSpPr>
            <a:spLocks noChangeArrowheads="1"/>
          </p:cNvSpPr>
          <p:nvPr/>
        </p:nvSpPr>
        <p:spPr bwMode="auto">
          <a:xfrm>
            <a:off x="1008063" y="3733800"/>
            <a:ext cx="7280275"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GB" altLang="en-US" sz="1800"/>
              <a:t>A </a:t>
            </a:r>
            <a:r>
              <a:rPr lang="en-GB" altLang="en-US" sz="1800" b="1" i="1"/>
              <a:t>binding constraint</a:t>
            </a:r>
            <a:r>
              <a:rPr lang="en-GB" altLang="en-US" sz="1800"/>
              <a:t> is a specification of relationships in object-space between geometric constructs corresponding to RD instances.  </a:t>
            </a:r>
          </a:p>
          <a:p>
            <a:pPr lvl="1"/>
            <a:r>
              <a:rPr lang="en-GB" altLang="en-US" sz="1600"/>
              <a:t>The binding constraint specification may include containment of a point in a curve, or a surface, or a curve in a surface, coincidence of a line with the axis of symmetry of a surface, the right-handedness of sets of directed lines or oriented planes, or the distance in object-space between points. </a:t>
            </a:r>
            <a:endParaRPr lang="en-GB" altLang="en-US" sz="160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9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ChangeArrowheads="1"/>
          </p:cNvSpPr>
          <p:nvPr/>
        </p:nvSpPr>
        <p:spPr bwMode="auto">
          <a:xfrm>
            <a:off x="768350" y="220663"/>
            <a:ext cx="8320088"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a:solidFill>
                  <a:schemeClr val="tx2"/>
                </a:solidFill>
                <a:latin typeface="Arial" panose="020B0604020202020204" pitchFamily="34" charset="0"/>
              </a:defRPr>
            </a:lvl1pPr>
            <a:lvl2pPr algn="ctr">
              <a:defRPr sz="4000">
                <a:solidFill>
                  <a:schemeClr val="tx2"/>
                </a:solidFill>
                <a:latin typeface="Arial" panose="020B0604020202020204" pitchFamily="34" charset="0"/>
              </a:defRPr>
            </a:lvl2pPr>
            <a:lvl3pPr algn="ctr">
              <a:defRPr sz="4000">
                <a:solidFill>
                  <a:schemeClr val="tx2"/>
                </a:solidFill>
                <a:latin typeface="Arial" panose="020B0604020202020204" pitchFamily="34" charset="0"/>
              </a:defRPr>
            </a:lvl3pPr>
            <a:lvl4pPr algn="ctr">
              <a:defRPr sz="4000">
                <a:solidFill>
                  <a:schemeClr val="tx2"/>
                </a:solidFill>
                <a:latin typeface="Arial" panose="020B0604020202020204" pitchFamily="34" charset="0"/>
              </a:defRPr>
            </a:lvl4pPr>
            <a:lvl5pPr algn="ctr">
              <a:defRPr sz="4000">
                <a:solidFill>
                  <a:schemeClr val="tx2"/>
                </a:solidFill>
                <a:latin typeface="Arial" panose="020B0604020202020204" pitchFamily="34" charset="0"/>
              </a:defRPr>
            </a:lvl5pPr>
            <a:lvl6pPr marL="457200" algn="ctr" eaLnBrk="0" fontAlgn="base" hangingPunct="0">
              <a:spcBef>
                <a:spcPct val="0"/>
              </a:spcBef>
              <a:spcAft>
                <a:spcPct val="0"/>
              </a:spcAft>
              <a:defRPr sz="4000">
                <a:solidFill>
                  <a:schemeClr val="tx2"/>
                </a:solidFill>
                <a:latin typeface="Arial" panose="020B0604020202020204" pitchFamily="34" charset="0"/>
              </a:defRPr>
            </a:lvl6pPr>
            <a:lvl7pPr marL="914400" algn="ctr" eaLnBrk="0" fontAlgn="base" hangingPunct="0">
              <a:spcBef>
                <a:spcPct val="0"/>
              </a:spcBef>
              <a:spcAft>
                <a:spcPct val="0"/>
              </a:spcAft>
              <a:defRPr sz="4000">
                <a:solidFill>
                  <a:schemeClr val="tx2"/>
                </a:solidFill>
                <a:latin typeface="Arial" panose="020B0604020202020204" pitchFamily="34" charset="0"/>
              </a:defRPr>
            </a:lvl7pPr>
            <a:lvl8pPr marL="1371600" algn="ctr" eaLnBrk="0" fontAlgn="base" hangingPunct="0">
              <a:spcBef>
                <a:spcPct val="0"/>
              </a:spcBef>
              <a:spcAft>
                <a:spcPct val="0"/>
              </a:spcAft>
              <a:defRPr sz="4000">
                <a:solidFill>
                  <a:schemeClr val="tx2"/>
                </a:solidFill>
                <a:latin typeface="Arial" panose="020B0604020202020204" pitchFamily="34" charset="0"/>
              </a:defRPr>
            </a:lvl8pPr>
            <a:lvl9pPr marL="1828800" algn="ctr" eaLnBrk="0" fontAlgn="base" hangingPunct="0">
              <a:spcBef>
                <a:spcPct val="0"/>
              </a:spcBef>
              <a:spcAft>
                <a:spcPct val="0"/>
              </a:spcAft>
              <a:defRPr sz="4000">
                <a:solidFill>
                  <a:schemeClr val="tx2"/>
                </a:solidFill>
                <a:latin typeface="Arial" panose="020B0604020202020204" pitchFamily="34" charset="0"/>
              </a:defRPr>
            </a:lvl9pPr>
          </a:lstStyle>
          <a:p>
            <a:pPr>
              <a:lnSpc>
                <a:spcPct val="80000"/>
              </a:lnSpc>
            </a:pPr>
            <a:r>
              <a:rPr lang="en-US" altLang="en-US" sz="3600">
                <a:solidFill>
                  <a:schemeClr val="tx1"/>
                </a:solidFill>
              </a:rPr>
              <a:t>The Spatial Reference Model (SRM)</a:t>
            </a:r>
            <a:br>
              <a:rPr lang="en-US" altLang="en-US" sz="3600">
                <a:solidFill>
                  <a:schemeClr val="tx1"/>
                </a:solidFill>
              </a:rPr>
            </a:br>
            <a:r>
              <a:rPr lang="en-US" altLang="en-US" sz="3600">
                <a:solidFill>
                  <a:schemeClr val="tx1"/>
                </a:solidFill>
              </a:rPr>
              <a:t>is a general concept</a:t>
            </a:r>
          </a:p>
        </p:txBody>
      </p:sp>
      <p:sp>
        <p:nvSpPr>
          <p:cNvPr id="404483" name="Text Box 3"/>
          <p:cNvSpPr txBox="1">
            <a:spLocks noChangeArrowheads="1"/>
          </p:cNvSpPr>
          <p:nvPr/>
        </p:nvSpPr>
        <p:spPr bwMode="auto">
          <a:xfrm>
            <a:off x="698500" y="1214438"/>
            <a:ext cx="8215313" cy="506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There are two aspects of the SRM discussed in this tutorial</a:t>
            </a:r>
            <a:endParaRPr lang="en-US" altLang="en-US" sz="1800"/>
          </a:p>
          <a:p>
            <a:endParaRPr lang="en-US" altLang="en-US" sz="900"/>
          </a:p>
          <a:p>
            <a:r>
              <a:rPr lang="en-US" altLang="en-US" sz="1800"/>
              <a:t>• One aspect is the SRM as an International Standard.</a:t>
            </a:r>
          </a:p>
          <a:p>
            <a:r>
              <a:rPr lang="en-US" altLang="en-US" sz="1800"/>
              <a:t>  - ISO/IEC 18026 Spatial Reference Model.</a:t>
            </a:r>
          </a:p>
          <a:p>
            <a:r>
              <a:rPr lang="en-US" altLang="en-US" sz="1800"/>
              <a:t>  - Under development, the final committee draft is to be released summer ‘04.</a:t>
            </a:r>
          </a:p>
          <a:p>
            <a:r>
              <a:rPr lang="en-US" altLang="en-US" sz="1800"/>
              <a:t>  - This tutorial uses the nomenclature, definitions and </a:t>
            </a:r>
          </a:p>
          <a:p>
            <a:r>
              <a:rPr lang="en-US" altLang="en-US" sz="1800"/>
              <a:t>     concepts of ISO/IEC 18026.</a:t>
            </a:r>
          </a:p>
          <a:p>
            <a:r>
              <a:rPr lang="en-US" altLang="en-US" sz="1800"/>
              <a:t>  - Consistency with other International Standards is promoted.</a:t>
            </a:r>
          </a:p>
          <a:p>
            <a:r>
              <a:rPr lang="en-US" altLang="en-US" sz="1800"/>
              <a:t>  - Efficiency of algorithms or their implementation is not part of the </a:t>
            </a:r>
          </a:p>
          <a:p>
            <a:r>
              <a:rPr lang="en-US" altLang="en-US" sz="1800"/>
              <a:t>     ISO/IEC 18026 specification.</a:t>
            </a:r>
          </a:p>
          <a:p>
            <a:endParaRPr lang="en-US" altLang="en-US" sz="900"/>
          </a:p>
          <a:p>
            <a:r>
              <a:rPr lang="en-US" altLang="en-US" sz="1800"/>
              <a:t>• Another aspect is the implementation of the SRM in SEDRIS</a:t>
            </a:r>
          </a:p>
          <a:p>
            <a:r>
              <a:rPr lang="en-US" altLang="en-US" sz="1800"/>
              <a:t>  - The SEDRIS implementation is designed to be compliant with the </a:t>
            </a:r>
          </a:p>
          <a:p>
            <a:r>
              <a:rPr lang="en-US" altLang="en-US" sz="1800"/>
              <a:t>     emerging 18026 International Standard.		</a:t>
            </a:r>
          </a:p>
          <a:p>
            <a:r>
              <a:rPr lang="en-US" altLang="en-US" sz="1800"/>
              <a:t>  - The SEDRIS implementation is an application driven development.</a:t>
            </a:r>
          </a:p>
          <a:p>
            <a:r>
              <a:rPr lang="en-US" altLang="en-US" sz="1800"/>
              <a:t>  - A software architecture and spatial operations API is required.</a:t>
            </a:r>
          </a:p>
          <a:p>
            <a:r>
              <a:rPr lang="en-US" altLang="en-US" sz="1800"/>
              <a:t>  - Algorithms for spatial operations in spatial frames are designed to be</a:t>
            </a:r>
            <a:br>
              <a:rPr lang="en-US" altLang="en-US" sz="1800"/>
            </a:br>
            <a:r>
              <a:rPr lang="en-US" altLang="en-US" sz="1800"/>
              <a:t>    accurate robust and efficient.</a:t>
            </a:r>
          </a:p>
          <a:p>
            <a:r>
              <a:rPr lang="en-US" altLang="en-US" sz="1800"/>
              <a:t>  - The SEDRIS software has been subject to extensive testing.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en-US"/>
              <a:t>ORMT example</a:t>
            </a:r>
          </a:p>
        </p:txBody>
      </p:sp>
      <p:graphicFrame>
        <p:nvGraphicFramePr>
          <p:cNvPr id="144387" name="Object 3"/>
          <p:cNvGraphicFramePr>
            <a:graphicFrameLocks noChangeAspect="1"/>
          </p:cNvGraphicFramePr>
          <p:nvPr>
            <p:ph type="tbl" idx="1"/>
          </p:nvPr>
        </p:nvGraphicFramePr>
        <p:xfrm>
          <a:off x="577850" y="1330325"/>
          <a:ext cx="7767638" cy="5745163"/>
        </p:xfrm>
        <a:graphic>
          <a:graphicData uri="http://schemas.openxmlformats.org/presentationml/2006/ole">
            <mc:AlternateContent xmlns:mc="http://schemas.openxmlformats.org/markup-compatibility/2006">
              <mc:Choice xmlns:v="urn:schemas-microsoft-com:vml" Requires="v">
                <p:oleObj spid="_x0000_s144388" name="Document" r:id="rId3" imgW="7778160" imgH="5753160" progId="Word.Document.8">
                  <p:embed/>
                </p:oleObj>
              </mc:Choice>
              <mc:Fallback>
                <p:oleObj name="Document" r:id="rId3" imgW="7778160" imgH="575316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50" y="1330325"/>
                        <a:ext cx="7767638" cy="5745163"/>
                      </a:xfrm>
                      <a:prstGeom prst="rect">
                        <a:avLst/>
                      </a:prstGeom>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612775" y="250825"/>
            <a:ext cx="7593013" cy="1000125"/>
          </a:xfrm>
        </p:spPr>
        <p:txBody>
          <a:bodyPr/>
          <a:lstStyle/>
          <a:p>
            <a:r>
              <a:rPr lang="en-US" altLang="en-US"/>
              <a:t>Realization of an ORMT </a:t>
            </a:r>
          </a:p>
        </p:txBody>
      </p:sp>
      <p:graphicFrame>
        <p:nvGraphicFramePr>
          <p:cNvPr id="129027" name="Object 3"/>
          <p:cNvGraphicFramePr>
            <a:graphicFrameLocks noChangeAspect="1"/>
          </p:cNvGraphicFramePr>
          <p:nvPr/>
        </p:nvGraphicFramePr>
        <p:xfrm>
          <a:off x="-195263" y="1665288"/>
          <a:ext cx="5278438" cy="4602162"/>
        </p:xfrm>
        <a:graphic>
          <a:graphicData uri="http://schemas.openxmlformats.org/presentationml/2006/ole">
            <mc:AlternateContent xmlns:mc="http://schemas.openxmlformats.org/markup-compatibility/2006">
              <mc:Choice xmlns:v="urn:schemas-microsoft-com:vml" Requires="v">
                <p:oleObj spid="_x0000_s129031" name="Microsoft Draw Drawing" r:id="rId3" imgW="4210304" imgH="3667330" progId="MSDraw.Drawing.8.2">
                  <p:embed/>
                </p:oleObj>
              </mc:Choice>
              <mc:Fallback>
                <p:oleObj name="Microsoft Draw Drawing" r:id="rId3" imgW="4210304" imgH="3667330" progId="MSDraw.Drawing.8.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3" y="1665288"/>
                        <a:ext cx="5278438"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28" name="Rectangle 4"/>
          <p:cNvSpPr>
            <a:spLocks noGrp="1" noChangeArrowheads="1"/>
          </p:cNvSpPr>
          <p:nvPr>
            <p:ph type="body" idx="1"/>
          </p:nvPr>
        </p:nvSpPr>
        <p:spPr>
          <a:xfrm>
            <a:off x="4414838" y="1236663"/>
            <a:ext cx="4492625" cy="4929187"/>
          </a:xfrm>
        </p:spPr>
        <p:txBody>
          <a:bodyPr/>
          <a:lstStyle/>
          <a:p>
            <a:pPr>
              <a:lnSpc>
                <a:spcPct val="90000"/>
              </a:lnSpc>
            </a:pPr>
            <a:r>
              <a:rPr lang="en-US" altLang="en-US" sz="2400"/>
              <a:t>RDS</a:t>
            </a:r>
          </a:p>
          <a:p>
            <a:pPr lvl="1">
              <a:lnSpc>
                <a:spcPct val="90000"/>
              </a:lnSpc>
            </a:pPr>
            <a:r>
              <a:rPr lang="en-US" altLang="en-US" sz="2000"/>
              <a:t>RDS</a:t>
            </a:r>
          </a:p>
          <a:p>
            <a:pPr lvl="2">
              <a:lnSpc>
                <a:spcPct val="90000"/>
              </a:lnSpc>
            </a:pPr>
            <a:r>
              <a:rPr lang="en-US" altLang="en-US" sz="1800"/>
              <a:t>Oblate ellipsoid instance</a:t>
            </a:r>
          </a:p>
          <a:p>
            <a:pPr lvl="2">
              <a:lnSpc>
                <a:spcPct val="90000"/>
              </a:lnSpc>
            </a:pPr>
            <a:r>
              <a:rPr lang="en-US" altLang="en-US" sz="1800"/>
              <a:t>XZ-plane</a:t>
            </a:r>
          </a:p>
          <a:p>
            <a:pPr lvl="1">
              <a:lnSpc>
                <a:spcPct val="90000"/>
              </a:lnSpc>
            </a:pPr>
            <a:r>
              <a:rPr lang="en-US" altLang="en-US" sz="2000"/>
              <a:t>Binding Rule</a:t>
            </a:r>
          </a:p>
          <a:p>
            <a:pPr lvl="2">
              <a:lnSpc>
                <a:spcPct val="90000"/>
              </a:lnSpc>
            </a:pPr>
            <a:r>
              <a:rPr lang="en-US" altLang="en-US" sz="1800"/>
              <a:t>the ellipsoid minor axis must be contained in the plane.</a:t>
            </a:r>
          </a:p>
          <a:p>
            <a:pPr>
              <a:lnSpc>
                <a:spcPct val="90000"/>
              </a:lnSpc>
            </a:pPr>
            <a:r>
              <a:rPr lang="en-US" altLang="en-US" sz="2400"/>
              <a:t>Binding</a:t>
            </a:r>
          </a:p>
          <a:p>
            <a:pPr lvl="1">
              <a:lnSpc>
                <a:spcPct val="90000"/>
              </a:lnSpc>
            </a:pPr>
            <a:r>
              <a:rPr lang="en-US" altLang="en-US" sz="2000"/>
              <a:t>There is only one place in Earth’s space for the RDS with:</a:t>
            </a:r>
          </a:p>
          <a:p>
            <a:pPr lvl="2">
              <a:lnSpc>
                <a:spcPct val="90000"/>
              </a:lnSpc>
            </a:pPr>
            <a:r>
              <a:rPr lang="en-US" altLang="en-US" sz="1800"/>
              <a:t>ellipsoid minor axis points parallel to Earth’s rotational axis</a:t>
            </a:r>
          </a:p>
          <a:p>
            <a:pPr lvl="2">
              <a:lnSpc>
                <a:spcPct val="90000"/>
              </a:lnSpc>
            </a:pPr>
            <a:r>
              <a:rPr lang="en-US" altLang="en-US" sz="1800"/>
              <a:t>The point is on the ellipsoid surface with given long/lat</a:t>
            </a:r>
          </a:p>
          <a:p>
            <a:pPr lvl="2">
              <a:lnSpc>
                <a:spcPct val="90000"/>
              </a:lnSpc>
            </a:pPr>
            <a:r>
              <a:rPr lang="en-US" altLang="en-US" sz="1800"/>
              <a:t>The surface normal at the point points in the given direction.</a:t>
            </a:r>
          </a:p>
        </p:txBody>
      </p:sp>
      <p:sp>
        <p:nvSpPr>
          <p:cNvPr id="129029" name="Text Box 5"/>
          <p:cNvSpPr txBox="1">
            <a:spLocks noChangeArrowheads="1"/>
          </p:cNvSpPr>
          <p:nvPr/>
        </p:nvSpPr>
        <p:spPr bwMode="auto">
          <a:xfrm>
            <a:off x="549275" y="1138238"/>
            <a:ext cx="3556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9933"/>
                </a:solidFill>
                <a:latin typeface="Times New Roman" panose="02020603050405020304" pitchFamily="18" charset="0"/>
              </a:rPr>
              <a:t>The binding creates an </a:t>
            </a:r>
          </a:p>
          <a:p>
            <a:r>
              <a:rPr lang="en-US" altLang="en-US">
                <a:solidFill>
                  <a:srgbClr val="FF9933"/>
                </a:solidFill>
                <a:latin typeface="Times New Roman" panose="02020603050405020304" pitchFamily="18" charset="0"/>
              </a:rPr>
              <a:t>indirect normal embedding </a:t>
            </a:r>
          </a:p>
          <a:p>
            <a:r>
              <a:rPr lang="en-US" altLang="en-US">
                <a:solidFill>
                  <a:srgbClr val="FF9933"/>
                </a:solidFill>
                <a:latin typeface="Times New Roman" panose="02020603050405020304" pitchFamily="18" charset="0"/>
              </a:rPr>
              <a:t>of 3D position-space</a:t>
            </a:r>
          </a:p>
        </p:txBody>
      </p:sp>
      <p:sp>
        <p:nvSpPr>
          <p:cNvPr id="129030" name="Text Box 6"/>
          <p:cNvSpPr txBox="1">
            <a:spLocks noChangeArrowheads="1"/>
          </p:cNvSpPr>
          <p:nvPr/>
        </p:nvSpPr>
        <p:spPr bwMode="auto">
          <a:xfrm>
            <a:off x="2722563" y="5284788"/>
            <a:ext cx="30114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latin typeface="Times New Roman" panose="02020603050405020304" pitchFamily="18" charset="0"/>
              </a:rPr>
              <a:t>The actual binding </a:t>
            </a:r>
          </a:p>
          <a:p>
            <a:r>
              <a:rPr lang="en-US" altLang="en-US">
                <a:solidFill>
                  <a:srgbClr val="FF0000"/>
                </a:solidFill>
                <a:latin typeface="Times New Roman" panose="02020603050405020304" pitchFamily="18" charset="0"/>
              </a:rPr>
              <a:t>methodology </a:t>
            </a:r>
          </a:p>
          <a:p>
            <a:r>
              <a:rPr lang="en-US" altLang="en-US">
                <a:solidFill>
                  <a:srgbClr val="FF0000"/>
                </a:solidFill>
                <a:latin typeface="Times New Roman" panose="02020603050405020304" pitchFamily="18" charset="0"/>
              </a:rPr>
              <a:t>is </a:t>
            </a:r>
            <a:r>
              <a:rPr lang="en-US" altLang="en-US" b="1">
                <a:solidFill>
                  <a:srgbClr val="FF0000"/>
                </a:solidFill>
                <a:latin typeface="Times New Roman" panose="02020603050405020304" pitchFamily="18" charset="0"/>
              </a:rPr>
              <a:t>not</a:t>
            </a:r>
            <a:r>
              <a:rPr lang="en-US" altLang="en-US">
                <a:solidFill>
                  <a:srgbClr val="FF0000"/>
                </a:solidFill>
                <a:latin typeface="Times New Roman" panose="02020603050405020304" pitchFamily="18" charset="0"/>
              </a:rPr>
              <a:t> part of the SRM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5000"/>
                                  </p:stCondLst>
                                  <p:childTnLst>
                                    <p:set>
                                      <p:cBhvr>
                                        <p:cTn id="6" dur="1" fill="hold">
                                          <p:stCondLst>
                                            <p:cond delay="499"/>
                                          </p:stCondLst>
                                        </p:cTn>
                                        <p:tgtEl>
                                          <p:spTgt spid="129029"/>
                                        </p:tgtEl>
                                        <p:attrNameLst>
                                          <p:attrName>style.visibility</p:attrName>
                                        </p:attrNameLst>
                                      </p:cBhvr>
                                      <p:to>
                                        <p:strVal val="visible"/>
                                      </p:to>
                                    </p:set>
                                  </p:childTnLst>
                                </p:cTn>
                              </p:par>
                            </p:childTnLst>
                          </p:cTn>
                        </p:par>
                        <p:par>
                          <p:cTn id="7" fill="hold" nodeType="afterGroup">
                            <p:stCondLst>
                              <p:cond delay="5500"/>
                            </p:stCondLst>
                            <p:childTnLst>
                              <p:par>
                                <p:cTn id="8" presetID="1" presetClass="entr" presetSubtype="0" fill="hold" grpId="0" nodeType="afterEffect">
                                  <p:stCondLst>
                                    <p:cond delay="4000"/>
                                  </p:stCondLst>
                                  <p:childTnLst>
                                    <p:set>
                                      <p:cBhvr>
                                        <p:cTn id="9" dur="1" fill="hold">
                                          <p:stCondLst>
                                            <p:cond delay="499"/>
                                          </p:stCondLst>
                                        </p:cTn>
                                        <p:tgtEl>
                                          <p:spTgt spid="129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9" grpId="0" autoUpdateAnimBg="0"/>
      <p:bldP spid="129030"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en-US"/>
              <a:t>3D ORMTs</a:t>
            </a:r>
          </a:p>
        </p:txBody>
      </p:sp>
      <p:sp>
        <p:nvSpPr>
          <p:cNvPr id="148485" name="Rectangle 5"/>
          <p:cNvSpPr>
            <a:spLocks noGrp="1" noChangeArrowheads="1"/>
          </p:cNvSpPr>
          <p:nvPr>
            <p:ph type="body" idx="1"/>
          </p:nvPr>
        </p:nvSpPr>
        <p:spPr>
          <a:xfrm>
            <a:off x="804863" y="1247775"/>
            <a:ext cx="7599362" cy="4911725"/>
          </a:xfrm>
        </p:spPr>
        <p:txBody>
          <a:bodyPr/>
          <a:lstStyle/>
          <a:p>
            <a:r>
              <a:rPr lang="en-GB" altLang="en-US" sz="2000"/>
              <a:t>ORMT_3D_SPHERE</a:t>
            </a:r>
          </a:p>
          <a:p>
            <a:pPr lvl="1"/>
            <a:r>
              <a:rPr lang="en-GB" altLang="en-US" sz="2000"/>
              <a:t>3D sphere with designated directional axis and </a:t>
            </a:r>
            <a:r>
              <a:rPr lang="en-GB" altLang="en-US" sz="2000" i="1"/>
              <a:t>xz-</a:t>
            </a:r>
            <a:r>
              <a:rPr lang="en-GB" altLang="en-US" sz="2000"/>
              <a:t>plane</a:t>
            </a:r>
            <a:endParaRPr lang="en-GB" altLang="en-US" sz="1800"/>
          </a:p>
          <a:p>
            <a:r>
              <a:rPr lang="en-GB" altLang="en-US" sz="2000">
                <a:solidFill>
                  <a:srgbClr val="000000"/>
                </a:solidFill>
              </a:rPr>
              <a:t>ORMT_3D_OBLATE_ELLIPSOID</a:t>
            </a:r>
          </a:p>
          <a:p>
            <a:pPr lvl="1"/>
            <a:r>
              <a:rPr lang="en-GB" altLang="en-US" sz="2000"/>
              <a:t>3D oblate ellipsoid with designated minor axis direction and </a:t>
            </a:r>
            <a:r>
              <a:rPr lang="en-GB" altLang="en-US" sz="2000" i="1"/>
              <a:t>xz-</a:t>
            </a:r>
            <a:r>
              <a:rPr lang="en-GB" altLang="en-US" sz="2000"/>
              <a:t>plane</a:t>
            </a:r>
            <a:endParaRPr lang="en-GB" altLang="en-US" sz="1800">
              <a:solidFill>
                <a:srgbClr val="000000"/>
              </a:solidFill>
            </a:endParaRPr>
          </a:p>
          <a:p>
            <a:r>
              <a:rPr lang="en-GB" altLang="en-US" sz="2000">
                <a:solidFill>
                  <a:srgbClr val="000000"/>
                </a:solidFill>
              </a:rPr>
              <a:t>ORMT_3D_PROLATE_ELLIPSOID</a:t>
            </a:r>
          </a:p>
          <a:p>
            <a:pPr lvl="1" algn="just">
              <a:spcBef>
                <a:spcPts val="300"/>
              </a:spcBef>
              <a:spcAft>
                <a:spcPts val="300"/>
              </a:spcAft>
            </a:pPr>
            <a:r>
              <a:rPr lang="en-GB" altLang="en-US" sz="2000">
                <a:solidFill>
                  <a:srgbClr val="000000"/>
                </a:solidFill>
              </a:rPr>
              <a:t>3D prolate ellipsoid with designated major axis direction and </a:t>
            </a:r>
            <a:r>
              <a:rPr lang="en-GB" altLang="en-US" sz="2000" i="1">
                <a:solidFill>
                  <a:srgbClr val="000000"/>
                </a:solidFill>
              </a:rPr>
              <a:t>xz-</a:t>
            </a:r>
            <a:r>
              <a:rPr lang="en-GB" altLang="en-US" sz="2000">
                <a:solidFill>
                  <a:srgbClr val="000000"/>
                </a:solidFill>
              </a:rPr>
              <a:t>plane</a:t>
            </a:r>
            <a:endParaRPr lang="en-GB" altLang="en-US" sz="1800">
              <a:solidFill>
                <a:srgbClr val="000000"/>
              </a:solidFill>
            </a:endParaRPr>
          </a:p>
          <a:p>
            <a:r>
              <a:rPr lang="en-GB" altLang="en-US" sz="2000">
                <a:solidFill>
                  <a:srgbClr val="000000"/>
                </a:solidFill>
              </a:rPr>
              <a:t>ORMT_3D_BI_AXIS_ORIGIN</a:t>
            </a:r>
          </a:p>
          <a:p>
            <a:pPr lvl="1"/>
            <a:r>
              <a:rPr lang="en-GB" altLang="en-US" sz="2000" i="1"/>
              <a:t>x</a:t>
            </a:r>
            <a:r>
              <a:rPr lang="en-GB" altLang="en-US" sz="2000"/>
              <a:t>- and </a:t>
            </a:r>
            <a:r>
              <a:rPr lang="en-GB" altLang="en-US" sz="2000" i="1"/>
              <a:t>y</a:t>
            </a:r>
            <a:r>
              <a:rPr lang="en-GB" altLang="en-US" sz="2000"/>
              <a:t>-axes determined by directed perpendicular lines passing through the origin</a:t>
            </a:r>
            <a:endParaRPr lang="en-GB" altLang="en-US" sz="1800">
              <a:solidFill>
                <a:srgbClr val="000000"/>
              </a:solidFill>
            </a:endParaRPr>
          </a:p>
          <a:p>
            <a:r>
              <a:rPr lang="en-GB" altLang="en-US" sz="2000">
                <a:solidFill>
                  <a:srgbClr val="000000"/>
                </a:solidFill>
              </a:rPr>
              <a:t>ORMT_3D_TRI_PLANE</a:t>
            </a:r>
          </a:p>
          <a:p>
            <a:pPr lvl="1"/>
            <a:r>
              <a:rPr lang="en-GB" altLang="en-US" sz="2000"/>
              <a:t>Origin determined by the intersection of three planes</a:t>
            </a:r>
            <a:endParaRPr lang="en-US" altLang="en-US" sz="2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85800" y="322263"/>
            <a:ext cx="7772400" cy="671512"/>
          </a:xfrm>
        </p:spPr>
        <p:txBody>
          <a:bodyPr/>
          <a:lstStyle/>
          <a:p>
            <a:r>
              <a:rPr lang="en-US" altLang="en-US"/>
              <a:t>standard ORMs</a:t>
            </a:r>
          </a:p>
        </p:txBody>
      </p:sp>
      <p:sp>
        <p:nvSpPr>
          <p:cNvPr id="130051" name="Rectangle 3"/>
          <p:cNvSpPr>
            <a:spLocks noGrp="1" noChangeArrowheads="1"/>
          </p:cNvSpPr>
          <p:nvPr>
            <p:ph type="body" idx="1"/>
          </p:nvPr>
        </p:nvSpPr>
        <p:spPr>
          <a:xfrm>
            <a:off x="728663" y="1182688"/>
            <a:ext cx="7740650" cy="5184775"/>
          </a:xfrm>
        </p:spPr>
        <p:txBody>
          <a:bodyPr/>
          <a:lstStyle/>
          <a:p>
            <a:r>
              <a:rPr lang="en-US" altLang="en-US" sz="2000"/>
              <a:t>Each standardized ORM is a realization of a standard ORMT</a:t>
            </a:r>
          </a:p>
          <a:p>
            <a:r>
              <a:rPr lang="en-US" altLang="en-US" sz="2000"/>
              <a:t>Concept</a:t>
            </a:r>
          </a:p>
          <a:p>
            <a:pPr lvl="1"/>
            <a:r>
              <a:rPr lang="en-US" altLang="en-US" sz="1800"/>
              <a:t>ORMT realization bound to a specific object at a specific time</a:t>
            </a:r>
          </a:p>
          <a:p>
            <a:pPr lvl="2"/>
            <a:r>
              <a:rPr lang="en-US" altLang="en-US" sz="1400"/>
              <a:t>Intrinsically determines a unique (right-handed) normal embedding </a:t>
            </a:r>
          </a:p>
          <a:p>
            <a:pPr lvl="1"/>
            <a:r>
              <a:rPr lang="en-US" altLang="en-US" sz="1800"/>
              <a:t>Name of object, definition, RD components</a:t>
            </a:r>
          </a:p>
          <a:p>
            <a:pPr lvl="1"/>
            <a:r>
              <a:rPr lang="en-US" altLang="en-US" sz="1800"/>
              <a:t>Object binding</a:t>
            </a:r>
          </a:p>
          <a:p>
            <a:r>
              <a:rPr lang="en-US" altLang="en-US" sz="2000"/>
              <a:t>Standard/registered ORMs</a:t>
            </a:r>
          </a:p>
          <a:p>
            <a:pPr lvl="2"/>
            <a:r>
              <a:rPr lang="en-US" altLang="en-US" sz="1800"/>
              <a:t>Label, code, definition, region, epoch, etc.</a:t>
            </a:r>
          </a:p>
          <a:p>
            <a:pPr lvl="2"/>
            <a:r>
              <a:rPr lang="en-US" altLang="en-US" sz="1800"/>
              <a:t>Standard ellipsoid RD (if so based)</a:t>
            </a:r>
          </a:p>
          <a:p>
            <a:pPr lvl="2"/>
            <a:r>
              <a:rPr lang="en-US" altLang="en-US" sz="1800"/>
              <a:t>Reference transformation(s) specified with respect to the </a:t>
            </a:r>
            <a:br>
              <a:rPr lang="en-US" altLang="en-US" sz="1800"/>
            </a:br>
            <a:r>
              <a:rPr lang="en-US" altLang="en-US" sz="1800"/>
              <a:t>object reference ORM by 7 parameter values:</a:t>
            </a:r>
          </a:p>
          <a:p>
            <a:pPr lvl="4">
              <a:lnSpc>
                <a:spcPct val="80000"/>
              </a:lnSpc>
            </a:pPr>
            <a:r>
              <a:rPr lang="en-US" altLang="en-US" sz="1800"/>
              <a:t>origin offset (</a:t>
            </a:r>
            <a:r>
              <a:rPr lang="en-US" altLang="en-US" sz="1800">
                <a:sym typeface="Symbol" panose="05050102010706020507" pitchFamily="18" charset="2"/>
              </a:rPr>
              <a:t></a:t>
            </a:r>
            <a:r>
              <a:rPr lang="en-US" altLang="en-US" sz="1800" i="1">
                <a:sym typeface="Symbol" panose="05050102010706020507" pitchFamily="18" charset="2"/>
              </a:rPr>
              <a:t>x</a:t>
            </a:r>
            <a:r>
              <a:rPr lang="en-US" altLang="en-US" sz="1800">
                <a:sym typeface="Symbol" panose="05050102010706020507" pitchFamily="18" charset="2"/>
              </a:rPr>
              <a:t>, </a:t>
            </a:r>
            <a:r>
              <a:rPr lang="en-US" altLang="en-US" sz="1800" i="1">
                <a:sym typeface="Symbol" panose="05050102010706020507" pitchFamily="18" charset="2"/>
              </a:rPr>
              <a:t>y</a:t>
            </a:r>
            <a:r>
              <a:rPr lang="en-US" altLang="en-US" sz="1800">
                <a:sym typeface="Symbol" panose="05050102010706020507" pitchFamily="18" charset="2"/>
              </a:rPr>
              <a:t>, </a:t>
            </a:r>
            <a:r>
              <a:rPr lang="en-US" altLang="en-US" sz="1800" i="1">
                <a:sym typeface="Symbol" panose="05050102010706020507" pitchFamily="18" charset="2"/>
              </a:rPr>
              <a:t>z</a:t>
            </a:r>
            <a:r>
              <a:rPr lang="en-US" altLang="en-US" sz="1800">
                <a:sym typeface="Symbol" panose="05050102010706020507" pitchFamily="18" charset="2"/>
              </a:rPr>
              <a:t>)</a:t>
            </a:r>
            <a:endParaRPr lang="en-US" altLang="en-US" sz="1800"/>
          </a:p>
          <a:p>
            <a:pPr lvl="4">
              <a:lnSpc>
                <a:spcPct val="80000"/>
              </a:lnSpc>
            </a:pPr>
            <a:r>
              <a:rPr lang="en-US" altLang="en-US" sz="1800"/>
              <a:t>axis rotations (</a:t>
            </a:r>
            <a:r>
              <a:rPr lang="en-US" altLang="en-US" sz="1800">
                <a:sym typeface="Symbol" panose="05050102010706020507" pitchFamily="18" charset="2"/>
              </a:rPr>
              <a:t></a:t>
            </a:r>
            <a:r>
              <a:rPr lang="en-US" altLang="en-US" sz="1800" baseline="-25000">
                <a:sym typeface="Symbol" panose="05050102010706020507" pitchFamily="18" charset="2"/>
              </a:rPr>
              <a:t>1</a:t>
            </a:r>
            <a:r>
              <a:rPr lang="en-US" altLang="en-US" sz="1800">
                <a:sym typeface="Symbol" panose="05050102010706020507" pitchFamily="18" charset="2"/>
              </a:rPr>
              <a:t>,  </a:t>
            </a:r>
            <a:r>
              <a:rPr lang="en-US" altLang="en-US" sz="1800" baseline="-25000">
                <a:sym typeface="Symbol" panose="05050102010706020507" pitchFamily="18" charset="2"/>
              </a:rPr>
              <a:t>2</a:t>
            </a:r>
            <a:r>
              <a:rPr lang="en-US" altLang="en-US" sz="1800">
                <a:sym typeface="Symbol" panose="05050102010706020507" pitchFamily="18" charset="2"/>
              </a:rPr>
              <a:t>,  </a:t>
            </a:r>
            <a:r>
              <a:rPr lang="en-US" altLang="en-US" sz="1800" baseline="-25000">
                <a:sym typeface="Symbol" panose="05050102010706020507" pitchFamily="18" charset="2"/>
              </a:rPr>
              <a:t>3</a:t>
            </a:r>
            <a:r>
              <a:rPr lang="en-US" altLang="en-US" sz="1800">
                <a:sym typeface="Symbol" panose="05050102010706020507" pitchFamily="18" charset="2"/>
              </a:rPr>
              <a:t>)</a:t>
            </a:r>
            <a:endParaRPr lang="en-US" altLang="en-US" sz="1800"/>
          </a:p>
          <a:p>
            <a:pPr lvl="4">
              <a:lnSpc>
                <a:spcPct val="80000"/>
              </a:lnSpc>
            </a:pPr>
            <a:r>
              <a:rPr lang="en-US" altLang="en-US" sz="1800"/>
              <a:t>scale adjustment </a:t>
            </a:r>
            <a:r>
              <a:rPr lang="en-US" altLang="en-US" sz="1800">
                <a:sym typeface="Symbol" panose="05050102010706020507" pitchFamily="18" charset="2"/>
              </a:rPr>
              <a:t></a:t>
            </a:r>
            <a:r>
              <a:rPr lang="en-US" altLang="en-US" sz="1800" i="1">
                <a:sym typeface="Symbol" panose="05050102010706020507" pitchFamily="18" charset="2"/>
              </a:rPr>
              <a:t>s</a:t>
            </a:r>
          </a:p>
          <a:p>
            <a:pPr>
              <a:lnSpc>
                <a:spcPct val="80000"/>
              </a:lnSpc>
            </a:pPr>
            <a:r>
              <a:rPr lang="en-US" altLang="en-US" sz="2000"/>
              <a:t>Every spatial object has one reference ORM</a:t>
            </a:r>
          </a:p>
          <a:p>
            <a:pPr lvl="2">
              <a:lnSpc>
                <a:spcPct val="80000"/>
              </a:lnSpc>
            </a:pPr>
            <a:r>
              <a:rPr lang="en-US" altLang="en-US" sz="1800"/>
              <a:t>The WGS 84 ORM is the Earth reference ORM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00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00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300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300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005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005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3005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3005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3005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30051">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30051">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130051">
                                            <p:txEl>
                                              <p:pRg st="12" end="1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0051">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13005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930275" y="388938"/>
            <a:ext cx="7772400" cy="671512"/>
          </a:xfrm>
        </p:spPr>
        <p:txBody>
          <a:bodyPr/>
          <a:lstStyle/>
          <a:p>
            <a:r>
              <a:rPr lang="en-US" altLang="en-US"/>
              <a:t>ORMT realization example</a:t>
            </a:r>
          </a:p>
        </p:txBody>
      </p:sp>
      <p:sp>
        <p:nvSpPr>
          <p:cNvPr id="134147" name="Rectangle 3"/>
          <p:cNvSpPr>
            <a:spLocks noGrp="1" noChangeArrowheads="1"/>
          </p:cNvSpPr>
          <p:nvPr>
            <p:ph type="body" idx="1"/>
          </p:nvPr>
        </p:nvSpPr>
        <p:spPr>
          <a:xfrm>
            <a:off x="615950" y="1165225"/>
            <a:ext cx="8048625" cy="4951413"/>
          </a:xfrm>
        </p:spPr>
        <p:txBody>
          <a:bodyPr/>
          <a:lstStyle/>
          <a:p>
            <a:r>
              <a:rPr lang="en-US" altLang="en-US" sz="2400"/>
              <a:t>North American 1927 (NAD 27)</a:t>
            </a:r>
          </a:p>
          <a:p>
            <a:pPr lvl="1"/>
            <a:r>
              <a:rPr lang="en-GB" altLang="en-US" sz="2000">
                <a:solidFill>
                  <a:srgbClr val="000000"/>
                </a:solidFill>
              </a:rPr>
              <a:t>ORMT_3D_OBLATE_ELLIPSOID</a:t>
            </a:r>
            <a:endParaRPr lang="en-US" altLang="en-US" sz="2000"/>
          </a:p>
          <a:p>
            <a:pPr lvl="2"/>
            <a:r>
              <a:rPr lang="en-US" altLang="en-US" sz="1800"/>
              <a:t>Oblate ellipsoid RD instance: Clark 1866 ellipsoid</a:t>
            </a:r>
          </a:p>
          <a:p>
            <a:pPr lvl="3"/>
            <a:r>
              <a:rPr lang="en-US" altLang="en-US" sz="1600"/>
              <a:t>semi-major axis 6378206.4 m</a:t>
            </a:r>
          </a:p>
          <a:p>
            <a:pPr lvl="3"/>
            <a:r>
              <a:rPr lang="en-US" altLang="en-US" sz="1600"/>
              <a:t>inverse flattening 294.9786982</a:t>
            </a:r>
          </a:p>
          <a:p>
            <a:pPr lvl="1"/>
            <a:r>
              <a:rPr lang="en-US" altLang="en-US" sz="2000"/>
              <a:t>Binding (not part of the SRM specification)</a:t>
            </a:r>
          </a:p>
          <a:p>
            <a:pPr lvl="2"/>
            <a:r>
              <a:rPr lang="en-US" altLang="en-US" sz="1800"/>
              <a:t>Meades Ranch, Kansas on the oblate ellipsoid surface with long=98°32’30.506” W, lat=39°13’26.686” N</a:t>
            </a:r>
            <a:r>
              <a:rPr lang="en-US" altLang="en-US"/>
              <a:t> </a:t>
            </a:r>
            <a:r>
              <a:rPr lang="en-US" altLang="en-US" sz="1800"/>
              <a:t>and surface normal </a:t>
            </a:r>
            <a:r>
              <a:rPr lang="en-US" altLang="en-US" sz="1800">
                <a:sym typeface="Symbol" panose="05050102010706020507" pitchFamily="18" charset="2"/>
              </a:rPr>
              <a:t></a:t>
            </a:r>
            <a:r>
              <a:rPr lang="en-US" altLang="en-US" sz="1800"/>
              <a:t>= -1.32 </a:t>
            </a:r>
            <a:r>
              <a:rPr lang="en-US" altLang="en-US" sz="1800">
                <a:sym typeface="Symbol" panose="05050102010706020507" pitchFamily="18" charset="2"/>
              </a:rPr>
              <a:t></a:t>
            </a:r>
            <a:r>
              <a:rPr lang="en-US" altLang="en-US" sz="1800"/>
              <a:t>=1.93.</a:t>
            </a:r>
          </a:p>
          <a:p>
            <a:pPr lvl="1"/>
            <a:r>
              <a:rPr lang="en-US" altLang="en-US" sz="2000"/>
              <a:t>ORM reference transformation:</a:t>
            </a:r>
          </a:p>
          <a:p>
            <a:pPr lvl="2"/>
            <a:r>
              <a:rPr lang="en-US" altLang="en-US" sz="1800"/>
              <a:t>specification of the binding by 7 parameters w.r.t WGS 84 ORM</a:t>
            </a:r>
          </a:p>
          <a:p>
            <a:pPr lvl="3"/>
            <a:r>
              <a:rPr lang="en-US" altLang="en-US" sz="1800"/>
              <a:t>origin offset: </a:t>
            </a:r>
            <a:r>
              <a:rPr lang="en-US" altLang="en-US" sz="1800">
                <a:sym typeface="Symbol" panose="05050102010706020507" pitchFamily="18" charset="2"/>
              </a:rPr>
              <a:t></a:t>
            </a:r>
            <a:r>
              <a:rPr lang="en-US" altLang="en-US" sz="1800" i="1">
                <a:sym typeface="Symbol" panose="05050102010706020507" pitchFamily="18" charset="2"/>
              </a:rPr>
              <a:t>x = </a:t>
            </a:r>
            <a:r>
              <a:rPr lang="en-US" altLang="en-US" sz="1800">
                <a:sym typeface="Symbol" panose="05050102010706020507" pitchFamily="18" charset="2"/>
              </a:rPr>
              <a:t>-8, </a:t>
            </a:r>
            <a:r>
              <a:rPr lang="en-US" altLang="en-US" sz="1800" i="1">
                <a:sym typeface="Symbol" panose="05050102010706020507" pitchFamily="18" charset="2"/>
              </a:rPr>
              <a:t>y </a:t>
            </a:r>
            <a:r>
              <a:rPr lang="en-US" altLang="en-US" sz="1800">
                <a:sym typeface="Symbol" panose="05050102010706020507" pitchFamily="18" charset="2"/>
              </a:rPr>
              <a:t>= 160, </a:t>
            </a:r>
            <a:r>
              <a:rPr lang="en-US" altLang="en-US" sz="1800" i="1">
                <a:sym typeface="Symbol" panose="05050102010706020507" pitchFamily="18" charset="2"/>
              </a:rPr>
              <a:t>z </a:t>
            </a:r>
            <a:r>
              <a:rPr lang="en-US" altLang="en-US" sz="1800">
                <a:sym typeface="Symbol" panose="05050102010706020507" pitchFamily="18" charset="2"/>
              </a:rPr>
              <a:t>= 176</a:t>
            </a:r>
          </a:p>
          <a:p>
            <a:pPr lvl="3"/>
            <a:r>
              <a:rPr lang="en-US" altLang="en-US" sz="1800"/>
              <a:t>axis rotations </a:t>
            </a:r>
            <a:r>
              <a:rPr lang="en-US" altLang="en-US" sz="1800">
                <a:sym typeface="Symbol" panose="05050102010706020507" pitchFamily="18" charset="2"/>
              </a:rPr>
              <a:t></a:t>
            </a:r>
            <a:r>
              <a:rPr lang="en-US" altLang="en-US" sz="1800" baseline="-25000">
                <a:sym typeface="Symbol" panose="05050102010706020507" pitchFamily="18" charset="2"/>
              </a:rPr>
              <a:t>1</a:t>
            </a:r>
            <a:r>
              <a:rPr lang="en-US" altLang="en-US" sz="1800">
                <a:sym typeface="Symbol" panose="05050102010706020507" pitchFamily="18" charset="2"/>
              </a:rPr>
              <a:t>= 0,  </a:t>
            </a:r>
            <a:r>
              <a:rPr lang="en-US" altLang="en-US" sz="1800" baseline="-25000">
                <a:sym typeface="Symbol" panose="05050102010706020507" pitchFamily="18" charset="2"/>
              </a:rPr>
              <a:t>2 </a:t>
            </a:r>
            <a:r>
              <a:rPr lang="en-US" altLang="en-US" sz="1800">
                <a:sym typeface="Symbol" panose="05050102010706020507" pitchFamily="18" charset="2"/>
              </a:rPr>
              <a:t>= 0,  </a:t>
            </a:r>
            <a:r>
              <a:rPr lang="en-US" altLang="en-US" sz="1800" baseline="-25000">
                <a:sym typeface="Symbol" panose="05050102010706020507" pitchFamily="18" charset="2"/>
              </a:rPr>
              <a:t>3 </a:t>
            </a:r>
            <a:r>
              <a:rPr lang="en-US" altLang="en-US" sz="1800">
                <a:sym typeface="Symbol" panose="05050102010706020507" pitchFamily="18" charset="2"/>
              </a:rPr>
              <a:t>= 0</a:t>
            </a:r>
          </a:p>
          <a:p>
            <a:pPr lvl="3"/>
            <a:r>
              <a:rPr lang="en-US" altLang="en-US" sz="1800"/>
              <a:t>scale adjustment </a:t>
            </a:r>
            <a:r>
              <a:rPr lang="en-US" altLang="en-US" sz="1800">
                <a:sym typeface="Symbol" panose="05050102010706020507" pitchFamily="18" charset="2"/>
              </a:rPr>
              <a:t></a:t>
            </a:r>
            <a:r>
              <a:rPr lang="en-US" altLang="en-US" sz="1800" i="1">
                <a:sym typeface="Symbol" panose="05050102010706020507" pitchFamily="18" charset="2"/>
              </a:rPr>
              <a:t>s = 0</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1084263" y="61913"/>
            <a:ext cx="7593012" cy="1000125"/>
          </a:xfrm>
        </p:spPr>
        <p:txBody>
          <a:bodyPr/>
          <a:lstStyle/>
          <a:p>
            <a:r>
              <a:rPr lang="en-GB" altLang="en-US">
                <a:solidFill>
                  <a:schemeClr val="tx1"/>
                </a:solidFill>
              </a:rPr>
              <a:t>Binding categories</a:t>
            </a:r>
            <a:endParaRPr lang="en-US" altLang="en-US">
              <a:solidFill>
                <a:schemeClr val="tx1"/>
              </a:solidFill>
            </a:endParaRPr>
          </a:p>
        </p:txBody>
      </p:sp>
      <p:sp>
        <p:nvSpPr>
          <p:cNvPr id="153603" name="Text Box 3"/>
          <p:cNvSpPr txBox="1">
            <a:spLocks noChangeArrowheads="1"/>
          </p:cNvSpPr>
          <p:nvPr/>
        </p:nvSpPr>
        <p:spPr bwMode="auto">
          <a:xfrm>
            <a:off x="952500" y="1138238"/>
            <a:ext cx="4978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000000"/>
                </a:solidFill>
              </a:rPr>
              <a:t>A </a:t>
            </a:r>
            <a:r>
              <a:rPr lang="en-GB" altLang="en-US" sz="2000" b="1">
                <a:solidFill>
                  <a:srgbClr val="000000"/>
                </a:solidFill>
              </a:rPr>
              <a:t>binding restriction</a:t>
            </a:r>
            <a:r>
              <a:rPr lang="en-GB" altLang="en-US" sz="2000">
                <a:solidFill>
                  <a:srgbClr val="000000"/>
                </a:solidFill>
              </a:rPr>
              <a:t> for an ORMT is an </a:t>
            </a:r>
            <a:br>
              <a:rPr lang="en-GB" altLang="en-US" sz="2000">
                <a:solidFill>
                  <a:srgbClr val="000000"/>
                </a:solidFill>
              </a:rPr>
            </a:br>
            <a:r>
              <a:rPr lang="en-GB" altLang="en-US" sz="2000">
                <a:solidFill>
                  <a:srgbClr val="000000"/>
                </a:solidFill>
              </a:rPr>
              <a:t>object specific restriction for the binding of </a:t>
            </a:r>
            <a:br>
              <a:rPr lang="en-GB" altLang="en-US" sz="2000">
                <a:solidFill>
                  <a:srgbClr val="000000"/>
                </a:solidFill>
              </a:rPr>
            </a:br>
            <a:r>
              <a:rPr lang="en-GB" altLang="en-US" sz="2000">
                <a:solidFill>
                  <a:srgbClr val="000000"/>
                </a:solidFill>
              </a:rPr>
              <a:t>a single RD in the RD set of the ORMT.</a:t>
            </a:r>
            <a:endParaRPr lang="en-US" altLang="en-US" sz="2000">
              <a:solidFill>
                <a:srgbClr val="000000"/>
              </a:solidFill>
            </a:endParaRPr>
          </a:p>
        </p:txBody>
      </p:sp>
      <p:sp>
        <p:nvSpPr>
          <p:cNvPr id="153605" name="Text Box 5"/>
          <p:cNvSpPr txBox="1">
            <a:spLocks noChangeArrowheads="1"/>
          </p:cNvSpPr>
          <p:nvPr/>
        </p:nvSpPr>
        <p:spPr bwMode="auto">
          <a:xfrm>
            <a:off x="941388" y="2233613"/>
            <a:ext cx="6486525"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000000"/>
                </a:solidFill>
              </a:rPr>
              <a:t>A </a:t>
            </a:r>
            <a:r>
              <a:rPr lang="en-GB" altLang="en-US" sz="2000" b="1">
                <a:solidFill>
                  <a:srgbClr val="000000"/>
                </a:solidFill>
              </a:rPr>
              <a:t>binding category</a:t>
            </a:r>
            <a:r>
              <a:rPr lang="en-GB" altLang="en-US" sz="2000">
                <a:solidFill>
                  <a:srgbClr val="000000"/>
                </a:solidFill>
              </a:rPr>
              <a:t> is an ORMT with:</a:t>
            </a:r>
          </a:p>
          <a:p>
            <a:r>
              <a:rPr lang="en-GB" altLang="en-US" sz="2000">
                <a:solidFill>
                  <a:srgbClr val="000000"/>
                </a:solidFill>
              </a:rPr>
              <a:t>	- a binding category name,</a:t>
            </a:r>
          </a:p>
          <a:p>
            <a:r>
              <a:rPr lang="en-GB" altLang="en-US" sz="2000">
                <a:solidFill>
                  <a:srgbClr val="000000"/>
                </a:solidFill>
                <a:cs typeface="Times New Roman" panose="02020603050405020304" pitchFamily="18" charset="0"/>
              </a:rPr>
              <a:t>	- </a:t>
            </a:r>
            <a:r>
              <a:rPr lang="en-GB" altLang="en-US" sz="2000">
                <a:solidFill>
                  <a:srgbClr val="000000"/>
                </a:solidFill>
              </a:rPr>
              <a:t>a set of binding restrictions for the ORMT, and</a:t>
            </a:r>
          </a:p>
          <a:p>
            <a:pPr>
              <a:spcAft>
                <a:spcPts val="1200"/>
              </a:spcAft>
            </a:pPr>
            <a:r>
              <a:rPr lang="en-GB" altLang="en-US" sz="2000">
                <a:solidFill>
                  <a:srgbClr val="000000"/>
                </a:solidFill>
              </a:rPr>
              <a:t>	- object restrictions which delineate the </a:t>
            </a:r>
            <a:br>
              <a:rPr lang="en-GB" altLang="en-US" sz="2000">
                <a:solidFill>
                  <a:srgbClr val="000000"/>
                </a:solidFill>
              </a:rPr>
            </a:br>
            <a:r>
              <a:rPr lang="en-GB" altLang="en-US" sz="2000">
                <a:solidFill>
                  <a:srgbClr val="000000"/>
                </a:solidFill>
              </a:rPr>
              <a:t>	  objects for which the binding restrictions apply.</a:t>
            </a:r>
            <a:endParaRPr lang="en-US" altLang="en-US" sz="2000">
              <a:solidFill>
                <a:srgbClr val="000000"/>
              </a:solidFill>
            </a:endParaRPr>
          </a:p>
        </p:txBody>
      </p:sp>
      <p:grpSp>
        <p:nvGrpSpPr>
          <p:cNvPr id="153608" name="Group 8"/>
          <p:cNvGrpSpPr>
            <a:grpSpLocks/>
          </p:cNvGrpSpPr>
          <p:nvPr/>
        </p:nvGrpSpPr>
        <p:grpSpPr bwMode="auto">
          <a:xfrm>
            <a:off x="701675" y="3813175"/>
            <a:ext cx="7775575" cy="3036888"/>
            <a:chOff x="442" y="2402"/>
            <a:chExt cx="4898" cy="1913"/>
          </a:xfrm>
        </p:grpSpPr>
        <p:graphicFrame>
          <p:nvGraphicFramePr>
            <p:cNvPr id="153606" name="Object 6"/>
            <p:cNvGraphicFramePr>
              <a:graphicFrameLocks noChangeAspect="1"/>
            </p:cNvGraphicFramePr>
            <p:nvPr/>
          </p:nvGraphicFramePr>
          <p:xfrm>
            <a:off x="503" y="2635"/>
            <a:ext cx="4837" cy="1680"/>
          </p:xfrm>
          <a:graphic>
            <a:graphicData uri="http://schemas.openxmlformats.org/presentationml/2006/ole">
              <mc:AlternateContent xmlns:mc="http://schemas.openxmlformats.org/markup-compatibility/2006">
                <mc:Choice xmlns:v="urn:schemas-microsoft-com:vml" Requires="v">
                  <p:oleObj spid="_x0000_s153609" name="Document" r:id="rId3" imgW="5630040" imgH="1955880" progId="Word.Document.8">
                    <p:embed/>
                  </p:oleObj>
                </mc:Choice>
                <mc:Fallback>
                  <p:oleObj name="Document" r:id="rId3" imgW="5630040" imgH="1955880"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 y="2635"/>
                          <a:ext cx="4837" cy="1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07" name="Text Box 7"/>
            <p:cNvSpPr txBox="1">
              <a:spLocks noChangeArrowheads="1"/>
            </p:cNvSpPr>
            <p:nvPr/>
          </p:nvSpPr>
          <p:spPr bwMode="auto">
            <a:xfrm>
              <a:off x="442" y="2402"/>
              <a:ext cx="38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Example: The equatorial inertial dynamic binding category</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3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en-US"/>
              <a:t>ORMs </a:t>
            </a:r>
            <a:r>
              <a:rPr lang="en-US" altLang="en-US" i="1"/>
              <a:t>vs.</a:t>
            </a:r>
            <a:r>
              <a:rPr lang="en-US" altLang="en-US"/>
              <a:t> object models</a:t>
            </a:r>
          </a:p>
        </p:txBody>
      </p:sp>
      <p:sp>
        <p:nvSpPr>
          <p:cNvPr id="142340" name="Text Box 4"/>
          <p:cNvSpPr txBox="1">
            <a:spLocks noChangeArrowheads="1"/>
          </p:cNvSpPr>
          <p:nvPr/>
        </p:nvSpPr>
        <p:spPr bwMode="auto">
          <a:xfrm>
            <a:off x="466725" y="1131888"/>
            <a:ext cx="8458200" cy="532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1200"/>
              </a:spcAft>
            </a:pPr>
            <a:r>
              <a:rPr lang="en-GB" altLang="en-US" sz="2000" b="1"/>
              <a:t>Reference Surface:</a:t>
            </a:r>
            <a:r>
              <a:rPr lang="en-GB" altLang="en-US" sz="2000"/>
              <a:t/>
            </a:r>
            <a:br>
              <a:rPr lang="en-GB" altLang="en-US" sz="2000"/>
            </a:br>
            <a:r>
              <a:rPr lang="en-GB" altLang="en-US" sz="1600"/>
              <a:t>An ORM is often selected to contain one or more RDs of category </a:t>
            </a:r>
            <a:br>
              <a:rPr lang="en-GB" altLang="en-US" sz="1600"/>
            </a:br>
            <a:r>
              <a:rPr lang="en-GB" altLang="en-US" sz="1600"/>
              <a:t>oriented surface to correspond to (physical or conceptual) surface(s) </a:t>
            </a:r>
            <a:br>
              <a:rPr lang="en-GB" altLang="en-US" sz="1600"/>
            </a:br>
            <a:r>
              <a:rPr lang="en-GB" altLang="en-US" sz="1600"/>
              <a:t>which is significant to the modelled spatial object. </a:t>
            </a:r>
          </a:p>
          <a:p>
            <a:pPr>
              <a:spcAft>
                <a:spcPts val="1200"/>
              </a:spcAft>
            </a:pPr>
            <a:r>
              <a:rPr lang="en-GB" altLang="en-US" sz="1600" b="1"/>
              <a:t>Example:</a:t>
            </a:r>
            <a:r>
              <a:rPr lang="en-GB" altLang="en-US" sz="1600"/>
              <a:t> an oblate ellipsoid as a </a:t>
            </a:r>
            <a:r>
              <a:rPr lang="en-GB" altLang="en-US" sz="1600" b="1" i="1">
                <a:solidFill>
                  <a:srgbClr val="FF0000"/>
                </a:solidFill>
              </a:rPr>
              <a:t>model</a:t>
            </a:r>
            <a:r>
              <a:rPr lang="en-GB" altLang="en-US" sz="1600"/>
              <a:t> of the shape of the Earth.</a:t>
            </a:r>
          </a:p>
          <a:p>
            <a:pPr>
              <a:spcAft>
                <a:spcPts val="1200"/>
              </a:spcAft>
            </a:pPr>
            <a:r>
              <a:rPr lang="en-GB" altLang="en-US" sz="1600"/>
              <a:t>An RD is chosen and its position with respect to the object is bound so that </a:t>
            </a:r>
            <a:br>
              <a:rPr lang="en-GB" altLang="en-US" sz="1600"/>
            </a:br>
            <a:r>
              <a:rPr lang="en-GB" altLang="en-US" sz="1600"/>
              <a:t>the RD instance is a “best fit” to the object in some application-specific sense. </a:t>
            </a:r>
          </a:p>
          <a:p>
            <a:pPr>
              <a:spcAft>
                <a:spcPts val="1200"/>
              </a:spcAft>
            </a:pPr>
            <a:r>
              <a:rPr lang="en-GB" altLang="en-US" sz="1600"/>
              <a:t>In particular, if the RD surface is “fitted” to a specific part of the object surface, </a:t>
            </a:r>
            <a:br>
              <a:rPr lang="en-GB" altLang="en-US" sz="1600"/>
            </a:br>
            <a:r>
              <a:rPr lang="en-GB" altLang="en-US" sz="1600"/>
              <a:t>the ORM is a </a:t>
            </a:r>
            <a:r>
              <a:rPr lang="en-GB" altLang="en-US" sz="1600" b="1" i="1"/>
              <a:t>local model</a:t>
            </a:r>
            <a:r>
              <a:rPr lang="en-GB" altLang="en-US" sz="1600"/>
              <a:t>. </a:t>
            </a:r>
          </a:p>
          <a:p>
            <a:pPr>
              <a:spcAft>
                <a:spcPts val="1200"/>
              </a:spcAft>
            </a:pPr>
            <a:r>
              <a:rPr lang="en-GB" altLang="en-US" sz="1600"/>
              <a:t>If the RD is selected to best fit the entire surface, the ORM is a </a:t>
            </a:r>
            <a:r>
              <a:rPr lang="en-GB" altLang="en-US" sz="1600" b="1" i="1"/>
              <a:t>global model</a:t>
            </a:r>
            <a:r>
              <a:rPr lang="en-GB" altLang="en-US" sz="1600"/>
              <a:t>.</a:t>
            </a:r>
            <a:endParaRPr lang="en-GB" altLang="en-US" sz="1800"/>
          </a:p>
          <a:p>
            <a:pPr>
              <a:lnSpc>
                <a:spcPct val="90000"/>
              </a:lnSpc>
              <a:spcAft>
                <a:spcPts val="1200"/>
              </a:spcAft>
            </a:pPr>
            <a:r>
              <a:rPr lang="en-GB" altLang="en-US" sz="2000" b="1"/>
              <a:t>Other Surface models:</a:t>
            </a:r>
            <a:endParaRPr lang="en-GB" altLang="en-US" sz="1600"/>
          </a:p>
          <a:p>
            <a:pPr lvl="1">
              <a:lnSpc>
                <a:spcPct val="70000"/>
              </a:lnSpc>
              <a:spcBef>
                <a:spcPct val="15000"/>
              </a:spcBef>
            </a:pPr>
            <a:r>
              <a:rPr lang="en-US" altLang="en-US" sz="1600" b="1"/>
              <a:t>geoid:</a:t>
            </a:r>
            <a:r>
              <a:rPr lang="en-US" altLang="en-US" sz="1600"/>
              <a:t> </a:t>
            </a:r>
            <a:r>
              <a:rPr lang="en-US" altLang="en-US" sz="1600">
                <a:solidFill>
                  <a:schemeClr val="accent2"/>
                </a:solidFill>
              </a:rPr>
              <a:t>gravity equipotential surface</a:t>
            </a:r>
            <a:r>
              <a:rPr lang="en-US" altLang="en-US" sz="1600"/>
              <a:t> that approximates the mean sea level of the Earth.</a:t>
            </a:r>
          </a:p>
          <a:p>
            <a:pPr lvl="1">
              <a:spcBef>
                <a:spcPct val="15000"/>
              </a:spcBef>
            </a:pPr>
            <a:r>
              <a:rPr lang="en-US" altLang="en-US" sz="1600" b="1"/>
              <a:t>pressure equipotential surface:</a:t>
            </a:r>
            <a:r>
              <a:rPr lang="en-US" altLang="en-US" sz="1600"/>
              <a:t> </a:t>
            </a:r>
            <a:r>
              <a:rPr lang="en-US" altLang="en-US" sz="1600">
                <a:solidFill>
                  <a:schemeClr val="accent2"/>
                </a:solidFill>
              </a:rPr>
              <a:t>equipotential surface</a:t>
            </a:r>
            <a:r>
              <a:rPr lang="en-US" altLang="en-US" sz="1600"/>
              <a:t> of a pressure field. </a:t>
            </a:r>
            <a:endParaRPr lang="en-GB" altLang="en-US" sz="1600"/>
          </a:p>
          <a:p>
            <a:pPr lvl="1">
              <a:spcBef>
                <a:spcPct val="15000"/>
              </a:spcBef>
            </a:pPr>
            <a:r>
              <a:rPr lang="en-GB" altLang="en-US" sz="1600" b="1"/>
              <a:t>topographic surface:</a:t>
            </a:r>
            <a:r>
              <a:rPr lang="en-GB" altLang="en-US" sz="1600"/>
              <a:t> </a:t>
            </a:r>
            <a:r>
              <a:rPr lang="en-US" altLang="en-US" sz="1600"/>
              <a:t>interface between the solid and liquid/gas portions of a </a:t>
            </a:r>
            <a:r>
              <a:rPr lang="en-GB" altLang="en-US" sz="1600">
                <a:solidFill>
                  <a:schemeClr val="accent2"/>
                </a:solidFill>
              </a:rPr>
              <a:t>celestial object.</a:t>
            </a:r>
            <a:r>
              <a:rPr lang="en-GB" altLang="en-US" sz="1600"/>
              <a:t> </a:t>
            </a:r>
            <a:endParaRPr lang="en-US" altLang="en-US" sz="1600" u="sng">
              <a:solidFill>
                <a:srgbClr val="0000FF"/>
              </a:solidFill>
              <a:hlinkClick r:id=""/>
            </a:endParaRPr>
          </a:p>
          <a:p>
            <a:pPr>
              <a:spcBef>
                <a:spcPct val="15000"/>
              </a:spcBef>
            </a:pPr>
            <a:r>
              <a:rPr lang="en-GB" altLang="en-US" sz="1600"/>
              <a:t>Some of these surfaces are treated in the SRM as </a:t>
            </a:r>
            <a:r>
              <a:rPr lang="en-GB" altLang="en-US" sz="1600" b="1" i="1"/>
              <a:t>vertical offset surfaces </a:t>
            </a:r>
            <a:r>
              <a:rPr lang="en-GB" altLang="en-US" sz="1600"/>
              <a:t>(a later topic), while others are outside of the scope of the SRM.</a:t>
            </a: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234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234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234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234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2340">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42340">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42340">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42340">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4234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617538" y="242888"/>
            <a:ext cx="7772400" cy="935037"/>
          </a:xfrm>
        </p:spPr>
        <p:txBody>
          <a:bodyPr/>
          <a:lstStyle/>
          <a:p>
            <a:r>
              <a:rPr lang="en-US" altLang="en-US"/>
              <a:t>SRM concepts</a:t>
            </a:r>
          </a:p>
        </p:txBody>
      </p:sp>
      <p:sp>
        <p:nvSpPr>
          <p:cNvPr id="205827" name="Rectangle 3"/>
          <p:cNvSpPr>
            <a:spLocks noGrp="1" noChangeArrowheads="1"/>
          </p:cNvSpPr>
          <p:nvPr>
            <p:ph type="body" idx="1"/>
          </p:nvPr>
        </p:nvSpPr>
        <p:spPr>
          <a:xfrm>
            <a:off x="1149350" y="1144588"/>
            <a:ext cx="6408738" cy="5251450"/>
          </a:xfrm>
        </p:spPr>
        <p:txBody>
          <a:bodyPr/>
          <a:lstStyle/>
          <a:p>
            <a:pPr>
              <a:lnSpc>
                <a:spcPct val="110000"/>
              </a:lnSpc>
            </a:pPr>
            <a:r>
              <a:rPr lang="en-US" altLang="en-US" sz="2000"/>
              <a:t>Spatial objects and object-space</a:t>
            </a:r>
          </a:p>
          <a:p>
            <a:pPr>
              <a:lnSpc>
                <a:spcPct val="110000"/>
              </a:lnSpc>
            </a:pPr>
            <a:r>
              <a:rPr lang="en-US" altLang="en-US" sz="2000"/>
              <a:t>Position-space and normal embeddings</a:t>
            </a:r>
          </a:p>
          <a:p>
            <a:pPr>
              <a:lnSpc>
                <a:spcPct val="110000"/>
              </a:lnSpc>
            </a:pPr>
            <a:r>
              <a:rPr lang="en-US" altLang="en-US" sz="2000"/>
              <a:t>Reference datums</a:t>
            </a:r>
          </a:p>
          <a:p>
            <a:pPr>
              <a:lnSpc>
                <a:spcPct val="110000"/>
              </a:lnSpc>
            </a:pPr>
            <a:r>
              <a:rPr lang="en-US" altLang="en-US" sz="2000"/>
              <a:t>Object reference models</a:t>
            </a:r>
          </a:p>
          <a:p>
            <a:pPr>
              <a:lnSpc>
                <a:spcPct val="110000"/>
              </a:lnSpc>
            </a:pPr>
            <a:r>
              <a:rPr lang="en-US" altLang="en-US" sz="2000" b="1">
                <a:solidFill>
                  <a:schemeClr val="accent2"/>
                </a:solidFill>
              </a:rPr>
              <a:t>Coordinate systems</a:t>
            </a:r>
            <a:endParaRPr lang="en-US" altLang="en-US" sz="2000">
              <a:solidFill>
                <a:schemeClr val="accent2"/>
              </a:solidFill>
            </a:endParaRPr>
          </a:p>
          <a:p>
            <a:pPr lvl="1">
              <a:lnSpc>
                <a:spcPct val="110000"/>
              </a:lnSpc>
            </a:pPr>
            <a:r>
              <a:rPr lang="en-US" altLang="en-US" sz="1800">
                <a:solidFill>
                  <a:schemeClr val="accent2"/>
                </a:solidFill>
              </a:rPr>
              <a:t>Abstract coordinate systems</a:t>
            </a:r>
          </a:p>
          <a:p>
            <a:pPr lvl="2">
              <a:lnSpc>
                <a:spcPct val="110000"/>
              </a:lnSpc>
            </a:pPr>
            <a:r>
              <a:rPr lang="en-US" altLang="en-US" sz="1600">
                <a:solidFill>
                  <a:schemeClr val="accent2"/>
                </a:solidFill>
              </a:rPr>
              <a:t>localization</a:t>
            </a:r>
          </a:p>
          <a:p>
            <a:pPr lvl="2">
              <a:lnSpc>
                <a:spcPct val="110000"/>
              </a:lnSpc>
            </a:pPr>
            <a:r>
              <a:rPr lang="en-US" altLang="en-US" sz="1600">
                <a:solidFill>
                  <a:schemeClr val="accent2"/>
                </a:solidFill>
              </a:rPr>
              <a:t>Induced surface coordinate systems</a:t>
            </a:r>
          </a:p>
          <a:p>
            <a:pPr lvl="2">
              <a:lnSpc>
                <a:spcPct val="110000"/>
              </a:lnSpc>
            </a:pPr>
            <a:r>
              <a:rPr lang="en-US" altLang="en-US" sz="1600">
                <a:solidFill>
                  <a:schemeClr val="accent2"/>
                </a:solidFill>
              </a:rPr>
              <a:t>map projections</a:t>
            </a:r>
          </a:p>
          <a:p>
            <a:pPr lvl="1">
              <a:lnSpc>
                <a:spcPct val="110000"/>
              </a:lnSpc>
            </a:pPr>
            <a:r>
              <a:rPr lang="en-US" altLang="en-US" sz="1800">
                <a:solidFill>
                  <a:schemeClr val="accent2"/>
                </a:solidFill>
              </a:rPr>
              <a:t>Temporal coordinate systems</a:t>
            </a:r>
          </a:p>
          <a:p>
            <a:pPr lvl="1">
              <a:lnSpc>
                <a:spcPct val="110000"/>
              </a:lnSpc>
            </a:pPr>
            <a:r>
              <a:rPr lang="en-US" altLang="en-US" sz="1800">
                <a:solidFill>
                  <a:schemeClr val="accent2"/>
                </a:solidFill>
              </a:rPr>
              <a:t>Spatial coordinate systems</a:t>
            </a:r>
          </a:p>
          <a:p>
            <a:pPr>
              <a:lnSpc>
                <a:spcPct val="110000"/>
              </a:lnSpc>
            </a:pPr>
            <a:r>
              <a:rPr lang="en-US" altLang="en-US" sz="2000"/>
              <a:t>Spatial reference frames</a:t>
            </a:r>
          </a:p>
          <a:p>
            <a:pPr>
              <a:lnSpc>
                <a:spcPct val="110000"/>
              </a:lnSpc>
            </a:pPr>
            <a:r>
              <a:rPr lang="en-US" altLang="en-US" sz="2000"/>
              <a:t>Vertical offset surfaces</a:t>
            </a:r>
          </a:p>
          <a:p>
            <a:pPr>
              <a:lnSpc>
                <a:spcPct val="110000"/>
              </a:lnSpc>
            </a:pPr>
            <a:r>
              <a:rPr lang="en-US" altLang="en-US" sz="2000"/>
              <a:t>Spatial operations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en-US"/>
              <a:t>Coordinate Systems (CS)</a:t>
            </a:r>
          </a:p>
        </p:txBody>
      </p:sp>
      <p:sp>
        <p:nvSpPr>
          <p:cNvPr id="154627" name="Text Box 3"/>
          <p:cNvSpPr txBox="1">
            <a:spLocks noChangeArrowheads="1"/>
          </p:cNvSpPr>
          <p:nvPr/>
        </p:nvSpPr>
        <p:spPr bwMode="auto">
          <a:xfrm>
            <a:off x="349250" y="1377950"/>
            <a:ext cx="7593013"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ts val="1200"/>
              </a:spcAft>
            </a:pPr>
            <a:r>
              <a:rPr lang="en-GB" altLang="en-US" sz="2000"/>
              <a:t>      An </a:t>
            </a:r>
            <a:r>
              <a:rPr lang="en-GB" altLang="en-US" sz="2000" b="1"/>
              <a:t>abstract CS</a:t>
            </a:r>
            <a:r>
              <a:rPr lang="en-GB" altLang="en-US" sz="2000" i="1"/>
              <a:t> </a:t>
            </a:r>
            <a:r>
              <a:rPr lang="en-GB" altLang="en-US" sz="2000"/>
              <a:t>is a means of identifying a set positions in </a:t>
            </a:r>
            <a:br>
              <a:rPr lang="en-GB" altLang="en-US" sz="2000"/>
            </a:br>
            <a:r>
              <a:rPr lang="en-GB" altLang="en-US" sz="2000"/>
              <a:t>      </a:t>
            </a:r>
            <a:r>
              <a:rPr lang="en-GB" altLang="en-US" sz="2000" i="1"/>
              <a:t>m</a:t>
            </a:r>
            <a:r>
              <a:rPr lang="en-GB" altLang="en-US" sz="2000"/>
              <a:t>-dimensional position-space (1 </a:t>
            </a:r>
            <a:r>
              <a:rPr lang="en-GB" altLang="en-US" sz="2000">
                <a:sym typeface="Symbol" panose="05050102010706020507" pitchFamily="18" charset="2"/>
              </a:rPr>
              <a:t></a:t>
            </a:r>
            <a:r>
              <a:rPr lang="en-GB" altLang="en-US" sz="2000"/>
              <a:t> </a:t>
            </a:r>
            <a:r>
              <a:rPr lang="en-GB" altLang="en-US" sz="2000" i="1"/>
              <a:t>m </a:t>
            </a:r>
            <a:r>
              <a:rPr lang="en-GB" altLang="en-US" sz="2000">
                <a:sym typeface="Symbol" panose="05050102010706020507" pitchFamily="18" charset="2"/>
              </a:rPr>
              <a:t></a:t>
            </a:r>
            <a:r>
              <a:rPr lang="en-GB" altLang="en-US" sz="2000"/>
              <a:t> 3) that is comprised of:</a:t>
            </a:r>
          </a:p>
          <a:p>
            <a:pPr lvl="1">
              <a:spcAft>
                <a:spcPts val="1200"/>
              </a:spcAft>
            </a:pPr>
            <a:r>
              <a:rPr lang="en-GB" altLang="en-US" sz="2000">
                <a:cs typeface="Times New Roman" panose="02020603050405020304" pitchFamily="18" charset="0"/>
              </a:rPr>
              <a:t>a.	</a:t>
            </a:r>
            <a:r>
              <a:rPr lang="en-GB" altLang="en-US" sz="2000"/>
              <a:t>a CS domain,</a:t>
            </a:r>
          </a:p>
          <a:p>
            <a:pPr lvl="1">
              <a:spcAft>
                <a:spcPts val="1200"/>
              </a:spcAft>
            </a:pPr>
            <a:r>
              <a:rPr lang="en-GB" altLang="en-US" sz="2000">
                <a:cs typeface="Times New Roman" panose="02020603050405020304" pitchFamily="18" charset="0"/>
              </a:rPr>
              <a:t>b.	</a:t>
            </a:r>
            <a:r>
              <a:rPr lang="en-GB" altLang="en-US" sz="2000"/>
              <a:t>a generating function, and</a:t>
            </a:r>
          </a:p>
          <a:p>
            <a:pPr lvl="1">
              <a:spcAft>
                <a:spcPts val="1200"/>
              </a:spcAft>
            </a:pPr>
            <a:r>
              <a:rPr lang="en-GB" altLang="en-US" sz="2000">
                <a:cs typeface="Times New Roman" panose="02020603050405020304" pitchFamily="18" charset="0"/>
              </a:rPr>
              <a:t>c.	</a:t>
            </a:r>
            <a:r>
              <a:rPr lang="en-GB" altLang="en-US" sz="2000"/>
              <a:t>a CS range,</a:t>
            </a:r>
            <a:endParaRPr lang="en-US" altLang="en-US" sz="2000"/>
          </a:p>
        </p:txBody>
      </p:sp>
      <p:sp>
        <p:nvSpPr>
          <p:cNvPr id="154628" name="Text Box 4"/>
          <p:cNvSpPr txBox="1">
            <a:spLocks noChangeArrowheads="1"/>
          </p:cNvSpPr>
          <p:nvPr/>
        </p:nvSpPr>
        <p:spPr bwMode="auto">
          <a:xfrm>
            <a:off x="263525" y="3690938"/>
            <a:ext cx="8501063"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ts val="1200"/>
              </a:spcAft>
            </a:pPr>
            <a:r>
              <a:rPr lang="en-GB" altLang="en-US" sz="2000"/>
              <a:t>   where:</a:t>
            </a:r>
          </a:p>
          <a:p>
            <a:pPr lvl="1">
              <a:spcAft>
                <a:spcPts val="1200"/>
              </a:spcAft>
            </a:pPr>
            <a:r>
              <a:rPr lang="en-GB" altLang="en-US" sz="2000">
                <a:cs typeface="Times New Roman" panose="02020603050405020304" pitchFamily="18" charset="0"/>
              </a:rPr>
              <a:t>d.	t</a:t>
            </a:r>
            <a:r>
              <a:rPr lang="en-GB" altLang="en-US" sz="2000"/>
              <a:t>he CS domain is a connected domain in the Euclidean space</a:t>
            </a:r>
            <a:br>
              <a:rPr lang="en-GB" altLang="en-US" sz="2000"/>
            </a:br>
            <a:r>
              <a:rPr lang="en-GB" altLang="en-US" sz="2000"/>
              <a:t>       of </a:t>
            </a:r>
            <a:r>
              <a:rPr lang="en-GB" altLang="en-US" sz="2000" i="1"/>
              <a:t>n</a:t>
            </a:r>
            <a:r>
              <a:rPr lang="en-GB" altLang="en-US" sz="2000"/>
              <a:t>-tuples (1 </a:t>
            </a:r>
            <a:r>
              <a:rPr lang="en-GB" altLang="en-US" sz="2000">
                <a:sym typeface="Symbol" panose="05050102010706020507" pitchFamily="18" charset="2"/>
              </a:rPr>
              <a:t></a:t>
            </a:r>
            <a:r>
              <a:rPr lang="en-GB" altLang="en-US" sz="2000"/>
              <a:t> </a:t>
            </a:r>
            <a:r>
              <a:rPr lang="en-GB" altLang="en-US" sz="2000" i="1"/>
              <a:t>n</a:t>
            </a:r>
            <a:r>
              <a:rPr lang="en-GB" altLang="en-US" sz="2000"/>
              <a:t> </a:t>
            </a:r>
            <a:r>
              <a:rPr lang="en-GB" altLang="en-US" sz="2000">
                <a:sym typeface="Symbol" panose="05050102010706020507" pitchFamily="18" charset="2"/>
              </a:rPr>
              <a:t></a:t>
            </a:r>
            <a:r>
              <a:rPr lang="en-GB" altLang="en-US" sz="2000"/>
              <a:t> </a:t>
            </a:r>
            <a:r>
              <a:rPr lang="en-GB" altLang="en-US" sz="2000" i="1"/>
              <a:t>m</a:t>
            </a:r>
            <a:r>
              <a:rPr lang="en-GB" altLang="en-US" sz="2000"/>
              <a:t>), called the </a:t>
            </a:r>
            <a:r>
              <a:rPr lang="en-GB" altLang="en-US" sz="2000" i="1"/>
              <a:t>coordinate-space,</a:t>
            </a:r>
            <a:endParaRPr lang="en-GB" altLang="en-US" sz="2000"/>
          </a:p>
          <a:p>
            <a:pPr lvl="1">
              <a:spcAft>
                <a:spcPts val="1200"/>
              </a:spcAft>
            </a:pPr>
            <a:r>
              <a:rPr lang="en-GB" altLang="en-US" sz="2000">
                <a:cs typeface="Times New Roman" panose="02020603050405020304" pitchFamily="18" charset="0"/>
              </a:rPr>
              <a:t>e.	t</a:t>
            </a:r>
            <a:r>
              <a:rPr lang="en-GB" altLang="en-US" sz="2000"/>
              <a:t>he </a:t>
            </a:r>
            <a:r>
              <a:rPr lang="en-GB" altLang="en-US" sz="2000" i="1"/>
              <a:t>generating function </a:t>
            </a:r>
            <a:r>
              <a:rPr lang="en-GB" altLang="en-US" sz="2000"/>
              <a:t>shall be a one-to-one, smooth, orientation </a:t>
            </a:r>
            <a:br>
              <a:rPr lang="en-GB" altLang="en-US" sz="2000"/>
            </a:br>
            <a:r>
              <a:rPr lang="en-GB" altLang="en-US" sz="2000"/>
              <a:t>       preserving function from  the CS domain onto the CS range, and</a:t>
            </a:r>
          </a:p>
          <a:p>
            <a:pPr lvl="1">
              <a:spcAft>
                <a:spcPts val="1200"/>
              </a:spcAft>
            </a:pPr>
            <a:r>
              <a:rPr lang="en-GB" altLang="en-US" sz="2000"/>
              <a:t>f.    the </a:t>
            </a:r>
            <a:r>
              <a:rPr lang="en-GB" altLang="en-US" sz="2000" i="1"/>
              <a:t>CS range</a:t>
            </a:r>
            <a:r>
              <a:rPr lang="en-GB" altLang="en-US" sz="2000"/>
              <a:t> is a sub-set of position-space</a:t>
            </a:r>
            <a:r>
              <a:rPr lang="en-GB" altLang="en-US" sz="2000" i="1"/>
              <a:t>.</a:t>
            </a:r>
            <a:r>
              <a:rPr lang="en-GB" altLang="en-US" sz="2000"/>
              <a:t> </a:t>
            </a:r>
            <a:endParaRPr lang="en-US" altLang="en-US" sz="2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947738" y="207963"/>
            <a:ext cx="7778750" cy="1000125"/>
          </a:xfrm>
        </p:spPr>
        <p:txBody>
          <a:bodyPr/>
          <a:lstStyle/>
          <a:p>
            <a:r>
              <a:rPr lang="en-US" altLang="en-US" sz="3600"/>
              <a:t>Coordinates for position-space</a:t>
            </a:r>
          </a:p>
        </p:txBody>
      </p:sp>
      <p:graphicFrame>
        <p:nvGraphicFramePr>
          <p:cNvPr id="59396" name="Object 4"/>
          <p:cNvGraphicFramePr>
            <a:graphicFrameLocks noChangeAspect="1"/>
          </p:cNvGraphicFramePr>
          <p:nvPr/>
        </p:nvGraphicFramePr>
        <p:xfrm>
          <a:off x="3894138" y="3086100"/>
          <a:ext cx="4573587" cy="2886075"/>
        </p:xfrm>
        <a:graphic>
          <a:graphicData uri="http://schemas.openxmlformats.org/presentationml/2006/ole">
            <mc:AlternateContent xmlns:mc="http://schemas.openxmlformats.org/markup-compatibility/2006">
              <mc:Choice xmlns:v="urn:schemas-microsoft-com:vml" Requires="v">
                <p:oleObj spid="_x0000_s59417" name="Microsoft Draw Drawing" r:id="rId3" imgW="4572271" imgH="2886441" progId="MSDraw.Drawing.8.2">
                  <p:embed/>
                </p:oleObj>
              </mc:Choice>
              <mc:Fallback>
                <p:oleObj name="Microsoft Draw Drawing" r:id="rId3" imgW="4572271" imgH="2886441" progId="MSDraw.Drawing.8.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4138" y="3086100"/>
                        <a:ext cx="4573587"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9411" name="Group 19"/>
          <p:cNvGrpSpPr>
            <a:grpSpLocks/>
          </p:cNvGrpSpPr>
          <p:nvPr/>
        </p:nvGrpSpPr>
        <p:grpSpPr bwMode="auto">
          <a:xfrm>
            <a:off x="1090613" y="1198563"/>
            <a:ext cx="2787650" cy="1989137"/>
            <a:chOff x="1142" y="670"/>
            <a:chExt cx="1756" cy="1253"/>
          </a:xfrm>
        </p:grpSpPr>
        <p:sp>
          <p:nvSpPr>
            <p:cNvPr id="59398" name="Line 6"/>
            <p:cNvSpPr>
              <a:spLocks noChangeShapeType="1"/>
            </p:cNvSpPr>
            <p:nvPr/>
          </p:nvSpPr>
          <p:spPr bwMode="auto">
            <a:xfrm>
              <a:off x="1142" y="1836"/>
              <a:ext cx="151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9" name="Line 7"/>
            <p:cNvSpPr>
              <a:spLocks noChangeShapeType="1"/>
            </p:cNvSpPr>
            <p:nvPr/>
          </p:nvSpPr>
          <p:spPr bwMode="auto">
            <a:xfrm flipV="1">
              <a:off x="1142" y="687"/>
              <a:ext cx="0" cy="1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0" name="Arc 8"/>
            <p:cNvSpPr>
              <a:spLocks/>
            </p:cNvSpPr>
            <p:nvPr/>
          </p:nvSpPr>
          <p:spPr bwMode="auto">
            <a:xfrm rot="10800000" flipH="1" flipV="1">
              <a:off x="1268" y="1572"/>
              <a:ext cx="571" cy="264"/>
            </a:xfrm>
            <a:custGeom>
              <a:avLst/>
              <a:gdLst>
                <a:gd name="G0" fmla="+- 0 0 0"/>
                <a:gd name="G1" fmla="+- 9649 0 0"/>
                <a:gd name="G2" fmla="+- 21600 0 0"/>
                <a:gd name="T0" fmla="*/ 19325 w 21600"/>
                <a:gd name="T1" fmla="*/ 0 h 9649"/>
                <a:gd name="T2" fmla="*/ 21600 w 21600"/>
                <a:gd name="T3" fmla="*/ 9649 h 9649"/>
                <a:gd name="T4" fmla="*/ 0 w 21600"/>
                <a:gd name="T5" fmla="*/ 9649 h 9649"/>
              </a:gdLst>
              <a:ahLst/>
              <a:cxnLst>
                <a:cxn ang="0">
                  <a:pos x="T0" y="T1"/>
                </a:cxn>
                <a:cxn ang="0">
                  <a:pos x="T2" y="T3"/>
                </a:cxn>
                <a:cxn ang="0">
                  <a:pos x="T4" y="T5"/>
                </a:cxn>
              </a:cxnLst>
              <a:rect l="0" t="0" r="r" b="b"/>
              <a:pathLst>
                <a:path w="21600" h="9649" fill="none" extrusionOk="0">
                  <a:moveTo>
                    <a:pt x="19325" y="-1"/>
                  </a:moveTo>
                  <a:cubicBezTo>
                    <a:pt x="20821" y="2996"/>
                    <a:pt x="21600" y="6299"/>
                    <a:pt x="21600" y="9649"/>
                  </a:cubicBezTo>
                </a:path>
                <a:path w="21600" h="9649" stroke="0" extrusionOk="0">
                  <a:moveTo>
                    <a:pt x="19325" y="-1"/>
                  </a:moveTo>
                  <a:cubicBezTo>
                    <a:pt x="20821" y="2996"/>
                    <a:pt x="21600" y="6299"/>
                    <a:pt x="21600" y="9649"/>
                  </a:cubicBezTo>
                  <a:lnTo>
                    <a:pt x="0" y="9649"/>
                  </a:lnTo>
                  <a:close/>
                </a:path>
              </a:pathLst>
            </a:custGeom>
            <a:noFill/>
            <a:ln w="222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2" name="Freeform 10"/>
            <p:cNvSpPr>
              <a:spLocks/>
            </p:cNvSpPr>
            <p:nvPr/>
          </p:nvSpPr>
          <p:spPr bwMode="auto">
            <a:xfrm>
              <a:off x="1143" y="1368"/>
              <a:ext cx="1109" cy="462"/>
            </a:xfrm>
            <a:custGeom>
              <a:avLst/>
              <a:gdLst>
                <a:gd name="T0" fmla="*/ 0 w 1109"/>
                <a:gd name="T1" fmla="*/ 462 h 462"/>
                <a:gd name="T2" fmla="*/ 1109 w 1109"/>
                <a:gd name="T3" fmla="*/ 0 h 462"/>
              </a:gdLst>
              <a:ahLst/>
              <a:cxnLst>
                <a:cxn ang="0">
                  <a:pos x="T0" y="T1"/>
                </a:cxn>
                <a:cxn ang="0">
                  <a:pos x="T2" y="T3"/>
                </a:cxn>
              </a:cxnLst>
              <a:rect l="0" t="0" r="r" b="b"/>
              <a:pathLst>
                <a:path w="1109" h="462">
                  <a:moveTo>
                    <a:pt x="0" y="462"/>
                  </a:moveTo>
                  <a:lnTo>
                    <a:pt x="1109" y="0"/>
                  </a:lnTo>
                </a:path>
              </a:pathLst>
            </a:custGeom>
            <a:noFill/>
            <a:ln w="19050" cmpd="sng">
              <a:solidFill>
                <a:schemeClr val="accent2"/>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3" name="Text Box 11"/>
            <p:cNvSpPr txBox="1">
              <a:spLocks noChangeArrowheads="1"/>
            </p:cNvSpPr>
            <p:nvPr/>
          </p:nvSpPr>
          <p:spPr bwMode="auto">
            <a:xfrm>
              <a:off x="1757" y="1312"/>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solidFill>
                    <a:schemeClr val="accent2"/>
                  </a:solidFill>
                </a:rPr>
                <a:t>r</a:t>
              </a:r>
              <a:endParaRPr lang="en-US" altLang="en-US" sz="2000">
                <a:solidFill>
                  <a:schemeClr val="accent2"/>
                </a:solidFill>
              </a:endParaRPr>
            </a:p>
          </p:txBody>
        </p:sp>
        <p:sp>
          <p:nvSpPr>
            <p:cNvPr id="59404" name="Text Box 12"/>
            <p:cNvSpPr txBox="1">
              <a:spLocks noChangeArrowheads="1"/>
            </p:cNvSpPr>
            <p:nvPr/>
          </p:nvSpPr>
          <p:spPr bwMode="auto">
            <a:xfrm>
              <a:off x="1434" y="1644"/>
              <a:ext cx="2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i="1">
                  <a:solidFill>
                    <a:schemeClr val="accent2"/>
                  </a:solidFill>
                  <a:sym typeface="Symbol" panose="05050102010706020507" pitchFamily="18" charset="2"/>
                </a:rPr>
                <a:t></a:t>
              </a:r>
              <a:endParaRPr lang="en-US" altLang="en-US" sz="1800">
                <a:solidFill>
                  <a:schemeClr val="accent2"/>
                </a:solidFill>
              </a:endParaRPr>
            </a:p>
          </p:txBody>
        </p:sp>
        <p:sp>
          <p:nvSpPr>
            <p:cNvPr id="59405" name="Freeform 13"/>
            <p:cNvSpPr>
              <a:spLocks/>
            </p:cNvSpPr>
            <p:nvPr/>
          </p:nvSpPr>
          <p:spPr bwMode="auto">
            <a:xfrm>
              <a:off x="2249" y="1368"/>
              <a:ext cx="1" cy="468"/>
            </a:xfrm>
            <a:custGeom>
              <a:avLst/>
              <a:gdLst>
                <a:gd name="T0" fmla="*/ 1 w 1"/>
                <a:gd name="T1" fmla="*/ 0 h 468"/>
                <a:gd name="T2" fmla="*/ 0 w 1"/>
                <a:gd name="T3" fmla="*/ 468 h 468"/>
              </a:gdLst>
              <a:ahLst/>
              <a:cxnLst>
                <a:cxn ang="0">
                  <a:pos x="T0" y="T1"/>
                </a:cxn>
                <a:cxn ang="0">
                  <a:pos x="T2" y="T3"/>
                </a:cxn>
              </a:cxnLst>
              <a:rect l="0" t="0" r="r" b="b"/>
              <a:pathLst>
                <a:path w="1" h="468">
                  <a:moveTo>
                    <a:pt x="1" y="0"/>
                  </a:moveTo>
                  <a:lnTo>
                    <a:pt x="0" y="468"/>
                  </a:lnTo>
                </a:path>
              </a:pathLst>
            </a:custGeom>
            <a:noFill/>
            <a:ln w="9525" cap="flat">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6" name="Freeform 14"/>
            <p:cNvSpPr>
              <a:spLocks/>
            </p:cNvSpPr>
            <p:nvPr/>
          </p:nvSpPr>
          <p:spPr bwMode="auto">
            <a:xfrm>
              <a:off x="1143" y="1365"/>
              <a:ext cx="1107" cy="1"/>
            </a:xfrm>
            <a:custGeom>
              <a:avLst/>
              <a:gdLst>
                <a:gd name="T0" fmla="*/ 1107 w 1107"/>
                <a:gd name="T1" fmla="*/ 0 h 1"/>
                <a:gd name="T2" fmla="*/ 0 w 1107"/>
                <a:gd name="T3" fmla="*/ 0 h 1"/>
              </a:gdLst>
              <a:ahLst/>
              <a:cxnLst>
                <a:cxn ang="0">
                  <a:pos x="T0" y="T1"/>
                </a:cxn>
                <a:cxn ang="0">
                  <a:pos x="T2" y="T3"/>
                </a:cxn>
              </a:cxnLst>
              <a:rect l="0" t="0" r="r" b="b"/>
              <a:pathLst>
                <a:path w="1107" h="1">
                  <a:moveTo>
                    <a:pt x="1107" y="0"/>
                  </a:moveTo>
                  <a:lnTo>
                    <a:pt x="0" y="0"/>
                  </a:lnTo>
                </a:path>
              </a:pathLst>
            </a:custGeom>
            <a:noFill/>
            <a:ln w="9525" cap="flat">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7" name="Text Box 15"/>
            <p:cNvSpPr txBox="1">
              <a:spLocks noChangeArrowheads="1"/>
            </p:cNvSpPr>
            <p:nvPr/>
          </p:nvSpPr>
          <p:spPr bwMode="auto">
            <a:xfrm rot="-5400000">
              <a:off x="2026" y="1456"/>
              <a:ext cx="5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solidFill>
                    <a:schemeClr val="accent2"/>
                  </a:solidFill>
                </a:rPr>
                <a:t>r</a:t>
              </a:r>
              <a:r>
                <a:rPr lang="en-US" altLang="en-US" sz="2000">
                  <a:solidFill>
                    <a:schemeClr val="accent2"/>
                  </a:solidFill>
                </a:rPr>
                <a:t> sin </a:t>
              </a:r>
              <a:r>
                <a:rPr lang="en-US" altLang="en-US" sz="2000" i="1">
                  <a:solidFill>
                    <a:schemeClr val="accent2"/>
                  </a:solidFill>
                  <a:sym typeface="Symbol" panose="05050102010706020507" pitchFamily="18" charset="2"/>
                </a:rPr>
                <a:t></a:t>
              </a:r>
              <a:r>
                <a:rPr lang="en-US" altLang="en-US" sz="2000"/>
                <a:t> </a:t>
              </a:r>
              <a:endParaRPr lang="en-US" altLang="en-US" sz="2000" i="1"/>
            </a:p>
          </p:txBody>
        </p:sp>
        <p:sp>
          <p:nvSpPr>
            <p:cNvPr id="59408" name="Text Box 16"/>
            <p:cNvSpPr txBox="1">
              <a:spLocks noChangeArrowheads="1"/>
            </p:cNvSpPr>
            <p:nvPr/>
          </p:nvSpPr>
          <p:spPr bwMode="auto">
            <a:xfrm>
              <a:off x="1383" y="1130"/>
              <a:ext cx="63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solidFill>
                    <a:schemeClr val="accent2"/>
                  </a:solidFill>
                </a:rPr>
                <a:t>r</a:t>
              </a:r>
              <a:r>
                <a:rPr lang="en-US" altLang="en-US" sz="2000">
                  <a:solidFill>
                    <a:schemeClr val="accent2"/>
                  </a:solidFill>
                </a:rPr>
                <a:t> cos </a:t>
              </a:r>
              <a:r>
                <a:rPr lang="en-US" altLang="en-US" sz="2000" i="1">
                  <a:solidFill>
                    <a:schemeClr val="accent2"/>
                  </a:solidFill>
                  <a:sym typeface="Symbol" panose="05050102010706020507" pitchFamily="18" charset="2"/>
                </a:rPr>
                <a:t></a:t>
              </a:r>
              <a:r>
                <a:rPr lang="en-US" altLang="en-US" sz="2000"/>
                <a:t> </a:t>
              </a:r>
              <a:endParaRPr lang="en-US" altLang="en-US" sz="2000" i="1"/>
            </a:p>
          </p:txBody>
        </p:sp>
        <p:sp>
          <p:nvSpPr>
            <p:cNvPr id="59409" name="Text Box 17"/>
            <p:cNvSpPr txBox="1">
              <a:spLocks noChangeArrowheads="1"/>
            </p:cNvSpPr>
            <p:nvPr/>
          </p:nvSpPr>
          <p:spPr bwMode="auto">
            <a:xfrm>
              <a:off x="2675" y="1673"/>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t>X</a:t>
              </a:r>
              <a:endParaRPr lang="en-US" altLang="en-US"/>
            </a:p>
          </p:txBody>
        </p:sp>
        <p:sp>
          <p:nvSpPr>
            <p:cNvPr id="59410" name="Text Box 18"/>
            <p:cNvSpPr txBox="1">
              <a:spLocks noChangeArrowheads="1"/>
            </p:cNvSpPr>
            <p:nvPr/>
          </p:nvSpPr>
          <p:spPr bwMode="auto">
            <a:xfrm>
              <a:off x="1187" y="670"/>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t>Y</a:t>
              </a:r>
              <a:endParaRPr lang="en-US" altLang="en-US"/>
            </a:p>
          </p:txBody>
        </p:sp>
      </p:grpSp>
      <p:sp>
        <p:nvSpPr>
          <p:cNvPr id="59412" name="AutoShape 20"/>
          <p:cNvSpPr>
            <a:spLocks noChangeArrowheads="1"/>
          </p:cNvSpPr>
          <p:nvPr/>
        </p:nvSpPr>
        <p:spPr bwMode="auto">
          <a:xfrm>
            <a:off x="3810000" y="1398588"/>
            <a:ext cx="631825" cy="1582737"/>
          </a:xfrm>
          <a:prstGeom prst="leftArrow">
            <a:avLst>
              <a:gd name="adj1" fmla="val 50000"/>
              <a:gd name="adj2" fmla="val 25000"/>
            </a:avLst>
          </a:prstGeom>
          <a:solidFill>
            <a:srgbClr val="FFFF66">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3" name="Text Box 21"/>
          <p:cNvSpPr txBox="1">
            <a:spLocks noChangeArrowheads="1"/>
          </p:cNvSpPr>
          <p:nvPr/>
        </p:nvSpPr>
        <p:spPr bwMode="auto">
          <a:xfrm>
            <a:off x="4371975" y="1768475"/>
            <a:ext cx="36909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Geometric/Trigonometric</a:t>
            </a:r>
          </a:p>
          <a:p>
            <a:pPr algn="ctr"/>
            <a:r>
              <a:rPr lang="en-US" altLang="en-US"/>
              <a:t>derivation</a:t>
            </a:r>
          </a:p>
        </p:txBody>
      </p:sp>
      <p:sp>
        <p:nvSpPr>
          <p:cNvPr id="59414" name="Text Box 22"/>
          <p:cNvSpPr txBox="1">
            <a:spLocks noChangeArrowheads="1"/>
          </p:cNvSpPr>
          <p:nvPr/>
        </p:nvSpPr>
        <p:spPr bwMode="auto">
          <a:xfrm>
            <a:off x="328613" y="4056063"/>
            <a:ext cx="28463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Generating function</a:t>
            </a:r>
          </a:p>
          <a:p>
            <a:pPr algn="ctr"/>
            <a:r>
              <a:rPr lang="en-US" altLang="en-US"/>
              <a:t>realization</a:t>
            </a:r>
          </a:p>
        </p:txBody>
      </p:sp>
      <p:sp>
        <p:nvSpPr>
          <p:cNvPr id="59415" name="AutoShape 23"/>
          <p:cNvSpPr>
            <a:spLocks noChangeArrowheads="1"/>
          </p:cNvSpPr>
          <p:nvPr/>
        </p:nvSpPr>
        <p:spPr bwMode="auto">
          <a:xfrm flipH="1">
            <a:off x="3151188" y="3732213"/>
            <a:ext cx="631825" cy="1582737"/>
          </a:xfrm>
          <a:prstGeom prst="leftArrow">
            <a:avLst>
              <a:gd name="adj1" fmla="val 50000"/>
              <a:gd name="adj2" fmla="val 25000"/>
            </a:avLst>
          </a:prstGeom>
          <a:solidFill>
            <a:srgbClr val="FFFF66">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6" name="Text Box 24"/>
          <p:cNvSpPr txBox="1">
            <a:spLocks noChangeArrowheads="1"/>
          </p:cNvSpPr>
          <p:nvPr/>
        </p:nvSpPr>
        <p:spPr bwMode="auto">
          <a:xfrm>
            <a:off x="871538" y="5969000"/>
            <a:ext cx="754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9933"/>
                </a:solidFill>
              </a:rPr>
              <a:t>Not all CSs have Geometric/Trigonometric derivations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4000"/>
                                  </p:stCondLst>
                                  <p:childTnLst>
                                    <p:set>
                                      <p:cBhvr>
                                        <p:cTn id="6" dur="1" fill="hold">
                                          <p:stCondLst>
                                            <p:cond delay="499"/>
                                          </p:stCondLst>
                                        </p:cTn>
                                        <p:tgtEl>
                                          <p:spTgt spid="59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1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body" idx="4294967295"/>
          </p:nvPr>
        </p:nvSpPr>
        <p:spPr>
          <a:xfrm>
            <a:off x="754063" y="4294188"/>
            <a:ext cx="7905750" cy="1982787"/>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spcBef>
                <a:spcPct val="25000"/>
              </a:spcBef>
            </a:pPr>
            <a:r>
              <a:rPr lang="en-US" altLang="en-US" sz="2000"/>
              <a:t>Defining and using a consistent spatial reference framework is critical for simulation </a:t>
            </a:r>
            <a:r>
              <a:rPr lang="en-US" altLang="en-US" sz="2000" i="1">
                <a:solidFill>
                  <a:schemeClr val="accent2"/>
                </a:solidFill>
              </a:rPr>
              <a:t>interoperability</a:t>
            </a:r>
            <a:endParaRPr lang="en-US" altLang="en-US" sz="2000"/>
          </a:p>
          <a:p>
            <a:pPr lvl="1">
              <a:spcBef>
                <a:spcPct val="25000"/>
              </a:spcBef>
            </a:pPr>
            <a:r>
              <a:rPr lang="en-US" altLang="en-US" sz="1800"/>
              <a:t>System models (men, equipment, material, …)</a:t>
            </a:r>
          </a:p>
          <a:p>
            <a:pPr lvl="1"/>
            <a:r>
              <a:rPr lang="en-US" altLang="en-US" sz="1800"/>
              <a:t>Environmental: data, models, phenomena</a:t>
            </a:r>
            <a:endParaRPr lang="en-US" altLang="en-US" sz="2100"/>
          </a:p>
          <a:p>
            <a:pPr>
              <a:spcBef>
                <a:spcPct val="25000"/>
              </a:spcBef>
            </a:pPr>
            <a:r>
              <a:rPr lang="en-US" altLang="en-US" sz="2000"/>
              <a:t>At all levels of simulation detail/resolution</a:t>
            </a:r>
          </a:p>
          <a:p>
            <a:pPr lvl="1">
              <a:spcBef>
                <a:spcPct val="25000"/>
              </a:spcBef>
            </a:pPr>
            <a:r>
              <a:rPr lang="en-US" altLang="en-US" sz="1800"/>
              <a:t>Aggregated / Entity; Constructive / Virtual / Live</a:t>
            </a:r>
          </a:p>
        </p:txBody>
      </p:sp>
      <p:sp>
        <p:nvSpPr>
          <p:cNvPr id="406531" name="Rectangle 3"/>
          <p:cNvSpPr>
            <a:spLocks noChangeArrowheads="1"/>
          </p:cNvSpPr>
          <p:nvPr/>
        </p:nvSpPr>
        <p:spPr bwMode="auto">
          <a:xfrm>
            <a:off x="1131888" y="2630488"/>
            <a:ext cx="101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nSpc>
                <a:spcPct val="88000"/>
              </a:lnSpc>
            </a:pPr>
            <a:r>
              <a:rPr lang="en-US" altLang="en-US" sz="1600" b="1" i="1"/>
              <a:t>Systems</a:t>
            </a:r>
          </a:p>
        </p:txBody>
      </p:sp>
      <p:sp>
        <p:nvSpPr>
          <p:cNvPr id="406532" name="Rectangle 4"/>
          <p:cNvSpPr>
            <a:spLocks noChangeArrowheads="1"/>
          </p:cNvSpPr>
          <p:nvPr/>
        </p:nvSpPr>
        <p:spPr bwMode="auto">
          <a:xfrm>
            <a:off x="3036888" y="2630488"/>
            <a:ext cx="1841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nSpc>
                <a:spcPct val="88000"/>
              </a:lnSpc>
            </a:pPr>
            <a:r>
              <a:rPr lang="en-US" altLang="en-US" sz="1600" b="1" i="1"/>
              <a:t>Systems, </a:t>
            </a:r>
            <a:r>
              <a:rPr lang="en-US" altLang="en-US" sz="1600" b="1" i="1" u="sng">
                <a:solidFill>
                  <a:srgbClr val="FF0000"/>
                </a:solidFill>
              </a:rPr>
              <a:t>where</a:t>
            </a:r>
            <a:r>
              <a:rPr lang="en-US" altLang="en-US" sz="1600" b="1" i="1"/>
              <a:t>?</a:t>
            </a:r>
          </a:p>
        </p:txBody>
      </p:sp>
      <p:sp>
        <p:nvSpPr>
          <p:cNvPr id="406533" name="Rectangle 5"/>
          <p:cNvSpPr>
            <a:spLocks noChangeArrowheads="1"/>
          </p:cNvSpPr>
          <p:nvPr/>
        </p:nvSpPr>
        <p:spPr bwMode="auto">
          <a:xfrm>
            <a:off x="5703888" y="2630488"/>
            <a:ext cx="25876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nSpc>
                <a:spcPct val="88000"/>
              </a:lnSpc>
            </a:pPr>
            <a:r>
              <a:rPr lang="en-US" altLang="en-US" sz="1600" b="1" i="1"/>
              <a:t>Systems, </a:t>
            </a:r>
            <a:r>
              <a:rPr lang="en-US" altLang="en-US" sz="1600" b="1" i="1" u="sng">
                <a:solidFill>
                  <a:srgbClr val="FF0000"/>
                </a:solidFill>
              </a:rPr>
              <a:t>and what else</a:t>
            </a:r>
            <a:r>
              <a:rPr lang="en-US" altLang="en-US" sz="1600" b="1" i="1"/>
              <a:t>?</a:t>
            </a:r>
          </a:p>
        </p:txBody>
      </p:sp>
      <p:grpSp>
        <p:nvGrpSpPr>
          <p:cNvPr id="406534" name="Group 6"/>
          <p:cNvGrpSpPr>
            <a:grpSpLocks/>
          </p:cNvGrpSpPr>
          <p:nvPr/>
        </p:nvGrpSpPr>
        <p:grpSpPr bwMode="auto">
          <a:xfrm>
            <a:off x="996950" y="1377950"/>
            <a:ext cx="1222375" cy="998538"/>
            <a:chOff x="628" y="1104"/>
            <a:chExt cx="770" cy="629"/>
          </a:xfrm>
        </p:grpSpPr>
        <p:sp>
          <p:nvSpPr>
            <p:cNvPr id="406535" name="AutoShape 7"/>
            <p:cNvSpPr>
              <a:spLocks noChangeArrowheads="1"/>
            </p:cNvSpPr>
            <p:nvPr/>
          </p:nvSpPr>
          <p:spPr bwMode="auto">
            <a:xfrm>
              <a:off x="1070" y="1642"/>
              <a:ext cx="88" cy="91"/>
            </a:xfrm>
            <a:prstGeom prst="star16">
              <a:avLst>
                <a:gd name="adj" fmla="val 375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36" name="AutoShape 8"/>
            <p:cNvSpPr>
              <a:spLocks noChangeArrowheads="1"/>
            </p:cNvSpPr>
            <p:nvPr/>
          </p:nvSpPr>
          <p:spPr bwMode="auto">
            <a:xfrm>
              <a:off x="1310" y="1445"/>
              <a:ext cx="88" cy="90"/>
            </a:xfrm>
            <a:prstGeom prst="star16">
              <a:avLst>
                <a:gd name="adj" fmla="val 375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37" name="AutoShape 9"/>
            <p:cNvSpPr>
              <a:spLocks noChangeArrowheads="1"/>
            </p:cNvSpPr>
            <p:nvPr/>
          </p:nvSpPr>
          <p:spPr bwMode="auto">
            <a:xfrm>
              <a:off x="974" y="1494"/>
              <a:ext cx="88" cy="91"/>
            </a:xfrm>
            <a:prstGeom prst="star16">
              <a:avLst>
                <a:gd name="adj" fmla="val 375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38" name="AutoShape 10"/>
            <p:cNvSpPr>
              <a:spLocks noChangeArrowheads="1"/>
            </p:cNvSpPr>
            <p:nvPr/>
          </p:nvSpPr>
          <p:spPr bwMode="auto">
            <a:xfrm>
              <a:off x="782" y="1247"/>
              <a:ext cx="88" cy="91"/>
            </a:xfrm>
            <a:prstGeom prst="star16">
              <a:avLst>
                <a:gd name="adj" fmla="val 375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06539" name="Object 11">
              <a:hlinkClick r:id="" action="ppaction://ole?verb=0"/>
            </p:cNvPr>
            <p:cNvGraphicFramePr>
              <a:graphicFrameLocks/>
            </p:cNvGraphicFramePr>
            <p:nvPr/>
          </p:nvGraphicFramePr>
          <p:xfrm>
            <a:off x="1116" y="1104"/>
            <a:ext cx="254" cy="158"/>
          </p:xfrm>
          <a:graphic>
            <a:graphicData uri="http://schemas.openxmlformats.org/presentationml/2006/ole">
              <mc:AlternateContent xmlns:mc="http://schemas.openxmlformats.org/markup-compatibility/2006">
                <mc:Choice xmlns:v="urn:schemas-microsoft-com:vml" Requires="v">
                  <p:oleObj spid="_x0000_s406575" name="Clip" r:id="rId4" imgW="3238500" imgH="2019300" progId="MS_ClipArt_Gallery.5">
                    <p:embed/>
                  </p:oleObj>
                </mc:Choice>
                <mc:Fallback>
                  <p:oleObj name="Clip" r:id="rId4" imgW="3238500" imgH="2019300" progId="MS_ClipArt_Gallery.5">
                    <p:embed/>
                    <p:pic>
                      <p:nvPicPr>
                        <p:cNvPr id="0" name="Object 1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 y="1104"/>
                          <a:ext cx="254"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6540" name="Object 12">
              <a:hlinkClick r:id="" action="ppaction://ole?verb=0"/>
            </p:cNvPr>
            <p:cNvGraphicFramePr>
              <a:graphicFrameLocks/>
            </p:cNvGraphicFramePr>
            <p:nvPr/>
          </p:nvGraphicFramePr>
          <p:xfrm>
            <a:off x="628" y="1539"/>
            <a:ext cx="145" cy="155"/>
          </p:xfrm>
          <a:graphic>
            <a:graphicData uri="http://schemas.openxmlformats.org/presentationml/2006/ole">
              <mc:AlternateContent xmlns:mc="http://schemas.openxmlformats.org/markup-compatibility/2006">
                <mc:Choice xmlns:v="urn:schemas-microsoft-com:vml" Requires="v">
                  <p:oleObj spid="_x0000_s406576" name="Clip" r:id="rId6" imgW="1854200" imgH="1981200" progId="MS_ClipArt_Gallery.5">
                    <p:embed/>
                  </p:oleObj>
                </mc:Choice>
                <mc:Fallback>
                  <p:oleObj name="Clip" r:id="rId6" imgW="1854200" imgH="1981200" progId="MS_ClipArt_Gallery.5">
                    <p:embed/>
                    <p:pic>
                      <p:nvPicPr>
                        <p:cNvPr id="0" name="Object 1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 y="1539"/>
                          <a:ext cx="1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06541" name="Rectangle 13"/>
          <p:cNvSpPr>
            <a:spLocks noChangeArrowheads="1"/>
          </p:cNvSpPr>
          <p:nvPr/>
        </p:nvSpPr>
        <p:spPr bwMode="auto">
          <a:xfrm>
            <a:off x="2884488" y="3163888"/>
            <a:ext cx="2400300"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nSpc>
                <a:spcPct val="95000"/>
              </a:lnSpc>
            </a:pPr>
            <a:r>
              <a:rPr lang="en-US" altLang="en-US" sz="1200" b="1"/>
              <a:t>The environment starts with </a:t>
            </a:r>
            <a:r>
              <a:rPr lang="en-US" altLang="en-US" sz="1200" b="1">
                <a:solidFill>
                  <a:srgbClr val="FF0000"/>
                </a:solidFill>
              </a:rPr>
              <a:t>locating your systems</a:t>
            </a:r>
            <a:r>
              <a:rPr lang="en-US" altLang="en-US" sz="1200" b="1"/>
              <a:t>; sometimes that’s about all you could afford in legacy simulations.</a:t>
            </a:r>
          </a:p>
        </p:txBody>
      </p:sp>
      <p:sp>
        <p:nvSpPr>
          <p:cNvPr id="406542" name="Rectangle 14"/>
          <p:cNvSpPr>
            <a:spLocks noChangeArrowheads="1"/>
          </p:cNvSpPr>
          <p:nvPr/>
        </p:nvSpPr>
        <p:spPr bwMode="auto">
          <a:xfrm>
            <a:off x="5567363" y="3163888"/>
            <a:ext cx="3070225"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nSpc>
                <a:spcPct val="95000"/>
              </a:lnSpc>
            </a:pPr>
            <a:r>
              <a:rPr lang="en-US" altLang="en-US" sz="1200" b="1"/>
              <a:t>The environment continues with defining the context within which systems </a:t>
            </a:r>
            <a:r>
              <a:rPr lang="en-US" altLang="en-US" sz="1200" b="1">
                <a:solidFill>
                  <a:srgbClr val="7465DC"/>
                </a:solidFill>
              </a:rPr>
              <a:t> </a:t>
            </a:r>
            <a:r>
              <a:rPr lang="en-US" altLang="en-US" sz="1200" b="1" i="1">
                <a:solidFill>
                  <a:srgbClr val="7465DC"/>
                </a:solidFill>
              </a:rPr>
              <a:t>interact</a:t>
            </a:r>
            <a:r>
              <a:rPr lang="en-US" altLang="en-US" sz="1200" b="1"/>
              <a:t>; and that context </a:t>
            </a:r>
          </a:p>
          <a:p>
            <a:pPr>
              <a:lnSpc>
                <a:spcPct val="95000"/>
              </a:lnSpc>
            </a:pPr>
            <a:r>
              <a:rPr lang="en-US" altLang="en-US" sz="1200" b="1"/>
              <a:t>can advantage, or disadvantage, </a:t>
            </a:r>
          </a:p>
          <a:p>
            <a:pPr>
              <a:lnSpc>
                <a:spcPct val="95000"/>
              </a:lnSpc>
            </a:pPr>
            <a:r>
              <a:rPr lang="en-US" altLang="en-US" sz="1200" b="1"/>
              <a:t>them ...</a:t>
            </a:r>
          </a:p>
        </p:txBody>
      </p:sp>
      <p:sp>
        <p:nvSpPr>
          <p:cNvPr id="406543" name="Rectangle 15"/>
          <p:cNvSpPr>
            <a:spLocks noChangeArrowheads="1"/>
          </p:cNvSpPr>
          <p:nvPr/>
        </p:nvSpPr>
        <p:spPr bwMode="auto">
          <a:xfrm>
            <a:off x="750888" y="3163888"/>
            <a:ext cx="1943100" cy="24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nSpc>
                <a:spcPct val="88000"/>
              </a:lnSpc>
            </a:pPr>
            <a:r>
              <a:rPr lang="en-US" altLang="en-US" sz="1200" b="1"/>
              <a:t>The void ...</a:t>
            </a:r>
          </a:p>
        </p:txBody>
      </p:sp>
      <p:sp>
        <p:nvSpPr>
          <p:cNvPr id="406544" name="Rectangle 16"/>
          <p:cNvSpPr>
            <a:spLocks noChangeArrowheads="1"/>
          </p:cNvSpPr>
          <p:nvPr/>
        </p:nvSpPr>
        <p:spPr bwMode="auto">
          <a:xfrm>
            <a:off x="2841625" y="3149600"/>
            <a:ext cx="2425700" cy="917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45" name="Rectangle 17"/>
          <p:cNvSpPr>
            <a:spLocks noChangeArrowheads="1"/>
          </p:cNvSpPr>
          <p:nvPr/>
        </p:nvSpPr>
        <p:spPr bwMode="auto">
          <a:xfrm>
            <a:off x="5584825" y="3149600"/>
            <a:ext cx="2806700" cy="917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46" name="Rectangle 18"/>
          <p:cNvSpPr>
            <a:spLocks noChangeArrowheads="1"/>
          </p:cNvSpPr>
          <p:nvPr/>
        </p:nvSpPr>
        <p:spPr bwMode="auto">
          <a:xfrm>
            <a:off x="784225" y="3149600"/>
            <a:ext cx="1739900" cy="917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6547" name="Group 19"/>
          <p:cNvGrpSpPr>
            <a:grpSpLocks/>
          </p:cNvGrpSpPr>
          <p:nvPr/>
        </p:nvGrpSpPr>
        <p:grpSpPr bwMode="auto">
          <a:xfrm>
            <a:off x="3213100" y="1377950"/>
            <a:ext cx="1520825" cy="1162050"/>
            <a:chOff x="2024" y="1104"/>
            <a:chExt cx="958" cy="732"/>
          </a:xfrm>
        </p:grpSpPr>
        <p:sp>
          <p:nvSpPr>
            <p:cNvPr id="406548" name="AutoShape 20"/>
            <p:cNvSpPr>
              <a:spLocks noChangeArrowheads="1"/>
            </p:cNvSpPr>
            <p:nvPr/>
          </p:nvSpPr>
          <p:spPr bwMode="auto">
            <a:xfrm>
              <a:off x="2654" y="1642"/>
              <a:ext cx="88" cy="91"/>
            </a:xfrm>
            <a:prstGeom prst="star16">
              <a:avLst>
                <a:gd name="adj" fmla="val 375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6549" name="Group 21"/>
            <p:cNvGrpSpPr>
              <a:grpSpLocks/>
            </p:cNvGrpSpPr>
            <p:nvPr/>
          </p:nvGrpSpPr>
          <p:grpSpPr bwMode="auto">
            <a:xfrm>
              <a:off x="2024" y="1549"/>
              <a:ext cx="294" cy="287"/>
              <a:chOff x="2024" y="1549"/>
              <a:chExt cx="294" cy="287"/>
            </a:xfrm>
          </p:grpSpPr>
          <p:sp>
            <p:nvSpPr>
              <p:cNvPr id="406550" name="Line 22"/>
              <p:cNvSpPr>
                <a:spLocks noChangeShapeType="1"/>
              </p:cNvSpPr>
              <p:nvPr/>
            </p:nvSpPr>
            <p:spPr bwMode="auto">
              <a:xfrm>
                <a:off x="2026" y="1549"/>
                <a:ext cx="0" cy="279"/>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51" name="Line 23"/>
              <p:cNvSpPr>
                <a:spLocks noChangeShapeType="1"/>
              </p:cNvSpPr>
              <p:nvPr/>
            </p:nvSpPr>
            <p:spPr bwMode="auto">
              <a:xfrm flipH="1">
                <a:off x="2024" y="1698"/>
                <a:ext cx="150" cy="13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52" name="Line 24"/>
              <p:cNvSpPr>
                <a:spLocks noChangeShapeType="1"/>
              </p:cNvSpPr>
              <p:nvPr/>
            </p:nvSpPr>
            <p:spPr bwMode="auto">
              <a:xfrm flipH="1">
                <a:off x="2024" y="1836"/>
                <a:ext cx="294"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6553" name="AutoShape 25"/>
            <p:cNvSpPr>
              <a:spLocks noChangeArrowheads="1"/>
            </p:cNvSpPr>
            <p:nvPr/>
          </p:nvSpPr>
          <p:spPr bwMode="auto">
            <a:xfrm>
              <a:off x="2894" y="1445"/>
              <a:ext cx="88" cy="90"/>
            </a:xfrm>
            <a:prstGeom prst="star16">
              <a:avLst>
                <a:gd name="adj" fmla="val 375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54" name="AutoShape 26"/>
            <p:cNvSpPr>
              <a:spLocks noChangeArrowheads="1"/>
            </p:cNvSpPr>
            <p:nvPr/>
          </p:nvSpPr>
          <p:spPr bwMode="auto">
            <a:xfrm>
              <a:off x="2558" y="1494"/>
              <a:ext cx="88" cy="91"/>
            </a:xfrm>
            <a:prstGeom prst="star16">
              <a:avLst>
                <a:gd name="adj" fmla="val 375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55" name="AutoShape 27"/>
            <p:cNvSpPr>
              <a:spLocks noChangeArrowheads="1"/>
            </p:cNvSpPr>
            <p:nvPr/>
          </p:nvSpPr>
          <p:spPr bwMode="auto">
            <a:xfrm>
              <a:off x="2366" y="1247"/>
              <a:ext cx="88" cy="91"/>
            </a:xfrm>
            <a:prstGeom prst="star16">
              <a:avLst>
                <a:gd name="adj" fmla="val 375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06556" name="Object 28">
              <a:hlinkClick r:id="" action="ppaction://ole?verb=0"/>
            </p:cNvPr>
            <p:cNvGraphicFramePr>
              <a:graphicFrameLocks/>
            </p:cNvGraphicFramePr>
            <p:nvPr/>
          </p:nvGraphicFramePr>
          <p:xfrm>
            <a:off x="2652" y="1104"/>
            <a:ext cx="254" cy="158"/>
          </p:xfrm>
          <a:graphic>
            <a:graphicData uri="http://schemas.openxmlformats.org/presentationml/2006/ole">
              <mc:AlternateContent xmlns:mc="http://schemas.openxmlformats.org/markup-compatibility/2006">
                <mc:Choice xmlns:v="urn:schemas-microsoft-com:vml" Requires="v">
                  <p:oleObj spid="_x0000_s406577" name="Clip" r:id="rId8" imgW="3238500" imgH="2019300" progId="MS_ClipArt_Gallery.5">
                    <p:embed/>
                  </p:oleObj>
                </mc:Choice>
                <mc:Fallback>
                  <p:oleObj name="Clip" r:id="rId8" imgW="3238500" imgH="2019300" progId="MS_ClipArt_Gallery.5">
                    <p:embed/>
                    <p:pic>
                      <p:nvPicPr>
                        <p:cNvPr id="0" name="Object 2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2" y="1104"/>
                          <a:ext cx="254"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6557" name="Object 29">
              <a:hlinkClick r:id="" action="ppaction://ole?verb=0"/>
            </p:cNvPr>
            <p:cNvGraphicFramePr>
              <a:graphicFrameLocks/>
            </p:cNvGraphicFramePr>
            <p:nvPr/>
          </p:nvGraphicFramePr>
          <p:xfrm>
            <a:off x="2212" y="1539"/>
            <a:ext cx="145" cy="155"/>
          </p:xfrm>
          <a:graphic>
            <a:graphicData uri="http://schemas.openxmlformats.org/presentationml/2006/ole">
              <mc:AlternateContent xmlns:mc="http://schemas.openxmlformats.org/markup-compatibility/2006">
                <mc:Choice xmlns:v="urn:schemas-microsoft-com:vml" Requires="v">
                  <p:oleObj spid="_x0000_s406578" name="Clip" r:id="rId9" imgW="1854200" imgH="1981200" progId="MS_ClipArt_Gallery.5">
                    <p:embed/>
                  </p:oleObj>
                </mc:Choice>
                <mc:Fallback>
                  <p:oleObj name="Clip" r:id="rId9" imgW="1854200" imgH="1981200" progId="MS_ClipArt_Gallery.5">
                    <p:embed/>
                    <p:pic>
                      <p:nvPicPr>
                        <p:cNvPr id="0" name="Object 2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2" y="1539"/>
                          <a:ext cx="1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06558" name="Group 30"/>
          <p:cNvGrpSpPr>
            <a:grpSpLocks/>
          </p:cNvGrpSpPr>
          <p:nvPr/>
        </p:nvGrpSpPr>
        <p:grpSpPr bwMode="auto">
          <a:xfrm>
            <a:off x="6032500" y="1377950"/>
            <a:ext cx="2062163" cy="1162050"/>
            <a:chOff x="3800" y="1104"/>
            <a:chExt cx="1299" cy="732"/>
          </a:xfrm>
        </p:grpSpPr>
        <p:graphicFrame>
          <p:nvGraphicFramePr>
            <p:cNvPr id="406559" name="Object 31">
              <a:hlinkClick r:id="" action="ppaction://ole?verb=0"/>
            </p:cNvPr>
            <p:cNvGraphicFramePr>
              <a:graphicFrameLocks/>
            </p:cNvGraphicFramePr>
            <p:nvPr/>
          </p:nvGraphicFramePr>
          <p:xfrm>
            <a:off x="4476" y="1104"/>
            <a:ext cx="254" cy="158"/>
          </p:xfrm>
          <a:graphic>
            <a:graphicData uri="http://schemas.openxmlformats.org/presentationml/2006/ole">
              <mc:AlternateContent xmlns:mc="http://schemas.openxmlformats.org/markup-compatibility/2006">
                <mc:Choice xmlns:v="urn:schemas-microsoft-com:vml" Requires="v">
                  <p:oleObj spid="_x0000_s406579" name="Clip" r:id="rId10" imgW="3238500" imgH="2019300" progId="MS_ClipArt_Gallery.5">
                    <p:embed/>
                  </p:oleObj>
                </mc:Choice>
                <mc:Fallback>
                  <p:oleObj name="Clip" r:id="rId10" imgW="3238500" imgH="2019300" progId="MS_ClipArt_Gallery.5">
                    <p:embed/>
                    <p:pic>
                      <p:nvPicPr>
                        <p:cNvPr id="0" name="Object 3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6" y="1104"/>
                          <a:ext cx="254"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6560" name="AutoShape 32"/>
            <p:cNvSpPr>
              <a:spLocks noChangeArrowheads="1"/>
            </p:cNvSpPr>
            <p:nvPr/>
          </p:nvSpPr>
          <p:spPr bwMode="auto">
            <a:xfrm>
              <a:off x="4430" y="1642"/>
              <a:ext cx="88" cy="91"/>
            </a:xfrm>
            <a:prstGeom prst="star16">
              <a:avLst>
                <a:gd name="adj" fmla="val 375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6561" name="Group 33"/>
            <p:cNvGrpSpPr>
              <a:grpSpLocks/>
            </p:cNvGrpSpPr>
            <p:nvPr/>
          </p:nvGrpSpPr>
          <p:grpSpPr bwMode="auto">
            <a:xfrm>
              <a:off x="3800" y="1549"/>
              <a:ext cx="294" cy="287"/>
              <a:chOff x="3800" y="1549"/>
              <a:chExt cx="294" cy="287"/>
            </a:xfrm>
          </p:grpSpPr>
          <p:sp>
            <p:nvSpPr>
              <p:cNvPr id="406562" name="Line 34"/>
              <p:cNvSpPr>
                <a:spLocks noChangeShapeType="1"/>
              </p:cNvSpPr>
              <p:nvPr/>
            </p:nvSpPr>
            <p:spPr bwMode="auto">
              <a:xfrm>
                <a:off x="3802" y="1549"/>
                <a:ext cx="0" cy="279"/>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63" name="Line 35"/>
              <p:cNvSpPr>
                <a:spLocks noChangeShapeType="1"/>
              </p:cNvSpPr>
              <p:nvPr/>
            </p:nvSpPr>
            <p:spPr bwMode="auto">
              <a:xfrm flipH="1">
                <a:off x="3800" y="1698"/>
                <a:ext cx="150" cy="13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64" name="Line 36"/>
              <p:cNvSpPr>
                <a:spLocks noChangeShapeType="1"/>
              </p:cNvSpPr>
              <p:nvPr/>
            </p:nvSpPr>
            <p:spPr bwMode="auto">
              <a:xfrm flipH="1">
                <a:off x="3800" y="1836"/>
                <a:ext cx="294"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6565" name="AutoShape 37"/>
            <p:cNvSpPr>
              <a:spLocks noChangeArrowheads="1"/>
            </p:cNvSpPr>
            <p:nvPr/>
          </p:nvSpPr>
          <p:spPr bwMode="auto">
            <a:xfrm>
              <a:off x="4670" y="1445"/>
              <a:ext cx="88" cy="90"/>
            </a:xfrm>
            <a:prstGeom prst="star16">
              <a:avLst>
                <a:gd name="adj" fmla="val 375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66" name="AutoShape 38"/>
            <p:cNvSpPr>
              <a:spLocks noChangeArrowheads="1"/>
            </p:cNvSpPr>
            <p:nvPr/>
          </p:nvSpPr>
          <p:spPr bwMode="auto">
            <a:xfrm>
              <a:off x="4334" y="1494"/>
              <a:ext cx="88" cy="91"/>
            </a:xfrm>
            <a:prstGeom prst="star16">
              <a:avLst>
                <a:gd name="adj" fmla="val 375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67" name="AutoShape 39"/>
            <p:cNvSpPr>
              <a:spLocks noChangeArrowheads="1"/>
            </p:cNvSpPr>
            <p:nvPr/>
          </p:nvSpPr>
          <p:spPr bwMode="auto">
            <a:xfrm>
              <a:off x="4142" y="1247"/>
              <a:ext cx="88" cy="91"/>
            </a:xfrm>
            <a:prstGeom prst="star16">
              <a:avLst>
                <a:gd name="adj" fmla="val 375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68" name="Freeform 40"/>
            <p:cNvSpPr>
              <a:spLocks/>
            </p:cNvSpPr>
            <p:nvPr/>
          </p:nvSpPr>
          <p:spPr bwMode="auto">
            <a:xfrm>
              <a:off x="4522" y="1391"/>
              <a:ext cx="97" cy="199"/>
            </a:xfrm>
            <a:custGeom>
              <a:avLst/>
              <a:gdLst>
                <a:gd name="T0" fmla="*/ 32 w 97"/>
                <a:gd name="T1" fmla="*/ 39 h 199"/>
                <a:gd name="T2" fmla="*/ 0 w 97"/>
                <a:gd name="T3" fmla="*/ 158 h 199"/>
                <a:gd name="T4" fmla="*/ 32 w 97"/>
                <a:gd name="T5" fmla="*/ 158 h 199"/>
                <a:gd name="T6" fmla="*/ 32 w 97"/>
                <a:gd name="T7" fmla="*/ 198 h 199"/>
                <a:gd name="T8" fmla="*/ 64 w 97"/>
                <a:gd name="T9" fmla="*/ 198 h 199"/>
                <a:gd name="T10" fmla="*/ 64 w 97"/>
                <a:gd name="T11" fmla="*/ 158 h 199"/>
                <a:gd name="T12" fmla="*/ 96 w 97"/>
                <a:gd name="T13" fmla="*/ 158 h 199"/>
                <a:gd name="T14" fmla="*/ 32 w 97"/>
                <a:gd name="T15" fmla="*/ 0 h 199"/>
                <a:gd name="T16" fmla="*/ 32 w 97"/>
                <a:gd name="T17" fmla="*/ 3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199">
                  <a:moveTo>
                    <a:pt x="32" y="39"/>
                  </a:moveTo>
                  <a:lnTo>
                    <a:pt x="0" y="158"/>
                  </a:lnTo>
                  <a:lnTo>
                    <a:pt x="32" y="158"/>
                  </a:lnTo>
                  <a:lnTo>
                    <a:pt x="32" y="198"/>
                  </a:lnTo>
                  <a:lnTo>
                    <a:pt x="64" y="198"/>
                  </a:lnTo>
                  <a:lnTo>
                    <a:pt x="64" y="158"/>
                  </a:lnTo>
                  <a:lnTo>
                    <a:pt x="96" y="158"/>
                  </a:lnTo>
                  <a:lnTo>
                    <a:pt x="32" y="0"/>
                  </a:lnTo>
                  <a:lnTo>
                    <a:pt x="32" y="39"/>
                  </a:lnTo>
                </a:path>
              </a:pathLst>
            </a:custGeom>
            <a:solidFill>
              <a:srgbClr val="07FC00"/>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6569" name="Freeform 41"/>
            <p:cNvSpPr>
              <a:spLocks/>
            </p:cNvSpPr>
            <p:nvPr/>
          </p:nvSpPr>
          <p:spPr bwMode="auto">
            <a:xfrm>
              <a:off x="4138" y="1336"/>
              <a:ext cx="865" cy="112"/>
            </a:xfrm>
            <a:custGeom>
              <a:avLst/>
              <a:gdLst>
                <a:gd name="T0" fmla="*/ 0 w 865"/>
                <a:gd name="T1" fmla="*/ 105 h 112"/>
                <a:gd name="T2" fmla="*/ 30 w 865"/>
                <a:gd name="T3" fmla="*/ 111 h 112"/>
                <a:gd name="T4" fmla="*/ 48 w 865"/>
                <a:gd name="T5" fmla="*/ 105 h 112"/>
                <a:gd name="T6" fmla="*/ 72 w 865"/>
                <a:gd name="T7" fmla="*/ 92 h 112"/>
                <a:gd name="T8" fmla="*/ 96 w 865"/>
                <a:gd name="T9" fmla="*/ 80 h 112"/>
                <a:gd name="T10" fmla="*/ 120 w 865"/>
                <a:gd name="T11" fmla="*/ 68 h 112"/>
                <a:gd name="T12" fmla="*/ 138 w 865"/>
                <a:gd name="T13" fmla="*/ 62 h 112"/>
                <a:gd name="T14" fmla="*/ 156 w 865"/>
                <a:gd name="T15" fmla="*/ 55 h 112"/>
                <a:gd name="T16" fmla="*/ 174 w 865"/>
                <a:gd name="T17" fmla="*/ 49 h 112"/>
                <a:gd name="T18" fmla="*/ 198 w 865"/>
                <a:gd name="T19" fmla="*/ 43 h 112"/>
                <a:gd name="T20" fmla="*/ 222 w 865"/>
                <a:gd name="T21" fmla="*/ 37 h 112"/>
                <a:gd name="T22" fmla="*/ 240 w 865"/>
                <a:gd name="T23" fmla="*/ 31 h 112"/>
                <a:gd name="T24" fmla="*/ 264 w 865"/>
                <a:gd name="T25" fmla="*/ 25 h 112"/>
                <a:gd name="T26" fmla="*/ 288 w 865"/>
                <a:gd name="T27" fmla="*/ 12 h 112"/>
                <a:gd name="T28" fmla="*/ 306 w 865"/>
                <a:gd name="T29" fmla="*/ 6 h 112"/>
                <a:gd name="T30" fmla="*/ 330 w 865"/>
                <a:gd name="T31" fmla="*/ 6 h 112"/>
                <a:gd name="T32" fmla="*/ 354 w 865"/>
                <a:gd name="T33" fmla="*/ 0 h 112"/>
                <a:gd name="T34" fmla="*/ 378 w 865"/>
                <a:gd name="T35" fmla="*/ 0 h 112"/>
                <a:gd name="T36" fmla="*/ 402 w 865"/>
                <a:gd name="T37" fmla="*/ 0 h 112"/>
                <a:gd name="T38" fmla="*/ 420 w 865"/>
                <a:gd name="T39" fmla="*/ 0 h 112"/>
                <a:gd name="T40" fmla="*/ 444 w 865"/>
                <a:gd name="T41" fmla="*/ 0 h 112"/>
                <a:gd name="T42" fmla="*/ 468 w 865"/>
                <a:gd name="T43" fmla="*/ 0 h 112"/>
                <a:gd name="T44" fmla="*/ 486 w 865"/>
                <a:gd name="T45" fmla="*/ 0 h 112"/>
                <a:gd name="T46" fmla="*/ 516 w 865"/>
                <a:gd name="T47" fmla="*/ 0 h 112"/>
                <a:gd name="T48" fmla="*/ 534 w 865"/>
                <a:gd name="T49" fmla="*/ 6 h 112"/>
                <a:gd name="T50" fmla="*/ 558 w 865"/>
                <a:gd name="T51" fmla="*/ 6 h 112"/>
                <a:gd name="T52" fmla="*/ 576 w 865"/>
                <a:gd name="T53" fmla="*/ 12 h 112"/>
                <a:gd name="T54" fmla="*/ 594 w 865"/>
                <a:gd name="T55" fmla="*/ 12 h 112"/>
                <a:gd name="T56" fmla="*/ 612 w 865"/>
                <a:gd name="T57" fmla="*/ 18 h 112"/>
                <a:gd name="T58" fmla="*/ 630 w 865"/>
                <a:gd name="T59" fmla="*/ 25 h 112"/>
                <a:gd name="T60" fmla="*/ 648 w 865"/>
                <a:gd name="T61" fmla="*/ 31 h 112"/>
                <a:gd name="T62" fmla="*/ 666 w 865"/>
                <a:gd name="T63" fmla="*/ 43 h 112"/>
                <a:gd name="T64" fmla="*/ 690 w 865"/>
                <a:gd name="T65" fmla="*/ 49 h 112"/>
                <a:gd name="T66" fmla="*/ 708 w 865"/>
                <a:gd name="T67" fmla="*/ 49 h 112"/>
                <a:gd name="T68" fmla="*/ 732 w 865"/>
                <a:gd name="T69" fmla="*/ 62 h 112"/>
                <a:gd name="T70" fmla="*/ 750 w 865"/>
                <a:gd name="T71" fmla="*/ 68 h 112"/>
                <a:gd name="T72" fmla="*/ 768 w 865"/>
                <a:gd name="T73" fmla="*/ 74 h 112"/>
                <a:gd name="T74" fmla="*/ 792 w 865"/>
                <a:gd name="T75" fmla="*/ 80 h 112"/>
                <a:gd name="T76" fmla="*/ 810 w 865"/>
                <a:gd name="T77" fmla="*/ 92 h 112"/>
                <a:gd name="T78" fmla="*/ 828 w 865"/>
                <a:gd name="T79" fmla="*/ 99 h 112"/>
                <a:gd name="T80" fmla="*/ 846 w 865"/>
                <a:gd name="T81" fmla="*/ 99 h 112"/>
                <a:gd name="T82" fmla="*/ 864 w 865"/>
                <a:gd name="T83" fmla="*/ 99 h 112"/>
                <a:gd name="T84" fmla="*/ 864 w 865"/>
                <a:gd name="T85" fmla="*/ 92 h 112"/>
                <a:gd name="T86" fmla="*/ 864 w 865"/>
                <a:gd name="T87" fmla="*/ 10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65" h="112">
                  <a:moveTo>
                    <a:pt x="0" y="105"/>
                  </a:moveTo>
                  <a:lnTo>
                    <a:pt x="30" y="111"/>
                  </a:lnTo>
                  <a:lnTo>
                    <a:pt x="48" y="105"/>
                  </a:lnTo>
                  <a:lnTo>
                    <a:pt x="72" y="92"/>
                  </a:lnTo>
                  <a:lnTo>
                    <a:pt x="96" y="80"/>
                  </a:lnTo>
                  <a:lnTo>
                    <a:pt x="120" y="68"/>
                  </a:lnTo>
                  <a:lnTo>
                    <a:pt x="138" y="62"/>
                  </a:lnTo>
                  <a:lnTo>
                    <a:pt x="156" y="55"/>
                  </a:lnTo>
                  <a:lnTo>
                    <a:pt x="174" y="49"/>
                  </a:lnTo>
                  <a:lnTo>
                    <a:pt x="198" y="43"/>
                  </a:lnTo>
                  <a:lnTo>
                    <a:pt x="222" y="37"/>
                  </a:lnTo>
                  <a:lnTo>
                    <a:pt x="240" y="31"/>
                  </a:lnTo>
                  <a:lnTo>
                    <a:pt x="264" y="25"/>
                  </a:lnTo>
                  <a:lnTo>
                    <a:pt x="288" y="12"/>
                  </a:lnTo>
                  <a:lnTo>
                    <a:pt x="306" y="6"/>
                  </a:lnTo>
                  <a:lnTo>
                    <a:pt x="330" y="6"/>
                  </a:lnTo>
                  <a:lnTo>
                    <a:pt x="354" y="0"/>
                  </a:lnTo>
                  <a:lnTo>
                    <a:pt x="378" y="0"/>
                  </a:lnTo>
                  <a:lnTo>
                    <a:pt x="402" y="0"/>
                  </a:lnTo>
                  <a:lnTo>
                    <a:pt x="420" y="0"/>
                  </a:lnTo>
                  <a:lnTo>
                    <a:pt x="444" y="0"/>
                  </a:lnTo>
                  <a:lnTo>
                    <a:pt x="468" y="0"/>
                  </a:lnTo>
                  <a:lnTo>
                    <a:pt x="486" y="0"/>
                  </a:lnTo>
                  <a:lnTo>
                    <a:pt x="516" y="0"/>
                  </a:lnTo>
                  <a:lnTo>
                    <a:pt x="534" y="6"/>
                  </a:lnTo>
                  <a:lnTo>
                    <a:pt x="558" y="6"/>
                  </a:lnTo>
                  <a:lnTo>
                    <a:pt x="576" y="12"/>
                  </a:lnTo>
                  <a:lnTo>
                    <a:pt x="594" y="12"/>
                  </a:lnTo>
                  <a:lnTo>
                    <a:pt x="612" y="18"/>
                  </a:lnTo>
                  <a:lnTo>
                    <a:pt x="630" y="25"/>
                  </a:lnTo>
                  <a:lnTo>
                    <a:pt x="648" y="31"/>
                  </a:lnTo>
                  <a:lnTo>
                    <a:pt x="666" y="43"/>
                  </a:lnTo>
                  <a:lnTo>
                    <a:pt x="690" y="49"/>
                  </a:lnTo>
                  <a:lnTo>
                    <a:pt x="708" y="49"/>
                  </a:lnTo>
                  <a:lnTo>
                    <a:pt x="732" y="62"/>
                  </a:lnTo>
                  <a:lnTo>
                    <a:pt x="750" y="68"/>
                  </a:lnTo>
                  <a:lnTo>
                    <a:pt x="768" y="74"/>
                  </a:lnTo>
                  <a:lnTo>
                    <a:pt x="792" y="80"/>
                  </a:lnTo>
                  <a:lnTo>
                    <a:pt x="810" y="92"/>
                  </a:lnTo>
                  <a:lnTo>
                    <a:pt x="828" y="99"/>
                  </a:lnTo>
                  <a:lnTo>
                    <a:pt x="846" y="99"/>
                  </a:lnTo>
                  <a:lnTo>
                    <a:pt x="864" y="99"/>
                  </a:lnTo>
                  <a:lnTo>
                    <a:pt x="864" y="92"/>
                  </a:lnTo>
                  <a:lnTo>
                    <a:pt x="864" y="105"/>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6570" name="Freeform 42"/>
            <p:cNvSpPr>
              <a:spLocks/>
            </p:cNvSpPr>
            <p:nvPr/>
          </p:nvSpPr>
          <p:spPr bwMode="auto">
            <a:xfrm>
              <a:off x="4282" y="1194"/>
              <a:ext cx="817" cy="297"/>
            </a:xfrm>
            <a:custGeom>
              <a:avLst/>
              <a:gdLst>
                <a:gd name="T0" fmla="*/ 0 w 817"/>
                <a:gd name="T1" fmla="*/ 148 h 297"/>
                <a:gd name="T2" fmla="*/ 24 w 817"/>
                <a:gd name="T3" fmla="*/ 160 h 297"/>
                <a:gd name="T4" fmla="*/ 42 w 817"/>
                <a:gd name="T5" fmla="*/ 160 h 297"/>
                <a:gd name="T6" fmla="*/ 66 w 817"/>
                <a:gd name="T7" fmla="*/ 160 h 297"/>
                <a:gd name="T8" fmla="*/ 90 w 817"/>
                <a:gd name="T9" fmla="*/ 160 h 297"/>
                <a:gd name="T10" fmla="*/ 108 w 817"/>
                <a:gd name="T11" fmla="*/ 148 h 297"/>
                <a:gd name="T12" fmla="*/ 132 w 817"/>
                <a:gd name="T13" fmla="*/ 129 h 297"/>
                <a:gd name="T14" fmla="*/ 144 w 817"/>
                <a:gd name="T15" fmla="*/ 111 h 297"/>
                <a:gd name="T16" fmla="*/ 162 w 817"/>
                <a:gd name="T17" fmla="*/ 99 h 297"/>
                <a:gd name="T18" fmla="*/ 174 w 817"/>
                <a:gd name="T19" fmla="*/ 80 h 297"/>
                <a:gd name="T20" fmla="*/ 192 w 817"/>
                <a:gd name="T21" fmla="*/ 68 h 297"/>
                <a:gd name="T22" fmla="*/ 204 w 817"/>
                <a:gd name="T23" fmla="*/ 49 h 297"/>
                <a:gd name="T24" fmla="*/ 222 w 817"/>
                <a:gd name="T25" fmla="*/ 31 h 297"/>
                <a:gd name="T26" fmla="*/ 240 w 817"/>
                <a:gd name="T27" fmla="*/ 18 h 297"/>
                <a:gd name="T28" fmla="*/ 258 w 817"/>
                <a:gd name="T29" fmla="*/ 6 h 297"/>
                <a:gd name="T30" fmla="*/ 276 w 817"/>
                <a:gd name="T31" fmla="*/ 6 h 297"/>
                <a:gd name="T32" fmla="*/ 294 w 817"/>
                <a:gd name="T33" fmla="*/ 0 h 297"/>
                <a:gd name="T34" fmla="*/ 312 w 817"/>
                <a:gd name="T35" fmla="*/ 0 h 297"/>
                <a:gd name="T36" fmla="*/ 330 w 817"/>
                <a:gd name="T37" fmla="*/ 0 h 297"/>
                <a:gd name="T38" fmla="*/ 348 w 817"/>
                <a:gd name="T39" fmla="*/ 0 h 297"/>
                <a:gd name="T40" fmla="*/ 366 w 817"/>
                <a:gd name="T41" fmla="*/ 0 h 297"/>
                <a:gd name="T42" fmla="*/ 384 w 817"/>
                <a:gd name="T43" fmla="*/ 0 h 297"/>
                <a:gd name="T44" fmla="*/ 402 w 817"/>
                <a:gd name="T45" fmla="*/ 0 h 297"/>
                <a:gd name="T46" fmla="*/ 420 w 817"/>
                <a:gd name="T47" fmla="*/ 12 h 297"/>
                <a:gd name="T48" fmla="*/ 438 w 817"/>
                <a:gd name="T49" fmla="*/ 18 h 297"/>
                <a:gd name="T50" fmla="*/ 456 w 817"/>
                <a:gd name="T51" fmla="*/ 31 h 297"/>
                <a:gd name="T52" fmla="*/ 474 w 817"/>
                <a:gd name="T53" fmla="*/ 49 h 297"/>
                <a:gd name="T54" fmla="*/ 492 w 817"/>
                <a:gd name="T55" fmla="*/ 62 h 297"/>
                <a:gd name="T56" fmla="*/ 516 w 817"/>
                <a:gd name="T57" fmla="*/ 86 h 297"/>
                <a:gd name="T58" fmla="*/ 534 w 817"/>
                <a:gd name="T59" fmla="*/ 99 h 297"/>
                <a:gd name="T60" fmla="*/ 552 w 817"/>
                <a:gd name="T61" fmla="*/ 111 h 297"/>
                <a:gd name="T62" fmla="*/ 576 w 817"/>
                <a:gd name="T63" fmla="*/ 123 h 297"/>
                <a:gd name="T64" fmla="*/ 594 w 817"/>
                <a:gd name="T65" fmla="*/ 136 h 297"/>
                <a:gd name="T66" fmla="*/ 612 w 817"/>
                <a:gd name="T67" fmla="*/ 148 h 297"/>
                <a:gd name="T68" fmla="*/ 630 w 817"/>
                <a:gd name="T69" fmla="*/ 154 h 297"/>
                <a:gd name="T70" fmla="*/ 648 w 817"/>
                <a:gd name="T71" fmla="*/ 160 h 297"/>
                <a:gd name="T72" fmla="*/ 660 w 817"/>
                <a:gd name="T73" fmla="*/ 179 h 297"/>
                <a:gd name="T74" fmla="*/ 672 w 817"/>
                <a:gd name="T75" fmla="*/ 197 h 297"/>
                <a:gd name="T76" fmla="*/ 690 w 817"/>
                <a:gd name="T77" fmla="*/ 210 h 297"/>
                <a:gd name="T78" fmla="*/ 708 w 817"/>
                <a:gd name="T79" fmla="*/ 222 h 297"/>
                <a:gd name="T80" fmla="*/ 720 w 817"/>
                <a:gd name="T81" fmla="*/ 240 h 297"/>
                <a:gd name="T82" fmla="*/ 738 w 817"/>
                <a:gd name="T83" fmla="*/ 240 h 297"/>
                <a:gd name="T84" fmla="*/ 756 w 817"/>
                <a:gd name="T85" fmla="*/ 247 h 297"/>
                <a:gd name="T86" fmla="*/ 774 w 817"/>
                <a:gd name="T87" fmla="*/ 259 h 297"/>
                <a:gd name="T88" fmla="*/ 792 w 817"/>
                <a:gd name="T89" fmla="*/ 271 h 297"/>
                <a:gd name="T90" fmla="*/ 816 w 817"/>
                <a:gd name="T91" fmla="*/ 296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7" h="297">
                  <a:moveTo>
                    <a:pt x="0" y="148"/>
                  </a:moveTo>
                  <a:lnTo>
                    <a:pt x="24" y="160"/>
                  </a:lnTo>
                  <a:lnTo>
                    <a:pt x="42" y="160"/>
                  </a:lnTo>
                  <a:lnTo>
                    <a:pt x="66" y="160"/>
                  </a:lnTo>
                  <a:lnTo>
                    <a:pt x="90" y="160"/>
                  </a:lnTo>
                  <a:lnTo>
                    <a:pt x="108" y="148"/>
                  </a:lnTo>
                  <a:lnTo>
                    <a:pt x="132" y="129"/>
                  </a:lnTo>
                  <a:lnTo>
                    <a:pt x="144" y="111"/>
                  </a:lnTo>
                  <a:lnTo>
                    <a:pt x="162" y="99"/>
                  </a:lnTo>
                  <a:lnTo>
                    <a:pt x="174" y="80"/>
                  </a:lnTo>
                  <a:lnTo>
                    <a:pt x="192" y="68"/>
                  </a:lnTo>
                  <a:lnTo>
                    <a:pt x="204" y="49"/>
                  </a:lnTo>
                  <a:lnTo>
                    <a:pt x="222" y="31"/>
                  </a:lnTo>
                  <a:lnTo>
                    <a:pt x="240" y="18"/>
                  </a:lnTo>
                  <a:lnTo>
                    <a:pt x="258" y="6"/>
                  </a:lnTo>
                  <a:lnTo>
                    <a:pt x="276" y="6"/>
                  </a:lnTo>
                  <a:lnTo>
                    <a:pt x="294" y="0"/>
                  </a:lnTo>
                  <a:lnTo>
                    <a:pt x="312" y="0"/>
                  </a:lnTo>
                  <a:lnTo>
                    <a:pt x="330" y="0"/>
                  </a:lnTo>
                  <a:lnTo>
                    <a:pt x="348" y="0"/>
                  </a:lnTo>
                  <a:lnTo>
                    <a:pt x="366" y="0"/>
                  </a:lnTo>
                  <a:lnTo>
                    <a:pt x="384" y="0"/>
                  </a:lnTo>
                  <a:lnTo>
                    <a:pt x="402" y="0"/>
                  </a:lnTo>
                  <a:lnTo>
                    <a:pt x="420" y="12"/>
                  </a:lnTo>
                  <a:lnTo>
                    <a:pt x="438" y="18"/>
                  </a:lnTo>
                  <a:lnTo>
                    <a:pt x="456" y="31"/>
                  </a:lnTo>
                  <a:lnTo>
                    <a:pt x="474" y="49"/>
                  </a:lnTo>
                  <a:lnTo>
                    <a:pt x="492" y="62"/>
                  </a:lnTo>
                  <a:lnTo>
                    <a:pt x="516" y="86"/>
                  </a:lnTo>
                  <a:lnTo>
                    <a:pt x="534" y="99"/>
                  </a:lnTo>
                  <a:lnTo>
                    <a:pt x="552" y="111"/>
                  </a:lnTo>
                  <a:lnTo>
                    <a:pt x="576" y="123"/>
                  </a:lnTo>
                  <a:lnTo>
                    <a:pt x="594" y="136"/>
                  </a:lnTo>
                  <a:lnTo>
                    <a:pt x="612" y="148"/>
                  </a:lnTo>
                  <a:lnTo>
                    <a:pt x="630" y="154"/>
                  </a:lnTo>
                  <a:lnTo>
                    <a:pt x="648" y="160"/>
                  </a:lnTo>
                  <a:lnTo>
                    <a:pt x="660" y="179"/>
                  </a:lnTo>
                  <a:lnTo>
                    <a:pt x="672" y="197"/>
                  </a:lnTo>
                  <a:lnTo>
                    <a:pt x="690" y="210"/>
                  </a:lnTo>
                  <a:lnTo>
                    <a:pt x="708" y="222"/>
                  </a:lnTo>
                  <a:lnTo>
                    <a:pt x="720" y="240"/>
                  </a:lnTo>
                  <a:lnTo>
                    <a:pt x="738" y="240"/>
                  </a:lnTo>
                  <a:lnTo>
                    <a:pt x="756" y="247"/>
                  </a:lnTo>
                  <a:lnTo>
                    <a:pt x="774" y="259"/>
                  </a:lnTo>
                  <a:lnTo>
                    <a:pt x="792" y="271"/>
                  </a:lnTo>
                  <a:lnTo>
                    <a:pt x="816" y="29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6571" name="Freeform 43"/>
            <p:cNvSpPr>
              <a:spLocks/>
            </p:cNvSpPr>
            <p:nvPr/>
          </p:nvSpPr>
          <p:spPr bwMode="auto">
            <a:xfrm>
              <a:off x="4630" y="1688"/>
              <a:ext cx="355" cy="124"/>
            </a:xfrm>
            <a:custGeom>
              <a:avLst/>
              <a:gdLst>
                <a:gd name="T0" fmla="*/ 276 w 355"/>
                <a:gd name="T1" fmla="*/ 22 h 124"/>
                <a:gd name="T2" fmla="*/ 252 w 355"/>
                <a:gd name="T3" fmla="*/ 25 h 124"/>
                <a:gd name="T4" fmla="*/ 228 w 355"/>
                <a:gd name="T5" fmla="*/ 17 h 124"/>
                <a:gd name="T6" fmla="*/ 210 w 355"/>
                <a:gd name="T7" fmla="*/ 14 h 124"/>
                <a:gd name="T8" fmla="*/ 192 w 355"/>
                <a:gd name="T9" fmla="*/ 7 h 124"/>
                <a:gd name="T10" fmla="*/ 174 w 355"/>
                <a:gd name="T11" fmla="*/ 3 h 124"/>
                <a:gd name="T12" fmla="*/ 156 w 355"/>
                <a:gd name="T13" fmla="*/ 0 h 124"/>
                <a:gd name="T14" fmla="*/ 138 w 355"/>
                <a:gd name="T15" fmla="*/ 0 h 124"/>
                <a:gd name="T16" fmla="*/ 120 w 355"/>
                <a:gd name="T17" fmla="*/ 0 h 124"/>
                <a:gd name="T18" fmla="*/ 102 w 355"/>
                <a:gd name="T19" fmla="*/ 0 h 124"/>
                <a:gd name="T20" fmla="*/ 84 w 355"/>
                <a:gd name="T21" fmla="*/ 3 h 124"/>
                <a:gd name="T22" fmla="*/ 66 w 355"/>
                <a:gd name="T23" fmla="*/ 7 h 124"/>
                <a:gd name="T24" fmla="*/ 48 w 355"/>
                <a:gd name="T25" fmla="*/ 10 h 124"/>
                <a:gd name="T26" fmla="*/ 30 w 355"/>
                <a:gd name="T27" fmla="*/ 17 h 124"/>
                <a:gd name="T28" fmla="*/ 18 w 355"/>
                <a:gd name="T29" fmla="*/ 29 h 124"/>
                <a:gd name="T30" fmla="*/ 12 w 355"/>
                <a:gd name="T31" fmla="*/ 39 h 124"/>
                <a:gd name="T32" fmla="*/ 6 w 355"/>
                <a:gd name="T33" fmla="*/ 50 h 124"/>
                <a:gd name="T34" fmla="*/ 0 w 355"/>
                <a:gd name="T35" fmla="*/ 61 h 124"/>
                <a:gd name="T36" fmla="*/ 0 w 355"/>
                <a:gd name="T37" fmla="*/ 72 h 124"/>
                <a:gd name="T38" fmla="*/ 0 w 355"/>
                <a:gd name="T39" fmla="*/ 83 h 124"/>
                <a:gd name="T40" fmla="*/ 0 w 355"/>
                <a:gd name="T41" fmla="*/ 93 h 124"/>
                <a:gd name="T42" fmla="*/ 12 w 355"/>
                <a:gd name="T43" fmla="*/ 105 h 124"/>
                <a:gd name="T44" fmla="*/ 30 w 355"/>
                <a:gd name="T45" fmla="*/ 115 h 124"/>
                <a:gd name="T46" fmla="*/ 48 w 355"/>
                <a:gd name="T47" fmla="*/ 119 h 124"/>
                <a:gd name="T48" fmla="*/ 66 w 355"/>
                <a:gd name="T49" fmla="*/ 123 h 124"/>
                <a:gd name="T50" fmla="*/ 84 w 355"/>
                <a:gd name="T51" fmla="*/ 123 h 124"/>
                <a:gd name="T52" fmla="*/ 102 w 355"/>
                <a:gd name="T53" fmla="*/ 123 h 124"/>
                <a:gd name="T54" fmla="*/ 120 w 355"/>
                <a:gd name="T55" fmla="*/ 123 h 124"/>
                <a:gd name="T56" fmla="*/ 138 w 355"/>
                <a:gd name="T57" fmla="*/ 119 h 124"/>
                <a:gd name="T58" fmla="*/ 156 w 355"/>
                <a:gd name="T59" fmla="*/ 108 h 124"/>
                <a:gd name="T60" fmla="*/ 174 w 355"/>
                <a:gd name="T61" fmla="*/ 100 h 124"/>
                <a:gd name="T62" fmla="*/ 186 w 355"/>
                <a:gd name="T63" fmla="*/ 90 h 124"/>
                <a:gd name="T64" fmla="*/ 210 w 355"/>
                <a:gd name="T65" fmla="*/ 83 h 124"/>
                <a:gd name="T66" fmla="*/ 228 w 355"/>
                <a:gd name="T67" fmla="*/ 76 h 124"/>
                <a:gd name="T68" fmla="*/ 246 w 355"/>
                <a:gd name="T69" fmla="*/ 72 h 124"/>
                <a:gd name="T70" fmla="*/ 264 w 355"/>
                <a:gd name="T71" fmla="*/ 72 h 124"/>
                <a:gd name="T72" fmla="*/ 282 w 355"/>
                <a:gd name="T73" fmla="*/ 72 h 124"/>
                <a:gd name="T74" fmla="*/ 300 w 355"/>
                <a:gd name="T75" fmla="*/ 72 h 124"/>
                <a:gd name="T76" fmla="*/ 318 w 355"/>
                <a:gd name="T77" fmla="*/ 72 h 124"/>
                <a:gd name="T78" fmla="*/ 336 w 355"/>
                <a:gd name="T79" fmla="*/ 72 h 124"/>
                <a:gd name="T80" fmla="*/ 348 w 355"/>
                <a:gd name="T81" fmla="*/ 61 h 124"/>
                <a:gd name="T82" fmla="*/ 354 w 355"/>
                <a:gd name="T83" fmla="*/ 50 h 124"/>
                <a:gd name="T84" fmla="*/ 354 w 355"/>
                <a:gd name="T85" fmla="*/ 39 h 124"/>
                <a:gd name="T86" fmla="*/ 348 w 355"/>
                <a:gd name="T87" fmla="*/ 29 h 124"/>
                <a:gd name="T88" fmla="*/ 330 w 355"/>
                <a:gd name="T89" fmla="*/ 25 h 124"/>
                <a:gd name="T90" fmla="*/ 312 w 355"/>
                <a:gd name="T91" fmla="*/ 22 h 124"/>
                <a:gd name="T92" fmla="*/ 276 w 355"/>
                <a:gd name="T93" fmla="*/ 2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5" h="124">
                  <a:moveTo>
                    <a:pt x="276" y="22"/>
                  </a:moveTo>
                  <a:lnTo>
                    <a:pt x="252" y="25"/>
                  </a:lnTo>
                  <a:lnTo>
                    <a:pt x="228" y="17"/>
                  </a:lnTo>
                  <a:lnTo>
                    <a:pt x="210" y="14"/>
                  </a:lnTo>
                  <a:lnTo>
                    <a:pt x="192" y="7"/>
                  </a:lnTo>
                  <a:lnTo>
                    <a:pt x="174" y="3"/>
                  </a:lnTo>
                  <a:lnTo>
                    <a:pt x="156" y="0"/>
                  </a:lnTo>
                  <a:lnTo>
                    <a:pt x="138" y="0"/>
                  </a:lnTo>
                  <a:lnTo>
                    <a:pt x="120" y="0"/>
                  </a:lnTo>
                  <a:lnTo>
                    <a:pt x="102" y="0"/>
                  </a:lnTo>
                  <a:lnTo>
                    <a:pt x="84" y="3"/>
                  </a:lnTo>
                  <a:lnTo>
                    <a:pt x="66" y="7"/>
                  </a:lnTo>
                  <a:lnTo>
                    <a:pt x="48" y="10"/>
                  </a:lnTo>
                  <a:lnTo>
                    <a:pt x="30" y="17"/>
                  </a:lnTo>
                  <a:lnTo>
                    <a:pt x="18" y="29"/>
                  </a:lnTo>
                  <a:lnTo>
                    <a:pt x="12" y="39"/>
                  </a:lnTo>
                  <a:lnTo>
                    <a:pt x="6" y="50"/>
                  </a:lnTo>
                  <a:lnTo>
                    <a:pt x="0" y="61"/>
                  </a:lnTo>
                  <a:lnTo>
                    <a:pt x="0" y="72"/>
                  </a:lnTo>
                  <a:lnTo>
                    <a:pt x="0" y="83"/>
                  </a:lnTo>
                  <a:lnTo>
                    <a:pt x="0" y="93"/>
                  </a:lnTo>
                  <a:lnTo>
                    <a:pt x="12" y="105"/>
                  </a:lnTo>
                  <a:lnTo>
                    <a:pt x="30" y="115"/>
                  </a:lnTo>
                  <a:lnTo>
                    <a:pt x="48" y="119"/>
                  </a:lnTo>
                  <a:lnTo>
                    <a:pt x="66" y="123"/>
                  </a:lnTo>
                  <a:lnTo>
                    <a:pt x="84" y="123"/>
                  </a:lnTo>
                  <a:lnTo>
                    <a:pt x="102" y="123"/>
                  </a:lnTo>
                  <a:lnTo>
                    <a:pt x="120" y="123"/>
                  </a:lnTo>
                  <a:lnTo>
                    <a:pt x="138" y="119"/>
                  </a:lnTo>
                  <a:lnTo>
                    <a:pt x="156" y="108"/>
                  </a:lnTo>
                  <a:lnTo>
                    <a:pt x="174" y="100"/>
                  </a:lnTo>
                  <a:lnTo>
                    <a:pt x="186" y="90"/>
                  </a:lnTo>
                  <a:lnTo>
                    <a:pt x="210" y="83"/>
                  </a:lnTo>
                  <a:lnTo>
                    <a:pt x="228" y="76"/>
                  </a:lnTo>
                  <a:lnTo>
                    <a:pt x="246" y="72"/>
                  </a:lnTo>
                  <a:lnTo>
                    <a:pt x="264" y="72"/>
                  </a:lnTo>
                  <a:lnTo>
                    <a:pt x="282" y="72"/>
                  </a:lnTo>
                  <a:lnTo>
                    <a:pt x="300" y="72"/>
                  </a:lnTo>
                  <a:lnTo>
                    <a:pt x="318" y="72"/>
                  </a:lnTo>
                  <a:lnTo>
                    <a:pt x="336" y="72"/>
                  </a:lnTo>
                  <a:lnTo>
                    <a:pt x="348" y="61"/>
                  </a:lnTo>
                  <a:lnTo>
                    <a:pt x="354" y="50"/>
                  </a:lnTo>
                  <a:lnTo>
                    <a:pt x="354" y="39"/>
                  </a:lnTo>
                  <a:lnTo>
                    <a:pt x="348" y="29"/>
                  </a:lnTo>
                  <a:lnTo>
                    <a:pt x="330" y="25"/>
                  </a:lnTo>
                  <a:lnTo>
                    <a:pt x="312" y="22"/>
                  </a:lnTo>
                  <a:lnTo>
                    <a:pt x="276" y="22"/>
                  </a:lnTo>
                </a:path>
              </a:pathLst>
            </a:custGeom>
            <a:solidFill>
              <a:srgbClr val="B0B0B0"/>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406572" name="Object 44">
              <a:hlinkClick r:id="" action="ppaction://ole?verb=0"/>
            </p:cNvPr>
            <p:cNvGraphicFramePr>
              <a:graphicFrameLocks/>
            </p:cNvGraphicFramePr>
            <p:nvPr/>
          </p:nvGraphicFramePr>
          <p:xfrm>
            <a:off x="3988" y="1539"/>
            <a:ext cx="145" cy="155"/>
          </p:xfrm>
          <a:graphic>
            <a:graphicData uri="http://schemas.openxmlformats.org/presentationml/2006/ole">
              <mc:AlternateContent xmlns:mc="http://schemas.openxmlformats.org/markup-compatibility/2006">
                <mc:Choice xmlns:v="urn:schemas-microsoft-com:vml" Requires="v">
                  <p:oleObj spid="_x0000_s406580" name="Clip" r:id="rId11" imgW="1854200" imgH="1981200" progId="MS_ClipArt_Gallery.5">
                    <p:embed/>
                  </p:oleObj>
                </mc:Choice>
                <mc:Fallback>
                  <p:oleObj name="Clip" r:id="rId11" imgW="1854200" imgH="1981200" progId="MS_ClipArt_Gallery.5">
                    <p:embed/>
                    <p:pic>
                      <p:nvPicPr>
                        <p:cNvPr id="0" name="Object 4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8" y="1539"/>
                          <a:ext cx="145"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6573" name="Freeform 45"/>
            <p:cNvSpPr>
              <a:spLocks/>
            </p:cNvSpPr>
            <p:nvPr/>
          </p:nvSpPr>
          <p:spPr bwMode="auto">
            <a:xfrm>
              <a:off x="4522" y="1202"/>
              <a:ext cx="177" cy="79"/>
            </a:xfrm>
            <a:custGeom>
              <a:avLst/>
              <a:gdLst>
                <a:gd name="T0" fmla="*/ 0 w 177"/>
                <a:gd name="T1" fmla="*/ 41 h 79"/>
                <a:gd name="T2" fmla="*/ 8 w 177"/>
                <a:gd name="T3" fmla="*/ 16 h 79"/>
                <a:gd name="T4" fmla="*/ 20 w 177"/>
                <a:gd name="T5" fmla="*/ 12 h 79"/>
                <a:gd name="T6" fmla="*/ 32 w 177"/>
                <a:gd name="T7" fmla="*/ 8 h 79"/>
                <a:gd name="T8" fmla="*/ 44 w 177"/>
                <a:gd name="T9" fmla="*/ 8 h 79"/>
                <a:gd name="T10" fmla="*/ 56 w 177"/>
                <a:gd name="T11" fmla="*/ 4 h 79"/>
                <a:gd name="T12" fmla="*/ 68 w 177"/>
                <a:gd name="T13" fmla="*/ 0 h 79"/>
                <a:gd name="T14" fmla="*/ 80 w 177"/>
                <a:gd name="T15" fmla="*/ 0 h 79"/>
                <a:gd name="T16" fmla="*/ 92 w 177"/>
                <a:gd name="T17" fmla="*/ 0 h 79"/>
                <a:gd name="T18" fmla="*/ 104 w 177"/>
                <a:gd name="T19" fmla="*/ 0 h 79"/>
                <a:gd name="T20" fmla="*/ 116 w 177"/>
                <a:gd name="T21" fmla="*/ 0 h 79"/>
                <a:gd name="T22" fmla="*/ 128 w 177"/>
                <a:gd name="T23" fmla="*/ 0 h 79"/>
                <a:gd name="T24" fmla="*/ 140 w 177"/>
                <a:gd name="T25" fmla="*/ 0 h 79"/>
                <a:gd name="T26" fmla="*/ 152 w 177"/>
                <a:gd name="T27" fmla="*/ 4 h 79"/>
                <a:gd name="T28" fmla="*/ 164 w 177"/>
                <a:gd name="T29" fmla="*/ 12 h 79"/>
                <a:gd name="T30" fmla="*/ 172 w 177"/>
                <a:gd name="T31" fmla="*/ 25 h 79"/>
                <a:gd name="T32" fmla="*/ 176 w 177"/>
                <a:gd name="T33" fmla="*/ 37 h 79"/>
                <a:gd name="T34" fmla="*/ 176 w 177"/>
                <a:gd name="T35" fmla="*/ 49 h 79"/>
                <a:gd name="T36" fmla="*/ 172 w 177"/>
                <a:gd name="T37" fmla="*/ 62 h 79"/>
                <a:gd name="T38" fmla="*/ 160 w 177"/>
                <a:gd name="T39" fmla="*/ 70 h 79"/>
                <a:gd name="T40" fmla="*/ 148 w 177"/>
                <a:gd name="T41" fmla="*/ 78 h 79"/>
                <a:gd name="T42" fmla="*/ 136 w 177"/>
                <a:gd name="T43" fmla="*/ 78 h 79"/>
                <a:gd name="T44" fmla="*/ 124 w 177"/>
                <a:gd name="T45" fmla="*/ 78 h 79"/>
                <a:gd name="T46" fmla="*/ 108 w 177"/>
                <a:gd name="T47" fmla="*/ 74 h 79"/>
                <a:gd name="T48" fmla="*/ 96 w 177"/>
                <a:gd name="T49" fmla="*/ 70 h 79"/>
                <a:gd name="T50" fmla="*/ 84 w 177"/>
                <a:gd name="T51" fmla="*/ 70 h 79"/>
                <a:gd name="T52" fmla="*/ 72 w 177"/>
                <a:gd name="T53" fmla="*/ 66 h 79"/>
                <a:gd name="T54" fmla="*/ 60 w 177"/>
                <a:gd name="T55" fmla="*/ 62 h 79"/>
                <a:gd name="T56" fmla="*/ 48 w 177"/>
                <a:gd name="T57" fmla="*/ 62 h 79"/>
                <a:gd name="T58" fmla="*/ 36 w 177"/>
                <a:gd name="T59" fmla="*/ 62 h 79"/>
                <a:gd name="T60" fmla="*/ 24 w 177"/>
                <a:gd name="T61" fmla="*/ 62 h 79"/>
                <a:gd name="T62" fmla="*/ 12 w 177"/>
                <a:gd name="T63" fmla="*/ 62 h 79"/>
                <a:gd name="T64" fmla="*/ 0 w 177"/>
                <a:gd name="T65"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7" h="79">
                  <a:moveTo>
                    <a:pt x="0" y="41"/>
                  </a:moveTo>
                  <a:lnTo>
                    <a:pt x="8" y="16"/>
                  </a:lnTo>
                  <a:lnTo>
                    <a:pt x="20" y="12"/>
                  </a:lnTo>
                  <a:lnTo>
                    <a:pt x="32" y="8"/>
                  </a:lnTo>
                  <a:lnTo>
                    <a:pt x="44" y="8"/>
                  </a:lnTo>
                  <a:lnTo>
                    <a:pt x="56" y="4"/>
                  </a:lnTo>
                  <a:lnTo>
                    <a:pt x="68" y="0"/>
                  </a:lnTo>
                  <a:lnTo>
                    <a:pt x="80" y="0"/>
                  </a:lnTo>
                  <a:lnTo>
                    <a:pt x="92" y="0"/>
                  </a:lnTo>
                  <a:lnTo>
                    <a:pt x="104" y="0"/>
                  </a:lnTo>
                  <a:lnTo>
                    <a:pt x="116" y="0"/>
                  </a:lnTo>
                  <a:lnTo>
                    <a:pt x="128" y="0"/>
                  </a:lnTo>
                  <a:lnTo>
                    <a:pt x="140" y="0"/>
                  </a:lnTo>
                  <a:lnTo>
                    <a:pt x="152" y="4"/>
                  </a:lnTo>
                  <a:lnTo>
                    <a:pt x="164" y="12"/>
                  </a:lnTo>
                  <a:lnTo>
                    <a:pt x="172" y="25"/>
                  </a:lnTo>
                  <a:lnTo>
                    <a:pt x="176" y="37"/>
                  </a:lnTo>
                  <a:lnTo>
                    <a:pt x="176" y="49"/>
                  </a:lnTo>
                  <a:lnTo>
                    <a:pt x="172" y="62"/>
                  </a:lnTo>
                  <a:lnTo>
                    <a:pt x="160" y="70"/>
                  </a:lnTo>
                  <a:lnTo>
                    <a:pt x="148" y="78"/>
                  </a:lnTo>
                  <a:lnTo>
                    <a:pt x="136" y="78"/>
                  </a:lnTo>
                  <a:lnTo>
                    <a:pt x="124" y="78"/>
                  </a:lnTo>
                  <a:lnTo>
                    <a:pt x="108" y="74"/>
                  </a:lnTo>
                  <a:lnTo>
                    <a:pt x="96" y="70"/>
                  </a:lnTo>
                  <a:lnTo>
                    <a:pt x="84" y="70"/>
                  </a:lnTo>
                  <a:lnTo>
                    <a:pt x="72" y="66"/>
                  </a:lnTo>
                  <a:lnTo>
                    <a:pt x="60" y="62"/>
                  </a:lnTo>
                  <a:lnTo>
                    <a:pt x="48" y="62"/>
                  </a:lnTo>
                  <a:lnTo>
                    <a:pt x="36" y="62"/>
                  </a:lnTo>
                  <a:lnTo>
                    <a:pt x="24" y="62"/>
                  </a:lnTo>
                  <a:lnTo>
                    <a:pt x="12" y="62"/>
                  </a:lnTo>
                  <a:lnTo>
                    <a:pt x="0" y="41"/>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6574" name="Rectangle 46"/>
          <p:cNvSpPr>
            <a:spLocks noGrp="1" noChangeArrowheads="1"/>
          </p:cNvSpPr>
          <p:nvPr>
            <p:ph type="title"/>
          </p:nvPr>
        </p:nvSpPr>
        <p:spPr/>
        <p:txBody>
          <a:bodyPr/>
          <a:lstStyle/>
          <a:p>
            <a:r>
              <a:rPr lang="en-US" altLang="en-US"/>
              <a:t>In the beginning ...</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85800" y="366713"/>
            <a:ext cx="7772400" cy="671512"/>
          </a:xfrm>
        </p:spPr>
        <p:txBody>
          <a:bodyPr/>
          <a:lstStyle/>
          <a:p>
            <a:r>
              <a:rPr lang="en-US" altLang="en-US"/>
              <a:t>Coordinate system type</a:t>
            </a:r>
          </a:p>
        </p:txBody>
      </p:sp>
      <p:graphicFrame>
        <p:nvGraphicFramePr>
          <p:cNvPr id="79877" name="Object 5"/>
          <p:cNvGraphicFramePr>
            <a:graphicFrameLocks noChangeAspect="1"/>
          </p:cNvGraphicFramePr>
          <p:nvPr/>
        </p:nvGraphicFramePr>
        <p:xfrm>
          <a:off x="1079500" y="1438275"/>
          <a:ext cx="6656388" cy="6051550"/>
        </p:xfrm>
        <a:graphic>
          <a:graphicData uri="http://schemas.openxmlformats.org/presentationml/2006/ole">
            <mc:AlternateContent xmlns:mc="http://schemas.openxmlformats.org/markup-compatibility/2006">
              <mc:Choice xmlns:v="urn:schemas-microsoft-com:vml" Requires="v">
                <p:oleObj spid="_x0000_s79878" name="Document" r:id="rId3" imgW="4661640" imgH="4246560" progId="Word.Document.8">
                  <p:embed/>
                </p:oleObj>
              </mc:Choice>
              <mc:Fallback>
                <p:oleObj name="Document" r:id="rId3" imgW="4661640" imgH="424656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0" y="1438275"/>
                        <a:ext cx="6656388" cy="605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altLang="en-US" sz="3600"/>
              <a:t>Coordinate system characteristics</a:t>
            </a:r>
          </a:p>
        </p:txBody>
      </p:sp>
      <p:sp>
        <p:nvSpPr>
          <p:cNvPr id="319492" name="Text Box 4"/>
          <p:cNvSpPr txBox="1">
            <a:spLocks noChangeArrowheads="1"/>
          </p:cNvSpPr>
          <p:nvPr/>
        </p:nvSpPr>
        <p:spPr bwMode="auto">
          <a:xfrm>
            <a:off x="585788" y="1346200"/>
            <a:ext cx="8134350" cy="441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 CS is </a:t>
            </a:r>
            <a:r>
              <a:rPr lang="en-US" altLang="en-US" b="1" i="1"/>
              <a:t>linear</a:t>
            </a:r>
            <a:r>
              <a:rPr lang="en-US" altLang="en-US"/>
              <a:t> if it has an affine generating function</a:t>
            </a:r>
          </a:p>
          <a:p>
            <a:r>
              <a:rPr lang="en-US" altLang="en-US" sz="2000"/>
              <a:t>(a function is </a:t>
            </a:r>
            <a:r>
              <a:rPr lang="en-US" altLang="en-US" sz="2000" b="1" i="1"/>
              <a:t>affine</a:t>
            </a:r>
            <a:r>
              <a:rPr lang="en-US" altLang="en-US" sz="2000"/>
              <a:t> if it is a translation operator plus a linear operator)</a:t>
            </a:r>
            <a:endParaRPr lang="en-US" altLang="en-US"/>
          </a:p>
          <a:p>
            <a:endParaRPr lang="en-US" altLang="en-US"/>
          </a:p>
          <a:p>
            <a:r>
              <a:rPr lang="en-US" altLang="en-US"/>
              <a:t>A non-linear CS is </a:t>
            </a:r>
            <a:r>
              <a:rPr lang="en-US" altLang="en-US" b="1" i="1"/>
              <a:t>curvilinear</a:t>
            </a:r>
            <a:r>
              <a:rPr lang="en-US" altLang="en-US"/>
              <a:t>.</a:t>
            </a:r>
          </a:p>
          <a:p>
            <a:endParaRPr lang="en-US" altLang="en-US"/>
          </a:p>
          <a:p>
            <a:r>
              <a:rPr lang="en-US" altLang="en-US"/>
              <a:t>A linear CS is </a:t>
            </a:r>
            <a:r>
              <a:rPr lang="en-US" altLang="en-US" b="1" i="1"/>
              <a:t>orthonormal</a:t>
            </a:r>
            <a:r>
              <a:rPr lang="en-US" altLang="en-US"/>
              <a:t> if </a:t>
            </a:r>
          </a:p>
          <a:p>
            <a:r>
              <a:rPr lang="en-US" altLang="en-US" u="sng"/>
              <a:t>3D CS case</a:t>
            </a:r>
            <a:r>
              <a:rPr lang="en-US" altLang="en-US"/>
              <a:t>:</a:t>
            </a:r>
            <a:r>
              <a:rPr lang="en-US" altLang="en-US" sz="2000"/>
              <a:t> </a:t>
            </a:r>
            <a:r>
              <a:rPr lang="en-US" altLang="en-US"/>
              <a:t>the coordinates (1,0,0), (0,1,0), </a:t>
            </a:r>
          </a:p>
          <a:p>
            <a:r>
              <a:rPr lang="en-US" altLang="en-US"/>
              <a:t>	and (0,0,1) are length one and mutually </a:t>
            </a:r>
          </a:p>
          <a:p>
            <a:r>
              <a:rPr lang="en-US" altLang="en-US"/>
              <a:t>	perpendicular in position-space.</a:t>
            </a:r>
          </a:p>
          <a:p>
            <a:r>
              <a:rPr lang="en-US" altLang="en-US" u="sng"/>
              <a:t>Surface and 2D CS case</a:t>
            </a:r>
            <a:r>
              <a:rPr lang="en-US" altLang="en-US"/>
              <a:t>:</a:t>
            </a:r>
            <a:r>
              <a:rPr lang="en-US" altLang="en-US" sz="2000"/>
              <a:t> </a:t>
            </a:r>
            <a:r>
              <a:rPr lang="en-US" altLang="en-US"/>
              <a:t>the coordinates (1,0),and (0,0,1) </a:t>
            </a:r>
          </a:p>
          <a:p>
            <a:r>
              <a:rPr lang="en-US" altLang="en-US"/>
              <a:t>	are length one and mutually perpendicular </a:t>
            </a:r>
          </a:p>
          <a:p>
            <a:r>
              <a:rPr lang="en-US" altLang="en-US"/>
              <a:t>	in position-space.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106488" y="195263"/>
            <a:ext cx="7593012" cy="1000125"/>
          </a:xfrm>
        </p:spPr>
        <p:txBody>
          <a:bodyPr/>
          <a:lstStyle/>
          <a:p>
            <a:pPr>
              <a:lnSpc>
                <a:spcPct val="90000"/>
              </a:lnSpc>
            </a:pPr>
            <a:r>
              <a:rPr lang="en-US" altLang="en-US" sz="3600"/>
              <a:t>Spherical CS specification</a:t>
            </a:r>
            <a:br>
              <a:rPr lang="en-US" altLang="en-US" sz="3600"/>
            </a:br>
            <a:r>
              <a:rPr lang="en-US" altLang="en-US" sz="2000"/>
              <a:t>Part 1</a:t>
            </a:r>
            <a:endParaRPr lang="en-US" altLang="en-US" sz="3600"/>
          </a:p>
        </p:txBody>
      </p:sp>
      <p:graphicFrame>
        <p:nvGraphicFramePr>
          <p:cNvPr id="84996" name="Object 4"/>
          <p:cNvGraphicFramePr>
            <a:graphicFrameLocks noChangeAspect="1"/>
          </p:cNvGraphicFramePr>
          <p:nvPr/>
        </p:nvGraphicFramePr>
        <p:xfrm>
          <a:off x="1009650" y="1503363"/>
          <a:ext cx="7378700" cy="5313362"/>
        </p:xfrm>
        <a:graphic>
          <a:graphicData uri="http://schemas.openxmlformats.org/presentationml/2006/ole">
            <mc:AlternateContent xmlns:mc="http://schemas.openxmlformats.org/markup-compatibility/2006">
              <mc:Choice xmlns:v="urn:schemas-microsoft-com:vml" Requires="v">
                <p:oleObj spid="_x0000_s84997" name="Document" r:id="rId3" imgW="6518880" imgH="4695840" progId="Word.Document.8">
                  <p:embed/>
                </p:oleObj>
              </mc:Choice>
              <mc:Fallback>
                <p:oleObj name="Document" r:id="rId3" imgW="6518880" imgH="469584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650" y="1503363"/>
                        <a:ext cx="7378700" cy="531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106488" y="184150"/>
            <a:ext cx="7593012" cy="1000125"/>
          </a:xfrm>
        </p:spPr>
        <p:txBody>
          <a:bodyPr/>
          <a:lstStyle/>
          <a:p>
            <a:pPr>
              <a:lnSpc>
                <a:spcPct val="90000"/>
              </a:lnSpc>
            </a:pPr>
            <a:r>
              <a:rPr lang="en-US" altLang="en-US" sz="3600"/>
              <a:t>Spherical CS specification</a:t>
            </a:r>
            <a:br>
              <a:rPr lang="en-US" altLang="en-US" sz="3600"/>
            </a:br>
            <a:r>
              <a:rPr lang="en-US" altLang="en-US" sz="2000"/>
              <a:t>Part 2</a:t>
            </a:r>
            <a:endParaRPr lang="en-US" altLang="en-US" sz="3600"/>
          </a:p>
        </p:txBody>
      </p:sp>
      <p:graphicFrame>
        <p:nvGraphicFramePr>
          <p:cNvPr id="86020" name="Object 4"/>
          <p:cNvGraphicFramePr>
            <a:graphicFrameLocks noChangeAspect="1"/>
          </p:cNvGraphicFramePr>
          <p:nvPr/>
        </p:nvGraphicFramePr>
        <p:xfrm>
          <a:off x="1657350" y="1317625"/>
          <a:ext cx="6200775" cy="5251450"/>
        </p:xfrm>
        <a:graphic>
          <a:graphicData uri="http://schemas.openxmlformats.org/presentationml/2006/ole">
            <mc:AlternateContent xmlns:mc="http://schemas.openxmlformats.org/markup-compatibility/2006">
              <mc:Choice xmlns:v="urn:schemas-microsoft-com:vml" Requires="v">
                <p:oleObj spid="_x0000_s86021" name="Document" r:id="rId3" imgW="5642640" imgH="4779360" progId="Word.Document.8">
                  <p:embed/>
                </p:oleObj>
              </mc:Choice>
              <mc:Fallback>
                <p:oleObj name="Document" r:id="rId3" imgW="5642640" imgH="477936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350" y="1317625"/>
                        <a:ext cx="6200775" cy="525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73060" name="Object 4"/>
          <p:cNvGraphicFramePr>
            <a:graphicFrameLocks noChangeAspect="1"/>
          </p:cNvGraphicFramePr>
          <p:nvPr/>
        </p:nvGraphicFramePr>
        <p:xfrm>
          <a:off x="377825" y="1581150"/>
          <a:ext cx="4459288" cy="2560638"/>
        </p:xfrm>
        <a:graphic>
          <a:graphicData uri="http://schemas.openxmlformats.org/presentationml/2006/ole">
            <mc:AlternateContent xmlns:mc="http://schemas.openxmlformats.org/markup-compatibility/2006">
              <mc:Choice xmlns:v="urn:schemas-microsoft-com:vml" Requires="v">
                <p:oleObj spid="_x0000_s173078" name="Picture" r:id="rId3" imgW="4743360" imgH="2724120" progId="Word.Picture.8">
                  <p:embed/>
                </p:oleObj>
              </mc:Choice>
              <mc:Fallback>
                <p:oleObj name="Picture" r:id="rId3" imgW="4743360" imgH="272412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5" y="1581150"/>
                        <a:ext cx="4459288"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3063" name="Text Box 7"/>
          <p:cNvSpPr txBox="1">
            <a:spLocks noChangeArrowheads="1"/>
          </p:cNvSpPr>
          <p:nvPr>
            <p:ph type="title"/>
          </p:nvPr>
        </p:nvSpPr>
        <p:spPr>
          <a:noFill/>
          <a:ln/>
        </p:spPr>
        <p:txBody>
          <a:bodyPr/>
          <a:lstStyle/>
          <a:p>
            <a:r>
              <a:rPr lang="en-US" altLang="en-US" sz="3200"/>
              <a:t>Lococentric spherical CS</a:t>
            </a:r>
          </a:p>
        </p:txBody>
      </p:sp>
      <p:sp>
        <p:nvSpPr>
          <p:cNvPr id="173064" name="Text Box 8"/>
          <p:cNvSpPr txBox="1">
            <a:spLocks noChangeArrowheads="1"/>
          </p:cNvSpPr>
          <p:nvPr/>
        </p:nvSpPr>
        <p:spPr bwMode="auto">
          <a:xfrm>
            <a:off x="1217613" y="4087813"/>
            <a:ext cx="151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Spherical CS</a:t>
            </a:r>
          </a:p>
        </p:txBody>
      </p:sp>
      <p:grpSp>
        <p:nvGrpSpPr>
          <p:cNvPr id="173074" name="Group 18"/>
          <p:cNvGrpSpPr>
            <a:grpSpLocks/>
          </p:cNvGrpSpPr>
          <p:nvPr/>
        </p:nvGrpSpPr>
        <p:grpSpPr bwMode="auto">
          <a:xfrm>
            <a:off x="4657725" y="1271588"/>
            <a:ext cx="3848100" cy="3182937"/>
            <a:chOff x="2934" y="801"/>
            <a:chExt cx="2424" cy="2005"/>
          </a:xfrm>
        </p:grpSpPr>
        <p:graphicFrame>
          <p:nvGraphicFramePr>
            <p:cNvPr id="173059" name="Object 3"/>
            <p:cNvGraphicFramePr>
              <a:graphicFrameLocks noChangeAspect="1"/>
            </p:cNvGraphicFramePr>
            <p:nvPr/>
          </p:nvGraphicFramePr>
          <p:xfrm>
            <a:off x="2934" y="801"/>
            <a:ext cx="2424" cy="1668"/>
          </p:xfrm>
          <a:graphic>
            <a:graphicData uri="http://schemas.openxmlformats.org/presentationml/2006/ole">
              <mc:AlternateContent xmlns:mc="http://schemas.openxmlformats.org/markup-compatibility/2006">
                <mc:Choice xmlns:v="urn:schemas-microsoft-com:vml" Requires="v">
                  <p:oleObj spid="_x0000_s173079" name="Picture" r:id="rId5" imgW="3848040" imgH="2647800" progId="Word.Picture.8">
                    <p:embed/>
                  </p:oleObj>
                </mc:Choice>
                <mc:Fallback>
                  <p:oleObj name="Picture" r:id="rId5" imgW="3848040" imgH="2647800" progId="Word.Picture.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4" y="801"/>
                          <a:ext cx="2424"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3061" name="Text Box 5"/>
            <p:cNvSpPr txBox="1">
              <a:spLocks noChangeArrowheads="1"/>
            </p:cNvSpPr>
            <p:nvPr/>
          </p:nvSpPr>
          <p:spPr bwMode="auto">
            <a:xfrm>
              <a:off x="3333" y="2575"/>
              <a:ext cx="17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Lococentric Spherical CS</a:t>
              </a:r>
            </a:p>
          </p:txBody>
        </p:sp>
      </p:grpSp>
      <p:grpSp>
        <p:nvGrpSpPr>
          <p:cNvPr id="173075" name="Group 19"/>
          <p:cNvGrpSpPr>
            <a:grpSpLocks/>
          </p:cNvGrpSpPr>
          <p:nvPr/>
        </p:nvGrpSpPr>
        <p:grpSpPr bwMode="auto">
          <a:xfrm>
            <a:off x="4265613" y="1343025"/>
            <a:ext cx="3640137" cy="2735263"/>
            <a:chOff x="2687" y="846"/>
            <a:chExt cx="2293" cy="1723"/>
          </a:xfrm>
        </p:grpSpPr>
        <p:sp>
          <p:nvSpPr>
            <p:cNvPr id="173066" name="Text Box 10"/>
            <p:cNvSpPr txBox="1">
              <a:spLocks noChangeArrowheads="1"/>
            </p:cNvSpPr>
            <p:nvPr/>
          </p:nvSpPr>
          <p:spPr bwMode="auto">
            <a:xfrm>
              <a:off x="4131" y="846"/>
              <a:ext cx="84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solidFill>
                    <a:schemeClr val="accent2"/>
                  </a:solidFill>
                </a:rPr>
                <a:t>Position-space</a:t>
              </a:r>
            </a:p>
            <a:p>
              <a:pPr algn="ctr"/>
              <a:r>
                <a:rPr lang="en-US" altLang="en-US" sz="1400">
                  <a:solidFill>
                    <a:schemeClr val="accent2"/>
                  </a:solidFill>
                </a:rPr>
                <a:t>origin</a:t>
              </a:r>
              <a:endParaRPr lang="en-US" altLang="en-US" sz="1800">
                <a:solidFill>
                  <a:schemeClr val="accent2"/>
                </a:solidFill>
                <a:latin typeface="Times New Roman" panose="02020603050405020304" pitchFamily="18" charset="0"/>
              </a:endParaRPr>
            </a:p>
          </p:txBody>
        </p:sp>
        <p:sp>
          <p:nvSpPr>
            <p:cNvPr id="173067" name="Freeform 11"/>
            <p:cNvSpPr>
              <a:spLocks/>
            </p:cNvSpPr>
            <p:nvPr/>
          </p:nvSpPr>
          <p:spPr bwMode="auto">
            <a:xfrm>
              <a:off x="3426" y="1001"/>
              <a:ext cx="730" cy="358"/>
            </a:xfrm>
            <a:custGeom>
              <a:avLst/>
              <a:gdLst>
                <a:gd name="T0" fmla="*/ 730 w 730"/>
                <a:gd name="T1" fmla="*/ 18 h 358"/>
                <a:gd name="T2" fmla="*/ 528 w 730"/>
                <a:gd name="T3" fmla="*/ 18 h 358"/>
                <a:gd name="T4" fmla="*/ 224 w 730"/>
                <a:gd name="T5" fmla="*/ 127 h 358"/>
                <a:gd name="T6" fmla="*/ 0 w 730"/>
                <a:gd name="T7" fmla="*/ 358 h 358"/>
              </a:gdLst>
              <a:ahLst/>
              <a:cxnLst>
                <a:cxn ang="0">
                  <a:pos x="T0" y="T1"/>
                </a:cxn>
                <a:cxn ang="0">
                  <a:pos x="T2" y="T3"/>
                </a:cxn>
                <a:cxn ang="0">
                  <a:pos x="T4" y="T5"/>
                </a:cxn>
                <a:cxn ang="0">
                  <a:pos x="T6" y="T7"/>
                </a:cxn>
              </a:cxnLst>
              <a:rect l="0" t="0" r="r" b="b"/>
              <a:pathLst>
                <a:path w="730" h="358">
                  <a:moveTo>
                    <a:pt x="730" y="18"/>
                  </a:moveTo>
                  <a:cubicBezTo>
                    <a:pt x="698" y="18"/>
                    <a:pt x="612" y="0"/>
                    <a:pt x="528" y="18"/>
                  </a:cubicBezTo>
                  <a:cubicBezTo>
                    <a:pt x="444" y="36"/>
                    <a:pt x="312" y="70"/>
                    <a:pt x="224" y="127"/>
                  </a:cubicBezTo>
                  <a:cubicBezTo>
                    <a:pt x="136" y="184"/>
                    <a:pt x="47" y="310"/>
                    <a:pt x="0" y="358"/>
                  </a:cubicBezTo>
                </a:path>
              </a:pathLst>
            </a:custGeom>
            <a:noFill/>
            <a:ln w="15875" cap="flat">
              <a:solidFill>
                <a:srgbClr val="3366FF"/>
              </a:solidFill>
              <a:prstDash val="dash"/>
              <a:round/>
              <a:headEnd/>
              <a:tailEnd type="arrow"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68" name="Text Box 12"/>
            <p:cNvSpPr txBox="1">
              <a:spLocks noChangeArrowheads="1"/>
            </p:cNvSpPr>
            <p:nvPr/>
          </p:nvSpPr>
          <p:spPr bwMode="auto">
            <a:xfrm>
              <a:off x="2687" y="2243"/>
              <a:ext cx="68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solidFill>
                    <a:schemeClr val="accent2"/>
                  </a:solidFill>
                </a:rPr>
                <a:t>Lococentric</a:t>
              </a:r>
            </a:p>
            <a:p>
              <a:pPr algn="ctr"/>
              <a:r>
                <a:rPr lang="en-US" altLang="en-US" sz="1400">
                  <a:solidFill>
                    <a:schemeClr val="accent2"/>
                  </a:solidFill>
                </a:rPr>
                <a:t>origin</a:t>
              </a:r>
              <a:endParaRPr lang="en-US" altLang="en-US" sz="1800">
                <a:solidFill>
                  <a:schemeClr val="accent2"/>
                </a:solidFill>
                <a:latin typeface="Times New Roman" panose="02020603050405020304" pitchFamily="18" charset="0"/>
              </a:endParaRPr>
            </a:p>
          </p:txBody>
        </p:sp>
        <p:sp>
          <p:nvSpPr>
            <p:cNvPr id="173069" name="Freeform 13"/>
            <p:cNvSpPr>
              <a:spLocks/>
            </p:cNvSpPr>
            <p:nvPr/>
          </p:nvSpPr>
          <p:spPr bwMode="auto">
            <a:xfrm>
              <a:off x="2985" y="1879"/>
              <a:ext cx="658" cy="391"/>
            </a:xfrm>
            <a:custGeom>
              <a:avLst/>
              <a:gdLst>
                <a:gd name="T0" fmla="*/ 0 w 658"/>
                <a:gd name="T1" fmla="*/ 391 h 391"/>
                <a:gd name="T2" fmla="*/ 210 w 658"/>
                <a:gd name="T3" fmla="*/ 138 h 391"/>
                <a:gd name="T4" fmla="*/ 658 w 658"/>
                <a:gd name="T5" fmla="*/ 0 h 391"/>
              </a:gdLst>
              <a:ahLst/>
              <a:cxnLst>
                <a:cxn ang="0">
                  <a:pos x="T0" y="T1"/>
                </a:cxn>
                <a:cxn ang="0">
                  <a:pos x="T2" y="T3"/>
                </a:cxn>
                <a:cxn ang="0">
                  <a:pos x="T4" y="T5"/>
                </a:cxn>
              </a:cxnLst>
              <a:rect l="0" t="0" r="r" b="b"/>
              <a:pathLst>
                <a:path w="658" h="391">
                  <a:moveTo>
                    <a:pt x="0" y="391"/>
                  </a:moveTo>
                  <a:cubicBezTo>
                    <a:pt x="35" y="349"/>
                    <a:pt x="100" y="203"/>
                    <a:pt x="210" y="138"/>
                  </a:cubicBezTo>
                  <a:cubicBezTo>
                    <a:pt x="320" y="73"/>
                    <a:pt x="565" y="29"/>
                    <a:pt x="658" y="0"/>
                  </a:cubicBezTo>
                </a:path>
              </a:pathLst>
            </a:custGeom>
            <a:noFill/>
            <a:ln w="15875" cap="flat">
              <a:solidFill>
                <a:srgbClr val="3366FF"/>
              </a:solidFill>
              <a:prstDash val="dash"/>
              <a:round/>
              <a:headEnd/>
              <a:tailEnd type="arrow"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3070" name="Text Box 14"/>
          <p:cNvSpPr txBox="1">
            <a:spLocks noChangeArrowheads="1"/>
          </p:cNvSpPr>
          <p:nvPr/>
        </p:nvSpPr>
        <p:spPr bwMode="auto">
          <a:xfrm>
            <a:off x="1216025" y="4508500"/>
            <a:ext cx="1514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F</a:t>
            </a:r>
            <a:r>
              <a:rPr lang="en-US" altLang="en-US" b="1" baseline="-25000"/>
              <a:t>s</a:t>
            </a:r>
            <a:r>
              <a:rPr lang="en-US" altLang="en-US"/>
              <a:t>(</a:t>
            </a:r>
            <a:r>
              <a:rPr lang="en-US" altLang="en-US" i="1">
                <a:sym typeface="Symbol" panose="05050102010706020507" pitchFamily="18" charset="2"/>
              </a:rPr>
              <a:t></a:t>
            </a:r>
            <a:r>
              <a:rPr lang="en-US" altLang="en-US"/>
              <a:t>, </a:t>
            </a:r>
            <a:r>
              <a:rPr lang="en-US" altLang="en-US" i="1">
                <a:sym typeface="Symbol" panose="05050102010706020507" pitchFamily="18" charset="2"/>
              </a:rPr>
              <a:t></a:t>
            </a:r>
            <a:r>
              <a:rPr lang="en-US" altLang="en-US"/>
              <a:t>, </a:t>
            </a:r>
            <a:r>
              <a:rPr lang="en-US" altLang="en-US" i="1">
                <a:sym typeface="Symbol" panose="05050102010706020507" pitchFamily="18" charset="2"/>
              </a:rPr>
              <a:t></a:t>
            </a:r>
            <a:r>
              <a:rPr lang="en-US" altLang="en-US"/>
              <a:t>)</a:t>
            </a:r>
          </a:p>
        </p:txBody>
      </p:sp>
      <p:sp>
        <p:nvSpPr>
          <p:cNvPr id="173071" name="Text Box 15"/>
          <p:cNvSpPr txBox="1">
            <a:spLocks noChangeArrowheads="1"/>
          </p:cNvSpPr>
          <p:nvPr/>
        </p:nvSpPr>
        <p:spPr bwMode="auto">
          <a:xfrm>
            <a:off x="4511675" y="4545013"/>
            <a:ext cx="4062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F</a:t>
            </a:r>
            <a:r>
              <a:rPr lang="en-US" altLang="en-US" b="1" baseline="-25000"/>
              <a:t>LS</a:t>
            </a:r>
            <a:r>
              <a:rPr lang="en-US" altLang="en-US"/>
              <a:t>(</a:t>
            </a:r>
            <a:r>
              <a:rPr lang="en-US" altLang="en-US" i="1">
                <a:sym typeface="Symbol" panose="05050102010706020507" pitchFamily="18" charset="2"/>
              </a:rPr>
              <a:t></a:t>
            </a:r>
            <a:r>
              <a:rPr lang="en-US" altLang="en-US"/>
              <a:t>, </a:t>
            </a:r>
            <a:r>
              <a:rPr lang="en-US" altLang="en-US" i="1">
                <a:sym typeface="Symbol" panose="05050102010706020507" pitchFamily="18" charset="2"/>
              </a:rPr>
              <a:t></a:t>
            </a:r>
            <a:r>
              <a:rPr lang="en-US" altLang="en-US"/>
              <a:t>, </a:t>
            </a:r>
            <a:r>
              <a:rPr lang="en-US" altLang="en-US" i="1">
                <a:sym typeface="Symbol" panose="05050102010706020507" pitchFamily="18" charset="2"/>
              </a:rPr>
              <a:t></a:t>
            </a:r>
            <a:r>
              <a:rPr lang="en-US" altLang="en-US"/>
              <a:t>)=</a:t>
            </a:r>
            <a:r>
              <a:rPr lang="en-US" altLang="en-US" b="1"/>
              <a:t>L</a:t>
            </a:r>
            <a:r>
              <a:rPr lang="en-US" altLang="en-US" baseline="-25000"/>
              <a:t>3D</a:t>
            </a:r>
            <a:r>
              <a:rPr lang="en-US" altLang="en-US"/>
              <a:t>(</a:t>
            </a:r>
            <a:r>
              <a:rPr lang="en-US" altLang="en-US" b="1"/>
              <a:t>F</a:t>
            </a:r>
            <a:r>
              <a:rPr lang="en-US" altLang="en-US" b="1" baseline="-25000"/>
              <a:t>s</a:t>
            </a:r>
            <a:r>
              <a:rPr lang="en-US" altLang="en-US"/>
              <a:t>(</a:t>
            </a:r>
            <a:r>
              <a:rPr lang="en-US" altLang="en-US" i="1">
                <a:sym typeface="Symbol" panose="05050102010706020507" pitchFamily="18" charset="2"/>
              </a:rPr>
              <a:t></a:t>
            </a:r>
            <a:r>
              <a:rPr lang="en-US" altLang="en-US"/>
              <a:t>, </a:t>
            </a:r>
            <a:r>
              <a:rPr lang="en-US" altLang="en-US" i="1">
                <a:sym typeface="Symbol" panose="05050102010706020507" pitchFamily="18" charset="2"/>
              </a:rPr>
              <a:t></a:t>
            </a:r>
            <a:r>
              <a:rPr lang="en-US" altLang="en-US"/>
              <a:t>, </a:t>
            </a:r>
            <a:r>
              <a:rPr lang="en-US" altLang="en-US" i="1">
                <a:sym typeface="Symbol" panose="05050102010706020507" pitchFamily="18" charset="2"/>
              </a:rPr>
              <a:t></a:t>
            </a:r>
            <a:r>
              <a:rPr lang="en-US" altLang="en-US"/>
              <a:t>))</a:t>
            </a:r>
          </a:p>
        </p:txBody>
      </p:sp>
      <p:grpSp>
        <p:nvGrpSpPr>
          <p:cNvPr id="173077" name="Group 21"/>
          <p:cNvGrpSpPr>
            <a:grpSpLocks/>
          </p:cNvGrpSpPr>
          <p:nvPr/>
        </p:nvGrpSpPr>
        <p:grpSpPr bwMode="auto">
          <a:xfrm>
            <a:off x="2957513" y="5400675"/>
            <a:ext cx="5186362" cy="757238"/>
            <a:chOff x="1863" y="3402"/>
            <a:chExt cx="3267" cy="477"/>
          </a:xfrm>
        </p:grpSpPr>
        <p:graphicFrame>
          <p:nvGraphicFramePr>
            <p:cNvPr id="173065" name="Object 9"/>
            <p:cNvGraphicFramePr>
              <a:graphicFrameLocks noChangeAspect="1"/>
            </p:cNvGraphicFramePr>
            <p:nvPr/>
          </p:nvGraphicFramePr>
          <p:xfrm>
            <a:off x="3167" y="3402"/>
            <a:ext cx="1963" cy="477"/>
          </p:xfrm>
          <a:graphic>
            <a:graphicData uri="http://schemas.openxmlformats.org/presentationml/2006/ole">
              <mc:AlternateContent xmlns:mc="http://schemas.openxmlformats.org/markup-compatibility/2006">
                <mc:Choice xmlns:v="urn:schemas-microsoft-com:vml" Requires="v">
                  <p:oleObj spid="_x0000_s173080" name="Equation" r:id="rId7" imgW="1612800" imgH="393480" progId="Equation.DSMT4">
                    <p:embed/>
                  </p:oleObj>
                </mc:Choice>
                <mc:Fallback>
                  <p:oleObj name="Equation" r:id="rId7" imgW="1612800" imgH="39348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7" y="3402"/>
                          <a:ext cx="1963" cy="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3076" name="Text Box 20"/>
            <p:cNvSpPr txBox="1">
              <a:spLocks noChangeArrowheads="1"/>
            </p:cNvSpPr>
            <p:nvPr/>
          </p:nvSpPr>
          <p:spPr bwMode="auto">
            <a:xfrm>
              <a:off x="1863" y="3417"/>
              <a:ext cx="133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Localization operator: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30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30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30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30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7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70" grpId="0" autoUpdateAnimBg="0"/>
      <p:bldP spid="173071"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en-US" sz="3600"/>
              <a:t>Coordinate surfaces and curves</a:t>
            </a:r>
            <a:endParaRPr lang="en-US" altLang="en-US"/>
          </a:p>
        </p:txBody>
      </p:sp>
      <p:sp>
        <p:nvSpPr>
          <p:cNvPr id="105478" name="Text Box 6"/>
          <p:cNvSpPr txBox="1">
            <a:spLocks noChangeArrowheads="1"/>
          </p:cNvSpPr>
          <p:nvPr/>
        </p:nvSpPr>
        <p:spPr bwMode="auto">
          <a:xfrm>
            <a:off x="1273175" y="3846513"/>
            <a:ext cx="6453188"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1200"/>
              </a:spcAft>
            </a:pPr>
            <a:r>
              <a:rPr lang="en-GB" altLang="en-US" sz="2000" b="1"/>
              <a:t>Curve: G</a:t>
            </a:r>
            <a:r>
              <a:rPr lang="en-GB" altLang="en-US" sz="2000" b="1" baseline="-25000"/>
              <a:t>C1</a:t>
            </a:r>
            <a:r>
              <a:rPr lang="en-GB" altLang="en-US" sz="2000"/>
              <a:t>(</a:t>
            </a:r>
            <a:r>
              <a:rPr lang="en-GB" altLang="en-US" sz="2000" i="1"/>
              <a:t>u</a:t>
            </a:r>
            <a:r>
              <a:rPr lang="en-GB" altLang="en-US" sz="2000"/>
              <a:t>) = </a:t>
            </a:r>
            <a:r>
              <a:rPr lang="en-GB" altLang="en-US" sz="2000" b="1"/>
              <a:t>G</a:t>
            </a:r>
            <a:r>
              <a:rPr lang="en-GB" altLang="en-US" sz="2000"/>
              <a:t>(</a:t>
            </a:r>
            <a:r>
              <a:rPr lang="en-GB" altLang="en-US" sz="2000" i="1"/>
              <a:t>u</a:t>
            </a:r>
            <a:r>
              <a:rPr lang="en-GB" altLang="en-US" sz="2000"/>
              <a:t>, </a:t>
            </a:r>
            <a:r>
              <a:rPr lang="en-GB" altLang="en-US" sz="2000" i="1"/>
              <a:t>v</a:t>
            </a:r>
            <a:r>
              <a:rPr lang="en-GB" altLang="en-US" sz="2000" baseline="-25000"/>
              <a:t>0</a:t>
            </a:r>
            <a:r>
              <a:rPr lang="en-GB" altLang="en-US" sz="2000"/>
              <a:t>,</a:t>
            </a:r>
            <a:r>
              <a:rPr lang="en-GB" altLang="en-US" sz="2000" i="1"/>
              <a:t> w</a:t>
            </a:r>
            <a:r>
              <a:rPr lang="en-GB" altLang="en-US" sz="2000" baseline="-25000"/>
              <a:t>0</a:t>
            </a:r>
            <a:r>
              <a:rPr lang="en-GB" altLang="en-US" sz="2000"/>
              <a:t>).</a:t>
            </a:r>
          </a:p>
          <a:p>
            <a:pPr>
              <a:spcAft>
                <a:spcPts val="1200"/>
              </a:spcAft>
            </a:pPr>
            <a:r>
              <a:rPr lang="en-GB" altLang="en-US" sz="2000" b="1"/>
              <a:t>Curve: G</a:t>
            </a:r>
            <a:r>
              <a:rPr lang="en-GB" altLang="en-US" sz="2000" b="1" baseline="-25000"/>
              <a:t>C2</a:t>
            </a:r>
            <a:r>
              <a:rPr lang="en-GB" altLang="en-US" sz="2000"/>
              <a:t>(</a:t>
            </a:r>
            <a:r>
              <a:rPr lang="en-GB" altLang="en-US" sz="2000" i="1"/>
              <a:t>v</a:t>
            </a:r>
            <a:r>
              <a:rPr lang="en-GB" altLang="en-US" sz="2000"/>
              <a:t>) = </a:t>
            </a:r>
            <a:r>
              <a:rPr lang="en-GB" altLang="en-US" sz="2000" b="1"/>
              <a:t>G</a:t>
            </a:r>
            <a:r>
              <a:rPr lang="en-GB" altLang="en-US" sz="2000"/>
              <a:t>(</a:t>
            </a:r>
            <a:r>
              <a:rPr lang="en-GB" altLang="en-US" sz="2000" i="1"/>
              <a:t>u</a:t>
            </a:r>
            <a:r>
              <a:rPr lang="en-GB" altLang="en-US" sz="2000" baseline="-25000"/>
              <a:t>0</a:t>
            </a:r>
            <a:r>
              <a:rPr lang="en-GB" altLang="en-US" sz="2000"/>
              <a:t>, </a:t>
            </a:r>
            <a:r>
              <a:rPr lang="en-GB" altLang="en-US" sz="2000" i="1"/>
              <a:t>v</a:t>
            </a:r>
            <a:r>
              <a:rPr lang="en-GB" altLang="en-US" sz="2000"/>
              <a:t>,</a:t>
            </a:r>
            <a:r>
              <a:rPr lang="en-GB" altLang="en-US" sz="2000" i="1"/>
              <a:t> w</a:t>
            </a:r>
            <a:r>
              <a:rPr lang="en-GB" altLang="en-US" sz="2000" baseline="-25000"/>
              <a:t>0</a:t>
            </a:r>
            <a:r>
              <a:rPr lang="en-GB" altLang="en-US" sz="2000"/>
              <a:t>).</a:t>
            </a:r>
          </a:p>
          <a:p>
            <a:pPr>
              <a:spcAft>
                <a:spcPts val="1200"/>
              </a:spcAft>
            </a:pPr>
            <a:r>
              <a:rPr lang="en-GB" altLang="en-US" sz="2000" b="1"/>
              <a:t>Curve: G</a:t>
            </a:r>
            <a:r>
              <a:rPr lang="en-GB" altLang="en-US" sz="2000" b="1" baseline="-25000"/>
              <a:t>C3</a:t>
            </a:r>
            <a:r>
              <a:rPr lang="en-GB" altLang="en-US" sz="2000"/>
              <a:t>(</a:t>
            </a:r>
            <a:r>
              <a:rPr lang="en-GB" altLang="en-US" sz="2000" i="1"/>
              <a:t>w</a:t>
            </a:r>
            <a:r>
              <a:rPr lang="en-GB" altLang="en-US" sz="2000"/>
              <a:t>) = </a:t>
            </a:r>
            <a:r>
              <a:rPr lang="en-GB" altLang="en-US" sz="2000" b="1"/>
              <a:t>G</a:t>
            </a:r>
            <a:r>
              <a:rPr lang="en-GB" altLang="en-US" sz="2000"/>
              <a:t>(</a:t>
            </a:r>
            <a:r>
              <a:rPr lang="en-GB" altLang="en-US" sz="2000" i="1"/>
              <a:t>u</a:t>
            </a:r>
            <a:r>
              <a:rPr lang="en-GB" altLang="en-US" sz="2000" baseline="-25000"/>
              <a:t>0</a:t>
            </a:r>
            <a:r>
              <a:rPr lang="en-GB" altLang="en-US" sz="2000"/>
              <a:t>, </a:t>
            </a:r>
            <a:r>
              <a:rPr lang="en-GB" altLang="en-US" sz="2000" i="1"/>
              <a:t>v</a:t>
            </a:r>
            <a:r>
              <a:rPr lang="en-GB" altLang="en-US" sz="2000" baseline="-25000"/>
              <a:t>0</a:t>
            </a:r>
            <a:r>
              <a:rPr lang="en-GB" altLang="en-US" sz="2000"/>
              <a:t>,</a:t>
            </a:r>
            <a:r>
              <a:rPr lang="en-GB" altLang="en-US" sz="2000" i="1"/>
              <a:t> w</a:t>
            </a:r>
            <a:r>
              <a:rPr lang="en-GB" altLang="en-US" sz="2000"/>
              <a:t>).</a:t>
            </a:r>
          </a:p>
        </p:txBody>
      </p:sp>
      <p:sp>
        <p:nvSpPr>
          <p:cNvPr id="105480" name="Text Box 8"/>
          <p:cNvSpPr txBox="1">
            <a:spLocks noChangeArrowheads="1"/>
          </p:cNvSpPr>
          <p:nvPr/>
        </p:nvSpPr>
        <p:spPr bwMode="auto">
          <a:xfrm>
            <a:off x="1301750" y="1349375"/>
            <a:ext cx="6416675"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1200"/>
              </a:spcAft>
            </a:pPr>
            <a:r>
              <a:rPr lang="en-GB" altLang="en-US" sz="2000" b="1"/>
              <a:t>3D CS generating function: G</a:t>
            </a:r>
            <a:r>
              <a:rPr lang="en-GB" altLang="en-US" sz="2000"/>
              <a:t>(</a:t>
            </a:r>
            <a:r>
              <a:rPr lang="en-GB" altLang="en-US" sz="2000" i="1"/>
              <a:t>u</a:t>
            </a:r>
            <a:r>
              <a:rPr lang="en-GB" altLang="en-US" sz="2000"/>
              <a:t>, </a:t>
            </a:r>
            <a:r>
              <a:rPr lang="en-GB" altLang="en-US" sz="2000" i="1"/>
              <a:t>v</a:t>
            </a:r>
            <a:r>
              <a:rPr lang="en-GB" altLang="en-US" sz="2000"/>
              <a:t>,</a:t>
            </a:r>
            <a:r>
              <a:rPr lang="en-GB" altLang="en-US" sz="2000" i="1"/>
              <a:t> w</a:t>
            </a:r>
            <a:r>
              <a:rPr lang="en-GB" altLang="en-US" sz="2000"/>
              <a:t>).</a:t>
            </a:r>
          </a:p>
          <a:p>
            <a:pPr>
              <a:spcAft>
                <a:spcPts val="1200"/>
              </a:spcAft>
            </a:pPr>
            <a:r>
              <a:rPr lang="en-GB" altLang="en-US" sz="2000" b="1"/>
              <a:t>Surface 1: G</a:t>
            </a:r>
            <a:r>
              <a:rPr lang="en-GB" altLang="en-US" sz="2000" b="1" baseline="-25000"/>
              <a:t>S1</a:t>
            </a:r>
            <a:r>
              <a:rPr lang="en-GB" altLang="en-US" sz="2000"/>
              <a:t>(</a:t>
            </a:r>
            <a:r>
              <a:rPr lang="en-GB" altLang="en-US" sz="2000" i="1"/>
              <a:t>u</a:t>
            </a:r>
            <a:r>
              <a:rPr lang="en-GB" altLang="en-US" sz="2000"/>
              <a:t>, </a:t>
            </a:r>
            <a:r>
              <a:rPr lang="en-GB" altLang="en-US" sz="2000" i="1"/>
              <a:t>v</a:t>
            </a:r>
            <a:r>
              <a:rPr lang="en-GB" altLang="en-US" sz="2000"/>
              <a:t>) = </a:t>
            </a:r>
            <a:r>
              <a:rPr lang="en-GB" altLang="en-US" sz="2000" b="1"/>
              <a:t>G</a:t>
            </a:r>
            <a:r>
              <a:rPr lang="en-GB" altLang="en-US" sz="2000"/>
              <a:t>(</a:t>
            </a:r>
            <a:r>
              <a:rPr lang="en-GB" altLang="en-US" sz="2000" i="1"/>
              <a:t>u</a:t>
            </a:r>
            <a:r>
              <a:rPr lang="en-GB" altLang="en-US" sz="2000"/>
              <a:t>, </a:t>
            </a:r>
            <a:r>
              <a:rPr lang="en-GB" altLang="en-US" sz="2000" i="1"/>
              <a:t>v</a:t>
            </a:r>
            <a:r>
              <a:rPr lang="en-GB" altLang="en-US" sz="2000"/>
              <a:t>,</a:t>
            </a:r>
            <a:r>
              <a:rPr lang="en-GB" altLang="en-US" sz="2000" i="1"/>
              <a:t> w</a:t>
            </a:r>
            <a:r>
              <a:rPr lang="en-GB" altLang="en-US" sz="2000" baseline="-25000"/>
              <a:t>0</a:t>
            </a:r>
            <a:r>
              <a:rPr lang="en-GB" altLang="en-US" sz="2000"/>
              <a:t>).</a:t>
            </a:r>
          </a:p>
          <a:p>
            <a:pPr>
              <a:spcAft>
                <a:spcPts val="1200"/>
              </a:spcAft>
            </a:pPr>
            <a:r>
              <a:rPr lang="en-GB" altLang="en-US" sz="2000" b="1"/>
              <a:t>Surface 2: G</a:t>
            </a:r>
            <a:r>
              <a:rPr lang="en-GB" altLang="en-US" sz="2000" b="1" baseline="-25000"/>
              <a:t>S2</a:t>
            </a:r>
            <a:r>
              <a:rPr lang="en-GB" altLang="en-US" sz="2000"/>
              <a:t>(</a:t>
            </a:r>
            <a:r>
              <a:rPr lang="en-GB" altLang="en-US" sz="2000" i="1"/>
              <a:t>u</a:t>
            </a:r>
            <a:r>
              <a:rPr lang="en-GB" altLang="en-US" sz="2000"/>
              <a:t>, </a:t>
            </a:r>
            <a:r>
              <a:rPr lang="en-GB" altLang="en-US" sz="2000" i="1"/>
              <a:t>v</a:t>
            </a:r>
            <a:r>
              <a:rPr lang="en-GB" altLang="en-US" sz="2000"/>
              <a:t>) = </a:t>
            </a:r>
            <a:r>
              <a:rPr lang="en-GB" altLang="en-US" sz="2000" b="1"/>
              <a:t>G</a:t>
            </a:r>
            <a:r>
              <a:rPr lang="en-GB" altLang="en-US" sz="2000"/>
              <a:t>(</a:t>
            </a:r>
            <a:r>
              <a:rPr lang="en-GB" altLang="en-US" sz="2000" i="1"/>
              <a:t>u</a:t>
            </a:r>
            <a:r>
              <a:rPr lang="en-GB" altLang="en-US" sz="2000"/>
              <a:t>, </a:t>
            </a:r>
            <a:r>
              <a:rPr lang="en-GB" altLang="en-US" sz="2000" i="1"/>
              <a:t>v</a:t>
            </a:r>
            <a:r>
              <a:rPr lang="en-GB" altLang="en-US" sz="2000" baseline="-25000"/>
              <a:t>0</a:t>
            </a:r>
            <a:r>
              <a:rPr lang="en-GB" altLang="en-US" sz="2000"/>
              <a:t>,</a:t>
            </a:r>
            <a:r>
              <a:rPr lang="en-GB" altLang="en-US" sz="2000" i="1"/>
              <a:t> w</a:t>
            </a:r>
            <a:r>
              <a:rPr lang="en-GB" altLang="en-US" sz="2000"/>
              <a:t>).</a:t>
            </a:r>
          </a:p>
          <a:p>
            <a:pPr>
              <a:spcAft>
                <a:spcPts val="1200"/>
              </a:spcAft>
            </a:pPr>
            <a:r>
              <a:rPr lang="en-GB" altLang="en-US" sz="2000" b="1"/>
              <a:t>Surface 3: G</a:t>
            </a:r>
            <a:r>
              <a:rPr lang="en-GB" altLang="en-US" sz="2000" b="1" baseline="-25000"/>
              <a:t>S3</a:t>
            </a:r>
            <a:r>
              <a:rPr lang="en-GB" altLang="en-US" sz="2000"/>
              <a:t>(</a:t>
            </a:r>
            <a:r>
              <a:rPr lang="en-GB" altLang="en-US" sz="2000" i="1"/>
              <a:t>u</a:t>
            </a:r>
            <a:r>
              <a:rPr lang="en-GB" altLang="en-US" sz="2000"/>
              <a:t>, </a:t>
            </a:r>
            <a:r>
              <a:rPr lang="en-GB" altLang="en-US" sz="2000" i="1"/>
              <a:t>v</a:t>
            </a:r>
            <a:r>
              <a:rPr lang="en-GB" altLang="en-US" sz="2000"/>
              <a:t>) = </a:t>
            </a:r>
            <a:r>
              <a:rPr lang="en-GB" altLang="en-US" sz="2000" b="1"/>
              <a:t>G</a:t>
            </a:r>
            <a:r>
              <a:rPr lang="en-GB" altLang="en-US" sz="2000"/>
              <a:t>(</a:t>
            </a:r>
            <a:r>
              <a:rPr lang="en-GB" altLang="en-US" sz="2000" i="1"/>
              <a:t>u</a:t>
            </a:r>
            <a:r>
              <a:rPr lang="en-GB" altLang="en-US" sz="2000" baseline="-25000"/>
              <a:t>0</a:t>
            </a:r>
            <a:r>
              <a:rPr lang="en-GB" altLang="en-US" sz="2000"/>
              <a:t>, </a:t>
            </a:r>
            <a:r>
              <a:rPr lang="en-GB" altLang="en-US" sz="2000" i="1"/>
              <a:t>v</a:t>
            </a:r>
            <a:r>
              <a:rPr lang="en-GB" altLang="en-US" sz="2000"/>
              <a:t>,</a:t>
            </a:r>
            <a:r>
              <a:rPr lang="en-GB" altLang="en-US" sz="2000" i="1"/>
              <a:t> w</a:t>
            </a:r>
            <a:r>
              <a:rPr lang="en-GB" altLang="en-US" sz="2000"/>
              <a:t>).</a:t>
            </a:r>
          </a:p>
          <a:p>
            <a:pPr>
              <a:spcAft>
                <a:spcPts val="1200"/>
              </a:spcAft>
            </a:pPr>
            <a:endParaRPr lang="en-GB" altLang="en-US" sz="2000"/>
          </a:p>
        </p:txBody>
      </p:sp>
      <p:sp>
        <p:nvSpPr>
          <p:cNvPr id="105481" name="Text Box 9"/>
          <p:cNvSpPr txBox="1">
            <a:spLocks noChangeArrowheads="1"/>
          </p:cNvSpPr>
          <p:nvPr/>
        </p:nvSpPr>
        <p:spPr bwMode="auto">
          <a:xfrm>
            <a:off x="1331913" y="3276600"/>
            <a:ext cx="608488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ts val="1200"/>
              </a:spcAft>
            </a:pPr>
            <a:r>
              <a:rPr lang="en-GB" altLang="en-US" sz="2000">
                <a:solidFill>
                  <a:schemeClr val="accent2"/>
                </a:solidFill>
              </a:rPr>
              <a:t>Each </a:t>
            </a:r>
            <a:r>
              <a:rPr lang="en-GB" altLang="en-US" sz="2000" b="1">
                <a:solidFill>
                  <a:schemeClr val="accent2"/>
                </a:solidFill>
              </a:rPr>
              <a:t>G</a:t>
            </a:r>
            <a:r>
              <a:rPr lang="en-GB" altLang="en-US" sz="2000" b="1" baseline="-25000">
                <a:solidFill>
                  <a:schemeClr val="accent2"/>
                </a:solidFill>
              </a:rPr>
              <a:t>S</a:t>
            </a:r>
            <a:r>
              <a:rPr lang="en-GB" altLang="en-US" sz="2000" b="1" i="1" baseline="-25000">
                <a:solidFill>
                  <a:schemeClr val="accent2"/>
                </a:solidFill>
              </a:rPr>
              <a:t>k </a:t>
            </a:r>
            <a:r>
              <a:rPr lang="en-GB" altLang="en-US" sz="2000">
                <a:solidFill>
                  <a:schemeClr val="accent2"/>
                </a:solidFill>
              </a:rPr>
              <a:t>is the generating function for a surface CS.</a:t>
            </a:r>
            <a:endParaRPr lang="en-US" altLang="en-US">
              <a:solidFill>
                <a:schemeClr val="accent2"/>
              </a:solidFill>
            </a:endParaRPr>
          </a:p>
        </p:txBody>
      </p:sp>
      <p:sp>
        <p:nvSpPr>
          <p:cNvPr id="105482" name="Text Box 10"/>
          <p:cNvSpPr txBox="1">
            <a:spLocks noChangeArrowheads="1"/>
          </p:cNvSpPr>
          <p:nvPr/>
        </p:nvSpPr>
        <p:spPr bwMode="auto">
          <a:xfrm>
            <a:off x="1284288" y="5283200"/>
            <a:ext cx="58832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ts val="1200"/>
              </a:spcAft>
            </a:pPr>
            <a:r>
              <a:rPr lang="en-GB" altLang="en-US" sz="2000">
                <a:solidFill>
                  <a:schemeClr val="accent2"/>
                </a:solidFill>
              </a:rPr>
              <a:t>Each </a:t>
            </a:r>
            <a:r>
              <a:rPr lang="en-GB" altLang="en-US" sz="2000" b="1">
                <a:solidFill>
                  <a:schemeClr val="accent2"/>
                </a:solidFill>
              </a:rPr>
              <a:t>G</a:t>
            </a:r>
            <a:r>
              <a:rPr lang="en-GB" altLang="en-US" sz="2000" b="1" baseline="-25000">
                <a:solidFill>
                  <a:schemeClr val="accent2"/>
                </a:solidFill>
              </a:rPr>
              <a:t>C</a:t>
            </a:r>
            <a:r>
              <a:rPr lang="en-GB" altLang="en-US" sz="2000" b="1" i="1" baseline="-25000">
                <a:solidFill>
                  <a:schemeClr val="accent2"/>
                </a:solidFill>
              </a:rPr>
              <a:t>k </a:t>
            </a:r>
            <a:r>
              <a:rPr lang="en-GB" altLang="en-US" sz="2000">
                <a:solidFill>
                  <a:schemeClr val="accent2"/>
                </a:solidFill>
              </a:rPr>
              <a:t>is the generating function for a curve CS.</a:t>
            </a:r>
            <a:endParaRPr lang="en-US" altLang="en-US">
              <a:solidFill>
                <a:schemeClr val="accent2"/>
              </a:solidFill>
            </a:endParaRPr>
          </a:p>
        </p:txBody>
      </p:sp>
      <p:sp>
        <p:nvSpPr>
          <p:cNvPr id="105483" name="Text Box 11"/>
          <p:cNvSpPr txBox="1">
            <a:spLocks noChangeArrowheads="1"/>
          </p:cNvSpPr>
          <p:nvPr/>
        </p:nvSpPr>
        <p:spPr bwMode="auto">
          <a:xfrm>
            <a:off x="698500" y="5902325"/>
            <a:ext cx="7785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 CS is </a:t>
            </a:r>
            <a:r>
              <a:rPr lang="en-US" altLang="en-US" sz="2000" b="1" i="1"/>
              <a:t>orthogonal</a:t>
            </a:r>
            <a:r>
              <a:rPr lang="en-US" altLang="en-US" sz="2000"/>
              <a:t> if its coordinate curves intersect at right angles.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4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54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548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5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8" grpId="0" autoUpdateAnimBg="0"/>
      <p:bldP spid="105481" grpId="0" autoUpdateAnimBg="0"/>
      <p:bldP spid="105482" grpId="0" autoUpdateAnimBg="0"/>
      <p:bldP spid="105483"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en-US" sz="3600"/>
              <a:t>Coordinate surfaces and curves</a:t>
            </a:r>
            <a:endParaRPr lang="en-US" altLang="en-US"/>
          </a:p>
        </p:txBody>
      </p:sp>
      <p:graphicFrame>
        <p:nvGraphicFramePr>
          <p:cNvPr id="164867" name="Object 3"/>
          <p:cNvGraphicFramePr>
            <a:graphicFrameLocks noChangeAspect="1"/>
          </p:cNvGraphicFramePr>
          <p:nvPr/>
        </p:nvGraphicFramePr>
        <p:xfrm>
          <a:off x="436563" y="1220788"/>
          <a:ext cx="5969000" cy="3935412"/>
        </p:xfrm>
        <a:graphic>
          <a:graphicData uri="http://schemas.openxmlformats.org/presentationml/2006/ole">
            <mc:AlternateContent xmlns:mc="http://schemas.openxmlformats.org/markup-compatibility/2006">
              <mc:Choice xmlns:v="urn:schemas-microsoft-com:vml" Requires="v">
                <p:oleObj spid="_x0000_s164877" name="Picture" r:id="rId3" imgW="5791320" imgH="3819600" progId="Word.Picture.8">
                  <p:embed/>
                </p:oleObj>
              </mc:Choice>
              <mc:Fallback>
                <p:oleObj name="Picture" r:id="rId3" imgW="5791320" imgH="381960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63" y="1220788"/>
                        <a:ext cx="5969000"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869" name="Text Box 5"/>
          <p:cNvSpPr txBox="1">
            <a:spLocks noChangeArrowheads="1"/>
          </p:cNvSpPr>
          <p:nvPr/>
        </p:nvSpPr>
        <p:spPr bwMode="auto">
          <a:xfrm>
            <a:off x="4903788" y="4213225"/>
            <a:ext cx="36988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ts val="1200"/>
              </a:spcAft>
            </a:pPr>
            <a:r>
              <a:rPr lang="en-GB" altLang="en-US" sz="2000" b="1"/>
              <a:t>Example: Geodetic G(</a:t>
            </a:r>
            <a:r>
              <a:rPr lang="en-GB" altLang="en-US" sz="2000" b="1" i="1">
                <a:sym typeface="Symbol" panose="05050102010706020507" pitchFamily="18" charset="2"/>
              </a:rPr>
              <a:t></a:t>
            </a:r>
            <a:r>
              <a:rPr lang="en-GB" altLang="en-US" sz="2000" b="1">
                <a:sym typeface="Symbol" panose="05050102010706020507" pitchFamily="18" charset="2"/>
              </a:rPr>
              <a:t>,</a:t>
            </a:r>
            <a:r>
              <a:rPr lang="en-GB" altLang="en-US" sz="2000" b="1" i="1">
                <a:sym typeface="Symbol" panose="05050102010706020507" pitchFamily="18" charset="2"/>
              </a:rPr>
              <a:t> </a:t>
            </a:r>
            <a:r>
              <a:rPr lang="en-GB" altLang="en-US" sz="2000" b="1"/>
              <a:t>, </a:t>
            </a:r>
            <a:r>
              <a:rPr lang="en-GB" altLang="en-US" sz="2000" b="1" i="1"/>
              <a:t>h</a:t>
            </a:r>
            <a:r>
              <a:rPr lang="en-GB" altLang="en-US" sz="2000" b="1"/>
              <a:t>)</a:t>
            </a:r>
          </a:p>
          <a:p>
            <a:pPr>
              <a:spcAft>
                <a:spcPts val="1200"/>
              </a:spcAft>
            </a:pPr>
            <a:r>
              <a:rPr lang="en-GB" altLang="en-US" sz="2000" b="1"/>
              <a:t>Ellipsoid: G</a:t>
            </a:r>
            <a:r>
              <a:rPr lang="en-GB" altLang="en-US" sz="2000" b="1" baseline="-25000"/>
              <a:t>S</a:t>
            </a:r>
            <a:r>
              <a:rPr lang="en-GB" altLang="en-US" sz="2000"/>
              <a:t>(</a:t>
            </a:r>
            <a:r>
              <a:rPr lang="en-GB" altLang="en-US" sz="2000" b="1" i="1">
                <a:sym typeface="Symbol" panose="05050102010706020507" pitchFamily="18" charset="2"/>
              </a:rPr>
              <a:t></a:t>
            </a:r>
            <a:r>
              <a:rPr lang="en-GB" altLang="en-US" sz="2000" b="1">
                <a:sym typeface="Symbol" panose="05050102010706020507" pitchFamily="18" charset="2"/>
              </a:rPr>
              <a:t>,</a:t>
            </a:r>
            <a:r>
              <a:rPr lang="en-GB" altLang="en-US" sz="2000" b="1" i="1">
                <a:sym typeface="Symbol" panose="05050102010706020507" pitchFamily="18" charset="2"/>
              </a:rPr>
              <a:t> </a:t>
            </a:r>
            <a:r>
              <a:rPr lang="en-GB" altLang="en-US" sz="2000"/>
              <a:t>) = </a:t>
            </a:r>
            <a:r>
              <a:rPr lang="en-GB" altLang="en-US" sz="2000" b="1"/>
              <a:t>G</a:t>
            </a:r>
            <a:r>
              <a:rPr lang="en-GB" altLang="en-US" sz="2000"/>
              <a:t>(</a:t>
            </a:r>
            <a:r>
              <a:rPr lang="en-GB" altLang="en-US" sz="2000" b="1" i="1">
                <a:sym typeface="Symbol" panose="05050102010706020507" pitchFamily="18" charset="2"/>
              </a:rPr>
              <a:t></a:t>
            </a:r>
            <a:r>
              <a:rPr lang="en-GB" altLang="en-US" sz="2000" b="1">
                <a:sym typeface="Symbol" panose="05050102010706020507" pitchFamily="18" charset="2"/>
              </a:rPr>
              <a:t>, </a:t>
            </a:r>
            <a:r>
              <a:rPr lang="en-GB" altLang="en-US" sz="2000" b="1" i="1">
                <a:sym typeface="Symbol" panose="05050102010706020507" pitchFamily="18" charset="2"/>
              </a:rPr>
              <a:t></a:t>
            </a:r>
            <a:r>
              <a:rPr lang="en-GB" altLang="en-US" sz="2000" b="1">
                <a:sym typeface="Symbol" panose="05050102010706020507" pitchFamily="18" charset="2"/>
              </a:rPr>
              <a:t>,</a:t>
            </a:r>
            <a:r>
              <a:rPr lang="en-GB" altLang="en-US" sz="2000" i="1"/>
              <a:t> </a:t>
            </a:r>
            <a:r>
              <a:rPr lang="en-GB" altLang="en-US" sz="2000"/>
              <a:t>0).</a:t>
            </a:r>
          </a:p>
          <a:p>
            <a:pPr>
              <a:spcAft>
                <a:spcPts val="1200"/>
              </a:spcAft>
            </a:pPr>
            <a:r>
              <a:rPr lang="en-GB" altLang="en-US" sz="2000" b="1"/>
              <a:t>parallel: G</a:t>
            </a:r>
            <a:r>
              <a:rPr lang="en-GB" altLang="en-US" sz="2000" b="1" baseline="-25000"/>
              <a:t>C1</a:t>
            </a:r>
            <a:r>
              <a:rPr lang="en-GB" altLang="en-US" sz="2000"/>
              <a:t>(</a:t>
            </a:r>
            <a:r>
              <a:rPr lang="en-GB" altLang="en-US" sz="2000" b="1" i="1">
                <a:sym typeface="Symbol" panose="05050102010706020507" pitchFamily="18" charset="2"/>
              </a:rPr>
              <a:t></a:t>
            </a:r>
            <a:r>
              <a:rPr lang="en-GB" altLang="en-US" sz="2000"/>
              <a:t>) = </a:t>
            </a:r>
            <a:r>
              <a:rPr lang="en-GB" altLang="en-US" sz="2000" b="1"/>
              <a:t>G</a:t>
            </a:r>
            <a:r>
              <a:rPr lang="en-GB" altLang="en-US" sz="2000"/>
              <a:t>(</a:t>
            </a:r>
            <a:r>
              <a:rPr lang="en-GB" altLang="en-US" sz="2000" b="1" i="1">
                <a:sym typeface="Symbol" panose="05050102010706020507" pitchFamily="18" charset="2"/>
              </a:rPr>
              <a:t></a:t>
            </a:r>
            <a:r>
              <a:rPr lang="en-GB" altLang="en-US" sz="2000" b="1">
                <a:sym typeface="Symbol" panose="05050102010706020507" pitchFamily="18" charset="2"/>
              </a:rPr>
              <a:t>, </a:t>
            </a:r>
            <a:r>
              <a:rPr lang="en-GB" altLang="en-US" sz="2000" b="1" i="1">
                <a:sym typeface="Symbol" panose="05050102010706020507" pitchFamily="18" charset="2"/>
              </a:rPr>
              <a:t></a:t>
            </a:r>
            <a:r>
              <a:rPr lang="en-GB" altLang="en-US" sz="2000" b="1" baseline="-25000">
                <a:sym typeface="Symbol" panose="05050102010706020507" pitchFamily="18" charset="2"/>
              </a:rPr>
              <a:t>0</a:t>
            </a:r>
            <a:r>
              <a:rPr lang="en-GB" altLang="en-US" sz="2000" b="1">
                <a:sym typeface="Symbol" panose="05050102010706020507" pitchFamily="18" charset="2"/>
              </a:rPr>
              <a:t>,</a:t>
            </a:r>
            <a:r>
              <a:rPr lang="en-GB" altLang="en-US" sz="2000" i="1"/>
              <a:t> </a:t>
            </a:r>
            <a:r>
              <a:rPr lang="en-GB" altLang="en-US" sz="2000"/>
              <a:t>0).</a:t>
            </a:r>
          </a:p>
          <a:p>
            <a:pPr>
              <a:spcAft>
                <a:spcPts val="1200"/>
              </a:spcAft>
            </a:pPr>
            <a:r>
              <a:rPr lang="en-GB" altLang="en-US" sz="2000" b="1"/>
              <a:t>meridian: G</a:t>
            </a:r>
            <a:r>
              <a:rPr lang="en-GB" altLang="en-US" sz="2000" b="1" baseline="-25000"/>
              <a:t>C2</a:t>
            </a:r>
            <a:r>
              <a:rPr lang="en-GB" altLang="en-US" sz="2000"/>
              <a:t>(</a:t>
            </a:r>
            <a:r>
              <a:rPr lang="en-GB" altLang="en-US" sz="2000" b="1" i="1">
                <a:sym typeface="Symbol" panose="05050102010706020507" pitchFamily="18" charset="2"/>
              </a:rPr>
              <a:t></a:t>
            </a:r>
            <a:r>
              <a:rPr lang="en-GB" altLang="en-US" sz="2000"/>
              <a:t>) = </a:t>
            </a:r>
            <a:r>
              <a:rPr lang="en-GB" altLang="en-US" sz="2000" b="1"/>
              <a:t>G</a:t>
            </a:r>
            <a:r>
              <a:rPr lang="en-GB" altLang="en-US" sz="2000"/>
              <a:t>(</a:t>
            </a:r>
            <a:r>
              <a:rPr lang="en-GB" altLang="en-US" sz="2000" b="1" i="1">
                <a:sym typeface="Symbol" panose="05050102010706020507" pitchFamily="18" charset="2"/>
              </a:rPr>
              <a:t></a:t>
            </a:r>
            <a:r>
              <a:rPr lang="en-GB" altLang="en-US" sz="2000" b="1" baseline="-25000">
                <a:sym typeface="Symbol" panose="05050102010706020507" pitchFamily="18" charset="2"/>
              </a:rPr>
              <a:t>0</a:t>
            </a:r>
            <a:r>
              <a:rPr lang="en-GB" altLang="en-US" sz="2000"/>
              <a:t>, </a:t>
            </a:r>
            <a:r>
              <a:rPr lang="en-GB" altLang="en-US" sz="2000" b="1" i="1">
                <a:sym typeface="Symbol" panose="05050102010706020507" pitchFamily="18" charset="2"/>
              </a:rPr>
              <a:t></a:t>
            </a:r>
            <a:r>
              <a:rPr lang="en-GB" altLang="en-US" sz="2000"/>
              <a:t>,</a:t>
            </a:r>
            <a:r>
              <a:rPr lang="en-GB" altLang="en-US" sz="2000" i="1"/>
              <a:t> </a:t>
            </a:r>
            <a:r>
              <a:rPr lang="en-GB" altLang="en-US" sz="2000"/>
              <a:t>0).</a:t>
            </a:r>
            <a:endParaRPr lang="en-US" altLang="en-US" sz="2000"/>
          </a:p>
        </p:txBody>
      </p:sp>
      <p:grpSp>
        <p:nvGrpSpPr>
          <p:cNvPr id="164874" name="Group 10"/>
          <p:cNvGrpSpPr>
            <a:grpSpLocks/>
          </p:cNvGrpSpPr>
          <p:nvPr/>
        </p:nvGrpSpPr>
        <p:grpSpPr bwMode="auto">
          <a:xfrm>
            <a:off x="6735763" y="2320925"/>
            <a:ext cx="1812925" cy="1947863"/>
            <a:chOff x="4243" y="1462"/>
            <a:chExt cx="1142" cy="1227"/>
          </a:xfrm>
        </p:grpSpPr>
        <p:sp>
          <p:nvSpPr>
            <p:cNvPr id="164870" name="Text Box 6"/>
            <p:cNvSpPr txBox="1">
              <a:spLocks noChangeArrowheads="1"/>
            </p:cNvSpPr>
            <p:nvPr/>
          </p:nvSpPr>
          <p:spPr bwMode="auto">
            <a:xfrm>
              <a:off x="4243" y="1462"/>
              <a:ext cx="11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accent2"/>
                  </a:solidFill>
                </a:rPr>
                <a:t>3D geodetic</a:t>
              </a:r>
            </a:p>
          </p:txBody>
        </p:sp>
        <p:sp>
          <p:nvSpPr>
            <p:cNvPr id="164872" name="Line 8"/>
            <p:cNvSpPr>
              <a:spLocks noChangeShapeType="1"/>
            </p:cNvSpPr>
            <p:nvPr/>
          </p:nvSpPr>
          <p:spPr bwMode="auto">
            <a:xfrm flipH="1">
              <a:off x="4720" y="1764"/>
              <a:ext cx="239" cy="925"/>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4875" name="Group 11"/>
          <p:cNvGrpSpPr>
            <a:grpSpLocks/>
          </p:cNvGrpSpPr>
          <p:nvPr/>
        </p:nvGrpSpPr>
        <p:grpSpPr bwMode="auto">
          <a:xfrm>
            <a:off x="1219200" y="4994275"/>
            <a:ext cx="5072063" cy="1020763"/>
            <a:chOff x="768" y="3146"/>
            <a:chExt cx="3195" cy="643"/>
          </a:xfrm>
        </p:grpSpPr>
        <p:sp>
          <p:nvSpPr>
            <p:cNvPr id="164871" name="Text Box 7"/>
            <p:cNvSpPr txBox="1">
              <a:spLocks noChangeArrowheads="1"/>
            </p:cNvSpPr>
            <p:nvPr/>
          </p:nvSpPr>
          <p:spPr bwMode="auto">
            <a:xfrm>
              <a:off x="768" y="3271"/>
              <a:ext cx="155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accent2"/>
                  </a:solidFill>
                </a:rPr>
                <a:t>(induced)</a:t>
              </a:r>
            </a:p>
            <a:p>
              <a:r>
                <a:rPr lang="en-US" altLang="en-US">
                  <a:solidFill>
                    <a:schemeClr val="accent2"/>
                  </a:solidFill>
                </a:rPr>
                <a:t>Surface geodetic</a:t>
              </a:r>
            </a:p>
          </p:txBody>
        </p:sp>
        <p:sp>
          <p:nvSpPr>
            <p:cNvPr id="164873" name="Line 9"/>
            <p:cNvSpPr>
              <a:spLocks noChangeShapeType="1"/>
            </p:cNvSpPr>
            <p:nvPr/>
          </p:nvSpPr>
          <p:spPr bwMode="auto">
            <a:xfrm flipV="1">
              <a:off x="1846" y="3146"/>
              <a:ext cx="2117" cy="363"/>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86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486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486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486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6487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648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9"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GB" altLang="en-US" sz="3600"/>
              <a:t>Map projections</a:t>
            </a:r>
            <a:endParaRPr lang="en-US" altLang="en-US" sz="3600"/>
          </a:p>
        </p:txBody>
      </p:sp>
      <p:sp>
        <p:nvSpPr>
          <p:cNvPr id="165892" name="Text Box 4"/>
          <p:cNvSpPr txBox="1">
            <a:spLocks noChangeArrowheads="1"/>
          </p:cNvSpPr>
          <p:nvPr/>
        </p:nvSpPr>
        <p:spPr bwMode="auto">
          <a:xfrm>
            <a:off x="1525588" y="1565275"/>
            <a:ext cx="6388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t>Map projections are 2D models of a 3D curved surface.</a:t>
            </a:r>
            <a:endParaRPr lang="en-US" altLang="en-US" sz="2000"/>
          </a:p>
        </p:txBody>
      </p:sp>
      <p:pic>
        <p:nvPicPr>
          <p:cNvPr id="16589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138" y="2238375"/>
            <a:ext cx="6029325"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GB" altLang="en-US" sz="3600"/>
              <a:t>Map projections</a:t>
            </a:r>
            <a:endParaRPr lang="en-US" altLang="en-US" sz="3600"/>
          </a:p>
        </p:txBody>
      </p:sp>
      <p:sp>
        <p:nvSpPr>
          <p:cNvPr id="192515" name="Text Box 3"/>
          <p:cNvSpPr txBox="1">
            <a:spLocks noChangeArrowheads="1"/>
          </p:cNvSpPr>
          <p:nvPr/>
        </p:nvSpPr>
        <p:spPr bwMode="auto">
          <a:xfrm>
            <a:off x="469900" y="2159000"/>
            <a:ext cx="8232775"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ts val="1200"/>
              </a:spcAft>
            </a:pPr>
            <a:r>
              <a:rPr lang="en-GB" altLang="en-US" sz="2000"/>
              <a:t>A </a:t>
            </a:r>
            <a:r>
              <a:rPr lang="en-GB" altLang="en-US" sz="2000" i="1"/>
              <a:t>map projection (MP)</a:t>
            </a:r>
            <a:r>
              <a:rPr lang="en-GB" altLang="en-US" sz="2000"/>
              <a:t> is comprised of </a:t>
            </a:r>
          </a:p>
          <a:p>
            <a:pPr lvl="2">
              <a:spcAft>
                <a:spcPts val="1200"/>
              </a:spcAft>
            </a:pPr>
            <a:r>
              <a:rPr lang="en-GB" altLang="en-US" sz="2000">
                <a:cs typeface="Times New Roman" panose="02020603050405020304" pitchFamily="18" charset="0"/>
              </a:rPr>
              <a:t>a.	</a:t>
            </a:r>
            <a:r>
              <a:rPr lang="en-GB" altLang="en-US" sz="2000"/>
              <a:t>a connected region of the surface of an oblate ellipsoid,</a:t>
            </a:r>
            <a:br>
              <a:rPr lang="en-GB" altLang="en-US" sz="2000"/>
            </a:br>
            <a:r>
              <a:rPr lang="en-GB" altLang="en-US" sz="2000">
                <a:cs typeface="Times New Roman" panose="02020603050405020304" pitchFamily="18" charset="0"/>
              </a:rPr>
              <a:t>b.	</a:t>
            </a:r>
            <a:r>
              <a:rPr lang="en-GB" altLang="en-US" sz="2000"/>
              <a:t>a generating projection, and</a:t>
            </a:r>
            <a:br>
              <a:rPr lang="en-GB" altLang="en-US" sz="2000"/>
            </a:br>
            <a:r>
              <a:rPr lang="en-GB" altLang="en-US" sz="2000">
                <a:cs typeface="Times New Roman" panose="02020603050405020304" pitchFamily="18" charset="0"/>
              </a:rPr>
              <a:t>c.	</a:t>
            </a:r>
            <a:r>
              <a:rPr lang="en-GB" altLang="en-US" sz="2000"/>
              <a:t>an MP range in </a:t>
            </a:r>
            <a:r>
              <a:rPr lang="en-GB" altLang="en-US" sz="2000" u="sng"/>
              <a:t>2D coordinate-space</a:t>
            </a:r>
            <a:r>
              <a:rPr lang="en-GB" altLang="en-US" sz="2000"/>
              <a:t>,</a:t>
            </a:r>
          </a:p>
          <a:p>
            <a:pPr>
              <a:spcAft>
                <a:spcPts val="1200"/>
              </a:spcAft>
            </a:pPr>
            <a:r>
              <a:rPr lang="en-GB" altLang="en-US" sz="2000"/>
              <a:t>where:</a:t>
            </a:r>
          </a:p>
          <a:p>
            <a:pPr lvl="2">
              <a:spcAft>
                <a:spcPts val="1200"/>
              </a:spcAft>
            </a:pPr>
            <a:r>
              <a:rPr lang="en-GB" altLang="en-US" sz="2000">
                <a:cs typeface="Times New Roman" panose="02020603050405020304" pitchFamily="18" charset="0"/>
              </a:rPr>
              <a:t>d.	</a:t>
            </a:r>
            <a:r>
              <a:rPr lang="en-GB" altLang="en-US" sz="2000"/>
              <a:t>the MP range is connected, and</a:t>
            </a:r>
            <a:br>
              <a:rPr lang="en-GB" altLang="en-US" sz="2000"/>
            </a:br>
            <a:r>
              <a:rPr lang="en-GB" altLang="en-US" sz="2000">
                <a:cs typeface="Times New Roman" panose="02020603050405020304" pitchFamily="18" charset="0"/>
              </a:rPr>
              <a:t>e.	</a:t>
            </a:r>
            <a:r>
              <a:rPr lang="en-GB" altLang="en-US" sz="2000"/>
              <a:t>the generating projection is one-to-one from the region </a:t>
            </a:r>
            <a:br>
              <a:rPr lang="en-GB" altLang="en-US" sz="2000"/>
            </a:br>
            <a:r>
              <a:rPr lang="en-GB" altLang="en-US" sz="2000"/>
              <a:t>	of the </a:t>
            </a:r>
            <a:r>
              <a:rPr lang="en-GB" altLang="en-US" sz="2000" u="sng"/>
              <a:t>oblate ellipsoid</a:t>
            </a:r>
            <a:r>
              <a:rPr lang="en-GB" altLang="en-US" sz="2000"/>
              <a:t> onto its MP range and its </a:t>
            </a:r>
            <a:br>
              <a:rPr lang="en-GB" altLang="en-US" sz="2000"/>
            </a:br>
            <a:r>
              <a:rPr lang="en-GB" altLang="en-US" sz="2000"/>
              <a:t>	inverse function is smooth and orientation preserving.</a:t>
            </a:r>
            <a:endParaRPr lang="en-US" altLang="en-US" sz="2000"/>
          </a:p>
        </p:txBody>
      </p:sp>
      <p:sp>
        <p:nvSpPr>
          <p:cNvPr id="192516" name="Text Box 4"/>
          <p:cNvSpPr txBox="1">
            <a:spLocks noChangeArrowheads="1"/>
          </p:cNvSpPr>
          <p:nvPr/>
        </p:nvSpPr>
        <p:spPr bwMode="auto">
          <a:xfrm>
            <a:off x="1525588" y="1565275"/>
            <a:ext cx="6388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t>Map projections are 2D models of a 3D curved surface.</a:t>
            </a:r>
            <a:endParaRPr lang="en-US" altLang="en-US" sz="2000"/>
          </a:p>
        </p:txBody>
      </p:sp>
      <p:sp>
        <p:nvSpPr>
          <p:cNvPr id="192517" name="Text Box 5"/>
          <p:cNvSpPr txBox="1">
            <a:spLocks noChangeArrowheads="1"/>
          </p:cNvSpPr>
          <p:nvPr/>
        </p:nvSpPr>
        <p:spPr bwMode="auto">
          <a:xfrm>
            <a:off x="1147763" y="5689600"/>
            <a:ext cx="6702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chemeClr val="accent2"/>
                </a:solidFill>
              </a:rPr>
              <a:t>The generating projection is formulated in terms of </a:t>
            </a:r>
            <a:br>
              <a:rPr lang="en-US" altLang="en-US" sz="2000">
                <a:solidFill>
                  <a:schemeClr val="accent2"/>
                </a:solidFill>
              </a:rPr>
            </a:br>
            <a:r>
              <a:rPr lang="en-US" altLang="en-US" sz="2000">
                <a:solidFill>
                  <a:schemeClr val="accent2"/>
                </a:solidFill>
              </a:rPr>
              <a:t>surface geodetic coordinates called </a:t>
            </a:r>
            <a:r>
              <a:rPr lang="en-US" altLang="en-US" sz="2000" b="1" i="1">
                <a:solidFill>
                  <a:schemeClr val="accent2"/>
                </a:solidFill>
              </a:rPr>
              <a:t>mapping equations</a:t>
            </a:r>
            <a:r>
              <a:rPr lang="en-US" altLang="en-US" sz="2000" b="1">
                <a:solidFill>
                  <a:schemeClr val="accent2"/>
                </a:solidFill>
              </a:rPr>
              <a:t>.</a:t>
            </a:r>
            <a:r>
              <a:rPr lang="en-US" altLang="en-US" sz="2000">
                <a:solidFill>
                  <a:schemeClr val="accent2"/>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2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7"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GB" altLang="en-US" sz="3600"/>
              <a:t>Map projections</a:t>
            </a:r>
            <a:endParaRPr lang="en-US" altLang="en-US" sz="3600"/>
          </a:p>
        </p:txBody>
      </p:sp>
      <p:sp>
        <p:nvSpPr>
          <p:cNvPr id="169987" name="Text Box 3"/>
          <p:cNvSpPr txBox="1">
            <a:spLocks noChangeArrowheads="1"/>
          </p:cNvSpPr>
          <p:nvPr/>
        </p:nvSpPr>
        <p:spPr bwMode="auto">
          <a:xfrm>
            <a:off x="1135063" y="2520950"/>
            <a:ext cx="7038975" cy="298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Aft>
                <a:spcPts val="1200"/>
              </a:spcAft>
            </a:pPr>
            <a:r>
              <a:rPr lang="en-US" altLang="en-US" sz="2800"/>
              <a:t>Map projection coordinate-space geometry </a:t>
            </a:r>
          </a:p>
          <a:p>
            <a:pPr algn="ctr">
              <a:spcAft>
                <a:spcPts val="1200"/>
              </a:spcAft>
            </a:pPr>
            <a:r>
              <a:rPr lang="en-US" altLang="en-US" sz="2800"/>
              <a:t>models/approximates oblate ellipsoid </a:t>
            </a:r>
          </a:p>
          <a:p>
            <a:pPr algn="ctr">
              <a:spcAft>
                <a:spcPts val="1200"/>
              </a:spcAft>
            </a:pPr>
            <a:r>
              <a:rPr lang="en-US" altLang="en-US" sz="2800"/>
              <a:t>surface geometry.  </a:t>
            </a:r>
          </a:p>
          <a:p>
            <a:pPr algn="ctr">
              <a:spcAft>
                <a:spcPts val="1200"/>
              </a:spcAft>
            </a:pPr>
            <a:endParaRPr lang="en-US" altLang="en-US" sz="2800"/>
          </a:p>
          <a:p>
            <a:pPr algn="ctr">
              <a:spcAft>
                <a:spcPts val="1200"/>
              </a:spcAft>
            </a:pPr>
            <a:r>
              <a:rPr lang="en-US" altLang="en-US" sz="2800"/>
              <a:t>But the model geometry is </a:t>
            </a:r>
            <a:r>
              <a:rPr lang="en-US" altLang="en-US" sz="2800">
                <a:solidFill>
                  <a:srgbClr val="FF0000"/>
                </a:solidFill>
              </a:rPr>
              <a:t>distorted</a:t>
            </a:r>
            <a:r>
              <a:rPr lang="en-US" altLang="en-US" sz="2800"/>
              <a:t>.</a:t>
            </a:r>
          </a:p>
        </p:txBody>
      </p:sp>
      <p:sp>
        <p:nvSpPr>
          <p:cNvPr id="169988" name="Text Box 4"/>
          <p:cNvSpPr txBox="1">
            <a:spLocks noChangeArrowheads="1"/>
          </p:cNvSpPr>
          <p:nvPr/>
        </p:nvSpPr>
        <p:spPr bwMode="auto">
          <a:xfrm>
            <a:off x="1525588" y="1565275"/>
            <a:ext cx="6388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t>Map projections are 2D models of a 3D curved surface.</a:t>
            </a:r>
            <a:endParaRPr lang="en-US"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ChangeArrowheads="1"/>
          </p:cNvSpPr>
          <p:nvPr/>
        </p:nvSpPr>
        <p:spPr bwMode="auto">
          <a:xfrm>
            <a:off x="835025" y="100013"/>
            <a:ext cx="7772400"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a:solidFill>
                  <a:schemeClr val="tx2"/>
                </a:solidFill>
                <a:latin typeface="Arial" panose="020B0604020202020204" pitchFamily="34" charset="0"/>
              </a:defRPr>
            </a:lvl1pPr>
            <a:lvl2pPr algn="ctr">
              <a:defRPr sz="4000">
                <a:solidFill>
                  <a:schemeClr val="tx2"/>
                </a:solidFill>
                <a:latin typeface="Arial" panose="020B0604020202020204" pitchFamily="34" charset="0"/>
              </a:defRPr>
            </a:lvl2pPr>
            <a:lvl3pPr algn="ctr">
              <a:defRPr sz="4000">
                <a:solidFill>
                  <a:schemeClr val="tx2"/>
                </a:solidFill>
                <a:latin typeface="Arial" panose="020B0604020202020204" pitchFamily="34" charset="0"/>
              </a:defRPr>
            </a:lvl3pPr>
            <a:lvl4pPr algn="ctr">
              <a:defRPr sz="4000">
                <a:solidFill>
                  <a:schemeClr val="tx2"/>
                </a:solidFill>
                <a:latin typeface="Arial" panose="020B0604020202020204" pitchFamily="34" charset="0"/>
              </a:defRPr>
            </a:lvl4pPr>
            <a:lvl5pPr algn="ctr">
              <a:defRPr sz="4000">
                <a:solidFill>
                  <a:schemeClr val="tx2"/>
                </a:solidFill>
                <a:latin typeface="Arial" panose="020B0604020202020204" pitchFamily="34" charset="0"/>
              </a:defRPr>
            </a:lvl5pPr>
            <a:lvl6pPr marL="457200" algn="ctr" eaLnBrk="0" fontAlgn="base" hangingPunct="0">
              <a:spcBef>
                <a:spcPct val="0"/>
              </a:spcBef>
              <a:spcAft>
                <a:spcPct val="0"/>
              </a:spcAft>
              <a:defRPr sz="4000">
                <a:solidFill>
                  <a:schemeClr val="tx2"/>
                </a:solidFill>
                <a:latin typeface="Arial" panose="020B0604020202020204" pitchFamily="34" charset="0"/>
              </a:defRPr>
            </a:lvl6pPr>
            <a:lvl7pPr marL="914400" algn="ctr" eaLnBrk="0" fontAlgn="base" hangingPunct="0">
              <a:spcBef>
                <a:spcPct val="0"/>
              </a:spcBef>
              <a:spcAft>
                <a:spcPct val="0"/>
              </a:spcAft>
              <a:defRPr sz="4000">
                <a:solidFill>
                  <a:schemeClr val="tx2"/>
                </a:solidFill>
                <a:latin typeface="Arial" panose="020B0604020202020204" pitchFamily="34" charset="0"/>
              </a:defRPr>
            </a:lvl7pPr>
            <a:lvl8pPr marL="1371600" algn="ctr" eaLnBrk="0" fontAlgn="base" hangingPunct="0">
              <a:spcBef>
                <a:spcPct val="0"/>
              </a:spcBef>
              <a:spcAft>
                <a:spcPct val="0"/>
              </a:spcAft>
              <a:defRPr sz="4000">
                <a:solidFill>
                  <a:schemeClr val="tx2"/>
                </a:solidFill>
                <a:latin typeface="Arial" panose="020B0604020202020204" pitchFamily="34" charset="0"/>
              </a:defRPr>
            </a:lvl8pPr>
            <a:lvl9pPr marL="1828800" algn="ctr" eaLnBrk="0" fontAlgn="base" hangingPunct="0">
              <a:spcBef>
                <a:spcPct val="0"/>
              </a:spcBef>
              <a:spcAft>
                <a:spcPct val="0"/>
              </a:spcAft>
              <a:defRPr sz="4000">
                <a:solidFill>
                  <a:schemeClr val="tx2"/>
                </a:solidFill>
                <a:latin typeface="Arial" panose="020B0604020202020204" pitchFamily="34" charset="0"/>
              </a:defRPr>
            </a:lvl9pPr>
          </a:lstStyle>
          <a:p>
            <a:pPr>
              <a:lnSpc>
                <a:spcPct val="80000"/>
              </a:lnSpc>
            </a:pPr>
            <a:r>
              <a:rPr lang="en-US" altLang="en-US" sz="3200">
                <a:solidFill>
                  <a:schemeClr val="tx1"/>
                </a:solidFill>
              </a:rPr>
              <a:t>Why is a Spatial Reference Model</a:t>
            </a:r>
            <a:br>
              <a:rPr lang="en-US" altLang="en-US" sz="3200">
                <a:solidFill>
                  <a:schemeClr val="tx1"/>
                </a:solidFill>
              </a:rPr>
            </a:br>
            <a:r>
              <a:rPr lang="en-US" altLang="en-US" sz="3200">
                <a:solidFill>
                  <a:schemeClr val="tx1"/>
                </a:solidFill>
              </a:rPr>
              <a:t>(SRM) needed?</a:t>
            </a:r>
            <a:endParaRPr lang="en-US" altLang="en-US">
              <a:solidFill>
                <a:schemeClr val="tx1"/>
              </a:solidFill>
            </a:endParaRPr>
          </a:p>
        </p:txBody>
      </p:sp>
      <p:sp>
        <p:nvSpPr>
          <p:cNvPr id="408579" name="Rectangle 3"/>
          <p:cNvSpPr>
            <a:spLocks noChangeArrowheads="1"/>
          </p:cNvSpPr>
          <p:nvPr/>
        </p:nvSpPr>
        <p:spPr bwMode="auto">
          <a:xfrm>
            <a:off x="423863" y="1381125"/>
            <a:ext cx="8242300" cy="5110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5000"/>
              </a:lnSpc>
              <a:spcBef>
                <a:spcPct val="30000"/>
              </a:spcBef>
            </a:pPr>
            <a:r>
              <a:rPr lang="en-US" altLang="en-US" sz="1900"/>
              <a:t>The Modeling &amp; Simulation (M&amp;S) community has not been consistent in the treatment of models of the Earth and related coordinate systems.</a:t>
            </a:r>
          </a:p>
          <a:p>
            <a:pPr>
              <a:lnSpc>
                <a:spcPct val="85000"/>
              </a:lnSpc>
              <a:spcBef>
                <a:spcPct val="30000"/>
              </a:spcBef>
            </a:pPr>
            <a:r>
              <a:rPr lang="en-US" altLang="en-US" sz="1900"/>
              <a:t>Consistency is required for joint distributed simulation in order to:</a:t>
            </a:r>
          </a:p>
          <a:p>
            <a:pPr lvl="1">
              <a:lnSpc>
                <a:spcPct val="85000"/>
              </a:lnSpc>
              <a:spcBef>
                <a:spcPct val="10000"/>
              </a:spcBef>
            </a:pPr>
            <a:r>
              <a:rPr lang="en-US" altLang="en-US" sz="1600"/>
              <a:t>Achieve a reasonably level playing field,</a:t>
            </a:r>
          </a:p>
          <a:p>
            <a:pPr lvl="1">
              <a:lnSpc>
                <a:spcPct val="85000"/>
              </a:lnSpc>
              <a:spcBef>
                <a:spcPct val="10000"/>
              </a:spcBef>
            </a:pPr>
            <a:r>
              <a:rPr lang="en-US" altLang="en-US" sz="1600"/>
              <a:t>To support meaningful VV&amp;A.</a:t>
            </a:r>
          </a:p>
          <a:p>
            <a:pPr>
              <a:lnSpc>
                <a:spcPct val="85000"/>
              </a:lnSpc>
              <a:spcBef>
                <a:spcPct val="30000"/>
              </a:spcBef>
            </a:pPr>
            <a:r>
              <a:rPr lang="en-US" altLang="en-US" sz="1900"/>
              <a:t>A number of different Earth reference models (ERMs) are currently employed and this affects:</a:t>
            </a:r>
          </a:p>
          <a:p>
            <a:pPr lvl="1">
              <a:lnSpc>
                <a:spcPct val="85000"/>
              </a:lnSpc>
              <a:spcBef>
                <a:spcPct val="10000"/>
              </a:spcBef>
            </a:pPr>
            <a:r>
              <a:rPr lang="en-US" altLang="en-US" sz="1600"/>
              <a:t>Representation of the environment in M&amp;S and authoritative data bases.</a:t>
            </a:r>
          </a:p>
          <a:p>
            <a:pPr lvl="1">
              <a:lnSpc>
                <a:spcPct val="85000"/>
              </a:lnSpc>
              <a:spcBef>
                <a:spcPct val="10000"/>
              </a:spcBef>
            </a:pPr>
            <a:r>
              <a:rPr lang="en-US" altLang="en-US" sz="1600"/>
              <a:t>Dynamics formulations, both kinematics and kinetics (movement).</a:t>
            </a:r>
          </a:p>
          <a:p>
            <a:pPr lvl="1">
              <a:lnSpc>
                <a:spcPct val="85000"/>
              </a:lnSpc>
              <a:spcBef>
                <a:spcPct val="10000"/>
              </a:spcBef>
            </a:pPr>
            <a:r>
              <a:rPr lang="en-US" altLang="en-US" sz="1600"/>
              <a:t>Acquisition modeling and processing (inter-visibility).</a:t>
            </a:r>
            <a:endParaRPr lang="en-US" altLang="en-US" sz="1400"/>
          </a:p>
          <a:p>
            <a:pPr>
              <a:lnSpc>
                <a:spcPct val="25000"/>
              </a:lnSpc>
              <a:spcBef>
                <a:spcPct val="10000"/>
              </a:spcBef>
            </a:pPr>
            <a:endParaRPr lang="en-US" altLang="en-US" sz="1900"/>
          </a:p>
          <a:p>
            <a:pPr>
              <a:lnSpc>
                <a:spcPct val="85000"/>
              </a:lnSpc>
              <a:spcBef>
                <a:spcPct val="10000"/>
              </a:spcBef>
            </a:pPr>
            <a:r>
              <a:rPr lang="en-US" altLang="en-US" sz="1900"/>
              <a:t>Loss-less and accurate spatial operations are critical to representation and interchange of location data.</a:t>
            </a:r>
          </a:p>
          <a:p>
            <a:pPr>
              <a:lnSpc>
                <a:spcPct val="85000"/>
              </a:lnSpc>
              <a:spcBef>
                <a:spcPct val="30000"/>
              </a:spcBef>
            </a:pPr>
            <a:r>
              <a:rPr lang="en-US" altLang="en-US" sz="1900"/>
              <a:t>A nomenclature inconsistency exists.</a:t>
            </a:r>
          </a:p>
          <a:p>
            <a:pPr lvl="1">
              <a:lnSpc>
                <a:spcPct val="85000"/>
              </a:lnSpc>
              <a:spcBef>
                <a:spcPct val="10000"/>
              </a:spcBef>
            </a:pPr>
            <a:r>
              <a:rPr lang="en-US" altLang="en-US" sz="1600"/>
              <a:t>For example, how do these variables relate?</a:t>
            </a:r>
            <a:r>
              <a:rPr lang="en-US" altLang="en-US" sz="800"/>
              <a:t/>
            </a:r>
            <a:br>
              <a:rPr lang="en-US" altLang="en-US" sz="800"/>
            </a:br>
            <a:r>
              <a:rPr lang="en-US" altLang="en-US" sz="800"/>
              <a:t/>
            </a:r>
            <a:br>
              <a:rPr lang="en-US" altLang="en-US" sz="800"/>
            </a:br>
            <a:r>
              <a:rPr lang="en-US" altLang="en-US" sz="1600"/>
              <a:t>Altitude,  elevation,  height,  geodetic height,  ellipsoidal height,  orthometric height,  height above sea level,  height above mean sea level,  terrain height, pressure altitude,  temperature altitude,  nap of the Earth,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GB" altLang="en-US" sz="3600"/>
              <a:t>Map projection distortion</a:t>
            </a:r>
            <a:endParaRPr lang="en-US" altLang="en-US" sz="3600"/>
          </a:p>
        </p:txBody>
      </p:sp>
      <p:sp>
        <p:nvSpPr>
          <p:cNvPr id="309253" name="Rectangle 5"/>
          <p:cNvSpPr>
            <a:spLocks noGrp="1" noChangeArrowheads="1"/>
          </p:cNvSpPr>
          <p:nvPr>
            <p:ph type="body" idx="1"/>
          </p:nvPr>
        </p:nvSpPr>
        <p:spPr>
          <a:xfrm>
            <a:off x="685800" y="1282700"/>
            <a:ext cx="7921625" cy="4986338"/>
          </a:xfrm>
        </p:spPr>
        <p:txBody>
          <a:bodyPr/>
          <a:lstStyle/>
          <a:p>
            <a:r>
              <a:rPr lang="en-US" altLang="en-US" sz="2400"/>
              <a:t>Length distortion</a:t>
            </a:r>
          </a:p>
          <a:p>
            <a:pPr lvl="1"/>
            <a:r>
              <a:rPr lang="en-US" altLang="en-US" sz="2000"/>
              <a:t>The ratio of map distance to geodesic distance is not constant.</a:t>
            </a:r>
          </a:p>
          <a:p>
            <a:pPr lvl="1"/>
            <a:r>
              <a:rPr lang="en-US" altLang="en-US" sz="2000"/>
              <a:t>“Equidistant” map projections have a constant distance ratio in one direction (E.g.: North/South distances)</a:t>
            </a:r>
          </a:p>
          <a:p>
            <a:r>
              <a:rPr lang="en-US" altLang="en-US" sz="2400"/>
              <a:t> Angular distortion</a:t>
            </a:r>
          </a:p>
          <a:p>
            <a:pPr lvl="1"/>
            <a:r>
              <a:rPr lang="en-US" altLang="en-US" sz="2000"/>
              <a:t>A map projection may or may not preserve angles.</a:t>
            </a:r>
          </a:p>
          <a:p>
            <a:pPr lvl="1"/>
            <a:r>
              <a:rPr lang="en-US" altLang="en-US" sz="2000"/>
              <a:t>A map projection is </a:t>
            </a:r>
            <a:r>
              <a:rPr lang="en-US" altLang="en-US" sz="2000" b="1" i="1"/>
              <a:t>conformal</a:t>
            </a:r>
            <a:r>
              <a:rPr lang="en-US" altLang="en-US" sz="2000"/>
              <a:t> if it preserves angles.</a:t>
            </a:r>
          </a:p>
          <a:p>
            <a:r>
              <a:rPr lang="en-US" altLang="en-US" sz="2400"/>
              <a:t>Area distortion</a:t>
            </a:r>
          </a:p>
          <a:p>
            <a:pPr lvl="1"/>
            <a:r>
              <a:rPr lang="en-US" altLang="en-US" sz="2000"/>
              <a:t>The ratio of map area to ellipsoid area may not be constant.</a:t>
            </a:r>
          </a:p>
          <a:p>
            <a:pPr lvl="1"/>
            <a:r>
              <a:rPr lang="en-US" altLang="en-US" sz="2000"/>
              <a:t>“Equi-area” map projections have a constant area ratio.</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GB" altLang="en-US" sz="3600"/>
              <a:t>Map projections</a:t>
            </a:r>
            <a:endParaRPr lang="en-US" altLang="en-US" sz="3600"/>
          </a:p>
        </p:txBody>
      </p:sp>
      <p:sp>
        <p:nvSpPr>
          <p:cNvPr id="308227" name="Text Box 3"/>
          <p:cNvSpPr txBox="1">
            <a:spLocks noChangeArrowheads="1"/>
          </p:cNvSpPr>
          <p:nvPr/>
        </p:nvSpPr>
        <p:spPr bwMode="auto">
          <a:xfrm>
            <a:off x="563563" y="1538288"/>
            <a:ext cx="31337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ts val="1200"/>
              </a:spcAft>
            </a:pPr>
            <a:r>
              <a:rPr lang="en-US" altLang="en-US"/>
              <a:t>Quantifying distortion:</a:t>
            </a:r>
          </a:p>
        </p:txBody>
      </p:sp>
      <p:sp>
        <p:nvSpPr>
          <p:cNvPr id="308229" name="Rectangle 5"/>
          <p:cNvSpPr>
            <a:spLocks noGrp="1" noChangeArrowheads="1"/>
          </p:cNvSpPr>
          <p:nvPr>
            <p:ph type="body" idx="1"/>
          </p:nvPr>
        </p:nvSpPr>
        <p:spPr>
          <a:xfrm>
            <a:off x="822325" y="2335213"/>
            <a:ext cx="7577138" cy="3519487"/>
          </a:xfrm>
        </p:spPr>
        <p:txBody>
          <a:bodyPr/>
          <a:lstStyle/>
          <a:p>
            <a:r>
              <a:rPr lang="en-US" altLang="en-US" sz="2400"/>
              <a:t>Map distance </a:t>
            </a:r>
            <a:r>
              <a:rPr lang="en-US" altLang="en-US" sz="2400" i="1"/>
              <a:t>vs</a:t>
            </a:r>
            <a:r>
              <a:rPr lang="en-US" altLang="en-US" sz="2400"/>
              <a:t> geodesic distance</a:t>
            </a:r>
          </a:p>
          <a:p>
            <a:pPr lvl="1"/>
            <a:r>
              <a:rPr lang="en-US" altLang="en-US" sz="2000"/>
              <a:t>point scale</a:t>
            </a:r>
          </a:p>
          <a:p>
            <a:pPr lvl="2"/>
            <a:r>
              <a:rPr lang="en-US" altLang="en-US" sz="1800"/>
              <a:t>ratio at a point for “infinitesimal” distances</a:t>
            </a:r>
          </a:p>
          <a:p>
            <a:pPr lvl="2"/>
            <a:r>
              <a:rPr lang="en-US" altLang="en-US" sz="1800"/>
              <a:t>varies at different points</a:t>
            </a:r>
          </a:p>
          <a:p>
            <a:pPr lvl="2"/>
            <a:r>
              <a:rPr lang="en-US" altLang="en-US" sz="1800"/>
              <a:t>varies by direction in non-conformal map projections</a:t>
            </a:r>
          </a:p>
          <a:p>
            <a:pPr lvl="1"/>
            <a:r>
              <a:rPr lang="en-US" altLang="en-US" sz="2000"/>
              <a:t>map scale</a:t>
            </a:r>
          </a:p>
          <a:p>
            <a:pPr lvl="2"/>
            <a:r>
              <a:rPr lang="en-US" altLang="en-US" sz="1800"/>
              <a:t>Nominal ratio for the map area</a:t>
            </a:r>
          </a:p>
          <a:p>
            <a:r>
              <a:rPr lang="en-US" altLang="en-US" sz="2400"/>
              <a:t>map azimuth </a:t>
            </a:r>
            <a:r>
              <a:rPr lang="en-US" altLang="en-US" sz="2400" i="1"/>
              <a:t>vs.</a:t>
            </a:r>
            <a:r>
              <a:rPr lang="en-US" altLang="en-US" sz="2400"/>
              <a:t> geodetic azimuth</a:t>
            </a:r>
          </a:p>
          <a:p>
            <a:r>
              <a:rPr lang="en-US" altLang="en-US" sz="2400"/>
              <a:t>Convergence of the Meridian (COM)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822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822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822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0822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0822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0822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0822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22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822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9"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7" name="Text Box 5"/>
          <p:cNvSpPr txBox="1">
            <a:spLocks noChangeArrowheads="1"/>
          </p:cNvSpPr>
          <p:nvPr/>
        </p:nvSpPr>
        <p:spPr bwMode="auto">
          <a:xfrm>
            <a:off x="1684338" y="6280150"/>
            <a:ext cx="1841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200">
              <a:latin typeface="Helvetica" panose="020B0604020202020204" pitchFamily="34" charset="0"/>
            </a:endParaRPr>
          </a:p>
        </p:txBody>
      </p:sp>
      <p:sp>
        <p:nvSpPr>
          <p:cNvPr id="259107" name="Rectangle 35"/>
          <p:cNvSpPr>
            <a:spLocks noGrp="1" noChangeArrowheads="1"/>
          </p:cNvSpPr>
          <p:nvPr>
            <p:ph type="title"/>
          </p:nvPr>
        </p:nvSpPr>
        <p:spPr/>
        <p:txBody>
          <a:bodyPr/>
          <a:lstStyle/>
          <a:p>
            <a:r>
              <a:rPr lang="en-US" altLang="en-US"/>
              <a:t>Azimuth</a:t>
            </a:r>
          </a:p>
        </p:txBody>
      </p:sp>
      <p:sp>
        <p:nvSpPr>
          <p:cNvPr id="259117" name="Rectangle 45"/>
          <p:cNvSpPr>
            <a:spLocks noChangeArrowheads="1"/>
          </p:cNvSpPr>
          <p:nvPr/>
        </p:nvSpPr>
        <p:spPr bwMode="auto">
          <a:xfrm>
            <a:off x="1489075" y="1636713"/>
            <a:ext cx="661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FF0000"/>
                </a:solidFill>
              </a:rPr>
              <a:t>map azimuth </a:t>
            </a:r>
            <a:r>
              <a:rPr lang="en-US" altLang="en-US" i="1">
                <a:solidFill>
                  <a:srgbClr val="FF0000"/>
                </a:solidFill>
                <a:latin typeface="Symbol" panose="05050102010706020507" pitchFamily="18" charset="2"/>
              </a:rPr>
              <a:t>b</a:t>
            </a:r>
            <a:r>
              <a:rPr lang="en-US" altLang="en-US"/>
              <a:t>            </a:t>
            </a:r>
            <a:r>
              <a:rPr lang="en-US" altLang="en-US">
                <a:solidFill>
                  <a:schemeClr val="accent2"/>
                </a:solidFill>
              </a:rPr>
              <a:t>geodetic azimuth </a:t>
            </a:r>
            <a:r>
              <a:rPr lang="en-US" altLang="en-US" i="1">
                <a:solidFill>
                  <a:schemeClr val="accent2"/>
                </a:solidFill>
                <a:latin typeface="Symbol" panose="05050102010706020507" pitchFamily="18" charset="2"/>
              </a:rPr>
              <a:t>a</a:t>
            </a:r>
            <a:endParaRPr lang="en-US" altLang="en-US" sz="3600" i="1">
              <a:solidFill>
                <a:schemeClr val="accent2"/>
              </a:solidFill>
              <a:latin typeface="Symbol" panose="05050102010706020507" pitchFamily="18" charset="2"/>
            </a:endParaRPr>
          </a:p>
        </p:txBody>
      </p:sp>
      <p:grpSp>
        <p:nvGrpSpPr>
          <p:cNvPr id="259120" name="Group 48"/>
          <p:cNvGrpSpPr>
            <a:grpSpLocks/>
          </p:cNvGrpSpPr>
          <p:nvPr/>
        </p:nvGrpSpPr>
        <p:grpSpPr bwMode="auto">
          <a:xfrm>
            <a:off x="2090738" y="2349500"/>
            <a:ext cx="4548187" cy="3976688"/>
            <a:chOff x="775" y="1004"/>
            <a:chExt cx="2865" cy="2505"/>
          </a:xfrm>
        </p:grpSpPr>
        <p:pic>
          <p:nvPicPr>
            <p:cNvPr id="259076" name="Picture 4" descr="305.jpeg                                                       00001A41Jaz 2GB                        B0D01979:"/>
            <p:cNvPicPr>
              <a:picLocks noChangeAspect="1" noChangeArrowheads="1"/>
            </p:cNvPicPr>
            <p:nvPr/>
          </p:nvPicPr>
          <p:blipFill>
            <a:blip r:embed="rId2">
              <a:lum contrast="18000"/>
              <a:extLst>
                <a:ext uri="{28A0092B-C50C-407E-A947-70E740481C1C}">
                  <a14:useLocalDpi xmlns:a14="http://schemas.microsoft.com/office/drawing/2010/main" val="0"/>
                </a:ext>
              </a:extLst>
            </a:blip>
            <a:srcRect/>
            <a:stretch>
              <a:fillRect/>
            </a:stretch>
          </p:blipFill>
          <p:spPr bwMode="auto">
            <a:xfrm>
              <a:off x="775" y="1004"/>
              <a:ext cx="2865" cy="2303"/>
            </a:xfrm>
            <a:prstGeom prst="rect">
              <a:avLst/>
            </a:prstGeom>
            <a:noFill/>
            <a:extLst>
              <a:ext uri="{909E8E84-426E-40DD-AFC4-6F175D3DCCD1}">
                <a14:hiddenFill xmlns:a14="http://schemas.microsoft.com/office/drawing/2010/main">
                  <a:solidFill>
                    <a:srgbClr val="FFFFFF"/>
                  </a:solidFill>
                </a14:hiddenFill>
              </a:ext>
            </a:extLst>
          </p:spPr>
        </p:pic>
        <p:sp>
          <p:nvSpPr>
            <p:cNvPr id="259078" name="Line 6"/>
            <p:cNvSpPr>
              <a:spLocks noChangeShapeType="1"/>
            </p:cNvSpPr>
            <p:nvPr/>
          </p:nvSpPr>
          <p:spPr bwMode="auto">
            <a:xfrm>
              <a:off x="2360" y="1071"/>
              <a:ext cx="0" cy="2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79" name="Line 7"/>
            <p:cNvSpPr>
              <a:spLocks noChangeShapeType="1"/>
            </p:cNvSpPr>
            <p:nvPr/>
          </p:nvSpPr>
          <p:spPr bwMode="auto">
            <a:xfrm>
              <a:off x="1444" y="1054"/>
              <a:ext cx="0" cy="2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80" name="Line 8"/>
            <p:cNvSpPr>
              <a:spLocks noChangeShapeType="1"/>
            </p:cNvSpPr>
            <p:nvPr/>
          </p:nvSpPr>
          <p:spPr bwMode="auto">
            <a:xfrm>
              <a:off x="1744" y="1046"/>
              <a:ext cx="0" cy="2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81" name="Line 9"/>
            <p:cNvSpPr>
              <a:spLocks noChangeShapeType="1"/>
            </p:cNvSpPr>
            <p:nvPr/>
          </p:nvSpPr>
          <p:spPr bwMode="auto">
            <a:xfrm>
              <a:off x="1140" y="1054"/>
              <a:ext cx="0" cy="2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82" name="Line 10"/>
            <p:cNvSpPr>
              <a:spLocks noChangeShapeType="1"/>
            </p:cNvSpPr>
            <p:nvPr/>
          </p:nvSpPr>
          <p:spPr bwMode="auto">
            <a:xfrm>
              <a:off x="988" y="1060"/>
              <a:ext cx="0" cy="22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83" name="Line 11"/>
            <p:cNvSpPr>
              <a:spLocks noChangeShapeType="1"/>
            </p:cNvSpPr>
            <p:nvPr/>
          </p:nvSpPr>
          <p:spPr bwMode="auto">
            <a:xfrm>
              <a:off x="2059" y="1071"/>
              <a:ext cx="0" cy="2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84" name="Line 12"/>
            <p:cNvSpPr>
              <a:spLocks noChangeShapeType="1"/>
            </p:cNvSpPr>
            <p:nvPr/>
          </p:nvSpPr>
          <p:spPr bwMode="auto">
            <a:xfrm>
              <a:off x="2816" y="1060"/>
              <a:ext cx="0" cy="22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85" name="Line 13"/>
            <p:cNvSpPr>
              <a:spLocks noChangeShapeType="1"/>
            </p:cNvSpPr>
            <p:nvPr/>
          </p:nvSpPr>
          <p:spPr bwMode="auto">
            <a:xfrm>
              <a:off x="1292" y="1050"/>
              <a:ext cx="0" cy="2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86" name="Line 14"/>
            <p:cNvSpPr>
              <a:spLocks noChangeShapeType="1"/>
            </p:cNvSpPr>
            <p:nvPr/>
          </p:nvSpPr>
          <p:spPr bwMode="auto">
            <a:xfrm>
              <a:off x="2968" y="1043"/>
              <a:ext cx="0" cy="2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87" name="Line 15"/>
            <p:cNvSpPr>
              <a:spLocks noChangeShapeType="1"/>
            </p:cNvSpPr>
            <p:nvPr/>
          </p:nvSpPr>
          <p:spPr bwMode="auto">
            <a:xfrm>
              <a:off x="1596" y="1050"/>
              <a:ext cx="0" cy="2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88" name="Line 16"/>
            <p:cNvSpPr>
              <a:spLocks noChangeShapeType="1"/>
            </p:cNvSpPr>
            <p:nvPr/>
          </p:nvSpPr>
          <p:spPr bwMode="auto">
            <a:xfrm>
              <a:off x="2512" y="1065"/>
              <a:ext cx="0" cy="2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89" name="Line 17"/>
            <p:cNvSpPr>
              <a:spLocks noChangeShapeType="1"/>
            </p:cNvSpPr>
            <p:nvPr/>
          </p:nvSpPr>
          <p:spPr bwMode="auto">
            <a:xfrm>
              <a:off x="2208" y="1050"/>
              <a:ext cx="0" cy="2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90" name="Line 18"/>
            <p:cNvSpPr>
              <a:spLocks noChangeShapeType="1"/>
            </p:cNvSpPr>
            <p:nvPr/>
          </p:nvSpPr>
          <p:spPr bwMode="auto">
            <a:xfrm>
              <a:off x="2661" y="1032"/>
              <a:ext cx="0" cy="2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91" name="Line 19"/>
            <p:cNvSpPr>
              <a:spLocks noChangeShapeType="1"/>
            </p:cNvSpPr>
            <p:nvPr/>
          </p:nvSpPr>
          <p:spPr bwMode="auto">
            <a:xfrm>
              <a:off x="1900" y="1065"/>
              <a:ext cx="0" cy="2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92" name="Line 20"/>
            <p:cNvSpPr>
              <a:spLocks noChangeShapeType="1"/>
            </p:cNvSpPr>
            <p:nvPr/>
          </p:nvSpPr>
          <p:spPr bwMode="auto">
            <a:xfrm>
              <a:off x="850" y="2000"/>
              <a:ext cx="273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93" name="Line 21"/>
            <p:cNvSpPr>
              <a:spLocks noChangeShapeType="1"/>
            </p:cNvSpPr>
            <p:nvPr/>
          </p:nvSpPr>
          <p:spPr bwMode="auto">
            <a:xfrm>
              <a:off x="839" y="1819"/>
              <a:ext cx="27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94" name="Line 22"/>
            <p:cNvSpPr>
              <a:spLocks noChangeShapeType="1"/>
            </p:cNvSpPr>
            <p:nvPr/>
          </p:nvSpPr>
          <p:spPr bwMode="auto">
            <a:xfrm>
              <a:off x="843" y="2308"/>
              <a:ext cx="27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95" name="Line 23"/>
            <p:cNvSpPr>
              <a:spLocks noChangeShapeType="1"/>
            </p:cNvSpPr>
            <p:nvPr/>
          </p:nvSpPr>
          <p:spPr bwMode="auto">
            <a:xfrm flipV="1">
              <a:off x="836" y="2482"/>
              <a:ext cx="2741" cy="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96" name="Line 24"/>
            <p:cNvSpPr>
              <a:spLocks noChangeShapeType="1"/>
            </p:cNvSpPr>
            <p:nvPr/>
          </p:nvSpPr>
          <p:spPr bwMode="auto">
            <a:xfrm flipV="1">
              <a:off x="832" y="2716"/>
              <a:ext cx="2752" cy="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97" name="Line 25"/>
            <p:cNvSpPr>
              <a:spLocks noChangeShapeType="1"/>
            </p:cNvSpPr>
            <p:nvPr/>
          </p:nvSpPr>
          <p:spPr bwMode="auto">
            <a:xfrm>
              <a:off x="828" y="1103"/>
              <a:ext cx="27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98" name="Line 26"/>
            <p:cNvSpPr>
              <a:spLocks noChangeShapeType="1"/>
            </p:cNvSpPr>
            <p:nvPr/>
          </p:nvSpPr>
          <p:spPr bwMode="auto">
            <a:xfrm flipV="1">
              <a:off x="836" y="1581"/>
              <a:ext cx="2744" cy="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100" name="Line 28"/>
            <p:cNvSpPr>
              <a:spLocks noChangeShapeType="1"/>
            </p:cNvSpPr>
            <p:nvPr/>
          </p:nvSpPr>
          <p:spPr bwMode="auto">
            <a:xfrm>
              <a:off x="3428" y="1057"/>
              <a:ext cx="0" cy="22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101" name="Line 29"/>
            <p:cNvSpPr>
              <a:spLocks noChangeShapeType="1"/>
            </p:cNvSpPr>
            <p:nvPr/>
          </p:nvSpPr>
          <p:spPr bwMode="auto">
            <a:xfrm>
              <a:off x="3584" y="1054"/>
              <a:ext cx="0" cy="2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102" name="Line 30"/>
            <p:cNvSpPr>
              <a:spLocks noChangeShapeType="1"/>
            </p:cNvSpPr>
            <p:nvPr/>
          </p:nvSpPr>
          <p:spPr bwMode="auto">
            <a:xfrm>
              <a:off x="3120" y="1061"/>
              <a:ext cx="0" cy="2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103" name="Line 31"/>
            <p:cNvSpPr>
              <a:spLocks noChangeShapeType="1"/>
            </p:cNvSpPr>
            <p:nvPr/>
          </p:nvSpPr>
          <p:spPr bwMode="auto">
            <a:xfrm>
              <a:off x="3276" y="1061"/>
              <a:ext cx="0" cy="2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104" name="Freeform 32"/>
            <p:cNvSpPr>
              <a:spLocks/>
            </p:cNvSpPr>
            <p:nvPr/>
          </p:nvSpPr>
          <p:spPr bwMode="auto">
            <a:xfrm>
              <a:off x="1340" y="1677"/>
              <a:ext cx="1605" cy="650"/>
            </a:xfrm>
            <a:custGeom>
              <a:avLst/>
              <a:gdLst>
                <a:gd name="T0" fmla="*/ 0 w 1605"/>
                <a:gd name="T1" fmla="*/ 650 h 650"/>
                <a:gd name="T2" fmla="*/ 1605 w 1605"/>
                <a:gd name="T3" fmla="*/ 0 h 650"/>
              </a:gdLst>
              <a:ahLst/>
              <a:cxnLst>
                <a:cxn ang="0">
                  <a:pos x="T0" y="T1"/>
                </a:cxn>
                <a:cxn ang="0">
                  <a:pos x="T2" y="T3"/>
                </a:cxn>
              </a:cxnLst>
              <a:rect l="0" t="0" r="r" b="b"/>
              <a:pathLst>
                <a:path w="1605" h="650">
                  <a:moveTo>
                    <a:pt x="0" y="650"/>
                  </a:moveTo>
                  <a:lnTo>
                    <a:pt x="1605" y="0"/>
                  </a:lnTo>
                </a:path>
              </a:pathLst>
            </a:custGeom>
            <a:noFill/>
            <a:ln w="28575">
              <a:solidFill>
                <a:srgbClr val="FF0000"/>
              </a:solidFill>
              <a:round/>
              <a:headEn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109" name="Text Box 37"/>
            <p:cNvSpPr txBox="1">
              <a:spLocks noChangeArrowheads="1"/>
            </p:cNvSpPr>
            <p:nvPr/>
          </p:nvSpPr>
          <p:spPr bwMode="auto">
            <a:xfrm>
              <a:off x="1416" y="3278"/>
              <a:ext cx="17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Mercator Map Projection</a:t>
              </a:r>
            </a:p>
          </p:txBody>
        </p:sp>
        <p:sp>
          <p:nvSpPr>
            <p:cNvPr id="259111" name="Arc 39"/>
            <p:cNvSpPr>
              <a:spLocks/>
            </p:cNvSpPr>
            <p:nvPr/>
          </p:nvSpPr>
          <p:spPr bwMode="auto">
            <a:xfrm flipH="1">
              <a:off x="1340" y="1570"/>
              <a:ext cx="1591" cy="1061"/>
            </a:xfrm>
            <a:custGeom>
              <a:avLst/>
              <a:gdLst>
                <a:gd name="G0" fmla="+- 9370 0 0"/>
                <a:gd name="G1" fmla="+- 21600 0 0"/>
                <a:gd name="G2" fmla="+- 21600 0 0"/>
                <a:gd name="T0" fmla="*/ 0 w 29974"/>
                <a:gd name="T1" fmla="*/ 2138 h 21600"/>
                <a:gd name="T2" fmla="*/ 29974 w 29974"/>
                <a:gd name="T3" fmla="*/ 15118 h 21600"/>
                <a:gd name="T4" fmla="*/ 9370 w 29974"/>
                <a:gd name="T5" fmla="*/ 21600 h 21600"/>
              </a:gdLst>
              <a:ahLst/>
              <a:cxnLst>
                <a:cxn ang="0">
                  <a:pos x="T0" y="T1"/>
                </a:cxn>
                <a:cxn ang="0">
                  <a:pos x="T2" y="T3"/>
                </a:cxn>
                <a:cxn ang="0">
                  <a:pos x="T4" y="T5"/>
                </a:cxn>
              </a:cxnLst>
              <a:rect l="0" t="0" r="r" b="b"/>
              <a:pathLst>
                <a:path w="29974" h="21600" fill="none" extrusionOk="0">
                  <a:moveTo>
                    <a:pt x="0" y="2138"/>
                  </a:moveTo>
                  <a:cubicBezTo>
                    <a:pt x="2923" y="730"/>
                    <a:pt x="6125" y="0"/>
                    <a:pt x="9370" y="0"/>
                  </a:cubicBezTo>
                  <a:cubicBezTo>
                    <a:pt x="18802" y="0"/>
                    <a:pt x="27143" y="6120"/>
                    <a:pt x="29974" y="15117"/>
                  </a:cubicBezTo>
                </a:path>
                <a:path w="29974" h="21600" stroke="0" extrusionOk="0">
                  <a:moveTo>
                    <a:pt x="0" y="2138"/>
                  </a:moveTo>
                  <a:cubicBezTo>
                    <a:pt x="2923" y="730"/>
                    <a:pt x="6125" y="0"/>
                    <a:pt x="9370" y="0"/>
                  </a:cubicBezTo>
                  <a:cubicBezTo>
                    <a:pt x="18802" y="0"/>
                    <a:pt x="27143" y="6120"/>
                    <a:pt x="29974" y="15117"/>
                  </a:cubicBezTo>
                  <a:lnTo>
                    <a:pt x="9370" y="21600"/>
                  </a:lnTo>
                  <a:close/>
                </a:path>
              </a:pathLst>
            </a:cu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112" name="Line 40"/>
            <p:cNvSpPr>
              <a:spLocks noChangeShapeType="1"/>
            </p:cNvSpPr>
            <p:nvPr/>
          </p:nvSpPr>
          <p:spPr bwMode="auto">
            <a:xfrm flipV="1">
              <a:off x="1333" y="1077"/>
              <a:ext cx="0" cy="1258"/>
            </a:xfrm>
            <a:prstGeom prst="line">
              <a:avLst/>
            </a:prstGeom>
            <a:noFill/>
            <a:ln w="3810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113" name="Arc 41"/>
            <p:cNvSpPr>
              <a:spLocks/>
            </p:cNvSpPr>
            <p:nvPr/>
          </p:nvSpPr>
          <p:spPr bwMode="auto">
            <a:xfrm>
              <a:off x="1340" y="1470"/>
              <a:ext cx="1000" cy="858"/>
            </a:xfrm>
            <a:custGeom>
              <a:avLst/>
              <a:gdLst>
                <a:gd name="G0" fmla="+- 0 0 0"/>
                <a:gd name="G1" fmla="+- 21600 0 0"/>
                <a:gd name="G2" fmla="+- 21600 0 0"/>
                <a:gd name="T0" fmla="*/ 0 w 18956"/>
                <a:gd name="T1" fmla="*/ 0 h 21600"/>
                <a:gd name="T2" fmla="*/ 18956 w 18956"/>
                <a:gd name="T3" fmla="*/ 11244 h 21600"/>
                <a:gd name="T4" fmla="*/ 0 w 18956"/>
                <a:gd name="T5" fmla="*/ 21600 h 21600"/>
              </a:gdLst>
              <a:ahLst/>
              <a:cxnLst>
                <a:cxn ang="0">
                  <a:pos x="T0" y="T1"/>
                </a:cxn>
                <a:cxn ang="0">
                  <a:pos x="T2" y="T3"/>
                </a:cxn>
                <a:cxn ang="0">
                  <a:pos x="T4" y="T5"/>
                </a:cxn>
              </a:cxnLst>
              <a:rect l="0" t="0" r="r" b="b"/>
              <a:pathLst>
                <a:path w="18956" h="21600" fill="none" extrusionOk="0">
                  <a:moveTo>
                    <a:pt x="0" y="0"/>
                  </a:moveTo>
                  <a:cubicBezTo>
                    <a:pt x="7899" y="0"/>
                    <a:pt x="15168" y="4311"/>
                    <a:pt x="18955" y="11244"/>
                  </a:cubicBezTo>
                </a:path>
                <a:path w="18956" h="21600" stroke="0" extrusionOk="0">
                  <a:moveTo>
                    <a:pt x="0" y="0"/>
                  </a:moveTo>
                  <a:cubicBezTo>
                    <a:pt x="7899" y="0"/>
                    <a:pt x="15168" y="4311"/>
                    <a:pt x="18955" y="11244"/>
                  </a:cubicBezTo>
                  <a:lnTo>
                    <a:pt x="0" y="21600"/>
                  </a:lnTo>
                  <a:close/>
                </a:path>
              </a:pathLst>
            </a:custGeom>
            <a:noFill/>
            <a:ln w="38100">
              <a:solidFill>
                <a:srgbClr val="FF3300"/>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114" name="Freeform 42"/>
            <p:cNvSpPr>
              <a:spLocks/>
            </p:cNvSpPr>
            <p:nvPr/>
          </p:nvSpPr>
          <p:spPr bwMode="auto">
            <a:xfrm>
              <a:off x="1333" y="1229"/>
              <a:ext cx="448" cy="1106"/>
            </a:xfrm>
            <a:custGeom>
              <a:avLst/>
              <a:gdLst>
                <a:gd name="T0" fmla="*/ 0 w 231"/>
                <a:gd name="T1" fmla="*/ 557 h 557"/>
                <a:gd name="T2" fmla="*/ 231 w 231"/>
                <a:gd name="T3" fmla="*/ 0 h 557"/>
              </a:gdLst>
              <a:ahLst/>
              <a:cxnLst>
                <a:cxn ang="0">
                  <a:pos x="T0" y="T1"/>
                </a:cxn>
                <a:cxn ang="0">
                  <a:pos x="T2" y="T3"/>
                </a:cxn>
              </a:cxnLst>
              <a:rect l="0" t="0" r="r" b="b"/>
              <a:pathLst>
                <a:path w="231" h="557">
                  <a:moveTo>
                    <a:pt x="0" y="557"/>
                  </a:moveTo>
                  <a:lnTo>
                    <a:pt x="231" y="0"/>
                  </a:lnTo>
                </a:path>
              </a:pathLst>
            </a:custGeom>
            <a:noFill/>
            <a:ln w="381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116" name="Arc 44"/>
            <p:cNvSpPr>
              <a:spLocks/>
            </p:cNvSpPr>
            <p:nvPr/>
          </p:nvSpPr>
          <p:spPr bwMode="auto">
            <a:xfrm>
              <a:off x="1349" y="1331"/>
              <a:ext cx="361" cy="1009"/>
            </a:xfrm>
            <a:custGeom>
              <a:avLst/>
              <a:gdLst>
                <a:gd name="G0" fmla="+- 0 0 0"/>
                <a:gd name="G1" fmla="+- 21600 0 0"/>
                <a:gd name="G2" fmla="+- 21600 0 0"/>
                <a:gd name="T0" fmla="*/ 0 w 6361"/>
                <a:gd name="T1" fmla="*/ 0 h 21600"/>
                <a:gd name="T2" fmla="*/ 6361 w 6361"/>
                <a:gd name="T3" fmla="*/ 958 h 21600"/>
                <a:gd name="T4" fmla="*/ 0 w 6361"/>
                <a:gd name="T5" fmla="*/ 21600 h 21600"/>
              </a:gdLst>
              <a:ahLst/>
              <a:cxnLst>
                <a:cxn ang="0">
                  <a:pos x="T0" y="T1"/>
                </a:cxn>
                <a:cxn ang="0">
                  <a:pos x="T2" y="T3"/>
                </a:cxn>
                <a:cxn ang="0">
                  <a:pos x="T4" y="T5"/>
                </a:cxn>
              </a:cxnLst>
              <a:rect l="0" t="0" r="r" b="b"/>
              <a:pathLst>
                <a:path w="6361" h="21600" fill="none" extrusionOk="0">
                  <a:moveTo>
                    <a:pt x="0" y="0"/>
                  </a:moveTo>
                  <a:cubicBezTo>
                    <a:pt x="2156" y="0"/>
                    <a:pt x="4300" y="322"/>
                    <a:pt x="6361" y="957"/>
                  </a:cubicBezTo>
                </a:path>
                <a:path w="6361" h="21600" stroke="0" extrusionOk="0">
                  <a:moveTo>
                    <a:pt x="0" y="0"/>
                  </a:moveTo>
                  <a:cubicBezTo>
                    <a:pt x="2156" y="0"/>
                    <a:pt x="4300" y="322"/>
                    <a:pt x="6361" y="957"/>
                  </a:cubicBezTo>
                  <a:lnTo>
                    <a:pt x="0" y="21600"/>
                  </a:lnTo>
                  <a:close/>
                </a:path>
              </a:pathLst>
            </a:custGeom>
            <a:noFill/>
            <a:ln w="38100">
              <a:solidFill>
                <a:schemeClr val="accent2"/>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118" name="Text Box 46"/>
            <p:cNvSpPr txBox="1">
              <a:spLocks noChangeArrowheads="1"/>
            </p:cNvSpPr>
            <p:nvPr/>
          </p:nvSpPr>
          <p:spPr bwMode="auto">
            <a:xfrm>
              <a:off x="1282" y="1492"/>
              <a:ext cx="29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i="1">
                  <a:solidFill>
                    <a:schemeClr val="accent2"/>
                  </a:solidFill>
                  <a:latin typeface="Symbol" panose="05050102010706020507" pitchFamily="18" charset="2"/>
                </a:rPr>
                <a:t>a</a:t>
              </a:r>
              <a:endParaRPr lang="en-US" altLang="en-US" sz="3600">
                <a:solidFill>
                  <a:schemeClr val="accent2"/>
                </a:solidFill>
                <a:latin typeface="Symbol" panose="05050102010706020507" pitchFamily="18" charset="2"/>
              </a:endParaRPr>
            </a:p>
          </p:txBody>
        </p:sp>
        <p:sp>
          <p:nvSpPr>
            <p:cNvPr id="259119" name="Text Box 47"/>
            <p:cNvSpPr txBox="1">
              <a:spLocks noChangeArrowheads="1"/>
            </p:cNvSpPr>
            <p:nvPr/>
          </p:nvSpPr>
          <p:spPr bwMode="auto">
            <a:xfrm>
              <a:off x="1759" y="1671"/>
              <a:ext cx="34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i="1">
                  <a:solidFill>
                    <a:srgbClr val="FF0000"/>
                  </a:solidFill>
                  <a:latin typeface="Symbol" panose="05050102010706020507" pitchFamily="18" charset="2"/>
                </a:rPr>
                <a:t>b </a:t>
              </a:r>
              <a:endParaRPr lang="en-US" altLang="en-US" sz="3600">
                <a:solidFill>
                  <a:schemeClr val="accent2"/>
                </a:solidFill>
                <a:latin typeface="Symbol" panose="05050102010706020507" pitchFamily="18" charset="2"/>
              </a:endParaRPr>
            </a:p>
          </p:txBody>
        </p:sp>
      </p:grpSp>
      <p:sp>
        <p:nvSpPr>
          <p:cNvPr id="259121" name="Oval 49"/>
          <p:cNvSpPr>
            <a:spLocks noChangeArrowheads="1"/>
          </p:cNvSpPr>
          <p:nvPr/>
        </p:nvSpPr>
        <p:spPr bwMode="auto">
          <a:xfrm>
            <a:off x="5462588" y="3362325"/>
            <a:ext cx="103187" cy="114300"/>
          </a:xfrm>
          <a:prstGeom prst="ellipse">
            <a:avLst/>
          </a:prstGeom>
          <a:solidFill>
            <a:srgbClr val="FFFF00"/>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122" name="Oval 50"/>
          <p:cNvSpPr>
            <a:spLocks noChangeArrowheads="1"/>
          </p:cNvSpPr>
          <p:nvPr/>
        </p:nvSpPr>
        <p:spPr bwMode="auto">
          <a:xfrm>
            <a:off x="2916238" y="4398963"/>
            <a:ext cx="103187" cy="114300"/>
          </a:xfrm>
          <a:prstGeom prst="ellipse">
            <a:avLst/>
          </a:prstGeom>
          <a:solidFill>
            <a:srgbClr val="FFFF00"/>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ext Box 2"/>
          <p:cNvSpPr txBox="1">
            <a:spLocks noChangeArrowheads="1"/>
          </p:cNvSpPr>
          <p:nvPr/>
        </p:nvSpPr>
        <p:spPr bwMode="auto">
          <a:xfrm>
            <a:off x="5373688" y="2230438"/>
            <a:ext cx="3487737"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5000"/>
              </a:lnSpc>
              <a:spcBef>
                <a:spcPct val="25000"/>
              </a:spcBef>
            </a:pPr>
            <a:r>
              <a:rPr lang="en-US" altLang="en-US" sz="2000">
                <a:latin typeface="Arial" panose="020B0604020202020204" pitchFamily="34" charset="0"/>
              </a:rPr>
              <a:t>The convergence of the meridian </a:t>
            </a:r>
            <a:r>
              <a:rPr lang="en-US" altLang="en-US" sz="2000">
                <a:latin typeface="Arial" panose="020B0604020202020204" pitchFamily="34" charset="0"/>
                <a:sym typeface="Symbol" panose="05050102010706020507" pitchFamily="18" charset="2"/>
              </a:rPr>
              <a:t></a:t>
            </a:r>
            <a:r>
              <a:rPr lang="en-US" altLang="en-US" sz="2000">
                <a:latin typeface="Arial" panose="020B0604020202020204" pitchFamily="34" charset="0"/>
              </a:rPr>
              <a:t> is the angle between MP “North” and true North on the ellipsoid (positive clockwise)</a:t>
            </a:r>
          </a:p>
        </p:txBody>
      </p:sp>
      <p:sp>
        <p:nvSpPr>
          <p:cNvPr id="230403" name="Rectangle 3"/>
          <p:cNvSpPr>
            <a:spLocks noGrp="1" noChangeArrowheads="1"/>
          </p:cNvSpPr>
          <p:nvPr>
            <p:ph type="title"/>
          </p:nvPr>
        </p:nvSpPr>
        <p:spPr/>
        <p:txBody>
          <a:bodyPr/>
          <a:lstStyle/>
          <a:p>
            <a:r>
              <a:rPr lang="en-US" altLang="en-US"/>
              <a:t>Convergence of the Meridian</a:t>
            </a:r>
          </a:p>
        </p:txBody>
      </p:sp>
      <p:pic>
        <p:nvPicPr>
          <p:cNvPr id="230404" name="Picture 4" descr="309.jpeg                                                       0000001EZip 100                        AB89E6CB:"/>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b="14888"/>
          <a:stretch>
            <a:fillRect/>
          </a:stretch>
        </p:blipFill>
        <p:spPr bwMode="auto">
          <a:xfrm>
            <a:off x="1836738" y="1163638"/>
            <a:ext cx="3382962"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230405" name="Text Box 5"/>
          <p:cNvSpPr txBox="1">
            <a:spLocks noChangeArrowheads="1"/>
          </p:cNvSpPr>
          <p:nvPr/>
        </p:nvSpPr>
        <p:spPr bwMode="auto">
          <a:xfrm>
            <a:off x="5253038" y="4067175"/>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chemeClr val="accent2"/>
                </a:solidFill>
              </a:rPr>
              <a:t>u</a:t>
            </a:r>
            <a:endParaRPr lang="en-US" altLang="en-US" sz="1600" b="1">
              <a:solidFill>
                <a:schemeClr val="accent2"/>
              </a:solidFill>
              <a:latin typeface="Times New Roman" panose="02020603050405020304" pitchFamily="18" charset="0"/>
            </a:endParaRPr>
          </a:p>
        </p:txBody>
      </p:sp>
      <p:sp>
        <p:nvSpPr>
          <p:cNvPr id="230406" name="Text Box 6"/>
          <p:cNvSpPr txBox="1">
            <a:spLocks noChangeArrowheads="1"/>
          </p:cNvSpPr>
          <p:nvPr/>
        </p:nvSpPr>
        <p:spPr bwMode="auto">
          <a:xfrm>
            <a:off x="3263900" y="1282700"/>
            <a:ext cx="33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solidFill>
                  <a:schemeClr val="accent2"/>
                </a:solidFill>
              </a:rPr>
              <a:t>v</a:t>
            </a:r>
            <a:endParaRPr lang="en-US" altLang="en-US" sz="1600" b="1">
              <a:solidFill>
                <a:schemeClr val="accent2"/>
              </a:solidFill>
              <a:latin typeface="Times New Roman" panose="02020603050405020304" pitchFamily="18" charset="0"/>
            </a:endParaRPr>
          </a:p>
        </p:txBody>
      </p:sp>
      <p:sp>
        <p:nvSpPr>
          <p:cNvPr id="230407" name="Line 7"/>
          <p:cNvSpPr>
            <a:spLocks noChangeShapeType="1"/>
          </p:cNvSpPr>
          <p:nvPr/>
        </p:nvSpPr>
        <p:spPr bwMode="auto">
          <a:xfrm flipH="1" flipV="1">
            <a:off x="3530600" y="1622425"/>
            <a:ext cx="1588" cy="2606675"/>
          </a:xfrm>
          <a:prstGeom prst="line">
            <a:avLst/>
          </a:prstGeom>
          <a:noFill/>
          <a:ln w="254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08" name="Line 8"/>
          <p:cNvSpPr>
            <a:spLocks noChangeShapeType="1"/>
          </p:cNvSpPr>
          <p:nvPr/>
        </p:nvSpPr>
        <p:spPr bwMode="auto">
          <a:xfrm>
            <a:off x="3522663" y="4232275"/>
            <a:ext cx="1784350" cy="0"/>
          </a:xfrm>
          <a:prstGeom prst="line">
            <a:avLst/>
          </a:prstGeom>
          <a:noFill/>
          <a:ln w="254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09" name="Line 9"/>
          <p:cNvSpPr>
            <a:spLocks noChangeShapeType="1"/>
          </p:cNvSpPr>
          <p:nvPr/>
        </p:nvSpPr>
        <p:spPr bwMode="auto">
          <a:xfrm flipV="1">
            <a:off x="3827463" y="1838325"/>
            <a:ext cx="0" cy="2400300"/>
          </a:xfrm>
          <a:prstGeom prst="line">
            <a:avLst/>
          </a:prstGeom>
          <a:noFill/>
          <a:ln w="12700">
            <a:solidFill>
              <a:schemeClr val="accent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10" name="Line 10"/>
          <p:cNvSpPr>
            <a:spLocks noChangeShapeType="1"/>
          </p:cNvSpPr>
          <p:nvPr/>
        </p:nvSpPr>
        <p:spPr bwMode="auto">
          <a:xfrm flipV="1">
            <a:off x="4132263" y="1838325"/>
            <a:ext cx="0" cy="2400300"/>
          </a:xfrm>
          <a:prstGeom prst="line">
            <a:avLst/>
          </a:prstGeom>
          <a:noFill/>
          <a:ln w="12700">
            <a:solidFill>
              <a:schemeClr val="accent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11" name="Line 11"/>
          <p:cNvSpPr>
            <a:spLocks noChangeShapeType="1"/>
          </p:cNvSpPr>
          <p:nvPr/>
        </p:nvSpPr>
        <p:spPr bwMode="auto">
          <a:xfrm flipV="1">
            <a:off x="4437063" y="1838325"/>
            <a:ext cx="0" cy="2400300"/>
          </a:xfrm>
          <a:prstGeom prst="line">
            <a:avLst/>
          </a:prstGeom>
          <a:noFill/>
          <a:ln w="12700">
            <a:solidFill>
              <a:schemeClr val="accent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12" name="Line 12"/>
          <p:cNvSpPr>
            <a:spLocks noChangeShapeType="1"/>
          </p:cNvSpPr>
          <p:nvPr/>
        </p:nvSpPr>
        <p:spPr bwMode="auto">
          <a:xfrm flipV="1">
            <a:off x="4741863" y="1838325"/>
            <a:ext cx="0" cy="2400300"/>
          </a:xfrm>
          <a:prstGeom prst="line">
            <a:avLst/>
          </a:prstGeom>
          <a:noFill/>
          <a:ln w="12700">
            <a:solidFill>
              <a:schemeClr val="accent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13" name="Line 13"/>
          <p:cNvSpPr>
            <a:spLocks noChangeShapeType="1"/>
          </p:cNvSpPr>
          <p:nvPr/>
        </p:nvSpPr>
        <p:spPr bwMode="auto">
          <a:xfrm flipH="1" flipV="1">
            <a:off x="3522663" y="3895725"/>
            <a:ext cx="1517650" cy="0"/>
          </a:xfrm>
          <a:prstGeom prst="line">
            <a:avLst/>
          </a:prstGeom>
          <a:noFill/>
          <a:ln w="12700">
            <a:solidFill>
              <a:schemeClr val="accent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14" name="Line 14"/>
          <p:cNvSpPr>
            <a:spLocks noChangeShapeType="1"/>
          </p:cNvSpPr>
          <p:nvPr/>
        </p:nvSpPr>
        <p:spPr bwMode="auto">
          <a:xfrm flipH="1" flipV="1">
            <a:off x="3522663" y="2981325"/>
            <a:ext cx="1517650" cy="0"/>
          </a:xfrm>
          <a:prstGeom prst="line">
            <a:avLst/>
          </a:prstGeom>
          <a:noFill/>
          <a:ln w="12700">
            <a:solidFill>
              <a:schemeClr val="accent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15" name="Line 15"/>
          <p:cNvSpPr>
            <a:spLocks noChangeShapeType="1"/>
          </p:cNvSpPr>
          <p:nvPr/>
        </p:nvSpPr>
        <p:spPr bwMode="auto">
          <a:xfrm flipH="1" flipV="1">
            <a:off x="3522663" y="3286125"/>
            <a:ext cx="1517650" cy="0"/>
          </a:xfrm>
          <a:prstGeom prst="line">
            <a:avLst/>
          </a:prstGeom>
          <a:noFill/>
          <a:ln w="12700">
            <a:solidFill>
              <a:schemeClr val="accent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16" name="Line 16"/>
          <p:cNvSpPr>
            <a:spLocks noChangeShapeType="1"/>
          </p:cNvSpPr>
          <p:nvPr/>
        </p:nvSpPr>
        <p:spPr bwMode="auto">
          <a:xfrm flipH="1" flipV="1">
            <a:off x="3522663" y="3590925"/>
            <a:ext cx="1517650" cy="0"/>
          </a:xfrm>
          <a:prstGeom prst="line">
            <a:avLst/>
          </a:prstGeom>
          <a:noFill/>
          <a:ln w="12700">
            <a:solidFill>
              <a:schemeClr val="accent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17" name="Line 17"/>
          <p:cNvSpPr>
            <a:spLocks noChangeShapeType="1"/>
          </p:cNvSpPr>
          <p:nvPr/>
        </p:nvSpPr>
        <p:spPr bwMode="auto">
          <a:xfrm flipV="1">
            <a:off x="5046663" y="1838325"/>
            <a:ext cx="0" cy="2400300"/>
          </a:xfrm>
          <a:prstGeom prst="line">
            <a:avLst/>
          </a:prstGeom>
          <a:noFill/>
          <a:ln w="12700">
            <a:solidFill>
              <a:schemeClr val="accent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18" name="Line 18"/>
          <p:cNvSpPr>
            <a:spLocks noChangeShapeType="1"/>
          </p:cNvSpPr>
          <p:nvPr/>
        </p:nvSpPr>
        <p:spPr bwMode="auto">
          <a:xfrm flipH="1" flipV="1">
            <a:off x="3522663" y="2676525"/>
            <a:ext cx="1517650" cy="0"/>
          </a:xfrm>
          <a:prstGeom prst="line">
            <a:avLst/>
          </a:prstGeom>
          <a:noFill/>
          <a:ln w="12700">
            <a:solidFill>
              <a:schemeClr val="accent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19" name="Line 19"/>
          <p:cNvSpPr>
            <a:spLocks noChangeShapeType="1"/>
          </p:cNvSpPr>
          <p:nvPr/>
        </p:nvSpPr>
        <p:spPr bwMode="auto">
          <a:xfrm flipH="1" flipV="1">
            <a:off x="3522663" y="2371725"/>
            <a:ext cx="1517650" cy="0"/>
          </a:xfrm>
          <a:prstGeom prst="line">
            <a:avLst/>
          </a:prstGeom>
          <a:noFill/>
          <a:ln w="12700">
            <a:solidFill>
              <a:schemeClr val="accent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20" name="Line 20"/>
          <p:cNvSpPr>
            <a:spLocks noChangeShapeType="1"/>
          </p:cNvSpPr>
          <p:nvPr/>
        </p:nvSpPr>
        <p:spPr bwMode="auto">
          <a:xfrm flipH="1" flipV="1">
            <a:off x="3522663" y="2066925"/>
            <a:ext cx="1517650" cy="0"/>
          </a:xfrm>
          <a:prstGeom prst="line">
            <a:avLst/>
          </a:prstGeom>
          <a:noFill/>
          <a:ln w="12700">
            <a:solidFill>
              <a:schemeClr val="accent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21" name="Line 21"/>
          <p:cNvSpPr>
            <a:spLocks noChangeShapeType="1"/>
          </p:cNvSpPr>
          <p:nvPr/>
        </p:nvSpPr>
        <p:spPr bwMode="auto">
          <a:xfrm flipH="1" flipV="1">
            <a:off x="3522663" y="1838325"/>
            <a:ext cx="1517650" cy="0"/>
          </a:xfrm>
          <a:prstGeom prst="line">
            <a:avLst/>
          </a:prstGeom>
          <a:noFill/>
          <a:ln w="12700">
            <a:solidFill>
              <a:schemeClr val="accent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22" name="Freeform 22"/>
          <p:cNvSpPr>
            <a:spLocks/>
          </p:cNvSpPr>
          <p:nvPr/>
        </p:nvSpPr>
        <p:spPr bwMode="auto">
          <a:xfrm>
            <a:off x="4418013" y="2565400"/>
            <a:ext cx="322262" cy="965200"/>
          </a:xfrm>
          <a:custGeom>
            <a:avLst/>
            <a:gdLst>
              <a:gd name="T0" fmla="*/ 203 w 203"/>
              <a:gd name="T1" fmla="*/ 648 h 648"/>
              <a:gd name="T2" fmla="*/ 0 w 203"/>
              <a:gd name="T3" fmla="*/ 0 h 648"/>
            </a:gdLst>
            <a:ahLst/>
            <a:cxnLst>
              <a:cxn ang="0">
                <a:pos x="T0" y="T1"/>
              </a:cxn>
              <a:cxn ang="0">
                <a:pos x="T2" y="T3"/>
              </a:cxn>
            </a:cxnLst>
            <a:rect l="0" t="0" r="r" b="b"/>
            <a:pathLst>
              <a:path w="203" h="648">
                <a:moveTo>
                  <a:pt x="203" y="648"/>
                </a:moveTo>
                <a:lnTo>
                  <a:pt x="0" y="0"/>
                </a:lnTo>
              </a:path>
            </a:pathLst>
          </a:custGeom>
          <a:noFill/>
          <a:ln w="22225" cap="flat" cmpd="sng">
            <a:solidFill>
              <a:srgbClr val="FF00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23" name="Freeform 23"/>
          <p:cNvSpPr>
            <a:spLocks/>
          </p:cNvSpPr>
          <p:nvPr/>
        </p:nvSpPr>
        <p:spPr bwMode="auto">
          <a:xfrm>
            <a:off x="4740275" y="2536825"/>
            <a:ext cx="1588" cy="989013"/>
          </a:xfrm>
          <a:custGeom>
            <a:avLst/>
            <a:gdLst>
              <a:gd name="T0" fmla="*/ 0 w 1"/>
              <a:gd name="T1" fmla="*/ 665 h 665"/>
              <a:gd name="T2" fmla="*/ 1 w 1"/>
              <a:gd name="T3" fmla="*/ 0 h 665"/>
            </a:gdLst>
            <a:ahLst/>
            <a:cxnLst>
              <a:cxn ang="0">
                <a:pos x="T0" y="T1"/>
              </a:cxn>
              <a:cxn ang="0">
                <a:pos x="T2" y="T3"/>
              </a:cxn>
            </a:cxnLst>
            <a:rect l="0" t="0" r="r" b="b"/>
            <a:pathLst>
              <a:path w="1" h="665">
                <a:moveTo>
                  <a:pt x="0" y="665"/>
                </a:moveTo>
                <a:lnTo>
                  <a:pt x="1" y="0"/>
                </a:lnTo>
              </a:path>
            </a:pathLst>
          </a:custGeom>
          <a:noFill/>
          <a:ln w="22225" cap="flat" cmpd="sng">
            <a:solidFill>
              <a:srgbClr val="FF0000"/>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24" name="Text Box 24"/>
          <p:cNvSpPr txBox="1">
            <a:spLocks noChangeArrowheads="1"/>
          </p:cNvSpPr>
          <p:nvPr/>
        </p:nvSpPr>
        <p:spPr bwMode="auto">
          <a:xfrm>
            <a:off x="4467225" y="2625725"/>
            <a:ext cx="373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solidFill>
                  <a:srgbClr val="FF0000"/>
                </a:solidFill>
                <a:sym typeface="Symbol" panose="05050102010706020507" pitchFamily="18" charset="2"/>
              </a:rPr>
              <a:t></a:t>
            </a:r>
            <a:r>
              <a:rPr lang="en-US" altLang="en-US" sz="1200" b="1">
                <a:solidFill>
                  <a:srgbClr val="FF0000"/>
                </a:solidFill>
              </a:rPr>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450" name="Object 2"/>
          <p:cNvGraphicFramePr>
            <a:graphicFrameLocks noChangeAspect="1"/>
          </p:cNvGraphicFramePr>
          <p:nvPr/>
        </p:nvGraphicFramePr>
        <p:xfrm>
          <a:off x="509588" y="1222375"/>
          <a:ext cx="8142287" cy="4910138"/>
        </p:xfrm>
        <a:graphic>
          <a:graphicData uri="http://schemas.openxmlformats.org/presentationml/2006/ole">
            <mc:AlternateContent xmlns:mc="http://schemas.openxmlformats.org/markup-compatibility/2006">
              <mc:Choice xmlns:v="urn:schemas-microsoft-com:vml" Requires="v">
                <p:oleObj spid="_x0000_s232474" name="Microsoft Draw Drawing" r:id="rId3" imgW="5038999" imgH="2743741" progId="MSDraw.Drawing.8.2">
                  <p:embed/>
                </p:oleObj>
              </mc:Choice>
              <mc:Fallback>
                <p:oleObj name="Microsoft Draw Drawing" r:id="rId3" imgW="5038999" imgH="2743741" progId="MSDraw.Drawing.8.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588" y="1222375"/>
                        <a:ext cx="8142287" cy="491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2462" name="Rectangle 14"/>
          <p:cNvSpPr>
            <a:spLocks noChangeArrowheads="1"/>
          </p:cNvSpPr>
          <p:nvPr/>
        </p:nvSpPr>
        <p:spPr bwMode="auto">
          <a:xfrm>
            <a:off x="3187700" y="5599113"/>
            <a:ext cx="3087688"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2464" name="Rectangle 16"/>
          <p:cNvSpPr>
            <a:spLocks noChangeArrowheads="1"/>
          </p:cNvSpPr>
          <p:nvPr/>
        </p:nvSpPr>
        <p:spPr bwMode="auto">
          <a:xfrm>
            <a:off x="5688013" y="5718175"/>
            <a:ext cx="1698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FF"/>
                </a:solidFill>
              </a:rPr>
              <a:t> </a:t>
            </a:r>
            <a:endParaRPr lang="en-US" altLang="en-US"/>
          </a:p>
        </p:txBody>
      </p:sp>
      <p:sp>
        <p:nvSpPr>
          <p:cNvPr id="232452" name="Rectangle 4"/>
          <p:cNvSpPr>
            <a:spLocks noGrp="1" noChangeArrowheads="1"/>
          </p:cNvSpPr>
          <p:nvPr>
            <p:ph type="title"/>
          </p:nvPr>
        </p:nvSpPr>
        <p:spPr>
          <a:xfrm>
            <a:off x="923925" y="68263"/>
            <a:ext cx="7593013" cy="1000125"/>
          </a:xfrm>
        </p:spPr>
        <p:txBody>
          <a:bodyPr/>
          <a:lstStyle/>
          <a:p>
            <a:r>
              <a:rPr lang="en-GB" altLang="en-US" sz="3600">
                <a:solidFill>
                  <a:schemeClr val="tx1"/>
                </a:solidFill>
              </a:rPr>
              <a:t>Map projection as a surface CS</a:t>
            </a:r>
            <a:endParaRPr lang="en-US" altLang="en-US" sz="3600">
              <a:solidFill>
                <a:schemeClr val="tx1"/>
              </a:solidFill>
            </a:endParaRPr>
          </a:p>
        </p:txBody>
      </p:sp>
      <p:grpSp>
        <p:nvGrpSpPr>
          <p:cNvPr id="232472" name="Group 24"/>
          <p:cNvGrpSpPr>
            <a:grpSpLocks/>
          </p:cNvGrpSpPr>
          <p:nvPr/>
        </p:nvGrpSpPr>
        <p:grpSpPr bwMode="auto">
          <a:xfrm>
            <a:off x="2154238" y="4087813"/>
            <a:ext cx="4438650" cy="1889125"/>
            <a:chOff x="1357" y="2575"/>
            <a:chExt cx="2796" cy="1190"/>
          </a:xfrm>
        </p:grpSpPr>
        <p:sp>
          <p:nvSpPr>
            <p:cNvPr id="232463" name="Rectangle 15"/>
            <p:cNvSpPr>
              <a:spLocks noChangeArrowheads="1"/>
            </p:cNvSpPr>
            <p:nvPr/>
          </p:nvSpPr>
          <p:spPr bwMode="auto">
            <a:xfrm>
              <a:off x="2327" y="3602"/>
              <a:ext cx="119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FF"/>
                  </a:solidFill>
                </a:rPr>
                <a:t>generating function </a:t>
              </a:r>
              <a:endParaRPr lang="en-US" altLang="en-US"/>
            </a:p>
          </p:txBody>
        </p:sp>
        <p:grpSp>
          <p:nvGrpSpPr>
            <p:cNvPr id="232468" name="Group 20"/>
            <p:cNvGrpSpPr>
              <a:grpSpLocks/>
            </p:cNvGrpSpPr>
            <p:nvPr/>
          </p:nvGrpSpPr>
          <p:grpSpPr bwMode="auto">
            <a:xfrm>
              <a:off x="1357" y="2575"/>
              <a:ext cx="2796" cy="856"/>
              <a:chOff x="1357" y="2691"/>
              <a:chExt cx="2868" cy="740"/>
            </a:xfrm>
          </p:grpSpPr>
          <p:sp>
            <p:nvSpPr>
              <p:cNvPr id="232466" name="Freeform 18"/>
              <p:cNvSpPr>
                <a:spLocks/>
              </p:cNvSpPr>
              <p:nvPr/>
            </p:nvSpPr>
            <p:spPr bwMode="auto">
              <a:xfrm>
                <a:off x="1357" y="2734"/>
                <a:ext cx="2780" cy="697"/>
              </a:xfrm>
              <a:custGeom>
                <a:avLst/>
                <a:gdLst>
                  <a:gd name="T0" fmla="*/ 0 w 286"/>
                  <a:gd name="T1" fmla="*/ 19 h 65"/>
                  <a:gd name="T2" fmla="*/ 160 w 286"/>
                  <a:gd name="T3" fmla="*/ 61 h 65"/>
                  <a:gd name="T4" fmla="*/ 286 w 286"/>
                  <a:gd name="T5" fmla="*/ 0 h 65"/>
                </a:gdLst>
                <a:ahLst/>
                <a:cxnLst>
                  <a:cxn ang="0">
                    <a:pos x="T0" y="T1"/>
                  </a:cxn>
                  <a:cxn ang="0">
                    <a:pos x="T2" y="T3"/>
                  </a:cxn>
                  <a:cxn ang="0">
                    <a:pos x="T4" y="T5"/>
                  </a:cxn>
                </a:cxnLst>
                <a:rect l="0" t="0" r="r" b="b"/>
                <a:pathLst>
                  <a:path w="286" h="65">
                    <a:moveTo>
                      <a:pt x="0" y="19"/>
                    </a:moveTo>
                    <a:cubicBezTo>
                      <a:pt x="27" y="26"/>
                      <a:pt x="110" y="65"/>
                      <a:pt x="160" y="61"/>
                    </a:cubicBezTo>
                    <a:cubicBezTo>
                      <a:pt x="204" y="57"/>
                      <a:pt x="256" y="17"/>
                      <a:pt x="286" y="0"/>
                    </a:cubicBezTo>
                  </a:path>
                </a:pathLst>
              </a:custGeom>
              <a:noFill/>
              <a:ln w="46038">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2467" name="Freeform 19"/>
              <p:cNvSpPr>
                <a:spLocks/>
              </p:cNvSpPr>
              <p:nvPr/>
            </p:nvSpPr>
            <p:spPr bwMode="auto">
              <a:xfrm>
                <a:off x="4060" y="2691"/>
                <a:ext cx="165" cy="161"/>
              </a:xfrm>
              <a:custGeom>
                <a:avLst/>
                <a:gdLst>
                  <a:gd name="T0" fmla="*/ 77 w 165"/>
                  <a:gd name="T1" fmla="*/ 161 h 161"/>
                  <a:gd name="T2" fmla="*/ 165 w 165"/>
                  <a:gd name="T3" fmla="*/ 0 h 161"/>
                  <a:gd name="T4" fmla="*/ 0 w 165"/>
                  <a:gd name="T5" fmla="*/ 11 h 161"/>
                  <a:gd name="T6" fmla="*/ 77 w 165"/>
                  <a:gd name="T7" fmla="*/ 65 h 161"/>
                  <a:gd name="T8" fmla="*/ 77 w 165"/>
                  <a:gd name="T9" fmla="*/ 161 h 161"/>
                </a:gdLst>
                <a:ahLst/>
                <a:cxnLst>
                  <a:cxn ang="0">
                    <a:pos x="T0" y="T1"/>
                  </a:cxn>
                  <a:cxn ang="0">
                    <a:pos x="T2" y="T3"/>
                  </a:cxn>
                  <a:cxn ang="0">
                    <a:pos x="T4" y="T5"/>
                  </a:cxn>
                  <a:cxn ang="0">
                    <a:pos x="T6" y="T7"/>
                  </a:cxn>
                  <a:cxn ang="0">
                    <a:pos x="T8" y="T9"/>
                  </a:cxn>
                </a:cxnLst>
                <a:rect l="0" t="0" r="r" b="b"/>
                <a:pathLst>
                  <a:path w="165" h="161">
                    <a:moveTo>
                      <a:pt x="77" y="161"/>
                    </a:moveTo>
                    <a:lnTo>
                      <a:pt x="165" y="0"/>
                    </a:lnTo>
                    <a:lnTo>
                      <a:pt x="0" y="11"/>
                    </a:lnTo>
                    <a:lnTo>
                      <a:pt x="77" y="65"/>
                    </a:lnTo>
                    <a:lnTo>
                      <a:pt x="77" y="161"/>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32469" name="Group 21"/>
            <p:cNvGrpSpPr>
              <a:grpSpLocks/>
            </p:cNvGrpSpPr>
            <p:nvPr/>
          </p:nvGrpSpPr>
          <p:grpSpPr bwMode="auto">
            <a:xfrm>
              <a:off x="2420" y="3415"/>
              <a:ext cx="861" cy="163"/>
              <a:chOff x="2046" y="567"/>
              <a:chExt cx="861" cy="163"/>
            </a:xfrm>
          </p:grpSpPr>
          <p:sp>
            <p:nvSpPr>
              <p:cNvPr id="232470" name="Rectangle 22"/>
              <p:cNvSpPr>
                <a:spLocks noChangeArrowheads="1"/>
              </p:cNvSpPr>
              <p:nvPr/>
            </p:nvSpPr>
            <p:spPr bwMode="auto">
              <a:xfrm>
                <a:off x="2046" y="567"/>
                <a:ext cx="86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1">
                    <a:solidFill>
                      <a:srgbClr val="000000"/>
                    </a:solidFill>
                  </a:rPr>
                  <a:t>G</a:t>
                </a:r>
                <a:r>
                  <a:rPr lang="en-US" altLang="en-US" sz="1700" baseline="-25000">
                    <a:solidFill>
                      <a:srgbClr val="000000"/>
                    </a:solidFill>
                  </a:rPr>
                  <a:t>MP </a:t>
                </a:r>
                <a:r>
                  <a:rPr lang="en-US" altLang="en-US" sz="1700">
                    <a:solidFill>
                      <a:srgbClr val="000000"/>
                    </a:solidFill>
                  </a:rPr>
                  <a:t>= </a:t>
                </a:r>
                <a:r>
                  <a:rPr lang="en-US" altLang="en-US" sz="1700" b="1">
                    <a:solidFill>
                      <a:srgbClr val="000000"/>
                    </a:solidFill>
                  </a:rPr>
                  <a:t>G</a:t>
                </a:r>
                <a:r>
                  <a:rPr lang="en-US" altLang="en-US" sz="1700" baseline="-25000">
                    <a:solidFill>
                      <a:srgbClr val="000000"/>
                    </a:solidFill>
                  </a:rPr>
                  <a:t>GD </a:t>
                </a:r>
                <a:r>
                  <a:rPr lang="en-US" altLang="en-US" sz="1700">
                    <a:solidFill>
                      <a:srgbClr val="000000"/>
                    </a:solidFill>
                  </a:rPr>
                  <a:t>   </a:t>
                </a:r>
                <a:r>
                  <a:rPr lang="en-US" altLang="en-US" sz="1700" b="1">
                    <a:solidFill>
                      <a:srgbClr val="000000"/>
                    </a:solidFill>
                  </a:rPr>
                  <a:t>Q</a:t>
                </a:r>
                <a:endParaRPr lang="en-US" altLang="en-US"/>
              </a:p>
            </p:txBody>
          </p:sp>
          <p:sp>
            <p:nvSpPr>
              <p:cNvPr id="232471" name="Oval 23"/>
              <p:cNvSpPr>
                <a:spLocks noChangeArrowheads="1"/>
              </p:cNvSpPr>
              <p:nvPr/>
            </p:nvSpPr>
            <p:spPr bwMode="auto">
              <a:xfrm>
                <a:off x="2706" y="612"/>
                <a:ext cx="39" cy="53"/>
              </a:xfrm>
              <a:prstGeom prst="ellipse">
                <a:avLst/>
              </a:prstGeom>
              <a:solidFill>
                <a:srgbClr val="FFFFFF"/>
              </a:solidFill>
              <a:ln w="15875">
                <a:solidFill>
                  <a:srgbClr val="000000"/>
                </a:solidFill>
                <a:round/>
                <a:headEnd/>
                <a:tailEnd/>
              </a:ln>
            </p:spPr>
            <p:txBody>
              <a:bodyPr/>
              <a:lstStyle/>
              <a:p>
                <a:endParaRPr lang="en-US"/>
              </a:p>
            </p:txBody>
          </p:sp>
        </p:grpSp>
      </p:grpSp>
      <p:sp>
        <p:nvSpPr>
          <p:cNvPr id="232473" name="Text Box 25"/>
          <p:cNvSpPr txBox="1">
            <a:spLocks noChangeArrowheads="1"/>
          </p:cNvSpPr>
          <p:nvPr/>
        </p:nvSpPr>
        <p:spPr bwMode="auto">
          <a:xfrm rot="343640">
            <a:off x="4710113" y="3775075"/>
            <a:ext cx="16906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geodetic </a:t>
            </a:r>
            <a:br>
              <a:rPr lang="en-US" altLang="en-US" sz="1400"/>
            </a:br>
            <a:r>
              <a:rPr lang="en-US" altLang="en-US" sz="1400"/>
              <a:t>generating function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2472"/>
                                        </p:tgtEl>
                                        <p:attrNameLst>
                                          <p:attrName>style.visibility</p:attrName>
                                        </p:attrNameLst>
                                      </p:cBhvr>
                                      <p:to>
                                        <p:strVal val="visible"/>
                                      </p:to>
                                    </p:set>
                                    <p:animEffect transition="in" filter="wipe(left)">
                                      <p:cBhvr>
                                        <p:cTn id="7" dur="500"/>
                                        <p:tgtEl>
                                          <p:spTgt spid="232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1084263" y="147638"/>
            <a:ext cx="7593012" cy="1000125"/>
          </a:xfrm>
        </p:spPr>
        <p:txBody>
          <a:bodyPr/>
          <a:lstStyle/>
          <a:p>
            <a:r>
              <a:rPr lang="en-US" altLang="en-US" sz="3600"/>
              <a:t>Augmented map projections</a:t>
            </a:r>
          </a:p>
        </p:txBody>
      </p:sp>
      <p:sp>
        <p:nvSpPr>
          <p:cNvPr id="258051" name="Rectangle 3"/>
          <p:cNvSpPr>
            <a:spLocks noGrp="1" noChangeArrowheads="1"/>
          </p:cNvSpPr>
          <p:nvPr>
            <p:ph type="body" idx="4294967295"/>
          </p:nvPr>
        </p:nvSpPr>
        <p:spPr>
          <a:xfrm>
            <a:off x="568325" y="1143000"/>
            <a:ext cx="8162925" cy="5248275"/>
          </a:xfrm>
        </p:spPr>
        <p:txBody>
          <a:bodyPr/>
          <a:lstStyle/>
          <a:p>
            <a:pPr>
              <a:lnSpc>
                <a:spcPct val="85000"/>
              </a:lnSpc>
              <a:spcBef>
                <a:spcPct val="30000"/>
              </a:spcBef>
            </a:pPr>
            <a:r>
              <a:rPr lang="en-US" altLang="en-US" sz="2200"/>
              <a:t>Simulations usually require three dimensions.</a:t>
            </a:r>
          </a:p>
          <a:p>
            <a:pPr>
              <a:lnSpc>
                <a:spcPct val="85000"/>
              </a:lnSpc>
              <a:spcBef>
                <a:spcPct val="30000"/>
              </a:spcBef>
            </a:pPr>
            <a:r>
              <a:rPr lang="en-US" altLang="en-US" sz="2200"/>
              <a:t>Some coordinate systems three dimensional by definition.</a:t>
            </a:r>
          </a:p>
          <a:p>
            <a:pPr>
              <a:lnSpc>
                <a:spcPct val="85000"/>
              </a:lnSpc>
              <a:spcBef>
                <a:spcPct val="30000"/>
              </a:spcBef>
            </a:pPr>
            <a:r>
              <a:rPr lang="en-US" altLang="en-US" sz="2200">
                <a:solidFill>
                  <a:schemeClr val="accent2"/>
                </a:solidFill>
              </a:rPr>
              <a:t>Map projections (two surface dimensions) are commonly augmented with a vertical axis to create a three dimensional system.</a:t>
            </a:r>
            <a:endParaRPr lang="en-US" altLang="en-US" sz="2200"/>
          </a:p>
          <a:p>
            <a:pPr>
              <a:lnSpc>
                <a:spcPct val="85000"/>
              </a:lnSpc>
              <a:spcBef>
                <a:spcPct val="30000"/>
              </a:spcBef>
            </a:pPr>
            <a:r>
              <a:rPr lang="en-US" altLang="en-US" sz="2200"/>
              <a:t>Various vertical measures are used for these augmentations, such as:</a:t>
            </a:r>
          </a:p>
          <a:p>
            <a:pPr lvl="1">
              <a:lnSpc>
                <a:spcPct val="85000"/>
              </a:lnSpc>
              <a:spcBef>
                <a:spcPct val="30000"/>
              </a:spcBef>
            </a:pPr>
            <a:r>
              <a:rPr lang="en-US" altLang="en-US" sz="2000"/>
              <a:t>Mean sea level height, orthometric height, geodetic height, pressure altitude, and others.</a:t>
            </a:r>
          </a:p>
          <a:p>
            <a:pPr>
              <a:lnSpc>
                <a:spcPct val="85000"/>
              </a:lnSpc>
              <a:spcBef>
                <a:spcPct val="30000"/>
              </a:spcBef>
            </a:pPr>
            <a:r>
              <a:rPr lang="en-US" altLang="en-US" sz="2200"/>
              <a:t>These augmentations may be in different units than the other two axes so that the resulting CS may be </a:t>
            </a:r>
            <a:r>
              <a:rPr lang="en-US" altLang="en-US" sz="2200" i="1">
                <a:solidFill>
                  <a:schemeClr val="accent2"/>
                </a:solidFill>
              </a:rPr>
              <a:t>vertically distorted</a:t>
            </a:r>
            <a:r>
              <a:rPr lang="en-US" altLang="en-US" sz="2200"/>
              <a:t>.</a:t>
            </a:r>
          </a:p>
          <a:p>
            <a:pPr>
              <a:lnSpc>
                <a:spcPct val="85000"/>
              </a:lnSpc>
              <a:spcBef>
                <a:spcPct val="30000"/>
              </a:spcBef>
            </a:pPr>
            <a:r>
              <a:rPr lang="en-US" altLang="en-US" sz="2200"/>
              <a:t>This practice adds additional geometric distortions (now in the third dimension).</a:t>
            </a:r>
          </a:p>
          <a:p>
            <a:pPr>
              <a:lnSpc>
                <a:spcPct val="85000"/>
              </a:lnSpc>
              <a:spcBef>
                <a:spcPct val="30000"/>
              </a:spcBef>
            </a:pPr>
            <a:r>
              <a:rPr lang="en-US" altLang="en-US" sz="2200"/>
              <a:t>Augmented map projection coordinate-space has a (linear) vector space structure, </a:t>
            </a:r>
            <a:r>
              <a:rPr lang="en-US" altLang="en-US" sz="2200" u="sng"/>
              <a:t>but</a:t>
            </a:r>
            <a:r>
              <a:rPr lang="en-US" altLang="en-US" sz="2200"/>
              <a:t> the CS is a </a:t>
            </a:r>
            <a:r>
              <a:rPr lang="en-US" altLang="en-US" sz="2200" i="1"/>
              <a:t>curvilinear</a:t>
            </a:r>
            <a:r>
              <a:rPr lang="en-US" altLang="en-US" sz="2200"/>
              <a:t> CS.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1060450" y="196850"/>
            <a:ext cx="7593013" cy="1000125"/>
          </a:xfrm>
        </p:spPr>
        <p:txBody>
          <a:bodyPr/>
          <a:lstStyle/>
          <a:p>
            <a:r>
              <a:rPr lang="en-US" altLang="en-US"/>
              <a:t>Augmented map projections</a:t>
            </a:r>
          </a:p>
        </p:txBody>
      </p:sp>
      <p:sp>
        <p:nvSpPr>
          <p:cNvPr id="172035" name="Text Box 3"/>
          <p:cNvSpPr txBox="1">
            <a:spLocks noChangeArrowheads="1"/>
          </p:cNvSpPr>
          <p:nvPr/>
        </p:nvSpPr>
        <p:spPr bwMode="auto">
          <a:xfrm>
            <a:off x="1147763" y="1160463"/>
            <a:ext cx="62357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Augmenting map coordinates </a:t>
            </a:r>
          </a:p>
          <a:p>
            <a:r>
              <a:rPr lang="en-US" altLang="en-US"/>
              <a:t>      with ellipsoidal height produces a 3D CS.</a:t>
            </a:r>
          </a:p>
        </p:txBody>
      </p:sp>
      <p:grpSp>
        <p:nvGrpSpPr>
          <p:cNvPr id="172043" name="Group 11"/>
          <p:cNvGrpSpPr>
            <a:grpSpLocks/>
          </p:cNvGrpSpPr>
          <p:nvPr/>
        </p:nvGrpSpPr>
        <p:grpSpPr bwMode="auto">
          <a:xfrm>
            <a:off x="673100" y="2128838"/>
            <a:ext cx="7905750" cy="458787"/>
            <a:chOff x="424" y="1341"/>
            <a:chExt cx="4980" cy="289"/>
          </a:xfrm>
        </p:grpSpPr>
        <p:sp>
          <p:nvSpPr>
            <p:cNvPr id="172036" name="Text Box 4"/>
            <p:cNvSpPr txBox="1">
              <a:spLocks noChangeArrowheads="1"/>
            </p:cNvSpPr>
            <p:nvPr/>
          </p:nvSpPr>
          <p:spPr bwMode="auto">
            <a:xfrm>
              <a:off x="424" y="1342"/>
              <a:ext cx="16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MP coordinate </a:t>
              </a:r>
              <a:r>
                <a:rPr lang="en-US" altLang="en-US"/>
                <a:t>(</a:t>
              </a:r>
              <a:r>
                <a:rPr lang="en-US" altLang="en-US" i="1"/>
                <a:t>u</a:t>
              </a:r>
              <a:r>
                <a:rPr lang="en-US" altLang="en-US"/>
                <a:t>, </a:t>
              </a:r>
              <a:r>
                <a:rPr lang="en-US" altLang="en-US" i="1"/>
                <a:t>v</a:t>
              </a:r>
              <a:r>
                <a:rPr lang="en-US" altLang="en-US"/>
                <a:t>)</a:t>
              </a:r>
            </a:p>
          </p:txBody>
        </p:sp>
        <p:sp>
          <p:nvSpPr>
            <p:cNvPr id="172037" name="Text Box 5"/>
            <p:cNvSpPr txBox="1">
              <a:spLocks noChangeArrowheads="1"/>
            </p:cNvSpPr>
            <p:nvPr/>
          </p:nvSpPr>
          <p:spPr bwMode="auto">
            <a:xfrm>
              <a:off x="2831" y="1341"/>
              <a:ext cx="25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a:t>
              </a:r>
              <a:r>
                <a:rPr lang="en-GB" altLang="en-US" b="1" i="1">
                  <a:sym typeface="Symbol" panose="05050102010706020507" pitchFamily="18" charset="2"/>
                </a:rPr>
                <a:t></a:t>
              </a:r>
              <a:r>
                <a:rPr lang="en-GB" altLang="en-US" b="1">
                  <a:sym typeface="Symbol" panose="05050102010706020507" pitchFamily="18" charset="2"/>
                </a:rPr>
                <a:t>, </a:t>
              </a:r>
              <a:r>
                <a:rPr lang="en-US" altLang="en-US" b="1" i="1">
                  <a:sym typeface="Symbol" panose="05050102010706020507" pitchFamily="18" charset="2"/>
                </a:rPr>
                <a:t></a:t>
              </a:r>
              <a:r>
                <a:rPr lang="en-GB" altLang="en-US"/>
                <a:t>) </a:t>
              </a:r>
              <a:r>
                <a:rPr lang="en-GB" altLang="en-US" sz="2000"/>
                <a:t>surface geodetic </a:t>
              </a:r>
              <a:r>
                <a:rPr lang="en-US" altLang="en-US" sz="2000"/>
                <a:t>coordinate</a:t>
              </a:r>
            </a:p>
          </p:txBody>
        </p:sp>
        <p:sp>
          <p:nvSpPr>
            <p:cNvPr id="172038" name="Line 6"/>
            <p:cNvSpPr>
              <a:spLocks noChangeShapeType="1"/>
            </p:cNvSpPr>
            <p:nvPr/>
          </p:nvSpPr>
          <p:spPr bwMode="auto">
            <a:xfrm>
              <a:off x="2135" y="1486"/>
              <a:ext cx="680" cy="0"/>
            </a:xfrm>
            <a:prstGeom prst="line">
              <a:avLst/>
            </a:prstGeom>
            <a:noFill/>
            <a:ln w="2857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2044" name="Group 12"/>
          <p:cNvGrpSpPr>
            <a:grpSpLocks/>
          </p:cNvGrpSpPr>
          <p:nvPr/>
        </p:nvGrpSpPr>
        <p:grpSpPr bwMode="auto">
          <a:xfrm>
            <a:off x="454025" y="2624138"/>
            <a:ext cx="8015288" cy="762000"/>
            <a:chOff x="286" y="1653"/>
            <a:chExt cx="5049" cy="480"/>
          </a:xfrm>
        </p:grpSpPr>
        <p:sp>
          <p:nvSpPr>
            <p:cNvPr id="172039" name="Text Box 7"/>
            <p:cNvSpPr txBox="1">
              <a:spLocks noChangeArrowheads="1"/>
            </p:cNvSpPr>
            <p:nvPr/>
          </p:nvSpPr>
          <p:spPr bwMode="auto">
            <a:xfrm>
              <a:off x="286" y="1653"/>
              <a:ext cx="184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Augmented</a:t>
              </a:r>
            </a:p>
            <a:p>
              <a:r>
                <a:rPr lang="en-US" altLang="en-US" sz="2000"/>
                <a:t>MP coordinate </a:t>
              </a:r>
              <a:r>
                <a:rPr lang="en-US" altLang="en-US"/>
                <a:t>(</a:t>
              </a:r>
              <a:r>
                <a:rPr lang="en-US" altLang="en-US" i="1"/>
                <a:t>u</a:t>
              </a:r>
              <a:r>
                <a:rPr lang="en-US" altLang="en-US"/>
                <a:t>, </a:t>
              </a:r>
              <a:r>
                <a:rPr lang="en-US" altLang="en-US" i="1"/>
                <a:t>v</a:t>
              </a:r>
              <a:r>
                <a:rPr lang="en-US" altLang="en-US"/>
                <a:t>, </a:t>
              </a:r>
              <a:r>
                <a:rPr lang="en-US" altLang="en-US" i="1"/>
                <a:t>h</a:t>
              </a:r>
              <a:r>
                <a:rPr lang="en-US" altLang="en-US"/>
                <a:t>)</a:t>
              </a:r>
            </a:p>
          </p:txBody>
        </p:sp>
        <p:sp>
          <p:nvSpPr>
            <p:cNvPr id="172040" name="Text Box 8"/>
            <p:cNvSpPr txBox="1">
              <a:spLocks noChangeArrowheads="1"/>
            </p:cNvSpPr>
            <p:nvPr/>
          </p:nvSpPr>
          <p:spPr bwMode="auto">
            <a:xfrm>
              <a:off x="2868" y="1838"/>
              <a:ext cx="24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a:t>
              </a:r>
              <a:r>
                <a:rPr lang="en-GB" altLang="en-US" b="1" i="1">
                  <a:sym typeface="Symbol" panose="05050102010706020507" pitchFamily="18" charset="2"/>
                </a:rPr>
                <a:t></a:t>
              </a:r>
              <a:r>
                <a:rPr lang="en-GB" altLang="en-US" b="1">
                  <a:sym typeface="Symbol" panose="05050102010706020507" pitchFamily="18" charset="2"/>
                </a:rPr>
                <a:t>, </a:t>
              </a:r>
              <a:r>
                <a:rPr lang="en-US" altLang="en-US" b="1" i="1">
                  <a:sym typeface="Symbol" panose="05050102010706020507" pitchFamily="18" charset="2"/>
                </a:rPr>
                <a:t></a:t>
              </a:r>
              <a:r>
                <a:rPr lang="en-GB" altLang="en-US" b="1">
                  <a:sym typeface="Symbol" panose="05050102010706020507" pitchFamily="18" charset="2"/>
                </a:rPr>
                <a:t>, </a:t>
              </a:r>
              <a:r>
                <a:rPr lang="en-GB" altLang="en-US" i="1">
                  <a:sym typeface="Symbol" panose="05050102010706020507" pitchFamily="18" charset="2"/>
                </a:rPr>
                <a:t>h</a:t>
              </a:r>
              <a:r>
                <a:rPr lang="en-GB" altLang="en-US"/>
                <a:t>) </a:t>
              </a:r>
              <a:r>
                <a:rPr lang="en-GB" altLang="en-US" sz="2000"/>
                <a:t>3D geodetic </a:t>
              </a:r>
              <a:r>
                <a:rPr lang="en-US" altLang="en-US" sz="2000"/>
                <a:t>coordinate</a:t>
              </a:r>
            </a:p>
          </p:txBody>
        </p:sp>
        <p:sp>
          <p:nvSpPr>
            <p:cNvPr id="172041" name="Line 9"/>
            <p:cNvSpPr>
              <a:spLocks noChangeShapeType="1"/>
            </p:cNvSpPr>
            <p:nvPr/>
          </p:nvSpPr>
          <p:spPr bwMode="auto">
            <a:xfrm>
              <a:off x="2173" y="1975"/>
              <a:ext cx="680" cy="0"/>
            </a:xfrm>
            <a:prstGeom prst="line">
              <a:avLst/>
            </a:prstGeom>
            <a:noFill/>
            <a:ln w="2857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172042" name="Object 10"/>
          <p:cNvGraphicFramePr>
            <a:graphicFrameLocks noChangeAspect="1"/>
          </p:cNvGraphicFramePr>
          <p:nvPr/>
        </p:nvGraphicFramePr>
        <p:xfrm>
          <a:off x="1436688" y="3433763"/>
          <a:ext cx="5002212" cy="3013075"/>
        </p:xfrm>
        <a:graphic>
          <a:graphicData uri="http://schemas.openxmlformats.org/presentationml/2006/ole">
            <mc:AlternateContent xmlns:mc="http://schemas.openxmlformats.org/markup-compatibility/2006">
              <mc:Choice xmlns:v="urn:schemas-microsoft-com:vml" Requires="v">
                <p:oleObj spid="_x0000_s172046" name="Microsoft Draw Drawing" r:id="rId3" imgW="4553486" imgH="2743741" progId="MSDraw.Drawing.8.2">
                  <p:embed/>
                </p:oleObj>
              </mc:Choice>
              <mc:Fallback>
                <p:oleObj name="Microsoft Draw Drawing" r:id="rId3" imgW="4553486" imgH="2743741" progId="MSDraw.Drawing.8.2">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6688" y="3433763"/>
                        <a:ext cx="5002212"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2045" name="Text Box 13"/>
          <p:cNvSpPr txBox="1">
            <a:spLocks noChangeArrowheads="1"/>
          </p:cNvSpPr>
          <p:nvPr/>
        </p:nvSpPr>
        <p:spPr bwMode="auto">
          <a:xfrm>
            <a:off x="6421438" y="4249738"/>
            <a:ext cx="26035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0000"/>
                </a:solidFill>
              </a:rPr>
              <a:t>Caution!</a:t>
            </a:r>
            <a:endParaRPr lang="en-US" altLang="en-US"/>
          </a:p>
          <a:p>
            <a:r>
              <a:rPr lang="en-US" altLang="en-US" sz="1600"/>
              <a:t>Augmented map geometry</a:t>
            </a:r>
          </a:p>
          <a:p>
            <a:r>
              <a:rPr lang="en-US" altLang="en-US" sz="1600"/>
              <a:t>in coordinate-space </a:t>
            </a:r>
            <a:br>
              <a:rPr lang="en-US" altLang="en-US" sz="1600"/>
            </a:br>
            <a:r>
              <a:rPr lang="en-US" altLang="en-US" sz="1600"/>
              <a:t>must not be confused with </a:t>
            </a:r>
            <a:br>
              <a:rPr lang="en-US" altLang="en-US" sz="1600"/>
            </a:br>
            <a:r>
              <a:rPr lang="en-US" altLang="en-US" sz="1600"/>
              <a:t>position-space geometry</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20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20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72042"/>
                                        </p:tgtEl>
                                        <p:attrNameLst>
                                          <p:attrName>style.visibility</p:attrName>
                                        </p:attrNameLst>
                                      </p:cBhvr>
                                      <p:to>
                                        <p:strVal val="visible"/>
                                      </p:to>
                                    </p:set>
                                  </p:childTnLst>
                                </p:cTn>
                              </p:par>
                            </p:childTnLst>
                          </p:cTn>
                        </p:par>
                        <p:par>
                          <p:cTn id="15" fill="hold" nodeType="afterGroup">
                            <p:stCondLst>
                              <p:cond delay="500"/>
                            </p:stCondLst>
                            <p:childTnLst>
                              <p:par>
                                <p:cTn id="16" presetID="3" presetClass="entr" presetSubtype="10" fill="hold" grpId="0" nodeType="afterEffect">
                                  <p:stCondLst>
                                    <p:cond delay="2000"/>
                                  </p:stCondLst>
                                  <p:childTnLst>
                                    <p:set>
                                      <p:cBhvr>
                                        <p:cTn id="17" dur="1" fill="hold">
                                          <p:stCondLst>
                                            <p:cond delay="0"/>
                                          </p:stCondLst>
                                        </p:cTn>
                                        <p:tgtEl>
                                          <p:spTgt spid="172045"/>
                                        </p:tgtEl>
                                        <p:attrNameLst>
                                          <p:attrName>style.visibility</p:attrName>
                                        </p:attrNameLst>
                                      </p:cBhvr>
                                      <p:to>
                                        <p:strVal val="visible"/>
                                      </p:to>
                                    </p:set>
                                    <p:animEffect transition="in" filter="blinds(horizontal)">
                                      <p:cBhvr>
                                        <p:cTn id="18" dur="500"/>
                                        <p:tgtEl>
                                          <p:spTgt spid="172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5"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1060450" y="196850"/>
            <a:ext cx="7593013" cy="1000125"/>
          </a:xfrm>
        </p:spPr>
        <p:txBody>
          <a:bodyPr/>
          <a:lstStyle/>
          <a:p>
            <a:r>
              <a:rPr lang="en-US" altLang="en-US"/>
              <a:t>Augmented map projections</a:t>
            </a:r>
          </a:p>
        </p:txBody>
      </p:sp>
      <p:sp>
        <p:nvSpPr>
          <p:cNvPr id="269327" name="Rectangle 15"/>
          <p:cNvSpPr>
            <a:spLocks noChangeArrowheads="1"/>
          </p:cNvSpPr>
          <p:nvPr/>
        </p:nvSpPr>
        <p:spPr bwMode="auto">
          <a:xfrm>
            <a:off x="736600" y="4022725"/>
            <a:ext cx="7708900" cy="23050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328" name="Rectangle 16"/>
          <p:cNvSpPr>
            <a:spLocks noChangeArrowheads="1"/>
          </p:cNvSpPr>
          <p:nvPr/>
        </p:nvSpPr>
        <p:spPr bwMode="auto">
          <a:xfrm>
            <a:off x="736600" y="1700213"/>
            <a:ext cx="7708900" cy="232251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329" name="Freeform 17"/>
          <p:cNvSpPr>
            <a:spLocks/>
          </p:cNvSpPr>
          <p:nvPr/>
        </p:nvSpPr>
        <p:spPr bwMode="auto">
          <a:xfrm>
            <a:off x="865188" y="4779963"/>
            <a:ext cx="7467600" cy="1306512"/>
          </a:xfrm>
          <a:custGeom>
            <a:avLst/>
            <a:gdLst>
              <a:gd name="T0" fmla="*/ 0 w 463"/>
              <a:gd name="T1" fmla="*/ 73 h 81"/>
              <a:gd name="T2" fmla="*/ 231 w 463"/>
              <a:gd name="T3" fmla="*/ 2 h 81"/>
              <a:gd name="T4" fmla="*/ 463 w 463"/>
              <a:gd name="T5" fmla="*/ 81 h 81"/>
            </a:gdLst>
            <a:ahLst/>
            <a:cxnLst>
              <a:cxn ang="0">
                <a:pos x="T0" y="T1"/>
              </a:cxn>
              <a:cxn ang="0">
                <a:pos x="T2" y="T3"/>
              </a:cxn>
              <a:cxn ang="0">
                <a:pos x="T4" y="T5"/>
              </a:cxn>
            </a:cxnLst>
            <a:rect l="0" t="0" r="r" b="b"/>
            <a:pathLst>
              <a:path w="463" h="81">
                <a:moveTo>
                  <a:pt x="0" y="73"/>
                </a:moveTo>
                <a:cubicBezTo>
                  <a:pt x="77" y="37"/>
                  <a:pt x="154" y="0"/>
                  <a:pt x="231" y="2"/>
                </a:cubicBezTo>
                <a:cubicBezTo>
                  <a:pt x="308" y="3"/>
                  <a:pt x="385" y="42"/>
                  <a:pt x="463" y="81"/>
                </a:cubicBez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9330" name="Line 18"/>
          <p:cNvSpPr>
            <a:spLocks noChangeShapeType="1"/>
          </p:cNvSpPr>
          <p:nvPr/>
        </p:nvSpPr>
        <p:spPr bwMode="auto">
          <a:xfrm>
            <a:off x="736600" y="3248025"/>
            <a:ext cx="77089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9334" name="Group 22"/>
          <p:cNvGrpSpPr>
            <a:grpSpLocks/>
          </p:cNvGrpSpPr>
          <p:nvPr/>
        </p:nvGrpSpPr>
        <p:grpSpPr bwMode="auto">
          <a:xfrm>
            <a:off x="1671638" y="2603500"/>
            <a:ext cx="209550" cy="741363"/>
            <a:chOff x="1053" y="1640"/>
            <a:chExt cx="132" cy="467"/>
          </a:xfrm>
        </p:grpSpPr>
        <p:sp>
          <p:nvSpPr>
            <p:cNvPr id="269331" name="Line 19"/>
            <p:cNvSpPr>
              <a:spLocks noChangeShapeType="1"/>
            </p:cNvSpPr>
            <p:nvPr/>
          </p:nvSpPr>
          <p:spPr bwMode="auto">
            <a:xfrm flipV="1">
              <a:off x="1114" y="1741"/>
              <a:ext cx="1" cy="30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9332" name="Oval 20"/>
            <p:cNvSpPr>
              <a:spLocks noChangeArrowheads="1"/>
            </p:cNvSpPr>
            <p:nvPr/>
          </p:nvSpPr>
          <p:spPr bwMode="auto">
            <a:xfrm>
              <a:off x="1074" y="2005"/>
              <a:ext cx="101" cy="1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333" name="Freeform 21"/>
            <p:cNvSpPr>
              <a:spLocks/>
            </p:cNvSpPr>
            <p:nvPr/>
          </p:nvSpPr>
          <p:spPr bwMode="auto">
            <a:xfrm>
              <a:off x="1053" y="1640"/>
              <a:ext cx="132" cy="132"/>
            </a:xfrm>
            <a:custGeom>
              <a:avLst/>
              <a:gdLst>
                <a:gd name="T0" fmla="*/ 132 w 132"/>
                <a:gd name="T1" fmla="*/ 132 h 132"/>
                <a:gd name="T2" fmla="*/ 61 w 132"/>
                <a:gd name="T3" fmla="*/ 0 h 132"/>
                <a:gd name="T4" fmla="*/ 0 w 132"/>
                <a:gd name="T5" fmla="*/ 132 h 132"/>
                <a:gd name="T6" fmla="*/ 132 w 132"/>
                <a:gd name="T7" fmla="*/ 132 h 132"/>
              </a:gdLst>
              <a:ahLst/>
              <a:cxnLst>
                <a:cxn ang="0">
                  <a:pos x="T0" y="T1"/>
                </a:cxn>
                <a:cxn ang="0">
                  <a:pos x="T2" y="T3"/>
                </a:cxn>
                <a:cxn ang="0">
                  <a:pos x="T4" y="T5"/>
                </a:cxn>
                <a:cxn ang="0">
                  <a:pos x="T6" y="T7"/>
                </a:cxn>
              </a:cxnLst>
              <a:rect l="0" t="0" r="r" b="b"/>
              <a:pathLst>
                <a:path w="132" h="132">
                  <a:moveTo>
                    <a:pt x="132" y="132"/>
                  </a:moveTo>
                  <a:lnTo>
                    <a:pt x="61" y="0"/>
                  </a:lnTo>
                  <a:lnTo>
                    <a:pt x="0" y="132"/>
                  </a:lnTo>
                  <a:lnTo>
                    <a:pt x="132" y="1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69338" name="Group 26"/>
          <p:cNvGrpSpPr>
            <a:grpSpLocks/>
          </p:cNvGrpSpPr>
          <p:nvPr/>
        </p:nvGrpSpPr>
        <p:grpSpPr bwMode="auto">
          <a:xfrm>
            <a:off x="7364413" y="2603500"/>
            <a:ext cx="209550" cy="741363"/>
            <a:chOff x="4639" y="1640"/>
            <a:chExt cx="132" cy="467"/>
          </a:xfrm>
        </p:grpSpPr>
        <p:sp>
          <p:nvSpPr>
            <p:cNvPr id="269335" name="Line 23"/>
            <p:cNvSpPr>
              <a:spLocks noChangeShapeType="1"/>
            </p:cNvSpPr>
            <p:nvPr/>
          </p:nvSpPr>
          <p:spPr bwMode="auto">
            <a:xfrm flipV="1">
              <a:off x="4700" y="1741"/>
              <a:ext cx="1" cy="30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9336" name="Oval 24"/>
            <p:cNvSpPr>
              <a:spLocks noChangeArrowheads="1"/>
            </p:cNvSpPr>
            <p:nvPr/>
          </p:nvSpPr>
          <p:spPr bwMode="auto">
            <a:xfrm>
              <a:off x="4660" y="2005"/>
              <a:ext cx="101" cy="1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337" name="Freeform 25"/>
            <p:cNvSpPr>
              <a:spLocks/>
            </p:cNvSpPr>
            <p:nvPr/>
          </p:nvSpPr>
          <p:spPr bwMode="auto">
            <a:xfrm>
              <a:off x="4639" y="1640"/>
              <a:ext cx="132" cy="132"/>
            </a:xfrm>
            <a:custGeom>
              <a:avLst/>
              <a:gdLst>
                <a:gd name="T0" fmla="*/ 132 w 132"/>
                <a:gd name="T1" fmla="*/ 132 h 132"/>
                <a:gd name="T2" fmla="*/ 71 w 132"/>
                <a:gd name="T3" fmla="*/ 0 h 132"/>
                <a:gd name="T4" fmla="*/ 0 w 132"/>
                <a:gd name="T5" fmla="*/ 132 h 132"/>
                <a:gd name="T6" fmla="*/ 132 w 132"/>
                <a:gd name="T7" fmla="*/ 132 h 132"/>
              </a:gdLst>
              <a:ahLst/>
              <a:cxnLst>
                <a:cxn ang="0">
                  <a:pos x="T0" y="T1"/>
                </a:cxn>
                <a:cxn ang="0">
                  <a:pos x="T2" y="T3"/>
                </a:cxn>
                <a:cxn ang="0">
                  <a:pos x="T4" y="T5"/>
                </a:cxn>
                <a:cxn ang="0">
                  <a:pos x="T6" y="T7"/>
                </a:cxn>
              </a:cxnLst>
              <a:rect l="0" t="0" r="r" b="b"/>
              <a:pathLst>
                <a:path w="132" h="132">
                  <a:moveTo>
                    <a:pt x="132" y="132"/>
                  </a:moveTo>
                  <a:lnTo>
                    <a:pt x="71" y="0"/>
                  </a:lnTo>
                  <a:lnTo>
                    <a:pt x="0" y="132"/>
                  </a:lnTo>
                  <a:lnTo>
                    <a:pt x="132" y="1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69342" name="Group 30"/>
          <p:cNvGrpSpPr>
            <a:grpSpLocks/>
          </p:cNvGrpSpPr>
          <p:nvPr/>
        </p:nvGrpSpPr>
        <p:grpSpPr bwMode="auto">
          <a:xfrm>
            <a:off x="2124075" y="4699000"/>
            <a:ext cx="338138" cy="677863"/>
            <a:chOff x="1338" y="2960"/>
            <a:chExt cx="213" cy="427"/>
          </a:xfrm>
        </p:grpSpPr>
        <p:sp>
          <p:nvSpPr>
            <p:cNvPr id="269339" name="Line 27"/>
            <p:cNvSpPr>
              <a:spLocks noChangeShapeType="1"/>
            </p:cNvSpPr>
            <p:nvPr/>
          </p:nvSpPr>
          <p:spPr bwMode="auto">
            <a:xfrm flipH="1" flipV="1">
              <a:off x="1388" y="3041"/>
              <a:ext cx="102" cy="28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9340" name="Oval 28"/>
            <p:cNvSpPr>
              <a:spLocks noChangeArrowheads="1"/>
            </p:cNvSpPr>
            <p:nvPr/>
          </p:nvSpPr>
          <p:spPr bwMode="auto">
            <a:xfrm>
              <a:off x="1449" y="3285"/>
              <a:ext cx="102" cy="1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341" name="Freeform 29"/>
            <p:cNvSpPr>
              <a:spLocks/>
            </p:cNvSpPr>
            <p:nvPr/>
          </p:nvSpPr>
          <p:spPr bwMode="auto">
            <a:xfrm>
              <a:off x="1338" y="2960"/>
              <a:ext cx="111" cy="132"/>
            </a:xfrm>
            <a:custGeom>
              <a:avLst/>
              <a:gdLst>
                <a:gd name="T0" fmla="*/ 111 w 111"/>
                <a:gd name="T1" fmla="*/ 81 h 132"/>
                <a:gd name="T2" fmla="*/ 0 w 111"/>
                <a:gd name="T3" fmla="*/ 0 h 132"/>
                <a:gd name="T4" fmla="*/ 0 w 111"/>
                <a:gd name="T5" fmla="*/ 132 h 132"/>
                <a:gd name="T6" fmla="*/ 111 w 111"/>
                <a:gd name="T7" fmla="*/ 81 h 132"/>
              </a:gdLst>
              <a:ahLst/>
              <a:cxnLst>
                <a:cxn ang="0">
                  <a:pos x="T0" y="T1"/>
                </a:cxn>
                <a:cxn ang="0">
                  <a:pos x="T2" y="T3"/>
                </a:cxn>
                <a:cxn ang="0">
                  <a:pos x="T4" y="T5"/>
                </a:cxn>
                <a:cxn ang="0">
                  <a:pos x="T6" y="T7"/>
                </a:cxn>
              </a:cxnLst>
              <a:rect l="0" t="0" r="r" b="b"/>
              <a:pathLst>
                <a:path w="111" h="132">
                  <a:moveTo>
                    <a:pt x="111" y="81"/>
                  </a:moveTo>
                  <a:lnTo>
                    <a:pt x="0" y="0"/>
                  </a:lnTo>
                  <a:lnTo>
                    <a:pt x="0" y="132"/>
                  </a:lnTo>
                  <a:lnTo>
                    <a:pt x="111"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69346" name="Group 34"/>
          <p:cNvGrpSpPr>
            <a:grpSpLocks/>
          </p:cNvGrpSpPr>
          <p:nvPr/>
        </p:nvGrpSpPr>
        <p:grpSpPr bwMode="auto">
          <a:xfrm>
            <a:off x="6269038" y="4633913"/>
            <a:ext cx="403225" cy="646112"/>
            <a:chOff x="3949" y="2919"/>
            <a:chExt cx="254" cy="407"/>
          </a:xfrm>
        </p:grpSpPr>
        <p:sp>
          <p:nvSpPr>
            <p:cNvPr id="269343" name="Line 31"/>
            <p:cNvSpPr>
              <a:spLocks noChangeShapeType="1"/>
            </p:cNvSpPr>
            <p:nvPr/>
          </p:nvSpPr>
          <p:spPr bwMode="auto">
            <a:xfrm flipV="1">
              <a:off x="3989" y="2991"/>
              <a:ext cx="163" cy="27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9344" name="Oval 32"/>
            <p:cNvSpPr>
              <a:spLocks noChangeArrowheads="1"/>
            </p:cNvSpPr>
            <p:nvPr/>
          </p:nvSpPr>
          <p:spPr bwMode="auto">
            <a:xfrm>
              <a:off x="3949" y="3224"/>
              <a:ext cx="101" cy="1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345" name="Freeform 33"/>
            <p:cNvSpPr>
              <a:spLocks/>
            </p:cNvSpPr>
            <p:nvPr/>
          </p:nvSpPr>
          <p:spPr bwMode="auto">
            <a:xfrm>
              <a:off x="4081" y="2919"/>
              <a:ext cx="122" cy="132"/>
            </a:xfrm>
            <a:custGeom>
              <a:avLst/>
              <a:gdLst>
                <a:gd name="T0" fmla="*/ 101 w 122"/>
                <a:gd name="T1" fmla="*/ 132 h 132"/>
                <a:gd name="T2" fmla="*/ 122 w 122"/>
                <a:gd name="T3" fmla="*/ 0 h 132"/>
                <a:gd name="T4" fmla="*/ 0 w 122"/>
                <a:gd name="T5" fmla="*/ 72 h 132"/>
                <a:gd name="T6" fmla="*/ 101 w 122"/>
                <a:gd name="T7" fmla="*/ 132 h 132"/>
              </a:gdLst>
              <a:ahLst/>
              <a:cxnLst>
                <a:cxn ang="0">
                  <a:pos x="T0" y="T1"/>
                </a:cxn>
                <a:cxn ang="0">
                  <a:pos x="T2" y="T3"/>
                </a:cxn>
                <a:cxn ang="0">
                  <a:pos x="T4" y="T5"/>
                </a:cxn>
                <a:cxn ang="0">
                  <a:pos x="T6" y="T7"/>
                </a:cxn>
              </a:cxnLst>
              <a:rect l="0" t="0" r="r" b="b"/>
              <a:pathLst>
                <a:path w="122" h="132">
                  <a:moveTo>
                    <a:pt x="101" y="132"/>
                  </a:moveTo>
                  <a:lnTo>
                    <a:pt x="122" y="0"/>
                  </a:lnTo>
                  <a:lnTo>
                    <a:pt x="0" y="72"/>
                  </a:lnTo>
                  <a:lnTo>
                    <a:pt x="101" y="1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69347" name="Freeform 35"/>
          <p:cNvSpPr>
            <a:spLocks/>
          </p:cNvSpPr>
          <p:nvPr/>
        </p:nvSpPr>
        <p:spPr bwMode="auto">
          <a:xfrm>
            <a:off x="1687513" y="2474913"/>
            <a:ext cx="161925" cy="160337"/>
          </a:xfrm>
          <a:custGeom>
            <a:avLst/>
            <a:gdLst>
              <a:gd name="T0" fmla="*/ 31 w 102"/>
              <a:gd name="T1" fmla="*/ 0 h 101"/>
              <a:gd name="T2" fmla="*/ 0 w 102"/>
              <a:gd name="T3" fmla="*/ 30 h 101"/>
              <a:gd name="T4" fmla="*/ 0 w 102"/>
              <a:gd name="T5" fmla="*/ 71 h 101"/>
              <a:gd name="T6" fmla="*/ 31 w 102"/>
              <a:gd name="T7" fmla="*/ 101 h 101"/>
              <a:gd name="T8" fmla="*/ 71 w 102"/>
              <a:gd name="T9" fmla="*/ 101 h 101"/>
              <a:gd name="T10" fmla="*/ 102 w 102"/>
              <a:gd name="T11" fmla="*/ 71 h 101"/>
              <a:gd name="T12" fmla="*/ 102 w 102"/>
              <a:gd name="T13" fmla="*/ 30 h 101"/>
              <a:gd name="T14" fmla="*/ 71 w 102"/>
              <a:gd name="T15" fmla="*/ 0 h 101"/>
              <a:gd name="T16" fmla="*/ 31 w 102"/>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01">
                <a:moveTo>
                  <a:pt x="31" y="0"/>
                </a:moveTo>
                <a:lnTo>
                  <a:pt x="0" y="30"/>
                </a:lnTo>
                <a:lnTo>
                  <a:pt x="0" y="71"/>
                </a:lnTo>
                <a:lnTo>
                  <a:pt x="31" y="101"/>
                </a:lnTo>
                <a:lnTo>
                  <a:pt x="71" y="101"/>
                </a:lnTo>
                <a:lnTo>
                  <a:pt x="102" y="71"/>
                </a:lnTo>
                <a:lnTo>
                  <a:pt x="102" y="30"/>
                </a:lnTo>
                <a:lnTo>
                  <a:pt x="71" y="0"/>
                </a:lnTo>
                <a:lnTo>
                  <a:pt x="31" y="0"/>
                </a:lnTo>
                <a:close/>
              </a:path>
            </a:pathLst>
          </a:custGeom>
          <a:solidFill>
            <a:srgbClr val="000000"/>
          </a:solidFill>
          <a:ln w="15875">
            <a:solidFill>
              <a:srgbClr val="000000"/>
            </a:solidFill>
            <a:prstDash val="solid"/>
            <a:round/>
            <a:headEnd/>
            <a:tailEnd/>
          </a:ln>
        </p:spPr>
        <p:txBody>
          <a:bodyPr/>
          <a:lstStyle/>
          <a:p>
            <a:endParaRPr lang="en-US"/>
          </a:p>
        </p:txBody>
      </p:sp>
      <p:sp>
        <p:nvSpPr>
          <p:cNvPr id="269348" name="Rectangle 36"/>
          <p:cNvSpPr>
            <a:spLocks noChangeArrowheads="1"/>
          </p:cNvSpPr>
          <p:nvPr/>
        </p:nvSpPr>
        <p:spPr bwMode="auto">
          <a:xfrm>
            <a:off x="1768475" y="2216150"/>
            <a:ext cx="12906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349" name="Rectangle 37"/>
          <p:cNvSpPr>
            <a:spLocks noChangeArrowheads="1"/>
          </p:cNvSpPr>
          <p:nvPr/>
        </p:nvSpPr>
        <p:spPr bwMode="auto">
          <a:xfrm>
            <a:off x="1930400" y="2328863"/>
            <a:ext cx="161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Times New Roman" panose="02020603050405020304" pitchFamily="18" charset="0"/>
              </a:rPr>
              <a:t>(</a:t>
            </a:r>
            <a:endParaRPr lang="en-US" altLang="en-US"/>
          </a:p>
        </p:txBody>
      </p:sp>
      <p:sp>
        <p:nvSpPr>
          <p:cNvPr id="269350" name="Rectangle 38"/>
          <p:cNvSpPr>
            <a:spLocks noChangeArrowheads="1"/>
          </p:cNvSpPr>
          <p:nvPr/>
        </p:nvSpPr>
        <p:spPr bwMode="auto">
          <a:xfrm>
            <a:off x="1993900" y="2328863"/>
            <a:ext cx="1936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i="1">
                <a:solidFill>
                  <a:srgbClr val="000000"/>
                </a:solidFill>
                <a:latin typeface="Times New Roman" panose="02020603050405020304" pitchFamily="18" charset="0"/>
              </a:rPr>
              <a:t>u</a:t>
            </a:r>
            <a:endParaRPr lang="en-US" altLang="en-US"/>
          </a:p>
        </p:txBody>
      </p:sp>
      <p:sp>
        <p:nvSpPr>
          <p:cNvPr id="269351" name="Rectangle 39"/>
          <p:cNvSpPr>
            <a:spLocks noChangeArrowheads="1"/>
          </p:cNvSpPr>
          <p:nvPr/>
        </p:nvSpPr>
        <p:spPr bwMode="auto">
          <a:xfrm>
            <a:off x="2108200" y="2409825"/>
            <a:ext cx="14446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i="1">
                <a:solidFill>
                  <a:srgbClr val="000000"/>
                </a:solidFill>
                <a:latin typeface="Times New Roman" panose="02020603050405020304" pitchFamily="18" charset="0"/>
              </a:rPr>
              <a:t>1</a:t>
            </a:r>
            <a:endParaRPr lang="en-US" altLang="en-US"/>
          </a:p>
        </p:txBody>
      </p:sp>
      <p:sp>
        <p:nvSpPr>
          <p:cNvPr id="269352" name="Rectangle 40"/>
          <p:cNvSpPr>
            <a:spLocks noChangeArrowheads="1"/>
          </p:cNvSpPr>
          <p:nvPr/>
        </p:nvSpPr>
        <p:spPr bwMode="auto">
          <a:xfrm>
            <a:off x="2187575" y="2328863"/>
            <a:ext cx="14446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Times New Roman" panose="02020603050405020304" pitchFamily="18" charset="0"/>
              </a:rPr>
              <a:t>,</a:t>
            </a:r>
            <a:endParaRPr lang="en-US" altLang="en-US"/>
          </a:p>
        </p:txBody>
      </p:sp>
      <p:sp>
        <p:nvSpPr>
          <p:cNvPr id="269353" name="Rectangle 41"/>
          <p:cNvSpPr>
            <a:spLocks noChangeArrowheads="1"/>
          </p:cNvSpPr>
          <p:nvPr/>
        </p:nvSpPr>
        <p:spPr bwMode="auto">
          <a:xfrm>
            <a:off x="2236788" y="2328863"/>
            <a:ext cx="24130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i="1">
                <a:solidFill>
                  <a:srgbClr val="000000"/>
                </a:solidFill>
                <a:latin typeface="Times New Roman" panose="02020603050405020304" pitchFamily="18" charset="0"/>
              </a:rPr>
              <a:t> v</a:t>
            </a:r>
            <a:endParaRPr lang="en-US" altLang="en-US"/>
          </a:p>
        </p:txBody>
      </p:sp>
      <p:sp>
        <p:nvSpPr>
          <p:cNvPr id="269354" name="Rectangle 42"/>
          <p:cNvSpPr>
            <a:spLocks noChangeArrowheads="1"/>
          </p:cNvSpPr>
          <p:nvPr/>
        </p:nvSpPr>
        <p:spPr bwMode="auto">
          <a:xfrm>
            <a:off x="2381250" y="2409825"/>
            <a:ext cx="14446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i="1">
                <a:solidFill>
                  <a:srgbClr val="000000"/>
                </a:solidFill>
                <a:latin typeface="Times New Roman" panose="02020603050405020304" pitchFamily="18" charset="0"/>
              </a:rPr>
              <a:t>1</a:t>
            </a:r>
            <a:endParaRPr lang="en-US" altLang="en-US"/>
          </a:p>
        </p:txBody>
      </p:sp>
      <p:sp>
        <p:nvSpPr>
          <p:cNvPr id="269355" name="Rectangle 43"/>
          <p:cNvSpPr>
            <a:spLocks noChangeArrowheads="1"/>
          </p:cNvSpPr>
          <p:nvPr/>
        </p:nvSpPr>
        <p:spPr bwMode="auto">
          <a:xfrm>
            <a:off x="2462213" y="2328863"/>
            <a:ext cx="1936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Times New Roman" panose="02020603050405020304" pitchFamily="18" charset="0"/>
              </a:rPr>
              <a:t>, </a:t>
            </a:r>
            <a:endParaRPr lang="en-US" altLang="en-US"/>
          </a:p>
        </p:txBody>
      </p:sp>
      <p:sp>
        <p:nvSpPr>
          <p:cNvPr id="269356" name="Rectangle 44"/>
          <p:cNvSpPr>
            <a:spLocks noChangeArrowheads="1"/>
          </p:cNvSpPr>
          <p:nvPr/>
        </p:nvSpPr>
        <p:spPr bwMode="auto">
          <a:xfrm>
            <a:off x="2559050" y="2328863"/>
            <a:ext cx="24130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i="1">
                <a:solidFill>
                  <a:srgbClr val="000000"/>
                </a:solidFill>
                <a:latin typeface="Times New Roman" panose="02020603050405020304" pitchFamily="18" charset="0"/>
              </a:rPr>
              <a:t>w</a:t>
            </a:r>
            <a:endParaRPr lang="en-US" altLang="en-US"/>
          </a:p>
        </p:txBody>
      </p:sp>
      <p:sp>
        <p:nvSpPr>
          <p:cNvPr id="269357" name="Rectangle 45"/>
          <p:cNvSpPr>
            <a:spLocks noChangeArrowheads="1"/>
          </p:cNvSpPr>
          <p:nvPr/>
        </p:nvSpPr>
        <p:spPr bwMode="auto">
          <a:xfrm>
            <a:off x="2703513" y="2328863"/>
            <a:ext cx="161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Times New Roman" panose="02020603050405020304" pitchFamily="18" charset="0"/>
              </a:rPr>
              <a:t>)</a:t>
            </a:r>
            <a:endParaRPr lang="en-US" altLang="en-US"/>
          </a:p>
        </p:txBody>
      </p:sp>
      <p:sp>
        <p:nvSpPr>
          <p:cNvPr id="269358" name="Rectangle 46"/>
          <p:cNvSpPr>
            <a:spLocks noChangeArrowheads="1"/>
          </p:cNvSpPr>
          <p:nvPr/>
        </p:nvSpPr>
        <p:spPr bwMode="auto">
          <a:xfrm>
            <a:off x="2768600" y="2281238"/>
            <a:ext cx="2095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i="1">
                <a:solidFill>
                  <a:srgbClr val="000000"/>
                </a:solidFill>
              </a:rPr>
              <a:t> </a:t>
            </a:r>
            <a:endParaRPr lang="en-US" altLang="en-US"/>
          </a:p>
        </p:txBody>
      </p:sp>
      <p:sp>
        <p:nvSpPr>
          <p:cNvPr id="269359" name="Freeform 47"/>
          <p:cNvSpPr>
            <a:spLocks/>
          </p:cNvSpPr>
          <p:nvPr/>
        </p:nvSpPr>
        <p:spPr bwMode="auto">
          <a:xfrm>
            <a:off x="7381875" y="2457450"/>
            <a:ext cx="160338" cy="161925"/>
          </a:xfrm>
          <a:custGeom>
            <a:avLst/>
            <a:gdLst>
              <a:gd name="T0" fmla="*/ 20 w 101"/>
              <a:gd name="T1" fmla="*/ 0 h 102"/>
              <a:gd name="T2" fmla="*/ 0 w 101"/>
              <a:gd name="T3" fmla="*/ 31 h 102"/>
              <a:gd name="T4" fmla="*/ 0 w 101"/>
              <a:gd name="T5" fmla="*/ 71 h 102"/>
              <a:gd name="T6" fmla="*/ 20 w 101"/>
              <a:gd name="T7" fmla="*/ 102 h 102"/>
              <a:gd name="T8" fmla="*/ 71 w 101"/>
              <a:gd name="T9" fmla="*/ 102 h 102"/>
              <a:gd name="T10" fmla="*/ 101 w 101"/>
              <a:gd name="T11" fmla="*/ 71 h 102"/>
              <a:gd name="T12" fmla="*/ 101 w 101"/>
              <a:gd name="T13" fmla="*/ 31 h 102"/>
              <a:gd name="T14" fmla="*/ 71 w 101"/>
              <a:gd name="T15" fmla="*/ 0 h 102"/>
              <a:gd name="T16" fmla="*/ 20 w 101"/>
              <a:gd name="T1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02">
                <a:moveTo>
                  <a:pt x="20" y="0"/>
                </a:moveTo>
                <a:lnTo>
                  <a:pt x="0" y="31"/>
                </a:lnTo>
                <a:lnTo>
                  <a:pt x="0" y="71"/>
                </a:lnTo>
                <a:lnTo>
                  <a:pt x="20" y="102"/>
                </a:lnTo>
                <a:lnTo>
                  <a:pt x="71" y="102"/>
                </a:lnTo>
                <a:lnTo>
                  <a:pt x="101" y="71"/>
                </a:lnTo>
                <a:lnTo>
                  <a:pt x="101" y="31"/>
                </a:lnTo>
                <a:lnTo>
                  <a:pt x="71" y="0"/>
                </a:lnTo>
                <a:lnTo>
                  <a:pt x="20" y="0"/>
                </a:lnTo>
                <a:close/>
              </a:path>
            </a:pathLst>
          </a:custGeom>
          <a:solidFill>
            <a:srgbClr val="000000"/>
          </a:solidFill>
          <a:ln w="15875">
            <a:solidFill>
              <a:srgbClr val="000000"/>
            </a:solidFill>
            <a:prstDash val="solid"/>
            <a:round/>
            <a:headEnd/>
            <a:tailEnd/>
          </a:ln>
        </p:spPr>
        <p:txBody>
          <a:bodyPr/>
          <a:lstStyle/>
          <a:p>
            <a:endParaRPr lang="en-US"/>
          </a:p>
        </p:txBody>
      </p:sp>
      <p:sp>
        <p:nvSpPr>
          <p:cNvPr id="269360" name="Freeform 48"/>
          <p:cNvSpPr>
            <a:spLocks/>
          </p:cNvSpPr>
          <p:nvPr/>
        </p:nvSpPr>
        <p:spPr bwMode="auto">
          <a:xfrm>
            <a:off x="6591300" y="4505325"/>
            <a:ext cx="160338" cy="161925"/>
          </a:xfrm>
          <a:custGeom>
            <a:avLst/>
            <a:gdLst>
              <a:gd name="T0" fmla="*/ 20 w 101"/>
              <a:gd name="T1" fmla="*/ 0 h 102"/>
              <a:gd name="T2" fmla="*/ 0 w 101"/>
              <a:gd name="T3" fmla="*/ 31 h 102"/>
              <a:gd name="T4" fmla="*/ 0 w 101"/>
              <a:gd name="T5" fmla="*/ 71 h 102"/>
              <a:gd name="T6" fmla="*/ 20 w 101"/>
              <a:gd name="T7" fmla="*/ 102 h 102"/>
              <a:gd name="T8" fmla="*/ 71 w 101"/>
              <a:gd name="T9" fmla="*/ 102 h 102"/>
              <a:gd name="T10" fmla="*/ 101 w 101"/>
              <a:gd name="T11" fmla="*/ 71 h 102"/>
              <a:gd name="T12" fmla="*/ 101 w 101"/>
              <a:gd name="T13" fmla="*/ 31 h 102"/>
              <a:gd name="T14" fmla="*/ 71 w 101"/>
              <a:gd name="T15" fmla="*/ 0 h 102"/>
              <a:gd name="T16" fmla="*/ 20 w 101"/>
              <a:gd name="T1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02">
                <a:moveTo>
                  <a:pt x="20" y="0"/>
                </a:moveTo>
                <a:lnTo>
                  <a:pt x="0" y="31"/>
                </a:lnTo>
                <a:lnTo>
                  <a:pt x="0" y="71"/>
                </a:lnTo>
                <a:lnTo>
                  <a:pt x="20" y="102"/>
                </a:lnTo>
                <a:lnTo>
                  <a:pt x="71" y="102"/>
                </a:lnTo>
                <a:lnTo>
                  <a:pt x="101" y="71"/>
                </a:lnTo>
                <a:lnTo>
                  <a:pt x="101" y="31"/>
                </a:lnTo>
                <a:lnTo>
                  <a:pt x="71" y="0"/>
                </a:lnTo>
                <a:lnTo>
                  <a:pt x="20" y="0"/>
                </a:lnTo>
                <a:close/>
              </a:path>
            </a:pathLst>
          </a:custGeom>
          <a:solidFill>
            <a:srgbClr val="000000"/>
          </a:solidFill>
          <a:ln w="15875">
            <a:solidFill>
              <a:srgbClr val="000000"/>
            </a:solidFill>
            <a:prstDash val="solid"/>
            <a:round/>
            <a:headEnd/>
            <a:tailEnd/>
          </a:ln>
        </p:spPr>
        <p:txBody>
          <a:bodyPr/>
          <a:lstStyle/>
          <a:p>
            <a:endParaRPr lang="en-US"/>
          </a:p>
        </p:txBody>
      </p:sp>
      <p:sp>
        <p:nvSpPr>
          <p:cNvPr id="269361" name="Freeform 49"/>
          <p:cNvSpPr>
            <a:spLocks/>
          </p:cNvSpPr>
          <p:nvPr/>
        </p:nvSpPr>
        <p:spPr bwMode="auto">
          <a:xfrm>
            <a:off x="2043113" y="4570413"/>
            <a:ext cx="160337" cy="160337"/>
          </a:xfrm>
          <a:custGeom>
            <a:avLst/>
            <a:gdLst>
              <a:gd name="T0" fmla="*/ 20 w 101"/>
              <a:gd name="T1" fmla="*/ 0 h 101"/>
              <a:gd name="T2" fmla="*/ 0 w 101"/>
              <a:gd name="T3" fmla="*/ 30 h 101"/>
              <a:gd name="T4" fmla="*/ 0 w 101"/>
              <a:gd name="T5" fmla="*/ 71 h 101"/>
              <a:gd name="T6" fmla="*/ 20 w 101"/>
              <a:gd name="T7" fmla="*/ 101 h 101"/>
              <a:gd name="T8" fmla="*/ 71 w 101"/>
              <a:gd name="T9" fmla="*/ 101 h 101"/>
              <a:gd name="T10" fmla="*/ 101 w 101"/>
              <a:gd name="T11" fmla="*/ 71 h 101"/>
              <a:gd name="T12" fmla="*/ 101 w 101"/>
              <a:gd name="T13" fmla="*/ 30 h 101"/>
              <a:gd name="T14" fmla="*/ 71 w 101"/>
              <a:gd name="T15" fmla="*/ 0 h 101"/>
              <a:gd name="T16" fmla="*/ 20 w 101"/>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01">
                <a:moveTo>
                  <a:pt x="20" y="0"/>
                </a:moveTo>
                <a:lnTo>
                  <a:pt x="0" y="30"/>
                </a:lnTo>
                <a:lnTo>
                  <a:pt x="0" y="71"/>
                </a:lnTo>
                <a:lnTo>
                  <a:pt x="20" y="101"/>
                </a:lnTo>
                <a:lnTo>
                  <a:pt x="71" y="101"/>
                </a:lnTo>
                <a:lnTo>
                  <a:pt x="101" y="71"/>
                </a:lnTo>
                <a:lnTo>
                  <a:pt x="101" y="30"/>
                </a:lnTo>
                <a:lnTo>
                  <a:pt x="71" y="0"/>
                </a:lnTo>
                <a:lnTo>
                  <a:pt x="20" y="0"/>
                </a:lnTo>
                <a:close/>
              </a:path>
            </a:pathLst>
          </a:custGeom>
          <a:solidFill>
            <a:srgbClr val="000000"/>
          </a:solidFill>
          <a:ln w="15875">
            <a:solidFill>
              <a:srgbClr val="000000"/>
            </a:solidFill>
            <a:prstDash val="solid"/>
            <a:round/>
            <a:headEnd/>
            <a:tailEnd/>
          </a:ln>
        </p:spPr>
        <p:txBody>
          <a:bodyPr/>
          <a:lstStyle/>
          <a:p>
            <a:endParaRPr lang="en-US"/>
          </a:p>
        </p:txBody>
      </p:sp>
      <p:sp>
        <p:nvSpPr>
          <p:cNvPr id="269362" name="Rectangle 50"/>
          <p:cNvSpPr>
            <a:spLocks noChangeArrowheads="1"/>
          </p:cNvSpPr>
          <p:nvPr/>
        </p:nvSpPr>
        <p:spPr bwMode="auto">
          <a:xfrm>
            <a:off x="1687513" y="3216275"/>
            <a:ext cx="124301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363" name="Rectangle 51"/>
          <p:cNvSpPr>
            <a:spLocks noChangeArrowheads="1"/>
          </p:cNvSpPr>
          <p:nvPr/>
        </p:nvSpPr>
        <p:spPr bwMode="auto">
          <a:xfrm>
            <a:off x="1849438" y="3328988"/>
            <a:ext cx="161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Times New Roman" panose="02020603050405020304" pitchFamily="18" charset="0"/>
              </a:rPr>
              <a:t>(</a:t>
            </a:r>
            <a:endParaRPr lang="en-US" altLang="en-US"/>
          </a:p>
        </p:txBody>
      </p:sp>
      <p:sp>
        <p:nvSpPr>
          <p:cNvPr id="269364" name="Rectangle 52"/>
          <p:cNvSpPr>
            <a:spLocks noChangeArrowheads="1"/>
          </p:cNvSpPr>
          <p:nvPr/>
        </p:nvSpPr>
        <p:spPr bwMode="auto">
          <a:xfrm>
            <a:off x="1914525" y="3328988"/>
            <a:ext cx="1936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i="1">
                <a:solidFill>
                  <a:srgbClr val="000000"/>
                </a:solidFill>
                <a:latin typeface="Times New Roman" panose="02020603050405020304" pitchFamily="18" charset="0"/>
              </a:rPr>
              <a:t>u</a:t>
            </a:r>
            <a:endParaRPr lang="en-US" altLang="en-US"/>
          </a:p>
        </p:txBody>
      </p:sp>
      <p:sp>
        <p:nvSpPr>
          <p:cNvPr id="269365" name="Rectangle 53"/>
          <p:cNvSpPr>
            <a:spLocks noChangeArrowheads="1"/>
          </p:cNvSpPr>
          <p:nvPr/>
        </p:nvSpPr>
        <p:spPr bwMode="auto">
          <a:xfrm>
            <a:off x="2027238" y="3409950"/>
            <a:ext cx="144462"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i="1">
                <a:solidFill>
                  <a:srgbClr val="000000"/>
                </a:solidFill>
                <a:latin typeface="Times New Roman" panose="02020603050405020304" pitchFamily="18" charset="0"/>
              </a:rPr>
              <a:t>1</a:t>
            </a:r>
            <a:endParaRPr lang="en-US" altLang="en-US"/>
          </a:p>
        </p:txBody>
      </p:sp>
      <p:sp>
        <p:nvSpPr>
          <p:cNvPr id="269366" name="Rectangle 54"/>
          <p:cNvSpPr>
            <a:spLocks noChangeArrowheads="1"/>
          </p:cNvSpPr>
          <p:nvPr/>
        </p:nvSpPr>
        <p:spPr bwMode="auto">
          <a:xfrm>
            <a:off x="2108200" y="3328988"/>
            <a:ext cx="14446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Times New Roman" panose="02020603050405020304" pitchFamily="18" charset="0"/>
              </a:rPr>
              <a:t>,</a:t>
            </a:r>
            <a:endParaRPr lang="en-US" altLang="en-US"/>
          </a:p>
        </p:txBody>
      </p:sp>
      <p:sp>
        <p:nvSpPr>
          <p:cNvPr id="269367" name="Rectangle 55"/>
          <p:cNvSpPr>
            <a:spLocks noChangeArrowheads="1"/>
          </p:cNvSpPr>
          <p:nvPr/>
        </p:nvSpPr>
        <p:spPr bwMode="auto">
          <a:xfrm>
            <a:off x="2155825" y="3328988"/>
            <a:ext cx="24130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i="1">
                <a:solidFill>
                  <a:srgbClr val="000000"/>
                </a:solidFill>
                <a:latin typeface="Times New Roman" panose="02020603050405020304" pitchFamily="18" charset="0"/>
              </a:rPr>
              <a:t> v</a:t>
            </a:r>
            <a:endParaRPr lang="en-US" altLang="en-US"/>
          </a:p>
        </p:txBody>
      </p:sp>
      <p:sp>
        <p:nvSpPr>
          <p:cNvPr id="269368" name="Rectangle 56"/>
          <p:cNvSpPr>
            <a:spLocks noChangeArrowheads="1"/>
          </p:cNvSpPr>
          <p:nvPr/>
        </p:nvSpPr>
        <p:spPr bwMode="auto">
          <a:xfrm>
            <a:off x="2300288" y="3409950"/>
            <a:ext cx="144462"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i="1">
                <a:solidFill>
                  <a:srgbClr val="000000"/>
                </a:solidFill>
                <a:latin typeface="Times New Roman" panose="02020603050405020304" pitchFamily="18" charset="0"/>
              </a:rPr>
              <a:t>1</a:t>
            </a:r>
            <a:endParaRPr lang="en-US" altLang="en-US"/>
          </a:p>
        </p:txBody>
      </p:sp>
      <p:sp>
        <p:nvSpPr>
          <p:cNvPr id="269369" name="Rectangle 57"/>
          <p:cNvSpPr>
            <a:spLocks noChangeArrowheads="1"/>
          </p:cNvSpPr>
          <p:nvPr/>
        </p:nvSpPr>
        <p:spPr bwMode="auto">
          <a:xfrm>
            <a:off x="2381250" y="3328988"/>
            <a:ext cx="3714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Times New Roman" panose="02020603050405020304" pitchFamily="18" charset="0"/>
              </a:rPr>
              <a:t>, 0)</a:t>
            </a:r>
            <a:endParaRPr lang="en-US" altLang="en-US"/>
          </a:p>
        </p:txBody>
      </p:sp>
      <p:sp>
        <p:nvSpPr>
          <p:cNvPr id="269370" name="Rectangle 58"/>
          <p:cNvSpPr>
            <a:spLocks noChangeArrowheads="1"/>
          </p:cNvSpPr>
          <p:nvPr/>
        </p:nvSpPr>
        <p:spPr bwMode="auto">
          <a:xfrm>
            <a:off x="2655888" y="3281363"/>
            <a:ext cx="2095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i="1">
                <a:solidFill>
                  <a:srgbClr val="000000"/>
                </a:solidFill>
              </a:rPr>
              <a:t> </a:t>
            </a:r>
            <a:endParaRPr lang="en-US" altLang="en-US"/>
          </a:p>
        </p:txBody>
      </p:sp>
      <p:sp>
        <p:nvSpPr>
          <p:cNvPr id="269371" name="Rectangle 59"/>
          <p:cNvSpPr>
            <a:spLocks noChangeArrowheads="1"/>
          </p:cNvSpPr>
          <p:nvPr/>
        </p:nvSpPr>
        <p:spPr bwMode="auto">
          <a:xfrm>
            <a:off x="6269038" y="2216150"/>
            <a:ext cx="12731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372" name="Rectangle 60"/>
          <p:cNvSpPr>
            <a:spLocks noChangeArrowheads="1"/>
          </p:cNvSpPr>
          <p:nvPr/>
        </p:nvSpPr>
        <p:spPr bwMode="auto">
          <a:xfrm>
            <a:off x="6429375" y="2328863"/>
            <a:ext cx="161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Times New Roman" panose="02020603050405020304" pitchFamily="18" charset="0"/>
              </a:rPr>
              <a:t>(</a:t>
            </a:r>
            <a:endParaRPr lang="en-US" altLang="en-US"/>
          </a:p>
        </p:txBody>
      </p:sp>
      <p:sp>
        <p:nvSpPr>
          <p:cNvPr id="269373" name="Rectangle 61"/>
          <p:cNvSpPr>
            <a:spLocks noChangeArrowheads="1"/>
          </p:cNvSpPr>
          <p:nvPr/>
        </p:nvSpPr>
        <p:spPr bwMode="auto">
          <a:xfrm>
            <a:off x="6494463" y="2328863"/>
            <a:ext cx="1936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i="1">
                <a:solidFill>
                  <a:srgbClr val="000000"/>
                </a:solidFill>
                <a:latin typeface="Times New Roman" panose="02020603050405020304" pitchFamily="18" charset="0"/>
              </a:rPr>
              <a:t>u</a:t>
            </a:r>
            <a:endParaRPr lang="en-US" altLang="en-US"/>
          </a:p>
        </p:txBody>
      </p:sp>
      <p:sp>
        <p:nvSpPr>
          <p:cNvPr id="269374" name="Rectangle 62"/>
          <p:cNvSpPr>
            <a:spLocks noChangeArrowheads="1"/>
          </p:cNvSpPr>
          <p:nvPr/>
        </p:nvSpPr>
        <p:spPr bwMode="auto">
          <a:xfrm>
            <a:off x="6607175" y="2409825"/>
            <a:ext cx="14446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i="1">
                <a:solidFill>
                  <a:srgbClr val="000000"/>
                </a:solidFill>
                <a:latin typeface="Times New Roman" panose="02020603050405020304" pitchFamily="18" charset="0"/>
              </a:rPr>
              <a:t>2</a:t>
            </a:r>
            <a:endParaRPr lang="en-US" altLang="en-US"/>
          </a:p>
        </p:txBody>
      </p:sp>
      <p:sp>
        <p:nvSpPr>
          <p:cNvPr id="269375" name="Rectangle 63"/>
          <p:cNvSpPr>
            <a:spLocks noChangeArrowheads="1"/>
          </p:cNvSpPr>
          <p:nvPr/>
        </p:nvSpPr>
        <p:spPr bwMode="auto">
          <a:xfrm>
            <a:off x="6688138" y="2328863"/>
            <a:ext cx="144462"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Times New Roman" panose="02020603050405020304" pitchFamily="18" charset="0"/>
              </a:rPr>
              <a:t>,</a:t>
            </a:r>
            <a:endParaRPr lang="en-US" altLang="en-US"/>
          </a:p>
        </p:txBody>
      </p:sp>
      <p:sp>
        <p:nvSpPr>
          <p:cNvPr id="269376" name="Rectangle 64"/>
          <p:cNvSpPr>
            <a:spLocks noChangeArrowheads="1"/>
          </p:cNvSpPr>
          <p:nvPr/>
        </p:nvSpPr>
        <p:spPr bwMode="auto">
          <a:xfrm>
            <a:off x="6735763" y="2328863"/>
            <a:ext cx="24130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i="1">
                <a:solidFill>
                  <a:srgbClr val="000000"/>
                </a:solidFill>
                <a:latin typeface="Times New Roman" panose="02020603050405020304" pitchFamily="18" charset="0"/>
              </a:rPr>
              <a:t> v</a:t>
            </a:r>
            <a:endParaRPr lang="en-US" altLang="en-US"/>
          </a:p>
        </p:txBody>
      </p:sp>
      <p:sp>
        <p:nvSpPr>
          <p:cNvPr id="269377" name="Rectangle 65"/>
          <p:cNvSpPr>
            <a:spLocks noChangeArrowheads="1"/>
          </p:cNvSpPr>
          <p:nvPr/>
        </p:nvSpPr>
        <p:spPr bwMode="auto">
          <a:xfrm>
            <a:off x="6881813" y="2409825"/>
            <a:ext cx="144462"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i="1">
                <a:solidFill>
                  <a:srgbClr val="000000"/>
                </a:solidFill>
                <a:latin typeface="Times New Roman" panose="02020603050405020304" pitchFamily="18" charset="0"/>
              </a:rPr>
              <a:t>2</a:t>
            </a:r>
            <a:endParaRPr lang="en-US" altLang="en-US"/>
          </a:p>
        </p:txBody>
      </p:sp>
      <p:sp>
        <p:nvSpPr>
          <p:cNvPr id="269378" name="Rectangle 66"/>
          <p:cNvSpPr>
            <a:spLocks noChangeArrowheads="1"/>
          </p:cNvSpPr>
          <p:nvPr/>
        </p:nvSpPr>
        <p:spPr bwMode="auto">
          <a:xfrm>
            <a:off x="6961188" y="2328863"/>
            <a:ext cx="1936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Times New Roman" panose="02020603050405020304" pitchFamily="18" charset="0"/>
              </a:rPr>
              <a:t>, </a:t>
            </a:r>
            <a:endParaRPr lang="en-US" altLang="en-US"/>
          </a:p>
        </p:txBody>
      </p:sp>
      <p:sp>
        <p:nvSpPr>
          <p:cNvPr id="269379" name="Rectangle 67"/>
          <p:cNvSpPr>
            <a:spLocks noChangeArrowheads="1"/>
          </p:cNvSpPr>
          <p:nvPr/>
        </p:nvSpPr>
        <p:spPr bwMode="auto">
          <a:xfrm>
            <a:off x="7058025" y="2328863"/>
            <a:ext cx="24130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i="1">
                <a:solidFill>
                  <a:srgbClr val="000000"/>
                </a:solidFill>
                <a:latin typeface="Times New Roman" panose="02020603050405020304" pitchFamily="18" charset="0"/>
              </a:rPr>
              <a:t>w</a:t>
            </a:r>
            <a:endParaRPr lang="en-US" altLang="en-US"/>
          </a:p>
        </p:txBody>
      </p:sp>
      <p:sp>
        <p:nvSpPr>
          <p:cNvPr id="269380" name="Rectangle 68"/>
          <p:cNvSpPr>
            <a:spLocks noChangeArrowheads="1"/>
          </p:cNvSpPr>
          <p:nvPr/>
        </p:nvSpPr>
        <p:spPr bwMode="auto">
          <a:xfrm>
            <a:off x="7204075" y="2328863"/>
            <a:ext cx="161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Times New Roman" panose="02020603050405020304" pitchFamily="18" charset="0"/>
              </a:rPr>
              <a:t>)</a:t>
            </a:r>
            <a:endParaRPr lang="en-US" altLang="en-US"/>
          </a:p>
        </p:txBody>
      </p:sp>
      <p:sp>
        <p:nvSpPr>
          <p:cNvPr id="269381" name="Rectangle 69"/>
          <p:cNvSpPr>
            <a:spLocks noChangeArrowheads="1"/>
          </p:cNvSpPr>
          <p:nvPr/>
        </p:nvSpPr>
        <p:spPr bwMode="auto">
          <a:xfrm>
            <a:off x="7267575" y="2281238"/>
            <a:ext cx="2095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i="1">
                <a:solidFill>
                  <a:srgbClr val="000000"/>
                </a:solidFill>
              </a:rPr>
              <a:t> </a:t>
            </a:r>
            <a:endParaRPr lang="en-US" altLang="en-US"/>
          </a:p>
        </p:txBody>
      </p:sp>
      <p:sp>
        <p:nvSpPr>
          <p:cNvPr id="269382" name="Rectangle 70"/>
          <p:cNvSpPr>
            <a:spLocks noChangeArrowheads="1"/>
          </p:cNvSpPr>
          <p:nvPr/>
        </p:nvSpPr>
        <p:spPr bwMode="auto">
          <a:xfrm>
            <a:off x="6397625" y="3216275"/>
            <a:ext cx="124142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383" name="Rectangle 71"/>
          <p:cNvSpPr>
            <a:spLocks noChangeArrowheads="1"/>
          </p:cNvSpPr>
          <p:nvPr/>
        </p:nvSpPr>
        <p:spPr bwMode="auto">
          <a:xfrm>
            <a:off x="6557963" y="3328988"/>
            <a:ext cx="161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Times New Roman" panose="02020603050405020304" pitchFamily="18" charset="0"/>
              </a:rPr>
              <a:t>(</a:t>
            </a:r>
            <a:endParaRPr lang="en-US" altLang="en-US"/>
          </a:p>
        </p:txBody>
      </p:sp>
      <p:sp>
        <p:nvSpPr>
          <p:cNvPr id="269384" name="Rectangle 72"/>
          <p:cNvSpPr>
            <a:spLocks noChangeArrowheads="1"/>
          </p:cNvSpPr>
          <p:nvPr/>
        </p:nvSpPr>
        <p:spPr bwMode="auto">
          <a:xfrm>
            <a:off x="6623050" y="3328988"/>
            <a:ext cx="1936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i="1">
                <a:solidFill>
                  <a:srgbClr val="000000"/>
                </a:solidFill>
                <a:latin typeface="Times New Roman" panose="02020603050405020304" pitchFamily="18" charset="0"/>
              </a:rPr>
              <a:t>u</a:t>
            </a:r>
            <a:endParaRPr lang="en-US" altLang="en-US"/>
          </a:p>
        </p:txBody>
      </p:sp>
      <p:sp>
        <p:nvSpPr>
          <p:cNvPr id="269385" name="Rectangle 73"/>
          <p:cNvSpPr>
            <a:spLocks noChangeArrowheads="1"/>
          </p:cNvSpPr>
          <p:nvPr/>
        </p:nvSpPr>
        <p:spPr bwMode="auto">
          <a:xfrm>
            <a:off x="6735763" y="3409950"/>
            <a:ext cx="144462"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i="1">
                <a:solidFill>
                  <a:srgbClr val="000000"/>
                </a:solidFill>
                <a:latin typeface="Times New Roman" panose="02020603050405020304" pitchFamily="18" charset="0"/>
              </a:rPr>
              <a:t>2</a:t>
            </a:r>
            <a:endParaRPr lang="en-US" altLang="en-US"/>
          </a:p>
        </p:txBody>
      </p:sp>
      <p:sp>
        <p:nvSpPr>
          <p:cNvPr id="269386" name="Rectangle 74"/>
          <p:cNvSpPr>
            <a:spLocks noChangeArrowheads="1"/>
          </p:cNvSpPr>
          <p:nvPr/>
        </p:nvSpPr>
        <p:spPr bwMode="auto">
          <a:xfrm>
            <a:off x="6816725" y="3328988"/>
            <a:ext cx="14446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Times New Roman" panose="02020603050405020304" pitchFamily="18" charset="0"/>
              </a:rPr>
              <a:t>,</a:t>
            </a:r>
            <a:endParaRPr lang="en-US" altLang="en-US"/>
          </a:p>
        </p:txBody>
      </p:sp>
      <p:sp>
        <p:nvSpPr>
          <p:cNvPr id="269387" name="Rectangle 75"/>
          <p:cNvSpPr>
            <a:spLocks noChangeArrowheads="1"/>
          </p:cNvSpPr>
          <p:nvPr/>
        </p:nvSpPr>
        <p:spPr bwMode="auto">
          <a:xfrm>
            <a:off x="6864350" y="3328988"/>
            <a:ext cx="24130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i="1">
                <a:solidFill>
                  <a:srgbClr val="000000"/>
                </a:solidFill>
                <a:latin typeface="Times New Roman" panose="02020603050405020304" pitchFamily="18" charset="0"/>
              </a:rPr>
              <a:t> v</a:t>
            </a:r>
            <a:endParaRPr lang="en-US" altLang="en-US"/>
          </a:p>
        </p:txBody>
      </p:sp>
      <p:sp>
        <p:nvSpPr>
          <p:cNvPr id="269388" name="Rectangle 76"/>
          <p:cNvSpPr>
            <a:spLocks noChangeArrowheads="1"/>
          </p:cNvSpPr>
          <p:nvPr/>
        </p:nvSpPr>
        <p:spPr bwMode="auto">
          <a:xfrm>
            <a:off x="7010400" y="3409950"/>
            <a:ext cx="14446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i="1">
                <a:solidFill>
                  <a:srgbClr val="000000"/>
                </a:solidFill>
                <a:latin typeface="Times New Roman" panose="02020603050405020304" pitchFamily="18" charset="0"/>
              </a:rPr>
              <a:t>2</a:t>
            </a:r>
            <a:endParaRPr lang="en-US" altLang="en-US"/>
          </a:p>
        </p:txBody>
      </p:sp>
      <p:sp>
        <p:nvSpPr>
          <p:cNvPr id="269389" name="Rectangle 77"/>
          <p:cNvSpPr>
            <a:spLocks noChangeArrowheads="1"/>
          </p:cNvSpPr>
          <p:nvPr/>
        </p:nvSpPr>
        <p:spPr bwMode="auto">
          <a:xfrm>
            <a:off x="7091363" y="3328988"/>
            <a:ext cx="1936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Times New Roman" panose="02020603050405020304" pitchFamily="18" charset="0"/>
              </a:rPr>
              <a:t>, </a:t>
            </a:r>
            <a:endParaRPr lang="en-US" altLang="en-US"/>
          </a:p>
        </p:txBody>
      </p:sp>
      <p:sp>
        <p:nvSpPr>
          <p:cNvPr id="269390" name="Rectangle 78"/>
          <p:cNvSpPr>
            <a:spLocks noChangeArrowheads="1"/>
          </p:cNvSpPr>
          <p:nvPr/>
        </p:nvSpPr>
        <p:spPr bwMode="auto">
          <a:xfrm>
            <a:off x="7188200" y="3328988"/>
            <a:ext cx="274638"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Times New Roman" panose="02020603050405020304" pitchFamily="18" charset="0"/>
              </a:rPr>
              <a:t>0)</a:t>
            </a:r>
            <a:endParaRPr lang="en-US" altLang="en-US"/>
          </a:p>
        </p:txBody>
      </p:sp>
      <p:sp>
        <p:nvSpPr>
          <p:cNvPr id="269391" name="Rectangle 79"/>
          <p:cNvSpPr>
            <a:spLocks noChangeArrowheads="1"/>
          </p:cNvSpPr>
          <p:nvPr/>
        </p:nvSpPr>
        <p:spPr bwMode="auto">
          <a:xfrm>
            <a:off x="7364413" y="3281363"/>
            <a:ext cx="2095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i="1">
                <a:solidFill>
                  <a:srgbClr val="000000"/>
                </a:solidFill>
              </a:rPr>
              <a:t> </a:t>
            </a:r>
            <a:endParaRPr lang="en-US" altLang="en-US"/>
          </a:p>
        </p:txBody>
      </p:sp>
      <p:sp>
        <p:nvSpPr>
          <p:cNvPr id="269392" name="Rectangle 80"/>
          <p:cNvSpPr>
            <a:spLocks noChangeArrowheads="1"/>
          </p:cNvSpPr>
          <p:nvPr/>
        </p:nvSpPr>
        <p:spPr bwMode="auto">
          <a:xfrm>
            <a:off x="3656013" y="3313113"/>
            <a:ext cx="1982787"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393" name="Rectangle 81"/>
          <p:cNvSpPr>
            <a:spLocks noChangeArrowheads="1"/>
          </p:cNvSpPr>
          <p:nvPr/>
        </p:nvSpPr>
        <p:spPr bwMode="auto">
          <a:xfrm>
            <a:off x="3929063" y="3424238"/>
            <a:ext cx="1720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rPr>
              <a:t>coordinate -space</a:t>
            </a:r>
          </a:p>
        </p:txBody>
      </p:sp>
      <p:sp>
        <p:nvSpPr>
          <p:cNvPr id="269396" name="Rectangle 84"/>
          <p:cNvSpPr>
            <a:spLocks noChangeArrowheads="1"/>
          </p:cNvSpPr>
          <p:nvPr/>
        </p:nvSpPr>
        <p:spPr bwMode="auto">
          <a:xfrm>
            <a:off x="5381625" y="3376613"/>
            <a:ext cx="2095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i="1">
                <a:solidFill>
                  <a:srgbClr val="000000"/>
                </a:solidFill>
              </a:rPr>
              <a:t> </a:t>
            </a:r>
            <a:endParaRPr lang="en-US" altLang="en-US"/>
          </a:p>
        </p:txBody>
      </p:sp>
      <p:sp>
        <p:nvSpPr>
          <p:cNvPr id="269397" name="Rectangle 85"/>
          <p:cNvSpPr>
            <a:spLocks noChangeArrowheads="1"/>
          </p:cNvSpPr>
          <p:nvPr/>
        </p:nvSpPr>
        <p:spPr bwMode="auto">
          <a:xfrm>
            <a:off x="3606800" y="5521325"/>
            <a:ext cx="19843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398" name="Rectangle 86"/>
          <p:cNvSpPr>
            <a:spLocks noChangeArrowheads="1"/>
          </p:cNvSpPr>
          <p:nvPr/>
        </p:nvSpPr>
        <p:spPr bwMode="auto">
          <a:xfrm>
            <a:off x="3886200" y="5153025"/>
            <a:ext cx="139541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rPr>
              <a:t>position-space</a:t>
            </a:r>
            <a:endParaRPr lang="en-US" altLang="en-US"/>
          </a:p>
        </p:txBody>
      </p:sp>
      <p:sp>
        <p:nvSpPr>
          <p:cNvPr id="269401" name="Rectangle 89"/>
          <p:cNvSpPr>
            <a:spLocks noChangeArrowheads="1"/>
          </p:cNvSpPr>
          <p:nvPr/>
        </p:nvSpPr>
        <p:spPr bwMode="auto">
          <a:xfrm>
            <a:off x="5219700" y="5586413"/>
            <a:ext cx="2095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i="1">
                <a:solidFill>
                  <a:srgbClr val="000000"/>
                </a:solidFill>
              </a:rPr>
              <a:t> </a:t>
            </a:r>
            <a:endParaRPr lang="en-US" altLang="en-US"/>
          </a:p>
        </p:txBody>
      </p:sp>
      <p:sp>
        <p:nvSpPr>
          <p:cNvPr id="269402" name="Rectangle 90"/>
          <p:cNvSpPr>
            <a:spLocks noChangeArrowheads="1"/>
          </p:cNvSpPr>
          <p:nvPr/>
        </p:nvSpPr>
        <p:spPr bwMode="auto">
          <a:xfrm>
            <a:off x="2381250" y="5070475"/>
            <a:ext cx="436563"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403" name="Rectangle 91"/>
          <p:cNvSpPr>
            <a:spLocks noChangeArrowheads="1"/>
          </p:cNvSpPr>
          <p:nvPr/>
        </p:nvSpPr>
        <p:spPr bwMode="auto">
          <a:xfrm>
            <a:off x="2543175" y="5181600"/>
            <a:ext cx="209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1">
                <a:solidFill>
                  <a:srgbClr val="000000"/>
                </a:solidFill>
                <a:latin typeface="Times New Roman" panose="02020603050405020304" pitchFamily="18" charset="0"/>
              </a:rPr>
              <a:t>p</a:t>
            </a:r>
            <a:endParaRPr lang="en-US" altLang="en-US"/>
          </a:p>
        </p:txBody>
      </p:sp>
      <p:sp>
        <p:nvSpPr>
          <p:cNvPr id="269404" name="Rectangle 92"/>
          <p:cNvSpPr>
            <a:spLocks noChangeArrowheads="1"/>
          </p:cNvSpPr>
          <p:nvPr/>
        </p:nvSpPr>
        <p:spPr bwMode="auto">
          <a:xfrm>
            <a:off x="2655888" y="5133975"/>
            <a:ext cx="2095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b="1" i="1">
                <a:solidFill>
                  <a:srgbClr val="000000"/>
                </a:solidFill>
              </a:rPr>
              <a:t> </a:t>
            </a:r>
            <a:endParaRPr lang="en-US" altLang="en-US"/>
          </a:p>
        </p:txBody>
      </p:sp>
      <p:sp>
        <p:nvSpPr>
          <p:cNvPr id="269405" name="Rectangle 93"/>
          <p:cNvSpPr>
            <a:spLocks noChangeArrowheads="1"/>
          </p:cNvSpPr>
          <p:nvPr/>
        </p:nvSpPr>
        <p:spPr bwMode="auto">
          <a:xfrm>
            <a:off x="2108200" y="4327525"/>
            <a:ext cx="5635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406" name="Rectangle 94"/>
          <p:cNvSpPr>
            <a:spLocks noChangeArrowheads="1"/>
          </p:cNvSpPr>
          <p:nvPr/>
        </p:nvSpPr>
        <p:spPr bwMode="auto">
          <a:xfrm>
            <a:off x="2300288" y="4440238"/>
            <a:ext cx="290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1">
                <a:solidFill>
                  <a:srgbClr val="000000"/>
                </a:solidFill>
                <a:latin typeface="Times New Roman" panose="02020603050405020304" pitchFamily="18" charset="0"/>
              </a:rPr>
              <a:t>p’</a:t>
            </a:r>
            <a:endParaRPr lang="en-US" altLang="en-US"/>
          </a:p>
        </p:txBody>
      </p:sp>
      <p:sp>
        <p:nvSpPr>
          <p:cNvPr id="269407" name="Rectangle 95"/>
          <p:cNvSpPr>
            <a:spLocks noChangeArrowheads="1"/>
          </p:cNvSpPr>
          <p:nvPr/>
        </p:nvSpPr>
        <p:spPr bwMode="auto">
          <a:xfrm>
            <a:off x="2493963" y="4392613"/>
            <a:ext cx="2095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b="1" i="1">
                <a:solidFill>
                  <a:srgbClr val="000000"/>
                </a:solidFill>
              </a:rPr>
              <a:t> </a:t>
            </a:r>
            <a:endParaRPr lang="en-US" altLang="en-US"/>
          </a:p>
        </p:txBody>
      </p:sp>
      <p:sp>
        <p:nvSpPr>
          <p:cNvPr id="269408" name="Rectangle 96"/>
          <p:cNvSpPr>
            <a:spLocks noChangeArrowheads="1"/>
          </p:cNvSpPr>
          <p:nvPr/>
        </p:nvSpPr>
        <p:spPr bwMode="auto">
          <a:xfrm>
            <a:off x="6654800" y="4311650"/>
            <a:ext cx="56515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409" name="Rectangle 97"/>
          <p:cNvSpPr>
            <a:spLocks noChangeArrowheads="1"/>
          </p:cNvSpPr>
          <p:nvPr/>
        </p:nvSpPr>
        <p:spPr bwMode="auto">
          <a:xfrm>
            <a:off x="6848475" y="4424363"/>
            <a:ext cx="2905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1">
                <a:solidFill>
                  <a:srgbClr val="000000"/>
                </a:solidFill>
                <a:latin typeface="Times New Roman" panose="02020603050405020304" pitchFamily="18" charset="0"/>
              </a:rPr>
              <a:t>q’</a:t>
            </a:r>
            <a:endParaRPr lang="en-US" altLang="en-US"/>
          </a:p>
        </p:txBody>
      </p:sp>
      <p:sp>
        <p:nvSpPr>
          <p:cNvPr id="269410" name="Rectangle 98"/>
          <p:cNvSpPr>
            <a:spLocks noChangeArrowheads="1"/>
          </p:cNvSpPr>
          <p:nvPr/>
        </p:nvSpPr>
        <p:spPr bwMode="auto">
          <a:xfrm>
            <a:off x="7042150" y="4376738"/>
            <a:ext cx="2095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b="1" i="1">
                <a:solidFill>
                  <a:srgbClr val="000000"/>
                </a:solidFill>
              </a:rPr>
              <a:t> </a:t>
            </a:r>
            <a:endParaRPr lang="en-US" altLang="en-US"/>
          </a:p>
        </p:txBody>
      </p:sp>
      <p:sp>
        <p:nvSpPr>
          <p:cNvPr id="269411" name="Rectangle 99"/>
          <p:cNvSpPr>
            <a:spLocks noChangeArrowheads="1"/>
          </p:cNvSpPr>
          <p:nvPr/>
        </p:nvSpPr>
        <p:spPr bwMode="auto">
          <a:xfrm>
            <a:off x="6172200" y="5167313"/>
            <a:ext cx="5635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412" name="Rectangle 100"/>
          <p:cNvSpPr>
            <a:spLocks noChangeArrowheads="1"/>
          </p:cNvSpPr>
          <p:nvPr/>
        </p:nvSpPr>
        <p:spPr bwMode="auto">
          <a:xfrm>
            <a:off x="6397625" y="5278438"/>
            <a:ext cx="209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1">
                <a:solidFill>
                  <a:srgbClr val="000000"/>
                </a:solidFill>
                <a:latin typeface="Times New Roman" panose="02020603050405020304" pitchFamily="18" charset="0"/>
              </a:rPr>
              <a:t>q</a:t>
            </a:r>
            <a:endParaRPr lang="en-US" altLang="en-US"/>
          </a:p>
        </p:txBody>
      </p:sp>
      <p:sp>
        <p:nvSpPr>
          <p:cNvPr id="269413" name="Rectangle 101"/>
          <p:cNvSpPr>
            <a:spLocks noChangeArrowheads="1"/>
          </p:cNvSpPr>
          <p:nvPr/>
        </p:nvSpPr>
        <p:spPr bwMode="auto">
          <a:xfrm>
            <a:off x="6510338" y="5230813"/>
            <a:ext cx="2095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b="1" i="1">
                <a:solidFill>
                  <a:srgbClr val="000000"/>
                </a:solidFill>
              </a:rPr>
              <a:t> </a:t>
            </a:r>
            <a:endParaRPr lang="en-US" altLang="en-US"/>
          </a:p>
        </p:txBody>
      </p:sp>
      <p:grpSp>
        <p:nvGrpSpPr>
          <p:cNvPr id="269446" name="Group 134"/>
          <p:cNvGrpSpPr>
            <a:grpSpLocks/>
          </p:cNvGrpSpPr>
          <p:nvPr/>
        </p:nvGrpSpPr>
        <p:grpSpPr bwMode="auto">
          <a:xfrm>
            <a:off x="1784350" y="2554288"/>
            <a:ext cx="5629275" cy="15875"/>
            <a:chOff x="1124" y="1609"/>
            <a:chExt cx="3546" cy="10"/>
          </a:xfrm>
        </p:grpSpPr>
        <p:sp>
          <p:nvSpPr>
            <p:cNvPr id="269414" name="Freeform 102"/>
            <p:cNvSpPr>
              <a:spLocks/>
            </p:cNvSpPr>
            <p:nvPr/>
          </p:nvSpPr>
          <p:spPr bwMode="auto">
            <a:xfrm>
              <a:off x="1124" y="1609"/>
              <a:ext cx="82" cy="10"/>
            </a:xfrm>
            <a:custGeom>
              <a:avLst/>
              <a:gdLst>
                <a:gd name="T0" fmla="*/ 0 w 82"/>
                <a:gd name="T1" fmla="*/ 0 h 10"/>
                <a:gd name="T2" fmla="*/ 0 w 82"/>
                <a:gd name="T3" fmla="*/ 0 h 10"/>
                <a:gd name="T4" fmla="*/ 0 w 82"/>
                <a:gd name="T5" fmla="*/ 10 h 10"/>
                <a:gd name="T6" fmla="*/ 82 w 82"/>
                <a:gd name="T7" fmla="*/ 10 h 10"/>
                <a:gd name="T8" fmla="*/ 82 w 82"/>
                <a:gd name="T9" fmla="*/ 0 h 10"/>
                <a:gd name="T10" fmla="*/ 82 w 82"/>
                <a:gd name="T11" fmla="*/ 0 h 10"/>
                <a:gd name="T12" fmla="*/ 0 w 8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82" h="10">
                  <a:moveTo>
                    <a:pt x="0" y="0"/>
                  </a:moveTo>
                  <a:lnTo>
                    <a:pt x="0" y="0"/>
                  </a:lnTo>
                  <a:lnTo>
                    <a:pt x="0" y="10"/>
                  </a:lnTo>
                  <a:lnTo>
                    <a:pt x="82" y="10"/>
                  </a:lnTo>
                  <a:lnTo>
                    <a:pt x="82" y="0"/>
                  </a:lnTo>
                  <a:lnTo>
                    <a:pt x="8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15" name="Freeform 103"/>
            <p:cNvSpPr>
              <a:spLocks/>
            </p:cNvSpPr>
            <p:nvPr/>
          </p:nvSpPr>
          <p:spPr bwMode="auto">
            <a:xfrm>
              <a:off x="1226" y="1609"/>
              <a:ext cx="91" cy="10"/>
            </a:xfrm>
            <a:custGeom>
              <a:avLst/>
              <a:gdLst>
                <a:gd name="T0" fmla="*/ 10 w 91"/>
                <a:gd name="T1" fmla="*/ 0 h 10"/>
                <a:gd name="T2" fmla="*/ 0 w 91"/>
                <a:gd name="T3" fmla="*/ 0 h 10"/>
                <a:gd name="T4" fmla="*/ 10 w 91"/>
                <a:gd name="T5" fmla="*/ 10 h 10"/>
                <a:gd name="T6" fmla="*/ 91 w 91"/>
                <a:gd name="T7" fmla="*/ 10 h 10"/>
                <a:gd name="T8" fmla="*/ 91 w 91"/>
                <a:gd name="T9" fmla="*/ 0 h 10"/>
                <a:gd name="T10" fmla="*/ 91 w 91"/>
                <a:gd name="T11" fmla="*/ 0 h 10"/>
                <a:gd name="T12" fmla="*/ 10 w 9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1" h="10">
                  <a:moveTo>
                    <a:pt x="10" y="0"/>
                  </a:moveTo>
                  <a:lnTo>
                    <a:pt x="0" y="0"/>
                  </a:lnTo>
                  <a:lnTo>
                    <a:pt x="10" y="10"/>
                  </a:lnTo>
                  <a:lnTo>
                    <a:pt x="91" y="10"/>
                  </a:lnTo>
                  <a:lnTo>
                    <a:pt x="91" y="0"/>
                  </a:lnTo>
                  <a:lnTo>
                    <a:pt x="91"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16" name="Freeform 104"/>
            <p:cNvSpPr>
              <a:spLocks/>
            </p:cNvSpPr>
            <p:nvPr/>
          </p:nvSpPr>
          <p:spPr bwMode="auto">
            <a:xfrm>
              <a:off x="1338" y="1609"/>
              <a:ext cx="91" cy="10"/>
            </a:xfrm>
            <a:custGeom>
              <a:avLst/>
              <a:gdLst>
                <a:gd name="T0" fmla="*/ 10 w 91"/>
                <a:gd name="T1" fmla="*/ 0 h 10"/>
                <a:gd name="T2" fmla="*/ 0 w 91"/>
                <a:gd name="T3" fmla="*/ 0 h 10"/>
                <a:gd name="T4" fmla="*/ 10 w 91"/>
                <a:gd name="T5" fmla="*/ 10 h 10"/>
                <a:gd name="T6" fmla="*/ 91 w 91"/>
                <a:gd name="T7" fmla="*/ 10 h 10"/>
                <a:gd name="T8" fmla="*/ 91 w 91"/>
                <a:gd name="T9" fmla="*/ 0 h 10"/>
                <a:gd name="T10" fmla="*/ 91 w 91"/>
                <a:gd name="T11" fmla="*/ 0 h 10"/>
                <a:gd name="T12" fmla="*/ 10 w 9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1" h="10">
                  <a:moveTo>
                    <a:pt x="10" y="0"/>
                  </a:moveTo>
                  <a:lnTo>
                    <a:pt x="0" y="0"/>
                  </a:lnTo>
                  <a:lnTo>
                    <a:pt x="10" y="10"/>
                  </a:lnTo>
                  <a:lnTo>
                    <a:pt x="91" y="10"/>
                  </a:lnTo>
                  <a:lnTo>
                    <a:pt x="91" y="0"/>
                  </a:lnTo>
                  <a:lnTo>
                    <a:pt x="91"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17" name="Freeform 105"/>
            <p:cNvSpPr>
              <a:spLocks/>
            </p:cNvSpPr>
            <p:nvPr/>
          </p:nvSpPr>
          <p:spPr bwMode="auto">
            <a:xfrm>
              <a:off x="1449" y="1609"/>
              <a:ext cx="92" cy="10"/>
            </a:xfrm>
            <a:custGeom>
              <a:avLst/>
              <a:gdLst>
                <a:gd name="T0" fmla="*/ 11 w 92"/>
                <a:gd name="T1" fmla="*/ 0 h 10"/>
                <a:gd name="T2" fmla="*/ 0 w 92"/>
                <a:gd name="T3" fmla="*/ 0 h 10"/>
                <a:gd name="T4" fmla="*/ 11 w 92"/>
                <a:gd name="T5" fmla="*/ 10 h 10"/>
                <a:gd name="T6" fmla="*/ 92 w 92"/>
                <a:gd name="T7" fmla="*/ 10 h 10"/>
                <a:gd name="T8" fmla="*/ 92 w 92"/>
                <a:gd name="T9" fmla="*/ 0 h 10"/>
                <a:gd name="T10" fmla="*/ 92 w 92"/>
                <a:gd name="T11" fmla="*/ 0 h 10"/>
                <a:gd name="T12" fmla="*/ 11 w 9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2" h="10">
                  <a:moveTo>
                    <a:pt x="11" y="0"/>
                  </a:moveTo>
                  <a:lnTo>
                    <a:pt x="0" y="0"/>
                  </a:lnTo>
                  <a:lnTo>
                    <a:pt x="11" y="10"/>
                  </a:lnTo>
                  <a:lnTo>
                    <a:pt x="92" y="10"/>
                  </a:lnTo>
                  <a:lnTo>
                    <a:pt x="92" y="0"/>
                  </a:lnTo>
                  <a:lnTo>
                    <a:pt x="92"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18" name="Freeform 106"/>
            <p:cNvSpPr>
              <a:spLocks/>
            </p:cNvSpPr>
            <p:nvPr/>
          </p:nvSpPr>
          <p:spPr bwMode="auto">
            <a:xfrm>
              <a:off x="1561" y="1609"/>
              <a:ext cx="92" cy="10"/>
            </a:xfrm>
            <a:custGeom>
              <a:avLst/>
              <a:gdLst>
                <a:gd name="T0" fmla="*/ 10 w 92"/>
                <a:gd name="T1" fmla="*/ 0 h 10"/>
                <a:gd name="T2" fmla="*/ 0 w 92"/>
                <a:gd name="T3" fmla="*/ 0 h 10"/>
                <a:gd name="T4" fmla="*/ 10 w 92"/>
                <a:gd name="T5" fmla="*/ 10 h 10"/>
                <a:gd name="T6" fmla="*/ 92 w 92"/>
                <a:gd name="T7" fmla="*/ 10 h 10"/>
                <a:gd name="T8" fmla="*/ 92 w 92"/>
                <a:gd name="T9" fmla="*/ 0 h 10"/>
                <a:gd name="T10" fmla="*/ 92 w 92"/>
                <a:gd name="T11" fmla="*/ 0 h 10"/>
                <a:gd name="T12" fmla="*/ 10 w 9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2" h="10">
                  <a:moveTo>
                    <a:pt x="10" y="0"/>
                  </a:moveTo>
                  <a:lnTo>
                    <a:pt x="0" y="0"/>
                  </a:lnTo>
                  <a:lnTo>
                    <a:pt x="10" y="10"/>
                  </a:lnTo>
                  <a:lnTo>
                    <a:pt x="92" y="10"/>
                  </a:lnTo>
                  <a:lnTo>
                    <a:pt x="92" y="0"/>
                  </a:lnTo>
                  <a:lnTo>
                    <a:pt x="92"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19" name="Freeform 107"/>
            <p:cNvSpPr>
              <a:spLocks/>
            </p:cNvSpPr>
            <p:nvPr/>
          </p:nvSpPr>
          <p:spPr bwMode="auto">
            <a:xfrm>
              <a:off x="1673" y="1609"/>
              <a:ext cx="91" cy="10"/>
            </a:xfrm>
            <a:custGeom>
              <a:avLst/>
              <a:gdLst>
                <a:gd name="T0" fmla="*/ 10 w 91"/>
                <a:gd name="T1" fmla="*/ 0 h 10"/>
                <a:gd name="T2" fmla="*/ 0 w 91"/>
                <a:gd name="T3" fmla="*/ 0 h 10"/>
                <a:gd name="T4" fmla="*/ 10 w 91"/>
                <a:gd name="T5" fmla="*/ 10 h 10"/>
                <a:gd name="T6" fmla="*/ 91 w 91"/>
                <a:gd name="T7" fmla="*/ 10 h 10"/>
                <a:gd name="T8" fmla="*/ 91 w 91"/>
                <a:gd name="T9" fmla="*/ 0 h 10"/>
                <a:gd name="T10" fmla="*/ 91 w 91"/>
                <a:gd name="T11" fmla="*/ 0 h 10"/>
                <a:gd name="T12" fmla="*/ 10 w 9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1" h="10">
                  <a:moveTo>
                    <a:pt x="10" y="0"/>
                  </a:moveTo>
                  <a:lnTo>
                    <a:pt x="0" y="0"/>
                  </a:lnTo>
                  <a:lnTo>
                    <a:pt x="10" y="10"/>
                  </a:lnTo>
                  <a:lnTo>
                    <a:pt x="91" y="10"/>
                  </a:lnTo>
                  <a:lnTo>
                    <a:pt x="91" y="0"/>
                  </a:lnTo>
                  <a:lnTo>
                    <a:pt x="91"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20" name="Freeform 108"/>
            <p:cNvSpPr>
              <a:spLocks/>
            </p:cNvSpPr>
            <p:nvPr/>
          </p:nvSpPr>
          <p:spPr bwMode="auto">
            <a:xfrm>
              <a:off x="1785" y="1609"/>
              <a:ext cx="91" cy="10"/>
            </a:xfrm>
            <a:custGeom>
              <a:avLst/>
              <a:gdLst>
                <a:gd name="T0" fmla="*/ 10 w 91"/>
                <a:gd name="T1" fmla="*/ 0 h 10"/>
                <a:gd name="T2" fmla="*/ 0 w 91"/>
                <a:gd name="T3" fmla="*/ 0 h 10"/>
                <a:gd name="T4" fmla="*/ 10 w 91"/>
                <a:gd name="T5" fmla="*/ 10 h 10"/>
                <a:gd name="T6" fmla="*/ 91 w 91"/>
                <a:gd name="T7" fmla="*/ 10 h 10"/>
                <a:gd name="T8" fmla="*/ 91 w 91"/>
                <a:gd name="T9" fmla="*/ 0 h 10"/>
                <a:gd name="T10" fmla="*/ 91 w 91"/>
                <a:gd name="T11" fmla="*/ 0 h 10"/>
                <a:gd name="T12" fmla="*/ 10 w 9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1" h="10">
                  <a:moveTo>
                    <a:pt x="10" y="0"/>
                  </a:moveTo>
                  <a:lnTo>
                    <a:pt x="0" y="0"/>
                  </a:lnTo>
                  <a:lnTo>
                    <a:pt x="10" y="10"/>
                  </a:lnTo>
                  <a:lnTo>
                    <a:pt x="91" y="10"/>
                  </a:lnTo>
                  <a:lnTo>
                    <a:pt x="91" y="0"/>
                  </a:lnTo>
                  <a:lnTo>
                    <a:pt x="91"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21" name="Freeform 109"/>
            <p:cNvSpPr>
              <a:spLocks/>
            </p:cNvSpPr>
            <p:nvPr/>
          </p:nvSpPr>
          <p:spPr bwMode="auto">
            <a:xfrm>
              <a:off x="1896" y="1609"/>
              <a:ext cx="92" cy="10"/>
            </a:xfrm>
            <a:custGeom>
              <a:avLst/>
              <a:gdLst>
                <a:gd name="T0" fmla="*/ 11 w 92"/>
                <a:gd name="T1" fmla="*/ 0 h 10"/>
                <a:gd name="T2" fmla="*/ 0 w 92"/>
                <a:gd name="T3" fmla="*/ 0 h 10"/>
                <a:gd name="T4" fmla="*/ 11 w 92"/>
                <a:gd name="T5" fmla="*/ 10 h 10"/>
                <a:gd name="T6" fmla="*/ 92 w 92"/>
                <a:gd name="T7" fmla="*/ 10 h 10"/>
                <a:gd name="T8" fmla="*/ 92 w 92"/>
                <a:gd name="T9" fmla="*/ 0 h 10"/>
                <a:gd name="T10" fmla="*/ 92 w 92"/>
                <a:gd name="T11" fmla="*/ 0 h 10"/>
                <a:gd name="T12" fmla="*/ 11 w 9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2" h="10">
                  <a:moveTo>
                    <a:pt x="11" y="0"/>
                  </a:moveTo>
                  <a:lnTo>
                    <a:pt x="0" y="0"/>
                  </a:lnTo>
                  <a:lnTo>
                    <a:pt x="11" y="10"/>
                  </a:lnTo>
                  <a:lnTo>
                    <a:pt x="92" y="10"/>
                  </a:lnTo>
                  <a:lnTo>
                    <a:pt x="92" y="0"/>
                  </a:lnTo>
                  <a:lnTo>
                    <a:pt x="92"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22" name="Freeform 110"/>
            <p:cNvSpPr>
              <a:spLocks/>
            </p:cNvSpPr>
            <p:nvPr/>
          </p:nvSpPr>
          <p:spPr bwMode="auto">
            <a:xfrm>
              <a:off x="2008" y="1609"/>
              <a:ext cx="92" cy="10"/>
            </a:xfrm>
            <a:custGeom>
              <a:avLst/>
              <a:gdLst>
                <a:gd name="T0" fmla="*/ 10 w 92"/>
                <a:gd name="T1" fmla="*/ 0 h 10"/>
                <a:gd name="T2" fmla="*/ 0 w 92"/>
                <a:gd name="T3" fmla="*/ 0 h 10"/>
                <a:gd name="T4" fmla="*/ 10 w 92"/>
                <a:gd name="T5" fmla="*/ 10 h 10"/>
                <a:gd name="T6" fmla="*/ 92 w 92"/>
                <a:gd name="T7" fmla="*/ 10 h 10"/>
                <a:gd name="T8" fmla="*/ 92 w 92"/>
                <a:gd name="T9" fmla="*/ 0 h 10"/>
                <a:gd name="T10" fmla="*/ 92 w 92"/>
                <a:gd name="T11" fmla="*/ 0 h 10"/>
                <a:gd name="T12" fmla="*/ 10 w 9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2" h="10">
                  <a:moveTo>
                    <a:pt x="10" y="0"/>
                  </a:moveTo>
                  <a:lnTo>
                    <a:pt x="0" y="0"/>
                  </a:lnTo>
                  <a:lnTo>
                    <a:pt x="10" y="10"/>
                  </a:lnTo>
                  <a:lnTo>
                    <a:pt x="92" y="10"/>
                  </a:lnTo>
                  <a:lnTo>
                    <a:pt x="92" y="0"/>
                  </a:lnTo>
                  <a:lnTo>
                    <a:pt x="92"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23" name="Freeform 111"/>
            <p:cNvSpPr>
              <a:spLocks/>
            </p:cNvSpPr>
            <p:nvPr/>
          </p:nvSpPr>
          <p:spPr bwMode="auto">
            <a:xfrm>
              <a:off x="2120" y="1609"/>
              <a:ext cx="91" cy="10"/>
            </a:xfrm>
            <a:custGeom>
              <a:avLst/>
              <a:gdLst>
                <a:gd name="T0" fmla="*/ 10 w 91"/>
                <a:gd name="T1" fmla="*/ 0 h 10"/>
                <a:gd name="T2" fmla="*/ 0 w 91"/>
                <a:gd name="T3" fmla="*/ 0 h 10"/>
                <a:gd name="T4" fmla="*/ 10 w 91"/>
                <a:gd name="T5" fmla="*/ 10 h 10"/>
                <a:gd name="T6" fmla="*/ 91 w 91"/>
                <a:gd name="T7" fmla="*/ 10 h 10"/>
                <a:gd name="T8" fmla="*/ 91 w 91"/>
                <a:gd name="T9" fmla="*/ 0 h 10"/>
                <a:gd name="T10" fmla="*/ 91 w 91"/>
                <a:gd name="T11" fmla="*/ 0 h 10"/>
                <a:gd name="T12" fmla="*/ 10 w 9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1" h="10">
                  <a:moveTo>
                    <a:pt x="10" y="0"/>
                  </a:moveTo>
                  <a:lnTo>
                    <a:pt x="0" y="0"/>
                  </a:lnTo>
                  <a:lnTo>
                    <a:pt x="10" y="10"/>
                  </a:lnTo>
                  <a:lnTo>
                    <a:pt x="91" y="10"/>
                  </a:lnTo>
                  <a:lnTo>
                    <a:pt x="91" y="0"/>
                  </a:lnTo>
                  <a:lnTo>
                    <a:pt x="91"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24" name="Freeform 112"/>
            <p:cNvSpPr>
              <a:spLocks/>
            </p:cNvSpPr>
            <p:nvPr/>
          </p:nvSpPr>
          <p:spPr bwMode="auto">
            <a:xfrm>
              <a:off x="2232" y="1609"/>
              <a:ext cx="91" cy="10"/>
            </a:xfrm>
            <a:custGeom>
              <a:avLst/>
              <a:gdLst>
                <a:gd name="T0" fmla="*/ 10 w 91"/>
                <a:gd name="T1" fmla="*/ 0 h 10"/>
                <a:gd name="T2" fmla="*/ 0 w 91"/>
                <a:gd name="T3" fmla="*/ 0 h 10"/>
                <a:gd name="T4" fmla="*/ 10 w 91"/>
                <a:gd name="T5" fmla="*/ 10 h 10"/>
                <a:gd name="T6" fmla="*/ 91 w 91"/>
                <a:gd name="T7" fmla="*/ 10 h 10"/>
                <a:gd name="T8" fmla="*/ 91 w 91"/>
                <a:gd name="T9" fmla="*/ 0 h 10"/>
                <a:gd name="T10" fmla="*/ 91 w 91"/>
                <a:gd name="T11" fmla="*/ 0 h 10"/>
                <a:gd name="T12" fmla="*/ 10 w 9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1" h="10">
                  <a:moveTo>
                    <a:pt x="10" y="0"/>
                  </a:moveTo>
                  <a:lnTo>
                    <a:pt x="0" y="0"/>
                  </a:lnTo>
                  <a:lnTo>
                    <a:pt x="10" y="10"/>
                  </a:lnTo>
                  <a:lnTo>
                    <a:pt x="91" y="10"/>
                  </a:lnTo>
                  <a:lnTo>
                    <a:pt x="91" y="0"/>
                  </a:lnTo>
                  <a:lnTo>
                    <a:pt x="91"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25" name="Freeform 113"/>
            <p:cNvSpPr>
              <a:spLocks/>
            </p:cNvSpPr>
            <p:nvPr/>
          </p:nvSpPr>
          <p:spPr bwMode="auto">
            <a:xfrm>
              <a:off x="2343" y="1609"/>
              <a:ext cx="92" cy="10"/>
            </a:xfrm>
            <a:custGeom>
              <a:avLst/>
              <a:gdLst>
                <a:gd name="T0" fmla="*/ 11 w 92"/>
                <a:gd name="T1" fmla="*/ 0 h 10"/>
                <a:gd name="T2" fmla="*/ 0 w 92"/>
                <a:gd name="T3" fmla="*/ 0 h 10"/>
                <a:gd name="T4" fmla="*/ 11 w 92"/>
                <a:gd name="T5" fmla="*/ 10 h 10"/>
                <a:gd name="T6" fmla="*/ 92 w 92"/>
                <a:gd name="T7" fmla="*/ 10 h 10"/>
                <a:gd name="T8" fmla="*/ 92 w 92"/>
                <a:gd name="T9" fmla="*/ 0 h 10"/>
                <a:gd name="T10" fmla="*/ 92 w 92"/>
                <a:gd name="T11" fmla="*/ 0 h 10"/>
                <a:gd name="T12" fmla="*/ 11 w 9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2" h="10">
                  <a:moveTo>
                    <a:pt x="11" y="0"/>
                  </a:moveTo>
                  <a:lnTo>
                    <a:pt x="0" y="0"/>
                  </a:lnTo>
                  <a:lnTo>
                    <a:pt x="11" y="10"/>
                  </a:lnTo>
                  <a:lnTo>
                    <a:pt x="92" y="10"/>
                  </a:lnTo>
                  <a:lnTo>
                    <a:pt x="92" y="0"/>
                  </a:lnTo>
                  <a:lnTo>
                    <a:pt x="92"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26" name="Freeform 114"/>
            <p:cNvSpPr>
              <a:spLocks/>
            </p:cNvSpPr>
            <p:nvPr/>
          </p:nvSpPr>
          <p:spPr bwMode="auto">
            <a:xfrm>
              <a:off x="2455" y="1609"/>
              <a:ext cx="92" cy="10"/>
            </a:xfrm>
            <a:custGeom>
              <a:avLst/>
              <a:gdLst>
                <a:gd name="T0" fmla="*/ 10 w 92"/>
                <a:gd name="T1" fmla="*/ 0 h 10"/>
                <a:gd name="T2" fmla="*/ 0 w 92"/>
                <a:gd name="T3" fmla="*/ 0 h 10"/>
                <a:gd name="T4" fmla="*/ 10 w 92"/>
                <a:gd name="T5" fmla="*/ 10 h 10"/>
                <a:gd name="T6" fmla="*/ 92 w 92"/>
                <a:gd name="T7" fmla="*/ 10 h 10"/>
                <a:gd name="T8" fmla="*/ 92 w 92"/>
                <a:gd name="T9" fmla="*/ 0 h 10"/>
                <a:gd name="T10" fmla="*/ 92 w 92"/>
                <a:gd name="T11" fmla="*/ 0 h 10"/>
                <a:gd name="T12" fmla="*/ 10 w 9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2" h="10">
                  <a:moveTo>
                    <a:pt x="10" y="0"/>
                  </a:moveTo>
                  <a:lnTo>
                    <a:pt x="0" y="0"/>
                  </a:lnTo>
                  <a:lnTo>
                    <a:pt x="10" y="10"/>
                  </a:lnTo>
                  <a:lnTo>
                    <a:pt x="92" y="10"/>
                  </a:lnTo>
                  <a:lnTo>
                    <a:pt x="92" y="0"/>
                  </a:lnTo>
                  <a:lnTo>
                    <a:pt x="92"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27" name="Freeform 115"/>
            <p:cNvSpPr>
              <a:spLocks/>
            </p:cNvSpPr>
            <p:nvPr/>
          </p:nvSpPr>
          <p:spPr bwMode="auto">
            <a:xfrm>
              <a:off x="2567" y="1609"/>
              <a:ext cx="91" cy="10"/>
            </a:xfrm>
            <a:custGeom>
              <a:avLst/>
              <a:gdLst>
                <a:gd name="T0" fmla="*/ 10 w 91"/>
                <a:gd name="T1" fmla="*/ 0 h 10"/>
                <a:gd name="T2" fmla="*/ 0 w 91"/>
                <a:gd name="T3" fmla="*/ 0 h 10"/>
                <a:gd name="T4" fmla="*/ 10 w 91"/>
                <a:gd name="T5" fmla="*/ 10 h 10"/>
                <a:gd name="T6" fmla="*/ 91 w 91"/>
                <a:gd name="T7" fmla="*/ 10 h 10"/>
                <a:gd name="T8" fmla="*/ 91 w 91"/>
                <a:gd name="T9" fmla="*/ 0 h 10"/>
                <a:gd name="T10" fmla="*/ 91 w 91"/>
                <a:gd name="T11" fmla="*/ 0 h 10"/>
                <a:gd name="T12" fmla="*/ 10 w 9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1" h="10">
                  <a:moveTo>
                    <a:pt x="10" y="0"/>
                  </a:moveTo>
                  <a:lnTo>
                    <a:pt x="0" y="0"/>
                  </a:lnTo>
                  <a:lnTo>
                    <a:pt x="10" y="10"/>
                  </a:lnTo>
                  <a:lnTo>
                    <a:pt x="91" y="10"/>
                  </a:lnTo>
                  <a:lnTo>
                    <a:pt x="91" y="0"/>
                  </a:lnTo>
                  <a:lnTo>
                    <a:pt x="91"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28" name="Freeform 116"/>
            <p:cNvSpPr>
              <a:spLocks/>
            </p:cNvSpPr>
            <p:nvPr/>
          </p:nvSpPr>
          <p:spPr bwMode="auto">
            <a:xfrm>
              <a:off x="2679" y="1609"/>
              <a:ext cx="91" cy="10"/>
            </a:xfrm>
            <a:custGeom>
              <a:avLst/>
              <a:gdLst>
                <a:gd name="T0" fmla="*/ 10 w 91"/>
                <a:gd name="T1" fmla="*/ 0 h 10"/>
                <a:gd name="T2" fmla="*/ 0 w 91"/>
                <a:gd name="T3" fmla="*/ 0 h 10"/>
                <a:gd name="T4" fmla="*/ 10 w 91"/>
                <a:gd name="T5" fmla="*/ 10 h 10"/>
                <a:gd name="T6" fmla="*/ 91 w 91"/>
                <a:gd name="T7" fmla="*/ 10 h 10"/>
                <a:gd name="T8" fmla="*/ 91 w 91"/>
                <a:gd name="T9" fmla="*/ 0 h 10"/>
                <a:gd name="T10" fmla="*/ 91 w 91"/>
                <a:gd name="T11" fmla="*/ 0 h 10"/>
                <a:gd name="T12" fmla="*/ 10 w 9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1" h="10">
                  <a:moveTo>
                    <a:pt x="10" y="0"/>
                  </a:moveTo>
                  <a:lnTo>
                    <a:pt x="0" y="0"/>
                  </a:lnTo>
                  <a:lnTo>
                    <a:pt x="10" y="10"/>
                  </a:lnTo>
                  <a:lnTo>
                    <a:pt x="91" y="10"/>
                  </a:lnTo>
                  <a:lnTo>
                    <a:pt x="91" y="0"/>
                  </a:lnTo>
                  <a:lnTo>
                    <a:pt x="91"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29" name="Freeform 117"/>
            <p:cNvSpPr>
              <a:spLocks/>
            </p:cNvSpPr>
            <p:nvPr/>
          </p:nvSpPr>
          <p:spPr bwMode="auto">
            <a:xfrm>
              <a:off x="2790" y="1609"/>
              <a:ext cx="92" cy="10"/>
            </a:xfrm>
            <a:custGeom>
              <a:avLst/>
              <a:gdLst>
                <a:gd name="T0" fmla="*/ 11 w 92"/>
                <a:gd name="T1" fmla="*/ 0 h 10"/>
                <a:gd name="T2" fmla="*/ 0 w 92"/>
                <a:gd name="T3" fmla="*/ 0 h 10"/>
                <a:gd name="T4" fmla="*/ 11 w 92"/>
                <a:gd name="T5" fmla="*/ 10 h 10"/>
                <a:gd name="T6" fmla="*/ 92 w 92"/>
                <a:gd name="T7" fmla="*/ 10 h 10"/>
                <a:gd name="T8" fmla="*/ 92 w 92"/>
                <a:gd name="T9" fmla="*/ 0 h 10"/>
                <a:gd name="T10" fmla="*/ 92 w 92"/>
                <a:gd name="T11" fmla="*/ 0 h 10"/>
                <a:gd name="T12" fmla="*/ 11 w 9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2" h="10">
                  <a:moveTo>
                    <a:pt x="11" y="0"/>
                  </a:moveTo>
                  <a:lnTo>
                    <a:pt x="0" y="0"/>
                  </a:lnTo>
                  <a:lnTo>
                    <a:pt x="11" y="10"/>
                  </a:lnTo>
                  <a:lnTo>
                    <a:pt x="92" y="10"/>
                  </a:lnTo>
                  <a:lnTo>
                    <a:pt x="92" y="0"/>
                  </a:lnTo>
                  <a:lnTo>
                    <a:pt x="92"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30" name="Freeform 118"/>
            <p:cNvSpPr>
              <a:spLocks/>
            </p:cNvSpPr>
            <p:nvPr/>
          </p:nvSpPr>
          <p:spPr bwMode="auto">
            <a:xfrm>
              <a:off x="2902" y="1609"/>
              <a:ext cx="92" cy="10"/>
            </a:xfrm>
            <a:custGeom>
              <a:avLst/>
              <a:gdLst>
                <a:gd name="T0" fmla="*/ 10 w 92"/>
                <a:gd name="T1" fmla="*/ 0 h 10"/>
                <a:gd name="T2" fmla="*/ 0 w 92"/>
                <a:gd name="T3" fmla="*/ 0 h 10"/>
                <a:gd name="T4" fmla="*/ 10 w 92"/>
                <a:gd name="T5" fmla="*/ 10 h 10"/>
                <a:gd name="T6" fmla="*/ 92 w 92"/>
                <a:gd name="T7" fmla="*/ 10 h 10"/>
                <a:gd name="T8" fmla="*/ 92 w 92"/>
                <a:gd name="T9" fmla="*/ 0 h 10"/>
                <a:gd name="T10" fmla="*/ 92 w 92"/>
                <a:gd name="T11" fmla="*/ 0 h 10"/>
                <a:gd name="T12" fmla="*/ 10 w 9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2" h="10">
                  <a:moveTo>
                    <a:pt x="10" y="0"/>
                  </a:moveTo>
                  <a:lnTo>
                    <a:pt x="0" y="0"/>
                  </a:lnTo>
                  <a:lnTo>
                    <a:pt x="10" y="10"/>
                  </a:lnTo>
                  <a:lnTo>
                    <a:pt x="92" y="10"/>
                  </a:lnTo>
                  <a:lnTo>
                    <a:pt x="92" y="0"/>
                  </a:lnTo>
                  <a:lnTo>
                    <a:pt x="92"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31" name="Freeform 119"/>
            <p:cNvSpPr>
              <a:spLocks/>
            </p:cNvSpPr>
            <p:nvPr/>
          </p:nvSpPr>
          <p:spPr bwMode="auto">
            <a:xfrm>
              <a:off x="3014" y="1609"/>
              <a:ext cx="91" cy="10"/>
            </a:xfrm>
            <a:custGeom>
              <a:avLst/>
              <a:gdLst>
                <a:gd name="T0" fmla="*/ 10 w 91"/>
                <a:gd name="T1" fmla="*/ 0 h 10"/>
                <a:gd name="T2" fmla="*/ 0 w 91"/>
                <a:gd name="T3" fmla="*/ 0 h 10"/>
                <a:gd name="T4" fmla="*/ 10 w 91"/>
                <a:gd name="T5" fmla="*/ 10 h 10"/>
                <a:gd name="T6" fmla="*/ 91 w 91"/>
                <a:gd name="T7" fmla="*/ 10 h 10"/>
                <a:gd name="T8" fmla="*/ 91 w 91"/>
                <a:gd name="T9" fmla="*/ 0 h 10"/>
                <a:gd name="T10" fmla="*/ 91 w 91"/>
                <a:gd name="T11" fmla="*/ 0 h 10"/>
                <a:gd name="T12" fmla="*/ 10 w 9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1" h="10">
                  <a:moveTo>
                    <a:pt x="10" y="0"/>
                  </a:moveTo>
                  <a:lnTo>
                    <a:pt x="0" y="0"/>
                  </a:lnTo>
                  <a:lnTo>
                    <a:pt x="10" y="10"/>
                  </a:lnTo>
                  <a:lnTo>
                    <a:pt x="91" y="10"/>
                  </a:lnTo>
                  <a:lnTo>
                    <a:pt x="91" y="0"/>
                  </a:lnTo>
                  <a:lnTo>
                    <a:pt x="91"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32" name="Freeform 120"/>
            <p:cNvSpPr>
              <a:spLocks/>
            </p:cNvSpPr>
            <p:nvPr/>
          </p:nvSpPr>
          <p:spPr bwMode="auto">
            <a:xfrm>
              <a:off x="3126" y="1609"/>
              <a:ext cx="91" cy="10"/>
            </a:xfrm>
            <a:custGeom>
              <a:avLst/>
              <a:gdLst>
                <a:gd name="T0" fmla="*/ 10 w 91"/>
                <a:gd name="T1" fmla="*/ 0 h 10"/>
                <a:gd name="T2" fmla="*/ 0 w 91"/>
                <a:gd name="T3" fmla="*/ 0 h 10"/>
                <a:gd name="T4" fmla="*/ 10 w 91"/>
                <a:gd name="T5" fmla="*/ 10 h 10"/>
                <a:gd name="T6" fmla="*/ 91 w 91"/>
                <a:gd name="T7" fmla="*/ 10 h 10"/>
                <a:gd name="T8" fmla="*/ 91 w 91"/>
                <a:gd name="T9" fmla="*/ 0 h 10"/>
                <a:gd name="T10" fmla="*/ 91 w 91"/>
                <a:gd name="T11" fmla="*/ 0 h 10"/>
                <a:gd name="T12" fmla="*/ 10 w 9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1" h="10">
                  <a:moveTo>
                    <a:pt x="10" y="0"/>
                  </a:moveTo>
                  <a:lnTo>
                    <a:pt x="0" y="0"/>
                  </a:lnTo>
                  <a:lnTo>
                    <a:pt x="10" y="10"/>
                  </a:lnTo>
                  <a:lnTo>
                    <a:pt x="91" y="10"/>
                  </a:lnTo>
                  <a:lnTo>
                    <a:pt x="91" y="0"/>
                  </a:lnTo>
                  <a:lnTo>
                    <a:pt x="91"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33" name="Freeform 121"/>
            <p:cNvSpPr>
              <a:spLocks/>
            </p:cNvSpPr>
            <p:nvPr/>
          </p:nvSpPr>
          <p:spPr bwMode="auto">
            <a:xfrm>
              <a:off x="3237" y="1609"/>
              <a:ext cx="92" cy="10"/>
            </a:xfrm>
            <a:custGeom>
              <a:avLst/>
              <a:gdLst>
                <a:gd name="T0" fmla="*/ 11 w 92"/>
                <a:gd name="T1" fmla="*/ 0 h 10"/>
                <a:gd name="T2" fmla="*/ 0 w 92"/>
                <a:gd name="T3" fmla="*/ 0 h 10"/>
                <a:gd name="T4" fmla="*/ 11 w 92"/>
                <a:gd name="T5" fmla="*/ 10 h 10"/>
                <a:gd name="T6" fmla="*/ 92 w 92"/>
                <a:gd name="T7" fmla="*/ 10 h 10"/>
                <a:gd name="T8" fmla="*/ 92 w 92"/>
                <a:gd name="T9" fmla="*/ 0 h 10"/>
                <a:gd name="T10" fmla="*/ 92 w 92"/>
                <a:gd name="T11" fmla="*/ 0 h 10"/>
                <a:gd name="T12" fmla="*/ 11 w 9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2" h="10">
                  <a:moveTo>
                    <a:pt x="11" y="0"/>
                  </a:moveTo>
                  <a:lnTo>
                    <a:pt x="0" y="0"/>
                  </a:lnTo>
                  <a:lnTo>
                    <a:pt x="11" y="10"/>
                  </a:lnTo>
                  <a:lnTo>
                    <a:pt x="92" y="10"/>
                  </a:lnTo>
                  <a:lnTo>
                    <a:pt x="92" y="0"/>
                  </a:lnTo>
                  <a:lnTo>
                    <a:pt x="92"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34" name="Freeform 122"/>
            <p:cNvSpPr>
              <a:spLocks/>
            </p:cNvSpPr>
            <p:nvPr/>
          </p:nvSpPr>
          <p:spPr bwMode="auto">
            <a:xfrm>
              <a:off x="3349" y="1609"/>
              <a:ext cx="92" cy="10"/>
            </a:xfrm>
            <a:custGeom>
              <a:avLst/>
              <a:gdLst>
                <a:gd name="T0" fmla="*/ 10 w 92"/>
                <a:gd name="T1" fmla="*/ 0 h 10"/>
                <a:gd name="T2" fmla="*/ 0 w 92"/>
                <a:gd name="T3" fmla="*/ 0 h 10"/>
                <a:gd name="T4" fmla="*/ 10 w 92"/>
                <a:gd name="T5" fmla="*/ 10 h 10"/>
                <a:gd name="T6" fmla="*/ 92 w 92"/>
                <a:gd name="T7" fmla="*/ 10 h 10"/>
                <a:gd name="T8" fmla="*/ 92 w 92"/>
                <a:gd name="T9" fmla="*/ 0 h 10"/>
                <a:gd name="T10" fmla="*/ 92 w 92"/>
                <a:gd name="T11" fmla="*/ 0 h 10"/>
                <a:gd name="T12" fmla="*/ 10 w 9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2" h="10">
                  <a:moveTo>
                    <a:pt x="10" y="0"/>
                  </a:moveTo>
                  <a:lnTo>
                    <a:pt x="0" y="0"/>
                  </a:lnTo>
                  <a:lnTo>
                    <a:pt x="10" y="10"/>
                  </a:lnTo>
                  <a:lnTo>
                    <a:pt x="92" y="10"/>
                  </a:lnTo>
                  <a:lnTo>
                    <a:pt x="92" y="0"/>
                  </a:lnTo>
                  <a:lnTo>
                    <a:pt x="92"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35" name="Freeform 123"/>
            <p:cNvSpPr>
              <a:spLocks/>
            </p:cNvSpPr>
            <p:nvPr/>
          </p:nvSpPr>
          <p:spPr bwMode="auto">
            <a:xfrm>
              <a:off x="3461" y="1609"/>
              <a:ext cx="91" cy="10"/>
            </a:xfrm>
            <a:custGeom>
              <a:avLst/>
              <a:gdLst>
                <a:gd name="T0" fmla="*/ 10 w 91"/>
                <a:gd name="T1" fmla="*/ 0 h 10"/>
                <a:gd name="T2" fmla="*/ 0 w 91"/>
                <a:gd name="T3" fmla="*/ 0 h 10"/>
                <a:gd name="T4" fmla="*/ 10 w 91"/>
                <a:gd name="T5" fmla="*/ 10 h 10"/>
                <a:gd name="T6" fmla="*/ 91 w 91"/>
                <a:gd name="T7" fmla="*/ 10 h 10"/>
                <a:gd name="T8" fmla="*/ 91 w 91"/>
                <a:gd name="T9" fmla="*/ 0 h 10"/>
                <a:gd name="T10" fmla="*/ 91 w 91"/>
                <a:gd name="T11" fmla="*/ 0 h 10"/>
                <a:gd name="T12" fmla="*/ 10 w 9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1" h="10">
                  <a:moveTo>
                    <a:pt x="10" y="0"/>
                  </a:moveTo>
                  <a:lnTo>
                    <a:pt x="0" y="0"/>
                  </a:lnTo>
                  <a:lnTo>
                    <a:pt x="10" y="10"/>
                  </a:lnTo>
                  <a:lnTo>
                    <a:pt x="91" y="10"/>
                  </a:lnTo>
                  <a:lnTo>
                    <a:pt x="91" y="0"/>
                  </a:lnTo>
                  <a:lnTo>
                    <a:pt x="91"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36" name="Freeform 124"/>
            <p:cNvSpPr>
              <a:spLocks/>
            </p:cNvSpPr>
            <p:nvPr/>
          </p:nvSpPr>
          <p:spPr bwMode="auto">
            <a:xfrm>
              <a:off x="3573" y="1609"/>
              <a:ext cx="91" cy="10"/>
            </a:xfrm>
            <a:custGeom>
              <a:avLst/>
              <a:gdLst>
                <a:gd name="T0" fmla="*/ 10 w 91"/>
                <a:gd name="T1" fmla="*/ 0 h 10"/>
                <a:gd name="T2" fmla="*/ 0 w 91"/>
                <a:gd name="T3" fmla="*/ 0 h 10"/>
                <a:gd name="T4" fmla="*/ 10 w 91"/>
                <a:gd name="T5" fmla="*/ 10 h 10"/>
                <a:gd name="T6" fmla="*/ 91 w 91"/>
                <a:gd name="T7" fmla="*/ 10 h 10"/>
                <a:gd name="T8" fmla="*/ 91 w 91"/>
                <a:gd name="T9" fmla="*/ 0 h 10"/>
                <a:gd name="T10" fmla="*/ 91 w 91"/>
                <a:gd name="T11" fmla="*/ 0 h 10"/>
                <a:gd name="T12" fmla="*/ 10 w 9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1" h="10">
                  <a:moveTo>
                    <a:pt x="10" y="0"/>
                  </a:moveTo>
                  <a:lnTo>
                    <a:pt x="0" y="0"/>
                  </a:lnTo>
                  <a:lnTo>
                    <a:pt x="10" y="10"/>
                  </a:lnTo>
                  <a:lnTo>
                    <a:pt x="91" y="10"/>
                  </a:lnTo>
                  <a:lnTo>
                    <a:pt x="91" y="0"/>
                  </a:lnTo>
                  <a:lnTo>
                    <a:pt x="91"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37" name="Freeform 125"/>
            <p:cNvSpPr>
              <a:spLocks/>
            </p:cNvSpPr>
            <p:nvPr/>
          </p:nvSpPr>
          <p:spPr bwMode="auto">
            <a:xfrm>
              <a:off x="3684" y="1609"/>
              <a:ext cx="92" cy="10"/>
            </a:xfrm>
            <a:custGeom>
              <a:avLst/>
              <a:gdLst>
                <a:gd name="T0" fmla="*/ 11 w 92"/>
                <a:gd name="T1" fmla="*/ 0 h 10"/>
                <a:gd name="T2" fmla="*/ 0 w 92"/>
                <a:gd name="T3" fmla="*/ 0 h 10"/>
                <a:gd name="T4" fmla="*/ 11 w 92"/>
                <a:gd name="T5" fmla="*/ 10 h 10"/>
                <a:gd name="T6" fmla="*/ 92 w 92"/>
                <a:gd name="T7" fmla="*/ 10 h 10"/>
                <a:gd name="T8" fmla="*/ 92 w 92"/>
                <a:gd name="T9" fmla="*/ 0 h 10"/>
                <a:gd name="T10" fmla="*/ 92 w 92"/>
                <a:gd name="T11" fmla="*/ 0 h 10"/>
                <a:gd name="T12" fmla="*/ 11 w 9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2" h="10">
                  <a:moveTo>
                    <a:pt x="11" y="0"/>
                  </a:moveTo>
                  <a:lnTo>
                    <a:pt x="0" y="0"/>
                  </a:lnTo>
                  <a:lnTo>
                    <a:pt x="11" y="10"/>
                  </a:lnTo>
                  <a:lnTo>
                    <a:pt x="92" y="10"/>
                  </a:lnTo>
                  <a:lnTo>
                    <a:pt x="92" y="0"/>
                  </a:lnTo>
                  <a:lnTo>
                    <a:pt x="92"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38" name="Freeform 126"/>
            <p:cNvSpPr>
              <a:spLocks/>
            </p:cNvSpPr>
            <p:nvPr/>
          </p:nvSpPr>
          <p:spPr bwMode="auto">
            <a:xfrm>
              <a:off x="3796" y="1609"/>
              <a:ext cx="92" cy="10"/>
            </a:xfrm>
            <a:custGeom>
              <a:avLst/>
              <a:gdLst>
                <a:gd name="T0" fmla="*/ 10 w 92"/>
                <a:gd name="T1" fmla="*/ 0 h 10"/>
                <a:gd name="T2" fmla="*/ 0 w 92"/>
                <a:gd name="T3" fmla="*/ 0 h 10"/>
                <a:gd name="T4" fmla="*/ 10 w 92"/>
                <a:gd name="T5" fmla="*/ 10 h 10"/>
                <a:gd name="T6" fmla="*/ 92 w 92"/>
                <a:gd name="T7" fmla="*/ 10 h 10"/>
                <a:gd name="T8" fmla="*/ 92 w 92"/>
                <a:gd name="T9" fmla="*/ 0 h 10"/>
                <a:gd name="T10" fmla="*/ 92 w 92"/>
                <a:gd name="T11" fmla="*/ 0 h 10"/>
                <a:gd name="T12" fmla="*/ 10 w 9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2" h="10">
                  <a:moveTo>
                    <a:pt x="10" y="0"/>
                  </a:moveTo>
                  <a:lnTo>
                    <a:pt x="0" y="0"/>
                  </a:lnTo>
                  <a:lnTo>
                    <a:pt x="10" y="10"/>
                  </a:lnTo>
                  <a:lnTo>
                    <a:pt x="92" y="10"/>
                  </a:lnTo>
                  <a:lnTo>
                    <a:pt x="92" y="0"/>
                  </a:lnTo>
                  <a:lnTo>
                    <a:pt x="92"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39" name="Freeform 127"/>
            <p:cNvSpPr>
              <a:spLocks/>
            </p:cNvSpPr>
            <p:nvPr/>
          </p:nvSpPr>
          <p:spPr bwMode="auto">
            <a:xfrm>
              <a:off x="3908" y="1609"/>
              <a:ext cx="91" cy="10"/>
            </a:xfrm>
            <a:custGeom>
              <a:avLst/>
              <a:gdLst>
                <a:gd name="T0" fmla="*/ 10 w 91"/>
                <a:gd name="T1" fmla="*/ 0 h 10"/>
                <a:gd name="T2" fmla="*/ 0 w 91"/>
                <a:gd name="T3" fmla="*/ 0 h 10"/>
                <a:gd name="T4" fmla="*/ 10 w 91"/>
                <a:gd name="T5" fmla="*/ 10 h 10"/>
                <a:gd name="T6" fmla="*/ 91 w 91"/>
                <a:gd name="T7" fmla="*/ 10 h 10"/>
                <a:gd name="T8" fmla="*/ 91 w 91"/>
                <a:gd name="T9" fmla="*/ 0 h 10"/>
                <a:gd name="T10" fmla="*/ 91 w 91"/>
                <a:gd name="T11" fmla="*/ 0 h 10"/>
                <a:gd name="T12" fmla="*/ 10 w 9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1" h="10">
                  <a:moveTo>
                    <a:pt x="10" y="0"/>
                  </a:moveTo>
                  <a:lnTo>
                    <a:pt x="0" y="0"/>
                  </a:lnTo>
                  <a:lnTo>
                    <a:pt x="10" y="10"/>
                  </a:lnTo>
                  <a:lnTo>
                    <a:pt x="91" y="10"/>
                  </a:lnTo>
                  <a:lnTo>
                    <a:pt x="91" y="0"/>
                  </a:lnTo>
                  <a:lnTo>
                    <a:pt x="91"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40" name="Freeform 128"/>
            <p:cNvSpPr>
              <a:spLocks/>
            </p:cNvSpPr>
            <p:nvPr/>
          </p:nvSpPr>
          <p:spPr bwMode="auto">
            <a:xfrm>
              <a:off x="4020" y="1609"/>
              <a:ext cx="91" cy="10"/>
            </a:xfrm>
            <a:custGeom>
              <a:avLst/>
              <a:gdLst>
                <a:gd name="T0" fmla="*/ 10 w 91"/>
                <a:gd name="T1" fmla="*/ 0 h 10"/>
                <a:gd name="T2" fmla="*/ 0 w 91"/>
                <a:gd name="T3" fmla="*/ 0 h 10"/>
                <a:gd name="T4" fmla="*/ 10 w 91"/>
                <a:gd name="T5" fmla="*/ 10 h 10"/>
                <a:gd name="T6" fmla="*/ 91 w 91"/>
                <a:gd name="T7" fmla="*/ 10 h 10"/>
                <a:gd name="T8" fmla="*/ 91 w 91"/>
                <a:gd name="T9" fmla="*/ 0 h 10"/>
                <a:gd name="T10" fmla="*/ 91 w 91"/>
                <a:gd name="T11" fmla="*/ 0 h 10"/>
                <a:gd name="T12" fmla="*/ 10 w 9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1" h="10">
                  <a:moveTo>
                    <a:pt x="10" y="0"/>
                  </a:moveTo>
                  <a:lnTo>
                    <a:pt x="0" y="0"/>
                  </a:lnTo>
                  <a:lnTo>
                    <a:pt x="10" y="10"/>
                  </a:lnTo>
                  <a:lnTo>
                    <a:pt x="91" y="10"/>
                  </a:lnTo>
                  <a:lnTo>
                    <a:pt x="91" y="0"/>
                  </a:lnTo>
                  <a:lnTo>
                    <a:pt x="91"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41" name="Freeform 129"/>
            <p:cNvSpPr>
              <a:spLocks/>
            </p:cNvSpPr>
            <p:nvPr/>
          </p:nvSpPr>
          <p:spPr bwMode="auto">
            <a:xfrm>
              <a:off x="4131" y="1609"/>
              <a:ext cx="92" cy="10"/>
            </a:xfrm>
            <a:custGeom>
              <a:avLst/>
              <a:gdLst>
                <a:gd name="T0" fmla="*/ 11 w 92"/>
                <a:gd name="T1" fmla="*/ 0 h 10"/>
                <a:gd name="T2" fmla="*/ 0 w 92"/>
                <a:gd name="T3" fmla="*/ 0 h 10"/>
                <a:gd name="T4" fmla="*/ 11 w 92"/>
                <a:gd name="T5" fmla="*/ 10 h 10"/>
                <a:gd name="T6" fmla="*/ 92 w 92"/>
                <a:gd name="T7" fmla="*/ 10 h 10"/>
                <a:gd name="T8" fmla="*/ 92 w 92"/>
                <a:gd name="T9" fmla="*/ 0 h 10"/>
                <a:gd name="T10" fmla="*/ 92 w 92"/>
                <a:gd name="T11" fmla="*/ 0 h 10"/>
                <a:gd name="T12" fmla="*/ 11 w 9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2" h="10">
                  <a:moveTo>
                    <a:pt x="11" y="0"/>
                  </a:moveTo>
                  <a:lnTo>
                    <a:pt x="0" y="0"/>
                  </a:lnTo>
                  <a:lnTo>
                    <a:pt x="11" y="10"/>
                  </a:lnTo>
                  <a:lnTo>
                    <a:pt x="92" y="10"/>
                  </a:lnTo>
                  <a:lnTo>
                    <a:pt x="92" y="0"/>
                  </a:lnTo>
                  <a:lnTo>
                    <a:pt x="92"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42" name="Freeform 130"/>
            <p:cNvSpPr>
              <a:spLocks/>
            </p:cNvSpPr>
            <p:nvPr/>
          </p:nvSpPr>
          <p:spPr bwMode="auto">
            <a:xfrm>
              <a:off x="4243" y="1609"/>
              <a:ext cx="92" cy="10"/>
            </a:xfrm>
            <a:custGeom>
              <a:avLst/>
              <a:gdLst>
                <a:gd name="T0" fmla="*/ 10 w 92"/>
                <a:gd name="T1" fmla="*/ 0 h 10"/>
                <a:gd name="T2" fmla="*/ 0 w 92"/>
                <a:gd name="T3" fmla="*/ 0 h 10"/>
                <a:gd name="T4" fmla="*/ 10 w 92"/>
                <a:gd name="T5" fmla="*/ 10 h 10"/>
                <a:gd name="T6" fmla="*/ 92 w 92"/>
                <a:gd name="T7" fmla="*/ 10 h 10"/>
                <a:gd name="T8" fmla="*/ 92 w 92"/>
                <a:gd name="T9" fmla="*/ 0 h 10"/>
                <a:gd name="T10" fmla="*/ 92 w 92"/>
                <a:gd name="T11" fmla="*/ 0 h 10"/>
                <a:gd name="T12" fmla="*/ 10 w 9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2" h="10">
                  <a:moveTo>
                    <a:pt x="10" y="0"/>
                  </a:moveTo>
                  <a:lnTo>
                    <a:pt x="0" y="0"/>
                  </a:lnTo>
                  <a:lnTo>
                    <a:pt x="10" y="10"/>
                  </a:lnTo>
                  <a:lnTo>
                    <a:pt x="92" y="10"/>
                  </a:lnTo>
                  <a:lnTo>
                    <a:pt x="92" y="0"/>
                  </a:lnTo>
                  <a:lnTo>
                    <a:pt x="92"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43" name="Freeform 131"/>
            <p:cNvSpPr>
              <a:spLocks/>
            </p:cNvSpPr>
            <p:nvPr/>
          </p:nvSpPr>
          <p:spPr bwMode="auto">
            <a:xfrm>
              <a:off x="4355" y="1609"/>
              <a:ext cx="91" cy="10"/>
            </a:xfrm>
            <a:custGeom>
              <a:avLst/>
              <a:gdLst>
                <a:gd name="T0" fmla="*/ 10 w 91"/>
                <a:gd name="T1" fmla="*/ 0 h 10"/>
                <a:gd name="T2" fmla="*/ 0 w 91"/>
                <a:gd name="T3" fmla="*/ 0 h 10"/>
                <a:gd name="T4" fmla="*/ 10 w 91"/>
                <a:gd name="T5" fmla="*/ 10 h 10"/>
                <a:gd name="T6" fmla="*/ 91 w 91"/>
                <a:gd name="T7" fmla="*/ 10 h 10"/>
                <a:gd name="T8" fmla="*/ 91 w 91"/>
                <a:gd name="T9" fmla="*/ 0 h 10"/>
                <a:gd name="T10" fmla="*/ 91 w 91"/>
                <a:gd name="T11" fmla="*/ 0 h 10"/>
                <a:gd name="T12" fmla="*/ 10 w 9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1" h="10">
                  <a:moveTo>
                    <a:pt x="10" y="0"/>
                  </a:moveTo>
                  <a:lnTo>
                    <a:pt x="0" y="0"/>
                  </a:lnTo>
                  <a:lnTo>
                    <a:pt x="10" y="10"/>
                  </a:lnTo>
                  <a:lnTo>
                    <a:pt x="91" y="10"/>
                  </a:lnTo>
                  <a:lnTo>
                    <a:pt x="91" y="0"/>
                  </a:lnTo>
                  <a:lnTo>
                    <a:pt x="91"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44" name="Freeform 132"/>
            <p:cNvSpPr>
              <a:spLocks/>
            </p:cNvSpPr>
            <p:nvPr/>
          </p:nvSpPr>
          <p:spPr bwMode="auto">
            <a:xfrm>
              <a:off x="4467" y="1609"/>
              <a:ext cx="91" cy="10"/>
            </a:xfrm>
            <a:custGeom>
              <a:avLst/>
              <a:gdLst>
                <a:gd name="T0" fmla="*/ 10 w 91"/>
                <a:gd name="T1" fmla="*/ 0 h 10"/>
                <a:gd name="T2" fmla="*/ 0 w 91"/>
                <a:gd name="T3" fmla="*/ 0 h 10"/>
                <a:gd name="T4" fmla="*/ 10 w 91"/>
                <a:gd name="T5" fmla="*/ 10 h 10"/>
                <a:gd name="T6" fmla="*/ 91 w 91"/>
                <a:gd name="T7" fmla="*/ 10 h 10"/>
                <a:gd name="T8" fmla="*/ 91 w 91"/>
                <a:gd name="T9" fmla="*/ 0 h 10"/>
                <a:gd name="T10" fmla="*/ 91 w 91"/>
                <a:gd name="T11" fmla="*/ 0 h 10"/>
                <a:gd name="T12" fmla="*/ 10 w 9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1" h="10">
                  <a:moveTo>
                    <a:pt x="10" y="0"/>
                  </a:moveTo>
                  <a:lnTo>
                    <a:pt x="0" y="0"/>
                  </a:lnTo>
                  <a:lnTo>
                    <a:pt x="10" y="10"/>
                  </a:lnTo>
                  <a:lnTo>
                    <a:pt x="91" y="10"/>
                  </a:lnTo>
                  <a:lnTo>
                    <a:pt x="91" y="0"/>
                  </a:lnTo>
                  <a:lnTo>
                    <a:pt x="91"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45" name="Freeform 133"/>
            <p:cNvSpPr>
              <a:spLocks/>
            </p:cNvSpPr>
            <p:nvPr/>
          </p:nvSpPr>
          <p:spPr bwMode="auto">
            <a:xfrm>
              <a:off x="4578" y="1609"/>
              <a:ext cx="92" cy="10"/>
            </a:xfrm>
            <a:custGeom>
              <a:avLst/>
              <a:gdLst>
                <a:gd name="T0" fmla="*/ 11 w 92"/>
                <a:gd name="T1" fmla="*/ 0 h 10"/>
                <a:gd name="T2" fmla="*/ 0 w 92"/>
                <a:gd name="T3" fmla="*/ 0 h 10"/>
                <a:gd name="T4" fmla="*/ 11 w 92"/>
                <a:gd name="T5" fmla="*/ 10 h 10"/>
                <a:gd name="T6" fmla="*/ 92 w 92"/>
                <a:gd name="T7" fmla="*/ 10 h 10"/>
                <a:gd name="T8" fmla="*/ 92 w 92"/>
                <a:gd name="T9" fmla="*/ 0 h 10"/>
                <a:gd name="T10" fmla="*/ 92 w 92"/>
                <a:gd name="T11" fmla="*/ 0 h 10"/>
                <a:gd name="T12" fmla="*/ 11 w 9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2" h="10">
                  <a:moveTo>
                    <a:pt x="11" y="0"/>
                  </a:moveTo>
                  <a:lnTo>
                    <a:pt x="0" y="0"/>
                  </a:lnTo>
                  <a:lnTo>
                    <a:pt x="11" y="10"/>
                  </a:lnTo>
                  <a:lnTo>
                    <a:pt x="92" y="10"/>
                  </a:lnTo>
                  <a:lnTo>
                    <a:pt x="92" y="0"/>
                  </a:lnTo>
                  <a:lnTo>
                    <a:pt x="92"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69474" name="Group 162"/>
          <p:cNvGrpSpPr>
            <a:grpSpLocks/>
          </p:cNvGrpSpPr>
          <p:nvPr/>
        </p:nvGrpSpPr>
        <p:grpSpPr bwMode="auto">
          <a:xfrm>
            <a:off x="2124075" y="4135438"/>
            <a:ext cx="4530725" cy="498475"/>
            <a:chOff x="1338" y="2605"/>
            <a:chExt cx="2854" cy="314"/>
          </a:xfrm>
        </p:grpSpPr>
        <p:sp>
          <p:nvSpPr>
            <p:cNvPr id="269447" name="Freeform 135"/>
            <p:cNvSpPr>
              <a:spLocks/>
            </p:cNvSpPr>
            <p:nvPr/>
          </p:nvSpPr>
          <p:spPr bwMode="auto">
            <a:xfrm>
              <a:off x="1338" y="2879"/>
              <a:ext cx="81" cy="40"/>
            </a:xfrm>
            <a:custGeom>
              <a:avLst/>
              <a:gdLst>
                <a:gd name="T0" fmla="*/ 0 w 81"/>
                <a:gd name="T1" fmla="*/ 30 h 40"/>
                <a:gd name="T2" fmla="*/ 0 w 81"/>
                <a:gd name="T3" fmla="*/ 30 h 40"/>
                <a:gd name="T4" fmla="*/ 0 w 81"/>
                <a:gd name="T5" fmla="*/ 40 h 40"/>
                <a:gd name="T6" fmla="*/ 50 w 81"/>
                <a:gd name="T7" fmla="*/ 20 h 40"/>
                <a:gd name="T8" fmla="*/ 81 w 81"/>
                <a:gd name="T9" fmla="*/ 10 h 40"/>
                <a:gd name="T10" fmla="*/ 81 w 81"/>
                <a:gd name="T11" fmla="*/ 10 h 40"/>
                <a:gd name="T12" fmla="*/ 81 w 81"/>
                <a:gd name="T13" fmla="*/ 0 h 40"/>
                <a:gd name="T14" fmla="*/ 50 w 81"/>
                <a:gd name="T15" fmla="*/ 10 h 40"/>
                <a:gd name="T16" fmla="*/ 0 w 81"/>
                <a:gd name="T17" fmla="*/ 3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40">
                  <a:moveTo>
                    <a:pt x="0" y="30"/>
                  </a:moveTo>
                  <a:lnTo>
                    <a:pt x="0" y="30"/>
                  </a:lnTo>
                  <a:lnTo>
                    <a:pt x="0" y="40"/>
                  </a:lnTo>
                  <a:lnTo>
                    <a:pt x="50" y="20"/>
                  </a:lnTo>
                  <a:lnTo>
                    <a:pt x="81" y="10"/>
                  </a:lnTo>
                  <a:lnTo>
                    <a:pt x="81" y="10"/>
                  </a:lnTo>
                  <a:lnTo>
                    <a:pt x="81" y="0"/>
                  </a:lnTo>
                  <a:lnTo>
                    <a:pt x="50" y="10"/>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48" name="Freeform 136"/>
            <p:cNvSpPr>
              <a:spLocks/>
            </p:cNvSpPr>
            <p:nvPr/>
          </p:nvSpPr>
          <p:spPr bwMode="auto">
            <a:xfrm>
              <a:off x="1439" y="2848"/>
              <a:ext cx="92" cy="31"/>
            </a:xfrm>
            <a:custGeom>
              <a:avLst/>
              <a:gdLst>
                <a:gd name="T0" fmla="*/ 10 w 92"/>
                <a:gd name="T1" fmla="*/ 21 h 31"/>
                <a:gd name="T2" fmla="*/ 0 w 92"/>
                <a:gd name="T3" fmla="*/ 31 h 31"/>
                <a:gd name="T4" fmla="*/ 10 w 92"/>
                <a:gd name="T5" fmla="*/ 31 h 31"/>
                <a:gd name="T6" fmla="*/ 10 w 92"/>
                <a:gd name="T7" fmla="*/ 31 h 31"/>
                <a:gd name="T8" fmla="*/ 82 w 92"/>
                <a:gd name="T9" fmla="*/ 11 h 31"/>
                <a:gd name="T10" fmla="*/ 92 w 92"/>
                <a:gd name="T11" fmla="*/ 0 h 31"/>
                <a:gd name="T12" fmla="*/ 82 w 92"/>
                <a:gd name="T13" fmla="*/ 0 h 31"/>
                <a:gd name="T14" fmla="*/ 10 w 92"/>
                <a:gd name="T15" fmla="*/ 2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31">
                  <a:moveTo>
                    <a:pt x="10" y="21"/>
                  </a:moveTo>
                  <a:lnTo>
                    <a:pt x="0" y="31"/>
                  </a:lnTo>
                  <a:lnTo>
                    <a:pt x="10" y="31"/>
                  </a:lnTo>
                  <a:lnTo>
                    <a:pt x="10" y="31"/>
                  </a:lnTo>
                  <a:lnTo>
                    <a:pt x="82" y="11"/>
                  </a:lnTo>
                  <a:lnTo>
                    <a:pt x="92" y="0"/>
                  </a:lnTo>
                  <a:lnTo>
                    <a:pt x="82" y="0"/>
                  </a:lnTo>
                  <a:lnTo>
                    <a:pt x="1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49" name="Freeform 137"/>
            <p:cNvSpPr>
              <a:spLocks/>
            </p:cNvSpPr>
            <p:nvPr/>
          </p:nvSpPr>
          <p:spPr bwMode="auto">
            <a:xfrm>
              <a:off x="1541" y="2808"/>
              <a:ext cx="91" cy="40"/>
            </a:xfrm>
            <a:custGeom>
              <a:avLst/>
              <a:gdLst>
                <a:gd name="T0" fmla="*/ 10 w 91"/>
                <a:gd name="T1" fmla="*/ 30 h 40"/>
                <a:gd name="T2" fmla="*/ 0 w 91"/>
                <a:gd name="T3" fmla="*/ 30 h 40"/>
                <a:gd name="T4" fmla="*/ 10 w 91"/>
                <a:gd name="T5" fmla="*/ 40 h 40"/>
                <a:gd name="T6" fmla="*/ 81 w 91"/>
                <a:gd name="T7" fmla="*/ 20 h 40"/>
                <a:gd name="T8" fmla="*/ 91 w 91"/>
                <a:gd name="T9" fmla="*/ 10 h 40"/>
                <a:gd name="T10" fmla="*/ 91 w 91"/>
                <a:gd name="T11" fmla="*/ 10 h 40"/>
                <a:gd name="T12" fmla="*/ 91 w 91"/>
                <a:gd name="T13" fmla="*/ 0 h 40"/>
                <a:gd name="T14" fmla="*/ 81 w 91"/>
                <a:gd name="T15" fmla="*/ 10 h 40"/>
                <a:gd name="T16" fmla="*/ 10 w 91"/>
                <a:gd name="T17" fmla="*/ 3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40">
                  <a:moveTo>
                    <a:pt x="10" y="30"/>
                  </a:moveTo>
                  <a:lnTo>
                    <a:pt x="0" y="30"/>
                  </a:lnTo>
                  <a:lnTo>
                    <a:pt x="10" y="40"/>
                  </a:lnTo>
                  <a:lnTo>
                    <a:pt x="81" y="20"/>
                  </a:lnTo>
                  <a:lnTo>
                    <a:pt x="91" y="10"/>
                  </a:lnTo>
                  <a:lnTo>
                    <a:pt x="91" y="10"/>
                  </a:lnTo>
                  <a:lnTo>
                    <a:pt x="91" y="0"/>
                  </a:lnTo>
                  <a:lnTo>
                    <a:pt x="81" y="10"/>
                  </a:lnTo>
                  <a:lnTo>
                    <a:pt x="1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50" name="Freeform 138"/>
            <p:cNvSpPr>
              <a:spLocks/>
            </p:cNvSpPr>
            <p:nvPr/>
          </p:nvSpPr>
          <p:spPr bwMode="auto">
            <a:xfrm>
              <a:off x="1653" y="2777"/>
              <a:ext cx="91" cy="41"/>
            </a:xfrm>
            <a:custGeom>
              <a:avLst/>
              <a:gdLst>
                <a:gd name="T0" fmla="*/ 0 w 91"/>
                <a:gd name="T1" fmla="*/ 31 h 41"/>
                <a:gd name="T2" fmla="*/ 0 w 91"/>
                <a:gd name="T3" fmla="*/ 31 h 41"/>
                <a:gd name="T4" fmla="*/ 0 w 91"/>
                <a:gd name="T5" fmla="*/ 41 h 41"/>
                <a:gd name="T6" fmla="*/ 81 w 91"/>
                <a:gd name="T7" fmla="*/ 10 h 41"/>
                <a:gd name="T8" fmla="*/ 91 w 91"/>
                <a:gd name="T9" fmla="*/ 10 h 41"/>
                <a:gd name="T10" fmla="*/ 81 w 91"/>
                <a:gd name="T11" fmla="*/ 0 h 41"/>
                <a:gd name="T12" fmla="*/ 0 w 91"/>
                <a:gd name="T13" fmla="*/ 31 h 41"/>
              </a:gdLst>
              <a:ahLst/>
              <a:cxnLst>
                <a:cxn ang="0">
                  <a:pos x="T0" y="T1"/>
                </a:cxn>
                <a:cxn ang="0">
                  <a:pos x="T2" y="T3"/>
                </a:cxn>
                <a:cxn ang="0">
                  <a:pos x="T4" y="T5"/>
                </a:cxn>
                <a:cxn ang="0">
                  <a:pos x="T6" y="T7"/>
                </a:cxn>
                <a:cxn ang="0">
                  <a:pos x="T8" y="T9"/>
                </a:cxn>
                <a:cxn ang="0">
                  <a:pos x="T10" y="T11"/>
                </a:cxn>
                <a:cxn ang="0">
                  <a:pos x="T12" y="T13"/>
                </a:cxn>
              </a:cxnLst>
              <a:rect l="0" t="0" r="r" b="b"/>
              <a:pathLst>
                <a:path w="91" h="41">
                  <a:moveTo>
                    <a:pt x="0" y="31"/>
                  </a:moveTo>
                  <a:lnTo>
                    <a:pt x="0" y="31"/>
                  </a:lnTo>
                  <a:lnTo>
                    <a:pt x="0" y="41"/>
                  </a:lnTo>
                  <a:lnTo>
                    <a:pt x="81" y="10"/>
                  </a:lnTo>
                  <a:lnTo>
                    <a:pt x="91" y="10"/>
                  </a:lnTo>
                  <a:lnTo>
                    <a:pt x="81" y="0"/>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51" name="Freeform 139"/>
            <p:cNvSpPr>
              <a:spLocks/>
            </p:cNvSpPr>
            <p:nvPr/>
          </p:nvSpPr>
          <p:spPr bwMode="auto">
            <a:xfrm>
              <a:off x="1764" y="2747"/>
              <a:ext cx="82" cy="40"/>
            </a:xfrm>
            <a:custGeom>
              <a:avLst/>
              <a:gdLst>
                <a:gd name="T0" fmla="*/ 0 w 82"/>
                <a:gd name="T1" fmla="*/ 30 h 40"/>
                <a:gd name="T2" fmla="*/ 0 w 82"/>
                <a:gd name="T3" fmla="*/ 30 h 40"/>
                <a:gd name="T4" fmla="*/ 0 w 82"/>
                <a:gd name="T5" fmla="*/ 40 h 40"/>
                <a:gd name="T6" fmla="*/ 51 w 82"/>
                <a:gd name="T7" fmla="*/ 20 h 40"/>
                <a:gd name="T8" fmla="*/ 82 w 82"/>
                <a:gd name="T9" fmla="*/ 10 h 40"/>
                <a:gd name="T10" fmla="*/ 82 w 82"/>
                <a:gd name="T11" fmla="*/ 10 h 40"/>
                <a:gd name="T12" fmla="*/ 82 w 82"/>
                <a:gd name="T13" fmla="*/ 0 h 40"/>
                <a:gd name="T14" fmla="*/ 51 w 82"/>
                <a:gd name="T15" fmla="*/ 10 h 40"/>
                <a:gd name="T16" fmla="*/ 0 w 82"/>
                <a:gd name="T17" fmla="*/ 3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40">
                  <a:moveTo>
                    <a:pt x="0" y="30"/>
                  </a:moveTo>
                  <a:lnTo>
                    <a:pt x="0" y="30"/>
                  </a:lnTo>
                  <a:lnTo>
                    <a:pt x="0" y="40"/>
                  </a:lnTo>
                  <a:lnTo>
                    <a:pt x="51" y="20"/>
                  </a:lnTo>
                  <a:lnTo>
                    <a:pt x="82" y="10"/>
                  </a:lnTo>
                  <a:lnTo>
                    <a:pt x="82" y="10"/>
                  </a:lnTo>
                  <a:lnTo>
                    <a:pt x="82" y="0"/>
                  </a:lnTo>
                  <a:lnTo>
                    <a:pt x="51" y="10"/>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52" name="Freeform 140"/>
            <p:cNvSpPr>
              <a:spLocks/>
            </p:cNvSpPr>
            <p:nvPr/>
          </p:nvSpPr>
          <p:spPr bwMode="auto">
            <a:xfrm>
              <a:off x="1866" y="2726"/>
              <a:ext cx="91" cy="31"/>
            </a:xfrm>
            <a:custGeom>
              <a:avLst/>
              <a:gdLst>
                <a:gd name="T0" fmla="*/ 10 w 91"/>
                <a:gd name="T1" fmla="*/ 21 h 31"/>
                <a:gd name="T2" fmla="*/ 0 w 91"/>
                <a:gd name="T3" fmla="*/ 21 h 31"/>
                <a:gd name="T4" fmla="*/ 10 w 91"/>
                <a:gd name="T5" fmla="*/ 31 h 31"/>
                <a:gd name="T6" fmla="*/ 81 w 91"/>
                <a:gd name="T7" fmla="*/ 11 h 31"/>
                <a:gd name="T8" fmla="*/ 91 w 91"/>
                <a:gd name="T9" fmla="*/ 0 h 31"/>
                <a:gd name="T10" fmla="*/ 81 w 91"/>
                <a:gd name="T11" fmla="*/ 0 h 31"/>
                <a:gd name="T12" fmla="*/ 10 w 91"/>
                <a:gd name="T13" fmla="*/ 21 h 31"/>
              </a:gdLst>
              <a:ahLst/>
              <a:cxnLst>
                <a:cxn ang="0">
                  <a:pos x="T0" y="T1"/>
                </a:cxn>
                <a:cxn ang="0">
                  <a:pos x="T2" y="T3"/>
                </a:cxn>
                <a:cxn ang="0">
                  <a:pos x="T4" y="T5"/>
                </a:cxn>
                <a:cxn ang="0">
                  <a:pos x="T6" y="T7"/>
                </a:cxn>
                <a:cxn ang="0">
                  <a:pos x="T8" y="T9"/>
                </a:cxn>
                <a:cxn ang="0">
                  <a:pos x="T10" y="T11"/>
                </a:cxn>
                <a:cxn ang="0">
                  <a:pos x="T12" y="T13"/>
                </a:cxn>
              </a:cxnLst>
              <a:rect l="0" t="0" r="r" b="b"/>
              <a:pathLst>
                <a:path w="91" h="31">
                  <a:moveTo>
                    <a:pt x="10" y="21"/>
                  </a:moveTo>
                  <a:lnTo>
                    <a:pt x="0" y="21"/>
                  </a:lnTo>
                  <a:lnTo>
                    <a:pt x="10" y="31"/>
                  </a:lnTo>
                  <a:lnTo>
                    <a:pt x="81" y="11"/>
                  </a:lnTo>
                  <a:lnTo>
                    <a:pt x="91" y="0"/>
                  </a:lnTo>
                  <a:lnTo>
                    <a:pt x="81" y="0"/>
                  </a:lnTo>
                  <a:lnTo>
                    <a:pt x="1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53" name="Freeform 141"/>
            <p:cNvSpPr>
              <a:spLocks/>
            </p:cNvSpPr>
            <p:nvPr/>
          </p:nvSpPr>
          <p:spPr bwMode="auto">
            <a:xfrm>
              <a:off x="1978" y="2696"/>
              <a:ext cx="91" cy="30"/>
            </a:xfrm>
            <a:custGeom>
              <a:avLst/>
              <a:gdLst>
                <a:gd name="T0" fmla="*/ 0 w 91"/>
                <a:gd name="T1" fmla="*/ 20 h 30"/>
                <a:gd name="T2" fmla="*/ 0 w 91"/>
                <a:gd name="T3" fmla="*/ 30 h 30"/>
                <a:gd name="T4" fmla="*/ 0 w 91"/>
                <a:gd name="T5" fmla="*/ 30 h 30"/>
                <a:gd name="T6" fmla="*/ 30 w 91"/>
                <a:gd name="T7" fmla="*/ 30 h 30"/>
                <a:gd name="T8" fmla="*/ 81 w 91"/>
                <a:gd name="T9" fmla="*/ 10 h 30"/>
                <a:gd name="T10" fmla="*/ 91 w 91"/>
                <a:gd name="T11" fmla="*/ 10 h 30"/>
                <a:gd name="T12" fmla="*/ 81 w 91"/>
                <a:gd name="T13" fmla="*/ 0 h 30"/>
                <a:gd name="T14" fmla="*/ 30 w 91"/>
                <a:gd name="T15" fmla="*/ 20 h 30"/>
                <a:gd name="T16" fmla="*/ 0 w 91"/>
                <a:gd name="T17"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30">
                  <a:moveTo>
                    <a:pt x="0" y="20"/>
                  </a:moveTo>
                  <a:lnTo>
                    <a:pt x="0" y="30"/>
                  </a:lnTo>
                  <a:lnTo>
                    <a:pt x="0" y="30"/>
                  </a:lnTo>
                  <a:lnTo>
                    <a:pt x="30" y="30"/>
                  </a:lnTo>
                  <a:lnTo>
                    <a:pt x="81" y="10"/>
                  </a:lnTo>
                  <a:lnTo>
                    <a:pt x="91" y="10"/>
                  </a:lnTo>
                  <a:lnTo>
                    <a:pt x="81" y="0"/>
                  </a:lnTo>
                  <a:lnTo>
                    <a:pt x="30" y="20"/>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54" name="Freeform 142"/>
            <p:cNvSpPr>
              <a:spLocks/>
            </p:cNvSpPr>
            <p:nvPr/>
          </p:nvSpPr>
          <p:spPr bwMode="auto">
            <a:xfrm>
              <a:off x="2089" y="2676"/>
              <a:ext cx="82" cy="30"/>
            </a:xfrm>
            <a:custGeom>
              <a:avLst/>
              <a:gdLst>
                <a:gd name="T0" fmla="*/ 0 w 82"/>
                <a:gd name="T1" fmla="*/ 20 h 30"/>
                <a:gd name="T2" fmla="*/ 0 w 82"/>
                <a:gd name="T3" fmla="*/ 20 h 30"/>
                <a:gd name="T4" fmla="*/ 0 w 82"/>
                <a:gd name="T5" fmla="*/ 30 h 30"/>
                <a:gd name="T6" fmla="*/ 82 w 82"/>
                <a:gd name="T7" fmla="*/ 10 h 30"/>
                <a:gd name="T8" fmla="*/ 82 w 82"/>
                <a:gd name="T9" fmla="*/ 10 h 30"/>
                <a:gd name="T10" fmla="*/ 82 w 82"/>
                <a:gd name="T11" fmla="*/ 0 h 30"/>
                <a:gd name="T12" fmla="*/ 0 w 82"/>
                <a:gd name="T13" fmla="*/ 20 h 30"/>
              </a:gdLst>
              <a:ahLst/>
              <a:cxnLst>
                <a:cxn ang="0">
                  <a:pos x="T0" y="T1"/>
                </a:cxn>
                <a:cxn ang="0">
                  <a:pos x="T2" y="T3"/>
                </a:cxn>
                <a:cxn ang="0">
                  <a:pos x="T4" y="T5"/>
                </a:cxn>
                <a:cxn ang="0">
                  <a:pos x="T6" y="T7"/>
                </a:cxn>
                <a:cxn ang="0">
                  <a:pos x="T8" y="T9"/>
                </a:cxn>
                <a:cxn ang="0">
                  <a:pos x="T10" y="T11"/>
                </a:cxn>
                <a:cxn ang="0">
                  <a:pos x="T12" y="T13"/>
                </a:cxn>
              </a:cxnLst>
              <a:rect l="0" t="0" r="r" b="b"/>
              <a:pathLst>
                <a:path w="82" h="30">
                  <a:moveTo>
                    <a:pt x="0" y="20"/>
                  </a:moveTo>
                  <a:lnTo>
                    <a:pt x="0" y="20"/>
                  </a:lnTo>
                  <a:lnTo>
                    <a:pt x="0" y="30"/>
                  </a:lnTo>
                  <a:lnTo>
                    <a:pt x="82" y="10"/>
                  </a:lnTo>
                  <a:lnTo>
                    <a:pt x="82" y="10"/>
                  </a:lnTo>
                  <a:lnTo>
                    <a:pt x="82" y="0"/>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55" name="Freeform 143"/>
            <p:cNvSpPr>
              <a:spLocks/>
            </p:cNvSpPr>
            <p:nvPr/>
          </p:nvSpPr>
          <p:spPr bwMode="auto">
            <a:xfrm>
              <a:off x="2191" y="2655"/>
              <a:ext cx="91" cy="31"/>
            </a:xfrm>
            <a:custGeom>
              <a:avLst/>
              <a:gdLst>
                <a:gd name="T0" fmla="*/ 10 w 91"/>
                <a:gd name="T1" fmla="*/ 21 h 31"/>
                <a:gd name="T2" fmla="*/ 0 w 91"/>
                <a:gd name="T3" fmla="*/ 21 h 31"/>
                <a:gd name="T4" fmla="*/ 10 w 91"/>
                <a:gd name="T5" fmla="*/ 31 h 31"/>
                <a:gd name="T6" fmla="*/ 20 w 91"/>
                <a:gd name="T7" fmla="*/ 31 h 31"/>
                <a:gd name="T8" fmla="*/ 91 w 91"/>
                <a:gd name="T9" fmla="*/ 11 h 31"/>
                <a:gd name="T10" fmla="*/ 91 w 91"/>
                <a:gd name="T11" fmla="*/ 11 h 31"/>
                <a:gd name="T12" fmla="*/ 91 w 91"/>
                <a:gd name="T13" fmla="*/ 0 h 31"/>
                <a:gd name="T14" fmla="*/ 20 w 91"/>
                <a:gd name="T15" fmla="*/ 21 h 31"/>
                <a:gd name="T16" fmla="*/ 10 w 91"/>
                <a:gd name="T17" fmla="*/ 2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31">
                  <a:moveTo>
                    <a:pt x="10" y="21"/>
                  </a:moveTo>
                  <a:lnTo>
                    <a:pt x="0" y="21"/>
                  </a:lnTo>
                  <a:lnTo>
                    <a:pt x="10" y="31"/>
                  </a:lnTo>
                  <a:lnTo>
                    <a:pt x="20" y="31"/>
                  </a:lnTo>
                  <a:lnTo>
                    <a:pt x="91" y="11"/>
                  </a:lnTo>
                  <a:lnTo>
                    <a:pt x="91" y="11"/>
                  </a:lnTo>
                  <a:lnTo>
                    <a:pt x="91" y="0"/>
                  </a:lnTo>
                  <a:lnTo>
                    <a:pt x="20" y="21"/>
                  </a:lnTo>
                  <a:lnTo>
                    <a:pt x="1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56" name="Freeform 144"/>
            <p:cNvSpPr>
              <a:spLocks/>
            </p:cNvSpPr>
            <p:nvPr/>
          </p:nvSpPr>
          <p:spPr bwMode="auto">
            <a:xfrm>
              <a:off x="2303" y="2645"/>
              <a:ext cx="91" cy="21"/>
            </a:xfrm>
            <a:custGeom>
              <a:avLst/>
              <a:gdLst>
                <a:gd name="T0" fmla="*/ 10 w 91"/>
                <a:gd name="T1" fmla="*/ 10 h 21"/>
                <a:gd name="T2" fmla="*/ 0 w 91"/>
                <a:gd name="T3" fmla="*/ 10 h 21"/>
                <a:gd name="T4" fmla="*/ 10 w 91"/>
                <a:gd name="T5" fmla="*/ 21 h 21"/>
                <a:gd name="T6" fmla="*/ 91 w 91"/>
                <a:gd name="T7" fmla="*/ 10 h 21"/>
                <a:gd name="T8" fmla="*/ 91 w 91"/>
                <a:gd name="T9" fmla="*/ 0 h 21"/>
                <a:gd name="T10" fmla="*/ 91 w 91"/>
                <a:gd name="T11" fmla="*/ 0 h 21"/>
                <a:gd name="T12" fmla="*/ 10 w 9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91" h="21">
                  <a:moveTo>
                    <a:pt x="10" y="10"/>
                  </a:moveTo>
                  <a:lnTo>
                    <a:pt x="0" y="10"/>
                  </a:lnTo>
                  <a:lnTo>
                    <a:pt x="10" y="21"/>
                  </a:lnTo>
                  <a:lnTo>
                    <a:pt x="91" y="10"/>
                  </a:lnTo>
                  <a:lnTo>
                    <a:pt x="91" y="0"/>
                  </a:lnTo>
                  <a:lnTo>
                    <a:pt x="91" y="0"/>
                  </a:lnTo>
                  <a:lnTo>
                    <a:pt x="1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57" name="Freeform 145"/>
            <p:cNvSpPr>
              <a:spLocks/>
            </p:cNvSpPr>
            <p:nvPr/>
          </p:nvSpPr>
          <p:spPr bwMode="auto">
            <a:xfrm>
              <a:off x="2415" y="2625"/>
              <a:ext cx="91" cy="20"/>
            </a:xfrm>
            <a:custGeom>
              <a:avLst/>
              <a:gdLst>
                <a:gd name="T0" fmla="*/ 10 w 91"/>
                <a:gd name="T1" fmla="*/ 10 h 20"/>
                <a:gd name="T2" fmla="*/ 0 w 91"/>
                <a:gd name="T3" fmla="*/ 20 h 20"/>
                <a:gd name="T4" fmla="*/ 10 w 91"/>
                <a:gd name="T5" fmla="*/ 20 h 20"/>
                <a:gd name="T6" fmla="*/ 91 w 91"/>
                <a:gd name="T7" fmla="*/ 10 h 20"/>
                <a:gd name="T8" fmla="*/ 91 w 91"/>
                <a:gd name="T9" fmla="*/ 10 h 20"/>
                <a:gd name="T10" fmla="*/ 91 w 91"/>
                <a:gd name="T11" fmla="*/ 0 h 20"/>
                <a:gd name="T12" fmla="*/ 10 w 9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91" h="20">
                  <a:moveTo>
                    <a:pt x="10" y="10"/>
                  </a:moveTo>
                  <a:lnTo>
                    <a:pt x="0" y="20"/>
                  </a:lnTo>
                  <a:lnTo>
                    <a:pt x="10" y="20"/>
                  </a:lnTo>
                  <a:lnTo>
                    <a:pt x="91" y="10"/>
                  </a:lnTo>
                  <a:lnTo>
                    <a:pt x="91" y="10"/>
                  </a:lnTo>
                  <a:lnTo>
                    <a:pt x="91" y="0"/>
                  </a:lnTo>
                  <a:lnTo>
                    <a:pt x="1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58" name="Freeform 146"/>
            <p:cNvSpPr>
              <a:spLocks/>
            </p:cNvSpPr>
            <p:nvPr/>
          </p:nvSpPr>
          <p:spPr bwMode="auto">
            <a:xfrm>
              <a:off x="2526" y="2615"/>
              <a:ext cx="92" cy="20"/>
            </a:xfrm>
            <a:custGeom>
              <a:avLst/>
              <a:gdLst>
                <a:gd name="T0" fmla="*/ 10 w 92"/>
                <a:gd name="T1" fmla="*/ 10 h 20"/>
                <a:gd name="T2" fmla="*/ 0 w 92"/>
                <a:gd name="T3" fmla="*/ 10 h 20"/>
                <a:gd name="T4" fmla="*/ 10 w 92"/>
                <a:gd name="T5" fmla="*/ 20 h 20"/>
                <a:gd name="T6" fmla="*/ 82 w 92"/>
                <a:gd name="T7" fmla="*/ 10 h 20"/>
                <a:gd name="T8" fmla="*/ 92 w 92"/>
                <a:gd name="T9" fmla="*/ 0 h 20"/>
                <a:gd name="T10" fmla="*/ 82 w 92"/>
                <a:gd name="T11" fmla="*/ 0 h 20"/>
                <a:gd name="T12" fmla="*/ 10 w 92"/>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92" h="20">
                  <a:moveTo>
                    <a:pt x="10" y="10"/>
                  </a:moveTo>
                  <a:lnTo>
                    <a:pt x="0" y="10"/>
                  </a:lnTo>
                  <a:lnTo>
                    <a:pt x="10" y="20"/>
                  </a:lnTo>
                  <a:lnTo>
                    <a:pt x="82" y="10"/>
                  </a:lnTo>
                  <a:lnTo>
                    <a:pt x="92" y="0"/>
                  </a:lnTo>
                  <a:lnTo>
                    <a:pt x="82" y="0"/>
                  </a:lnTo>
                  <a:lnTo>
                    <a:pt x="1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59" name="Freeform 147"/>
            <p:cNvSpPr>
              <a:spLocks/>
            </p:cNvSpPr>
            <p:nvPr/>
          </p:nvSpPr>
          <p:spPr bwMode="auto">
            <a:xfrm>
              <a:off x="2638" y="2605"/>
              <a:ext cx="91" cy="10"/>
            </a:xfrm>
            <a:custGeom>
              <a:avLst/>
              <a:gdLst>
                <a:gd name="T0" fmla="*/ 0 w 91"/>
                <a:gd name="T1" fmla="*/ 0 h 10"/>
                <a:gd name="T2" fmla="*/ 0 w 91"/>
                <a:gd name="T3" fmla="*/ 10 h 10"/>
                <a:gd name="T4" fmla="*/ 0 w 91"/>
                <a:gd name="T5" fmla="*/ 10 h 10"/>
                <a:gd name="T6" fmla="*/ 81 w 91"/>
                <a:gd name="T7" fmla="*/ 10 h 10"/>
                <a:gd name="T8" fmla="*/ 91 w 91"/>
                <a:gd name="T9" fmla="*/ 10 h 10"/>
                <a:gd name="T10" fmla="*/ 81 w 91"/>
                <a:gd name="T11" fmla="*/ 0 h 10"/>
                <a:gd name="T12" fmla="*/ 0 w 9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1" h="10">
                  <a:moveTo>
                    <a:pt x="0" y="0"/>
                  </a:moveTo>
                  <a:lnTo>
                    <a:pt x="0" y="10"/>
                  </a:lnTo>
                  <a:lnTo>
                    <a:pt x="0" y="10"/>
                  </a:lnTo>
                  <a:lnTo>
                    <a:pt x="81" y="10"/>
                  </a:lnTo>
                  <a:lnTo>
                    <a:pt x="91" y="10"/>
                  </a:lnTo>
                  <a:lnTo>
                    <a:pt x="8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60" name="Freeform 148"/>
            <p:cNvSpPr>
              <a:spLocks/>
            </p:cNvSpPr>
            <p:nvPr/>
          </p:nvSpPr>
          <p:spPr bwMode="auto">
            <a:xfrm>
              <a:off x="2750" y="2605"/>
              <a:ext cx="91" cy="10"/>
            </a:xfrm>
            <a:custGeom>
              <a:avLst/>
              <a:gdLst>
                <a:gd name="T0" fmla="*/ 0 w 91"/>
                <a:gd name="T1" fmla="*/ 0 h 10"/>
                <a:gd name="T2" fmla="*/ 0 w 91"/>
                <a:gd name="T3" fmla="*/ 0 h 10"/>
                <a:gd name="T4" fmla="*/ 0 w 91"/>
                <a:gd name="T5" fmla="*/ 10 h 10"/>
                <a:gd name="T6" fmla="*/ 81 w 91"/>
                <a:gd name="T7" fmla="*/ 10 h 10"/>
                <a:gd name="T8" fmla="*/ 91 w 91"/>
                <a:gd name="T9" fmla="*/ 0 h 10"/>
                <a:gd name="T10" fmla="*/ 81 w 91"/>
                <a:gd name="T11" fmla="*/ 0 h 10"/>
                <a:gd name="T12" fmla="*/ 0 w 9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1" h="10">
                  <a:moveTo>
                    <a:pt x="0" y="0"/>
                  </a:moveTo>
                  <a:lnTo>
                    <a:pt x="0" y="0"/>
                  </a:lnTo>
                  <a:lnTo>
                    <a:pt x="0" y="10"/>
                  </a:lnTo>
                  <a:lnTo>
                    <a:pt x="81" y="10"/>
                  </a:lnTo>
                  <a:lnTo>
                    <a:pt x="91" y="0"/>
                  </a:lnTo>
                  <a:lnTo>
                    <a:pt x="8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61" name="Freeform 149"/>
            <p:cNvSpPr>
              <a:spLocks/>
            </p:cNvSpPr>
            <p:nvPr/>
          </p:nvSpPr>
          <p:spPr bwMode="auto">
            <a:xfrm>
              <a:off x="2862" y="2605"/>
              <a:ext cx="91" cy="10"/>
            </a:xfrm>
            <a:custGeom>
              <a:avLst/>
              <a:gdLst>
                <a:gd name="T0" fmla="*/ 0 w 91"/>
                <a:gd name="T1" fmla="*/ 0 h 10"/>
                <a:gd name="T2" fmla="*/ 0 w 91"/>
                <a:gd name="T3" fmla="*/ 0 h 10"/>
                <a:gd name="T4" fmla="*/ 0 w 91"/>
                <a:gd name="T5" fmla="*/ 10 h 10"/>
                <a:gd name="T6" fmla="*/ 81 w 91"/>
                <a:gd name="T7" fmla="*/ 10 h 10"/>
                <a:gd name="T8" fmla="*/ 91 w 91"/>
                <a:gd name="T9" fmla="*/ 10 h 10"/>
                <a:gd name="T10" fmla="*/ 81 w 91"/>
                <a:gd name="T11" fmla="*/ 0 h 10"/>
                <a:gd name="T12" fmla="*/ 0 w 9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1" h="10">
                  <a:moveTo>
                    <a:pt x="0" y="0"/>
                  </a:moveTo>
                  <a:lnTo>
                    <a:pt x="0" y="0"/>
                  </a:lnTo>
                  <a:lnTo>
                    <a:pt x="0" y="10"/>
                  </a:lnTo>
                  <a:lnTo>
                    <a:pt x="81" y="10"/>
                  </a:lnTo>
                  <a:lnTo>
                    <a:pt x="91" y="10"/>
                  </a:lnTo>
                  <a:lnTo>
                    <a:pt x="8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62" name="Freeform 150"/>
            <p:cNvSpPr>
              <a:spLocks/>
            </p:cNvSpPr>
            <p:nvPr/>
          </p:nvSpPr>
          <p:spPr bwMode="auto">
            <a:xfrm>
              <a:off x="2973" y="2605"/>
              <a:ext cx="92" cy="20"/>
            </a:xfrm>
            <a:custGeom>
              <a:avLst/>
              <a:gdLst>
                <a:gd name="T0" fmla="*/ 0 w 92"/>
                <a:gd name="T1" fmla="*/ 0 h 20"/>
                <a:gd name="T2" fmla="*/ 0 w 92"/>
                <a:gd name="T3" fmla="*/ 10 h 20"/>
                <a:gd name="T4" fmla="*/ 0 w 92"/>
                <a:gd name="T5" fmla="*/ 10 h 20"/>
                <a:gd name="T6" fmla="*/ 82 w 92"/>
                <a:gd name="T7" fmla="*/ 20 h 20"/>
                <a:gd name="T8" fmla="*/ 82 w 92"/>
                <a:gd name="T9" fmla="*/ 20 h 20"/>
                <a:gd name="T10" fmla="*/ 92 w 92"/>
                <a:gd name="T11" fmla="*/ 10 h 20"/>
                <a:gd name="T12" fmla="*/ 82 w 92"/>
                <a:gd name="T13" fmla="*/ 10 h 20"/>
                <a:gd name="T14" fmla="*/ 82 w 92"/>
                <a:gd name="T15" fmla="*/ 10 h 20"/>
                <a:gd name="T16" fmla="*/ 0 w 92"/>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0">
                  <a:moveTo>
                    <a:pt x="0" y="0"/>
                  </a:moveTo>
                  <a:lnTo>
                    <a:pt x="0" y="10"/>
                  </a:lnTo>
                  <a:lnTo>
                    <a:pt x="0" y="10"/>
                  </a:lnTo>
                  <a:lnTo>
                    <a:pt x="82" y="20"/>
                  </a:lnTo>
                  <a:lnTo>
                    <a:pt x="82" y="20"/>
                  </a:lnTo>
                  <a:lnTo>
                    <a:pt x="92" y="10"/>
                  </a:lnTo>
                  <a:lnTo>
                    <a:pt x="82" y="10"/>
                  </a:lnTo>
                  <a:lnTo>
                    <a:pt x="82"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63" name="Freeform 151"/>
            <p:cNvSpPr>
              <a:spLocks/>
            </p:cNvSpPr>
            <p:nvPr/>
          </p:nvSpPr>
          <p:spPr bwMode="auto">
            <a:xfrm>
              <a:off x="3085" y="2615"/>
              <a:ext cx="91" cy="20"/>
            </a:xfrm>
            <a:custGeom>
              <a:avLst/>
              <a:gdLst>
                <a:gd name="T0" fmla="*/ 0 w 91"/>
                <a:gd name="T1" fmla="*/ 0 h 20"/>
                <a:gd name="T2" fmla="*/ 0 w 91"/>
                <a:gd name="T3" fmla="*/ 10 h 20"/>
                <a:gd name="T4" fmla="*/ 0 w 91"/>
                <a:gd name="T5" fmla="*/ 10 h 20"/>
                <a:gd name="T6" fmla="*/ 81 w 91"/>
                <a:gd name="T7" fmla="*/ 20 h 20"/>
                <a:gd name="T8" fmla="*/ 91 w 91"/>
                <a:gd name="T9" fmla="*/ 20 h 20"/>
                <a:gd name="T10" fmla="*/ 81 w 91"/>
                <a:gd name="T11" fmla="*/ 10 h 20"/>
                <a:gd name="T12" fmla="*/ 0 w 9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91" h="20">
                  <a:moveTo>
                    <a:pt x="0" y="0"/>
                  </a:moveTo>
                  <a:lnTo>
                    <a:pt x="0" y="10"/>
                  </a:lnTo>
                  <a:lnTo>
                    <a:pt x="0" y="10"/>
                  </a:lnTo>
                  <a:lnTo>
                    <a:pt x="81" y="20"/>
                  </a:lnTo>
                  <a:lnTo>
                    <a:pt x="91" y="20"/>
                  </a:lnTo>
                  <a:lnTo>
                    <a:pt x="81"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64" name="Freeform 152"/>
            <p:cNvSpPr>
              <a:spLocks/>
            </p:cNvSpPr>
            <p:nvPr/>
          </p:nvSpPr>
          <p:spPr bwMode="auto">
            <a:xfrm>
              <a:off x="3197" y="2635"/>
              <a:ext cx="91" cy="20"/>
            </a:xfrm>
            <a:custGeom>
              <a:avLst/>
              <a:gdLst>
                <a:gd name="T0" fmla="*/ 0 w 91"/>
                <a:gd name="T1" fmla="*/ 0 h 20"/>
                <a:gd name="T2" fmla="*/ 0 w 91"/>
                <a:gd name="T3" fmla="*/ 0 h 20"/>
                <a:gd name="T4" fmla="*/ 0 w 91"/>
                <a:gd name="T5" fmla="*/ 10 h 20"/>
                <a:gd name="T6" fmla="*/ 61 w 91"/>
                <a:gd name="T7" fmla="*/ 20 h 20"/>
                <a:gd name="T8" fmla="*/ 81 w 91"/>
                <a:gd name="T9" fmla="*/ 20 h 20"/>
                <a:gd name="T10" fmla="*/ 91 w 91"/>
                <a:gd name="T11" fmla="*/ 20 h 20"/>
                <a:gd name="T12" fmla="*/ 81 w 91"/>
                <a:gd name="T13" fmla="*/ 10 h 20"/>
                <a:gd name="T14" fmla="*/ 61 w 91"/>
                <a:gd name="T15" fmla="*/ 10 h 20"/>
                <a:gd name="T16" fmla="*/ 0 w 9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0">
                  <a:moveTo>
                    <a:pt x="0" y="0"/>
                  </a:moveTo>
                  <a:lnTo>
                    <a:pt x="0" y="0"/>
                  </a:lnTo>
                  <a:lnTo>
                    <a:pt x="0" y="10"/>
                  </a:lnTo>
                  <a:lnTo>
                    <a:pt x="61" y="20"/>
                  </a:lnTo>
                  <a:lnTo>
                    <a:pt x="81" y="20"/>
                  </a:lnTo>
                  <a:lnTo>
                    <a:pt x="91" y="20"/>
                  </a:lnTo>
                  <a:lnTo>
                    <a:pt x="81" y="10"/>
                  </a:lnTo>
                  <a:lnTo>
                    <a:pt x="61"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65" name="Freeform 153"/>
            <p:cNvSpPr>
              <a:spLocks/>
            </p:cNvSpPr>
            <p:nvPr/>
          </p:nvSpPr>
          <p:spPr bwMode="auto">
            <a:xfrm>
              <a:off x="3309" y="2655"/>
              <a:ext cx="81" cy="21"/>
            </a:xfrm>
            <a:custGeom>
              <a:avLst/>
              <a:gdLst>
                <a:gd name="T0" fmla="*/ 0 w 81"/>
                <a:gd name="T1" fmla="*/ 0 h 21"/>
                <a:gd name="T2" fmla="*/ 0 w 81"/>
                <a:gd name="T3" fmla="*/ 0 h 21"/>
                <a:gd name="T4" fmla="*/ 0 w 81"/>
                <a:gd name="T5" fmla="*/ 11 h 21"/>
                <a:gd name="T6" fmla="*/ 81 w 81"/>
                <a:gd name="T7" fmla="*/ 21 h 21"/>
                <a:gd name="T8" fmla="*/ 81 w 81"/>
                <a:gd name="T9" fmla="*/ 21 h 21"/>
                <a:gd name="T10" fmla="*/ 81 w 81"/>
                <a:gd name="T11" fmla="*/ 11 h 21"/>
                <a:gd name="T12" fmla="*/ 0 w 81"/>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81" h="21">
                  <a:moveTo>
                    <a:pt x="0" y="0"/>
                  </a:moveTo>
                  <a:lnTo>
                    <a:pt x="0" y="0"/>
                  </a:lnTo>
                  <a:lnTo>
                    <a:pt x="0" y="11"/>
                  </a:lnTo>
                  <a:lnTo>
                    <a:pt x="81" y="21"/>
                  </a:lnTo>
                  <a:lnTo>
                    <a:pt x="81" y="21"/>
                  </a:lnTo>
                  <a:lnTo>
                    <a:pt x="81"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66" name="Freeform 154"/>
            <p:cNvSpPr>
              <a:spLocks/>
            </p:cNvSpPr>
            <p:nvPr/>
          </p:nvSpPr>
          <p:spPr bwMode="auto">
            <a:xfrm>
              <a:off x="3410" y="2676"/>
              <a:ext cx="92" cy="20"/>
            </a:xfrm>
            <a:custGeom>
              <a:avLst/>
              <a:gdLst>
                <a:gd name="T0" fmla="*/ 10 w 92"/>
                <a:gd name="T1" fmla="*/ 0 h 20"/>
                <a:gd name="T2" fmla="*/ 0 w 92"/>
                <a:gd name="T3" fmla="*/ 0 h 20"/>
                <a:gd name="T4" fmla="*/ 10 w 92"/>
                <a:gd name="T5" fmla="*/ 10 h 20"/>
                <a:gd name="T6" fmla="*/ 41 w 92"/>
                <a:gd name="T7" fmla="*/ 20 h 20"/>
                <a:gd name="T8" fmla="*/ 92 w 92"/>
                <a:gd name="T9" fmla="*/ 20 h 20"/>
                <a:gd name="T10" fmla="*/ 92 w 92"/>
                <a:gd name="T11" fmla="*/ 20 h 20"/>
                <a:gd name="T12" fmla="*/ 92 w 92"/>
                <a:gd name="T13" fmla="*/ 10 h 20"/>
                <a:gd name="T14" fmla="*/ 41 w 92"/>
                <a:gd name="T15" fmla="*/ 10 h 20"/>
                <a:gd name="T16" fmla="*/ 10 w 92"/>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0">
                  <a:moveTo>
                    <a:pt x="10" y="0"/>
                  </a:moveTo>
                  <a:lnTo>
                    <a:pt x="0" y="0"/>
                  </a:lnTo>
                  <a:lnTo>
                    <a:pt x="10" y="10"/>
                  </a:lnTo>
                  <a:lnTo>
                    <a:pt x="41" y="20"/>
                  </a:lnTo>
                  <a:lnTo>
                    <a:pt x="92" y="20"/>
                  </a:lnTo>
                  <a:lnTo>
                    <a:pt x="92" y="20"/>
                  </a:lnTo>
                  <a:lnTo>
                    <a:pt x="92" y="10"/>
                  </a:lnTo>
                  <a:lnTo>
                    <a:pt x="41" y="1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67" name="Freeform 155"/>
            <p:cNvSpPr>
              <a:spLocks/>
            </p:cNvSpPr>
            <p:nvPr/>
          </p:nvSpPr>
          <p:spPr bwMode="auto">
            <a:xfrm>
              <a:off x="3522" y="2696"/>
              <a:ext cx="91" cy="30"/>
            </a:xfrm>
            <a:custGeom>
              <a:avLst/>
              <a:gdLst>
                <a:gd name="T0" fmla="*/ 10 w 91"/>
                <a:gd name="T1" fmla="*/ 0 h 30"/>
                <a:gd name="T2" fmla="*/ 0 w 91"/>
                <a:gd name="T3" fmla="*/ 10 h 30"/>
                <a:gd name="T4" fmla="*/ 10 w 91"/>
                <a:gd name="T5" fmla="*/ 10 h 30"/>
                <a:gd name="T6" fmla="*/ 81 w 91"/>
                <a:gd name="T7" fmla="*/ 30 h 30"/>
                <a:gd name="T8" fmla="*/ 91 w 91"/>
                <a:gd name="T9" fmla="*/ 20 h 30"/>
                <a:gd name="T10" fmla="*/ 81 w 91"/>
                <a:gd name="T11" fmla="*/ 20 h 30"/>
                <a:gd name="T12" fmla="*/ 10 w 91"/>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10" y="0"/>
                  </a:moveTo>
                  <a:lnTo>
                    <a:pt x="0" y="10"/>
                  </a:lnTo>
                  <a:lnTo>
                    <a:pt x="10" y="10"/>
                  </a:lnTo>
                  <a:lnTo>
                    <a:pt x="81" y="30"/>
                  </a:lnTo>
                  <a:lnTo>
                    <a:pt x="91" y="20"/>
                  </a:lnTo>
                  <a:lnTo>
                    <a:pt x="81" y="2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68" name="Freeform 156"/>
            <p:cNvSpPr>
              <a:spLocks/>
            </p:cNvSpPr>
            <p:nvPr/>
          </p:nvSpPr>
          <p:spPr bwMode="auto">
            <a:xfrm>
              <a:off x="3634" y="2726"/>
              <a:ext cx="91" cy="31"/>
            </a:xfrm>
            <a:custGeom>
              <a:avLst/>
              <a:gdLst>
                <a:gd name="T0" fmla="*/ 0 w 91"/>
                <a:gd name="T1" fmla="*/ 0 h 31"/>
                <a:gd name="T2" fmla="*/ 0 w 91"/>
                <a:gd name="T3" fmla="*/ 0 h 31"/>
                <a:gd name="T4" fmla="*/ 0 w 91"/>
                <a:gd name="T5" fmla="*/ 11 h 31"/>
                <a:gd name="T6" fmla="*/ 81 w 91"/>
                <a:gd name="T7" fmla="*/ 31 h 31"/>
                <a:gd name="T8" fmla="*/ 91 w 91"/>
                <a:gd name="T9" fmla="*/ 21 h 31"/>
                <a:gd name="T10" fmla="*/ 81 w 91"/>
                <a:gd name="T11" fmla="*/ 21 h 31"/>
                <a:gd name="T12" fmla="*/ 0 w 91"/>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91" h="31">
                  <a:moveTo>
                    <a:pt x="0" y="0"/>
                  </a:moveTo>
                  <a:lnTo>
                    <a:pt x="0" y="0"/>
                  </a:lnTo>
                  <a:lnTo>
                    <a:pt x="0" y="11"/>
                  </a:lnTo>
                  <a:lnTo>
                    <a:pt x="81" y="31"/>
                  </a:lnTo>
                  <a:lnTo>
                    <a:pt x="91" y="21"/>
                  </a:lnTo>
                  <a:lnTo>
                    <a:pt x="81" y="2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69" name="Freeform 157"/>
            <p:cNvSpPr>
              <a:spLocks/>
            </p:cNvSpPr>
            <p:nvPr/>
          </p:nvSpPr>
          <p:spPr bwMode="auto">
            <a:xfrm>
              <a:off x="3745" y="2747"/>
              <a:ext cx="82" cy="30"/>
            </a:xfrm>
            <a:custGeom>
              <a:avLst/>
              <a:gdLst>
                <a:gd name="T0" fmla="*/ 0 w 82"/>
                <a:gd name="T1" fmla="*/ 0 h 30"/>
                <a:gd name="T2" fmla="*/ 0 w 82"/>
                <a:gd name="T3" fmla="*/ 10 h 30"/>
                <a:gd name="T4" fmla="*/ 0 w 82"/>
                <a:gd name="T5" fmla="*/ 10 h 30"/>
                <a:gd name="T6" fmla="*/ 51 w 82"/>
                <a:gd name="T7" fmla="*/ 30 h 30"/>
                <a:gd name="T8" fmla="*/ 82 w 82"/>
                <a:gd name="T9" fmla="*/ 30 h 30"/>
                <a:gd name="T10" fmla="*/ 82 w 82"/>
                <a:gd name="T11" fmla="*/ 30 h 30"/>
                <a:gd name="T12" fmla="*/ 82 w 82"/>
                <a:gd name="T13" fmla="*/ 20 h 30"/>
                <a:gd name="T14" fmla="*/ 51 w 82"/>
                <a:gd name="T15" fmla="*/ 20 h 30"/>
                <a:gd name="T16" fmla="*/ 0 w 8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30">
                  <a:moveTo>
                    <a:pt x="0" y="0"/>
                  </a:moveTo>
                  <a:lnTo>
                    <a:pt x="0" y="10"/>
                  </a:lnTo>
                  <a:lnTo>
                    <a:pt x="0" y="10"/>
                  </a:lnTo>
                  <a:lnTo>
                    <a:pt x="51" y="30"/>
                  </a:lnTo>
                  <a:lnTo>
                    <a:pt x="82" y="30"/>
                  </a:lnTo>
                  <a:lnTo>
                    <a:pt x="82" y="30"/>
                  </a:lnTo>
                  <a:lnTo>
                    <a:pt x="82" y="20"/>
                  </a:lnTo>
                  <a:lnTo>
                    <a:pt x="51" y="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70" name="Freeform 158"/>
            <p:cNvSpPr>
              <a:spLocks/>
            </p:cNvSpPr>
            <p:nvPr/>
          </p:nvSpPr>
          <p:spPr bwMode="auto">
            <a:xfrm>
              <a:off x="3847" y="2777"/>
              <a:ext cx="91" cy="41"/>
            </a:xfrm>
            <a:custGeom>
              <a:avLst/>
              <a:gdLst>
                <a:gd name="T0" fmla="*/ 10 w 91"/>
                <a:gd name="T1" fmla="*/ 0 h 41"/>
                <a:gd name="T2" fmla="*/ 0 w 91"/>
                <a:gd name="T3" fmla="*/ 10 h 41"/>
                <a:gd name="T4" fmla="*/ 10 w 91"/>
                <a:gd name="T5" fmla="*/ 10 h 41"/>
                <a:gd name="T6" fmla="*/ 81 w 91"/>
                <a:gd name="T7" fmla="*/ 41 h 41"/>
                <a:gd name="T8" fmla="*/ 91 w 91"/>
                <a:gd name="T9" fmla="*/ 31 h 41"/>
                <a:gd name="T10" fmla="*/ 81 w 91"/>
                <a:gd name="T11" fmla="*/ 31 h 41"/>
                <a:gd name="T12" fmla="*/ 10 w 91"/>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91" h="41">
                  <a:moveTo>
                    <a:pt x="10" y="0"/>
                  </a:moveTo>
                  <a:lnTo>
                    <a:pt x="0" y="10"/>
                  </a:lnTo>
                  <a:lnTo>
                    <a:pt x="10" y="10"/>
                  </a:lnTo>
                  <a:lnTo>
                    <a:pt x="81" y="41"/>
                  </a:lnTo>
                  <a:lnTo>
                    <a:pt x="91" y="31"/>
                  </a:lnTo>
                  <a:lnTo>
                    <a:pt x="81" y="31"/>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71" name="Freeform 159"/>
            <p:cNvSpPr>
              <a:spLocks/>
            </p:cNvSpPr>
            <p:nvPr/>
          </p:nvSpPr>
          <p:spPr bwMode="auto">
            <a:xfrm>
              <a:off x="3959" y="2808"/>
              <a:ext cx="81" cy="40"/>
            </a:xfrm>
            <a:custGeom>
              <a:avLst/>
              <a:gdLst>
                <a:gd name="T0" fmla="*/ 0 w 81"/>
                <a:gd name="T1" fmla="*/ 0 h 40"/>
                <a:gd name="T2" fmla="*/ 0 w 81"/>
                <a:gd name="T3" fmla="*/ 10 h 40"/>
                <a:gd name="T4" fmla="*/ 0 w 81"/>
                <a:gd name="T5" fmla="*/ 10 h 40"/>
                <a:gd name="T6" fmla="*/ 81 w 81"/>
                <a:gd name="T7" fmla="*/ 40 h 40"/>
                <a:gd name="T8" fmla="*/ 81 w 81"/>
                <a:gd name="T9" fmla="*/ 30 h 40"/>
                <a:gd name="T10" fmla="*/ 81 w 81"/>
                <a:gd name="T11" fmla="*/ 30 h 40"/>
                <a:gd name="T12" fmla="*/ 0 w 81"/>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81" h="40">
                  <a:moveTo>
                    <a:pt x="0" y="0"/>
                  </a:moveTo>
                  <a:lnTo>
                    <a:pt x="0" y="10"/>
                  </a:lnTo>
                  <a:lnTo>
                    <a:pt x="0" y="10"/>
                  </a:lnTo>
                  <a:lnTo>
                    <a:pt x="81" y="40"/>
                  </a:lnTo>
                  <a:lnTo>
                    <a:pt x="81" y="30"/>
                  </a:lnTo>
                  <a:lnTo>
                    <a:pt x="81" y="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72" name="Freeform 160"/>
            <p:cNvSpPr>
              <a:spLocks/>
            </p:cNvSpPr>
            <p:nvPr/>
          </p:nvSpPr>
          <p:spPr bwMode="auto">
            <a:xfrm>
              <a:off x="4060" y="2848"/>
              <a:ext cx="92" cy="31"/>
            </a:xfrm>
            <a:custGeom>
              <a:avLst/>
              <a:gdLst>
                <a:gd name="T0" fmla="*/ 10 w 92"/>
                <a:gd name="T1" fmla="*/ 0 h 31"/>
                <a:gd name="T2" fmla="*/ 0 w 92"/>
                <a:gd name="T3" fmla="*/ 0 h 31"/>
                <a:gd name="T4" fmla="*/ 10 w 92"/>
                <a:gd name="T5" fmla="*/ 11 h 31"/>
                <a:gd name="T6" fmla="*/ 31 w 92"/>
                <a:gd name="T7" fmla="*/ 11 h 31"/>
                <a:gd name="T8" fmla="*/ 82 w 92"/>
                <a:gd name="T9" fmla="*/ 31 h 31"/>
                <a:gd name="T10" fmla="*/ 92 w 92"/>
                <a:gd name="T11" fmla="*/ 31 h 31"/>
                <a:gd name="T12" fmla="*/ 82 w 92"/>
                <a:gd name="T13" fmla="*/ 21 h 31"/>
                <a:gd name="T14" fmla="*/ 31 w 92"/>
                <a:gd name="T15" fmla="*/ 0 h 31"/>
                <a:gd name="T16" fmla="*/ 10 w 9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1">
                  <a:moveTo>
                    <a:pt x="10" y="0"/>
                  </a:moveTo>
                  <a:lnTo>
                    <a:pt x="0" y="0"/>
                  </a:lnTo>
                  <a:lnTo>
                    <a:pt x="10" y="11"/>
                  </a:lnTo>
                  <a:lnTo>
                    <a:pt x="31" y="11"/>
                  </a:lnTo>
                  <a:lnTo>
                    <a:pt x="82" y="31"/>
                  </a:lnTo>
                  <a:lnTo>
                    <a:pt x="92" y="31"/>
                  </a:lnTo>
                  <a:lnTo>
                    <a:pt x="82" y="21"/>
                  </a:lnTo>
                  <a:lnTo>
                    <a:pt x="31"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473" name="Freeform 161"/>
            <p:cNvSpPr>
              <a:spLocks/>
            </p:cNvSpPr>
            <p:nvPr/>
          </p:nvSpPr>
          <p:spPr bwMode="auto">
            <a:xfrm>
              <a:off x="4172" y="2879"/>
              <a:ext cx="20" cy="20"/>
            </a:xfrm>
            <a:custGeom>
              <a:avLst/>
              <a:gdLst>
                <a:gd name="T0" fmla="*/ 0 w 20"/>
                <a:gd name="T1" fmla="*/ 0 h 20"/>
                <a:gd name="T2" fmla="*/ 0 w 20"/>
                <a:gd name="T3" fmla="*/ 0 h 20"/>
                <a:gd name="T4" fmla="*/ 0 w 20"/>
                <a:gd name="T5" fmla="*/ 10 h 20"/>
                <a:gd name="T6" fmla="*/ 20 w 20"/>
                <a:gd name="T7" fmla="*/ 20 h 20"/>
                <a:gd name="T8" fmla="*/ 20 w 20"/>
                <a:gd name="T9" fmla="*/ 10 h 20"/>
                <a:gd name="T10" fmla="*/ 20 w 20"/>
                <a:gd name="T11" fmla="*/ 10 h 20"/>
                <a:gd name="T12" fmla="*/ 0 w 2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0" y="0"/>
                  </a:moveTo>
                  <a:lnTo>
                    <a:pt x="0" y="0"/>
                  </a:lnTo>
                  <a:lnTo>
                    <a:pt x="0" y="10"/>
                  </a:lnTo>
                  <a:lnTo>
                    <a:pt x="20" y="20"/>
                  </a:lnTo>
                  <a:lnTo>
                    <a:pt x="20" y="10"/>
                  </a:lnTo>
                  <a:lnTo>
                    <a:pt x="2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69482" name="Group 170"/>
          <p:cNvGrpSpPr>
            <a:grpSpLocks/>
          </p:cNvGrpSpPr>
          <p:nvPr/>
        </p:nvGrpSpPr>
        <p:grpSpPr bwMode="auto">
          <a:xfrm>
            <a:off x="3876675" y="2646363"/>
            <a:ext cx="896938" cy="592137"/>
            <a:chOff x="259" y="561"/>
            <a:chExt cx="622" cy="496"/>
          </a:xfrm>
        </p:grpSpPr>
        <p:sp>
          <p:nvSpPr>
            <p:cNvPr id="269476" name="AutoShape 164"/>
            <p:cNvSpPr>
              <a:spLocks noChangeArrowheads="1"/>
            </p:cNvSpPr>
            <p:nvPr/>
          </p:nvSpPr>
          <p:spPr bwMode="auto">
            <a:xfrm>
              <a:off x="259" y="674"/>
              <a:ext cx="622" cy="383"/>
            </a:xfrm>
            <a:prstGeom prst="cube">
              <a:avLst>
                <a:gd name="adj" fmla="val 25000"/>
              </a:avLst>
            </a:prstGeom>
            <a:solidFill>
              <a:srgbClr val="FFFFFF"/>
            </a:solidFill>
            <a:ln w="9525">
              <a:solidFill>
                <a:srgbClr val="000000"/>
              </a:solidFill>
              <a:miter lim="800000"/>
              <a:headEnd/>
              <a:tailEnd/>
            </a:ln>
          </p:spPr>
          <p:txBody>
            <a:bodyPr anchor="ctr"/>
            <a:lstStyle/>
            <a:p>
              <a:endParaRPr lang="en-US"/>
            </a:p>
          </p:txBody>
        </p:sp>
        <p:sp>
          <p:nvSpPr>
            <p:cNvPr id="269477" name="AutoShape 165"/>
            <p:cNvSpPr>
              <a:spLocks noChangeArrowheads="1"/>
            </p:cNvSpPr>
            <p:nvPr/>
          </p:nvSpPr>
          <p:spPr bwMode="auto">
            <a:xfrm>
              <a:off x="469" y="561"/>
              <a:ext cx="239" cy="191"/>
            </a:xfrm>
            <a:prstGeom prst="can">
              <a:avLst>
                <a:gd name="adj" fmla="val 25000"/>
              </a:avLst>
            </a:prstGeom>
            <a:solidFill>
              <a:srgbClr val="FFFFFF"/>
            </a:solidFill>
            <a:ln w="9525">
              <a:solidFill>
                <a:srgbClr val="000000"/>
              </a:solidFill>
              <a:round/>
              <a:headEnd/>
              <a:tailEnd/>
            </a:ln>
          </p:spPr>
          <p:txBody>
            <a:bodyPr anchor="ctr"/>
            <a:lstStyle/>
            <a:p>
              <a:endParaRPr lang="en-US"/>
            </a:p>
          </p:txBody>
        </p:sp>
      </p:grpSp>
      <p:sp>
        <p:nvSpPr>
          <p:cNvPr id="269487" name="Text Box 175"/>
          <p:cNvSpPr txBox="1">
            <a:spLocks noChangeArrowheads="1"/>
          </p:cNvSpPr>
          <p:nvPr/>
        </p:nvSpPr>
        <p:spPr bwMode="auto">
          <a:xfrm>
            <a:off x="719138" y="1598613"/>
            <a:ext cx="65420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Line of sight visibility in </a:t>
            </a:r>
          </a:p>
          <a:p>
            <a:r>
              <a:rPr lang="en-US" altLang="en-US"/>
              <a:t>augmented map projection coordinate space... </a:t>
            </a:r>
          </a:p>
        </p:txBody>
      </p:sp>
      <p:grpSp>
        <p:nvGrpSpPr>
          <p:cNvPr id="269489" name="Group 177"/>
          <p:cNvGrpSpPr>
            <a:grpSpLocks/>
          </p:cNvGrpSpPr>
          <p:nvPr/>
        </p:nvGrpSpPr>
        <p:grpSpPr bwMode="auto">
          <a:xfrm>
            <a:off x="1604963" y="4589463"/>
            <a:ext cx="5062537" cy="1577975"/>
            <a:chOff x="1011" y="2891"/>
            <a:chExt cx="3189" cy="994"/>
          </a:xfrm>
        </p:grpSpPr>
        <p:sp>
          <p:nvSpPr>
            <p:cNvPr id="269486" name="Line 174"/>
            <p:cNvSpPr>
              <a:spLocks noChangeShapeType="1"/>
            </p:cNvSpPr>
            <p:nvPr/>
          </p:nvSpPr>
          <p:spPr bwMode="auto">
            <a:xfrm flipV="1">
              <a:off x="1345" y="2891"/>
              <a:ext cx="2855" cy="29"/>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488" name="Text Box 176"/>
            <p:cNvSpPr txBox="1">
              <a:spLocks noChangeArrowheads="1"/>
            </p:cNvSpPr>
            <p:nvPr/>
          </p:nvSpPr>
          <p:spPr bwMode="auto">
            <a:xfrm>
              <a:off x="1011" y="3597"/>
              <a:ext cx="19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rPr>
                <a:t>… can be an illusion.</a:t>
              </a:r>
              <a:r>
                <a:rPr lang="en-US" altLang="en-US"/>
                <a:t> </a:t>
              </a:r>
            </a:p>
          </p:txBody>
        </p:sp>
      </p:grpSp>
      <p:grpSp>
        <p:nvGrpSpPr>
          <p:cNvPr id="269483" name="Group 171"/>
          <p:cNvGrpSpPr>
            <a:grpSpLocks/>
          </p:cNvGrpSpPr>
          <p:nvPr/>
        </p:nvGrpSpPr>
        <p:grpSpPr bwMode="auto">
          <a:xfrm>
            <a:off x="4029075" y="4222750"/>
            <a:ext cx="896938" cy="592138"/>
            <a:chOff x="259" y="561"/>
            <a:chExt cx="622" cy="496"/>
          </a:xfrm>
        </p:grpSpPr>
        <p:sp>
          <p:nvSpPr>
            <p:cNvPr id="269484" name="AutoShape 172"/>
            <p:cNvSpPr>
              <a:spLocks noChangeArrowheads="1"/>
            </p:cNvSpPr>
            <p:nvPr/>
          </p:nvSpPr>
          <p:spPr bwMode="auto">
            <a:xfrm>
              <a:off x="259" y="674"/>
              <a:ext cx="622" cy="383"/>
            </a:xfrm>
            <a:prstGeom prst="cube">
              <a:avLst>
                <a:gd name="adj" fmla="val 25000"/>
              </a:avLst>
            </a:prstGeom>
            <a:solidFill>
              <a:srgbClr val="FFFFFF"/>
            </a:solidFill>
            <a:ln w="9525">
              <a:solidFill>
                <a:srgbClr val="000000"/>
              </a:solidFill>
              <a:miter lim="800000"/>
              <a:headEnd/>
              <a:tailEnd/>
            </a:ln>
          </p:spPr>
          <p:txBody>
            <a:bodyPr anchor="ctr"/>
            <a:lstStyle/>
            <a:p>
              <a:endParaRPr lang="en-US"/>
            </a:p>
          </p:txBody>
        </p:sp>
        <p:sp>
          <p:nvSpPr>
            <p:cNvPr id="269485" name="AutoShape 173"/>
            <p:cNvSpPr>
              <a:spLocks noChangeArrowheads="1"/>
            </p:cNvSpPr>
            <p:nvPr/>
          </p:nvSpPr>
          <p:spPr bwMode="auto">
            <a:xfrm>
              <a:off x="469" y="561"/>
              <a:ext cx="239" cy="191"/>
            </a:xfrm>
            <a:prstGeom prst="can">
              <a:avLst>
                <a:gd name="adj" fmla="val 25000"/>
              </a:avLst>
            </a:prstGeom>
            <a:solidFill>
              <a:srgbClr val="FFFFFF"/>
            </a:solidFill>
            <a:ln w="9525">
              <a:solidFill>
                <a:srgbClr val="000000"/>
              </a:solidFill>
              <a:round/>
              <a:headEnd/>
              <a:tailEnd/>
            </a:ln>
          </p:spPr>
          <p:txBody>
            <a:bodyPr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94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1106488" y="44450"/>
            <a:ext cx="7593012" cy="1000125"/>
          </a:xfrm>
        </p:spPr>
        <p:txBody>
          <a:bodyPr/>
          <a:lstStyle/>
          <a:p>
            <a:pPr>
              <a:lnSpc>
                <a:spcPct val="70000"/>
              </a:lnSpc>
            </a:pPr>
            <a:r>
              <a:rPr lang="en-US" altLang="en-US" sz="3600"/>
              <a:t>Geometry:</a:t>
            </a:r>
            <a:br>
              <a:rPr lang="en-US" altLang="en-US" sz="3600"/>
            </a:br>
            <a:r>
              <a:rPr lang="en-US" altLang="en-US" sz="3600"/>
              <a:t>coordinate-space </a:t>
            </a:r>
            <a:r>
              <a:rPr lang="en-US" altLang="en-US" sz="3600" i="1"/>
              <a:t>vs</a:t>
            </a:r>
            <a:r>
              <a:rPr lang="en-US" altLang="en-US" sz="3600"/>
              <a:t>. position-space</a:t>
            </a:r>
          </a:p>
        </p:txBody>
      </p:sp>
      <p:grpSp>
        <p:nvGrpSpPr>
          <p:cNvPr id="312326" name="Group 6"/>
          <p:cNvGrpSpPr>
            <a:grpSpLocks/>
          </p:cNvGrpSpPr>
          <p:nvPr/>
        </p:nvGrpSpPr>
        <p:grpSpPr bwMode="auto">
          <a:xfrm>
            <a:off x="1077913" y="2624138"/>
            <a:ext cx="2644775" cy="1570037"/>
            <a:chOff x="679" y="1339"/>
            <a:chExt cx="1666" cy="989"/>
          </a:xfrm>
        </p:grpSpPr>
        <p:sp>
          <p:nvSpPr>
            <p:cNvPr id="312327" name="Line 7"/>
            <p:cNvSpPr>
              <a:spLocks noChangeShapeType="1"/>
            </p:cNvSpPr>
            <p:nvPr/>
          </p:nvSpPr>
          <p:spPr bwMode="auto">
            <a:xfrm flipV="1">
              <a:off x="1014" y="1404"/>
              <a:ext cx="1009" cy="924"/>
            </a:xfrm>
            <a:prstGeom prst="line">
              <a:avLst/>
            </a:prstGeom>
            <a:noFill/>
            <a:ln w="127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28" name="Line 8"/>
            <p:cNvSpPr>
              <a:spLocks noChangeShapeType="1"/>
            </p:cNvSpPr>
            <p:nvPr/>
          </p:nvSpPr>
          <p:spPr bwMode="auto">
            <a:xfrm flipV="1">
              <a:off x="679" y="2100"/>
              <a:ext cx="1632" cy="1"/>
            </a:xfrm>
            <a:prstGeom prst="line">
              <a:avLst/>
            </a:prstGeom>
            <a:noFill/>
            <a:ln w="127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29" name="Line 9"/>
            <p:cNvSpPr>
              <a:spLocks noChangeShapeType="1"/>
            </p:cNvSpPr>
            <p:nvPr/>
          </p:nvSpPr>
          <p:spPr bwMode="auto">
            <a:xfrm flipV="1">
              <a:off x="1267" y="1339"/>
              <a:ext cx="0" cy="761"/>
            </a:xfrm>
            <a:prstGeom prst="line">
              <a:avLst/>
            </a:prstGeom>
            <a:noFill/>
            <a:ln w="127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30" name="AutoShape 10"/>
            <p:cNvSpPr>
              <a:spLocks noChangeArrowheads="1"/>
            </p:cNvSpPr>
            <p:nvPr/>
          </p:nvSpPr>
          <p:spPr bwMode="auto">
            <a:xfrm>
              <a:off x="1926" y="1892"/>
              <a:ext cx="418" cy="98"/>
            </a:xfrm>
            <a:prstGeom prst="parallelogram">
              <a:avLst>
                <a:gd name="adj" fmla="val 106633"/>
              </a:avLst>
            </a:prstGeom>
            <a:solidFill>
              <a:srgbClr val="FF0000"/>
            </a:solidFill>
            <a:ln>
              <a:noFill/>
            </a:ln>
            <a:effectLst/>
            <a:extLst>
              <a:ext uri="{91240B29-F687-4F45-9708-019B960494DF}">
                <a14:hiddenLine xmlns:a14="http://schemas.microsoft.com/office/drawing/2010/main" w="12700">
                  <a:solidFill>
                    <a:schemeClr val="hlink"/>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31" name="AutoShape 11"/>
            <p:cNvSpPr>
              <a:spLocks noChangeArrowheads="1"/>
            </p:cNvSpPr>
            <p:nvPr/>
          </p:nvSpPr>
          <p:spPr bwMode="auto">
            <a:xfrm>
              <a:off x="1922" y="1564"/>
              <a:ext cx="419" cy="423"/>
            </a:xfrm>
            <a:prstGeom prst="cube">
              <a:avLst>
                <a:gd name="adj" fmla="val 25000"/>
              </a:avLst>
            </a:prstGeom>
            <a:noFill/>
            <a:ln w="12700">
              <a:solidFill>
                <a:schemeClr val="tx1"/>
              </a:solidFill>
              <a:miter lim="800000"/>
              <a:headEn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32" name="AutoShape 12"/>
            <p:cNvSpPr>
              <a:spLocks noChangeArrowheads="1"/>
            </p:cNvSpPr>
            <p:nvPr/>
          </p:nvSpPr>
          <p:spPr bwMode="auto">
            <a:xfrm>
              <a:off x="1927" y="1565"/>
              <a:ext cx="418" cy="97"/>
            </a:xfrm>
            <a:prstGeom prst="parallelogram">
              <a:avLst>
                <a:gd name="adj" fmla="val 107732"/>
              </a:avLst>
            </a:prstGeom>
            <a:solidFill>
              <a:schemeClr val="hlink">
                <a:alpha val="50000"/>
              </a:schemeClr>
            </a:solidFill>
            <a:ln w="12700">
              <a:solidFill>
                <a:srgbClr val="0000FF"/>
              </a:solidFill>
              <a:miter lim="800000"/>
              <a:headEn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33" name="Line 13"/>
            <p:cNvSpPr>
              <a:spLocks noChangeShapeType="1"/>
            </p:cNvSpPr>
            <p:nvPr/>
          </p:nvSpPr>
          <p:spPr bwMode="auto">
            <a:xfrm>
              <a:off x="2031" y="1564"/>
              <a:ext cx="0" cy="328"/>
            </a:xfrm>
            <a:prstGeom prst="line">
              <a:avLst/>
            </a:prstGeom>
            <a:noFill/>
            <a:ln w="127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2344" name="Text Box 24"/>
          <p:cNvSpPr txBox="1">
            <a:spLocks noChangeArrowheads="1"/>
          </p:cNvSpPr>
          <p:nvPr/>
        </p:nvSpPr>
        <p:spPr bwMode="auto">
          <a:xfrm>
            <a:off x="296863" y="1474788"/>
            <a:ext cx="45545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a:t>A cube in an augmented </a:t>
            </a:r>
          </a:p>
          <a:p>
            <a:r>
              <a:rPr lang="en-US" altLang="en-US" sz="2200"/>
              <a:t>map projection coordinate-space ...</a:t>
            </a:r>
          </a:p>
        </p:txBody>
      </p:sp>
      <p:grpSp>
        <p:nvGrpSpPr>
          <p:cNvPr id="312356" name="Group 36"/>
          <p:cNvGrpSpPr>
            <a:grpSpLocks/>
          </p:cNvGrpSpPr>
          <p:nvPr/>
        </p:nvGrpSpPr>
        <p:grpSpPr bwMode="auto">
          <a:xfrm>
            <a:off x="4384675" y="1385888"/>
            <a:ext cx="4086225" cy="2090737"/>
            <a:chOff x="2762" y="873"/>
            <a:chExt cx="2574" cy="1317"/>
          </a:xfrm>
        </p:grpSpPr>
        <p:grpSp>
          <p:nvGrpSpPr>
            <p:cNvPr id="312351" name="Group 31"/>
            <p:cNvGrpSpPr>
              <a:grpSpLocks/>
            </p:cNvGrpSpPr>
            <p:nvPr/>
          </p:nvGrpSpPr>
          <p:grpSpPr bwMode="auto">
            <a:xfrm>
              <a:off x="3445" y="873"/>
              <a:ext cx="1281" cy="1101"/>
              <a:chOff x="3272" y="1047"/>
              <a:chExt cx="1281" cy="1101"/>
            </a:xfrm>
          </p:grpSpPr>
          <p:sp>
            <p:nvSpPr>
              <p:cNvPr id="312323" name="Freeform 3"/>
              <p:cNvSpPr>
                <a:spLocks/>
              </p:cNvSpPr>
              <p:nvPr/>
            </p:nvSpPr>
            <p:spPr bwMode="auto">
              <a:xfrm>
                <a:off x="3663" y="1391"/>
                <a:ext cx="423" cy="282"/>
              </a:xfrm>
              <a:custGeom>
                <a:avLst/>
                <a:gdLst>
                  <a:gd name="T0" fmla="*/ 0 w 423"/>
                  <a:gd name="T1" fmla="*/ 147 h 282"/>
                  <a:gd name="T2" fmla="*/ 66 w 423"/>
                  <a:gd name="T3" fmla="*/ 93 h 282"/>
                  <a:gd name="T4" fmla="*/ 126 w 423"/>
                  <a:gd name="T5" fmla="*/ 51 h 282"/>
                  <a:gd name="T6" fmla="*/ 192 w 423"/>
                  <a:gd name="T7" fmla="*/ 12 h 282"/>
                  <a:gd name="T8" fmla="*/ 219 w 423"/>
                  <a:gd name="T9" fmla="*/ 0 h 282"/>
                  <a:gd name="T10" fmla="*/ 276 w 423"/>
                  <a:gd name="T11" fmla="*/ 18 h 282"/>
                  <a:gd name="T12" fmla="*/ 315 w 423"/>
                  <a:gd name="T13" fmla="*/ 48 h 282"/>
                  <a:gd name="T14" fmla="*/ 360 w 423"/>
                  <a:gd name="T15" fmla="*/ 78 h 282"/>
                  <a:gd name="T16" fmla="*/ 423 w 423"/>
                  <a:gd name="T17" fmla="*/ 135 h 282"/>
                  <a:gd name="T18" fmla="*/ 372 w 423"/>
                  <a:gd name="T19" fmla="*/ 168 h 282"/>
                  <a:gd name="T20" fmla="*/ 330 w 423"/>
                  <a:gd name="T21" fmla="*/ 186 h 282"/>
                  <a:gd name="T22" fmla="*/ 294 w 423"/>
                  <a:gd name="T23" fmla="*/ 222 h 282"/>
                  <a:gd name="T24" fmla="*/ 258 w 423"/>
                  <a:gd name="T25" fmla="*/ 246 h 282"/>
                  <a:gd name="T26" fmla="*/ 228 w 423"/>
                  <a:gd name="T27" fmla="*/ 282 h 282"/>
                  <a:gd name="T28" fmla="*/ 165 w 423"/>
                  <a:gd name="T29" fmla="*/ 231 h 282"/>
                  <a:gd name="T30" fmla="*/ 120 w 423"/>
                  <a:gd name="T31" fmla="*/ 201 h 282"/>
                  <a:gd name="T32" fmla="*/ 60 w 423"/>
                  <a:gd name="T33" fmla="*/ 171 h 282"/>
                  <a:gd name="T34" fmla="*/ 0 w 423"/>
                  <a:gd name="T35" fmla="*/ 14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3" h="282">
                    <a:moveTo>
                      <a:pt x="0" y="147"/>
                    </a:moveTo>
                    <a:lnTo>
                      <a:pt x="66" y="93"/>
                    </a:lnTo>
                    <a:lnTo>
                      <a:pt x="126" y="51"/>
                    </a:lnTo>
                    <a:lnTo>
                      <a:pt x="192" y="12"/>
                    </a:lnTo>
                    <a:lnTo>
                      <a:pt x="219" y="0"/>
                    </a:lnTo>
                    <a:lnTo>
                      <a:pt x="276" y="18"/>
                    </a:lnTo>
                    <a:lnTo>
                      <a:pt x="315" y="48"/>
                    </a:lnTo>
                    <a:lnTo>
                      <a:pt x="360" y="78"/>
                    </a:lnTo>
                    <a:lnTo>
                      <a:pt x="423" y="135"/>
                    </a:lnTo>
                    <a:lnTo>
                      <a:pt x="372" y="168"/>
                    </a:lnTo>
                    <a:lnTo>
                      <a:pt x="330" y="186"/>
                    </a:lnTo>
                    <a:lnTo>
                      <a:pt x="294" y="222"/>
                    </a:lnTo>
                    <a:lnTo>
                      <a:pt x="258" y="246"/>
                    </a:lnTo>
                    <a:lnTo>
                      <a:pt x="228" y="282"/>
                    </a:lnTo>
                    <a:lnTo>
                      <a:pt x="165" y="231"/>
                    </a:lnTo>
                    <a:lnTo>
                      <a:pt x="120" y="201"/>
                    </a:lnTo>
                    <a:lnTo>
                      <a:pt x="60" y="171"/>
                    </a:lnTo>
                    <a:lnTo>
                      <a:pt x="0" y="147"/>
                    </a:lnTo>
                    <a:close/>
                  </a:path>
                </a:pathLst>
              </a:custGeom>
              <a:solidFill>
                <a:srgbClr val="FF0000"/>
              </a:solidFill>
              <a:ln w="12700" cap="flat" cmpd="sng">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2334" name="Group 14"/>
              <p:cNvGrpSpPr>
                <a:grpSpLocks/>
              </p:cNvGrpSpPr>
              <p:nvPr/>
            </p:nvGrpSpPr>
            <p:grpSpPr bwMode="auto">
              <a:xfrm>
                <a:off x="3272" y="1047"/>
                <a:ext cx="1281" cy="1101"/>
                <a:chOff x="3272" y="1120"/>
                <a:chExt cx="1281" cy="1101"/>
              </a:xfrm>
            </p:grpSpPr>
            <p:sp>
              <p:nvSpPr>
                <p:cNvPr id="312335" name="Oval 15"/>
                <p:cNvSpPr>
                  <a:spLocks noChangeArrowheads="1"/>
                </p:cNvSpPr>
                <p:nvPr/>
              </p:nvSpPr>
              <p:spPr bwMode="auto">
                <a:xfrm>
                  <a:off x="3272" y="1120"/>
                  <a:ext cx="1281" cy="1101"/>
                </a:xfrm>
                <a:prstGeom prst="ellipse">
                  <a:avLst/>
                </a:prstGeom>
                <a:noFill/>
                <a:ln w="12700">
                  <a:solidFill>
                    <a:schemeClr val="tx1"/>
                  </a:solidFill>
                  <a:round/>
                  <a:headEn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36" name="Freeform 16"/>
                <p:cNvSpPr>
                  <a:spLocks/>
                </p:cNvSpPr>
                <p:nvPr/>
              </p:nvSpPr>
              <p:spPr bwMode="auto">
                <a:xfrm rot="-17575924">
                  <a:off x="3858" y="1221"/>
                  <a:ext cx="235" cy="128"/>
                </a:xfrm>
                <a:custGeom>
                  <a:avLst/>
                  <a:gdLst>
                    <a:gd name="T0" fmla="*/ 0 w 224"/>
                    <a:gd name="T1" fmla="*/ 113 h 113"/>
                    <a:gd name="T2" fmla="*/ 22 w 224"/>
                    <a:gd name="T3" fmla="*/ 93 h 113"/>
                    <a:gd name="T4" fmla="*/ 38 w 224"/>
                    <a:gd name="T5" fmla="*/ 81 h 113"/>
                    <a:gd name="T6" fmla="*/ 48 w 224"/>
                    <a:gd name="T7" fmla="*/ 75 h 113"/>
                    <a:gd name="T8" fmla="*/ 68 w 224"/>
                    <a:gd name="T9" fmla="*/ 65 h 113"/>
                    <a:gd name="T10" fmla="*/ 104 w 224"/>
                    <a:gd name="T11" fmla="*/ 47 h 113"/>
                    <a:gd name="T12" fmla="*/ 122 w 224"/>
                    <a:gd name="T13" fmla="*/ 35 h 113"/>
                    <a:gd name="T14" fmla="*/ 150 w 224"/>
                    <a:gd name="T15" fmla="*/ 25 h 113"/>
                    <a:gd name="T16" fmla="*/ 172 w 224"/>
                    <a:gd name="T17" fmla="*/ 15 h 113"/>
                    <a:gd name="T18" fmla="*/ 196 w 224"/>
                    <a:gd name="T19" fmla="*/ 7 h 113"/>
                    <a:gd name="T20" fmla="*/ 212 w 224"/>
                    <a:gd name="T21" fmla="*/ 1 h 113"/>
                    <a:gd name="T22" fmla="*/ 224 w 224"/>
                    <a:gd name="T23" fmla="*/ 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 h="113">
                      <a:moveTo>
                        <a:pt x="0" y="113"/>
                      </a:moveTo>
                      <a:cubicBezTo>
                        <a:pt x="7" y="105"/>
                        <a:pt x="15" y="98"/>
                        <a:pt x="22" y="93"/>
                      </a:cubicBezTo>
                      <a:cubicBezTo>
                        <a:pt x="28" y="87"/>
                        <a:pt x="33" y="83"/>
                        <a:pt x="38" y="81"/>
                      </a:cubicBezTo>
                      <a:cubicBezTo>
                        <a:pt x="42" y="78"/>
                        <a:pt x="42" y="77"/>
                        <a:pt x="48" y="75"/>
                      </a:cubicBezTo>
                      <a:cubicBezTo>
                        <a:pt x="53" y="72"/>
                        <a:pt x="58" y="69"/>
                        <a:pt x="68" y="65"/>
                      </a:cubicBezTo>
                      <a:cubicBezTo>
                        <a:pt x="77" y="60"/>
                        <a:pt x="95" y="51"/>
                        <a:pt x="104" y="47"/>
                      </a:cubicBezTo>
                      <a:cubicBezTo>
                        <a:pt x="112" y="42"/>
                        <a:pt x="114" y="38"/>
                        <a:pt x="122" y="35"/>
                      </a:cubicBezTo>
                      <a:cubicBezTo>
                        <a:pt x="129" y="31"/>
                        <a:pt x="141" y="28"/>
                        <a:pt x="150" y="25"/>
                      </a:cubicBezTo>
                      <a:cubicBezTo>
                        <a:pt x="158" y="21"/>
                        <a:pt x="164" y="17"/>
                        <a:pt x="172" y="15"/>
                      </a:cubicBezTo>
                      <a:cubicBezTo>
                        <a:pt x="179" y="12"/>
                        <a:pt x="189" y="9"/>
                        <a:pt x="196" y="7"/>
                      </a:cubicBezTo>
                      <a:cubicBezTo>
                        <a:pt x="202" y="4"/>
                        <a:pt x="207" y="2"/>
                        <a:pt x="212" y="1"/>
                      </a:cubicBezTo>
                      <a:cubicBezTo>
                        <a:pt x="216" y="0"/>
                        <a:pt x="220" y="0"/>
                        <a:pt x="224" y="1"/>
                      </a:cubicBezTo>
                    </a:path>
                  </a:pathLst>
                </a:custGeom>
                <a:noFill/>
                <a:ln w="28575" cap="flat" cmpd="sng">
                  <a:solidFill>
                    <a:schemeClr val="accent2"/>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37" name="Freeform 17"/>
                <p:cNvSpPr>
                  <a:spLocks/>
                </p:cNvSpPr>
                <p:nvPr/>
              </p:nvSpPr>
              <p:spPr bwMode="auto">
                <a:xfrm rot="-615720">
                  <a:off x="3583" y="1228"/>
                  <a:ext cx="306" cy="118"/>
                </a:xfrm>
                <a:custGeom>
                  <a:avLst/>
                  <a:gdLst>
                    <a:gd name="T0" fmla="*/ 0 w 224"/>
                    <a:gd name="T1" fmla="*/ 113 h 113"/>
                    <a:gd name="T2" fmla="*/ 22 w 224"/>
                    <a:gd name="T3" fmla="*/ 93 h 113"/>
                    <a:gd name="T4" fmla="*/ 38 w 224"/>
                    <a:gd name="T5" fmla="*/ 81 h 113"/>
                    <a:gd name="T6" fmla="*/ 48 w 224"/>
                    <a:gd name="T7" fmla="*/ 75 h 113"/>
                    <a:gd name="T8" fmla="*/ 68 w 224"/>
                    <a:gd name="T9" fmla="*/ 65 h 113"/>
                    <a:gd name="T10" fmla="*/ 104 w 224"/>
                    <a:gd name="T11" fmla="*/ 47 h 113"/>
                    <a:gd name="T12" fmla="*/ 122 w 224"/>
                    <a:gd name="T13" fmla="*/ 35 h 113"/>
                    <a:gd name="T14" fmla="*/ 150 w 224"/>
                    <a:gd name="T15" fmla="*/ 25 h 113"/>
                    <a:gd name="T16" fmla="*/ 172 w 224"/>
                    <a:gd name="T17" fmla="*/ 15 h 113"/>
                    <a:gd name="T18" fmla="*/ 196 w 224"/>
                    <a:gd name="T19" fmla="*/ 7 h 113"/>
                    <a:gd name="T20" fmla="*/ 212 w 224"/>
                    <a:gd name="T21" fmla="*/ 1 h 113"/>
                    <a:gd name="T22" fmla="*/ 224 w 224"/>
                    <a:gd name="T23" fmla="*/ 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 h="113">
                      <a:moveTo>
                        <a:pt x="0" y="113"/>
                      </a:moveTo>
                      <a:cubicBezTo>
                        <a:pt x="7" y="105"/>
                        <a:pt x="15" y="98"/>
                        <a:pt x="22" y="93"/>
                      </a:cubicBezTo>
                      <a:cubicBezTo>
                        <a:pt x="28" y="87"/>
                        <a:pt x="33" y="83"/>
                        <a:pt x="38" y="81"/>
                      </a:cubicBezTo>
                      <a:cubicBezTo>
                        <a:pt x="42" y="78"/>
                        <a:pt x="42" y="77"/>
                        <a:pt x="48" y="75"/>
                      </a:cubicBezTo>
                      <a:cubicBezTo>
                        <a:pt x="53" y="72"/>
                        <a:pt x="58" y="69"/>
                        <a:pt x="68" y="65"/>
                      </a:cubicBezTo>
                      <a:cubicBezTo>
                        <a:pt x="77" y="60"/>
                        <a:pt x="95" y="51"/>
                        <a:pt x="104" y="47"/>
                      </a:cubicBezTo>
                      <a:cubicBezTo>
                        <a:pt x="112" y="42"/>
                        <a:pt x="114" y="38"/>
                        <a:pt x="122" y="35"/>
                      </a:cubicBezTo>
                      <a:cubicBezTo>
                        <a:pt x="129" y="31"/>
                        <a:pt x="141" y="28"/>
                        <a:pt x="150" y="25"/>
                      </a:cubicBezTo>
                      <a:cubicBezTo>
                        <a:pt x="158" y="21"/>
                        <a:pt x="164" y="17"/>
                        <a:pt x="172" y="15"/>
                      </a:cubicBezTo>
                      <a:cubicBezTo>
                        <a:pt x="179" y="12"/>
                        <a:pt x="189" y="9"/>
                        <a:pt x="196" y="7"/>
                      </a:cubicBezTo>
                      <a:cubicBezTo>
                        <a:pt x="202" y="4"/>
                        <a:pt x="207" y="2"/>
                        <a:pt x="212" y="1"/>
                      </a:cubicBezTo>
                      <a:cubicBezTo>
                        <a:pt x="216" y="0"/>
                        <a:pt x="220" y="0"/>
                        <a:pt x="224" y="1"/>
                      </a:cubicBezTo>
                    </a:path>
                  </a:pathLst>
                </a:custGeom>
                <a:noFill/>
                <a:ln w="28575" cap="flat" cmpd="sng">
                  <a:solidFill>
                    <a:schemeClr val="accent2"/>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38" name="Freeform 18"/>
                <p:cNvSpPr>
                  <a:spLocks/>
                </p:cNvSpPr>
                <p:nvPr/>
              </p:nvSpPr>
              <p:spPr bwMode="auto">
                <a:xfrm rot="-615720">
                  <a:off x="3840" y="1379"/>
                  <a:ext cx="249" cy="84"/>
                </a:xfrm>
                <a:custGeom>
                  <a:avLst/>
                  <a:gdLst>
                    <a:gd name="T0" fmla="*/ 0 w 224"/>
                    <a:gd name="T1" fmla="*/ 113 h 113"/>
                    <a:gd name="T2" fmla="*/ 22 w 224"/>
                    <a:gd name="T3" fmla="*/ 93 h 113"/>
                    <a:gd name="T4" fmla="*/ 38 w 224"/>
                    <a:gd name="T5" fmla="*/ 81 h 113"/>
                    <a:gd name="T6" fmla="*/ 48 w 224"/>
                    <a:gd name="T7" fmla="*/ 75 h 113"/>
                    <a:gd name="T8" fmla="*/ 68 w 224"/>
                    <a:gd name="T9" fmla="*/ 65 h 113"/>
                    <a:gd name="T10" fmla="*/ 104 w 224"/>
                    <a:gd name="T11" fmla="*/ 47 h 113"/>
                    <a:gd name="T12" fmla="*/ 122 w 224"/>
                    <a:gd name="T13" fmla="*/ 35 h 113"/>
                    <a:gd name="T14" fmla="*/ 150 w 224"/>
                    <a:gd name="T15" fmla="*/ 25 h 113"/>
                    <a:gd name="T16" fmla="*/ 172 w 224"/>
                    <a:gd name="T17" fmla="*/ 15 h 113"/>
                    <a:gd name="T18" fmla="*/ 196 w 224"/>
                    <a:gd name="T19" fmla="*/ 7 h 113"/>
                    <a:gd name="T20" fmla="*/ 212 w 224"/>
                    <a:gd name="T21" fmla="*/ 1 h 113"/>
                    <a:gd name="T22" fmla="*/ 224 w 224"/>
                    <a:gd name="T23" fmla="*/ 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 h="113">
                      <a:moveTo>
                        <a:pt x="0" y="113"/>
                      </a:moveTo>
                      <a:cubicBezTo>
                        <a:pt x="7" y="105"/>
                        <a:pt x="15" y="98"/>
                        <a:pt x="22" y="93"/>
                      </a:cubicBezTo>
                      <a:cubicBezTo>
                        <a:pt x="28" y="87"/>
                        <a:pt x="33" y="83"/>
                        <a:pt x="38" y="81"/>
                      </a:cubicBezTo>
                      <a:cubicBezTo>
                        <a:pt x="42" y="78"/>
                        <a:pt x="42" y="77"/>
                        <a:pt x="48" y="75"/>
                      </a:cubicBezTo>
                      <a:cubicBezTo>
                        <a:pt x="53" y="72"/>
                        <a:pt x="58" y="69"/>
                        <a:pt x="68" y="65"/>
                      </a:cubicBezTo>
                      <a:cubicBezTo>
                        <a:pt x="77" y="60"/>
                        <a:pt x="95" y="51"/>
                        <a:pt x="104" y="47"/>
                      </a:cubicBezTo>
                      <a:cubicBezTo>
                        <a:pt x="112" y="42"/>
                        <a:pt x="114" y="38"/>
                        <a:pt x="122" y="35"/>
                      </a:cubicBezTo>
                      <a:cubicBezTo>
                        <a:pt x="129" y="31"/>
                        <a:pt x="141" y="28"/>
                        <a:pt x="150" y="25"/>
                      </a:cubicBezTo>
                      <a:cubicBezTo>
                        <a:pt x="158" y="21"/>
                        <a:pt x="164" y="17"/>
                        <a:pt x="172" y="15"/>
                      </a:cubicBezTo>
                      <a:cubicBezTo>
                        <a:pt x="179" y="12"/>
                        <a:pt x="189" y="9"/>
                        <a:pt x="196" y="7"/>
                      </a:cubicBezTo>
                      <a:cubicBezTo>
                        <a:pt x="202" y="4"/>
                        <a:pt x="207" y="2"/>
                        <a:pt x="212" y="1"/>
                      </a:cubicBezTo>
                      <a:cubicBezTo>
                        <a:pt x="216" y="0"/>
                        <a:pt x="220" y="0"/>
                        <a:pt x="224" y="1"/>
                      </a:cubicBezTo>
                    </a:path>
                  </a:pathLst>
                </a:custGeom>
                <a:noFill/>
                <a:ln w="28575" cap="flat" cmpd="sng">
                  <a:solidFill>
                    <a:schemeClr val="accent2"/>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39" name="Freeform 19"/>
                <p:cNvSpPr>
                  <a:spLocks/>
                </p:cNvSpPr>
                <p:nvPr/>
              </p:nvSpPr>
              <p:spPr bwMode="auto">
                <a:xfrm rot="3455209">
                  <a:off x="3604" y="1362"/>
                  <a:ext cx="235" cy="141"/>
                </a:xfrm>
                <a:custGeom>
                  <a:avLst/>
                  <a:gdLst>
                    <a:gd name="T0" fmla="*/ 0 w 224"/>
                    <a:gd name="T1" fmla="*/ 113 h 113"/>
                    <a:gd name="T2" fmla="*/ 22 w 224"/>
                    <a:gd name="T3" fmla="*/ 93 h 113"/>
                    <a:gd name="T4" fmla="*/ 38 w 224"/>
                    <a:gd name="T5" fmla="*/ 81 h 113"/>
                    <a:gd name="T6" fmla="*/ 48 w 224"/>
                    <a:gd name="T7" fmla="*/ 75 h 113"/>
                    <a:gd name="T8" fmla="*/ 68 w 224"/>
                    <a:gd name="T9" fmla="*/ 65 h 113"/>
                    <a:gd name="T10" fmla="*/ 104 w 224"/>
                    <a:gd name="T11" fmla="*/ 47 h 113"/>
                    <a:gd name="T12" fmla="*/ 122 w 224"/>
                    <a:gd name="T13" fmla="*/ 35 h 113"/>
                    <a:gd name="T14" fmla="*/ 150 w 224"/>
                    <a:gd name="T15" fmla="*/ 25 h 113"/>
                    <a:gd name="T16" fmla="*/ 172 w 224"/>
                    <a:gd name="T17" fmla="*/ 15 h 113"/>
                    <a:gd name="T18" fmla="*/ 196 w 224"/>
                    <a:gd name="T19" fmla="*/ 7 h 113"/>
                    <a:gd name="T20" fmla="*/ 212 w 224"/>
                    <a:gd name="T21" fmla="*/ 1 h 113"/>
                    <a:gd name="T22" fmla="*/ 224 w 224"/>
                    <a:gd name="T23" fmla="*/ 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 h="113">
                      <a:moveTo>
                        <a:pt x="0" y="113"/>
                      </a:moveTo>
                      <a:cubicBezTo>
                        <a:pt x="7" y="105"/>
                        <a:pt x="15" y="98"/>
                        <a:pt x="22" y="93"/>
                      </a:cubicBezTo>
                      <a:cubicBezTo>
                        <a:pt x="28" y="87"/>
                        <a:pt x="33" y="83"/>
                        <a:pt x="38" y="81"/>
                      </a:cubicBezTo>
                      <a:cubicBezTo>
                        <a:pt x="42" y="78"/>
                        <a:pt x="42" y="77"/>
                        <a:pt x="48" y="75"/>
                      </a:cubicBezTo>
                      <a:cubicBezTo>
                        <a:pt x="53" y="72"/>
                        <a:pt x="58" y="69"/>
                        <a:pt x="68" y="65"/>
                      </a:cubicBezTo>
                      <a:cubicBezTo>
                        <a:pt x="77" y="60"/>
                        <a:pt x="95" y="51"/>
                        <a:pt x="104" y="47"/>
                      </a:cubicBezTo>
                      <a:cubicBezTo>
                        <a:pt x="112" y="42"/>
                        <a:pt x="114" y="38"/>
                        <a:pt x="122" y="35"/>
                      </a:cubicBezTo>
                      <a:cubicBezTo>
                        <a:pt x="129" y="31"/>
                        <a:pt x="141" y="28"/>
                        <a:pt x="150" y="25"/>
                      </a:cubicBezTo>
                      <a:cubicBezTo>
                        <a:pt x="158" y="21"/>
                        <a:pt x="164" y="17"/>
                        <a:pt x="172" y="15"/>
                      </a:cubicBezTo>
                      <a:cubicBezTo>
                        <a:pt x="179" y="12"/>
                        <a:pt x="189" y="9"/>
                        <a:pt x="196" y="7"/>
                      </a:cubicBezTo>
                      <a:cubicBezTo>
                        <a:pt x="202" y="4"/>
                        <a:pt x="207" y="2"/>
                        <a:pt x="212" y="1"/>
                      </a:cubicBezTo>
                      <a:cubicBezTo>
                        <a:pt x="216" y="0"/>
                        <a:pt x="220" y="0"/>
                        <a:pt x="224" y="1"/>
                      </a:cubicBezTo>
                    </a:path>
                  </a:pathLst>
                </a:custGeom>
                <a:noFill/>
                <a:ln w="28575" cap="flat" cmpd="sng">
                  <a:solidFill>
                    <a:schemeClr val="accent2"/>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40" name="Line 20"/>
                <p:cNvSpPr>
                  <a:spLocks noChangeShapeType="1"/>
                </p:cNvSpPr>
                <p:nvPr/>
              </p:nvSpPr>
              <p:spPr bwMode="auto">
                <a:xfrm flipH="1" flipV="1">
                  <a:off x="3599" y="1366"/>
                  <a:ext cx="66" cy="247"/>
                </a:xfrm>
                <a:prstGeom prst="line">
                  <a:avLst/>
                </a:prstGeom>
                <a:noFill/>
                <a:ln w="127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41" name="Line 21"/>
                <p:cNvSpPr>
                  <a:spLocks noChangeShapeType="1"/>
                </p:cNvSpPr>
                <p:nvPr/>
              </p:nvSpPr>
              <p:spPr bwMode="auto">
                <a:xfrm flipH="1" flipV="1">
                  <a:off x="3840" y="1481"/>
                  <a:ext cx="51" cy="264"/>
                </a:xfrm>
                <a:prstGeom prst="line">
                  <a:avLst/>
                </a:prstGeom>
                <a:noFill/>
                <a:ln w="127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42" name="Line 22"/>
                <p:cNvSpPr>
                  <a:spLocks noChangeShapeType="1"/>
                </p:cNvSpPr>
                <p:nvPr/>
              </p:nvSpPr>
              <p:spPr bwMode="auto">
                <a:xfrm>
                  <a:off x="4070" y="1360"/>
                  <a:ext cx="18" cy="246"/>
                </a:xfrm>
                <a:prstGeom prst="line">
                  <a:avLst/>
                </a:prstGeom>
                <a:noFill/>
                <a:ln w="127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43" name="Line 23"/>
                <p:cNvSpPr>
                  <a:spLocks noChangeShapeType="1"/>
                </p:cNvSpPr>
                <p:nvPr/>
              </p:nvSpPr>
              <p:spPr bwMode="auto">
                <a:xfrm flipH="1" flipV="1">
                  <a:off x="3869" y="1204"/>
                  <a:ext cx="8" cy="253"/>
                </a:xfrm>
                <a:prstGeom prst="line">
                  <a:avLst/>
                </a:prstGeom>
                <a:noFill/>
                <a:ln w="127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2345" name="Freeform 25"/>
              <p:cNvSpPr>
                <a:spLocks/>
              </p:cNvSpPr>
              <p:nvPr/>
            </p:nvSpPr>
            <p:spPr bwMode="auto">
              <a:xfrm rot="-17575924">
                <a:off x="3878" y="1392"/>
                <a:ext cx="199" cy="136"/>
              </a:xfrm>
              <a:custGeom>
                <a:avLst/>
                <a:gdLst>
                  <a:gd name="T0" fmla="*/ 0 w 224"/>
                  <a:gd name="T1" fmla="*/ 113 h 113"/>
                  <a:gd name="T2" fmla="*/ 22 w 224"/>
                  <a:gd name="T3" fmla="*/ 93 h 113"/>
                  <a:gd name="T4" fmla="*/ 38 w 224"/>
                  <a:gd name="T5" fmla="*/ 81 h 113"/>
                  <a:gd name="T6" fmla="*/ 48 w 224"/>
                  <a:gd name="T7" fmla="*/ 75 h 113"/>
                  <a:gd name="T8" fmla="*/ 68 w 224"/>
                  <a:gd name="T9" fmla="*/ 65 h 113"/>
                  <a:gd name="T10" fmla="*/ 104 w 224"/>
                  <a:gd name="T11" fmla="*/ 47 h 113"/>
                  <a:gd name="T12" fmla="*/ 122 w 224"/>
                  <a:gd name="T13" fmla="*/ 35 h 113"/>
                  <a:gd name="T14" fmla="*/ 150 w 224"/>
                  <a:gd name="T15" fmla="*/ 25 h 113"/>
                  <a:gd name="T16" fmla="*/ 172 w 224"/>
                  <a:gd name="T17" fmla="*/ 15 h 113"/>
                  <a:gd name="T18" fmla="*/ 196 w 224"/>
                  <a:gd name="T19" fmla="*/ 7 h 113"/>
                  <a:gd name="T20" fmla="*/ 212 w 224"/>
                  <a:gd name="T21" fmla="*/ 1 h 113"/>
                  <a:gd name="T22" fmla="*/ 224 w 224"/>
                  <a:gd name="T23" fmla="*/ 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 h="113">
                    <a:moveTo>
                      <a:pt x="0" y="113"/>
                    </a:moveTo>
                    <a:cubicBezTo>
                      <a:pt x="7" y="105"/>
                      <a:pt x="15" y="98"/>
                      <a:pt x="22" y="93"/>
                    </a:cubicBezTo>
                    <a:cubicBezTo>
                      <a:pt x="28" y="87"/>
                      <a:pt x="33" y="83"/>
                      <a:pt x="38" y="81"/>
                    </a:cubicBezTo>
                    <a:cubicBezTo>
                      <a:pt x="42" y="78"/>
                      <a:pt x="42" y="77"/>
                      <a:pt x="48" y="75"/>
                    </a:cubicBezTo>
                    <a:cubicBezTo>
                      <a:pt x="53" y="72"/>
                      <a:pt x="58" y="69"/>
                      <a:pt x="68" y="65"/>
                    </a:cubicBezTo>
                    <a:cubicBezTo>
                      <a:pt x="77" y="60"/>
                      <a:pt x="95" y="51"/>
                      <a:pt x="104" y="47"/>
                    </a:cubicBezTo>
                    <a:cubicBezTo>
                      <a:pt x="112" y="42"/>
                      <a:pt x="114" y="38"/>
                      <a:pt x="122" y="35"/>
                    </a:cubicBezTo>
                    <a:cubicBezTo>
                      <a:pt x="129" y="31"/>
                      <a:pt x="141" y="28"/>
                      <a:pt x="150" y="25"/>
                    </a:cubicBezTo>
                    <a:cubicBezTo>
                      <a:pt x="158" y="21"/>
                      <a:pt x="164" y="17"/>
                      <a:pt x="172" y="15"/>
                    </a:cubicBezTo>
                    <a:cubicBezTo>
                      <a:pt x="179" y="12"/>
                      <a:pt x="189" y="9"/>
                      <a:pt x="196" y="7"/>
                    </a:cubicBezTo>
                    <a:cubicBezTo>
                      <a:pt x="202" y="4"/>
                      <a:pt x="207" y="2"/>
                      <a:pt x="212" y="1"/>
                    </a:cubicBezTo>
                    <a:cubicBezTo>
                      <a:pt x="216" y="0"/>
                      <a:pt x="220" y="0"/>
                      <a:pt x="224" y="1"/>
                    </a:cubicBezTo>
                  </a:path>
                </a:pathLst>
              </a:custGeom>
              <a:noFill/>
              <a:ln w="28575" cap="flat" cmpd="sng">
                <a:solidFill>
                  <a:schemeClr val="tx1"/>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46" name="Freeform 26"/>
              <p:cNvSpPr>
                <a:spLocks/>
              </p:cNvSpPr>
              <p:nvPr/>
            </p:nvSpPr>
            <p:spPr bwMode="auto">
              <a:xfrm rot="-615720">
                <a:off x="3653" y="1416"/>
                <a:ext cx="240" cy="102"/>
              </a:xfrm>
              <a:custGeom>
                <a:avLst/>
                <a:gdLst>
                  <a:gd name="T0" fmla="*/ 0 w 224"/>
                  <a:gd name="T1" fmla="*/ 113 h 113"/>
                  <a:gd name="T2" fmla="*/ 22 w 224"/>
                  <a:gd name="T3" fmla="*/ 93 h 113"/>
                  <a:gd name="T4" fmla="*/ 38 w 224"/>
                  <a:gd name="T5" fmla="*/ 81 h 113"/>
                  <a:gd name="T6" fmla="*/ 48 w 224"/>
                  <a:gd name="T7" fmla="*/ 75 h 113"/>
                  <a:gd name="T8" fmla="*/ 68 w 224"/>
                  <a:gd name="T9" fmla="*/ 65 h 113"/>
                  <a:gd name="T10" fmla="*/ 104 w 224"/>
                  <a:gd name="T11" fmla="*/ 47 h 113"/>
                  <a:gd name="T12" fmla="*/ 122 w 224"/>
                  <a:gd name="T13" fmla="*/ 35 h 113"/>
                  <a:gd name="T14" fmla="*/ 150 w 224"/>
                  <a:gd name="T15" fmla="*/ 25 h 113"/>
                  <a:gd name="T16" fmla="*/ 172 w 224"/>
                  <a:gd name="T17" fmla="*/ 15 h 113"/>
                  <a:gd name="T18" fmla="*/ 196 w 224"/>
                  <a:gd name="T19" fmla="*/ 7 h 113"/>
                  <a:gd name="T20" fmla="*/ 212 w 224"/>
                  <a:gd name="T21" fmla="*/ 1 h 113"/>
                  <a:gd name="T22" fmla="*/ 224 w 224"/>
                  <a:gd name="T23" fmla="*/ 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 h="113">
                    <a:moveTo>
                      <a:pt x="0" y="113"/>
                    </a:moveTo>
                    <a:cubicBezTo>
                      <a:pt x="7" y="105"/>
                      <a:pt x="15" y="98"/>
                      <a:pt x="22" y="93"/>
                    </a:cubicBezTo>
                    <a:cubicBezTo>
                      <a:pt x="28" y="87"/>
                      <a:pt x="33" y="83"/>
                      <a:pt x="38" y="81"/>
                    </a:cubicBezTo>
                    <a:cubicBezTo>
                      <a:pt x="42" y="78"/>
                      <a:pt x="42" y="77"/>
                      <a:pt x="48" y="75"/>
                    </a:cubicBezTo>
                    <a:cubicBezTo>
                      <a:pt x="53" y="72"/>
                      <a:pt x="58" y="69"/>
                      <a:pt x="68" y="65"/>
                    </a:cubicBezTo>
                    <a:cubicBezTo>
                      <a:pt x="77" y="60"/>
                      <a:pt x="95" y="51"/>
                      <a:pt x="104" y="47"/>
                    </a:cubicBezTo>
                    <a:cubicBezTo>
                      <a:pt x="112" y="42"/>
                      <a:pt x="114" y="38"/>
                      <a:pt x="122" y="35"/>
                    </a:cubicBezTo>
                    <a:cubicBezTo>
                      <a:pt x="129" y="31"/>
                      <a:pt x="141" y="28"/>
                      <a:pt x="150" y="25"/>
                    </a:cubicBezTo>
                    <a:cubicBezTo>
                      <a:pt x="158" y="21"/>
                      <a:pt x="164" y="17"/>
                      <a:pt x="172" y="15"/>
                    </a:cubicBezTo>
                    <a:cubicBezTo>
                      <a:pt x="179" y="12"/>
                      <a:pt x="189" y="9"/>
                      <a:pt x="196" y="7"/>
                    </a:cubicBezTo>
                    <a:cubicBezTo>
                      <a:pt x="202" y="4"/>
                      <a:pt x="207" y="2"/>
                      <a:pt x="212" y="1"/>
                    </a:cubicBezTo>
                    <a:cubicBezTo>
                      <a:pt x="216" y="0"/>
                      <a:pt x="220" y="0"/>
                      <a:pt x="224" y="1"/>
                    </a:cubicBezTo>
                  </a:path>
                </a:pathLst>
              </a:custGeom>
              <a:noFill/>
              <a:ln w="28575" cap="flat" cmpd="sng">
                <a:solidFill>
                  <a:schemeClr val="tx1"/>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47" name="Freeform 27"/>
              <p:cNvSpPr>
                <a:spLocks/>
              </p:cNvSpPr>
              <p:nvPr/>
            </p:nvSpPr>
            <p:spPr bwMode="auto">
              <a:xfrm rot="-615720">
                <a:off x="3882" y="1546"/>
                <a:ext cx="223" cy="107"/>
              </a:xfrm>
              <a:custGeom>
                <a:avLst/>
                <a:gdLst>
                  <a:gd name="T0" fmla="*/ 0 w 224"/>
                  <a:gd name="T1" fmla="*/ 113 h 113"/>
                  <a:gd name="T2" fmla="*/ 22 w 224"/>
                  <a:gd name="T3" fmla="*/ 93 h 113"/>
                  <a:gd name="T4" fmla="*/ 38 w 224"/>
                  <a:gd name="T5" fmla="*/ 81 h 113"/>
                  <a:gd name="T6" fmla="*/ 48 w 224"/>
                  <a:gd name="T7" fmla="*/ 75 h 113"/>
                  <a:gd name="T8" fmla="*/ 68 w 224"/>
                  <a:gd name="T9" fmla="*/ 65 h 113"/>
                  <a:gd name="T10" fmla="*/ 104 w 224"/>
                  <a:gd name="T11" fmla="*/ 47 h 113"/>
                  <a:gd name="T12" fmla="*/ 122 w 224"/>
                  <a:gd name="T13" fmla="*/ 35 h 113"/>
                  <a:gd name="T14" fmla="*/ 150 w 224"/>
                  <a:gd name="T15" fmla="*/ 25 h 113"/>
                  <a:gd name="T16" fmla="*/ 172 w 224"/>
                  <a:gd name="T17" fmla="*/ 15 h 113"/>
                  <a:gd name="T18" fmla="*/ 196 w 224"/>
                  <a:gd name="T19" fmla="*/ 7 h 113"/>
                  <a:gd name="T20" fmla="*/ 212 w 224"/>
                  <a:gd name="T21" fmla="*/ 1 h 113"/>
                  <a:gd name="T22" fmla="*/ 224 w 224"/>
                  <a:gd name="T23" fmla="*/ 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 h="113">
                    <a:moveTo>
                      <a:pt x="0" y="113"/>
                    </a:moveTo>
                    <a:cubicBezTo>
                      <a:pt x="7" y="105"/>
                      <a:pt x="15" y="98"/>
                      <a:pt x="22" y="93"/>
                    </a:cubicBezTo>
                    <a:cubicBezTo>
                      <a:pt x="28" y="87"/>
                      <a:pt x="33" y="83"/>
                      <a:pt x="38" y="81"/>
                    </a:cubicBezTo>
                    <a:cubicBezTo>
                      <a:pt x="42" y="78"/>
                      <a:pt x="42" y="77"/>
                      <a:pt x="48" y="75"/>
                    </a:cubicBezTo>
                    <a:cubicBezTo>
                      <a:pt x="53" y="72"/>
                      <a:pt x="58" y="69"/>
                      <a:pt x="68" y="65"/>
                    </a:cubicBezTo>
                    <a:cubicBezTo>
                      <a:pt x="77" y="60"/>
                      <a:pt x="95" y="51"/>
                      <a:pt x="104" y="47"/>
                    </a:cubicBezTo>
                    <a:cubicBezTo>
                      <a:pt x="112" y="42"/>
                      <a:pt x="114" y="38"/>
                      <a:pt x="122" y="35"/>
                    </a:cubicBezTo>
                    <a:cubicBezTo>
                      <a:pt x="129" y="31"/>
                      <a:pt x="141" y="28"/>
                      <a:pt x="150" y="25"/>
                    </a:cubicBezTo>
                    <a:cubicBezTo>
                      <a:pt x="158" y="21"/>
                      <a:pt x="164" y="17"/>
                      <a:pt x="172" y="15"/>
                    </a:cubicBezTo>
                    <a:cubicBezTo>
                      <a:pt x="179" y="12"/>
                      <a:pt x="189" y="9"/>
                      <a:pt x="196" y="7"/>
                    </a:cubicBezTo>
                    <a:cubicBezTo>
                      <a:pt x="202" y="4"/>
                      <a:pt x="207" y="2"/>
                      <a:pt x="212" y="1"/>
                    </a:cubicBezTo>
                    <a:cubicBezTo>
                      <a:pt x="216" y="0"/>
                      <a:pt x="220" y="0"/>
                      <a:pt x="224" y="1"/>
                    </a:cubicBezTo>
                  </a:path>
                </a:pathLst>
              </a:custGeom>
              <a:noFill/>
              <a:ln w="28575" cap="flat" cmpd="sng">
                <a:solidFill>
                  <a:schemeClr val="tx1"/>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48" name="Freeform 28"/>
              <p:cNvSpPr>
                <a:spLocks/>
              </p:cNvSpPr>
              <p:nvPr/>
            </p:nvSpPr>
            <p:spPr bwMode="auto">
              <a:xfrm rot="3455209">
                <a:off x="3664" y="1546"/>
                <a:ext cx="223" cy="116"/>
              </a:xfrm>
              <a:custGeom>
                <a:avLst/>
                <a:gdLst>
                  <a:gd name="T0" fmla="*/ 0 w 224"/>
                  <a:gd name="T1" fmla="*/ 113 h 113"/>
                  <a:gd name="T2" fmla="*/ 22 w 224"/>
                  <a:gd name="T3" fmla="*/ 93 h 113"/>
                  <a:gd name="T4" fmla="*/ 38 w 224"/>
                  <a:gd name="T5" fmla="*/ 81 h 113"/>
                  <a:gd name="T6" fmla="*/ 48 w 224"/>
                  <a:gd name="T7" fmla="*/ 75 h 113"/>
                  <a:gd name="T8" fmla="*/ 68 w 224"/>
                  <a:gd name="T9" fmla="*/ 65 h 113"/>
                  <a:gd name="T10" fmla="*/ 104 w 224"/>
                  <a:gd name="T11" fmla="*/ 47 h 113"/>
                  <a:gd name="T12" fmla="*/ 122 w 224"/>
                  <a:gd name="T13" fmla="*/ 35 h 113"/>
                  <a:gd name="T14" fmla="*/ 150 w 224"/>
                  <a:gd name="T15" fmla="*/ 25 h 113"/>
                  <a:gd name="T16" fmla="*/ 172 w 224"/>
                  <a:gd name="T17" fmla="*/ 15 h 113"/>
                  <a:gd name="T18" fmla="*/ 196 w 224"/>
                  <a:gd name="T19" fmla="*/ 7 h 113"/>
                  <a:gd name="T20" fmla="*/ 212 w 224"/>
                  <a:gd name="T21" fmla="*/ 1 h 113"/>
                  <a:gd name="T22" fmla="*/ 224 w 224"/>
                  <a:gd name="T23" fmla="*/ 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 h="113">
                    <a:moveTo>
                      <a:pt x="0" y="113"/>
                    </a:moveTo>
                    <a:cubicBezTo>
                      <a:pt x="7" y="105"/>
                      <a:pt x="15" y="98"/>
                      <a:pt x="22" y="93"/>
                    </a:cubicBezTo>
                    <a:cubicBezTo>
                      <a:pt x="28" y="87"/>
                      <a:pt x="33" y="83"/>
                      <a:pt x="38" y="81"/>
                    </a:cubicBezTo>
                    <a:cubicBezTo>
                      <a:pt x="42" y="78"/>
                      <a:pt x="42" y="77"/>
                      <a:pt x="48" y="75"/>
                    </a:cubicBezTo>
                    <a:cubicBezTo>
                      <a:pt x="53" y="72"/>
                      <a:pt x="58" y="69"/>
                      <a:pt x="68" y="65"/>
                    </a:cubicBezTo>
                    <a:cubicBezTo>
                      <a:pt x="77" y="60"/>
                      <a:pt x="95" y="51"/>
                      <a:pt x="104" y="47"/>
                    </a:cubicBezTo>
                    <a:cubicBezTo>
                      <a:pt x="112" y="42"/>
                      <a:pt x="114" y="38"/>
                      <a:pt x="122" y="35"/>
                    </a:cubicBezTo>
                    <a:cubicBezTo>
                      <a:pt x="129" y="31"/>
                      <a:pt x="141" y="28"/>
                      <a:pt x="150" y="25"/>
                    </a:cubicBezTo>
                    <a:cubicBezTo>
                      <a:pt x="158" y="21"/>
                      <a:pt x="164" y="17"/>
                      <a:pt x="172" y="15"/>
                    </a:cubicBezTo>
                    <a:cubicBezTo>
                      <a:pt x="179" y="12"/>
                      <a:pt x="189" y="9"/>
                      <a:pt x="196" y="7"/>
                    </a:cubicBezTo>
                    <a:cubicBezTo>
                      <a:pt x="202" y="4"/>
                      <a:pt x="207" y="2"/>
                      <a:pt x="212" y="1"/>
                    </a:cubicBezTo>
                    <a:cubicBezTo>
                      <a:pt x="216" y="0"/>
                      <a:pt x="220" y="0"/>
                      <a:pt x="224" y="1"/>
                    </a:cubicBezTo>
                  </a:path>
                </a:pathLst>
              </a:custGeom>
              <a:noFill/>
              <a:ln w="28575" cap="flat" cmpd="sng">
                <a:solidFill>
                  <a:schemeClr val="tx1"/>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49" name="Freeform 29"/>
              <p:cNvSpPr>
                <a:spLocks/>
              </p:cNvSpPr>
              <p:nvPr/>
            </p:nvSpPr>
            <p:spPr bwMode="auto">
              <a:xfrm>
                <a:off x="3609" y="1124"/>
                <a:ext cx="468" cy="291"/>
              </a:xfrm>
              <a:custGeom>
                <a:avLst/>
                <a:gdLst>
                  <a:gd name="T0" fmla="*/ 0 w 468"/>
                  <a:gd name="T1" fmla="*/ 162 h 291"/>
                  <a:gd name="T2" fmla="*/ 39 w 468"/>
                  <a:gd name="T3" fmla="*/ 126 h 291"/>
                  <a:gd name="T4" fmla="*/ 84 w 468"/>
                  <a:gd name="T5" fmla="*/ 96 h 291"/>
                  <a:gd name="T6" fmla="*/ 138 w 468"/>
                  <a:gd name="T7" fmla="*/ 60 h 291"/>
                  <a:gd name="T8" fmla="*/ 195 w 468"/>
                  <a:gd name="T9" fmla="*/ 33 h 291"/>
                  <a:gd name="T10" fmla="*/ 264 w 468"/>
                  <a:gd name="T11" fmla="*/ 0 h 291"/>
                  <a:gd name="T12" fmla="*/ 321 w 468"/>
                  <a:gd name="T13" fmla="*/ 30 h 291"/>
                  <a:gd name="T14" fmla="*/ 384 w 468"/>
                  <a:gd name="T15" fmla="*/ 81 h 291"/>
                  <a:gd name="T16" fmla="*/ 423 w 468"/>
                  <a:gd name="T17" fmla="*/ 111 h 291"/>
                  <a:gd name="T18" fmla="*/ 468 w 468"/>
                  <a:gd name="T19" fmla="*/ 159 h 291"/>
                  <a:gd name="T20" fmla="*/ 384 w 468"/>
                  <a:gd name="T21" fmla="*/ 195 h 291"/>
                  <a:gd name="T22" fmla="*/ 318 w 468"/>
                  <a:gd name="T23" fmla="*/ 234 h 291"/>
                  <a:gd name="T24" fmla="*/ 258 w 468"/>
                  <a:gd name="T25" fmla="*/ 267 h 291"/>
                  <a:gd name="T26" fmla="*/ 231 w 468"/>
                  <a:gd name="T27" fmla="*/ 291 h 291"/>
                  <a:gd name="T28" fmla="*/ 171 w 468"/>
                  <a:gd name="T29" fmla="*/ 249 h 291"/>
                  <a:gd name="T30" fmla="*/ 117 w 468"/>
                  <a:gd name="T31" fmla="*/ 222 h 291"/>
                  <a:gd name="T32" fmla="*/ 60 w 468"/>
                  <a:gd name="T33" fmla="*/ 195 h 291"/>
                  <a:gd name="T34" fmla="*/ 21 w 468"/>
                  <a:gd name="T35" fmla="*/ 177 h 291"/>
                  <a:gd name="T36" fmla="*/ 0 w 468"/>
                  <a:gd name="T37" fmla="*/ 16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8" h="291">
                    <a:moveTo>
                      <a:pt x="0" y="162"/>
                    </a:moveTo>
                    <a:lnTo>
                      <a:pt x="39" y="126"/>
                    </a:lnTo>
                    <a:lnTo>
                      <a:pt x="84" y="96"/>
                    </a:lnTo>
                    <a:lnTo>
                      <a:pt x="138" y="60"/>
                    </a:lnTo>
                    <a:lnTo>
                      <a:pt x="195" y="33"/>
                    </a:lnTo>
                    <a:lnTo>
                      <a:pt x="264" y="0"/>
                    </a:lnTo>
                    <a:lnTo>
                      <a:pt x="321" y="30"/>
                    </a:lnTo>
                    <a:lnTo>
                      <a:pt x="384" y="81"/>
                    </a:lnTo>
                    <a:lnTo>
                      <a:pt x="423" y="111"/>
                    </a:lnTo>
                    <a:lnTo>
                      <a:pt x="468" y="159"/>
                    </a:lnTo>
                    <a:lnTo>
                      <a:pt x="384" y="195"/>
                    </a:lnTo>
                    <a:lnTo>
                      <a:pt x="318" y="234"/>
                    </a:lnTo>
                    <a:lnTo>
                      <a:pt x="258" y="267"/>
                    </a:lnTo>
                    <a:lnTo>
                      <a:pt x="231" y="291"/>
                    </a:lnTo>
                    <a:lnTo>
                      <a:pt x="171" y="249"/>
                    </a:lnTo>
                    <a:lnTo>
                      <a:pt x="117" y="222"/>
                    </a:lnTo>
                    <a:lnTo>
                      <a:pt x="60" y="195"/>
                    </a:lnTo>
                    <a:lnTo>
                      <a:pt x="21" y="177"/>
                    </a:lnTo>
                    <a:lnTo>
                      <a:pt x="0" y="162"/>
                    </a:lnTo>
                    <a:close/>
                  </a:path>
                </a:pathLst>
              </a:custGeom>
              <a:solidFill>
                <a:srgbClr val="99CCFF">
                  <a:alpha val="50000"/>
                </a:srgbClr>
              </a:solidFill>
              <a:ln w="12700" cap="flat" cmpd="sng">
                <a:solidFill>
                  <a:srgbClr val="0000FF"/>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2352" name="Text Box 32"/>
            <p:cNvSpPr txBox="1">
              <a:spLocks noChangeArrowheads="1"/>
            </p:cNvSpPr>
            <p:nvPr/>
          </p:nvSpPr>
          <p:spPr bwMode="auto">
            <a:xfrm>
              <a:off x="2762" y="1921"/>
              <a:ext cx="257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a:t>… is not a cube position-space.</a:t>
              </a:r>
            </a:p>
          </p:txBody>
        </p:sp>
      </p:grpSp>
      <p:grpSp>
        <p:nvGrpSpPr>
          <p:cNvPr id="312355" name="Group 35"/>
          <p:cNvGrpSpPr>
            <a:grpSpLocks/>
          </p:cNvGrpSpPr>
          <p:nvPr/>
        </p:nvGrpSpPr>
        <p:grpSpPr bwMode="auto">
          <a:xfrm>
            <a:off x="458788" y="3573463"/>
            <a:ext cx="8412162" cy="2921000"/>
            <a:chOff x="289" y="2251"/>
            <a:chExt cx="5299" cy="1840"/>
          </a:xfrm>
        </p:grpSpPr>
        <p:sp>
          <p:nvSpPr>
            <p:cNvPr id="312353" name="Rectangle 33"/>
            <p:cNvSpPr>
              <a:spLocks noChangeArrowheads="1"/>
            </p:cNvSpPr>
            <p:nvPr/>
          </p:nvSpPr>
          <p:spPr bwMode="auto">
            <a:xfrm>
              <a:off x="2921" y="2251"/>
              <a:ext cx="2667" cy="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95000"/>
                </a:lnSpc>
                <a:spcBef>
                  <a:spcPct val="15000"/>
                </a:spcBef>
              </a:pPr>
              <a:r>
                <a:rPr lang="en-US" altLang="en-US" sz="1600"/>
                <a:t>Only points in the red region are transformed by the map projection.</a:t>
              </a:r>
            </a:p>
            <a:p>
              <a:pPr>
                <a:lnSpc>
                  <a:spcPct val="95000"/>
                </a:lnSpc>
                <a:spcBef>
                  <a:spcPct val="15000"/>
                </a:spcBef>
              </a:pPr>
              <a:r>
                <a:rPr lang="en-US" altLang="en-US" sz="1600"/>
                <a:t>Every point on the base (</a:t>
              </a:r>
              <a:r>
                <a:rPr lang="en-US" altLang="en-US" sz="1600">
                  <a:solidFill>
                    <a:srgbClr val="FF0000"/>
                  </a:solidFill>
                </a:rPr>
                <a:t>red</a:t>
              </a:r>
              <a:r>
                <a:rPr lang="en-US" altLang="en-US" sz="1600"/>
                <a:t>) is on the ellipsoid. </a:t>
              </a:r>
            </a:p>
            <a:p>
              <a:pPr>
                <a:lnSpc>
                  <a:spcPct val="95000"/>
                </a:lnSpc>
                <a:spcBef>
                  <a:spcPct val="15000"/>
                </a:spcBef>
              </a:pPr>
              <a:r>
                <a:rPr lang="en-US" altLang="en-US" sz="1600"/>
                <a:t>If the projection is </a:t>
              </a:r>
              <a:r>
                <a:rPr lang="en-US" altLang="en-US" sz="1600" i="1"/>
                <a:t>conformal</a:t>
              </a:r>
              <a:r>
                <a:rPr lang="en-US" altLang="en-US" sz="1600"/>
                <a:t> interior angles of the base are 90°.</a:t>
              </a:r>
            </a:p>
            <a:p>
              <a:pPr>
                <a:lnSpc>
                  <a:spcPct val="95000"/>
                </a:lnSpc>
                <a:spcBef>
                  <a:spcPct val="15000"/>
                </a:spcBef>
              </a:pPr>
              <a:r>
                <a:rPr lang="en-US" altLang="en-US" sz="1600"/>
                <a:t>All other angles are generally not 90°.</a:t>
              </a:r>
            </a:p>
            <a:p>
              <a:pPr>
                <a:lnSpc>
                  <a:spcPct val="95000"/>
                </a:lnSpc>
                <a:spcBef>
                  <a:spcPct val="15000"/>
                </a:spcBef>
              </a:pPr>
              <a:r>
                <a:rPr lang="en-US" altLang="en-US" sz="1600"/>
                <a:t>In general none of the sides are equal.</a:t>
              </a:r>
            </a:p>
            <a:p>
              <a:pPr>
                <a:lnSpc>
                  <a:spcPct val="95000"/>
                </a:lnSpc>
                <a:spcBef>
                  <a:spcPct val="15000"/>
                </a:spcBef>
              </a:pPr>
              <a:r>
                <a:rPr lang="en-US" altLang="en-US" sz="1600"/>
                <a:t>The vertical lines are not parallel and are not even coplanar.</a:t>
              </a:r>
            </a:p>
            <a:p>
              <a:pPr>
                <a:lnSpc>
                  <a:spcPct val="95000"/>
                </a:lnSpc>
                <a:spcBef>
                  <a:spcPct val="15000"/>
                </a:spcBef>
              </a:pPr>
              <a:r>
                <a:rPr lang="en-US" altLang="en-US" sz="1600"/>
                <a:t>The 3D volume is no longer convex.</a:t>
              </a:r>
            </a:p>
          </p:txBody>
        </p:sp>
        <p:sp>
          <p:nvSpPr>
            <p:cNvPr id="312354" name="Rectangle 34"/>
            <p:cNvSpPr>
              <a:spLocks noChangeArrowheads="1"/>
            </p:cNvSpPr>
            <p:nvPr/>
          </p:nvSpPr>
          <p:spPr bwMode="auto">
            <a:xfrm>
              <a:off x="289" y="2715"/>
              <a:ext cx="2400" cy="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nSpc>
                  <a:spcPct val="95000"/>
                </a:lnSpc>
                <a:spcBef>
                  <a:spcPct val="15000"/>
                </a:spcBef>
              </a:pPr>
              <a:r>
                <a:rPr lang="en-US" altLang="en-US" sz="1600"/>
                <a:t>Every point on the base (</a:t>
              </a:r>
              <a:r>
                <a:rPr lang="en-US" altLang="en-US" sz="1600">
                  <a:solidFill>
                    <a:srgbClr val="FF0000"/>
                  </a:solidFill>
                </a:rPr>
                <a:t>red</a:t>
              </a:r>
              <a:r>
                <a:rPr lang="en-US" altLang="en-US" sz="1600"/>
                <a:t>) is on the plane.</a:t>
              </a:r>
            </a:p>
            <a:p>
              <a:pPr>
                <a:lnSpc>
                  <a:spcPct val="95000"/>
                </a:lnSpc>
                <a:spcBef>
                  <a:spcPct val="15000"/>
                </a:spcBef>
              </a:pPr>
              <a:r>
                <a:rPr lang="en-US" altLang="en-US" sz="1600"/>
                <a:t>Interior angles of the base are 90°.</a:t>
              </a:r>
            </a:p>
            <a:p>
              <a:pPr>
                <a:lnSpc>
                  <a:spcPct val="95000"/>
                </a:lnSpc>
                <a:spcBef>
                  <a:spcPct val="15000"/>
                </a:spcBef>
              </a:pPr>
              <a:r>
                <a:rPr lang="en-US" altLang="en-US" sz="1600"/>
                <a:t>All other interior angles are 90°.</a:t>
              </a:r>
            </a:p>
            <a:p>
              <a:pPr>
                <a:lnSpc>
                  <a:spcPct val="95000"/>
                </a:lnSpc>
                <a:spcBef>
                  <a:spcPct val="15000"/>
                </a:spcBef>
              </a:pPr>
              <a:r>
                <a:rPr lang="en-US" altLang="en-US" sz="1600"/>
                <a:t>All sides are of the same length.</a:t>
              </a:r>
            </a:p>
            <a:p>
              <a:pPr>
                <a:lnSpc>
                  <a:spcPct val="95000"/>
                </a:lnSpc>
                <a:spcBef>
                  <a:spcPct val="15000"/>
                </a:spcBef>
              </a:pPr>
              <a:r>
                <a:rPr lang="en-US" altLang="en-US" sz="1600"/>
                <a:t>The vertical sides are parallel planes.</a:t>
              </a:r>
            </a:p>
            <a:p>
              <a:pPr>
                <a:lnSpc>
                  <a:spcPct val="95000"/>
                </a:lnSpc>
                <a:spcBef>
                  <a:spcPct val="15000"/>
                </a:spcBef>
              </a:pPr>
              <a:r>
                <a:rPr lang="en-US" altLang="en-US" sz="1600"/>
                <a:t>The cube is a convex hull.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23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23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58825" y="263525"/>
            <a:ext cx="7785100" cy="706438"/>
          </a:xfrm>
        </p:spPr>
        <p:txBody>
          <a:bodyPr/>
          <a:lstStyle/>
          <a:p>
            <a:r>
              <a:rPr lang="en-US" altLang="en-US"/>
              <a:t>Standard coordinate systems</a:t>
            </a:r>
          </a:p>
        </p:txBody>
      </p:sp>
      <p:sp>
        <p:nvSpPr>
          <p:cNvPr id="3204" name="Text Box 132"/>
          <p:cNvSpPr txBox="1">
            <a:spLocks noChangeArrowheads="1"/>
          </p:cNvSpPr>
          <p:nvPr/>
        </p:nvSpPr>
        <p:spPr bwMode="auto">
          <a:xfrm>
            <a:off x="925513" y="1177925"/>
            <a:ext cx="933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3D CS</a:t>
            </a:r>
          </a:p>
        </p:txBody>
      </p:sp>
      <p:sp>
        <p:nvSpPr>
          <p:cNvPr id="3205" name="Text Box 133"/>
          <p:cNvSpPr txBox="1">
            <a:spLocks noChangeArrowheads="1"/>
          </p:cNvSpPr>
          <p:nvPr/>
        </p:nvSpPr>
        <p:spPr bwMode="auto">
          <a:xfrm>
            <a:off x="925513" y="1582738"/>
            <a:ext cx="3211512" cy="24304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700"/>
              <a:t>Euclidean 3D</a:t>
            </a:r>
          </a:p>
          <a:p>
            <a:r>
              <a:rPr lang="en-US" altLang="en-US" sz="1700"/>
              <a:t>Lococentric Euclidean 3D</a:t>
            </a:r>
          </a:p>
          <a:p>
            <a:r>
              <a:rPr lang="en-US" altLang="en-US" sz="1700"/>
              <a:t>Spherical</a:t>
            </a:r>
          </a:p>
          <a:p>
            <a:r>
              <a:rPr lang="en-US" altLang="en-US" sz="1700"/>
              <a:t>Lococentric spherical</a:t>
            </a:r>
          </a:p>
          <a:p>
            <a:r>
              <a:rPr lang="en-US" altLang="en-US" sz="1700"/>
              <a:t>Azimuthal spherical</a:t>
            </a:r>
          </a:p>
          <a:p>
            <a:r>
              <a:rPr lang="en-US" altLang="en-US" sz="1700"/>
              <a:t>Lococentric azimuthal spherical</a:t>
            </a:r>
          </a:p>
          <a:p>
            <a:r>
              <a:rPr lang="en-US" altLang="en-US" sz="1700"/>
              <a:t>Geodetic 3D</a:t>
            </a:r>
          </a:p>
          <a:p>
            <a:r>
              <a:rPr lang="en-US" altLang="en-US" sz="1700"/>
              <a:t>Cylindrical</a:t>
            </a:r>
          </a:p>
          <a:p>
            <a:r>
              <a:rPr lang="en-US" altLang="en-US" sz="1700"/>
              <a:t>Lococentric cylindrical</a:t>
            </a:r>
          </a:p>
        </p:txBody>
      </p:sp>
      <p:sp>
        <p:nvSpPr>
          <p:cNvPr id="3206" name="Text Box 134"/>
          <p:cNvSpPr txBox="1">
            <a:spLocks noChangeArrowheads="1"/>
          </p:cNvSpPr>
          <p:nvPr/>
        </p:nvSpPr>
        <p:spPr bwMode="auto">
          <a:xfrm>
            <a:off x="836613" y="4178300"/>
            <a:ext cx="1482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Surface CS</a:t>
            </a:r>
          </a:p>
        </p:txBody>
      </p:sp>
      <p:sp>
        <p:nvSpPr>
          <p:cNvPr id="3207" name="Text Box 135"/>
          <p:cNvSpPr txBox="1">
            <a:spLocks noChangeArrowheads="1"/>
          </p:cNvSpPr>
          <p:nvPr/>
        </p:nvSpPr>
        <p:spPr bwMode="auto">
          <a:xfrm>
            <a:off x="925513" y="4557713"/>
            <a:ext cx="3081337" cy="1136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700"/>
              <a:t>Surface geodetic</a:t>
            </a:r>
          </a:p>
          <a:p>
            <a:r>
              <a:rPr lang="en-US" altLang="en-US" sz="1700"/>
              <a:t>Lococentric surface Euclidean</a:t>
            </a:r>
          </a:p>
          <a:p>
            <a:r>
              <a:rPr lang="en-US" altLang="en-US" sz="1700"/>
              <a:t>Lococentric surface azimuthal</a:t>
            </a:r>
          </a:p>
          <a:p>
            <a:r>
              <a:rPr lang="en-US" altLang="en-US" sz="1700"/>
              <a:t>Lococentric surface polar</a:t>
            </a:r>
          </a:p>
        </p:txBody>
      </p:sp>
      <p:sp>
        <p:nvSpPr>
          <p:cNvPr id="3208" name="Text Box 136"/>
          <p:cNvSpPr txBox="1">
            <a:spLocks noChangeArrowheads="1"/>
          </p:cNvSpPr>
          <p:nvPr/>
        </p:nvSpPr>
        <p:spPr bwMode="auto">
          <a:xfrm>
            <a:off x="5283200" y="3951288"/>
            <a:ext cx="2647950" cy="1654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700"/>
              <a:t>Euclidean 2D</a:t>
            </a:r>
          </a:p>
          <a:p>
            <a:r>
              <a:rPr lang="en-US" altLang="en-US" sz="1700"/>
              <a:t>Lococentric Euclidean 2D</a:t>
            </a:r>
          </a:p>
          <a:p>
            <a:r>
              <a:rPr lang="en-US" altLang="en-US" sz="1700"/>
              <a:t>Azimuthal</a:t>
            </a:r>
          </a:p>
          <a:p>
            <a:r>
              <a:rPr lang="en-US" altLang="en-US" sz="1700"/>
              <a:t>Lococentric azimuthal</a:t>
            </a:r>
          </a:p>
          <a:p>
            <a:r>
              <a:rPr lang="en-US" altLang="en-US" sz="1700"/>
              <a:t>Polar</a:t>
            </a:r>
          </a:p>
          <a:p>
            <a:r>
              <a:rPr lang="en-US" altLang="en-US" sz="1700"/>
              <a:t>Lococentric polar</a:t>
            </a:r>
          </a:p>
        </p:txBody>
      </p:sp>
      <p:sp>
        <p:nvSpPr>
          <p:cNvPr id="3210" name="Text Box 138"/>
          <p:cNvSpPr txBox="1">
            <a:spLocks noChangeArrowheads="1"/>
          </p:cNvSpPr>
          <p:nvPr/>
        </p:nvSpPr>
        <p:spPr bwMode="auto">
          <a:xfrm>
            <a:off x="6315075" y="5732463"/>
            <a:ext cx="1909763" cy="36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700"/>
              <a:t>Euclidean 1D     </a:t>
            </a:r>
          </a:p>
        </p:txBody>
      </p:sp>
      <p:sp>
        <p:nvSpPr>
          <p:cNvPr id="3211" name="Text Box 139"/>
          <p:cNvSpPr txBox="1">
            <a:spLocks noChangeArrowheads="1"/>
          </p:cNvSpPr>
          <p:nvPr/>
        </p:nvSpPr>
        <p:spPr bwMode="auto">
          <a:xfrm>
            <a:off x="5289550" y="1587500"/>
            <a:ext cx="2574925" cy="19129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700"/>
              <a:t>Euclidean 1D</a:t>
            </a:r>
          </a:p>
          <a:p>
            <a:r>
              <a:rPr lang="en-US" altLang="en-US" sz="1700"/>
              <a:t>Mercator</a:t>
            </a:r>
          </a:p>
          <a:p>
            <a:r>
              <a:rPr lang="en-US" altLang="en-US" sz="1700"/>
              <a:t>Oblique Mercator</a:t>
            </a:r>
          </a:p>
          <a:p>
            <a:r>
              <a:rPr lang="en-US" altLang="en-US" sz="1700"/>
              <a:t>Transverse Mercator</a:t>
            </a:r>
          </a:p>
          <a:p>
            <a:r>
              <a:rPr lang="en-US" altLang="en-US" sz="1700"/>
              <a:t>Lambert conformal conic</a:t>
            </a:r>
          </a:p>
          <a:p>
            <a:r>
              <a:rPr lang="en-US" altLang="en-US" sz="1700"/>
              <a:t>Polar stereographic</a:t>
            </a:r>
          </a:p>
          <a:p>
            <a:r>
              <a:rPr lang="en-US" altLang="en-US" sz="1700"/>
              <a:t>Equidistant cylindrical     </a:t>
            </a:r>
          </a:p>
        </p:txBody>
      </p:sp>
      <p:sp>
        <p:nvSpPr>
          <p:cNvPr id="3212" name="Text Box 140"/>
          <p:cNvSpPr txBox="1">
            <a:spLocks noChangeArrowheads="1"/>
          </p:cNvSpPr>
          <p:nvPr/>
        </p:nvSpPr>
        <p:spPr bwMode="auto">
          <a:xfrm>
            <a:off x="5197475" y="1158875"/>
            <a:ext cx="2273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Map projection CS</a:t>
            </a:r>
          </a:p>
        </p:txBody>
      </p:sp>
      <p:sp>
        <p:nvSpPr>
          <p:cNvPr id="3213" name="Text Box 141"/>
          <p:cNvSpPr txBox="1">
            <a:spLocks noChangeArrowheads="1"/>
          </p:cNvSpPr>
          <p:nvPr/>
        </p:nvSpPr>
        <p:spPr bwMode="auto">
          <a:xfrm>
            <a:off x="5224463" y="3541713"/>
            <a:ext cx="933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2D CS</a:t>
            </a:r>
          </a:p>
        </p:txBody>
      </p:sp>
      <p:sp>
        <p:nvSpPr>
          <p:cNvPr id="3214" name="Text Box 142"/>
          <p:cNvSpPr txBox="1">
            <a:spLocks noChangeArrowheads="1"/>
          </p:cNvSpPr>
          <p:nvPr/>
        </p:nvSpPr>
        <p:spPr bwMode="auto">
          <a:xfrm>
            <a:off x="5191125" y="5726113"/>
            <a:ext cx="1003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1D CS:</a:t>
            </a:r>
          </a:p>
        </p:txBody>
      </p:sp>
      <p:sp>
        <p:nvSpPr>
          <p:cNvPr id="3216" name="Text Box 144"/>
          <p:cNvSpPr txBox="1">
            <a:spLocks noChangeArrowheads="1"/>
          </p:cNvSpPr>
          <p:nvPr/>
        </p:nvSpPr>
        <p:spPr bwMode="auto">
          <a:xfrm>
            <a:off x="1500188" y="5849938"/>
            <a:ext cx="3165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solidFill>
                  <a:schemeClr val="accent2"/>
                </a:solidFill>
              </a:rPr>
              <a:t>Plus those that will be registered </a:t>
            </a:r>
          </a:p>
          <a:p>
            <a:r>
              <a:rPr lang="en-US" altLang="en-US" sz="1600" i="1">
                <a:solidFill>
                  <a:schemeClr val="accent2"/>
                </a:solidFill>
              </a:rPr>
              <a:t>with the ISO standard.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5000"/>
                                  </p:stCondLst>
                                  <p:childTnLst>
                                    <p:set>
                                      <p:cBhvr>
                                        <p:cTn id="6" dur="1" fill="hold">
                                          <p:stCondLst>
                                            <p:cond delay="0"/>
                                          </p:stCondLst>
                                        </p:cTn>
                                        <p:tgtEl>
                                          <p:spTgt spid="3216"/>
                                        </p:tgtEl>
                                        <p:attrNameLst>
                                          <p:attrName>style.visibility</p:attrName>
                                        </p:attrNameLst>
                                      </p:cBhvr>
                                      <p:to>
                                        <p:strVal val="visible"/>
                                      </p:to>
                                    </p:set>
                                    <p:anim calcmode="lin" valueType="num">
                                      <p:cBhvr additive="base">
                                        <p:cTn id="7" dur="500" fill="hold"/>
                                        <p:tgtEl>
                                          <p:spTgt spid="3216"/>
                                        </p:tgtEl>
                                        <p:attrNameLst>
                                          <p:attrName>ppt_x</p:attrName>
                                        </p:attrNameLst>
                                      </p:cBhvr>
                                      <p:tavLst>
                                        <p:tav tm="0">
                                          <p:val>
                                            <p:strVal val="0-#ppt_w/2"/>
                                          </p:val>
                                        </p:tav>
                                        <p:tav tm="100000">
                                          <p:val>
                                            <p:strVal val="#ppt_x"/>
                                          </p:val>
                                        </p:tav>
                                      </p:tavLst>
                                    </p:anim>
                                    <p:anim calcmode="lin" valueType="num">
                                      <p:cBhvr additive="base">
                                        <p:cTn id="8" dur="500" fill="hold"/>
                                        <p:tgtEl>
                                          <p:spTgt spid="32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en-US">
                <a:solidFill>
                  <a:schemeClr val="tx1"/>
                </a:solidFill>
              </a:rPr>
              <a:t>Other interoperability examples</a:t>
            </a:r>
            <a:endParaRPr lang="en-US" altLang="en-US"/>
          </a:p>
        </p:txBody>
      </p:sp>
      <p:sp>
        <p:nvSpPr>
          <p:cNvPr id="410627" name="Rectangle 3"/>
          <p:cNvSpPr>
            <a:spLocks noGrp="1" noChangeArrowheads="1"/>
          </p:cNvSpPr>
          <p:nvPr>
            <p:ph type="body" idx="1"/>
          </p:nvPr>
        </p:nvSpPr>
        <p:spPr>
          <a:xfrm>
            <a:off x="682625" y="1774825"/>
            <a:ext cx="7899400" cy="3325813"/>
          </a:xfrm>
        </p:spPr>
        <p:txBody>
          <a:bodyPr/>
          <a:lstStyle/>
          <a:p>
            <a:r>
              <a:rPr lang="en-US" altLang="en-US" sz="2400"/>
              <a:t>It isn’t just simulations that have potential interface problems due to spatial referencing.</a:t>
            </a:r>
          </a:p>
          <a:p>
            <a:r>
              <a:rPr lang="en-US" altLang="en-US" sz="2400"/>
              <a:t>Real (embedded) systems also need to communicate spatially referenced data.</a:t>
            </a:r>
          </a:p>
          <a:p>
            <a:r>
              <a:rPr lang="en-US" altLang="en-US" sz="2400"/>
              <a:t>Test range operation is another application domain where consistent spatial referencing is important, particularly if multiple ranges share real-time information. </a:t>
            </a:r>
          </a:p>
        </p:txBody>
      </p:sp>
      <p:sp>
        <p:nvSpPr>
          <p:cNvPr id="410628" name="Text Box 4"/>
          <p:cNvSpPr txBox="1">
            <a:spLocks noChangeArrowheads="1"/>
          </p:cNvSpPr>
          <p:nvPr/>
        </p:nvSpPr>
        <p:spPr bwMode="auto">
          <a:xfrm>
            <a:off x="377825" y="5218113"/>
            <a:ext cx="8104188" cy="971550"/>
          </a:xfrm>
          <a:prstGeom prst="rect">
            <a:avLst/>
          </a:prstGeom>
          <a:noFill/>
          <a:ln w="25400">
            <a:solidFill>
              <a:srgbClr val="FF0000"/>
            </a:solidFill>
            <a:miter lim="800000"/>
            <a:headEn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1" i="1">
                <a:solidFill>
                  <a:schemeClr val="accent2"/>
                </a:solidFill>
              </a:rPr>
              <a:t>The federation of live, virtual and constructive </a:t>
            </a:r>
          </a:p>
          <a:p>
            <a:pPr algn="ctr"/>
            <a:r>
              <a:rPr lang="en-US" altLang="en-US" sz="2800" b="1" i="1">
                <a:solidFill>
                  <a:schemeClr val="accent2"/>
                </a:solidFill>
              </a:rPr>
              <a:t>systems requires a standardized SRM.</a:t>
            </a:r>
            <a:endParaRPr lang="en-US" altLang="en-US" sz="3200" b="1"/>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106488" y="139700"/>
            <a:ext cx="7593012" cy="1000125"/>
          </a:xfrm>
        </p:spPr>
        <p:txBody>
          <a:bodyPr/>
          <a:lstStyle/>
          <a:p>
            <a:pPr>
              <a:lnSpc>
                <a:spcPct val="70000"/>
              </a:lnSpc>
            </a:pPr>
            <a:r>
              <a:rPr lang="en-US" altLang="en-US" sz="3600"/>
              <a:t>Surface CS </a:t>
            </a:r>
            <a:br>
              <a:rPr lang="en-US" altLang="en-US" sz="3600"/>
            </a:br>
            <a:r>
              <a:rPr lang="en-US" altLang="en-US" sz="3600"/>
              <a:t>induced on a coordinate surface</a:t>
            </a:r>
            <a:endParaRPr lang="en-US" altLang="en-US"/>
          </a:p>
        </p:txBody>
      </p:sp>
      <p:sp>
        <p:nvSpPr>
          <p:cNvPr id="106502" name="Rectangle 6"/>
          <p:cNvSpPr>
            <a:spLocks noGrp="1" noChangeArrowheads="1"/>
          </p:cNvSpPr>
          <p:nvPr>
            <p:ph type="body" idx="1"/>
          </p:nvPr>
        </p:nvSpPr>
        <p:spPr/>
        <p:txBody>
          <a:bodyPr/>
          <a:lstStyle/>
          <a:p>
            <a:r>
              <a:rPr lang="en-US" altLang="en-US"/>
              <a:t>Geodetic 3D</a:t>
            </a:r>
          </a:p>
          <a:p>
            <a:pPr lvl="1"/>
            <a:r>
              <a:rPr lang="en-US" altLang="en-US"/>
              <a:t>Surface geodetic induced on </a:t>
            </a:r>
            <a:r>
              <a:rPr lang="en-US" altLang="en-US" i="1"/>
              <a:t>h </a:t>
            </a:r>
            <a:r>
              <a:rPr lang="en-US" altLang="en-US"/>
              <a:t>= 0 surface.</a:t>
            </a:r>
          </a:p>
          <a:p>
            <a:r>
              <a:rPr lang="en-US" altLang="en-US"/>
              <a:t>Augmented Map projection</a:t>
            </a:r>
          </a:p>
          <a:p>
            <a:pPr lvl="1"/>
            <a:r>
              <a:rPr lang="en-US" altLang="en-US"/>
              <a:t>Map projection induced on </a:t>
            </a:r>
            <a:r>
              <a:rPr lang="en-US" altLang="en-US" i="1"/>
              <a:t>h </a:t>
            </a:r>
            <a:r>
              <a:rPr lang="en-US" altLang="en-US"/>
              <a:t>= 0 surface.</a:t>
            </a:r>
          </a:p>
          <a:p>
            <a:r>
              <a:rPr lang="en-US" altLang="en-US"/>
              <a:t>Cylindrical</a:t>
            </a:r>
          </a:p>
          <a:p>
            <a:pPr lvl="1"/>
            <a:r>
              <a:rPr lang="en-US" altLang="en-US"/>
              <a:t>Surface Polar induced on </a:t>
            </a:r>
            <a:r>
              <a:rPr lang="en-US" altLang="en-US" i="1"/>
              <a:t>z </a:t>
            </a:r>
            <a:r>
              <a:rPr lang="en-US" altLang="en-US"/>
              <a:t>= 0 surface.</a:t>
            </a:r>
          </a:p>
          <a:p>
            <a:pPr lvl="1"/>
            <a:endParaRPr lang="en-US" alt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en-US"/>
              <a:t>Temporal CS</a:t>
            </a:r>
          </a:p>
        </p:txBody>
      </p:sp>
      <p:sp>
        <p:nvSpPr>
          <p:cNvPr id="160771" name="Text Box 3"/>
          <p:cNvSpPr txBox="1">
            <a:spLocks noChangeArrowheads="1"/>
          </p:cNvSpPr>
          <p:nvPr/>
        </p:nvSpPr>
        <p:spPr bwMode="auto">
          <a:xfrm>
            <a:off x="1228725" y="1484313"/>
            <a:ext cx="6605588"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ts val="1200"/>
              </a:spcAft>
            </a:pPr>
            <a:r>
              <a:rPr lang="en-GB" altLang="en-US" sz="2000"/>
              <a:t>An</a:t>
            </a:r>
            <a:r>
              <a:rPr lang="en-GB" altLang="en-US" sz="2000" i="1"/>
              <a:t> integrated temporal coordinate system </a:t>
            </a:r>
          </a:p>
          <a:p>
            <a:pPr>
              <a:spcAft>
                <a:spcPts val="1200"/>
              </a:spcAft>
            </a:pPr>
            <a:r>
              <a:rPr lang="en-GB" altLang="en-US" sz="2000"/>
              <a:t>is a Euclidean 1D CS based on a unit of duration </a:t>
            </a:r>
          </a:p>
          <a:p>
            <a:pPr>
              <a:spcAft>
                <a:spcPts val="1200"/>
              </a:spcAft>
            </a:pPr>
            <a:r>
              <a:rPr lang="en-GB" altLang="en-US" sz="2000"/>
              <a:t>that is derived from a physical phenomenon. </a:t>
            </a:r>
          </a:p>
          <a:p>
            <a:pPr>
              <a:spcAft>
                <a:spcPts val="1200"/>
              </a:spcAft>
            </a:pPr>
            <a:r>
              <a:rPr lang="en-GB" altLang="en-US" sz="2000"/>
              <a:t>Fixing an origin (called the </a:t>
            </a:r>
            <a:r>
              <a:rPr lang="en-GB" altLang="en-US" sz="2000" i="1"/>
              <a:t>epoch</a:t>
            </a:r>
            <a:r>
              <a:rPr lang="en-GB" altLang="en-US" sz="2000"/>
              <a:t>) and then continuously </a:t>
            </a:r>
          </a:p>
          <a:p>
            <a:pPr>
              <a:spcAft>
                <a:spcPts val="1200"/>
              </a:spcAft>
            </a:pPr>
            <a:r>
              <a:rPr lang="en-GB" altLang="en-US" sz="2000"/>
              <a:t>accumulating units of the duration specifies an </a:t>
            </a:r>
          </a:p>
          <a:p>
            <a:pPr>
              <a:spcAft>
                <a:spcPts val="1200"/>
              </a:spcAft>
            </a:pPr>
            <a:r>
              <a:rPr lang="en-GB" altLang="en-US" sz="2000"/>
              <a:t>integrated temporal coordinate system.</a:t>
            </a:r>
            <a:endParaRPr lang="en-US" altLang="en-US" sz="2000"/>
          </a:p>
        </p:txBody>
      </p:sp>
      <p:sp>
        <p:nvSpPr>
          <p:cNvPr id="160772" name="AutoShape 4"/>
          <p:cNvSpPr>
            <a:spLocks noChangeArrowheads="1"/>
          </p:cNvSpPr>
          <p:nvPr/>
        </p:nvSpPr>
        <p:spPr bwMode="auto">
          <a:xfrm>
            <a:off x="642938" y="4464050"/>
            <a:ext cx="8240712" cy="619125"/>
          </a:xfrm>
          <a:prstGeom prst="rightArrow">
            <a:avLst>
              <a:gd name="adj1" fmla="val 50000"/>
              <a:gd name="adj2" fmla="val 69139"/>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The time continuum</a:t>
            </a:r>
          </a:p>
        </p:txBody>
      </p:sp>
      <p:grpSp>
        <p:nvGrpSpPr>
          <p:cNvPr id="160854" name="Group 86"/>
          <p:cNvGrpSpPr>
            <a:grpSpLocks/>
          </p:cNvGrpSpPr>
          <p:nvPr/>
        </p:nvGrpSpPr>
        <p:grpSpPr bwMode="auto">
          <a:xfrm>
            <a:off x="1560513" y="4464050"/>
            <a:ext cx="806450" cy="1520825"/>
            <a:chOff x="983" y="2812"/>
            <a:chExt cx="508" cy="958"/>
          </a:xfrm>
        </p:grpSpPr>
        <p:sp>
          <p:nvSpPr>
            <p:cNvPr id="160773" name="Line 5"/>
            <p:cNvSpPr>
              <a:spLocks noChangeShapeType="1"/>
            </p:cNvSpPr>
            <p:nvPr/>
          </p:nvSpPr>
          <p:spPr bwMode="auto">
            <a:xfrm>
              <a:off x="1236" y="2812"/>
              <a:ext cx="0" cy="73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74" name="Text Box 6"/>
            <p:cNvSpPr txBox="1">
              <a:spLocks noChangeArrowheads="1"/>
            </p:cNvSpPr>
            <p:nvPr/>
          </p:nvSpPr>
          <p:spPr bwMode="auto">
            <a:xfrm>
              <a:off x="983" y="3539"/>
              <a:ext cx="5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epoch</a:t>
              </a:r>
            </a:p>
          </p:txBody>
        </p:sp>
      </p:grpSp>
      <p:grpSp>
        <p:nvGrpSpPr>
          <p:cNvPr id="160855" name="Group 87"/>
          <p:cNvGrpSpPr>
            <a:grpSpLocks/>
          </p:cNvGrpSpPr>
          <p:nvPr/>
        </p:nvGrpSpPr>
        <p:grpSpPr bwMode="auto">
          <a:xfrm>
            <a:off x="654050" y="5026025"/>
            <a:ext cx="8089900" cy="331788"/>
            <a:chOff x="412" y="3166"/>
            <a:chExt cx="5096" cy="209"/>
          </a:xfrm>
        </p:grpSpPr>
        <p:sp>
          <p:nvSpPr>
            <p:cNvPr id="160775" name="Line 7"/>
            <p:cNvSpPr>
              <a:spLocks noChangeShapeType="1"/>
            </p:cNvSpPr>
            <p:nvPr/>
          </p:nvSpPr>
          <p:spPr bwMode="auto">
            <a:xfrm>
              <a:off x="412" y="3325"/>
              <a:ext cx="50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76" name="Text Box 8"/>
            <p:cNvSpPr txBox="1">
              <a:spLocks noChangeArrowheads="1"/>
            </p:cNvSpPr>
            <p:nvPr/>
          </p:nvSpPr>
          <p:spPr bwMode="auto">
            <a:xfrm>
              <a:off x="1201" y="3166"/>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0</a:t>
              </a:r>
            </a:p>
          </p:txBody>
        </p:sp>
        <p:sp>
          <p:nvSpPr>
            <p:cNvPr id="160777" name="Freeform 9"/>
            <p:cNvSpPr>
              <a:spLocks/>
            </p:cNvSpPr>
            <p:nvPr/>
          </p:nvSpPr>
          <p:spPr bwMode="auto">
            <a:xfrm>
              <a:off x="1809"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78" name="Freeform 10"/>
            <p:cNvSpPr>
              <a:spLocks/>
            </p:cNvSpPr>
            <p:nvPr/>
          </p:nvSpPr>
          <p:spPr bwMode="auto">
            <a:xfrm>
              <a:off x="1905"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79" name="Freeform 11"/>
            <p:cNvSpPr>
              <a:spLocks/>
            </p:cNvSpPr>
            <p:nvPr/>
          </p:nvSpPr>
          <p:spPr bwMode="auto">
            <a:xfrm>
              <a:off x="2000"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0" name="Freeform 12"/>
            <p:cNvSpPr>
              <a:spLocks/>
            </p:cNvSpPr>
            <p:nvPr/>
          </p:nvSpPr>
          <p:spPr bwMode="auto">
            <a:xfrm>
              <a:off x="2096"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1" name="Freeform 13"/>
            <p:cNvSpPr>
              <a:spLocks/>
            </p:cNvSpPr>
            <p:nvPr/>
          </p:nvSpPr>
          <p:spPr bwMode="auto">
            <a:xfrm>
              <a:off x="2191"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2" name="Freeform 14"/>
            <p:cNvSpPr>
              <a:spLocks/>
            </p:cNvSpPr>
            <p:nvPr/>
          </p:nvSpPr>
          <p:spPr bwMode="auto">
            <a:xfrm>
              <a:off x="2286"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3" name="Freeform 15"/>
            <p:cNvSpPr>
              <a:spLocks/>
            </p:cNvSpPr>
            <p:nvPr/>
          </p:nvSpPr>
          <p:spPr bwMode="auto">
            <a:xfrm>
              <a:off x="2382"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4" name="Freeform 16"/>
            <p:cNvSpPr>
              <a:spLocks/>
            </p:cNvSpPr>
            <p:nvPr/>
          </p:nvSpPr>
          <p:spPr bwMode="auto">
            <a:xfrm>
              <a:off x="1142"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5" name="Freeform 17"/>
            <p:cNvSpPr>
              <a:spLocks/>
            </p:cNvSpPr>
            <p:nvPr/>
          </p:nvSpPr>
          <p:spPr bwMode="auto">
            <a:xfrm>
              <a:off x="1237"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6" name="Freeform 18"/>
            <p:cNvSpPr>
              <a:spLocks/>
            </p:cNvSpPr>
            <p:nvPr/>
          </p:nvSpPr>
          <p:spPr bwMode="auto">
            <a:xfrm>
              <a:off x="1333"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7" name="Freeform 19"/>
            <p:cNvSpPr>
              <a:spLocks/>
            </p:cNvSpPr>
            <p:nvPr/>
          </p:nvSpPr>
          <p:spPr bwMode="auto">
            <a:xfrm>
              <a:off x="1428"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8" name="Freeform 20"/>
            <p:cNvSpPr>
              <a:spLocks/>
            </p:cNvSpPr>
            <p:nvPr/>
          </p:nvSpPr>
          <p:spPr bwMode="auto">
            <a:xfrm>
              <a:off x="1523"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9" name="Freeform 21"/>
            <p:cNvSpPr>
              <a:spLocks/>
            </p:cNvSpPr>
            <p:nvPr/>
          </p:nvSpPr>
          <p:spPr bwMode="auto">
            <a:xfrm>
              <a:off x="1619"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90" name="Freeform 22"/>
            <p:cNvSpPr>
              <a:spLocks/>
            </p:cNvSpPr>
            <p:nvPr/>
          </p:nvSpPr>
          <p:spPr bwMode="auto">
            <a:xfrm>
              <a:off x="1714"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12" name="Freeform 44"/>
            <p:cNvSpPr>
              <a:spLocks/>
            </p:cNvSpPr>
            <p:nvPr/>
          </p:nvSpPr>
          <p:spPr bwMode="auto">
            <a:xfrm>
              <a:off x="3144"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13" name="Freeform 45"/>
            <p:cNvSpPr>
              <a:spLocks/>
            </p:cNvSpPr>
            <p:nvPr/>
          </p:nvSpPr>
          <p:spPr bwMode="auto">
            <a:xfrm>
              <a:off x="3240"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14" name="Freeform 46"/>
            <p:cNvSpPr>
              <a:spLocks/>
            </p:cNvSpPr>
            <p:nvPr/>
          </p:nvSpPr>
          <p:spPr bwMode="auto">
            <a:xfrm>
              <a:off x="3335"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15" name="Freeform 47"/>
            <p:cNvSpPr>
              <a:spLocks/>
            </p:cNvSpPr>
            <p:nvPr/>
          </p:nvSpPr>
          <p:spPr bwMode="auto">
            <a:xfrm>
              <a:off x="3430"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16" name="Freeform 48"/>
            <p:cNvSpPr>
              <a:spLocks/>
            </p:cNvSpPr>
            <p:nvPr/>
          </p:nvSpPr>
          <p:spPr bwMode="auto">
            <a:xfrm>
              <a:off x="3526"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17" name="Freeform 49"/>
            <p:cNvSpPr>
              <a:spLocks/>
            </p:cNvSpPr>
            <p:nvPr/>
          </p:nvSpPr>
          <p:spPr bwMode="auto">
            <a:xfrm>
              <a:off x="3621"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18" name="Freeform 50"/>
            <p:cNvSpPr>
              <a:spLocks/>
            </p:cNvSpPr>
            <p:nvPr/>
          </p:nvSpPr>
          <p:spPr bwMode="auto">
            <a:xfrm>
              <a:off x="3717"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19" name="Freeform 51"/>
            <p:cNvSpPr>
              <a:spLocks/>
            </p:cNvSpPr>
            <p:nvPr/>
          </p:nvSpPr>
          <p:spPr bwMode="auto">
            <a:xfrm>
              <a:off x="2477"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20" name="Freeform 52"/>
            <p:cNvSpPr>
              <a:spLocks/>
            </p:cNvSpPr>
            <p:nvPr/>
          </p:nvSpPr>
          <p:spPr bwMode="auto">
            <a:xfrm>
              <a:off x="2572"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21" name="Freeform 53"/>
            <p:cNvSpPr>
              <a:spLocks/>
            </p:cNvSpPr>
            <p:nvPr/>
          </p:nvSpPr>
          <p:spPr bwMode="auto">
            <a:xfrm>
              <a:off x="2668"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22" name="Freeform 54"/>
            <p:cNvSpPr>
              <a:spLocks/>
            </p:cNvSpPr>
            <p:nvPr/>
          </p:nvSpPr>
          <p:spPr bwMode="auto">
            <a:xfrm>
              <a:off x="2763"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23" name="Freeform 55"/>
            <p:cNvSpPr>
              <a:spLocks/>
            </p:cNvSpPr>
            <p:nvPr/>
          </p:nvSpPr>
          <p:spPr bwMode="auto">
            <a:xfrm>
              <a:off x="2858"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24" name="Freeform 56"/>
            <p:cNvSpPr>
              <a:spLocks/>
            </p:cNvSpPr>
            <p:nvPr/>
          </p:nvSpPr>
          <p:spPr bwMode="auto">
            <a:xfrm>
              <a:off x="2954"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25" name="Freeform 57"/>
            <p:cNvSpPr>
              <a:spLocks/>
            </p:cNvSpPr>
            <p:nvPr/>
          </p:nvSpPr>
          <p:spPr bwMode="auto">
            <a:xfrm>
              <a:off x="3049"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26" name="Freeform 58"/>
            <p:cNvSpPr>
              <a:spLocks/>
            </p:cNvSpPr>
            <p:nvPr/>
          </p:nvSpPr>
          <p:spPr bwMode="auto">
            <a:xfrm>
              <a:off x="3812"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27" name="Freeform 59"/>
            <p:cNvSpPr>
              <a:spLocks/>
            </p:cNvSpPr>
            <p:nvPr/>
          </p:nvSpPr>
          <p:spPr bwMode="auto">
            <a:xfrm>
              <a:off x="3907"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28" name="Freeform 60"/>
            <p:cNvSpPr>
              <a:spLocks/>
            </p:cNvSpPr>
            <p:nvPr/>
          </p:nvSpPr>
          <p:spPr bwMode="auto">
            <a:xfrm>
              <a:off x="4003"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29" name="Freeform 61"/>
            <p:cNvSpPr>
              <a:spLocks/>
            </p:cNvSpPr>
            <p:nvPr/>
          </p:nvSpPr>
          <p:spPr bwMode="auto">
            <a:xfrm>
              <a:off x="4098"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30" name="Freeform 62"/>
            <p:cNvSpPr>
              <a:spLocks/>
            </p:cNvSpPr>
            <p:nvPr/>
          </p:nvSpPr>
          <p:spPr bwMode="auto">
            <a:xfrm>
              <a:off x="4193"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31" name="Freeform 63"/>
            <p:cNvSpPr>
              <a:spLocks/>
            </p:cNvSpPr>
            <p:nvPr/>
          </p:nvSpPr>
          <p:spPr bwMode="auto">
            <a:xfrm>
              <a:off x="4956"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32" name="Freeform 64"/>
            <p:cNvSpPr>
              <a:spLocks/>
            </p:cNvSpPr>
            <p:nvPr/>
          </p:nvSpPr>
          <p:spPr bwMode="auto">
            <a:xfrm>
              <a:off x="5051"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33" name="Freeform 65"/>
            <p:cNvSpPr>
              <a:spLocks/>
            </p:cNvSpPr>
            <p:nvPr/>
          </p:nvSpPr>
          <p:spPr bwMode="auto">
            <a:xfrm>
              <a:off x="5147"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34" name="Freeform 66"/>
            <p:cNvSpPr>
              <a:spLocks/>
            </p:cNvSpPr>
            <p:nvPr/>
          </p:nvSpPr>
          <p:spPr bwMode="auto">
            <a:xfrm>
              <a:off x="5242"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35" name="Freeform 67"/>
            <p:cNvSpPr>
              <a:spLocks/>
            </p:cNvSpPr>
            <p:nvPr/>
          </p:nvSpPr>
          <p:spPr bwMode="auto">
            <a:xfrm>
              <a:off x="5338"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38" name="Freeform 70"/>
            <p:cNvSpPr>
              <a:spLocks/>
            </p:cNvSpPr>
            <p:nvPr/>
          </p:nvSpPr>
          <p:spPr bwMode="auto">
            <a:xfrm>
              <a:off x="4289"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39" name="Freeform 71"/>
            <p:cNvSpPr>
              <a:spLocks/>
            </p:cNvSpPr>
            <p:nvPr/>
          </p:nvSpPr>
          <p:spPr bwMode="auto">
            <a:xfrm>
              <a:off x="4384"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40" name="Freeform 72"/>
            <p:cNvSpPr>
              <a:spLocks/>
            </p:cNvSpPr>
            <p:nvPr/>
          </p:nvSpPr>
          <p:spPr bwMode="auto">
            <a:xfrm>
              <a:off x="4479"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41" name="Freeform 73"/>
            <p:cNvSpPr>
              <a:spLocks/>
            </p:cNvSpPr>
            <p:nvPr/>
          </p:nvSpPr>
          <p:spPr bwMode="auto">
            <a:xfrm>
              <a:off x="4575"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42" name="Freeform 74"/>
            <p:cNvSpPr>
              <a:spLocks/>
            </p:cNvSpPr>
            <p:nvPr/>
          </p:nvSpPr>
          <p:spPr bwMode="auto">
            <a:xfrm>
              <a:off x="4670"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43" name="Freeform 75"/>
            <p:cNvSpPr>
              <a:spLocks/>
            </p:cNvSpPr>
            <p:nvPr/>
          </p:nvSpPr>
          <p:spPr bwMode="auto">
            <a:xfrm>
              <a:off x="4765"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44" name="Freeform 76"/>
            <p:cNvSpPr>
              <a:spLocks/>
            </p:cNvSpPr>
            <p:nvPr/>
          </p:nvSpPr>
          <p:spPr bwMode="auto">
            <a:xfrm>
              <a:off x="4861"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47" name="Freeform 79"/>
            <p:cNvSpPr>
              <a:spLocks/>
            </p:cNvSpPr>
            <p:nvPr/>
          </p:nvSpPr>
          <p:spPr bwMode="auto">
            <a:xfrm>
              <a:off x="475"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48" name="Freeform 80"/>
            <p:cNvSpPr>
              <a:spLocks/>
            </p:cNvSpPr>
            <p:nvPr/>
          </p:nvSpPr>
          <p:spPr bwMode="auto">
            <a:xfrm>
              <a:off x="570"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49" name="Freeform 81"/>
            <p:cNvSpPr>
              <a:spLocks/>
            </p:cNvSpPr>
            <p:nvPr/>
          </p:nvSpPr>
          <p:spPr bwMode="auto">
            <a:xfrm>
              <a:off x="665"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50" name="Freeform 82"/>
            <p:cNvSpPr>
              <a:spLocks/>
            </p:cNvSpPr>
            <p:nvPr/>
          </p:nvSpPr>
          <p:spPr bwMode="auto">
            <a:xfrm>
              <a:off x="761"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51" name="Freeform 83"/>
            <p:cNvSpPr>
              <a:spLocks/>
            </p:cNvSpPr>
            <p:nvPr/>
          </p:nvSpPr>
          <p:spPr bwMode="auto">
            <a:xfrm>
              <a:off x="856"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52" name="Freeform 84"/>
            <p:cNvSpPr>
              <a:spLocks/>
            </p:cNvSpPr>
            <p:nvPr/>
          </p:nvSpPr>
          <p:spPr bwMode="auto">
            <a:xfrm>
              <a:off x="951"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853" name="Freeform 85"/>
            <p:cNvSpPr>
              <a:spLocks/>
            </p:cNvSpPr>
            <p:nvPr/>
          </p:nvSpPr>
          <p:spPr bwMode="auto">
            <a:xfrm>
              <a:off x="1047" y="3285"/>
              <a:ext cx="1" cy="90"/>
            </a:xfrm>
            <a:custGeom>
              <a:avLst/>
              <a:gdLst>
                <a:gd name="T0" fmla="*/ 1 w 1"/>
                <a:gd name="T1" fmla="*/ 0 h 90"/>
                <a:gd name="T2" fmla="*/ 0 w 1"/>
                <a:gd name="T3" fmla="*/ 90 h 90"/>
              </a:gdLst>
              <a:ahLst/>
              <a:cxnLst>
                <a:cxn ang="0">
                  <a:pos x="T0" y="T1"/>
                </a:cxn>
                <a:cxn ang="0">
                  <a:pos x="T2" y="T3"/>
                </a:cxn>
              </a:cxnLst>
              <a:rect l="0" t="0" r="r" b="b"/>
              <a:pathLst>
                <a:path w="1" h="90">
                  <a:moveTo>
                    <a:pt x="1" y="0"/>
                  </a:moveTo>
                  <a:lnTo>
                    <a:pt x="0" y="9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7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08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08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sz="3600"/>
              <a:t>Spatial coordinate systems</a:t>
            </a:r>
          </a:p>
        </p:txBody>
      </p:sp>
      <p:sp>
        <p:nvSpPr>
          <p:cNvPr id="82948" name="Text Box 4"/>
          <p:cNvSpPr txBox="1">
            <a:spLocks noChangeArrowheads="1"/>
          </p:cNvSpPr>
          <p:nvPr/>
        </p:nvSpPr>
        <p:spPr bwMode="auto">
          <a:xfrm>
            <a:off x="436563" y="2649538"/>
            <a:ext cx="803433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t>Abstract CS  +  position-space normal embedding</a:t>
            </a:r>
          </a:p>
          <a:p>
            <a:endParaRPr lang="en-US" altLang="en-US" sz="2800"/>
          </a:p>
          <a:p>
            <a:r>
              <a:rPr lang="en-US" altLang="en-US" sz="2800"/>
              <a:t>	= Spatial CS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46" name="Group 6"/>
          <p:cNvGrpSpPr>
            <a:grpSpLocks/>
          </p:cNvGrpSpPr>
          <p:nvPr/>
        </p:nvGrpSpPr>
        <p:grpSpPr bwMode="auto">
          <a:xfrm>
            <a:off x="6165850" y="3076575"/>
            <a:ext cx="1958975" cy="1620838"/>
            <a:chOff x="2038" y="1082"/>
            <a:chExt cx="1082" cy="840"/>
          </a:xfrm>
        </p:grpSpPr>
        <p:sp>
          <p:nvSpPr>
            <p:cNvPr id="163847" name="AutoShape 7"/>
            <p:cNvSpPr>
              <a:spLocks noChangeArrowheads="1"/>
            </p:cNvSpPr>
            <p:nvPr/>
          </p:nvSpPr>
          <p:spPr bwMode="auto">
            <a:xfrm>
              <a:off x="2099" y="1330"/>
              <a:ext cx="622" cy="383"/>
            </a:xfrm>
            <a:prstGeom prst="cube">
              <a:avLst>
                <a:gd name="adj" fmla="val 25000"/>
              </a:avLst>
            </a:prstGeom>
            <a:solidFill>
              <a:srgbClr val="FFFFFF"/>
            </a:solidFill>
            <a:ln w="9525">
              <a:solidFill>
                <a:srgbClr val="000000"/>
              </a:solidFill>
              <a:miter lim="800000"/>
              <a:headEnd/>
              <a:tailEnd/>
            </a:ln>
          </p:spPr>
          <p:txBody>
            <a:bodyPr anchor="ctr"/>
            <a:lstStyle/>
            <a:p>
              <a:endParaRPr lang="en-US"/>
            </a:p>
          </p:txBody>
        </p:sp>
        <p:sp>
          <p:nvSpPr>
            <p:cNvPr id="163848" name="AutoShape 8"/>
            <p:cNvSpPr>
              <a:spLocks noChangeArrowheads="1"/>
            </p:cNvSpPr>
            <p:nvPr/>
          </p:nvSpPr>
          <p:spPr bwMode="auto">
            <a:xfrm>
              <a:off x="2309" y="1217"/>
              <a:ext cx="239" cy="191"/>
            </a:xfrm>
            <a:prstGeom prst="can">
              <a:avLst>
                <a:gd name="adj" fmla="val 25000"/>
              </a:avLst>
            </a:prstGeom>
            <a:solidFill>
              <a:srgbClr val="FFFFFF"/>
            </a:solidFill>
            <a:ln w="9525">
              <a:solidFill>
                <a:srgbClr val="000000"/>
              </a:solidFill>
              <a:round/>
              <a:headEnd/>
              <a:tailEnd/>
            </a:ln>
          </p:spPr>
          <p:txBody>
            <a:bodyPr anchor="ctr"/>
            <a:lstStyle/>
            <a:p>
              <a:endParaRPr lang="en-US"/>
            </a:p>
          </p:txBody>
        </p:sp>
        <p:sp>
          <p:nvSpPr>
            <p:cNvPr id="163849" name="Text Box 9"/>
            <p:cNvSpPr txBox="1">
              <a:spLocks noChangeArrowheads="1"/>
            </p:cNvSpPr>
            <p:nvPr/>
          </p:nvSpPr>
          <p:spPr bwMode="auto">
            <a:xfrm>
              <a:off x="2038" y="1736"/>
              <a:ext cx="108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600">
                <a:solidFill>
                  <a:srgbClr val="000000"/>
                </a:solidFill>
              </a:endParaRPr>
            </a:p>
          </p:txBody>
        </p:sp>
        <p:grpSp>
          <p:nvGrpSpPr>
            <p:cNvPr id="163850" name="Group 10"/>
            <p:cNvGrpSpPr>
              <a:grpSpLocks/>
            </p:cNvGrpSpPr>
            <p:nvPr/>
          </p:nvGrpSpPr>
          <p:grpSpPr bwMode="auto">
            <a:xfrm>
              <a:off x="2530" y="1082"/>
              <a:ext cx="215" cy="186"/>
              <a:chOff x="7174" y="-251"/>
              <a:chExt cx="947" cy="820"/>
            </a:xfrm>
          </p:grpSpPr>
          <p:sp>
            <p:nvSpPr>
              <p:cNvPr id="163851" name="Oval 11"/>
              <p:cNvSpPr>
                <a:spLocks noChangeArrowheads="1"/>
              </p:cNvSpPr>
              <p:nvPr/>
            </p:nvSpPr>
            <p:spPr bwMode="auto">
              <a:xfrm>
                <a:off x="7174" y="295"/>
                <a:ext cx="211" cy="211"/>
              </a:xfrm>
              <a:prstGeom prst="ellipse">
                <a:avLst/>
              </a:prstGeom>
              <a:solidFill>
                <a:srgbClr val="000000"/>
              </a:solidFill>
              <a:ln w="9525">
                <a:solidFill>
                  <a:srgbClr val="000000"/>
                </a:solidFill>
                <a:round/>
                <a:headEnd/>
                <a:tailEnd/>
              </a:ln>
            </p:spPr>
            <p:txBody>
              <a:bodyPr anchor="ctr"/>
              <a:lstStyle/>
              <a:p>
                <a:endParaRPr lang="en-US"/>
              </a:p>
            </p:txBody>
          </p:sp>
          <p:sp>
            <p:nvSpPr>
              <p:cNvPr id="163852" name="Text Box 12"/>
              <p:cNvSpPr txBox="1">
                <a:spLocks noChangeArrowheads="1"/>
              </p:cNvSpPr>
              <p:nvPr/>
            </p:nvSpPr>
            <p:spPr bwMode="auto">
              <a:xfrm>
                <a:off x="7250" y="-251"/>
                <a:ext cx="871"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b="1" i="1">
                    <a:solidFill>
                      <a:srgbClr val="000000"/>
                    </a:solidFill>
                  </a:rPr>
                  <a:t>p</a:t>
                </a:r>
              </a:p>
            </p:txBody>
          </p:sp>
        </p:grpSp>
      </p:grpSp>
      <p:graphicFrame>
        <p:nvGraphicFramePr>
          <p:cNvPr id="163843" name="Object 3"/>
          <p:cNvGraphicFramePr>
            <a:graphicFrameLocks noChangeAspect="1"/>
          </p:cNvGraphicFramePr>
          <p:nvPr/>
        </p:nvGraphicFramePr>
        <p:xfrm>
          <a:off x="782638" y="1274763"/>
          <a:ext cx="7613650" cy="4986337"/>
        </p:xfrm>
        <a:graphic>
          <a:graphicData uri="http://schemas.openxmlformats.org/presentationml/2006/ole">
            <mc:AlternateContent xmlns:mc="http://schemas.openxmlformats.org/markup-compatibility/2006">
              <mc:Choice xmlns:v="urn:schemas-microsoft-com:vml" Requires="v">
                <p:oleObj spid="_x0000_s163854" name="Microsoft Draw Drawing" r:id="rId3" imgW="4753254" imgH="3114906" progId="MSDraw.Drawing.8.2">
                  <p:embed/>
                </p:oleObj>
              </mc:Choice>
              <mc:Fallback>
                <p:oleObj name="Microsoft Draw Drawing" r:id="rId3" imgW="4753254" imgH="3114906" progId="MSDraw.Drawing.8.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638" y="1274763"/>
                        <a:ext cx="7613650" cy="498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42" name="Rectangle 2"/>
          <p:cNvSpPr>
            <a:spLocks noGrp="1" noChangeArrowheads="1"/>
          </p:cNvSpPr>
          <p:nvPr>
            <p:ph type="title"/>
          </p:nvPr>
        </p:nvSpPr>
        <p:spPr/>
        <p:txBody>
          <a:bodyPr/>
          <a:lstStyle/>
          <a:p>
            <a:r>
              <a:rPr lang="en-US" altLang="en-US"/>
              <a:t>Spatial coordinate systems</a:t>
            </a:r>
          </a:p>
        </p:txBody>
      </p:sp>
      <p:sp>
        <p:nvSpPr>
          <p:cNvPr id="163853" name="Rectangle 13"/>
          <p:cNvSpPr>
            <a:spLocks noChangeArrowheads="1"/>
          </p:cNvSpPr>
          <p:nvPr/>
        </p:nvSpPr>
        <p:spPr bwMode="auto">
          <a:xfrm>
            <a:off x="4265613" y="1127125"/>
            <a:ext cx="1116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3D case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3846"/>
                                        </p:tgtEl>
                                        <p:attrNameLst>
                                          <p:attrName>style.visibility</p:attrName>
                                        </p:attrNameLst>
                                      </p:cBhvr>
                                      <p:to>
                                        <p:strVal val="visible"/>
                                      </p:to>
                                    </p:set>
                                  </p:childTnLst>
                                  <p:subTnLst>
                                    <p:set>
                                      <p:cBhvr override="childStyle">
                                        <p:cTn dur="1" fill="hold" display="0" masterRel="nextClick" afterEffect="1"/>
                                        <p:tgtEl>
                                          <p:spTgt spid="16384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3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en-US"/>
              <a:t>Spatial coordinate systems</a:t>
            </a:r>
          </a:p>
        </p:txBody>
      </p:sp>
      <p:graphicFrame>
        <p:nvGraphicFramePr>
          <p:cNvPr id="158723" name="Object 3"/>
          <p:cNvGraphicFramePr>
            <a:graphicFrameLocks noChangeAspect="1"/>
          </p:cNvGraphicFramePr>
          <p:nvPr/>
        </p:nvGraphicFramePr>
        <p:xfrm>
          <a:off x="782638" y="1274763"/>
          <a:ext cx="7613650" cy="4986337"/>
        </p:xfrm>
        <a:graphic>
          <a:graphicData uri="http://schemas.openxmlformats.org/presentationml/2006/ole">
            <mc:AlternateContent xmlns:mc="http://schemas.openxmlformats.org/markup-compatibility/2006">
              <mc:Choice xmlns:v="urn:schemas-microsoft-com:vml" Requires="v">
                <p:oleObj spid="_x0000_s158725" name="Microsoft Draw Drawing" r:id="rId3" imgW="4763008" imgH="3116817" progId="MSDraw.Drawing.8.2">
                  <p:embed/>
                </p:oleObj>
              </mc:Choice>
              <mc:Fallback>
                <p:oleObj name="Microsoft Draw Drawing" r:id="rId3" imgW="4763008" imgH="3116817" progId="MSDraw.Drawing.8.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638" y="1274763"/>
                        <a:ext cx="7613650" cy="498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8724" name="Rectangle 4"/>
          <p:cNvSpPr>
            <a:spLocks noChangeArrowheads="1"/>
          </p:cNvSpPr>
          <p:nvPr/>
        </p:nvSpPr>
        <p:spPr bwMode="auto">
          <a:xfrm>
            <a:off x="4265613" y="1127125"/>
            <a:ext cx="1116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3D case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1026"/>
          <p:cNvSpPr>
            <a:spLocks noGrp="1" noChangeArrowheads="1"/>
          </p:cNvSpPr>
          <p:nvPr>
            <p:ph type="title"/>
          </p:nvPr>
        </p:nvSpPr>
        <p:spPr/>
        <p:txBody>
          <a:bodyPr/>
          <a:lstStyle/>
          <a:p>
            <a:r>
              <a:rPr lang="en-US" altLang="en-US"/>
              <a:t>Spatial coordinate systems</a:t>
            </a:r>
          </a:p>
        </p:txBody>
      </p:sp>
      <p:graphicFrame>
        <p:nvGraphicFramePr>
          <p:cNvPr id="159747" name="Object 1027"/>
          <p:cNvGraphicFramePr>
            <a:graphicFrameLocks noChangeAspect="1"/>
          </p:cNvGraphicFramePr>
          <p:nvPr/>
        </p:nvGraphicFramePr>
        <p:xfrm>
          <a:off x="782638" y="1274763"/>
          <a:ext cx="7613650" cy="4986337"/>
        </p:xfrm>
        <a:graphic>
          <a:graphicData uri="http://schemas.openxmlformats.org/presentationml/2006/ole">
            <mc:AlternateContent xmlns:mc="http://schemas.openxmlformats.org/markup-compatibility/2006">
              <mc:Choice xmlns:v="urn:schemas-microsoft-com:vml" Requires="v">
                <p:oleObj spid="_x0000_s159749" name="Microsoft Draw Drawing" r:id="rId3" imgW="4753254" imgH="3114906" progId="MSDraw.Drawing.8.2">
                  <p:embed/>
                </p:oleObj>
              </mc:Choice>
              <mc:Fallback>
                <p:oleObj name="Microsoft Draw Drawing" r:id="rId3" imgW="4753254" imgH="3114906" progId="MSDraw.Drawing.8.2">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638" y="1274763"/>
                        <a:ext cx="7613650" cy="498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9748" name="Rectangle 1028"/>
          <p:cNvSpPr>
            <a:spLocks noChangeArrowheads="1"/>
          </p:cNvSpPr>
          <p:nvPr/>
        </p:nvSpPr>
        <p:spPr bwMode="auto">
          <a:xfrm>
            <a:off x="4265613" y="1127125"/>
            <a:ext cx="1116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3D case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617538" y="242888"/>
            <a:ext cx="7772400" cy="935037"/>
          </a:xfrm>
        </p:spPr>
        <p:txBody>
          <a:bodyPr/>
          <a:lstStyle/>
          <a:p>
            <a:r>
              <a:rPr lang="en-US" altLang="en-US"/>
              <a:t>SRM concepts</a:t>
            </a:r>
          </a:p>
        </p:txBody>
      </p:sp>
      <p:sp>
        <p:nvSpPr>
          <p:cNvPr id="206851" name="Rectangle 3"/>
          <p:cNvSpPr>
            <a:spLocks noGrp="1" noChangeArrowheads="1"/>
          </p:cNvSpPr>
          <p:nvPr>
            <p:ph type="body" idx="1"/>
          </p:nvPr>
        </p:nvSpPr>
        <p:spPr>
          <a:xfrm>
            <a:off x="1149350" y="1144588"/>
            <a:ext cx="6408738" cy="5251450"/>
          </a:xfrm>
        </p:spPr>
        <p:txBody>
          <a:bodyPr/>
          <a:lstStyle/>
          <a:p>
            <a:pPr>
              <a:lnSpc>
                <a:spcPct val="110000"/>
              </a:lnSpc>
            </a:pPr>
            <a:r>
              <a:rPr lang="en-US" altLang="en-US" sz="2000"/>
              <a:t>Spatial objects and object-space</a:t>
            </a:r>
          </a:p>
          <a:p>
            <a:pPr>
              <a:lnSpc>
                <a:spcPct val="110000"/>
              </a:lnSpc>
            </a:pPr>
            <a:r>
              <a:rPr lang="en-US" altLang="en-US" sz="2000"/>
              <a:t>Position-space and normal embeddings</a:t>
            </a:r>
          </a:p>
          <a:p>
            <a:pPr>
              <a:lnSpc>
                <a:spcPct val="110000"/>
              </a:lnSpc>
            </a:pPr>
            <a:r>
              <a:rPr lang="en-US" altLang="en-US" sz="2000"/>
              <a:t>Reference datums</a:t>
            </a:r>
          </a:p>
          <a:p>
            <a:pPr>
              <a:lnSpc>
                <a:spcPct val="110000"/>
              </a:lnSpc>
            </a:pPr>
            <a:r>
              <a:rPr lang="en-US" altLang="en-US" sz="2000"/>
              <a:t>Object reference models</a:t>
            </a:r>
          </a:p>
          <a:p>
            <a:pPr>
              <a:lnSpc>
                <a:spcPct val="110000"/>
              </a:lnSpc>
            </a:pPr>
            <a:r>
              <a:rPr lang="en-US" altLang="en-US" sz="2000"/>
              <a:t>Coordinate systems</a:t>
            </a:r>
          </a:p>
          <a:p>
            <a:pPr lvl="1">
              <a:lnSpc>
                <a:spcPct val="110000"/>
              </a:lnSpc>
            </a:pPr>
            <a:r>
              <a:rPr lang="en-US" altLang="en-US" sz="1800"/>
              <a:t>Abstract coordinate systems</a:t>
            </a:r>
          </a:p>
          <a:p>
            <a:pPr lvl="2">
              <a:lnSpc>
                <a:spcPct val="110000"/>
              </a:lnSpc>
            </a:pPr>
            <a:r>
              <a:rPr lang="en-US" altLang="en-US" sz="1600"/>
              <a:t>localization</a:t>
            </a:r>
          </a:p>
          <a:p>
            <a:pPr lvl="2">
              <a:lnSpc>
                <a:spcPct val="110000"/>
              </a:lnSpc>
            </a:pPr>
            <a:r>
              <a:rPr lang="en-US" altLang="en-US" sz="1600"/>
              <a:t>Induced surface coordinate systems</a:t>
            </a:r>
          </a:p>
          <a:p>
            <a:pPr lvl="2">
              <a:lnSpc>
                <a:spcPct val="110000"/>
              </a:lnSpc>
            </a:pPr>
            <a:r>
              <a:rPr lang="en-US" altLang="en-US" sz="1600"/>
              <a:t>map projections</a:t>
            </a:r>
          </a:p>
          <a:p>
            <a:pPr lvl="1">
              <a:lnSpc>
                <a:spcPct val="110000"/>
              </a:lnSpc>
            </a:pPr>
            <a:r>
              <a:rPr lang="en-US" altLang="en-US" sz="1800"/>
              <a:t>Temporal coordinate systems</a:t>
            </a:r>
          </a:p>
          <a:p>
            <a:pPr lvl="1">
              <a:lnSpc>
                <a:spcPct val="110000"/>
              </a:lnSpc>
            </a:pPr>
            <a:r>
              <a:rPr lang="en-US" altLang="en-US" sz="1800"/>
              <a:t>Spatial coordinate systems</a:t>
            </a:r>
          </a:p>
          <a:p>
            <a:pPr>
              <a:lnSpc>
                <a:spcPct val="110000"/>
              </a:lnSpc>
            </a:pPr>
            <a:r>
              <a:rPr lang="en-US" altLang="en-US" sz="2000" b="1">
                <a:solidFill>
                  <a:schemeClr val="accent2"/>
                </a:solidFill>
              </a:rPr>
              <a:t>Spatial reference frames</a:t>
            </a:r>
            <a:endParaRPr lang="en-US" altLang="en-US" sz="2000"/>
          </a:p>
          <a:p>
            <a:pPr>
              <a:lnSpc>
                <a:spcPct val="110000"/>
              </a:lnSpc>
            </a:pPr>
            <a:r>
              <a:rPr lang="en-US" altLang="en-US" sz="2000"/>
              <a:t>Vertical offset surfaces</a:t>
            </a:r>
          </a:p>
          <a:p>
            <a:pPr>
              <a:lnSpc>
                <a:spcPct val="110000"/>
              </a:lnSpc>
            </a:pPr>
            <a:r>
              <a:rPr lang="en-US" altLang="en-US" sz="2000"/>
              <a:t>Spatial operations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Spatial reference frame (SRF)</a:t>
            </a:r>
          </a:p>
        </p:txBody>
      </p:sp>
      <p:sp>
        <p:nvSpPr>
          <p:cNvPr id="55299" name="Text Box 3"/>
          <p:cNvSpPr txBox="1">
            <a:spLocks noChangeArrowheads="1"/>
          </p:cNvSpPr>
          <p:nvPr/>
        </p:nvSpPr>
        <p:spPr bwMode="auto">
          <a:xfrm>
            <a:off x="1123950" y="2765425"/>
            <a:ext cx="72263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t>When a CS is bound to the embedding specified by an ORM, the result is called a </a:t>
            </a:r>
          </a:p>
          <a:p>
            <a:r>
              <a:rPr lang="en-US" altLang="en-US" sz="2800"/>
              <a:t>Spatial Reference Frame.</a:t>
            </a:r>
          </a:p>
        </p:txBody>
      </p:sp>
      <p:sp>
        <p:nvSpPr>
          <p:cNvPr id="55302" name="Text Box 6"/>
          <p:cNvSpPr txBox="1">
            <a:spLocks noChangeArrowheads="1"/>
          </p:cNvSpPr>
          <p:nvPr/>
        </p:nvSpPr>
        <p:spPr bwMode="auto">
          <a:xfrm>
            <a:off x="3522663" y="1454150"/>
            <a:ext cx="1695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t>Concept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322263"/>
            <a:ext cx="7772400" cy="671512"/>
          </a:xfrm>
        </p:spPr>
        <p:txBody>
          <a:bodyPr/>
          <a:lstStyle/>
          <a:p>
            <a:r>
              <a:rPr lang="en-US" altLang="en-US"/>
              <a:t>Spatial reference frame</a:t>
            </a:r>
          </a:p>
        </p:txBody>
      </p:sp>
      <p:sp>
        <p:nvSpPr>
          <p:cNvPr id="21507" name="Rectangle 3"/>
          <p:cNvSpPr>
            <a:spLocks noGrp="1" noChangeArrowheads="1"/>
          </p:cNvSpPr>
          <p:nvPr>
            <p:ph type="body" idx="1"/>
          </p:nvPr>
        </p:nvSpPr>
        <p:spPr>
          <a:xfrm>
            <a:off x="560388" y="1420813"/>
            <a:ext cx="7977187" cy="4941887"/>
          </a:xfrm>
        </p:spPr>
        <p:txBody>
          <a:bodyPr/>
          <a:lstStyle/>
          <a:p>
            <a:pPr>
              <a:lnSpc>
                <a:spcPct val="90000"/>
              </a:lnSpc>
            </a:pPr>
            <a:r>
              <a:rPr lang="en-US" altLang="en-US" sz="2400"/>
              <a:t>Specification</a:t>
            </a:r>
          </a:p>
          <a:p>
            <a:pPr lvl="1">
              <a:lnSpc>
                <a:spcPct val="90000"/>
              </a:lnSpc>
            </a:pPr>
            <a:r>
              <a:rPr lang="en-US" altLang="en-US" sz="2000"/>
              <a:t>An ORM with a compatible CS binding</a:t>
            </a:r>
          </a:p>
          <a:p>
            <a:pPr lvl="2">
              <a:lnSpc>
                <a:spcPct val="90000"/>
              </a:lnSpc>
            </a:pPr>
            <a:r>
              <a:rPr lang="en-US" altLang="en-US" sz="1800"/>
              <a:t>Example: </a:t>
            </a:r>
            <a:br>
              <a:rPr lang="en-US" altLang="en-US" sz="1800"/>
            </a:br>
            <a:r>
              <a:rPr lang="en-US" altLang="en-US" sz="1800"/>
              <a:t>   Ellipsoid based CS is compatible with Ellipsoidal ORM only.</a:t>
            </a:r>
          </a:p>
          <a:p>
            <a:pPr lvl="2">
              <a:lnSpc>
                <a:spcPct val="90000"/>
              </a:lnSpc>
            </a:pPr>
            <a:r>
              <a:rPr lang="en-US" altLang="en-US" sz="1800"/>
              <a:t>CS binding: </a:t>
            </a:r>
            <a:br>
              <a:rPr lang="en-US" altLang="en-US" sz="1800"/>
            </a:br>
            <a:r>
              <a:rPr lang="en-US" altLang="en-US" sz="1800"/>
              <a:t>   ORM determines (some) CS parameters.</a:t>
            </a:r>
          </a:p>
          <a:p>
            <a:pPr lvl="2">
              <a:lnSpc>
                <a:spcPct val="90000"/>
              </a:lnSpc>
            </a:pPr>
            <a:r>
              <a:rPr lang="en-US" altLang="en-US" sz="1800"/>
              <a:t>Example: geodetic parameters </a:t>
            </a:r>
            <a:r>
              <a:rPr lang="en-US" altLang="en-US" sz="1800" i="1"/>
              <a:t>a</a:t>
            </a:r>
            <a:r>
              <a:rPr lang="en-US" altLang="en-US" sz="1800"/>
              <a:t>,</a:t>
            </a:r>
            <a:r>
              <a:rPr lang="en-US" altLang="en-US" sz="1800" i="1"/>
              <a:t> b </a:t>
            </a:r>
            <a:r>
              <a:rPr lang="en-US" altLang="en-US" sz="1800"/>
              <a:t>are set to oblate ellipsoid major and minor semi-axis values</a:t>
            </a:r>
          </a:p>
          <a:p>
            <a:pPr lvl="1">
              <a:lnSpc>
                <a:spcPct val="120000"/>
              </a:lnSpc>
            </a:pPr>
            <a:r>
              <a:rPr lang="en-US" altLang="en-US" sz="2000"/>
              <a:t>Adds additional domain CS restrictions</a:t>
            </a:r>
          </a:p>
          <a:p>
            <a:pPr lvl="2">
              <a:lnSpc>
                <a:spcPct val="120000"/>
              </a:lnSpc>
            </a:pPr>
            <a:r>
              <a:rPr lang="en-US" altLang="en-US" sz="1800"/>
              <a:t>Example: Restrict to a specific region</a:t>
            </a:r>
          </a:p>
          <a:p>
            <a:pPr lvl="3">
              <a:lnSpc>
                <a:spcPct val="120000"/>
              </a:lnSpc>
            </a:pPr>
            <a:r>
              <a:rPr lang="en-US" altLang="en-US" sz="1600"/>
              <a:t>Optionally specify a coordinate </a:t>
            </a:r>
            <a:r>
              <a:rPr lang="en-US" altLang="en-US" sz="1600" b="1" i="1"/>
              <a:t>valid region</a:t>
            </a:r>
          </a:p>
          <a:p>
            <a:pPr lvl="3">
              <a:lnSpc>
                <a:spcPct val="120000"/>
              </a:lnSpc>
            </a:pPr>
            <a:r>
              <a:rPr lang="en-US" altLang="en-US" sz="1600"/>
              <a:t>Optionally specify a coordinate </a:t>
            </a:r>
            <a:r>
              <a:rPr lang="en-US" altLang="en-US" sz="1600" b="1" i="1"/>
              <a:t>extended valid region</a:t>
            </a:r>
            <a:endParaRPr lang="en-US" altLang="en-US" sz="1600"/>
          </a:p>
          <a:p>
            <a:pPr lvl="1">
              <a:lnSpc>
                <a:spcPct val="120000"/>
              </a:lnSpc>
            </a:pPr>
            <a:r>
              <a:rPr lang="en-US" altLang="en-US" sz="2000"/>
              <a:t>Values for remaining CS parameters</a:t>
            </a:r>
          </a:p>
          <a:p>
            <a:pPr lvl="2">
              <a:lnSpc>
                <a:spcPct val="120000"/>
              </a:lnSpc>
            </a:pPr>
            <a:r>
              <a:rPr lang="en-US" altLang="en-US" sz="1800"/>
              <a:t>If any CS parameters are not bound by the ORM</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en-US" sz="3200"/>
              <a:t>Celestiodetic SRF</a:t>
            </a:r>
          </a:p>
        </p:txBody>
      </p:sp>
      <p:sp>
        <p:nvSpPr>
          <p:cNvPr id="223235" name="Text Box 3"/>
          <p:cNvSpPr txBox="1">
            <a:spLocks noChangeArrowheads="1"/>
          </p:cNvSpPr>
          <p:nvPr/>
        </p:nvSpPr>
        <p:spPr bwMode="auto">
          <a:xfrm>
            <a:off x="779463" y="2733675"/>
            <a:ext cx="752792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geodetic 3D CS</a:t>
            </a:r>
          </a:p>
          <a:p>
            <a:r>
              <a:rPr lang="en-US" altLang="en-US"/>
              <a:t>+</a:t>
            </a:r>
          </a:p>
          <a:p>
            <a:r>
              <a:rPr lang="en-US" altLang="en-US"/>
              <a:t>Parameter binding to the ellipsoid of a ellipsoidal ORM</a:t>
            </a:r>
          </a:p>
          <a:p>
            <a:r>
              <a:rPr lang="en-US" altLang="en-US" sz="4000">
                <a:sym typeface="Symbol" panose="05050102010706020507" pitchFamily="18" charset="2"/>
              </a:rPr>
              <a:t></a:t>
            </a:r>
            <a:endParaRPr lang="en-US" altLang="en-US"/>
          </a:p>
          <a:p>
            <a:r>
              <a:rPr lang="en-US" altLang="en-US"/>
              <a:t>celestiodetic SRF </a:t>
            </a:r>
          </a:p>
        </p:txBody>
      </p:sp>
      <p:sp>
        <p:nvSpPr>
          <p:cNvPr id="223236" name="Text Box 4"/>
          <p:cNvSpPr txBox="1">
            <a:spLocks noChangeArrowheads="1"/>
          </p:cNvSpPr>
          <p:nvPr/>
        </p:nvSpPr>
        <p:spPr bwMode="auto">
          <a:xfrm>
            <a:off x="719138" y="1911350"/>
            <a:ext cx="153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Example:</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3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3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32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32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32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844550" y="533400"/>
            <a:ext cx="82994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7" tIns="44445" rIns="90477" bIns="44445" anchor="ctr"/>
          <a:lstStyle>
            <a:lvl1pPr algn="ctr" defTabSz="1006475">
              <a:defRPr sz="4000">
                <a:solidFill>
                  <a:schemeClr val="tx2"/>
                </a:solidFill>
                <a:latin typeface="Arial" panose="020B0604020202020204" pitchFamily="34" charset="0"/>
              </a:defRPr>
            </a:lvl1pPr>
            <a:lvl2pPr algn="ctr" defTabSz="1006475">
              <a:defRPr sz="4000">
                <a:solidFill>
                  <a:schemeClr val="tx2"/>
                </a:solidFill>
                <a:latin typeface="Arial" panose="020B0604020202020204" pitchFamily="34" charset="0"/>
              </a:defRPr>
            </a:lvl2pPr>
            <a:lvl3pPr algn="ctr" defTabSz="1006475">
              <a:defRPr sz="4000">
                <a:solidFill>
                  <a:schemeClr val="tx2"/>
                </a:solidFill>
                <a:latin typeface="Arial" panose="020B0604020202020204" pitchFamily="34" charset="0"/>
              </a:defRPr>
            </a:lvl3pPr>
            <a:lvl4pPr algn="ctr" defTabSz="1006475">
              <a:defRPr sz="4000">
                <a:solidFill>
                  <a:schemeClr val="tx2"/>
                </a:solidFill>
                <a:latin typeface="Arial" panose="020B0604020202020204" pitchFamily="34" charset="0"/>
              </a:defRPr>
            </a:lvl4pPr>
            <a:lvl5pPr algn="ctr" defTabSz="1006475">
              <a:defRPr sz="4000">
                <a:solidFill>
                  <a:schemeClr val="tx2"/>
                </a:solidFill>
                <a:latin typeface="Arial" panose="020B0604020202020204" pitchFamily="34" charset="0"/>
              </a:defRPr>
            </a:lvl5pPr>
            <a:lvl6pPr marL="457200" algn="ctr" defTabSz="1006475" eaLnBrk="0" fontAlgn="base" hangingPunct="0">
              <a:spcBef>
                <a:spcPct val="0"/>
              </a:spcBef>
              <a:spcAft>
                <a:spcPct val="0"/>
              </a:spcAft>
              <a:defRPr sz="4000">
                <a:solidFill>
                  <a:schemeClr val="tx2"/>
                </a:solidFill>
                <a:latin typeface="Arial" panose="020B0604020202020204" pitchFamily="34" charset="0"/>
              </a:defRPr>
            </a:lvl6pPr>
            <a:lvl7pPr marL="914400" algn="ctr" defTabSz="1006475" eaLnBrk="0" fontAlgn="base" hangingPunct="0">
              <a:spcBef>
                <a:spcPct val="0"/>
              </a:spcBef>
              <a:spcAft>
                <a:spcPct val="0"/>
              </a:spcAft>
              <a:defRPr sz="4000">
                <a:solidFill>
                  <a:schemeClr val="tx2"/>
                </a:solidFill>
                <a:latin typeface="Arial" panose="020B0604020202020204" pitchFamily="34" charset="0"/>
              </a:defRPr>
            </a:lvl7pPr>
            <a:lvl8pPr marL="1371600" algn="ctr" defTabSz="1006475" eaLnBrk="0" fontAlgn="base" hangingPunct="0">
              <a:spcBef>
                <a:spcPct val="0"/>
              </a:spcBef>
              <a:spcAft>
                <a:spcPct val="0"/>
              </a:spcAft>
              <a:defRPr sz="4000">
                <a:solidFill>
                  <a:schemeClr val="tx2"/>
                </a:solidFill>
                <a:latin typeface="Arial" panose="020B0604020202020204" pitchFamily="34" charset="0"/>
              </a:defRPr>
            </a:lvl8pPr>
            <a:lvl9pPr marL="1828800" algn="ctr" defTabSz="1006475" eaLnBrk="0" fontAlgn="base" hangingPunct="0">
              <a:spcBef>
                <a:spcPct val="0"/>
              </a:spcBef>
              <a:spcAft>
                <a:spcPct val="0"/>
              </a:spcAft>
              <a:defRPr sz="4000">
                <a:solidFill>
                  <a:schemeClr val="tx2"/>
                </a:solidFill>
                <a:latin typeface="Arial" panose="020B0604020202020204" pitchFamily="34" charset="0"/>
              </a:defRPr>
            </a:lvl9pPr>
          </a:lstStyle>
          <a:p>
            <a:pPr>
              <a:lnSpc>
                <a:spcPts val="3000"/>
              </a:lnSpc>
            </a:pPr>
            <a:endParaRPr lang="en-US" altLang="en-US">
              <a:solidFill>
                <a:schemeClr val="tx1"/>
              </a:solidFill>
            </a:endParaRPr>
          </a:p>
        </p:txBody>
      </p:sp>
      <p:sp>
        <p:nvSpPr>
          <p:cNvPr id="412675" name="Rectangle 3"/>
          <p:cNvSpPr>
            <a:spLocks noChangeArrowheads="1"/>
          </p:cNvSpPr>
          <p:nvPr/>
        </p:nvSpPr>
        <p:spPr bwMode="auto">
          <a:xfrm>
            <a:off x="247650" y="1169988"/>
            <a:ext cx="8648700" cy="520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7" tIns="44445" rIns="90477" bIns="44445"/>
          <a:lstStyle>
            <a:lvl1pPr marL="228600" indent="-228600" defTabSz="1006475">
              <a:spcBef>
                <a:spcPct val="20000"/>
              </a:spcBef>
              <a:buChar char="•"/>
              <a:defRPr sz="3200">
                <a:solidFill>
                  <a:schemeClr val="tx1"/>
                </a:solidFill>
                <a:latin typeface="Arial" panose="020B0604020202020204" pitchFamily="34" charset="0"/>
              </a:defRPr>
            </a:lvl1pPr>
            <a:lvl2pPr marL="685800" indent="-228600" defTabSz="1006475">
              <a:spcBef>
                <a:spcPct val="20000"/>
              </a:spcBef>
              <a:buChar char="–"/>
              <a:defRPr sz="2800">
                <a:solidFill>
                  <a:schemeClr val="tx1"/>
                </a:solidFill>
                <a:latin typeface="Arial" panose="020B0604020202020204" pitchFamily="34" charset="0"/>
              </a:defRPr>
            </a:lvl2pPr>
            <a:lvl3pPr marL="1143000" indent="-228600" defTabSz="1006475">
              <a:spcBef>
                <a:spcPct val="20000"/>
              </a:spcBef>
              <a:buChar char="•"/>
              <a:defRPr sz="2400">
                <a:solidFill>
                  <a:schemeClr val="tx1"/>
                </a:solidFill>
                <a:latin typeface="Arial" panose="020B0604020202020204" pitchFamily="34" charset="0"/>
              </a:defRPr>
            </a:lvl3pPr>
            <a:lvl4pPr marL="1600200" indent="-228600" defTabSz="1006475">
              <a:spcBef>
                <a:spcPct val="20000"/>
              </a:spcBef>
              <a:buChar char="–"/>
              <a:defRPr sz="2000">
                <a:solidFill>
                  <a:schemeClr val="tx1"/>
                </a:solidFill>
                <a:latin typeface="Arial" panose="020B0604020202020204" pitchFamily="34" charset="0"/>
              </a:defRPr>
            </a:lvl4pPr>
            <a:lvl5pPr marL="2057400" indent="-228600" defTabSz="1006475">
              <a:spcBef>
                <a:spcPct val="20000"/>
              </a:spcBef>
              <a:buChar char="»"/>
              <a:defRPr sz="2000">
                <a:solidFill>
                  <a:schemeClr val="tx1"/>
                </a:solidFill>
                <a:latin typeface="Arial" panose="020B0604020202020204" pitchFamily="34" charset="0"/>
              </a:defRPr>
            </a:lvl5pPr>
            <a:lvl6pPr marL="2514600" indent="-228600" defTabSz="10064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0064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0064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006475" eaLnBrk="0" fontAlgn="base" hangingPunct="0">
              <a:spcBef>
                <a:spcPct val="20000"/>
              </a:spcBef>
              <a:spcAft>
                <a:spcPct val="0"/>
              </a:spcAft>
              <a:buChar char="»"/>
              <a:defRPr sz="2000">
                <a:solidFill>
                  <a:schemeClr val="tx1"/>
                </a:solidFill>
                <a:latin typeface="Arial" panose="020B0604020202020204" pitchFamily="34" charset="0"/>
              </a:defRPr>
            </a:lvl9pPr>
          </a:lstStyle>
          <a:p>
            <a:pPr>
              <a:spcAft>
                <a:spcPts val="800"/>
              </a:spcAft>
            </a:pPr>
            <a:endParaRPr lang="en-US" altLang="en-US" sz="2800" b="1"/>
          </a:p>
        </p:txBody>
      </p:sp>
      <p:sp>
        <p:nvSpPr>
          <p:cNvPr id="412676" name="Text Box 4"/>
          <p:cNvSpPr txBox="1">
            <a:spLocks noChangeArrowheads="1"/>
          </p:cNvSpPr>
          <p:nvPr/>
        </p:nvSpPr>
        <p:spPr bwMode="auto">
          <a:xfrm>
            <a:off x="2717800" y="5780088"/>
            <a:ext cx="60340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p>
            <a:r>
              <a:rPr lang="en-US" altLang="en-US" sz="2000">
                <a:solidFill>
                  <a:srgbClr val="FF0000"/>
                </a:solidFill>
              </a:rPr>
              <a:t>*</a:t>
            </a:r>
            <a:r>
              <a:rPr lang="en-US" altLang="en-US" sz="1400" b="1" i="1"/>
              <a:t> Lucha, G. V., On the Consequences of  Neglecting Measurement </a:t>
            </a:r>
          </a:p>
          <a:p>
            <a:r>
              <a:rPr lang="en-US" altLang="en-US" sz="1400" b="1" i="1"/>
              <a:t>     Accuracy Issues in Live and Virtual interactions”, SIW Spring 1997</a:t>
            </a:r>
          </a:p>
        </p:txBody>
      </p:sp>
      <p:sp>
        <p:nvSpPr>
          <p:cNvPr id="412677" name="Rectangle 5"/>
          <p:cNvSpPr>
            <a:spLocks noGrp="1" noChangeArrowheads="1"/>
          </p:cNvSpPr>
          <p:nvPr>
            <p:ph type="title"/>
          </p:nvPr>
        </p:nvSpPr>
        <p:spPr>
          <a:xfrm>
            <a:off x="1106488" y="150813"/>
            <a:ext cx="7593012" cy="1000125"/>
          </a:xfrm>
        </p:spPr>
        <p:txBody>
          <a:bodyPr/>
          <a:lstStyle/>
          <a:p>
            <a:pPr>
              <a:lnSpc>
                <a:spcPct val="70000"/>
              </a:lnSpc>
            </a:pPr>
            <a:r>
              <a:rPr lang="en-US" altLang="en-US" sz="3600"/>
              <a:t>Why is accuracy needed</a:t>
            </a:r>
            <a:br>
              <a:rPr lang="en-US" altLang="en-US" sz="3600"/>
            </a:br>
            <a:r>
              <a:rPr lang="en-US" altLang="en-US" sz="3600"/>
              <a:t>for coordinate transformations?</a:t>
            </a:r>
          </a:p>
        </p:txBody>
      </p:sp>
      <p:sp>
        <p:nvSpPr>
          <p:cNvPr id="412678" name="Rectangle 6"/>
          <p:cNvSpPr>
            <a:spLocks noGrp="1" noChangeArrowheads="1"/>
          </p:cNvSpPr>
          <p:nvPr>
            <p:ph type="body" idx="1"/>
          </p:nvPr>
        </p:nvSpPr>
        <p:spPr>
          <a:xfrm>
            <a:off x="465138" y="1443038"/>
            <a:ext cx="8288337" cy="4225925"/>
          </a:xfrm>
        </p:spPr>
        <p:txBody>
          <a:bodyPr/>
          <a:lstStyle/>
          <a:p>
            <a:pPr>
              <a:spcBef>
                <a:spcPct val="10000"/>
              </a:spcBef>
            </a:pPr>
            <a:r>
              <a:rPr lang="en-US" altLang="en-US" sz="2000"/>
              <a:t>In the past, it has been difficult to measure positions on the surface of the Earth to better than 1 metre.</a:t>
            </a:r>
          </a:p>
          <a:p>
            <a:pPr lvl="1">
              <a:spcBef>
                <a:spcPct val="10000"/>
              </a:spcBef>
            </a:pPr>
            <a:r>
              <a:rPr lang="en-US" altLang="en-US" sz="1800"/>
              <a:t>This situation is changing due to new technology developments.</a:t>
            </a:r>
          </a:p>
          <a:p>
            <a:pPr lvl="1">
              <a:spcBef>
                <a:spcPct val="10000"/>
              </a:spcBef>
            </a:pPr>
            <a:r>
              <a:rPr lang="en-US" altLang="en-US" sz="1800"/>
              <a:t>GPS now can achieve absolute accuracy of about 21 cm (SEP 90%) over large regions.</a:t>
            </a:r>
          </a:p>
          <a:p>
            <a:pPr>
              <a:spcBef>
                <a:spcPct val="10000"/>
              </a:spcBef>
            </a:pPr>
            <a:r>
              <a:rPr lang="en-US" altLang="en-US" sz="2000"/>
              <a:t>Real-world applications mostly use relative coordinate systems</a:t>
            </a:r>
          </a:p>
          <a:p>
            <a:pPr lvl="1">
              <a:spcBef>
                <a:spcPct val="10000"/>
              </a:spcBef>
            </a:pPr>
            <a:r>
              <a:rPr lang="en-US" altLang="en-US" sz="1800"/>
              <a:t>Dynamically correct location errors by using on-board sensors.</a:t>
            </a:r>
          </a:p>
          <a:p>
            <a:pPr>
              <a:spcBef>
                <a:spcPct val="10000"/>
              </a:spcBef>
            </a:pPr>
            <a:r>
              <a:rPr lang="en-US" altLang="en-US" sz="2000"/>
              <a:t>In the simulation environment, both absolute and relative spatial referencing must be accurately portrayed.</a:t>
            </a:r>
          </a:p>
          <a:p>
            <a:pPr>
              <a:spcBef>
                <a:spcPct val="10000"/>
              </a:spcBef>
            </a:pPr>
            <a:r>
              <a:rPr lang="en-US" altLang="en-US" sz="2000"/>
              <a:t>Mixing of live &amp; synthetic environments has special accuracy requirements</a:t>
            </a:r>
            <a:r>
              <a:rPr lang="en-US" altLang="en-US" sz="2000">
                <a:solidFill>
                  <a:srgbClr val="FF0000"/>
                </a:solidFill>
              </a:rPr>
              <a:t>*</a:t>
            </a:r>
            <a:r>
              <a:rPr lang="en-US" altLang="en-US" sz="2000"/>
              <a:t>.</a:t>
            </a:r>
          </a:p>
          <a:p>
            <a:pPr>
              <a:spcBef>
                <a:spcPct val="10000"/>
              </a:spcBef>
            </a:pPr>
            <a:r>
              <a:rPr lang="en-US" altLang="en-US" sz="2000"/>
              <a:t>Mission planning, rehearsal, &amp; conduct of real operations have situation-dependent accuracy requirements.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ltLang="en-US" sz="3200"/>
              <a:t>Celestiodetic SRF</a:t>
            </a:r>
          </a:p>
        </p:txBody>
      </p:sp>
      <p:graphicFrame>
        <p:nvGraphicFramePr>
          <p:cNvPr id="207911" name="Object 39"/>
          <p:cNvGraphicFramePr>
            <a:graphicFrameLocks noChangeAspect="1"/>
          </p:cNvGraphicFramePr>
          <p:nvPr/>
        </p:nvGraphicFramePr>
        <p:xfrm>
          <a:off x="1068388" y="1255713"/>
          <a:ext cx="7732712" cy="5099050"/>
        </p:xfrm>
        <a:graphic>
          <a:graphicData uri="http://schemas.openxmlformats.org/presentationml/2006/ole">
            <mc:AlternateContent xmlns:mc="http://schemas.openxmlformats.org/markup-compatibility/2006">
              <mc:Choice xmlns:v="urn:schemas-microsoft-com:vml" Requires="v">
                <p:oleObj spid="_x0000_s207927" name="Picture" r:id="rId3" imgW="5791320" imgH="3819600" progId="Word.Picture.8">
                  <p:embed/>
                </p:oleObj>
              </mc:Choice>
              <mc:Fallback>
                <p:oleObj name="Picture" r:id="rId3" imgW="5791320" imgH="3819600" progId="Word.Picture.8">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388" y="1255713"/>
                        <a:ext cx="7732712" cy="509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7925" name="Group 53"/>
          <p:cNvGrpSpPr>
            <a:grpSpLocks/>
          </p:cNvGrpSpPr>
          <p:nvPr/>
        </p:nvGrpSpPr>
        <p:grpSpPr bwMode="auto">
          <a:xfrm>
            <a:off x="457200" y="2414588"/>
            <a:ext cx="4284663" cy="1533525"/>
            <a:chOff x="288" y="1521"/>
            <a:chExt cx="2699" cy="966"/>
          </a:xfrm>
        </p:grpSpPr>
        <p:sp>
          <p:nvSpPr>
            <p:cNvPr id="207922" name="Rectangle 50"/>
            <p:cNvSpPr>
              <a:spLocks noChangeArrowheads="1"/>
            </p:cNvSpPr>
            <p:nvPr/>
          </p:nvSpPr>
          <p:spPr bwMode="auto">
            <a:xfrm>
              <a:off x="288" y="1737"/>
              <a:ext cx="932"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Geodetic CS</a:t>
              </a:r>
            </a:p>
            <a:p>
              <a:r>
                <a:rPr lang="en-US" altLang="en-US" sz="1800"/>
                <a:t>parameters:</a:t>
              </a:r>
            </a:p>
            <a:p>
              <a:r>
                <a:rPr lang="en-US" altLang="en-US" sz="1800"/>
                <a:t>    </a:t>
              </a:r>
              <a:r>
                <a:rPr lang="en-US" altLang="en-US" sz="1800" i="1"/>
                <a:t>a</a:t>
              </a:r>
              <a:r>
                <a:rPr lang="en-US" altLang="en-US" sz="1800"/>
                <a:t>, </a:t>
              </a:r>
              <a:r>
                <a:rPr lang="en-US" altLang="en-US" sz="1800" i="1"/>
                <a:t>b</a:t>
              </a:r>
              <a:endParaRPr lang="en-US" altLang="en-US" sz="1800"/>
            </a:p>
          </p:txBody>
        </p:sp>
        <p:sp>
          <p:nvSpPr>
            <p:cNvPr id="207923" name="Oval 51"/>
            <p:cNvSpPr>
              <a:spLocks noChangeArrowheads="1"/>
            </p:cNvSpPr>
            <p:nvPr/>
          </p:nvSpPr>
          <p:spPr bwMode="auto">
            <a:xfrm>
              <a:off x="1757" y="2249"/>
              <a:ext cx="238" cy="238"/>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924" name="Oval 52"/>
            <p:cNvSpPr>
              <a:spLocks noChangeArrowheads="1"/>
            </p:cNvSpPr>
            <p:nvPr/>
          </p:nvSpPr>
          <p:spPr bwMode="auto">
            <a:xfrm>
              <a:off x="2749" y="1521"/>
              <a:ext cx="238" cy="238"/>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7926" name="Text Box 54"/>
          <p:cNvSpPr txBox="1">
            <a:spLocks noChangeArrowheads="1"/>
          </p:cNvSpPr>
          <p:nvPr/>
        </p:nvSpPr>
        <p:spPr bwMode="auto">
          <a:xfrm>
            <a:off x="493713" y="4332288"/>
            <a:ext cx="208915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Bound to</a:t>
            </a:r>
          </a:p>
          <a:p>
            <a:r>
              <a:rPr lang="en-US" altLang="en-US" sz="1800"/>
              <a:t>ORM</a:t>
            </a:r>
          </a:p>
          <a:p>
            <a:r>
              <a:rPr lang="en-US" altLang="en-US" sz="1800"/>
              <a:t>oblate ellipsoid RD</a:t>
            </a:r>
          </a:p>
          <a:p>
            <a:r>
              <a:rPr lang="en-US" altLang="en-US" sz="1800"/>
              <a:t>parameters:</a:t>
            </a:r>
          </a:p>
          <a:p>
            <a:r>
              <a:rPr lang="en-US" altLang="en-US" sz="1800" i="1"/>
              <a:t>a</a:t>
            </a:r>
            <a:r>
              <a:rPr lang="en-US" altLang="en-US" sz="1800"/>
              <a:t>, </a:t>
            </a:r>
            <a:r>
              <a:rPr lang="en-US" altLang="en-US" sz="1800" i="1"/>
              <a:t>b</a:t>
            </a: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79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7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26"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en-US" sz="3200"/>
              <a:t>Local tangent space Euclidean SRF</a:t>
            </a:r>
          </a:p>
        </p:txBody>
      </p:sp>
      <p:sp>
        <p:nvSpPr>
          <p:cNvPr id="222211" name="Text Box 3"/>
          <p:cNvSpPr txBox="1">
            <a:spLocks noChangeArrowheads="1"/>
          </p:cNvSpPr>
          <p:nvPr/>
        </p:nvSpPr>
        <p:spPr bwMode="auto">
          <a:xfrm>
            <a:off x="779463" y="2733675"/>
            <a:ext cx="752792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Lococentric Euclidean 3D CS</a:t>
            </a:r>
          </a:p>
          <a:p>
            <a:r>
              <a:rPr lang="en-US" altLang="en-US"/>
              <a:t>+</a:t>
            </a:r>
          </a:p>
          <a:p>
            <a:r>
              <a:rPr lang="en-US" altLang="en-US"/>
              <a:t>Parameter binding to the ellipsoid of a ellipsoidal ORM</a:t>
            </a:r>
          </a:p>
          <a:p>
            <a:r>
              <a:rPr lang="en-US" altLang="en-US" sz="4000">
                <a:sym typeface="Symbol" panose="05050102010706020507" pitchFamily="18" charset="2"/>
              </a:rPr>
              <a:t></a:t>
            </a:r>
            <a:endParaRPr lang="en-US" altLang="en-US"/>
          </a:p>
          <a:p>
            <a:r>
              <a:rPr lang="en-US" altLang="en-US"/>
              <a:t>Local tangent space Euclidean SRF </a:t>
            </a:r>
          </a:p>
        </p:txBody>
      </p:sp>
      <p:sp>
        <p:nvSpPr>
          <p:cNvPr id="222212" name="Text Box 4"/>
          <p:cNvSpPr txBox="1">
            <a:spLocks noChangeArrowheads="1"/>
          </p:cNvSpPr>
          <p:nvPr/>
        </p:nvSpPr>
        <p:spPr bwMode="auto">
          <a:xfrm>
            <a:off x="719138" y="1911350"/>
            <a:ext cx="153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Example:</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22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22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22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22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22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en-US" sz="3200"/>
              <a:t>Local tangent space Euclidean SRF</a:t>
            </a:r>
          </a:p>
        </p:txBody>
      </p:sp>
      <p:sp>
        <p:nvSpPr>
          <p:cNvPr id="210954" name="Line 10"/>
          <p:cNvSpPr>
            <a:spLocks noChangeShapeType="1"/>
          </p:cNvSpPr>
          <p:nvPr/>
        </p:nvSpPr>
        <p:spPr bwMode="auto">
          <a:xfrm flipV="1">
            <a:off x="4371975" y="4425950"/>
            <a:ext cx="33512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Line 11"/>
          <p:cNvSpPr>
            <a:spLocks noChangeShapeType="1"/>
          </p:cNvSpPr>
          <p:nvPr/>
        </p:nvSpPr>
        <p:spPr bwMode="auto">
          <a:xfrm flipV="1">
            <a:off x="4360863" y="2154238"/>
            <a:ext cx="0" cy="2262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6" name="Line 12"/>
          <p:cNvSpPr>
            <a:spLocks noChangeShapeType="1"/>
          </p:cNvSpPr>
          <p:nvPr/>
        </p:nvSpPr>
        <p:spPr bwMode="auto">
          <a:xfrm flipH="1">
            <a:off x="2225675" y="4425950"/>
            <a:ext cx="2135188" cy="184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65" name="Text Box 21"/>
          <p:cNvSpPr txBox="1">
            <a:spLocks noChangeArrowheads="1"/>
          </p:cNvSpPr>
          <p:nvPr/>
        </p:nvSpPr>
        <p:spPr bwMode="auto">
          <a:xfrm>
            <a:off x="7489825" y="4083050"/>
            <a:ext cx="714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x</a:t>
            </a:r>
            <a:r>
              <a:rPr lang="en-US" altLang="en-US" sz="1600"/>
              <a:t>-axis</a:t>
            </a:r>
          </a:p>
        </p:txBody>
      </p:sp>
      <p:sp>
        <p:nvSpPr>
          <p:cNvPr id="210966" name="Text Box 22"/>
          <p:cNvSpPr txBox="1">
            <a:spLocks noChangeArrowheads="1"/>
          </p:cNvSpPr>
          <p:nvPr/>
        </p:nvSpPr>
        <p:spPr bwMode="auto">
          <a:xfrm>
            <a:off x="3754438" y="1946275"/>
            <a:ext cx="714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z</a:t>
            </a:r>
            <a:r>
              <a:rPr lang="en-US" altLang="en-US" sz="1600"/>
              <a:t>-axis</a:t>
            </a:r>
          </a:p>
        </p:txBody>
      </p:sp>
      <p:sp>
        <p:nvSpPr>
          <p:cNvPr id="210967" name="Text Box 23"/>
          <p:cNvSpPr txBox="1">
            <a:spLocks noChangeArrowheads="1"/>
          </p:cNvSpPr>
          <p:nvPr/>
        </p:nvSpPr>
        <p:spPr bwMode="auto">
          <a:xfrm>
            <a:off x="1793875" y="5786438"/>
            <a:ext cx="714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y</a:t>
            </a:r>
            <a:r>
              <a:rPr lang="en-US" altLang="en-US" sz="1600"/>
              <a:t>-axis</a:t>
            </a:r>
          </a:p>
        </p:txBody>
      </p:sp>
      <p:sp>
        <p:nvSpPr>
          <p:cNvPr id="210970" name="Text Box 26"/>
          <p:cNvSpPr txBox="1">
            <a:spLocks noChangeArrowheads="1"/>
          </p:cNvSpPr>
          <p:nvPr/>
        </p:nvSpPr>
        <p:spPr bwMode="auto">
          <a:xfrm>
            <a:off x="481013" y="2173288"/>
            <a:ext cx="2470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position-space (</a:t>
            </a:r>
            <a:r>
              <a:rPr lang="en-US" altLang="en-US" sz="1800" i="1"/>
              <a:t>x</a:t>
            </a:r>
            <a:r>
              <a:rPr lang="en-US" altLang="en-US" sz="1800"/>
              <a:t>, </a:t>
            </a:r>
            <a:r>
              <a:rPr lang="en-US" altLang="en-US" sz="1800" i="1"/>
              <a:t>y</a:t>
            </a:r>
            <a:r>
              <a:rPr lang="en-US" altLang="en-US" sz="1800"/>
              <a:t>, </a:t>
            </a:r>
            <a:r>
              <a:rPr lang="en-US" altLang="en-US" sz="1800" i="1"/>
              <a:t>z</a:t>
            </a:r>
            <a:r>
              <a:rPr lang="en-US" altLang="en-US" sz="1800"/>
              <a:t>)</a:t>
            </a:r>
          </a:p>
        </p:txBody>
      </p:sp>
      <p:grpSp>
        <p:nvGrpSpPr>
          <p:cNvPr id="210976" name="Group 32"/>
          <p:cNvGrpSpPr>
            <a:grpSpLocks/>
          </p:cNvGrpSpPr>
          <p:nvPr/>
        </p:nvGrpSpPr>
        <p:grpSpPr bwMode="auto">
          <a:xfrm>
            <a:off x="457200" y="2563813"/>
            <a:ext cx="5608638" cy="1862137"/>
            <a:chOff x="288" y="1615"/>
            <a:chExt cx="3533" cy="1173"/>
          </a:xfrm>
        </p:grpSpPr>
        <p:grpSp>
          <p:nvGrpSpPr>
            <p:cNvPr id="210972" name="Group 28"/>
            <p:cNvGrpSpPr>
              <a:grpSpLocks/>
            </p:cNvGrpSpPr>
            <p:nvPr/>
          </p:nvGrpSpPr>
          <p:grpSpPr bwMode="auto">
            <a:xfrm>
              <a:off x="2747" y="1615"/>
              <a:ext cx="1074" cy="1173"/>
              <a:chOff x="2747" y="1545"/>
              <a:chExt cx="1074" cy="1173"/>
            </a:xfrm>
          </p:grpSpPr>
          <p:sp>
            <p:nvSpPr>
              <p:cNvPr id="210962" name="Text Box 18"/>
              <p:cNvSpPr txBox="1">
                <a:spLocks noChangeArrowheads="1"/>
              </p:cNvSpPr>
              <p:nvPr/>
            </p:nvSpPr>
            <p:spPr bwMode="auto">
              <a:xfrm>
                <a:off x="3516" y="1575"/>
                <a:ext cx="15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9900"/>
                    </a:solidFill>
                  </a:rPr>
                  <a:t>t</a:t>
                </a:r>
                <a:endParaRPr lang="en-US" altLang="en-US">
                  <a:solidFill>
                    <a:srgbClr val="009900"/>
                  </a:solidFill>
                </a:endParaRPr>
              </a:p>
            </p:txBody>
          </p:sp>
          <p:sp>
            <p:nvSpPr>
              <p:cNvPr id="210957" name="Line 13"/>
              <p:cNvSpPr>
                <a:spLocks noChangeShapeType="1"/>
              </p:cNvSpPr>
              <p:nvPr/>
            </p:nvSpPr>
            <p:spPr bwMode="auto">
              <a:xfrm flipV="1">
                <a:off x="2747" y="2067"/>
                <a:ext cx="563" cy="651"/>
              </a:xfrm>
              <a:prstGeom prst="line">
                <a:avLst/>
              </a:prstGeom>
              <a:noFill/>
              <a:ln w="2857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8" name="Line 14"/>
              <p:cNvSpPr>
                <a:spLocks noChangeShapeType="1"/>
              </p:cNvSpPr>
              <p:nvPr/>
            </p:nvSpPr>
            <p:spPr bwMode="auto">
              <a:xfrm flipV="1">
                <a:off x="3313" y="1953"/>
                <a:ext cx="390" cy="108"/>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9" name="Line 15"/>
              <p:cNvSpPr>
                <a:spLocks noChangeShapeType="1"/>
              </p:cNvSpPr>
              <p:nvPr/>
            </p:nvSpPr>
            <p:spPr bwMode="auto">
              <a:xfrm flipH="1" flipV="1">
                <a:off x="3085" y="1714"/>
                <a:ext cx="215" cy="347"/>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60" name="Line 16"/>
              <p:cNvSpPr>
                <a:spLocks noChangeShapeType="1"/>
              </p:cNvSpPr>
              <p:nvPr/>
            </p:nvSpPr>
            <p:spPr bwMode="auto">
              <a:xfrm flipV="1">
                <a:off x="3305" y="1679"/>
                <a:ext cx="206" cy="375"/>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61" name="Text Box 17"/>
              <p:cNvSpPr txBox="1">
                <a:spLocks noChangeArrowheads="1"/>
              </p:cNvSpPr>
              <p:nvPr/>
            </p:nvSpPr>
            <p:spPr bwMode="auto">
              <a:xfrm>
                <a:off x="3289" y="2009"/>
                <a:ext cx="1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9900"/>
                    </a:solidFill>
                  </a:rPr>
                  <a:t>q</a:t>
                </a:r>
                <a:endParaRPr lang="en-US" altLang="en-US">
                  <a:solidFill>
                    <a:srgbClr val="009900"/>
                  </a:solidFill>
                </a:endParaRPr>
              </a:p>
            </p:txBody>
          </p:sp>
          <p:sp>
            <p:nvSpPr>
              <p:cNvPr id="210963" name="Text Box 19"/>
              <p:cNvSpPr txBox="1">
                <a:spLocks noChangeArrowheads="1"/>
              </p:cNvSpPr>
              <p:nvPr/>
            </p:nvSpPr>
            <p:spPr bwMode="auto">
              <a:xfrm>
                <a:off x="3655" y="1889"/>
                <a:ext cx="16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9900"/>
                    </a:solidFill>
                  </a:rPr>
                  <a:t>r</a:t>
                </a:r>
                <a:endParaRPr lang="en-US" altLang="en-US">
                  <a:solidFill>
                    <a:srgbClr val="009900"/>
                  </a:solidFill>
                </a:endParaRPr>
              </a:p>
            </p:txBody>
          </p:sp>
          <p:sp>
            <p:nvSpPr>
              <p:cNvPr id="210964" name="Text Box 20"/>
              <p:cNvSpPr txBox="1">
                <a:spLocks noChangeArrowheads="1"/>
              </p:cNvSpPr>
              <p:nvPr/>
            </p:nvSpPr>
            <p:spPr bwMode="auto">
              <a:xfrm>
                <a:off x="3041" y="1545"/>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9900"/>
                    </a:solidFill>
                  </a:rPr>
                  <a:t>s</a:t>
                </a:r>
                <a:endParaRPr lang="en-US" altLang="en-US">
                  <a:solidFill>
                    <a:srgbClr val="009900"/>
                  </a:solidFill>
                </a:endParaRPr>
              </a:p>
            </p:txBody>
          </p:sp>
        </p:grpSp>
        <p:sp>
          <p:nvSpPr>
            <p:cNvPr id="210971" name="Rectangle 27"/>
            <p:cNvSpPr>
              <a:spLocks noChangeArrowheads="1"/>
            </p:cNvSpPr>
            <p:nvPr/>
          </p:nvSpPr>
          <p:spPr bwMode="auto">
            <a:xfrm>
              <a:off x="288" y="1737"/>
              <a:ext cx="198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Lococentric Euclidean 3D CS</a:t>
              </a:r>
            </a:p>
            <a:p>
              <a:r>
                <a:rPr lang="en-US" altLang="en-US" sz="1800"/>
                <a:t>parameters:</a:t>
              </a:r>
            </a:p>
            <a:p>
              <a:r>
                <a:rPr lang="en-US" altLang="en-US" sz="1800"/>
                <a:t>    vectors </a:t>
              </a:r>
              <a:r>
                <a:rPr lang="en-US" altLang="en-US" sz="1800" b="1"/>
                <a:t>q</a:t>
              </a:r>
              <a:r>
                <a:rPr lang="en-US" altLang="en-US" sz="1800"/>
                <a:t>, </a:t>
              </a:r>
              <a:r>
                <a:rPr lang="en-US" altLang="en-US" sz="1800" b="1"/>
                <a:t>r</a:t>
              </a:r>
              <a:r>
                <a:rPr lang="en-US" altLang="en-US" sz="1800"/>
                <a:t>, </a:t>
              </a:r>
              <a:r>
                <a:rPr lang="en-US" altLang="en-US" sz="1800" b="1"/>
                <a:t>s</a:t>
              </a:r>
              <a:endParaRPr lang="en-US" altLang="en-US" sz="1800"/>
            </a:p>
            <a:p>
              <a:r>
                <a:rPr lang="en-US" altLang="en-US" sz="1800"/>
                <a:t>     (</a:t>
              </a:r>
              <a:r>
                <a:rPr lang="en-US" altLang="en-US" sz="1800" b="1"/>
                <a:t>t </a:t>
              </a:r>
              <a:r>
                <a:rPr lang="en-US" altLang="en-US" sz="1800"/>
                <a:t>= </a:t>
              </a:r>
              <a:r>
                <a:rPr lang="en-US" altLang="en-US" sz="1800" b="1"/>
                <a:t>r</a:t>
              </a:r>
              <a:r>
                <a:rPr lang="en-US" altLang="en-US" sz="1800"/>
                <a:t> x </a:t>
              </a:r>
              <a:r>
                <a:rPr lang="en-US" altLang="en-US" sz="1800" b="1"/>
                <a:t>s</a:t>
              </a:r>
              <a:r>
                <a:rPr lang="en-US" altLang="en-US" sz="1800"/>
                <a:t>)</a:t>
              </a:r>
            </a:p>
          </p:txBody>
        </p:sp>
      </p:grpSp>
      <p:grpSp>
        <p:nvGrpSpPr>
          <p:cNvPr id="210975" name="Group 31"/>
          <p:cNvGrpSpPr>
            <a:grpSpLocks/>
          </p:cNvGrpSpPr>
          <p:nvPr/>
        </p:nvGrpSpPr>
        <p:grpSpPr bwMode="auto">
          <a:xfrm>
            <a:off x="436563" y="1293813"/>
            <a:ext cx="7505700" cy="3668712"/>
            <a:chOff x="275" y="745"/>
            <a:chExt cx="4728" cy="2311"/>
          </a:xfrm>
        </p:grpSpPr>
        <p:grpSp>
          <p:nvGrpSpPr>
            <p:cNvPr id="210968" name="Group 24"/>
            <p:cNvGrpSpPr>
              <a:grpSpLocks/>
            </p:cNvGrpSpPr>
            <p:nvPr/>
          </p:nvGrpSpPr>
          <p:grpSpPr bwMode="auto">
            <a:xfrm>
              <a:off x="2691" y="745"/>
              <a:ext cx="2312" cy="1321"/>
              <a:chOff x="2691" y="745"/>
              <a:chExt cx="2312" cy="1321"/>
            </a:xfrm>
          </p:grpSpPr>
          <p:sp>
            <p:nvSpPr>
              <p:cNvPr id="210947" name="Line 3"/>
              <p:cNvSpPr>
                <a:spLocks noChangeShapeType="1"/>
              </p:cNvSpPr>
              <p:nvPr/>
            </p:nvSpPr>
            <p:spPr bwMode="auto">
              <a:xfrm flipV="1">
                <a:off x="3296" y="1726"/>
                <a:ext cx="1229" cy="3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8" name="Line 4"/>
              <p:cNvSpPr>
                <a:spLocks noChangeShapeType="1"/>
              </p:cNvSpPr>
              <p:nvPr/>
            </p:nvSpPr>
            <p:spPr bwMode="auto">
              <a:xfrm flipH="1" flipV="1">
                <a:off x="2691" y="1077"/>
                <a:ext cx="608" cy="98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Line 5"/>
              <p:cNvSpPr>
                <a:spLocks noChangeShapeType="1"/>
              </p:cNvSpPr>
              <p:nvPr/>
            </p:nvSpPr>
            <p:spPr bwMode="auto">
              <a:xfrm flipV="1">
                <a:off x="3296" y="904"/>
                <a:ext cx="636" cy="115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1" name="Text Box 7"/>
              <p:cNvSpPr txBox="1">
                <a:spLocks noChangeArrowheads="1"/>
              </p:cNvSpPr>
              <p:nvPr/>
            </p:nvSpPr>
            <p:spPr bwMode="auto">
              <a:xfrm>
                <a:off x="4546" y="1595"/>
                <a:ext cx="4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u</a:t>
                </a:r>
                <a:r>
                  <a:rPr lang="en-US" altLang="en-US" sz="1600"/>
                  <a:t>-axis</a:t>
                </a:r>
              </a:p>
            </p:txBody>
          </p:sp>
          <p:sp>
            <p:nvSpPr>
              <p:cNvPr id="210952" name="Text Box 8"/>
              <p:cNvSpPr txBox="1">
                <a:spLocks noChangeArrowheads="1"/>
              </p:cNvSpPr>
              <p:nvPr/>
            </p:nvSpPr>
            <p:spPr bwMode="auto">
              <a:xfrm>
                <a:off x="2750" y="932"/>
                <a:ext cx="4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v</a:t>
                </a:r>
                <a:r>
                  <a:rPr lang="en-US" altLang="en-US" sz="1600"/>
                  <a:t>-axis</a:t>
                </a:r>
              </a:p>
            </p:txBody>
          </p:sp>
          <p:sp>
            <p:nvSpPr>
              <p:cNvPr id="210953" name="Text Box 9"/>
              <p:cNvSpPr txBox="1">
                <a:spLocks noChangeArrowheads="1"/>
              </p:cNvSpPr>
              <p:nvPr/>
            </p:nvSpPr>
            <p:spPr bwMode="auto">
              <a:xfrm>
                <a:off x="3873" y="745"/>
                <a:ext cx="4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w</a:t>
                </a:r>
                <a:r>
                  <a:rPr lang="en-US" altLang="en-US" sz="1600"/>
                  <a:t>-axis</a:t>
                </a:r>
              </a:p>
            </p:txBody>
          </p:sp>
        </p:grpSp>
        <p:sp>
          <p:nvSpPr>
            <p:cNvPr id="210973" name="Rectangle 29"/>
            <p:cNvSpPr>
              <a:spLocks noChangeArrowheads="1"/>
            </p:cNvSpPr>
            <p:nvPr/>
          </p:nvSpPr>
          <p:spPr bwMode="auto">
            <a:xfrm>
              <a:off x="275" y="2652"/>
              <a:ext cx="19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Lococentric Euclidean 3D CS</a:t>
              </a:r>
            </a:p>
            <a:p>
              <a:r>
                <a:rPr lang="en-US" altLang="en-US" sz="1800"/>
                <a:t>coordinate:  (</a:t>
              </a:r>
              <a:r>
                <a:rPr lang="en-US" altLang="en-US" sz="1800" i="1"/>
                <a:t>u</a:t>
              </a:r>
              <a:r>
                <a:rPr lang="en-US" altLang="en-US" sz="1800"/>
                <a:t>, </a:t>
              </a:r>
              <a:r>
                <a:rPr lang="en-US" altLang="en-US" sz="1800" i="1"/>
                <a:t>v</a:t>
              </a:r>
              <a:r>
                <a:rPr lang="en-US" altLang="en-US" sz="1800"/>
                <a:t>, </a:t>
              </a:r>
              <a:r>
                <a:rPr lang="en-US" altLang="en-US" sz="1800" i="1"/>
                <a:t>w</a:t>
              </a:r>
              <a:r>
                <a:rPr lang="en-US" altLang="en-US" sz="1800"/>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109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10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Oval 3"/>
          <p:cNvSpPr>
            <a:spLocks noChangeArrowheads="1"/>
          </p:cNvSpPr>
          <p:nvPr/>
        </p:nvSpPr>
        <p:spPr bwMode="auto">
          <a:xfrm>
            <a:off x="2490788" y="2692400"/>
            <a:ext cx="3740150" cy="3489325"/>
          </a:xfrm>
          <a:prstGeom prst="ellipse">
            <a:avLst/>
          </a:prstGeom>
          <a:gradFill rotWithShape="0">
            <a:gsLst>
              <a:gs pos="0">
                <a:schemeClr val="hlink"/>
              </a:gs>
              <a:gs pos="100000">
                <a:srgbClr val="3F3F3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9952" name="Group 32"/>
          <p:cNvGrpSpPr>
            <a:grpSpLocks/>
          </p:cNvGrpSpPr>
          <p:nvPr/>
        </p:nvGrpSpPr>
        <p:grpSpPr bwMode="auto">
          <a:xfrm>
            <a:off x="457200" y="2046288"/>
            <a:ext cx="5776913" cy="4138612"/>
            <a:chOff x="288" y="1219"/>
            <a:chExt cx="3639" cy="2607"/>
          </a:xfrm>
        </p:grpSpPr>
        <p:grpSp>
          <p:nvGrpSpPr>
            <p:cNvPr id="209948" name="Group 28"/>
            <p:cNvGrpSpPr>
              <a:grpSpLocks/>
            </p:cNvGrpSpPr>
            <p:nvPr/>
          </p:nvGrpSpPr>
          <p:grpSpPr bwMode="auto">
            <a:xfrm>
              <a:off x="1571" y="1628"/>
              <a:ext cx="2356" cy="2198"/>
              <a:chOff x="1571" y="1628"/>
              <a:chExt cx="2356" cy="2198"/>
            </a:xfrm>
          </p:grpSpPr>
          <p:sp>
            <p:nvSpPr>
              <p:cNvPr id="209938" name="Oval 18"/>
              <p:cNvSpPr>
                <a:spLocks noChangeArrowheads="1"/>
              </p:cNvSpPr>
              <p:nvPr/>
            </p:nvSpPr>
            <p:spPr bwMode="auto">
              <a:xfrm>
                <a:off x="1571" y="1628"/>
                <a:ext cx="2356" cy="219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34" name="Text Box 14"/>
              <p:cNvSpPr txBox="1">
                <a:spLocks noChangeArrowheads="1"/>
              </p:cNvSpPr>
              <p:nvPr/>
            </p:nvSpPr>
            <p:spPr bwMode="auto">
              <a:xfrm>
                <a:off x="3391" y="2056"/>
                <a:ext cx="44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a:t>
                </a:r>
                <a:r>
                  <a:rPr lang="en-US" altLang="en-US" sz="1800" i="1">
                    <a:sym typeface="Symbol" panose="05050102010706020507" pitchFamily="18" charset="2"/>
                  </a:rPr>
                  <a:t></a:t>
                </a:r>
                <a:r>
                  <a:rPr lang="en-US" altLang="en-US" sz="1800"/>
                  <a:t>, </a:t>
                </a:r>
                <a:r>
                  <a:rPr lang="en-US" altLang="en-US" sz="1800" i="1">
                    <a:sym typeface="Symbol" panose="05050102010706020507" pitchFamily="18" charset="2"/>
                  </a:rPr>
                  <a:t></a:t>
                </a:r>
                <a:r>
                  <a:rPr lang="en-US" altLang="en-US" sz="1800"/>
                  <a:t>)</a:t>
                </a:r>
              </a:p>
            </p:txBody>
          </p:sp>
        </p:grpSp>
        <p:sp>
          <p:nvSpPr>
            <p:cNvPr id="209950" name="Text Box 30"/>
            <p:cNvSpPr txBox="1">
              <a:spLocks noChangeArrowheads="1"/>
            </p:cNvSpPr>
            <p:nvPr/>
          </p:nvSpPr>
          <p:spPr bwMode="auto">
            <a:xfrm>
              <a:off x="288" y="1219"/>
              <a:ext cx="128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SRF</a:t>
              </a:r>
            </a:p>
            <a:p>
              <a:r>
                <a:rPr lang="en-US" altLang="en-US" sz="2000"/>
                <a:t>parameters: </a:t>
              </a:r>
              <a:r>
                <a:rPr lang="en-US" altLang="en-US" sz="1800" i="1">
                  <a:sym typeface="Symbol" panose="05050102010706020507" pitchFamily="18" charset="2"/>
                </a:rPr>
                <a:t></a:t>
              </a:r>
              <a:r>
                <a:rPr lang="en-US" altLang="en-US" sz="1800"/>
                <a:t>, </a:t>
              </a:r>
              <a:r>
                <a:rPr lang="en-US" altLang="en-US" sz="1800" i="1">
                  <a:sym typeface="Symbol" panose="05050102010706020507" pitchFamily="18" charset="2"/>
                </a:rPr>
                <a:t> </a:t>
              </a:r>
              <a:endParaRPr lang="en-US" altLang="en-US" sz="1800"/>
            </a:p>
          </p:txBody>
        </p:sp>
      </p:grpSp>
      <p:sp>
        <p:nvSpPr>
          <p:cNvPr id="209922" name="Rectangle 2"/>
          <p:cNvSpPr>
            <a:spLocks noGrp="1" noChangeArrowheads="1"/>
          </p:cNvSpPr>
          <p:nvPr>
            <p:ph type="title"/>
          </p:nvPr>
        </p:nvSpPr>
        <p:spPr/>
        <p:txBody>
          <a:bodyPr/>
          <a:lstStyle/>
          <a:p>
            <a:r>
              <a:rPr lang="en-US" altLang="en-US" sz="3200"/>
              <a:t>Local tangent space Euclidean SRF</a:t>
            </a:r>
          </a:p>
        </p:txBody>
      </p:sp>
      <p:sp>
        <p:nvSpPr>
          <p:cNvPr id="209924" name="Arc 4"/>
          <p:cNvSpPr>
            <a:spLocks/>
          </p:cNvSpPr>
          <p:nvPr/>
        </p:nvSpPr>
        <p:spPr bwMode="auto">
          <a:xfrm>
            <a:off x="4368800" y="2692400"/>
            <a:ext cx="1084263" cy="3500438"/>
          </a:xfrm>
          <a:custGeom>
            <a:avLst/>
            <a:gdLst>
              <a:gd name="G0" fmla="+- 93 0 0"/>
              <a:gd name="G1" fmla="+- 21600 0 0"/>
              <a:gd name="G2" fmla="+- 21600 0 0"/>
              <a:gd name="T0" fmla="*/ 0 w 21693"/>
              <a:gd name="T1" fmla="*/ 0 h 43181"/>
              <a:gd name="T2" fmla="*/ 996 w 21693"/>
              <a:gd name="T3" fmla="*/ 43181 h 43181"/>
              <a:gd name="T4" fmla="*/ 93 w 21693"/>
              <a:gd name="T5" fmla="*/ 21600 h 43181"/>
            </a:gdLst>
            <a:ahLst/>
            <a:cxnLst>
              <a:cxn ang="0">
                <a:pos x="T0" y="T1"/>
              </a:cxn>
              <a:cxn ang="0">
                <a:pos x="T2" y="T3"/>
              </a:cxn>
              <a:cxn ang="0">
                <a:pos x="T4" y="T5"/>
              </a:cxn>
            </a:cxnLst>
            <a:rect l="0" t="0" r="r" b="b"/>
            <a:pathLst>
              <a:path w="21693" h="43181" fill="none" extrusionOk="0">
                <a:moveTo>
                  <a:pt x="0" y="0"/>
                </a:moveTo>
                <a:cubicBezTo>
                  <a:pt x="31" y="0"/>
                  <a:pt x="62" y="0"/>
                  <a:pt x="93" y="0"/>
                </a:cubicBezTo>
                <a:cubicBezTo>
                  <a:pt x="12022" y="0"/>
                  <a:pt x="21693" y="9670"/>
                  <a:pt x="21693" y="21600"/>
                </a:cubicBezTo>
                <a:cubicBezTo>
                  <a:pt x="21693" y="33178"/>
                  <a:pt x="12563" y="42697"/>
                  <a:pt x="996" y="43181"/>
                </a:cubicBezTo>
              </a:path>
              <a:path w="21693" h="43181" stroke="0" extrusionOk="0">
                <a:moveTo>
                  <a:pt x="0" y="0"/>
                </a:moveTo>
                <a:cubicBezTo>
                  <a:pt x="31" y="0"/>
                  <a:pt x="62" y="0"/>
                  <a:pt x="93" y="0"/>
                </a:cubicBezTo>
                <a:cubicBezTo>
                  <a:pt x="12022" y="0"/>
                  <a:pt x="21693" y="9670"/>
                  <a:pt x="21693" y="21600"/>
                </a:cubicBezTo>
                <a:cubicBezTo>
                  <a:pt x="21693" y="33178"/>
                  <a:pt x="12563" y="42697"/>
                  <a:pt x="996" y="43181"/>
                </a:cubicBezTo>
                <a:lnTo>
                  <a:pt x="93"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25" name="Arc 5"/>
          <p:cNvSpPr>
            <a:spLocks/>
          </p:cNvSpPr>
          <p:nvPr/>
        </p:nvSpPr>
        <p:spPr bwMode="auto">
          <a:xfrm rot="5400000">
            <a:off x="4016375" y="2897188"/>
            <a:ext cx="688975" cy="3730625"/>
          </a:xfrm>
          <a:custGeom>
            <a:avLst/>
            <a:gdLst>
              <a:gd name="G0" fmla="+- 0 0 0"/>
              <a:gd name="G1" fmla="+- 21600 0 0"/>
              <a:gd name="G2" fmla="+- 21600 0 0"/>
              <a:gd name="T0" fmla="*/ 0 w 21600"/>
              <a:gd name="T1" fmla="*/ 0 h 43181"/>
              <a:gd name="T2" fmla="*/ 903 w 21600"/>
              <a:gd name="T3" fmla="*/ 43181 h 43181"/>
              <a:gd name="T4" fmla="*/ 0 w 21600"/>
              <a:gd name="T5" fmla="*/ 21600 h 43181"/>
            </a:gdLst>
            <a:ahLst/>
            <a:cxnLst>
              <a:cxn ang="0">
                <a:pos x="T0" y="T1"/>
              </a:cxn>
              <a:cxn ang="0">
                <a:pos x="T2" y="T3"/>
              </a:cxn>
              <a:cxn ang="0">
                <a:pos x="T4" y="T5"/>
              </a:cxn>
            </a:cxnLst>
            <a:rect l="0" t="0" r="r" b="b"/>
            <a:pathLst>
              <a:path w="21600" h="43181" fill="none" extrusionOk="0">
                <a:moveTo>
                  <a:pt x="0" y="0"/>
                </a:moveTo>
                <a:cubicBezTo>
                  <a:pt x="11929" y="0"/>
                  <a:pt x="21600" y="9670"/>
                  <a:pt x="21600" y="21600"/>
                </a:cubicBezTo>
                <a:cubicBezTo>
                  <a:pt x="21600" y="33178"/>
                  <a:pt x="12470" y="42697"/>
                  <a:pt x="903" y="43181"/>
                </a:cubicBezTo>
              </a:path>
              <a:path w="21600" h="43181" stroke="0" extrusionOk="0">
                <a:moveTo>
                  <a:pt x="0" y="0"/>
                </a:moveTo>
                <a:cubicBezTo>
                  <a:pt x="11929" y="0"/>
                  <a:pt x="21600" y="9670"/>
                  <a:pt x="21600" y="21600"/>
                </a:cubicBezTo>
                <a:cubicBezTo>
                  <a:pt x="21600" y="33178"/>
                  <a:pt x="12470" y="42697"/>
                  <a:pt x="903" y="43181"/>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26" name="Arc 6"/>
          <p:cNvSpPr>
            <a:spLocks/>
          </p:cNvSpPr>
          <p:nvPr/>
        </p:nvSpPr>
        <p:spPr bwMode="auto">
          <a:xfrm rot="5400000">
            <a:off x="4210844" y="2008981"/>
            <a:ext cx="263525" cy="2633663"/>
          </a:xfrm>
          <a:custGeom>
            <a:avLst/>
            <a:gdLst>
              <a:gd name="G0" fmla="+- 0 0 0"/>
              <a:gd name="G1" fmla="+- 21600 0 0"/>
              <a:gd name="G2" fmla="+- 21600 0 0"/>
              <a:gd name="T0" fmla="*/ 0 w 21600"/>
              <a:gd name="T1" fmla="*/ 0 h 43181"/>
              <a:gd name="T2" fmla="*/ 903 w 21600"/>
              <a:gd name="T3" fmla="*/ 43181 h 43181"/>
              <a:gd name="T4" fmla="*/ 0 w 21600"/>
              <a:gd name="T5" fmla="*/ 21600 h 43181"/>
            </a:gdLst>
            <a:ahLst/>
            <a:cxnLst>
              <a:cxn ang="0">
                <a:pos x="T0" y="T1"/>
              </a:cxn>
              <a:cxn ang="0">
                <a:pos x="T2" y="T3"/>
              </a:cxn>
              <a:cxn ang="0">
                <a:pos x="T4" y="T5"/>
              </a:cxn>
            </a:cxnLst>
            <a:rect l="0" t="0" r="r" b="b"/>
            <a:pathLst>
              <a:path w="21600" h="43181" fill="none" extrusionOk="0">
                <a:moveTo>
                  <a:pt x="0" y="0"/>
                </a:moveTo>
                <a:cubicBezTo>
                  <a:pt x="11929" y="0"/>
                  <a:pt x="21600" y="9670"/>
                  <a:pt x="21600" y="21600"/>
                </a:cubicBezTo>
                <a:cubicBezTo>
                  <a:pt x="21600" y="33178"/>
                  <a:pt x="12470" y="42697"/>
                  <a:pt x="903" y="43181"/>
                </a:cubicBezTo>
              </a:path>
              <a:path w="21600" h="43181" stroke="0" extrusionOk="0">
                <a:moveTo>
                  <a:pt x="0" y="0"/>
                </a:moveTo>
                <a:cubicBezTo>
                  <a:pt x="11929" y="0"/>
                  <a:pt x="21600" y="9670"/>
                  <a:pt x="21600" y="21600"/>
                </a:cubicBezTo>
                <a:cubicBezTo>
                  <a:pt x="21600" y="33178"/>
                  <a:pt x="12470" y="42697"/>
                  <a:pt x="903" y="43181"/>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35" name="Line 15"/>
          <p:cNvSpPr>
            <a:spLocks noChangeShapeType="1"/>
          </p:cNvSpPr>
          <p:nvPr/>
        </p:nvSpPr>
        <p:spPr bwMode="auto">
          <a:xfrm flipV="1">
            <a:off x="4371975" y="4425950"/>
            <a:ext cx="33512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36" name="Line 16"/>
          <p:cNvSpPr>
            <a:spLocks noChangeShapeType="1"/>
          </p:cNvSpPr>
          <p:nvPr/>
        </p:nvSpPr>
        <p:spPr bwMode="auto">
          <a:xfrm flipV="1">
            <a:off x="4360863" y="2154238"/>
            <a:ext cx="0" cy="2282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37" name="Line 17"/>
          <p:cNvSpPr>
            <a:spLocks noChangeShapeType="1"/>
          </p:cNvSpPr>
          <p:nvPr/>
        </p:nvSpPr>
        <p:spPr bwMode="auto">
          <a:xfrm flipH="1">
            <a:off x="2225675" y="4425950"/>
            <a:ext cx="2135188" cy="184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49" name="Text Box 29"/>
          <p:cNvSpPr txBox="1">
            <a:spLocks noChangeArrowheads="1"/>
          </p:cNvSpPr>
          <p:nvPr/>
        </p:nvSpPr>
        <p:spPr bwMode="auto">
          <a:xfrm>
            <a:off x="457200" y="1381125"/>
            <a:ext cx="1766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ellipsoid ORM</a:t>
            </a:r>
          </a:p>
        </p:txBody>
      </p:sp>
      <p:sp>
        <p:nvSpPr>
          <p:cNvPr id="209951" name="Rectangle 31"/>
          <p:cNvSpPr>
            <a:spLocks noChangeArrowheads="1"/>
          </p:cNvSpPr>
          <p:nvPr/>
        </p:nvSpPr>
        <p:spPr bwMode="auto">
          <a:xfrm>
            <a:off x="457200" y="2795588"/>
            <a:ext cx="19367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Use ORM to bind</a:t>
            </a:r>
          </a:p>
          <a:p>
            <a:r>
              <a:rPr lang="en-US" altLang="en-US" sz="1800"/>
              <a:t>CS parameters:</a:t>
            </a:r>
          </a:p>
          <a:p>
            <a:r>
              <a:rPr lang="en-US" altLang="en-US" sz="1800"/>
              <a:t>    vectors </a:t>
            </a:r>
            <a:r>
              <a:rPr lang="en-US" altLang="en-US" sz="1800" b="1"/>
              <a:t>q</a:t>
            </a:r>
            <a:r>
              <a:rPr lang="en-US" altLang="en-US" sz="1800"/>
              <a:t>, </a:t>
            </a:r>
            <a:r>
              <a:rPr lang="en-US" altLang="en-US" sz="1800" b="1"/>
              <a:t>r</a:t>
            </a:r>
            <a:r>
              <a:rPr lang="en-US" altLang="en-US" sz="1800"/>
              <a:t>, </a:t>
            </a:r>
            <a:r>
              <a:rPr lang="en-US" altLang="en-US" sz="1800" b="1"/>
              <a:t>s</a:t>
            </a:r>
            <a:endParaRPr lang="en-US" altLang="en-US" sz="1800"/>
          </a:p>
        </p:txBody>
      </p:sp>
      <p:grpSp>
        <p:nvGrpSpPr>
          <p:cNvPr id="209955" name="Group 35"/>
          <p:cNvGrpSpPr>
            <a:grpSpLocks/>
          </p:cNvGrpSpPr>
          <p:nvPr/>
        </p:nvGrpSpPr>
        <p:grpSpPr bwMode="auto">
          <a:xfrm>
            <a:off x="2995613" y="1824038"/>
            <a:ext cx="6076950" cy="4471987"/>
            <a:chOff x="1887" y="1149"/>
            <a:chExt cx="3828" cy="2817"/>
          </a:xfrm>
        </p:grpSpPr>
        <p:sp>
          <p:nvSpPr>
            <p:cNvPr id="209953" name="AutoShape 33"/>
            <p:cNvSpPr>
              <a:spLocks noChangeArrowheads="1"/>
            </p:cNvSpPr>
            <p:nvPr/>
          </p:nvSpPr>
          <p:spPr bwMode="auto">
            <a:xfrm rot="20756216" flipH="1">
              <a:off x="1887" y="1149"/>
              <a:ext cx="2734" cy="1822"/>
            </a:xfrm>
            <a:prstGeom prst="parallelogram">
              <a:avLst>
                <a:gd name="adj" fmla="val 29796"/>
              </a:avLst>
            </a:prstGeom>
            <a:solidFill>
              <a:schemeClr val="hlink">
                <a:alpha val="50000"/>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54" name="Rectangle 34"/>
            <p:cNvSpPr>
              <a:spLocks noChangeArrowheads="1"/>
            </p:cNvSpPr>
            <p:nvPr/>
          </p:nvSpPr>
          <p:spPr bwMode="auto">
            <a:xfrm>
              <a:off x="4007" y="3389"/>
              <a:ext cx="170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vectors </a:t>
              </a:r>
              <a:r>
                <a:rPr lang="en-US" altLang="en-US" sz="1800" b="1"/>
                <a:t>s</a:t>
              </a:r>
              <a:r>
                <a:rPr lang="en-US" altLang="en-US" sz="1800"/>
                <a:t> and </a:t>
              </a:r>
              <a:r>
                <a:rPr lang="en-US" altLang="en-US" sz="1800" b="1"/>
                <a:t>t</a:t>
              </a:r>
              <a:r>
                <a:rPr lang="en-US" altLang="en-US" sz="1800"/>
                <a:t>, lie in </a:t>
              </a:r>
            </a:p>
            <a:p>
              <a:r>
                <a:rPr lang="en-US" altLang="en-US" sz="1800"/>
                <a:t>the tangent plane</a:t>
              </a:r>
            </a:p>
            <a:p>
              <a:r>
                <a:rPr lang="en-US" altLang="en-US" sz="1800" b="1"/>
                <a:t>r</a:t>
              </a:r>
              <a:r>
                <a:rPr lang="en-US" altLang="en-US" sz="1800"/>
                <a:t> is normal to the surface</a:t>
              </a:r>
            </a:p>
          </p:txBody>
        </p:sp>
      </p:grpSp>
      <p:sp>
        <p:nvSpPr>
          <p:cNvPr id="209930" name="Oval 10"/>
          <p:cNvSpPr>
            <a:spLocks noChangeArrowheads="1"/>
          </p:cNvSpPr>
          <p:nvPr/>
        </p:nvSpPr>
        <p:spPr bwMode="auto">
          <a:xfrm>
            <a:off x="5199063" y="3355975"/>
            <a:ext cx="74612" cy="746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9956" name="Group 36"/>
          <p:cNvGrpSpPr>
            <a:grpSpLocks/>
          </p:cNvGrpSpPr>
          <p:nvPr/>
        </p:nvGrpSpPr>
        <p:grpSpPr bwMode="auto">
          <a:xfrm>
            <a:off x="4360863" y="2563813"/>
            <a:ext cx="1704975" cy="1862137"/>
            <a:chOff x="2747" y="1615"/>
            <a:chExt cx="1074" cy="1173"/>
          </a:xfrm>
        </p:grpSpPr>
        <p:sp>
          <p:nvSpPr>
            <p:cNvPr id="209940" name="Text Box 20"/>
            <p:cNvSpPr txBox="1">
              <a:spLocks noChangeArrowheads="1"/>
            </p:cNvSpPr>
            <p:nvPr/>
          </p:nvSpPr>
          <p:spPr bwMode="auto">
            <a:xfrm>
              <a:off x="3516" y="1645"/>
              <a:ext cx="15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9900"/>
                  </a:solidFill>
                </a:rPr>
                <a:t>t</a:t>
              </a:r>
              <a:endParaRPr lang="en-US" altLang="en-US">
                <a:solidFill>
                  <a:srgbClr val="009900"/>
                </a:solidFill>
              </a:endParaRPr>
            </a:p>
          </p:txBody>
        </p:sp>
        <p:sp>
          <p:nvSpPr>
            <p:cNvPr id="209941" name="Line 21"/>
            <p:cNvSpPr>
              <a:spLocks noChangeShapeType="1"/>
            </p:cNvSpPr>
            <p:nvPr/>
          </p:nvSpPr>
          <p:spPr bwMode="auto">
            <a:xfrm flipV="1">
              <a:off x="2747" y="2137"/>
              <a:ext cx="563" cy="651"/>
            </a:xfrm>
            <a:prstGeom prst="line">
              <a:avLst/>
            </a:prstGeom>
            <a:noFill/>
            <a:ln w="2857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42" name="Line 22"/>
            <p:cNvSpPr>
              <a:spLocks noChangeShapeType="1"/>
            </p:cNvSpPr>
            <p:nvPr/>
          </p:nvSpPr>
          <p:spPr bwMode="auto">
            <a:xfrm flipV="1">
              <a:off x="3313" y="2023"/>
              <a:ext cx="390" cy="108"/>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43" name="Line 23"/>
            <p:cNvSpPr>
              <a:spLocks noChangeShapeType="1"/>
            </p:cNvSpPr>
            <p:nvPr/>
          </p:nvSpPr>
          <p:spPr bwMode="auto">
            <a:xfrm flipH="1" flipV="1">
              <a:off x="3085" y="1784"/>
              <a:ext cx="215" cy="347"/>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44" name="Line 24"/>
            <p:cNvSpPr>
              <a:spLocks noChangeShapeType="1"/>
            </p:cNvSpPr>
            <p:nvPr/>
          </p:nvSpPr>
          <p:spPr bwMode="auto">
            <a:xfrm flipV="1">
              <a:off x="3305" y="1749"/>
              <a:ext cx="206" cy="375"/>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45" name="Text Box 25"/>
            <p:cNvSpPr txBox="1">
              <a:spLocks noChangeArrowheads="1"/>
            </p:cNvSpPr>
            <p:nvPr/>
          </p:nvSpPr>
          <p:spPr bwMode="auto">
            <a:xfrm>
              <a:off x="3289" y="2079"/>
              <a:ext cx="1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9900"/>
                  </a:solidFill>
                </a:rPr>
                <a:t>q</a:t>
              </a:r>
              <a:endParaRPr lang="en-US" altLang="en-US">
                <a:solidFill>
                  <a:srgbClr val="009900"/>
                </a:solidFill>
              </a:endParaRPr>
            </a:p>
          </p:txBody>
        </p:sp>
        <p:sp>
          <p:nvSpPr>
            <p:cNvPr id="209946" name="Text Box 26"/>
            <p:cNvSpPr txBox="1">
              <a:spLocks noChangeArrowheads="1"/>
            </p:cNvSpPr>
            <p:nvPr/>
          </p:nvSpPr>
          <p:spPr bwMode="auto">
            <a:xfrm>
              <a:off x="3655" y="1959"/>
              <a:ext cx="16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9900"/>
                  </a:solidFill>
                </a:rPr>
                <a:t>r</a:t>
              </a:r>
              <a:endParaRPr lang="en-US" altLang="en-US">
                <a:solidFill>
                  <a:srgbClr val="009900"/>
                </a:solidFill>
              </a:endParaRPr>
            </a:p>
          </p:txBody>
        </p:sp>
        <p:sp>
          <p:nvSpPr>
            <p:cNvPr id="209947" name="Text Box 27"/>
            <p:cNvSpPr txBox="1">
              <a:spLocks noChangeArrowheads="1"/>
            </p:cNvSpPr>
            <p:nvPr/>
          </p:nvSpPr>
          <p:spPr bwMode="auto">
            <a:xfrm>
              <a:off x="3041" y="1615"/>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9900"/>
                  </a:solidFill>
                </a:rPr>
                <a:t>s</a:t>
              </a:r>
              <a:endParaRPr lang="en-US" altLang="en-US">
                <a:solidFill>
                  <a:srgbClr val="0099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99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99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099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09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51"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en-US" sz="3200"/>
              <a:t>Local tangent space Euclidean SRF</a:t>
            </a:r>
          </a:p>
        </p:txBody>
      </p:sp>
      <p:sp>
        <p:nvSpPr>
          <p:cNvPr id="208899" name="Oval 3"/>
          <p:cNvSpPr>
            <a:spLocks noChangeArrowheads="1"/>
          </p:cNvSpPr>
          <p:nvPr/>
        </p:nvSpPr>
        <p:spPr bwMode="auto">
          <a:xfrm>
            <a:off x="2490788" y="2681288"/>
            <a:ext cx="3740150" cy="3489325"/>
          </a:xfrm>
          <a:prstGeom prst="ellipse">
            <a:avLst/>
          </a:prstGeom>
          <a:gradFill rotWithShape="0">
            <a:gsLst>
              <a:gs pos="0">
                <a:schemeClr val="hlink"/>
              </a:gs>
              <a:gs pos="100000">
                <a:srgbClr val="3F3F3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900" name="AutoShape 4"/>
          <p:cNvSpPr>
            <a:spLocks noChangeArrowheads="1"/>
          </p:cNvSpPr>
          <p:nvPr/>
        </p:nvSpPr>
        <p:spPr bwMode="auto">
          <a:xfrm rot="20756216" flipH="1">
            <a:off x="2995613" y="1924050"/>
            <a:ext cx="4340225" cy="2892425"/>
          </a:xfrm>
          <a:prstGeom prst="parallelogram">
            <a:avLst>
              <a:gd name="adj" fmla="val 29796"/>
            </a:avLst>
          </a:prstGeom>
          <a:solidFill>
            <a:schemeClr val="hlink">
              <a:alpha val="50000"/>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901" name="Arc 5"/>
          <p:cNvSpPr>
            <a:spLocks/>
          </p:cNvSpPr>
          <p:nvPr/>
        </p:nvSpPr>
        <p:spPr bwMode="auto">
          <a:xfrm>
            <a:off x="4368800" y="2681288"/>
            <a:ext cx="1084263" cy="3500437"/>
          </a:xfrm>
          <a:custGeom>
            <a:avLst/>
            <a:gdLst>
              <a:gd name="G0" fmla="+- 93 0 0"/>
              <a:gd name="G1" fmla="+- 21600 0 0"/>
              <a:gd name="G2" fmla="+- 21600 0 0"/>
              <a:gd name="T0" fmla="*/ 0 w 21693"/>
              <a:gd name="T1" fmla="*/ 0 h 43181"/>
              <a:gd name="T2" fmla="*/ 996 w 21693"/>
              <a:gd name="T3" fmla="*/ 43181 h 43181"/>
              <a:gd name="T4" fmla="*/ 93 w 21693"/>
              <a:gd name="T5" fmla="*/ 21600 h 43181"/>
            </a:gdLst>
            <a:ahLst/>
            <a:cxnLst>
              <a:cxn ang="0">
                <a:pos x="T0" y="T1"/>
              </a:cxn>
              <a:cxn ang="0">
                <a:pos x="T2" y="T3"/>
              </a:cxn>
              <a:cxn ang="0">
                <a:pos x="T4" y="T5"/>
              </a:cxn>
            </a:cxnLst>
            <a:rect l="0" t="0" r="r" b="b"/>
            <a:pathLst>
              <a:path w="21693" h="43181" fill="none" extrusionOk="0">
                <a:moveTo>
                  <a:pt x="0" y="0"/>
                </a:moveTo>
                <a:cubicBezTo>
                  <a:pt x="31" y="0"/>
                  <a:pt x="62" y="0"/>
                  <a:pt x="93" y="0"/>
                </a:cubicBezTo>
                <a:cubicBezTo>
                  <a:pt x="12022" y="0"/>
                  <a:pt x="21693" y="9670"/>
                  <a:pt x="21693" y="21600"/>
                </a:cubicBezTo>
                <a:cubicBezTo>
                  <a:pt x="21693" y="33178"/>
                  <a:pt x="12563" y="42697"/>
                  <a:pt x="996" y="43181"/>
                </a:cubicBezTo>
              </a:path>
              <a:path w="21693" h="43181" stroke="0" extrusionOk="0">
                <a:moveTo>
                  <a:pt x="0" y="0"/>
                </a:moveTo>
                <a:cubicBezTo>
                  <a:pt x="31" y="0"/>
                  <a:pt x="62" y="0"/>
                  <a:pt x="93" y="0"/>
                </a:cubicBezTo>
                <a:cubicBezTo>
                  <a:pt x="12022" y="0"/>
                  <a:pt x="21693" y="9670"/>
                  <a:pt x="21693" y="21600"/>
                </a:cubicBezTo>
                <a:cubicBezTo>
                  <a:pt x="21693" y="33178"/>
                  <a:pt x="12563" y="42697"/>
                  <a:pt x="996" y="43181"/>
                </a:cubicBezTo>
                <a:lnTo>
                  <a:pt x="93"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902" name="Arc 6"/>
          <p:cNvSpPr>
            <a:spLocks/>
          </p:cNvSpPr>
          <p:nvPr/>
        </p:nvSpPr>
        <p:spPr bwMode="auto">
          <a:xfrm rot="5400000">
            <a:off x="4016375" y="2886075"/>
            <a:ext cx="688975" cy="3730625"/>
          </a:xfrm>
          <a:custGeom>
            <a:avLst/>
            <a:gdLst>
              <a:gd name="G0" fmla="+- 0 0 0"/>
              <a:gd name="G1" fmla="+- 21600 0 0"/>
              <a:gd name="G2" fmla="+- 21600 0 0"/>
              <a:gd name="T0" fmla="*/ 0 w 21600"/>
              <a:gd name="T1" fmla="*/ 0 h 43181"/>
              <a:gd name="T2" fmla="*/ 903 w 21600"/>
              <a:gd name="T3" fmla="*/ 43181 h 43181"/>
              <a:gd name="T4" fmla="*/ 0 w 21600"/>
              <a:gd name="T5" fmla="*/ 21600 h 43181"/>
            </a:gdLst>
            <a:ahLst/>
            <a:cxnLst>
              <a:cxn ang="0">
                <a:pos x="T0" y="T1"/>
              </a:cxn>
              <a:cxn ang="0">
                <a:pos x="T2" y="T3"/>
              </a:cxn>
              <a:cxn ang="0">
                <a:pos x="T4" y="T5"/>
              </a:cxn>
            </a:cxnLst>
            <a:rect l="0" t="0" r="r" b="b"/>
            <a:pathLst>
              <a:path w="21600" h="43181" fill="none" extrusionOk="0">
                <a:moveTo>
                  <a:pt x="0" y="0"/>
                </a:moveTo>
                <a:cubicBezTo>
                  <a:pt x="11929" y="0"/>
                  <a:pt x="21600" y="9670"/>
                  <a:pt x="21600" y="21600"/>
                </a:cubicBezTo>
                <a:cubicBezTo>
                  <a:pt x="21600" y="33178"/>
                  <a:pt x="12470" y="42697"/>
                  <a:pt x="903" y="43181"/>
                </a:cubicBezTo>
              </a:path>
              <a:path w="21600" h="43181" stroke="0" extrusionOk="0">
                <a:moveTo>
                  <a:pt x="0" y="0"/>
                </a:moveTo>
                <a:cubicBezTo>
                  <a:pt x="11929" y="0"/>
                  <a:pt x="21600" y="9670"/>
                  <a:pt x="21600" y="21600"/>
                </a:cubicBezTo>
                <a:cubicBezTo>
                  <a:pt x="21600" y="33178"/>
                  <a:pt x="12470" y="42697"/>
                  <a:pt x="903" y="43181"/>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903" name="Arc 7"/>
          <p:cNvSpPr>
            <a:spLocks/>
          </p:cNvSpPr>
          <p:nvPr/>
        </p:nvSpPr>
        <p:spPr bwMode="auto">
          <a:xfrm rot="5400000">
            <a:off x="4210844" y="1997869"/>
            <a:ext cx="263525" cy="2633663"/>
          </a:xfrm>
          <a:custGeom>
            <a:avLst/>
            <a:gdLst>
              <a:gd name="G0" fmla="+- 0 0 0"/>
              <a:gd name="G1" fmla="+- 21600 0 0"/>
              <a:gd name="G2" fmla="+- 21600 0 0"/>
              <a:gd name="T0" fmla="*/ 0 w 21600"/>
              <a:gd name="T1" fmla="*/ 0 h 43181"/>
              <a:gd name="T2" fmla="*/ 903 w 21600"/>
              <a:gd name="T3" fmla="*/ 43181 h 43181"/>
              <a:gd name="T4" fmla="*/ 0 w 21600"/>
              <a:gd name="T5" fmla="*/ 21600 h 43181"/>
            </a:gdLst>
            <a:ahLst/>
            <a:cxnLst>
              <a:cxn ang="0">
                <a:pos x="T0" y="T1"/>
              </a:cxn>
              <a:cxn ang="0">
                <a:pos x="T2" y="T3"/>
              </a:cxn>
              <a:cxn ang="0">
                <a:pos x="T4" y="T5"/>
              </a:cxn>
            </a:cxnLst>
            <a:rect l="0" t="0" r="r" b="b"/>
            <a:pathLst>
              <a:path w="21600" h="43181" fill="none" extrusionOk="0">
                <a:moveTo>
                  <a:pt x="0" y="0"/>
                </a:moveTo>
                <a:cubicBezTo>
                  <a:pt x="11929" y="0"/>
                  <a:pt x="21600" y="9670"/>
                  <a:pt x="21600" y="21600"/>
                </a:cubicBezTo>
                <a:cubicBezTo>
                  <a:pt x="21600" y="33178"/>
                  <a:pt x="12470" y="42697"/>
                  <a:pt x="903" y="43181"/>
                </a:cubicBezTo>
              </a:path>
              <a:path w="21600" h="43181" stroke="0" extrusionOk="0">
                <a:moveTo>
                  <a:pt x="0" y="0"/>
                </a:moveTo>
                <a:cubicBezTo>
                  <a:pt x="11929" y="0"/>
                  <a:pt x="21600" y="9670"/>
                  <a:pt x="21600" y="21600"/>
                </a:cubicBezTo>
                <a:cubicBezTo>
                  <a:pt x="21600" y="33178"/>
                  <a:pt x="12470" y="42697"/>
                  <a:pt x="903" y="43181"/>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904" name="Line 8"/>
          <p:cNvSpPr>
            <a:spLocks noChangeShapeType="1"/>
          </p:cNvSpPr>
          <p:nvPr/>
        </p:nvSpPr>
        <p:spPr bwMode="auto">
          <a:xfrm flipV="1">
            <a:off x="5232400" y="2840038"/>
            <a:ext cx="1951038" cy="5397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905" name="Line 9"/>
          <p:cNvSpPr>
            <a:spLocks noChangeShapeType="1"/>
          </p:cNvSpPr>
          <p:nvPr/>
        </p:nvSpPr>
        <p:spPr bwMode="auto">
          <a:xfrm flipH="1" flipV="1">
            <a:off x="4271963" y="1809750"/>
            <a:ext cx="965200" cy="156051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906" name="Line 10"/>
          <p:cNvSpPr>
            <a:spLocks noChangeShapeType="1"/>
          </p:cNvSpPr>
          <p:nvPr/>
        </p:nvSpPr>
        <p:spPr bwMode="auto">
          <a:xfrm flipV="1">
            <a:off x="5232400" y="1535113"/>
            <a:ext cx="1009650" cy="18351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907" name="Oval 11"/>
          <p:cNvSpPr>
            <a:spLocks noChangeArrowheads="1"/>
          </p:cNvSpPr>
          <p:nvPr/>
        </p:nvSpPr>
        <p:spPr bwMode="auto">
          <a:xfrm>
            <a:off x="5199063" y="3344863"/>
            <a:ext cx="74612" cy="746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908" name="Text Box 12"/>
          <p:cNvSpPr txBox="1">
            <a:spLocks noChangeArrowheads="1"/>
          </p:cNvSpPr>
          <p:nvPr/>
        </p:nvSpPr>
        <p:spPr bwMode="auto">
          <a:xfrm>
            <a:off x="7216775" y="2632075"/>
            <a:ext cx="725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u</a:t>
            </a:r>
            <a:r>
              <a:rPr lang="en-US" altLang="en-US" sz="1600"/>
              <a:t>-axis</a:t>
            </a:r>
          </a:p>
        </p:txBody>
      </p:sp>
      <p:sp>
        <p:nvSpPr>
          <p:cNvPr id="208909" name="Text Box 13"/>
          <p:cNvSpPr txBox="1">
            <a:spLocks noChangeArrowheads="1"/>
          </p:cNvSpPr>
          <p:nvPr/>
        </p:nvSpPr>
        <p:spPr bwMode="auto">
          <a:xfrm>
            <a:off x="3848100" y="1557338"/>
            <a:ext cx="714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v</a:t>
            </a:r>
            <a:r>
              <a:rPr lang="en-US" altLang="en-US" sz="1600"/>
              <a:t>-axis</a:t>
            </a:r>
          </a:p>
        </p:txBody>
      </p:sp>
      <p:sp>
        <p:nvSpPr>
          <p:cNvPr id="208910" name="Text Box 14"/>
          <p:cNvSpPr txBox="1">
            <a:spLocks noChangeArrowheads="1"/>
          </p:cNvSpPr>
          <p:nvPr/>
        </p:nvSpPr>
        <p:spPr bwMode="auto">
          <a:xfrm>
            <a:off x="6148388" y="1282700"/>
            <a:ext cx="758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w</a:t>
            </a:r>
            <a:r>
              <a:rPr lang="en-US" altLang="en-US" sz="1600"/>
              <a:t>-axis</a:t>
            </a:r>
          </a:p>
        </p:txBody>
      </p:sp>
      <p:sp>
        <p:nvSpPr>
          <p:cNvPr id="208911" name="Text Box 15"/>
          <p:cNvSpPr txBox="1">
            <a:spLocks noChangeArrowheads="1"/>
          </p:cNvSpPr>
          <p:nvPr/>
        </p:nvSpPr>
        <p:spPr bwMode="auto">
          <a:xfrm>
            <a:off x="5232400" y="3306763"/>
            <a:ext cx="708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a:t>
            </a:r>
            <a:r>
              <a:rPr lang="en-US" altLang="en-US" sz="1800" i="1">
                <a:sym typeface="Symbol" panose="05050102010706020507" pitchFamily="18" charset="2"/>
              </a:rPr>
              <a:t></a:t>
            </a:r>
            <a:r>
              <a:rPr lang="en-US" altLang="en-US" sz="1800"/>
              <a:t>, </a:t>
            </a:r>
            <a:r>
              <a:rPr lang="en-US" altLang="en-US" sz="1800" i="1">
                <a:sym typeface="Symbol" panose="05050102010706020507" pitchFamily="18" charset="2"/>
              </a:rPr>
              <a:t></a:t>
            </a:r>
            <a:r>
              <a:rPr lang="en-US" altLang="en-US" sz="1800"/>
              <a:t>)</a:t>
            </a:r>
          </a:p>
        </p:txBody>
      </p:sp>
      <p:sp>
        <p:nvSpPr>
          <p:cNvPr id="208912" name="Text Box 16"/>
          <p:cNvSpPr txBox="1">
            <a:spLocks noChangeArrowheads="1"/>
          </p:cNvSpPr>
          <p:nvPr/>
        </p:nvSpPr>
        <p:spPr bwMode="auto">
          <a:xfrm>
            <a:off x="6149975" y="5414963"/>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The resulting SRF</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en-US" sz="3200"/>
              <a:t>Local tangent space Euclidean SRF</a:t>
            </a:r>
          </a:p>
        </p:txBody>
      </p:sp>
      <p:sp>
        <p:nvSpPr>
          <p:cNvPr id="215043" name="Oval 3"/>
          <p:cNvSpPr>
            <a:spLocks noChangeArrowheads="1"/>
          </p:cNvSpPr>
          <p:nvPr/>
        </p:nvSpPr>
        <p:spPr bwMode="auto">
          <a:xfrm>
            <a:off x="2490788" y="2692400"/>
            <a:ext cx="3740150" cy="3489325"/>
          </a:xfrm>
          <a:prstGeom prst="ellipse">
            <a:avLst/>
          </a:prstGeom>
          <a:gradFill rotWithShape="0">
            <a:gsLst>
              <a:gs pos="0">
                <a:schemeClr val="hlink"/>
              </a:gs>
              <a:gs pos="100000">
                <a:srgbClr val="3F3F3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44" name="AutoShape 4"/>
          <p:cNvSpPr>
            <a:spLocks noChangeArrowheads="1"/>
          </p:cNvSpPr>
          <p:nvPr/>
        </p:nvSpPr>
        <p:spPr bwMode="auto">
          <a:xfrm rot="20756216" flipH="1">
            <a:off x="2995613" y="1935163"/>
            <a:ext cx="4340225" cy="2892425"/>
          </a:xfrm>
          <a:prstGeom prst="parallelogram">
            <a:avLst>
              <a:gd name="adj" fmla="val 29796"/>
            </a:avLst>
          </a:prstGeom>
          <a:solidFill>
            <a:schemeClr val="hlink">
              <a:alpha val="50000"/>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45" name="Arc 5"/>
          <p:cNvSpPr>
            <a:spLocks/>
          </p:cNvSpPr>
          <p:nvPr/>
        </p:nvSpPr>
        <p:spPr bwMode="auto">
          <a:xfrm>
            <a:off x="4368800" y="2692400"/>
            <a:ext cx="1084263" cy="3500438"/>
          </a:xfrm>
          <a:custGeom>
            <a:avLst/>
            <a:gdLst>
              <a:gd name="G0" fmla="+- 93 0 0"/>
              <a:gd name="G1" fmla="+- 21600 0 0"/>
              <a:gd name="G2" fmla="+- 21600 0 0"/>
              <a:gd name="T0" fmla="*/ 0 w 21693"/>
              <a:gd name="T1" fmla="*/ 0 h 43181"/>
              <a:gd name="T2" fmla="*/ 996 w 21693"/>
              <a:gd name="T3" fmla="*/ 43181 h 43181"/>
              <a:gd name="T4" fmla="*/ 93 w 21693"/>
              <a:gd name="T5" fmla="*/ 21600 h 43181"/>
            </a:gdLst>
            <a:ahLst/>
            <a:cxnLst>
              <a:cxn ang="0">
                <a:pos x="T0" y="T1"/>
              </a:cxn>
              <a:cxn ang="0">
                <a:pos x="T2" y="T3"/>
              </a:cxn>
              <a:cxn ang="0">
                <a:pos x="T4" y="T5"/>
              </a:cxn>
            </a:cxnLst>
            <a:rect l="0" t="0" r="r" b="b"/>
            <a:pathLst>
              <a:path w="21693" h="43181" fill="none" extrusionOk="0">
                <a:moveTo>
                  <a:pt x="0" y="0"/>
                </a:moveTo>
                <a:cubicBezTo>
                  <a:pt x="31" y="0"/>
                  <a:pt x="62" y="0"/>
                  <a:pt x="93" y="0"/>
                </a:cubicBezTo>
                <a:cubicBezTo>
                  <a:pt x="12022" y="0"/>
                  <a:pt x="21693" y="9670"/>
                  <a:pt x="21693" y="21600"/>
                </a:cubicBezTo>
                <a:cubicBezTo>
                  <a:pt x="21693" y="33178"/>
                  <a:pt x="12563" y="42697"/>
                  <a:pt x="996" y="43181"/>
                </a:cubicBezTo>
              </a:path>
              <a:path w="21693" h="43181" stroke="0" extrusionOk="0">
                <a:moveTo>
                  <a:pt x="0" y="0"/>
                </a:moveTo>
                <a:cubicBezTo>
                  <a:pt x="31" y="0"/>
                  <a:pt x="62" y="0"/>
                  <a:pt x="93" y="0"/>
                </a:cubicBezTo>
                <a:cubicBezTo>
                  <a:pt x="12022" y="0"/>
                  <a:pt x="21693" y="9670"/>
                  <a:pt x="21693" y="21600"/>
                </a:cubicBezTo>
                <a:cubicBezTo>
                  <a:pt x="21693" y="33178"/>
                  <a:pt x="12563" y="42697"/>
                  <a:pt x="996" y="43181"/>
                </a:cubicBezTo>
                <a:lnTo>
                  <a:pt x="93"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46" name="Arc 6"/>
          <p:cNvSpPr>
            <a:spLocks/>
          </p:cNvSpPr>
          <p:nvPr/>
        </p:nvSpPr>
        <p:spPr bwMode="auto">
          <a:xfrm rot="5400000">
            <a:off x="4016375" y="2897188"/>
            <a:ext cx="688975" cy="3730625"/>
          </a:xfrm>
          <a:custGeom>
            <a:avLst/>
            <a:gdLst>
              <a:gd name="G0" fmla="+- 0 0 0"/>
              <a:gd name="G1" fmla="+- 21600 0 0"/>
              <a:gd name="G2" fmla="+- 21600 0 0"/>
              <a:gd name="T0" fmla="*/ 0 w 21600"/>
              <a:gd name="T1" fmla="*/ 0 h 43181"/>
              <a:gd name="T2" fmla="*/ 903 w 21600"/>
              <a:gd name="T3" fmla="*/ 43181 h 43181"/>
              <a:gd name="T4" fmla="*/ 0 w 21600"/>
              <a:gd name="T5" fmla="*/ 21600 h 43181"/>
            </a:gdLst>
            <a:ahLst/>
            <a:cxnLst>
              <a:cxn ang="0">
                <a:pos x="T0" y="T1"/>
              </a:cxn>
              <a:cxn ang="0">
                <a:pos x="T2" y="T3"/>
              </a:cxn>
              <a:cxn ang="0">
                <a:pos x="T4" y="T5"/>
              </a:cxn>
            </a:cxnLst>
            <a:rect l="0" t="0" r="r" b="b"/>
            <a:pathLst>
              <a:path w="21600" h="43181" fill="none" extrusionOk="0">
                <a:moveTo>
                  <a:pt x="0" y="0"/>
                </a:moveTo>
                <a:cubicBezTo>
                  <a:pt x="11929" y="0"/>
                  <a:pt x="21600" y="9670"/>
                  <a:pt x="21600" y="21600"/>
                </a:cubicBezTo>
                <a:cubicBezTo>
                  <a:pt x="21600" y="33178"/>
                  <a:pt x="12470" y="42697"/>
                  <a:pt x="903" y="43181"/>
                </a:cubicBezTo>
              </a:path>
              <a:path w="21600" h="43181" stroke="0" extrusionOk="0">
                <a:moveTo>
                  <a:pt x="0" y="0"/>
                </a:moveTo>
                <a:cubicBezTo>
                  <a:pt x="11929" y="0"/>
                  <a:pt x="21600" y="9670"/>
                  <a:pt x="21600" y="21600"/>
                </a:cubicBezTo>
                <a:cubicBezTo>
                  <a:pt x="21600" y="33178"/>
                  <a:pt x="12470" y="42697"/>
                  <a:pt x="903" y="43181"/>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47" name="Arc 7"/>
          <p:cNvSpPr>
            <a:spLocks/>
          </p:cNvSpPr>
          <p:nvPr/>
        </p:nvSpPr>
        <p:spPr bwMode="auto">
          <a:xfrm rot="5400000">
            <a:off x="4210844" y="2008981"/>
            <a:ext cx="263525" cy="2633663"/>
          </a:xfrm>
          <a:custGeom>
            <a:avLst/>
            <a:gdLst>
              <a:gd name="G0" fmla="+- 0 0 0"/>
              <a:gd name="G1" fmla="+- 21600 0 0"/>
              <a:gd name="G2" fmla="+- 21600 0 0"/>
              <a:gd name="T0" fmla="*/ 0 w 21600"/>
              <a:gd name="T1" fmla="*/ 0 h 43181"/>
              <a:gd name="T2" fmla="*/ 903 w 21600"/>
              <a:gd name="T3" fmla="*/ 43181 h 43181"/>
              <a:gd name="T4" fmla="*/ 0 w 21600"/>
              <a:gd name="T5" fmla="*/ 21600 h 43181"/>
            </a:gdLst>
            <a:ahLst/>
            <a:cxnLst>
              <a:cxn ang="0">
                <a:pos x="T0" y="T1"/>
              </a:cxn>
              <a:cxn ang="0">
                <a:pos x="T2" y="T3"/>
              </a:cxn>
              <a:cxn ang="0">
                <a:pos x="T4" y="T5"/>
              </a:cxn>
            </a:cxnLst>
            <a:rect l="0" t="0" r="r" b="b"/>
            <a:pathLst>
              <a:path w="21600" h="43181" fill="none" extrusionOk="0">
                <a:moveTo>
                  <a:pt x="0" y="0"/>
                </a:moveTo>
                <a:cubicBezTo>
                  <a:pt x="11929" y="0"/>
                  <a:pt x="21600" y="9670"/>
                  <a:pt x="21600" y="21600"/>
                </a:cubicBezTo>
                <a:cubicBezTo>
                  <a:pt x="21600" y="33178"/>
                  <a:pt x="12470" y="42697"/>
                  <a:pt x="903" y="43181"/>
                </a:cubicBezTo>
              </a:path>
              <a:path w="21600" h="43181" stroke="0" extrusionOk="0">
                <a:moveTo>
                  <a:pt x="0" y="0"/>
                </a:moveTo>
                <a:cubicBezTo>
                  <a:pt x="11929" y="0"/>
                  <a:pt x="21600" y="9670"/>
                  <a:pt x="21600" y="21600"/>
                </a:cubicBezTo>
                <a:cubicBezTo>
                  <a:pt x="21600" y="33178"/>
                  <a:pt x="12470" y="42697"/>
                  <a:pt x="903" y="43181"/>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48" name="Line 8"/>
          <p:cNvSpPr>
            <a:spLocks noChangeShapeType="1"/>
          </p:cNvSpPr>
          <p:nvPr/>
        </p:nvSpPr>
        <p:spPr bwMode="auto">
          <a:xfrm flipV="1">
            <a:off x="5232400" y="2851150"/>
            <a:ext cx="1951038" cy="539750"/>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49" name="Line 9"/>
          <p:cNvSpPr>
            <a:spLocks noChangeShapeType="1"/>
          </p:cNvSpPr>
          <p:nvPr/>
        </p:nvSpPr>
        <p:spPr bwMode="auto">
          <a:xfrm flipH="1" flipV="1">
            <a:off x="4271963" y="1820863"/>
            <a:ext cx="965200" cy="1560512"/>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50" name="Line 10"/>
          <p:cNvSpPr>
            <a:spLocks noChangeShapeType="1"/>
          </p:cNvSpPr>
          <p:nvPr/>
        </p:nvSpPr>
        <p:spPr bwMode="auto">
          <a:xfrm flipV="1">
            <a:off x="5232400" y="1546225"/>
            <a:ext cx="1009650" cy="18351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51" name="Oval 11"/>
          <p:cNvSpPr>
            <a:spLocks noChangeArrowheads="1"/>
          </p:cNvSpPr>
          <p:nvPr/>
        </p:nvSpPr>
        <p:spPr bwMode="auto">
          <a:xfrm>
            <a:off x="5199063" y="3355975"/>
            <a:ext cx="74612" cy="746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54" name="Text Box 14"/>
          <p:cNvSpPr txBox="1">
            <a:spLocks noChangeArrowheads="1"/>
          </p:cNvSpPr>
          <p:nvPr/>
        </p:nvSpPr>
        <p:spPr bwMode="auto">
          <a:xfrm>
            <a:off x="6056313" y="1649413"/>
            <a:ext cx="758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w</a:t>
            </a:r>
            <a:r>
              <a:rPr lang="en-US" altLang="en-US" sz="1600"/>
              <a:t>-axis</a:t>
            </a:r>
          </a:p>
        </p:txBody>
      </p:sp>
      <p:sp>
        <p:nvSpPr>
          <p:cNvPr id="215055" name="Text Box 15"/>
          <p:cNvSpPr txBox="1">
            <a:spLocks noChangeArrowheads="1"/>
          </p:cNvSpPr>
          <p:nvPr/>
        </p:nvSpPr>
        <p:spPr bwMode="auto">
          <a:xfrm>
            <a:off x="5232400" y="3317875"/>
            <a:ext cx="708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a:t>
            </a:r>
            <a:r>
              <a:rPr lang="en-US" altLang="en-US" sz="1800" i="1">
                <a:sym typeface="Symbol" panose="05050102010706020507" pitchFamily="18" charset="2"/>
              </a:rPr>
              <a:t></a:t>
            </a:r>
            <a:r>
              <a:rPr lang="en-US" altLang="en-US" sz="1800"/>
              <a:t>, </a:t>
            </a:r>
            <a:r>
              <a:rPr lang="en-US" altLang="en-US" sz="1800" i="1">
                <a:sym typeface="Symbol" panose="05050102010706020507" pitchFamily="18" charset="2"/>
              </a:rPr>
              <a:t></a:t>
            </a:r>
            <a:r>
              <a:rPr lang="en-US" altLang="en-US" sz="1800"/>
              <a:t>)</a:t>
            </a:r>
          </a:p>
        </p:txBody>
      </p:sp>
      <p:sp>
        <p:nvSpPr>
          <p:cNvPr id="215056" name="Text Box 16"/>
          <p:cNvSpPr txBox="1">
            <a:spLocks noChangeArrowheads="1"/>
          </p:cNvSpPr>
          <p:nvPr/>
        </p:nvSpPr>
        <p:spPr bwMode="auto">
          <a:xfrm>
            <a:off x="428625" y="1552575"/>
            <a:ext cx="2219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Additional SRF</a:t>
            </a:r>
          </a:p>
          <a:p>
            <a:r>
              <a:rPr lang="en-US" altLang="en-US"/>
              <a:t>parameters:</a:t>
            </a:r>
          </a:p>
        </p:txBody>
      </p:sp>
      <p:grpSp>
        <p:nvGrpSpPr>
          <p:cNvPr id="215072" name="Group 32"/>
          <p:cNvGrpSpPr>
            <a:grpSpLocks/>
          </p:cNvGrpSpPr>
          <p:nvPr/>
        </p:nvGrpSpPr>
        <p:grpSpPr bwMode="auto">
          <a:xfrm>
            <a:off x="4532313" y="1281113"/>
            <a:ext cx="3548062" cy="2455862"/>
            <a:chOff x="2855" y="737"/>
            <a:chExt cx="2235" cy="1547"/>
          </a:xfrm>
        </p:grpSpPr>
        <p:grpSp>
          <p:nvGrpSpPr>
            <p:cNvPr id="215064" name="Group 24"/>
            <p:cNvGrpSpPr>
              <a:grpSpLocks/>
            </p:cNvGrpSpPr>
            <p:nvPr/>
          </p:nvGrpSpPr>
          <p:grpSpPr bwMode="auto">
            <a:xfrm>
              <a:off x="2945" y="737"/>
              <a:ext cx="2145" cy="1547"/>
              <a:chOff x="2945" y="737"/>
              <a:chExt cx="2145" cy="1547"/>
            </a:xfrm>
          </p:grpSpPr>
          <p:sp>
            <p:nvSpPr>
              <p:cNvPr id="215052" name="Text Box 12"/>
              <p:cNvSpPr txBox="1">
                <a:spLocks noChangeArrowheads="1"/>
              </p:cNvSpPr>
              <p:nvPr/>
            </p:nvSpPr>
            <p:spPr bwMode="auto">
              <a:xfrm>
                <a:off x="4633" y="2072"/>
                <a:ext cx="4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u</a:t>
                </a:r>
                <a:r>
                  <a:rPr lang="en-US" altLang="en-US" sz="1600"/>
                  <a:t>-axis</a:t>
                </a:r>
              </a:p>
            </p:txBody>
          </p:sp>
          <p:sp>
            <p:nvSpPr>
              <p:cNvPr id="215053" name="Text Box 13"/>
              <p:cNvSpPr txBox="1">
                <a:spLocks noChangeArrowheads="1"/>
              </p:cNvSpPr>
              <p:nvPr/>
            </p:nvSpPr>
            <p:spPr bwMode="auto">
              <a:xfrm>
                <a:off x="2945" y="737"/>
                <a:ext cx="4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v</a:t>
                </a:r>
                <a:r>
                  <a:rPr lang="en-US" altLang="en-US" sz="1600"/>
                  <a:t>-axis</a:t>
                </a:r>
              </a:p>
            </p:txBody>
          </p:sp>
          <p:sp>
            <p:nvSpPr>
              <p:cNvPr id="215057" name="Freeform 17"/>
              <p:cNvSpPr>
                <a:spLocks/>
              </p:cNvSpPr>
              <p:nvPr/>
            </p:nvSpPr>
            <p:spPr bwMode="auto">
              <a:xfrm>
                <a:off x="3195" y="925"/>
                <a:ext cx="102" cy="1142"/>
              </a:xfrm>
              <a:custGeom>
                <a:avLst/>
                <a:gdLst>
                  <a:gd name="T0" fmla="*/ 102 w 102"/>
                  <a:gd name="T1" fmla="*/ 1142 h 1142"/>
                  <a:gd name="T2" fmla="*/ 0 w 102"/>
                  <a:gd name="T3" fmla="*/ 0 h 1142"/>
                </a:gdLst>
                <a:ahLst/>
                <a:cxnLst>
                  <a:cxn ang="0">
                    <a:pos x="T0" y="T1"/>
                  </a:cxn>
                  <a:cxn ang="0">
                    <a:pos x="T2" y="T3"/>
                  </a:cxn>
                </a:cxnLst>
                <a:rect l="0" t="0" r="r" b="b"/>
                <a:pathLst>
                  <a:path w="102" h="1142">
                    <a:moveTo>
                      <a:pt x="102" y="1142"/>
                    </a:moveTo>
                    <a:lnTo>
                      <a:pt x="0" y="0"/>
                    </a:ln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58" name="Freeform 18"/>
              <p:cNvSpPr>
                <a:spLocks/>
              </p:cNvSpPr>
              <p:nvPr/>
            </p:nvSpPr>
            <p:spPr bwMode="auto">
              <a:xfrm>
                <a:off x="3297" y="2067"/>
                <a:ext cx="1322" cy="109"/>
              </a:xfrm>
              <a:custGeom>
                <a:avLst/>
                <a:gdLst>
                  <a:gd name="T0" fmla="*/ 0 w 1322"/>
                  <a:gd name="T1" fmla="*/ 0 h 109"/>
                  <a:gd name="T2" fmla="*/ 1322 w 1322"/>
                  <a:gd name="T3" fmla="*/ 109 h 109"/>
                </a:gdLst>
                <a:ahLst/>
                <a:cxnLst>
                  <a:cxn ang="0">
                    <a:pos x="T0" y="T1"/>
                  </a:cxn>
                  <a:cxn ang="0">
                    <a:pos x="T2" y="T3"/>
                  </a:cxn>
                </a:cxnLst>
                <a:rect l="0" t="0" r="r" b="b"/>
                <a:pathLst>
                  <a:path w="1322" h="109">
                    <a:moveTo>
                      <a:pt x="0" y="0"/>
                    </a:moveTo>
                    <a:lnTo>
                      <a:pt x="1322" y="109"/>
                    </a:ln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5060" name="Arc 20"/>
            <p:cNvSpPr>
              <a:spLocks/>
            </p:cNvSpPr>
            <p:nvPr/>
          </p:nvSpPr>
          <p:spPr bwMode="auto">
            <a:xfrm flipH="1">
              <a:off x="2855" y="1236"/>
              <a:ext cx="363" cy="141"/>
            </a:xfrm>
            <a:custGeom>
              <a:avLst/>
              <a:gdLst>
                <a:gd name="G0" fmla="+- 17113 0 0"/>
                <a:gd name="G1" fmla="+- 21600 0 0"/>
                <a:gd name="G2" fmla="+- 21600 0 0"/>
                <a:gd name="T0" fmla="*/ 0 w 37809"/>
                <a:gd name="T1" fmla="*/ 8421 h 21600"/>
                <a:gd name="T2" fmla="*/ 37809 w 37809"/>
                <a:gd name="T3" fmla="*/ 15417 h 21600"/>
                <a:gd name="T4" fmla="*/ 17113 w 37809"/>
                <a:gd name="T5" fmla="*/ 21600 h 21600"/>
              </a:gdLst>
              <a:ahLst/>
              <a:cxnLst>
                <a:cxn ang="0">
                  <a:pos x="T0" y="T1"/>
                </a:cxn>
                <a:cxn ang="0">
                  <a:pos x="T2" y="T3"/>
                </a:cxn>
                <a:cxn ang="0">
                  <a:pos x="T4" y="T5"/>
                </a:cxn>
              </a:cxnLst>
              <a:rect l="0" t="0" r="r" b="b"/>
              <a:pathLst>
                <a:path w="37809" h="21600" fill="none" extrusionOk="0">
                  <a:moveTo>
                    <a:pt x="-1" y="8420"/>
                  </a:moveTo>
                  <a:cubicBezTo>
                    <a:pt x="4088" y="3110"/>
                    <a:pt x="10411" y="0"/>
                    <a:pt x="17113" y="0"/>
                  </a:cubicBezTo>
                  <a:cubicBezTo>
                    <a:pt x="26660" y="0"/>
                    <a:pt x="35076" y="6268"/>
                    <a:pt x="37809" y="15416"/>
                  </a:cubicBezTo>
                </a:path>
                <a:path w="37809" h="21600" stroke="0" extrusionOk="0">
                  <a:moveTo>
                    <a:pt x="-1" y="8420"/>
                  </a:moveTo>
                  <a:cubicBezTo>
                    <a:pt x="4088" y="3110"/>
                    <a:pt x="10411" y="0"/>
                    <a:pt x="17113" y="0"/>
                  </a:cubicBezTo>
                  <a:cubicBezTo>
                    <a:pt x="26660" y="0"/>
                    <a:pt x="35076" y="6268"/>
                    <a:pt x="37809" y="15416"/>
                  </a:cubicBezTo>
                  <a:lnTo>
                    <a:pt x="17113" y="21600"/>
                  </a:lnTo>
                  <a:close/>
                </a:path>
              </a:pathLst>
            </a:custGeom>
            <a:noFill/>
            <a:ln w="19050">
              <a:solidFill>
                <a:srgbClr val="FF6600"/>
              </a:solidFill>
              <a:round/>
              <a:headEnd type="stealth" w="lg"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1" name="Arc 21"/>
            <p:cNvSpPr>
              <a:spLocks/>
            </p:cNvSpPr>
            <p:nvPr/>
          </p:nvSpPr>
          <p:spPr bwMode="auto">
            <a:xfrm rot="5400000" flipH="1">
              <a:off x="4123" y="1910"/>
              <a:ext cx="341" cy="141"/>
            </a:xfrm>
            <a:custGeom>
              <a:avLst/>
              <a:gdLst>
                <a:gd name="G0" fmla="+- 17113 0 0"/>
                <a:gd name="G1" fmla="+- 21600 0 0"/>
                <a:gd name="G2" fmla="+- 21600 0 0"/>
                <a:gd name="T0" fmla="*/ 0 w 37809"/>
                <a:gd name="T1" fmla="*/ 8421 h 21600"/>
                <a:gd name="T2" fmla="*/ 37809 w 37809"/>
                <a:gd name="T3" fmla="*/ 15417 h 21600"/>
                <a:gd name="T4" fmla="*/ 17113 w 37809"/>
                <a:gd name="T5" fmla="*/ 21600 h 21600"/>
              </a:gdLst>
              <a:ahLst/>
              <a:cxnLst>
                <a:cxn ang="0">
                  <a:pos x="T0" y="T1"/>
                </a:cxn>
                <a:cxn ang="0">
                  <a:pos x="T2" y="T3"/>
                </a:cxn>
                <a:cxn ang="0">
                  <a:pos x="T4" y="T5"/>
                </a:cxn>
              </a:cxnLst>
              <a:rect l="0" t="0" r="r" b="b"/>
              <a:pathLst>
                <a:path w="37809" h="21600" fill="none" extrusionOk="0">
                  <a:moveTo>
                    <a:pt x="-1" y="8420"/>
                  </a:moveTo>
                  <a:cubicBezTo>
                    <a:pt x="4088" y="3110"/>
                    <a:pt x="10411" y="0"/>
                    <a:pt x="17113" y="0"/>
                  </a:cubicBezTo>
                  <a:cubicBezTo>
                    <a:pt x="26660" y="0"/>
                    <a:pt x="35076" y="6268"/>
                    <a:pt x="37809" y="15416"/>
                  </a:cubicBezTo>
                </a:path>
                <a:path w="37809" h="21600" stroke="0" extrusionOk="0">
                  <a:moveTo>
                    <a:pt x="-1" y="8420"/>
                  </a:moveTo>
                  <a:cubicBezTo>
                    <a:pt x="4088" y="3110"/>
                    <a:pt x="10411" y="0"/>
                    <a:pt x="17113" y="0"/>
                  </a:cubicBezTo>
                  <a:cubicBezTo>
                    <a:pt x="26660" y="0"/>
                    <a:pt x="35076" y="6268"/>
                    <a:pt x="37809" y="15416"/>
                  </a:cubicBezTo>
                  <a:lnTo>
                    <a:pt x="17113" y="21600"/>
                  </a:lnTo>
                  <a:close/>
                </a:path>
              </a:pathLst>
            </a:custGeom>
            <a:noFill/>
            <a:ln w="19050">
              <a:solidFill>
                <a:srgbClr val="FF6600"/>
              </a:solidFill>
              <a:round/>
              <a:headEnd type="stealth" w="lg"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2" name="Text Box 22"/>
            <p:cNvSpPr txBox="1">
              <a:spLocks noChangeArrowheads="1"/>
            </p:cNvSpPr>
            <p:nvPr/>
          </p:nvSpPr>
          <p:spPr bwMode="auto">
            <a:xfrm>
              <a:off x="2928" y="1213"/>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FF6600"/>
                  </a:solidFill>
                  <a:sym typeface="Symbol" panose="05050102010706020507" pitchFamily="18" charset="2"/>
                </a:rPr>
                <a:t></a:t>
              </a:r>
              <a:endParaRPr lang="en-US" altLang="en-US">
                <a:solidFill>
                  <a:srgbClr val="FF6600"/>
                </a:solidFill>
              </a:endParaRPr>
            </a:p>
          </p:txBody>
        </p:sp>
        <p:sp>
          <p:nvSpPr>
            <p:cNvPr id="215063" name="Text Box 23"/>
            <p:cNvSpPr txBox="1">
              <a:spLocks noChangeArrowheads="1"/>
            </p:cNvSpPr>
            <p:nvPr/>
          </p:nvSpPr>
          <p:spPr bwMode="auto">
            <a:xfrm>
              <a:off x="4108" y="1802"/>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FF6600"/>
                  </a:solidFill>
                  <a:sym typeface="Symbol" panose="05050102010706020507" pitchFamily="18" charset="2"/>
                </a:rPr>
                <a:t></a:t>
              </a:r>
              <a:endParaRPr lang="en-US" altLang="en-US">
                <a:solidFill>
                  <a:srgbClr val="FF6600"/>
                </a:solidFill>
              </a:endParaRPr>
            </a:p>
          </p:txBody>
        </p:sp>
      </p:grpSp>
      <p:sp>
        <p:nvSpPr>
          <p:cNvPr id="215071" name="Text Box 31"/>
          <p:cNvSpPr txBox="1">
            <a:spLocks noChangeArrowheads="1"/>
          </p:cNvSpPr>
          <p:nvPr/>
        </p:nvSpPr>
        <p:spPr bwMode="auto">
          <a:xfrm>
            <a:off x="428625" y="2401888"/>
            <a:ext cx="1612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ym typeface="Symbol" panose="05050102010706020507" pitchFamily="18" charset="2"/>
              </a:rPr>
              <a:t>:</a:t>
            </a:r>
            <a:r>
              <a:rPr lang="en-US" altLang="en-US"/>
              <a:t> azimuth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15072"/>
                                        </p:tgtEl>
                                        <p:attrNameLst>
                                          <p:attrName>style.visibility</p:attrName>
                                        </p:attrNameLst>
                                      </p:cBhvr>
                                      <p:to>
                                        <p:strVal val="visible"/>
                                      </p:to>
                                    </p:set>
                                  </p:childTnLst>
                                  <p:subTnLst>
                                    <p:animClr clrSpc="rgb" dir="cw">
                                      <p:cBhvr override="childStyle">
                                        <p:cTn dur="1" fill="hold" display="0" masterRel="nextClick" afterEffect="1"/>
                                        <p:tgtEl>
                                          <p:spTgt spid="215072"/>
                                        </p:tgtEl>
                                        <p:attrNameLst>
                                          <p:attrName>ppt_c</p:attrName>
                                        </p:attrNameLst>
                                      </p:cBhvr>
                                      <p:to>
                                        <a:srgbClr val="4D4D4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1"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altLang="en-US" sz="3200"/>
              <a:t>Local tangent space Euclidean SRF</a:t>
            </a:r>
          </a:p>
        </p:txBody>
      </p:sp>
      <p:sp>
        <p:nvSpPr>
          <p:cNvPr id="307203" name="Oval 3"/>
          <p:cNvSpPr>
            <a:spLocks noChangeArrowheads="1"/>
          </p:cNvSpPr>
          <p:nvPr/>
        </p:nvSpPr>
        <p:spPr bwMode="auto">
          <a:xfrm>
            <a:off x="2490788" y="2692400"/>
            <a:ext cx="3740150" cy="3489325"/>
          </a:xfrm>
          <a:prstGeom prst="ellipse">
            <a:avLst/>
          </a:prstGeom>
          <a:gradFill rotWithShape="0">
            <a:gsLst>
              <a:gs pos="0">
                <a:schemeClr val="hlink"/>
              </a:gs>
              <a:gs pos="100000">
                <a:srgbClr val="3F3F3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04" name="AutoShape 4"/>
          <p:cNvSpPr>
            <a:spLocks noChangeArrowheads="1"/>
          </p:cNvSpPr>
          <p:nvPr/>
        </p:nvSpPr>
        <p:spPr bwMode="auto">
          <a:xfrm rot="20756216" flipH="1">
            <a:off x="2995613" y="1935163"/>
            <a:ext cx="4340225" cy="2892425"/>
          </a:xfrm>
          <a:prstGeom prst="parallelogram">
            <a:avLst>
              <a:gd name="adj" fmla="val 29796"/>
            </a:avLst>
          </a:prstGeom>
          <a:solidFill>
            <a:schemeClr val="hlink">
              <a:alpha val="50000"/>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05" name="Arc 5"/>
          <p:cNvSpPr>
            <a:spLocks/>
          </p:cNvSpPr>
          <p:nvPr/>
        </p:nvSpPr>
        <p:spPr bwMode="auto">
          <a:xfrm>
            <a:off x="4368800" y="2692400"/>
            <a:ext cx="1084263" cy="3500438"/>
          </a:xfrm>
          <a:custGeom>
            <a:avLst/>
            <a:gdLst>
              <a:gd name="G0" fmla="+- 93 0 0"/>
              <a:gd name="G1" fmla="+- 21600 0 0"/>
              <a:gd name="G2" fmla="+- 21600 0 0"/>
              <a:gd name="T0" fmla="*/ 0 w 21693"/>
              <a:gd name="T1" fmla="*/ 0 h 43181"/>
              <a:gd name="T2" fmla="*/ 996 w 21693"/>
              <a:gd name="T3" fmla="*/ 43181 h 43181"/>
              <a:gd name="T4" fmla="*/ 93 w 21693"/>
              <a:gd name="T5" fmla="*/ 21600 h 43181"/>
            </a:gdLst>
            <a:ahLst/>
            <a:cxnLst>
              <a:cxn ang="0">
                <a:pos x="T0" y="T1"/>
              </a:cxn>
              <a:cxn ang="0">
                <a:pos x="T2" y="T3"/>
              </a:cxn>
              <a:cxn ang="0">
                <a:pos x="T4" y="T5"/>
              </a:cxn>
            </a:cxnLst>
            <a:rect l="0" t="0" r="r" b="b"/>
            <a:pathLst>
              <a:path w="21693" h="43181" fill="none" extrusionOk="0">
                <a:moveTo>
                  <a:pt x="0" y="0"/>
                </a:moveTo>
                <a:cubicBezTo>
                  <a:pt x="31" y="0"/>
                  <a:pt x="62" y="0"/>
                  <a:pt x="93" y="0"/>
                </a:cubicBezTo>
                <a:cubicBezTo>
                  <a:pt x="12022" y="0"/>
                  <a:pt x="21693" y="9670"/>
                  <a:pt x="21693" y="21600"/>
                </a:cubicBezTo>
                <a:cubicBezTo>
                  <a:pt x="21693" y="33178"/>
                  <a:pt x="12563" y="42697"/>
                  <a:pt x="996" y="43181"/>
                </a:cubicBezTo>
              </a:path>
              <a:path w="21693" h="43181" stroke="0" extrusionOk="0">
                <a:moveTo>
                  <a:pt x="0" y="0"/>
                </a:moveTo>
                <a:cubicBezTo>
                  <a:pt x="31" y="0"/>
                  <a:pt x="62" y="0"/>
                  <a:pt x="93" y="0"/>
                </a:cubicBezTo>
                <a:cubicBezTo>
                  <a:pt x="12022" y="0"/>
                  <a:pt x="21693" y="9670"/>
                  <a:pt x="21693" y="21600"/>
                </a:cubicBezTo>
                <a:cubicBezTo>
                  <a:pt x="21693" y="33178"/>
                  <a:pt x="12563" y="42697"/>
                  <a:pt x="996" y="43181"/>
                </a:cubicBezTo>
                <a:lnTo>
                  <a:pt x="93"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06" name="Arc 6"/>
          <p:cNvSpPr>
            <a:spLocks/>
          </p:cNvSpPr>
          <p:nvPr/>
        </p:nvSpPr>
        <p:spPr bwMode="auto">
          <a:xfrm rot="5400000">
            <a:off x="4016375" y="2897188"/>
            <a:ext cx="688975" cy="3730625"/>
          </a:xfrm>
          <a:custGeom>
            <a:avLst/>
            <a:gdLst>
              <a:gd name="G0" fmla="+- 0 0 0"/>
              <a:gd name="G1" fmla="+- 21600 0 0"/>
              <a:gd name="G2" fmla="+- 21600 0 0"/>
              <a:gd name="T0" fmla="*/ 0 w 21600"/>
              <a:gd name="T1" fmla="*/ 0 h 43181"/>
              <a:gd name="T2" fmla="*/ 903 w 21600"/>
              <a:gd name="T3" fmla="*/ 43181 h 43181"/>
              <a:gd name="T4" fmla="*/ 0 w 21600"/>
              <a:gd name="T5" fmla="*/ 21600 h 43181"/>
            </a:gdLst>
            <a:ahLst/>
            <a:cxnLst>
              <a:cxn ang="0">
                <a:pos x="T0" y="T1"/>
              </a:cxn>
              <a:cxn ang="0">
                <a:pos x="T2" y="T3"/>
              </a:cxn>
              <a:cxn ang="0">
                <a:pos x="T4" y="T5"/>
              </a:cxn>
            </a:cxnLst>
            <a:rect l="0" t="0" r="r" b="b"/>
            <a:pathLst>
              <a:path w="21600" h="43181" fill="none" extrusionOk="0">
                <a:moveTo>
                  <a:pt x="0" y="0"/>
                </a:moveTo>
                <a:cubicBezTo>
                  <a:pt x="11929" y="0"/>
                  <a:pt x="21600" y="9670"/>
                  <a:pt x="21600" y="21600"/>
                </a:cubicBezTo>
                <a:cubicBezTo>
                  <a:pt x="21600" y="33178"/>
                  <a:pt x="12470" y="42697"/>
                  <a:pt x="903" y="43181"/>
                </a:cubicBezTo>
              </a:path>
              <a:path w="21600" h="43181" stroke="0" extrusionOk="0">
                <a:moveTo>
                  <a:pt x="0" y="0"/>
                </a:moveTo>
                <a:cubicBezTo>
                  <a:pt x="11929" y="0"/>
                  <a:pt x="21600" y="9670"/>
                  <a:pt x="21600" y="21600"/>
                </a:cubicBezTo>
                <a:cubicBezTo>
                  <a:pt x="21600" y="33178"/>
                  <a:pt x="12470" y="42697"/>
                  <a:pt x="903" y="43181"/>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07" name="Arc 7"/>
          <p:cNvSpPr>
            <a:spLocks/>
          </p:cNvSpPr>
          <p:nvPr/>
        </p:nvSpPr>
        <p:spPr bwMode="auto">
          <a:xfrm rot="5400000">
            <a:off x="4210844" y="2008981"/>
            <a:ext cx="263525" cy="2633663"/>
          </a:xfrm>
          <a:custGeom>
            <a:avLst/>
            <a:gdLst>
              <a:gd name="G0" fmla="+- 0 0 0"/>
              <a:gd name="G1" fmla="+- 21600 0 0"/>
              <a:gd name="G2" fmla="+- 21600 0 0"/>
              <a:gd name="T0" fmla="*/ 0 w 21600"/>
              <a:gd name="T1" fmla="*/ 0 h 43181"/>
              <a:gd name="T2" fmla="*/ 903 w 21600"/>
              <a:gd name="T3" fmla="*/ 43181 h 43181"/>
              <a:gd name="T4" fmla="*/ 0 w 21600"/>
              <a:gd name="T5" fmla="*/ 21600 h 43181"/>
            </a:gdLst>
            <a:ahLst/>
            <a:cxnLst>
              <a:cxn ang="0">
                <a:pos x="T0" y="T1"/>
              </a:cxn>
              <a:cxn ang="0">
                <a:pos x="T2" y="T3"/>
              </a:cxn>
              <a:cxn ang="0">
                <a:pos x="T4" y="T5"/>
              </a:cxn>
            </a:cxnLst>
            <a:rect l="0" t="0" r="r" b="b"/>
            <a:pathLst>
              <a:path w="21600" h="43181" fill="none" extrusionOk="0">
                <a:moveTo>
                  <a:pt x="0" y="0"/>
                </a:moveTo>
                <a:cubicBezTo>
                  <a:pt x="11929" y="0"/>
                  <a:pt x="21600" y="9670"/>
                  <a:pt x="21600" y="21600"/>
                </a:cubicBezTo>
                <a:cubicBezTo>
                  <a:pt x="21600" y="33178"/>
                  <a:pt x="12470" y="42697"/>
                  <a:pt x="903" y="43181"/>
                </a:cubicBezTo>
              </a:path>
              <a:path w="21600" h="43181" stroke="0" extrusionOk="0">
                <a:moveTo>
                  <a:pt x="0" y="0"/>
                </a:moveTo>
                <a:cubicBezTo>
                  <a:pt x="11929" y="0"/>
                  <a:pt x="21600" y="9670"/>
                  <a:pt x="21600" y="21600"/>
                </a:cubicBezTo>
                <a:cubicBezTo>
                  <a:pt x="21600" y="33178"/>
                  <a:pt x="12470" y="42697"/>
                  <a:pt x="903" y="43181"/>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08" name="Line 8"/>
          <p:cNvSpPr>
            <a:spLocks noChangeShapeType="1"/>
          </p:cNvSpPr>
          <p:nvPr/>
        </p:nvSpPr>
        <p:spPr bwMode="auto">
          <a:xfrm flipV="1">
            <a:off x="5232400" y="2851150"/>
            <a:ext cx="1951038" cy="539750"/>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09" name="Line 9"/>
          <p:cNvSpPr>
            <a:spLocks noChangeShapeType="1"/>
          </p:cNvSpPr>
          <p:nvPr/>
        </p:nvSpPr>
        <p:spPr bwMode="auto">
          <a:xfrm flipH="1" flipV="1">
            <a:off x="4271963" y="1820863"/>
            <a:ext cx="965200" cy="1560512"/>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0" name="Line 10"/>
          <p:cNvSpPr>
            <a:spLocks noChangeShapeType="1"/>
          </p:cNvSpPr>
          <p:nvPr/>
        </p:nvSpPr>
        <p:spPr bwMode="auto">
          <a:xfrm flipV="1">
            <a:off x="5232400" y="1546225"/>
            <a:ext cx="1009650" cy="18351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1" name="Oval 11"/>
          <p:cNvSpPr>
            <a:spLocks noChangeArrowheads="1"/>
          </p:cNvSpPr>
          <p:nvPr/>
        </p:nvSpPr>
        <p:spPr bwMode="auto">
          <a:xfrm>
            <a:off x="5199063" y="3355975"/>
            <a:ext cx="74612" cy="746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2" name="Text Box 12"/>
          <p:cNvSpPr txBox="1">
            <a:spLocks noChangeArrowheads="1"/>
          </p:cNvSpPr>
          <p:nvPr/>
        </p:nvSpPr>
        <p:spPr bwMode="auto">
          <a:xfrm>
            <a:off x="6056313" y="1649413"/>
            <a:ext cx="758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w</a:t>
            </a:r>
            <a:r>
              <a:rPr lang="en-US" altLang="en-US" sz="1600"/>
              <a:t>-axis</a:t>
            </a:r>
          </a:p>
        </p:txBody>
      </p:sp>
      <p:sp>
        <p:nvSpPr>
          <p:cNvPr id="307213" name="Text Box 13"/>
          <p:cNvSpPr txBox="1">
            <a:spLocks noChangeArrowheads="1"/>
          </p:cNvSpPr>
          <p:nvPr/>
        </p:nvSpPr>
        <p:spPr bwMode="auto">
          <a:xfrm>
            <a:off x="5232400" y="3317875"/>
            <a:ext cx="708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a:t>
            </a:r>
            <a:r>
              <a:rPr lang="en-US" altLang="en-US" sz="1800" i="1">
                <a:sym typeface="Symbol" panose="05050102010706020507" pitchFamily="18" charset="2"/>
              </a:rPr>
              <a:t></a:t>
            </a:r>
            <a:r>
              <a:rPr lang="en-US" altLang="en-US" sz="1800"/>
              <a:t>, </a:t>
            </a:r>
            <a:r>
              <a:rPr lang="en-US" altLang="en-US" sz="1800" i="1">
                <a:sym typeface="Symbol" panose="05050102010706020507" pitchFamily="18" charset="2"/>
              </a:rPr>
              <a:t></a:t>
            </a:r>
            <a:r>
              <a:rPr lang="en-US" altLang="en-US" sz="1800"/>
              <a:t>)</a:t>
            </a:r>
          </a:p>
        </p:txBody>
      </p:sp>
      <p:sp>
        <p:nvSpPr>
          <p:cNvPr id="307214" name="Text Box 14"/>
          <p:cNvSpPr txBox="1">
            <a:spLocks noChangeArrowheads="1"/>
          </p:cNvSpPr>
          <p:nvPr/>
        </p:nvSpPr>
        <p:spPr bwMode="auto">
          <a:xfrm>
            <a:off x="428625" y="1552575"/>
            <a:ext cx="2219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Additional SRF</a:t>
            </a:r>
          </a:p>
          <a:p>
            <a:r>
              <a:rPr lang="en-US" altLang="en-US"/>
              <a:t>parameters:</a:t>
            </a:r>
          </a:p>
        </p:txBody>
      </p:sp>
      <p:grpSp>
        <p:nvGrpSpPr>
          <p:cNvPr id="307215" name="Group 15"/>
          <p:cNvGrpSpPr>
            <a:grpSpLocks/>
          </p:cNvGrpSpPr>
          <p:nvPr/>
        </p:nvGrpSpPr>
        <p:grpSpPr bwMode="auto">
          <a:xfrm>
            <a:off x="4532313" y="1281113"/>
            <a:ext cx="3548062" cy="2455862"/>
            <a:chOff x="2855" y="737"/>
            <a:chExt cx="2235" cy="1547"/>
          </a:xfrm>
        </p:grpSpPr>
        <p:grpSp>
          <p:nvGrpSpPr>
            <p:cNvPr id="307216" name="Group 16"/>
            <p:cNvGrpSpPr>
              <a:grpSpLocks/>
            </p:cNvGrpSpPr>
            <p:nvPr/>
          </p:nvGrpSpPr>
          <p:grpSpPr bwMode="auto">
            <a:xfrm>
              <a:off x="2945" y="737"/>
              <a:ext cx="2145" cy="1547"/>
              <a:chOff x="2945" y="737"/>
              <a:chExt cx="2145" cy="1547"/>
            </a:xfrm>
          </p:grpSpPr>
          <p:sp>
            <p:nvSpPr>
              <p:cNvPr id="307217" name="Text Box 17"/>
              <p:cNvSpPr txBox="1">
                <a:spLocks noChangeArrowheads="1"/>
              </p:cNvSpPr>
              <p:nvPr/>
            </p:nvSpPr>
            <p:spPr bwMode="auto">
              <a:xfrm>
                <a:off x="4633" y="2072"/>
                <a:ext cx="4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u</a:t>
                </a:r>
                <a:r>
                  <a:rPr lang="en-US" altLang="en-US" sz="1600"/>
                  <a:t>-axis</a:t>
                </a:r>
              </a:p>
            </p:txBody>
          </p:sp>
          <p:sp>
            <p:nvSpPr>
              <p:cNvPr id="307218" name="Text Box 18"/>
              <p:cNvSpPr txBox="1">
                <a:spLocks noChangeArrowheads="1"/>
              </p:cNvSpPr>
              <p:nvPr/>
            </p:nvSpPr>
            <p:spPr bwMode="auto">
              <a:xfrm>
                <a:off x="2945" y="737"/>
                <a:ext cx="4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v</a:t>
                </a:r>
                <a:r>
                  <a:rPr lang="en-US" altLang="en-US" sz="1600"/>
                  <a:t>-axis</a:t>
                </a:r>
              </a:p>
            </p:txBody>
          </p:sp>
          <p:sp>
            <p:nvSpPr>
              <p:cNvPr id="307219" name="Freeform 19"/>
              <p:cNvSpPr>
                <a:spLocks/>
              </p:cNvSpPr>
              <p:nvPr/>
            </p:nvSpPr>
            <p:spPr bwMode="auto">
              <a:xfrm>
                <a:off x="3195" y="925"/>
                <a:ext cx="102" cy="1142"/>
              </a:xfrm>
              <a:custGeom>
                <a:avLst/>
                <a:gdLst>
                  <a:gd name="T0" fmla="*/ 102 w 102"/>
                  <a:gd name="T1" fmla="*/ 1142 h 1142"/>
                  <a:gd name="T2" fmla="*/ 0 w 102"/>
                  <a:gd name="T3" fmla="*/ 0 h 1142"/>
                </a:gdLst>
                <a:ahLst/>
                <a:cxnLst>
                  <a:cxn ang="0">
                    <a:pos x="T0" y="T1"/>
                  </a:cxn>
                  <a:cxn ang="0">
                    <a:pos x="T2" y="T3"/>
                  </a:cxn>
                </a:cxnLst>
                <a:rect l="0" t="0" r="r" b="b"/>
                <a:pathLst>
                  <a:path w="102" h="1142">
                    <a:moveTo>
                      <a:pt x="102" y="1142"/>
                    </a:moveTo>
                    <a:lnTo>
                      <a:pt x="0" y="0"/>
                    </a:ln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20" name="Freeform 20"/>
              <p:cNvSpPr>
                <a:spLocks/>
              </p:cNvSpPr>
              <p:nvPr/>
            </p:nvSpPr>
            <p:spPr bwMode="auto">
              <a:xfrm>
                <a:off x="3297" y="2067"/>
                <a:ext cx="1322" cy="109"/>
              </a:xfrm>
              <a:custGeom>
                <a:avLst/>
                <a:gdLst>
                  <a:gd name="T0" fmla="*/ 0 w 1322"/>
                  <a:gd name="T1" fmla="*/ 0 h 109"/>
                  <a:gd name="T2" fmla="*/ 1322 w 1322"/>
                  <a:gd name="T3" fmla="*/ 109 h 109"/>
                </a:gdLst>
                <a:ahLst/>
                <a:cxnLst>
                  <a:cxn ang="0">
                    <a:pos x="T0" y="T1"/>
                  </a:cxn>
                  <a:cxn ang="0">
                    <a:pos x="T2" y="T3"/>
                  </a:cxn>
                </a:cxnLst>
                <a:rect l="0" t="0" r="r" b="b"/>
                <a:pathLst>
                  <a:path w="1322" h="109">
                    <a:moveTo>
                      <a:pt x="0" y="0"/>
                    </a:moveTo>
                    <a:lnTo>
                      <a:pt x="1322" y="109"/>
                    </a:ln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221" name="Arc 21"/>
            <p:cNvSpPr>
              <a:spLocks/>
            </p:cNvSpPr>
            <p:nvPr/>
          </p:nvSpPr>
          <p:spPr bwMode="auto">
            <a:xfrm flipH="1">
              <a:off x="2855" y="1236"/>
              <a:ext cx="363" cy="141"/>
            </a:xfrm>
            <a:custGeom>
              <a:avLst/>
              <a:gdLst>
                <a:gd name="G0" fmla="+- 17113 0 0"/>
                <a:gd name="G1" fmla="+- 21600 0 0"/>
                <a:gd name="G2" fmla="+- 21600 0 0"/>
                <a:gd name="T0" fmla="*/ 0 w 37809"/>
                <a:gd name="T1" fmla="*/ 8421 h 21600"/>
                <a:gd name="T2" fmla="*/ 37809 w 37809"/>
                <a:gd name="T3" fmla="*/ 15417 h 21600"/>
                <a:gd name="T4" fmla="*/ 17113 w 37809"/>
                <a:gd name="T5" fmla="*/ 21600 h 21600"/>
              </a:gdLst>
              <a:ahLst/>
              <a:cxnLst>
                <a:cxn ang="0">
                  <a:pos x="T0" y="T1"/>
                </a:cxn>
                <a:cxn ang="0">
                  <a:pos x="T2" y="T3"/>
                </a:cxn>
                <a:cxn ang="0">
                  <a:pos x="T4" y="T5"/>
                </a:cxn>
              </a:cxnLst>
              <a:rect l="0" t="0" r="r" b="b"/>
              <a:pathLst>
                <a:path w="37809" h="21600" fill="none" extrusionOk="0">
                  <a:moveTo>
                    <a:pt x="-1" y="8420"/>
                  </a:moveTo>
                  <a:cubicBezTo>
                    <a:pt x="4088" y="3110"/>
                    <a:pt x="10411" y="0"/>
                    <a:pt x="17113" y="0"/>
                  </a:cubicBezTo>
                  <a:cubicBezTo>
                    <a:pt x="26660" y="0"/>
                    <a:pt x="35076" y="6268"/>
                    <a:pt x="37809" y="15416"/>
                  </a:cubicBezTo>
                </a:path>
                <a:path w="37809" h="21600" stroke="0" extrusionOk="0">
                  <a:moveTo>
                    <a:pt x="-1" y="8420"/>
                  </a:moveTo>
                  <a:cubicBezTo>
                    <a:pt x="4088" y="3110"/>
                    <a:pt x="10411" y="0"/>
                    <a:pt x="17113" y="0"/>
                  </a:cubicBezTo>
                  <a:cubicBezTo>
                    <a:pt x="26660" y="0"/>
                    <a:pt x="35076" y="6268"/>
                    <a:pt x="37809" y="15416"/>
                  </a:cubicBezTo>
                  <a:lnTo>
                    <a:pt x="17113" y="21600"/>
                  </a:lnTo>
                  <a:close/>
                </a:path>
              </a:pathLst>
            </a:custGeom>
            <a:noFill/>
            <a:ln w="19050">
              <a:solidFill>
                <a:srgbClr val="FF6600"/>
              </a:solidFill>
              <a:round/>
              <a:headEnd type="stealth" w="lg"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22" name="Arc 22"/>
            <p:cNvSpPr>
              <a:spLocks/>
            </p:cNvSpPr>
            <p:nvPr/>
          </p:nvSpPr>
          <p:spPr bwMode="auto">
            <a:xfrm rot="5400000" flipH="1">
              <a:off x="4123" y="1910"/>
              <a:ext cx="341" cy="141"/>
            </a:xfrm>
            <a:custGeom>
              <a:avLst/>
              <a:gdLst>
                <a:gd name="G0" fmla="+- 17113 0 0"/>
                <a:gd name="G1" fmla="+- 21600 0 0"/>
                <a:gd name="G2" fmla="+- 21600 0 0"/>
                <a:gd name="T0" fmla="*/ 0 w 37809"/>
                <a:gd name="T1" fmla="*/ 8421 h 21600"/>
                <a:gd name="T2" fmla="*/ 37809 w 37809"/>
                <a:gd name="T3" fmla="*/ 15417 h 21600"/>
                <a:gd name="T4" fmla="*/ 17113 w 37809"/>
                <a:gd name="T5" fmla="*/ 21600 h 21600"/>
              </a:gdLst>
              <a:ahLst/>
              <a:cxnLst>
                <a:cxn ang="0">
                  <a:pos x="T0" y="T1"/>
                </a:cxn>
                <a:cxn ang="0">
                  <a:pos x="T2" y="T3"/>
                </a:cxn>
                <a:cxn ang="0">
                  <a:pos x="T4" y="T5"/>
                </a:cxn>
              </a:cxnLst>
              <a:rect l="0" t="0" r="r" b="b"/>
              <a:pathLst>
                <a:path w="37809" h="21600" fill="none" extrusionOk="0">
                  <a:moveTo>
                    <a:pt x="-1" y="8420"/>
                  </a:moveTo>
                  <a:cubicBezTo>
                    <a:pt x="4088" y="3110"/>
                    <a:pt x="10411" y="0"/>
                    <a:pt x="17113" y="0"/>
                  </a:cubicBezTo>
                  <a:cubicBezTo>
                    <a:pt x="26660" y="0"/>
                    <a:pt x="35076" y="6268"/>
                    <a:pt x="37809" y="15416"/>
                  </a:cubicBezTo>
                </a:path>
                <a:path w="37809" h="21600" stroke="0" extrusionOk="0">
                  <a:moveTo>
                    <a:pt x="-1" y="8420"/>
                  </a:moveTo>
                  <a:cubicBezTo>
                    <a:pt x="4088" y="3110"/>
                    <a:pt x="10411" y="0"/>
                    <a:pt x="17113" y="0"/>
                  </a:cubicBezTo>
                  <a:cubicBezTo>
                    <a:pt x="26660" y="0"/>
                    <a:pt x="35076" y="6268"/>
                    <a:pt x="37809" y="15416"/>
                  </a:cubicBezTo>
                  <a:lnTo>
                    <a:pt x="17113" y="21600"/>
                  </a:lnTo>
                  <a:close/>
                </a:path>
              </a:pathLst>
            </a:custGeom>
            <a:noFill/>
            <a:ln w="19050">
              <a:solidFill>
                <a:srgbClr val="FF6600"/>
              </a:solidFill>
              <a:round/>
              <a:headEnd type="stealth" w="lg"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23" name="Text Box 23"/>
            <p:cNvSpPr txBox="1">
              <a:spLocks noChangeArrowheads="1"/>
            </p:cNvSpPr>
            <p:nvPr/>
          </p:nvSpPr>
          <p:spPr bwMode="auto">
            <a:xfrm>
              <a:off x="2928" y="1213"/>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FF6600"/>
                  </a:solidFill>
                  <a:sym typeface="Symbol" panose="05050102010706020507" pitchFamily="18" charset="2"/>
                </a:rPr>
                <a:t></a:t>
              </a:r>
              <a:endParaRPr lang="en-US" altLang="en-US">
                <a:solidFill>
                  <a:srgbClr val="FF6600"/>
                </a:solidFill>
              </a:endParaRPr>
            </a:p>
          </p:txBody>
        </p:sp>
        <p:sp>
          <p:nvSpPr>
            <p:cNvPr id="307224" name="Text Box 24"/>
            <p:cNvSpPr txBox="1">
              <a:spLocks noChangeArrowheads="1"/>
            </p:cNvSpPr>
            <p:nvPr/>
          </p:nvSpPr>
          <p:spPr bwMode="auto">
            <a:xfrm>
              <a:off x="4108" y="1802"/>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FF6600"/>
                  </a:solidFill>
                  <a:sym typeface="Symbol" panose="05050102010706020507" pitchFamily="18" charset="2"/>
                </a:rPr>
                <a:t></a:t>
              </a:r>
              <a:endParaRPr lang="en-US" altLang="en-US">
                <a:solidFill>
                  <a:srgbClr val="FF6600"/>
                </a:solidFill>
              </a:endParaRPr>
            </a:p>
          </p:txBody>
        </p:sp>
      </p:grpSp>
      <p:sp>
        <p:nvSpPr>
          <p:cNvPr id="307225" name="Text Box 25"/>
          <p:cNvSpPr txBox="1">
            <a:spLocks noChangeArrowheads="1"/>
          </p:cNvSpPr>
          <p:nvPr/>
        </p:nvSpPr>
        <p:spPr bwMode="auto">
          <a:xfrm>
            <a:off x="428625" y="2401888"/>
            <a:ext cx="1612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ym typeface="Symbol" panose="05050102010706020507" pitchFamily="18" charset="2"/>
              </a:rPr>
              <a:t>:</a:t>
            </a:r>
            <a:r>
              <a:rPr lang="en-US" altLang="en-US"/>
              <a:t> azimuth</a:t>
            </a:r>
          </a:p>
        </p:txBody>
      </p:sp>
      <p:sp>
        <p:nvSpPr>
          <p:cNvPr id="307226" name="Text Box 26"/>
          <p:cNvSpPr txBox="1">
            <a:spLocks noChangeArrowheads="1"/>
          </p:cNvSpPr>
          <p:nvPr/>
        </p:nvSpPr>
        <p:spPr bwMode="auto">
          <a:xfrm>
            <a:off x="428625" y="2887663"/>
            <a:ext cx="229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ym typeface="Symbol" panose="05050102010706020507" pitchFamily="18" charset="2"/>
              </a:rPr>
              <a:t>h</a:t>
            </a:r>
            <a:r>
              <a:rPr lang="en-US" altLang="en-US" i="1" baseline="-25000">
                <a:sym typeface="Symbol" panose="05050102010706020507" pitchFamily="18" charset="2"/>
              </a:rPr>
              <a:t>0</a:t>
            </a:r>
            <a:r>
              <a:rPr lang="en-US" altLang="en-US" i="1">
                <a:sym typeface="Symbol" panose="05050102010706020507" pitchFamily="18" charset="2"/>
              </a:rPr>
              <a:t>:</a:t>
            </a:r>
            <a:r>
              <a:rPr lang="en-US" altLang="en-US"/>
              <a:t> offset height</a:t>
            </a:r>
          </a:p>
        </p:txBody>
      </p:sp>
      <p:grpSp>
        <p:nvGrpSpPr>
          <p:cNvPr id="307227" name="Group 27"/>
          <p:cNvGrpSpPr>
            <a:grpSpLocks/>
          </p:cNvGrpSpPr>
          <p:nvPr/>
        </p:nvGrpSpPr>
        <p:grpSpPr bwMode="auto">
          <a:xfrm>
            <a:off x="2846388" y="1055688"/>
            <a:ext cx="5529262" cy="4076700"/>
            <a:chOff x="1793" y="595"/>
            <a:chExt cx="3483" cy="2568"/>
          </a:xfrm>
        </p:grpSpPr>
        <p:grpSp>
          <p:nvGrpSpPr>
            <p:cNvPr id="307228" name="Group 28"/>
            <p:cNvGrpSpPr>
              <a:grpSpLocks/>
            </p:cNvGrpSpPr>
            <p:nvPr/>
          </p:nvGrpSpPr>
          <p:grpSpPr bwMode="auto">
            <a:xfrm>
              <a:off x="4871" y="2262"/>
              <a:ext cx="248" cy="362"/>
              <a:chOff x="4871" y="2262"/>
              <a:chExt cx="248" cy="362"/>
            </a:xfrm>
          </p:grpSpPr>
          <p:sp>
            <p:nvSpPr>
              <p:cNvPr id="307229" name="AutoShape 29"/>
              <p:cNvSpPr>
                <a:spLocks/>
              </p:cNvSpPr>
              <p:nvPr/>
            </p:nvSpPr>
            <p:spPr bwMode="auto">
              <a:xfrm rot="1447432">
                <a:off x="4871" y="2262"/>
                <a:ext cx="74" cy="362"/>
              </a:xfrm>
              <a:prstGeom prst="rightBrace">
                <a:avLst>
                  <a:gd name="adj1" fmla="val 40766"/>
                  <a:gd name="adj2" fmla="val 50000"/>
                </a:avLst>
              </a:prstGeom>
              <a:noFill/>
              <a:ln w="1905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30" name="Text Box 30"/>
              <p:cNvSpPr txBox="1">
                <a:spLocks noChangeArrowheads="1"/>
              </p:cNvSpPr>
              <p:nvPr/>
            </p:nvSpPr>
            <p:spPr bwMode="auto">
              <a:xfrm>
                <a:off x="4914" y="2336"/>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solidFill>
                      <a:srgbClr val="FF6600"/>
                    </a:solidFill>
                    <a:sym typeface="Symbol" panose="05050102010706020507" pitchFamily="18" charset="2"/>
                  </a:rPr>
                  <a:t>h</a:t>
                </a:r>
                <a:endParaRPr lang="en-US" altLang="en-US"/>
              </a:p>
            </p:txBody>
          </p:sp>
        </p:grpSp>
        <p:sp>
          <p:nvSpPr>
            <p:cNvPr id="307231" name="AutoShape 31"/>
            <p:cNvSpPr>
              <a:spLocks noChangeArrowheads="1"/>
            </p:cNvSpPr>
            <p:nvPr/>
          </p:nvSpPr>
          <p:spPr bwMode="auto">
            <a:xfrm rot="20756216" flipH="1">
              <a:off x="2065" y="812"/>
              <a:ext cx="2734" cy="1822"/>
            </a:xfrm>
            <a:prstGeom prst="parallelogram">
              <a:avLst>
                <a:gd name="adj" fmla="val 29796"/>
              </a:avLst>
            </a:prstGeom>
            <a:solidFill>
              <a:schemeClr val="hlink">
                <a:alpha val="50000"/>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7232" name="Group 32"/>
            <p:cNvGrpSpPr>
              <a:grpSpLocks/>
            </p:cNvGrpSpPr>
            <p:nvPr/>
          </p:nvGrpSpPr>
          <p:grpSpPr bwMode="auto">
            <a:xfrm>
              <a:off x="1793" y="1180"/>
              <a:ext cx="248" cy="362"/>
              <a:chOff x="4871" y="2262"/>
              <a:chExt cx="248" cy="362"/>
            </a:xfrm>
          </p:grpSpPr>
          <p:sp>
            <p:nvSpPr>
              <p:cNvPr id="307233" name="AutoShape 33"/>
              <p:cNvSpPr>
                <a:spLocks/>
              </p:cNvSpPr>
              <p:nvPr/>
            </p:nvSpPr>
            <p:spPr bwMode="auto">
              <a:xfrm rot="1447432">
                <a:off x="4871" y="2262"/>
                <a:ext cx="74" cy="362"/>
              </a:xfrm>
              <a:prstGeom prst="rightBrace">
                <a:avLst>
                  <a:gd name="adj1" fmla="val 40766"/>
                  <a:gd name="adj2" fmla="val 50000"/>
                </a:avLst>
              </a:prstGeom>
              <a:noFill/>
              <a:ln w="1905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34" name="Text Box 34"/>
              <p:cNvSpPr txBox="1">
                <a:spLocks noChangeArrowheads="1"/>
              </p:cNvSpPr>
              <p:nvPr/>
            </p:nvSpPr>
            <p:spPr bwMode="auto">
              <a:xfrm>
                <a:off x="4914" y="2336"/>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solidFill>
                      <a:srgbClr val="FF6600"/>
                    </a:solidFill>
                    <a:sym typeface="Symbol" panose="05050102010706020507" pitchFamily="18" charset="2"/>
                  </a:rPr>
                  <a:t>h</a:t>
                </a:r>
                <a:endParaRPr lang="en-US" altLang="en-US"/>
              </a:p>
            </p:txBody>
          </p:sp>
        </p:grpSp>
        <p:grpSp>
          <p:nvGrpSpPr>
            <p:cNvPr id="307235" name="Group 35"/>
            <p:cNvGrpSpPr>
              <a:grpSpLocks/>
            </p:cNvGrpSpPr>
            <p:nvPr/>
          </p:nvGrpSpPr>
          <p:grpSpPr bwMode="auto">
            <a:xfrm>
              <a:off x="2786" y="2801"/>
              <a:ext cx="248" cy="362"/>
              <a:chOff x="4871" y="2262"/>
              <a:chExt cx="248" cy="362"/>
            </a:xfrm>
          </p:grpSpPr>
          <p:sp>
            <p:nvSpPr>
              <p:cNvPr id="307236" name="AutoShape 36"/>
              <p:cNvSpPr>
                <a:spLocks/>
              </p:cNvSpPr>
              <p:nvPr/>
            </p:nvSpPr>
            <p:spPr bwMode="auto">
              <a:xfrm rot="1447432">
                <a:off x="4871" y="2262"/>
                <a:ext cx="74" cy="362"/>
              </a:xfrm>
              <a:prstGeom prst="rightBrace">
                <a:avLst>
                  <a:gd name="adj1" fmla="val 40766"/>
                  <a:gd name="adj2" fmla="val 50000"/>
                </a:avLst>
              </a:prstGeom>
              <a:noFill/>
              <a:ln w="1905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37" name="Text Box 37"/>
              <p:cNvSpPr txBox="1">
                <a:spLocks noChangeArrowheads="1"/>
              </p:cNvSpPr>
              <p:nvPr/>
            </p:nvSpPr>
            <p:spPr bwMode="auto">
              <a:xfrm>
                <a:off x="4914" y="2336"/>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solidFill>
                      <a:srgbClr val="FF6600"/>
                    </a:solidFill>
                    <a:sym typeface="Symbol" panose="05050102010706020507" pitchFamily="18" charset="2"/>
                  </a:rPr>
                  <a:t>h</a:t>
                </a:r>
                <a:endParaRPr lang="en-US" altLang="en-US"/>
              </a:p>
            </p:txBody>
          </p:sp>
        </p:grpSp>
        <p:sp>
          <p:nvSpPr>
            <p:cNvPr id="307238" name="Freeform 38"/>
            <p:cNvSpPr>
              <a:spLocks/>
            </p:cNvSpPr>
            <p:nvPr/>
          </p:nvSpPr>
          <p:spPr bwMode="auto">
            <a:xfrm>
              <a:off x="3493" y="744"/>
              <a:ext cx="526" cy="971"/>
            </a:xfrm>
            <a:custGeom>
              <a:avLst/>
              <a:gdLst>
                <a:gd name="T0" fmla="*/ 0 w 526"/>
                <a:gd name="T1" fmla="*/ 971 h 971"/>
                <a:gd name="T2" fmla="*/ 526 w 526"/>
                <a:gd name="T3" fmla="*/ 0 h 971"/>
              </a:gdLst>
              <a:ahLst/>
              <a:cxnLst>
                <a:cxn ang="0">
                  <a:pos x="T0" y="T1"/>
                </a:cxn>
                <a:cxn ang="0">
                  <a:pos x="T2" y="T3"/>
                </a:cxn>
              </a:cxnLst>
              <a:rect l="0" t="0" r="r" b="b"/>
              <a:pathLst>
                <a:path w="526" h="971">
                  <a:moveTo>
                    <a:pt x="0" y="971"/>
                  </a:moveTo>
                  <a:lnTo>
                    <a:pt x="526" y="0"/>
                  </a:ln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39" name="Text Box 39"/>
            <p:cNvSpPr txBox="1">
              <a:spLocks noChangeArrowheads="1"/>
            </p:cNvSpPr>
            <p:nvPr/>
          </p:nvSpPr>
          <p:spPr bwMode="auto">
            <a:xfrm>
              <a:off x="4004" y="690"/>
              <a:ext cx="4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w</a:t>
              </a:r>
              <a:r>
                <a:rPr lang="en-US" altLang="en-US" sz="1600"/>
                <a:t>-axis</a:t>
              </a:r>
            </a:p>
          </p:txBody>
        </p:sp>
        <p:grpSp>
          <p:nvGrpSpPr>
            <p:cNvPr id="307240" name="Group 40"/>
            <p:cNvGrpSpPr>
              <a:grpSpLocks/>
            </p:cNvGrpSpPr>
            <p:nvPr/>
          </p:nvGrpSpPr>
          <p:grpSpPr bwMode="auto">
            <a:xfrm>
              <a:off x="3353" y="595"/>
              <a:ext cx="1923" cy="1359"/>
              <a:chOff x="3353" y="595"/>
              <a:chExt cx="1923" cy="1359"/>
            </a:xfrm>
          </p:grpSpPr>
          <p:sp>
            <p:nvSpPr>
              <p:cNvPr id="307241" name="Text Box 41"/>
              <p:cNvSpPr txBox="1">
                <a:spLocks noChangeArrowheads="1"/>
              </p:cNvSpPr>
              <p:nvPr/>
            </p:nvSpPr>
            <p:spPr bwMode="auto">
              <a:xfrm>
                <a:off x="4819" y="1742"/>
                <a:ext cx="4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u</a:t>
                </a:r>
                <a:r>
                  <a:rPr lang="en-US" altLang="en-US" sz="1600"/>
                  <a:t>-axis</a:t>
                </a:r>
              </a:p>
            </p:txBody>
          </p:sp>
          <p:sp>
            <p:nvSpPr>
              <p:cNvPr id="307242" name="Text Box 42"/>
              <p:cNvSpPr txBox="1">
                <a:spLocks noChangeArrowheads="1"/>
              </p:cNvSpPr>
              <p:nvPr/>
            </p:nvSpPr>
            <p:spPr bwMode="auto">
              <a:xfrm>
                <a:off x="3353" y="641"/>
                <a:ext cx="4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v</a:t>
                </a:r>
                <a:r>
                  <a:rPr lang="en-US" altLang="en-US" sz="1600"/>
                  <a:t>-axis</a:t>
                </a:r>
              </a:p>
            </p:txBody>
          </p:sp>
          <p:sp>
            <p:nvSpPr>
              <p:cNvPr id="307243" name="Freeform 43"/>
              <p:cNvSpPr>
                <a:spLocks/>
              </p:cNvSpPr>
              <p:nvPr/>
            </p:nvSpPr>
            <p:spPr bwMode="auto">
              <a:xfrm>
                <a:off x="3381" y="595"/>
                <a:ext cx="102" cy="1142"/>
              </a:xfrm>
              <a:custGeom>
                <a:avLst/>
                <a:gdLst>
                  <a:gd name="T0" fmla="*/ 102 w 102"/>
                  <a:gd name="T1" fmla="*/ 1142 h 1142"/>
                  <a:gd name="T2" fmla="*/ 0 w 102"/>
                  <a:gd name="T3" fmla="*/ 0 h 1142"/>
                </a:gdLst>
                <a:ahLst/>
                <a:cxnLst>
                  <a:cxn ang="0">
                    <a:pos x="T0" y="T1"/>
                  </a:cxn>
                  <a:cxn ang="0">
                    <a:pos x="T2" y="T3"/>
                  </a:cxn>
                </a:cxnLst>
                <a:rect l="0" t="0" r="r" b="b"/>
                <a:pathLst>
                  <a:path w="102" h="1142">
                    <a:moveTo>
                      <a:pt x="102" y="1142"/>
                    </a:moveTo>
                    <a:lnTo>
                      <a:pt x="0" y="0"/>
                    </a:ln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44" name="Freeform 44"/>
              <p:cNvSpPr>
                <a:spLocks/>
              </p:cNvSpPr>
              <p:nvPr/>
            </p:nvSpPr>
            <p:spPr bwMode="auto">
              <a:xfrm>
                <a:off x="3483" y="1737"/>
                <a:ext cx="1322" cy="109"/>
              </a:xfrm>
              <a:custGeom>
                <a:avLst/>
                <a:gdLst>
                  <a:gd name="T0" fmla="*/ 0 w 1322"/>
                  <a:gd name="T1" fmla="*/ 0 h 109"/>
                  <a:gd name="T2" fmla="*/ 1322 w 1322"/>
                  <a:gd name="T3" fmla="*/ 109 h 109"/>
                </a:gdLst>
                <a:ahLst/>
                <a:cxnLst>
                  <a:cxn ang="0">
                    <a:pos x="T0" y="T1"/>
                  </a:cxn>
                  <a:cxn ang="0">
                    <a:pos x="T2" y="T3"/>
                  </a:cxn>
                </a:cxnLst>
                <a:rect l="0" t="0" r="r" b="b"/>
                <a:pathLst>
                  <a:path w="1322" h="109">
                    <a:moveTo>
                      <a:pt x="0" y="0"/>
                    </a:moveTo>
                    <a:lnTo>
                      <a:pt x="1322" y="109"/>
                    </a:ln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07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altLang="en-US" sz="3200"/>
              <a:t>Local tangent space Euclidean SRF</a:t>
            </a:r>
          </a:p>
        </p:txBody>
      </p:sp>
      <p:sp>
        <p:nvSpPr>
          <p:cNvPr id="306179" name="Oval 3"/>
          <p:cNvSpPr>
            <a:spLocks noChangeArrowheads="1"/>
          </p:cNvSpPr>
          <p:nvPr/>
        </p:nvSpPr>
        <p:spPr bwMode="auto">
          <a:xfrm>
            <a:off x="2490788" y="2692400"/>
            <a:ext cx="3740150" cy="3489325"/>
          </a:xfrm>
          <a:prstGeom prst="ellipse">
            <a:avLst/>
          </a:prstGeom>
          <a:gradFill rotWithShape="0">
            <a:gsLst>
              <a:gs pos="0">
                <a:schemeClr val="hlink"/>
              </a:gs>
              <a:gs pos="100000">
                <a:srgbClr val="3F3F3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0" name="AutoShape 4"/>
          <p:cNvSpPr>
            <a:spLocks noChangeArrowheads="1"/>
          </p:cNvSpPr>
          <p:nvPr/>
        </p:nvSpPr>
        <p:spPr bwMode="auto">
          <a:xfrm rot="20756216" flipH="1">
            <a:off x="2995613" y="1935163"/>
            <a:ext cx="4340225" cy="2892425"/>
          </a:xfrm>
          <a:prstGeom prst="parallelogram">
            <a:avLst>
              <a:gd name="adj" fmla="val 29796"/>
            </a:avLst>
          </a:prstGeom>
          <a:solidFill>
            <a:schemeClr val="hlink">
              <a:alpha val="50000"/>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1" name="Arc 5"/>
          <p:cNvSpPr>
            <a:spLocks/>
          </p:cNvSpPr>
          <p:nvPr/>
        </p:nvSpPr>
        <p:spPr bwMode="auto">
          <a:xfrm>
            <a:off x="4368800" y="2692400"/>
            <a:ext cx="1084263" cy="3500438"/>
          </a:xfrm>
          <a:custGeom>
            <a:avLst/>
            <a:gdLst>
              <a:gd name="G0" fmla="+- 93 0 0"/>
              <a:gd name="G1" fmla="+- 21600 0 0"/>
              <a:gd name="G2" fmla="+- 21600 0 0"/>
              <a:gd name="T0" fmla="*/ 0 w 21693"/>
              <a:gd name="T1" fmla="*/ 0 h 43181"/>
              <a:gd name="T2" fmla="*/ 996 w 21693"/>
              <a:gd name="T3" fmla="*/ 43181 h 43181"/>
              <a:gd name="T4" fmla="*/ 93 w 21693"/>
              <a:gd name="T5" fmla="*/ 21600 h 43181"/>
            </a:gdLst>
            <a:ahLst/>
            <a:cxnLst>
              <a:cxn ang="0">
                <a:pos x="T0" y="T1"/>
              </a:cxn>
              <a:cxn ang="0">
                <a:pos x="T2" y="T3"/>
              </a:cxn>
              <a:cxn ang="0">
                <a:pos x="T4" y="T5"/>
              </a:cxn>
            </a:cxnLst>
            <a:rect l="0" t="0" r="r" b="b"/>
            <a:pathLst>
              <a:path w="21693" h="43181" fill="none" extrusionOk="0">
                <a:moveTo>
                  <a:pt x="0" y="0"/>
                </a:moveTo>
                <a:cubicBezTo>
                  <a:pt x="31" y="0"/>
                  <a:pt x="62" y="0"/>
                  <a:pt x="93" y="0"/>
                </a:cubicBezTo>
                <a:cubicBezTo>
                  <a:pt x="12022" y="0"/>
                  <a:pt x="21693" y="9670"/>
                  <a:pt x="21693" y="21600"/>
                </a:cubicBezTo>
                <a:cubicBezTo>
                  <a:pt x="21693" y="33178"/>
                  <a:pt x="12563" y="42697"/>
                  <a:pt x="996" y="43181"/>
                </a:cubicBezTo>
              </a:path>
              <a:path w="21693" h="43181" stroke="0" extrusionOk="0">
                <a:moveTo>
                  <a:pt x="0" y="0"/>
                </a:moveTo>
                <a:cubicBezTo>
                  <a:pt x="31" y="0"/>
                  <a:pt x="62" y="0"/>
                  <a:pt x="93" y="0"/>
                </a:cubicBezTo>
                <a:cubicBezTo>
                  <a:pt x="12022" y="0"/>
                  <a:pt x="21693" y="9670"/>
                  <a:pt x="21693" y="21600"/>
                </a:cubicBezTo>
                <a:cubicBezTo>
                  <a:pt x="21693" y="33178"/>
                  <a:pt x="12563" y="42697"/>
                  <a:pt x="996" y="43181"/>
                </a:cubicBezTo>
                <a:lnTo>
                  <a:pt x="93"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2" name="Arc 6"/>
          <p:cNvSpPr>
            <a:spLocks/>
          </p:cNvSpPr>
          <p:nvPr/>
        </p:nvSpPr>
        <p:spPr bwMode="auto">
          <a:xfrm rot="5400000">
            <a:off x="4016375" y="2897188"/>
            <a:ext cx="688975" cy="3730625"/>
          </a:xfrm>
          <a:custGeom>
            <a:avLst/>
            <a:gdLst>
              <a:gd name="G0" fmla="+- 0 0 0"/>
              <a:gd name="G1" fmla="+- 21600 0 0"/>
              <a:gd name="G2" fmla="+- 21600 0 0"/>
              <a:gd name="T0" fmla="*/ 0 w 21600"/>
              <a:gd name="T1" fmla="*/ 0 h 43181"/>
              <a:gd name="T2" fmla="*/ 903 w 21600"/>
              <a:gd name="T3" fmla="*/ 43181 h 43181"/>
              <a:gd name="T4" fmla="*/ 0 w 21600"/>
              <a:gd name="T5" fmla="*/ 21600 h 43181"/>
            </a:gdLst>
            <a:ahLst/>
            <a:cxnLst>
              <a:cxn ang="0">
                <a:pos x="T0" y="T1"/>
              </a:cxn>
              <a:cxn ang="0">
                <a:pos x="T2" y="T3"/>
              </a:cxn>
              <a:cxn ang="0">
                <a:pos x="T4" y="T5"/>
              </a:cxn>
            </a:cxnLst>
            <a:rect l="0" t="0" r="r" b="b"/>
            <a:pathLst>
              <a:path w="21600" h="43181" fill="none" extrusionOk="0">
                <a:moveTo>
                  <a:pt x="0" y="0"/>
                </a:moveTo>
                <a:cubicBezTo>
                  <a:pt x="11929" y="0"/>
                  <a:pt x="21600" y="9670"/>
                  <a:pt x="21600" y="21600"/>
                </a:cubicBezTo>
                <a:cubicBezTo>
                  <a:pt x="21600" y="33178"/>
                  <a:pt x="12470" y="42697"/>
                  <a:pt x="903" y="43181"/>
                </a:cubicBezTo>
              </a:path>
              <a:path w="21600" h="43181" stroke="0" extrusionOk="0">
                <a:moveTo>
                  <a:pt x="0" y="0"/>
                </a:moveTo>
                <a:cubicBezTo>
                  <a:pt x="11929" y="0"/>
                  <a:pt x="21600" y="9670"/>
                  <a:pt x="21600" y="21600"/>
                </a:cubicBezTo>
                <a:cubicBezTo>
                  <a:pt x="21600" y="33178"/>
                  <a:pt x="12470" y="42697"/>
                  <a:pt x="903" y="43181"/>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3" name="Arc 7"/>
          <p:cNvSpPr>
            <a:spLocks/>
          </p:cNvSpPr>
          <p:nvPr/>
        </p:nvSpPr>
        <p:spPr bwMode="auto">
          <a:xfrm rot="5400000">
            <a:off x="4210844" y="2008981"/>
            <a:ext cx="263525" cy="2633663"/>
          </a:xfrm>
          <a:custGeom>
            <a:avLst/>
            <a:gdLst>
              <a:gd name="G0" fmla="+- 0 0 0"/>
              <a:gd name="G1" fmla="+- 21600 0 0"/>
              <a:gd name="G2" fmla="+- 21600 0 0"/>
              <a:gd name="T0" fmla="*/ 0 w 21600"/>
              <a:gd name="T1" fmla="*/ 0 h 43181"/>
              <a:gd name="T2" fmla="*/ 903 w 21600"/>
              <a:gd name="T3" fmla="*/ 43181 h 43181"/>
              <a:gd name="T4" fmla="*/ 0 w 21600"/>
              <a:gd name="T5" fmla="*/ 21600 h 43181"/>
            </a:gdLst>
            <a:ahLst/>
            <a:cxnLst>
              <a:cxn ang="0">
                <a:pos x="T0" y="T1"/>
              </a:cxn>
              <a:cxn ang="0">
                <a:pos x="T2" y="T3"/>
              </a:cxn>
              <a:cxn ang="0">
                <a:pos x="T4" y="T5"/>
              </a:cxn>
            </a:cxnLst>
            <a:rect l="0" t="0" r="r" b="b"/>
            <a:pathLst>
              <a:path w="21600" h="43181" fill="none" extrusionOk="0">
                <a:moveTo>
                  <a:pt x="0" y="0"/>
                </a:moveTo>
                <a:cubicBezTo>
                  <a:pt x="11929" y="0"/>
                  <a:pt x="21600" y="9670"/>
                  <a:pt x="21600" y="21600"/>
                </a:cubicBezTo>
                <a:cubicBezTo>
                  <a:pt x="21600" y="33178"/>
                  <a:pt x="12470" y="42697"/>
                  <a:pt x="903" y="43181"/>
                </a:cubicBezTo>
              </a:path>
              <a:path w="21600" h="43181" stroke="0" extrusionOk="0">
                <a:moveTo>
                  <a:pt x="0" y="0"/>
                </a:moveTo>
                <a:cubicBezTo>
                  <a:pt x="11929" y="0"/>
                  <a:pt x="21600" y="9670"/>
                  <a:pt x="21600" y="21600"/>
                </a:cubicBezTo>
                <a:cubicBezTo>
                  <a:pt x="21600" y="33178"/>
                  <a:pt x="12470" y="42697"/>
                  <a:pt x="903" y="43181"/>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4" name="Line 8"/>
          <p:cNvSpPr>
            <a:spLocks noChangeShapeType="1"/>
          </p:cNvSpPr>
          <p:nvPr/>
        </p:nvSpPr>
        <p:spPr bwMode="auto">
          <a:xfrm flipV="1">
            <a:off x="5232400" y="2851150"/>
            <a:ext cx="1951038" cy="539750"/>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5" name="Line 9"/>
          <p:cNvSpPr>
            <a:spLocks noChangeShapeType="1"/>
          </p:cNvSpPr>
          <p:nvPr/>
        </p:nvSpPr>
        <p:spPr bwMode="auto">
          <a:xfrm flipH="1" flipV="1">
            <a:off x="4271963" y="1820863"/>
            <a:ext cx="965200" cy="1560512"/>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6" name="Line 10"/>
          <p:cNvSpPr>
            <a:spLocks noChangeShapeType="1"/>
          </p:cNvSpPr>
          <p:nvPr/>
        </p:nvSpPr>
        <p:spPr bwMode="auto">
          <a:xfrm flipV="1">
            <a:off x="5232400" y="1546225"/>
            <a:ext cx="1009650" cy="18351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7" name="Oval 11"/>
          <p:cNvSpPr>
            <a:spLocks noChangeArrowheads="1"/>
          </p:cNvSpPr>
          <p:nvPr/>
        </p:nvSpPr>
        <p:spPr bwMode="auto">
          <a:xfrm>
            <a:off x="5199063" y="3355975"/>
            <a:ext cx="74612" cy="746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8" name="Text Box 12"/>
          <p:cNvSpPr txBox="1">
            <a:spLocks noChangeArrowheads="1"/>
          </p:cNvSpPr>
          <p:nvPr/>
        </p:nvSpPr>
        <p:spPr bwMode="auto">
          <a:xfrm>
            <a:off x="6056313" y="1649413"/>
            <a:ext cx="758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w</a:t>
            </a:r>
            <a:r>
              <a:rPr lang="en-US" altLang="en-US" sz="1600"/>
              <a:t>-axis</a:t>
            </a:r>
          </a:p>
        </p:txBody>
      </p:sp>
      <p:sp>
        <p:nvSpPr>
          <p:cNvPr id="306189" name="Text Box 13"/>
          <p:cNvSpPr txBox="1">
            <a:spLocks noChangeArrowheads="1"/>
          </p:cNvSpPr>
          <p:nvPr/>
        </p:nvSpPr>
        <p:spPr bwMode="auto">
          <a:xfrm>
            <a:off x="5232400" y="3317875"/>
            <a:ext cx="708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a:t>
            </a:r>
            <a:r>
              <a:rPr lang="en-US" altLang="en-US" sz="1800" i="1">
                <a:sym typeface="Symbol" panose="05050102010706020507" pitchFamily="18" charset="2"/>
              </a:rPr>
              <a:t></a:t>
            </a:r>
            <a:r>
              <a:rPr lang="en-US" altLang="en-US" sz="1800"/>
              <a:t>, </a:t>
            </a:r>
            <a:r>
              <a:rPr lang="en-US" altLang="en-US" sz="1800" i="1">
                <a:sym typeface="Symbol" panose="05050102010706020507" pitchFamily="18" charset="2"/>
              </a:rPr>
              <a:t></a:t>
            </a:r>
            <a:r>
              <a:rPr lang="en-US" altLang="en-US" sz="1800"/>
              <a:t>)</a:t>
            </a:r>
          </a:p>
        </p:txBody>
      </p:sp>
      <p:sp>
        <p:nvSpPr>
          <p:cNvPr id="306190" name="Text Box 14"/>
          <p:cNvSpPr txBox="1">
            <a:spLocks noChangeArrowheads="1"/>
          </p:cNvSpPr>
          <p:nvPr/>
        </p:nvSpPr>
        <p:spPr bwMode="auto">
          <a:xfrm>
            <a:off x="428625" y="1552575"/>
            <a:ext cx="2219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Additional SRF</a:t>
            </a:r>
          </a:p>
          <a:p>
            <a:r>
              <a:rPr lang="en-US" altLang="en-US"/>
              <a:t>parameters:</a:t>
            </a:r>
          </a:p>
        </p:txBody>
      </p:sp>
      <p:grpSp>
        <p:nvGrpSpPr>
          <p:cNvPr id="306191" name="Group 15"/>
          <p:cNvGrpSpPr>
            <a:grpSpLocks/>
          </p:cNvGrpSpPr>
          <p:nvPr/>
        </p:nvGrpSpPr>
        <p:grpSpPr bwMode="auto">
          <a:xfrm>
            <a:off x="4532313" y="1281113"/>
            <a:ext cx="3548062" cy="2455862"/>
            <a:chOff x="2855" y="737"/>
            <a:chExt cx="2235" cy="1547"/>
          </a:xfrm>
        </p:grpSpPr>
        <p:grpSp>
          <p:nvGrpSpPr>
            <p:cNvPr id="306192" name="Group 16"/>
            <p:cNvGrpSpPr>
              <a:grpSpLocks/>
            </p:cNvGrpSpPr>
            <p:nvPr/>
          </p:nvGrpSpPr>
          <p:grpSpPr bwMode="auto">
            <a:xfrm>
              <a:off x="2945" y="737"/>
              <a:ext cx="2145" cy="1547"/>
              <a:chOff x="2945" y="737"/>
              <a:chExt cx="2145" cy="1547"/>
            </a:xfrm>
          </p:grpSpPr>
          <p:sp>
            <p:nvSpPr>
              <p:cNvPr id="306193" name="Text Box 17"/>
              <p:cNvSpPr txBox="1">
                <a:spLocks noChangeArrowheads="1"/>
              </p:cNvSpPr>
              <p:nvPr/>
            </p:nvSpPr>
            <p:spPr bwMode="auto">
              <a:xfrm>
                <a:off x="4633" y="2072"/>
                <a:ext cx="4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u</a:t>
                </a:r>
                <a:r>
                  <a:rPr lang="en-US" altLang="en-US" sz="1600"/>
                  <a:t>-axis</a:t>
                </a:r>
              </a:p>
            </p:txBody>
          </p:sp>
          <p:sp>
            <p:nvSpPr>
              <p:cNvPr id="306194" name="Text Box 18"/>
              <p:cNvSpPr txBox="1">
                <a:spLocks noChangeArrowheads="1"/>
              </p:cNvSpPr>
              <p:nvPr/>
            </p:nvSpPr>
            <p:spPr bwMode="auto">
              <a:xfrm>
                <a:off x="2945" y="737"/>
                <a:ext cx="4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v</a:t>
                </a:r>
                <a:r>
                  <a:rPr lang="en-US" altLang="en-US" sz="1600"/>
                  <a:t>-axis</a:t>
                </a:r>
              </a:p>
            </p:txBody>
          </p:sp>
          <p:sp>
            <p:nvSpPr>
              <p:cNvPr id="306195" name="Freeform 19"/>
              <p:cNvSpPr>
                <a:spLocks/>
              </p:cNvSpPr>
              <p:nvPr/>
            </p:nvSpPr>
            <p:spPr bwMode="auto">
              <a:xfrm>
                <a:off x="3195" y="925"/>
                <a:ext cx="102" cy="1142"/>
              </a:xfrm>
              <a:custGeom>
                <a:avLst/>
                <a:gdLst>
                  <a:gd name="T0" fmla="*/ 102 w 102"/>
                  <a:gd name="T1" fmla="*/ 1142 h 1142"/>
                  <a:gd name="T2" fmla="*/ 0 w 102"/>
                  <a:gd name="T3" fmla="*/ 0 h 1142"/>
                </a:gdLst>
                <a:ahLst/>
                <a:cxnLst>
                  <a:cxn ang="0">
                    <a:pos x="T0" y="T1"/>
                  </a:cxn>
                  <a:cxn ang="0">
                    <a:pos x="T2" y="T3"/>
                  </a:cxn>
                </a:cxnLst>
                <a:rect l="0" t="0" r="r" b="b"/>
                <a:pathLst>
                  <a:path w="102" h="1142">
                    <a:moveTo>
                      <a:pt x="102" y="1142"/>
                    </a:moveTo>
                    <a:lnTo>
                      <a:pt x="0" y="0"/>
                    </a:ln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96" name="Freeform 20"/>
              <p:cNvSpPr>
                <a:spLocks/>
              </p:cNvSpPr>
              <p:nvPr/>
            </p:nvSpPr>
            <p:spPr bwMode="auto">
              <a:xfrm>
                <a:off x="3297" y="2067"/>
                <a:ext cx="1322" cy="109"/>
              </a:xfrm>
              <a:custGeom>
                <a:avLst/>
                <a:gdLst>
                  <a:gd name="T0" fmla="*/ 0 w 1322"/>
                  <a:gd name="T1" fmla="*/ 0 h 109"/>
                  <a:gd name="T2" fmla="*/ 1322 w 1322"/>
                  <a:gd name="T3" fmla="*/ 109 h 109"/>
                </a:gdLst>
                <a:ahLst/>
                <a:cxnLst>
                  <a:cxn ang="0">
                    <a:pos x="T0" y="T1"/>
                  </a:cxn>
                  <a:cxn ang="0">
                    <a:pos x="T2" y="T3"/>
                  </a:cxn>
                </a:cxnLst>
                <a:rect l="0" t="0" r="r" b="b"/>
                <a:pathLst>
                  <a:path w="1322" h="109">
                    <a:moveTo>
                      <a:pt x="0" y="0"/>
                    </a:moveTo>
                    <a:lnTo>
                      <a:pt x="1322" y="109"/>
                    </a:ln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6197" name="Arc 21"/>
            <p:cNvSpPr>
              <a:spLocks/>
            </p:cNvSpPr>
            <p:nvPr/>
          </p:nvSpPr>
          <p:spPr bwMode="auto">
            <a:xfrm flipH="1">
              <a:off x="2855" y="1236"/>
              <a:ext cx="363" cy="141"/>
            </a:xfrm>
            <a:custGeom>
              <a:avLst/>
              <a:gdLst>
                <a:gd name="G0" fmla="+- 17113 0 0"/>
                <a:gd name="G1" fmla="+- 21600 0 0"/>
                <a:gd name="G2" fmla="+- 21600 0 0"/>
                <a:gd name="T0" fmla="*/ 0 w 37809"/>
                <a:gd name="T1" fmla="*/ 8421 h 21600"/>
                <a:gd name="T2" fmla="*/ 37809 w 37809"/>
                <a:gd name="T3" fmla="*/ 15417 h 21600"/>
                <a:gd name="T4" fmla="*/ 17113 w 37809"/>
                <a:gd name="T5" fmla="*/ 21600 h 21600"/>
              </a:gdLst>
              <a:ahLst/>
              <a:cxnLst>
                <a:cxn ang="0">
                  <a:pos x="T0" y="T1"/>
                </a:cxn>
                <a:cxn ang="0">
                  <a:pos x="T2" y="T3"/>
                </a:cxn>
                <a:cxn ang="0">
                  <a:pos x="T4" y="T5"/>
                </a:cxn>
              </a:cxnLst>
              <a:rect l="0" t="0" r="r" b="b"/>
              <a:pathLst>
                <a:path w="37809" h="21600" fill="none" extrusionOk="0">
                  <a:moveTo>
                    <a:pt x="-1" y="8420"/>
                  </a:moveTo>
                  <a:cubicBezTo>
                    <a:pt x="4088" y="3110"/>
                    <a:pt x="10411" y="0"/>
                    <a:pt x="17113" y="0"/>
                  </a:cubicBezTo>
                  <a:cubicBezTo>
                    <a:pt x="26660" y="0"/>
                    <a:pt x="35076" y="6268"/>
                    <a:pt x="37809" y="15416"/>
                  </a:cubicBezTo>
                </a:path>
                <a:path w="37809" h="21600" stroke="0" extrusionOk="0">
                  <a:moveTo>
                    <a:pt x="-1" y="8420"/>
                  </a:moveTo>
                  <a:cubicBezTo>
                    <a:pt x="4088" y="3110"/>
                    <a:pt x="10411" y="0"/>
                    <a:pt x="17113" y="0"/>
                  </a:cubicBezTo>
                  <a:cubicBezTo>
                    <a:pt x="26660" y="0"/>
                    <a:pt x="35076" y="6268"/>
                    <a:pt x="37809" y="15416"/>
                  </a:cubicBezTo>
                  <a:lnTo>
                    <a:pt x="17113" y="21600"/>
                  </a:lnTo>
                  <a:close/>
                </a:path>
              </a:pathLst>
            </a:custGeom>
            <a:noFill/>
            <a:ln w="19050">
              <a:solidFill>
                <a:srgbClr val="FF6600"/>
              </a:solidFill>
              <a:round/>
              <a:headEnd type="stealth" w="lg"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98" name="Arc 22"/>
            <p:cNvSpPr>
              <a:spLocks/>
            </p:cNvSpPr>
            <p:nvPr/>
          </p:nvSpPr>
          <p:spPr bwMode="auto">
            <a:xfrm rot="5400000" flipH="1">
              <a:off x="4123" y="1910"/>
              <a:ext cx="341" cy="141"/>
            </a:xfrm>
            <a:custGeom>
              <a:avLst/>
              <a:gdLst>
                <a:gd name="G0" fmla="+- 17113 0 0"/>
                <a:gd name="G1" fmla="+- 21600 0 0"/>
                <a:gd name="G2" fmla="+- 21600 0 0"/>
                <a:gd name="T0" fmla="*/ 0 w 37809"/>
                <a:gd name="T1" fmla="*/ 8421 h 21600"/>
                <a:gd name="T2" fmla="*/ 37809 w 37809"/>
                <a:gd name="T3" fmla="*/ 15417 h 21600"/>
                <a:gd name="T4" fmla="*/ 17113 w 37809"/>
                <a:gd name="T5" fmla="*/ 21600 h 21600"/>
              </a:gdLst>
              <a:ahLst/>
              <a:cxnLst>
                <a:cxn ang="0">
                  <a:pos x="T0" y="T1"/>
                </a:cxn>
                <a:cxn ang="0">
                  <a:pos x="T2" y="T3"/>
                </a:cxn>
                <a:cxn ang="0">
                  <a:pos x="T4" y="T5"/>
                </a:cxn>
              </a:cxnLst>
              <a:rect l="0" t="0" r="r" b="b"/>
              <a:pathLst>
                <a:path w="37809" h="21600" fill="none" extrusionOk="0">
                  <a:moveTo>
                    <a:pt x="-1" y="8420"/>
                  </a:moveTo>
                  <a:cubicBezTo>
                    <a:pt x="4088" y="3110"/>
                    <a:pt x="10411" y="0"/>
                    <a:pt x="17113" y="0"/>
                  </a:cubicBezTo>
                  <a:cubicBezTo>
                    <a:pt x="26660" y="0"/>
                    <a:pt x="35076" y="6268"/>
                    <a:pt x="37809" y="15416"/>
                  </a:cubicBezTo>
                </a:path>
                <a:path w="37809" h="21600" stroke="0" extrusionOk="0">
                  <a:moveTo>
                    <a:pt x="-1" y="8420"/>
                  </a:moveTo>
                  <a:cubicBezTo>
                    <a:pt x="4088" y="3110"/>
                    <a:pt x="10411" y="0"/>
                    <a:pt x="17113" y="0"/>
                  </a:cubicBezTo>
                  <a:cubicBezTo>
                    <a:pt x="26660" y="0"/>
                    <a:pt x="35076" y="6268"/>
                    <a:pt x="37809" y="15416"/>
                  </a:cubicBezTo>
                  <a:lnTo>
                    <a:pt x="17113" y="21600"/>
                  </a:lnTo>
                  <a:close/>
                </a:path>
              </a:pathLst>
            </a:custGeom>
            <a:noFill/>
            <a:ln w="19050">
              <a:solidFill>
                <a:srgbClr val="FF6600"/>
              </a:solidFill>
              <a:round/>
              <a:headEnd type="stealth" w="lg"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99" name="Text Box 23"/>
            <p:cNvSpPr txBox="1">
              <a:spLocks noChangeArrowheads="1"/>
            </p:cNvSpPr>
            <p:nvPr/>
          </p:nvSpPr>
          <p:spPr bwMode="auto">
            <a:xfrm>
              <a:off x="2928" y="1213"/>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FF6600"/>
                  </a:solidFill>
                  <a:sym typeface="Symbol" panose="05050102010706020507" pitchFamily="18" charset="2"/>
                </a:rPr>
                <a:t></a:t>
              </a:r>
              <a:endParaRPr lang="en-US" altLang="en-US">
                <a:solidFill>
                  <a:srgbClr val="FF6600"/>
                </a:solidFill>
              </a:endParaRPr>
            </a:p>
          </p:txBody>
        </p:sp>
        <p:sp>
          <p:nvSpPr>
            <p:cNvPr id="306200" name="Text Box 24"/>
            <p:cNvSpPr txBox="1">
              <a:spLocks noChangeArrowheads="1"/>
            </p:cNvSpPr>
            <p:nvPr/>
          </p:nvSpPr>
          <p:spPr bwMode="auto">
            <a:xfrm>
              <a:off x="4108" y="1802"/>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FF6600"/>
                  </a:solidFill>
                  <a:sym typeface="Symbol" panose="05050102010706020507" pitchFamily="18" charset="2"/>
                </a:rPr>
                <a:t></a:t>
              </a:r>
              <a:endParaRPr lang="en-US" altLang="en-US">
                <a:solidFill>
                  <a:srgbClr val="FF6600"/>
                </a:solidFill>
              </a:endParaRPr>
            </a:p>
          </p:txBody>
        </p:sp>
      </p:grpSp>
      <p:sp>
        <p:nvSpPr>
          <p:cNvPr id="306201" name="Text Box 25"/>
          <p:cNvSpPr txBox="1">
            <a:spLocks noChangeArrowheads="1"/>
          </p:cNvSpPr>
          <p:nvPr/>
        </p:nvSpPr>
        <p:spPr bwMode="auto">
          <a:xfrm>
            <a:off x="428625" y="2401888"/>
            <a:ext cx="1612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ym typeface="Symbol" panose="05050102010706020507" pitchFamily="18" charset="2"/>
              </a:rPr>
              <a:t>:</a:t>
            </a:r>
            <a:r>
              <a:rPr lang="en-US" altLang="en-US"/>
              <a:t> azimuth</a:t>
            </a:r>
          </a:p>
        </p:txBody>
      </p:sp>
      <p:sp>
        <p:nvSpPr>
          <p:cNvPr id="306202" name="Text Box 26"/>
          <p:cNvSpPr txBox="1">
            <a:spLocks noChangeArrowheads="1"/>
          </p:cNvSpPr>
          <p:nvPr/>
        </p:nvSpPr>
        <p:spPr bwMode="auto">
          <a:xfrm>
            <a:off x="428625" y="2887663"/>
            <a:ext cx="229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ym typeface="Symbol" panose="05050102010706020507" pitchFamily="18" charset="2"/>
              </a:rPr>
              <a:t>h</a:t>
            </a:r>
            <a:r>
              <a:rPr lang="en-US" altLang="en-US" i="1" baseline="-25000">
                <a:sym typeface="Symbol" panose="05050102010706020507" pitchFamily="18" charset="2"/>
              </a:rPr>
              <a:t>0</a:t>
            </a:r>
            <a:r>
              <a:rPr lang="en-US" altLang="en-US" i="1">
                <a:sym typeface="Symbol" panose="05050102010706020507" pitchFamily="18" charset="2"/>
              </a:rPr>
              <a:t>:</a:t>
            </a:r>
            <a:r>
              <a:rPr lang="en-US" altLang="en-US"/>
              <a:t> offset height</a:t>
            </a:r>
          </a:p>
        </p:txBody>
      </p:sp>
      <p:grpSp>
        <p:nvGrpSpPr>
          <p:cNvPr id="306203" name="Group 27"/>
          <p:cNvGrpSpPr>
            <a:grpSpLocks/>
          </p:cNvGrpSpPr>
          <p:nvPr/>
        </p:nvGrpSpPr>
        <p:grpSpPr bwMode="auto">
          <a:xfrm>
            <a:off x="2846388" y="1055688"/>
            <a:ext cx="5529262" cy="4076700"/>
            <a:chOff x="1793" y="595"/>
            <a:chExt cx="3483" cy="2568"/>
          </a:xfrm>
        </p:grpSpPr>
        <p:grpSp>
          <p:nvGrpSpPr>
            <p:cNvPr id="306204" name="Group 28"/>
            <p:cNvGrpSpPr>
              <a:grpSpLocks/>
            </p:cNvGrpSpPr>
            <p:nvPr/>
          </p:nvGrpSpPr>
          <p:grpSpPr bwMode="auto">
            <a:xfrm>
              <a:off x="4871" y="2262"/>
              <a:ext cx="248" cy="362"/>
              <a:chOff x="4871" y="2262"/>
              <a:chExt cx="248" cy="362"/>
            </a:xfrm>
          </p:grpSpPr>
          <p:sp>
            <p:nvSpPr>
              <p:cNvPr id="306205" name="AutoShape 29"/>
              <p:cNvSpPr>
                <a:spLocks/>
              </p:cNvSpPr>
              <p:nvPr/>
            </p:nvSpPr>
            <p:spPr bwMode="auto">
              <a:xfrm rot="1447432">
                <a:off x="4871" y="2262"/>
                <a:ext cx="74" cy="362"/>
              </a:xfrm>
              <a:prstGeom prst="rightBrace">
                <a:avLst>
                  <a:gd name="adj1" fmla="val 40766"/>
                  <a:gd name="adj2" fmla="val 50000"/>
                </a:avLst>
              </a:prstGeom>
              <a:noFill/>
              <a:ln w="1905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206" name="Text Box 30"/>
              <p:cNvSpPr txBox="1">
                <a:spLocks noChangeArrowheads="1"/>
              </p:cNvSpPr>
              <p:nvPr/>
            </p:nvSpPr>
            <p:spPr bwMode="auto">
              <a:xfrm>
                <a:off x="4914" y="2336"/>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solidFill>
                      <a:srgbClr val="FF6600"/>
                    </a:solidFill>
                    <a:sym typeface="Symbol" panose="05050102010706020507" pitchFamily="18" charset="2"/>
                  </a:rPr>
                  <a:t>h</a:t>
                </a:r>
                <a:endParaRPr lang="en-US" altLang="en-US"/>
              </a:p>
            </p:txBody>
          </p:sp>
        </p:grpSp>
        <p:sp>
          <p:nvSpPr>
            <p:cNvPr id="306207" name="AutoShape 31"/>
            <p:cNvSpPr>
              <a:spLocks noChangeArrowheads="1"/>
            </p:cNvSpPr>
            <p:nvPr/>
          </p:nvSpPr>
          <p:spPr bwMode="auto">
            <a:xfrm rot="20756216" flipH="1">
              <a:off x="2065" y="812"/>
              <a:ext cx="2734" cy="1822"/>
            </a:xfrm>
            <a:prstGeom prst="parallelogram">
              <a:avLst>
                <a:gd name="adj" fmla="val 29796"/>
              </a:avLst>
            </a:prstGeom>
            <a:solidFill>
              <a:schemeClr val="hlink">
                <a:alpha val="50000"/>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6208" name="Group 32"/>
            <p:cNvGrpSpPr>
              <a:grpSpLocks/>
            </p:cNvGrpSpPr>
            <p:nvPr/>
          </p:nvGrpSpPr>
          <p:grpSpPr bwMode="auto">
            <a:xfrm>
              <a:off x="1793" y="1180"/>
              <a:ext cx="248" cy="362"/>
              <a:chOff x="4871" y="2262"/>
              <a:chExt cx="248" cy="362"/>
            </a:xfrm>
          </p:grpSpPr>
          <p:sp>
            <p:nvSpPr>
              <p:cNvPr id="306209" name="AutoShape 33"/>
              <p:cNvSpPr>
                <a:spLocks/>
              </p:cNvSpPr>
              <p:nvPr/>
            </p:nvSpPr>
            <p:spPr bwMode="auto">
              <a:xfrm rot="1447432">
                <a:off x="4871" y="2262"/>
                <a:ext cx="74" cy="362"/>
              </a:xfrm>
              <a:prstGeom prst="rightBrace">
                <a:avLst>
                  <a:gd name="adj1" fmla="val 40766"/>
                  <a:gd name="adj2" fmla="val 50000"/>
                </a:avLst>
              </a:prstGeom>
              <a:noFill/>
              <a:ln w="1905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210" name="Text Box 34"/>
              <p:cNvSpPr txBox="1">
                <a:spLocks noChangeArrowheads="1"/>
              </p:cNvSpPr>
              <p:nvPr/>
            </p:nvSpPr>
            <p:spPr bwMode="auto">
              <a:xfrm>
                <a:off x="4914" y="2336"/>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solidFill>
                      <a:srgbClr val="FF6600"/>
                    </a:solidFill>
                    <a:sym typeface="Symbol" panose="05050102010706020507" pitchFamily="18" charset="2"/>
                  </a:rPr>
                  <a:t>h</a:t>
                </a:r>
                <a:endParaRPr lang="en-US" altLang="en-US"/>
              </a:p>
            </p:txBody>
          </p:sp>
        </p:grpSp>
        <p:grpSp>
          <p:nvGrpSpPr>
            <p:cNvPr id="306211" name="Group 35"/>
            <p:cNvGrpSpPr>
              <a:grpSpLocks/>
            </p:cNvGrpSpPr>
            <p:nvPr/>
          </p:nvGrpSpPr>
          <p:grpSpPr bwMode="auto">
            <a:xfrm>
              <a:off x="2786" y="2801"/>
              <a:ext cx="248" cy="362"/>
              <a:chOff x="4871" y="2262"/>
              <a:chExt cx="248" cy="362"/>
            </a:xfrm>
          </p:grpSpPr>
          <p:sp>
            <p:nvSpPr>
              <p:cNvPr id="306212" name="AutoShape 36"/>
              <p:cNvSpPr>
                <a:spLocks/>
              </p:cNvSpPr>
              <p:nvPr/>
            </p:nvSpPr>
            <p:spPr bwMode="auto">
              <a:xfrm rot="1447432">
                <a:off x="4871" y="2262"/>
                <a:ext cx="74" cy="362"/>
              </a:xfrm>
              <a:prstGeom prst="rightBrace">
                <a:avLst>
                  <a:gd name="adj1" fmla="val 40766"/>
                  <a:gd name="adj2" fmla="val 50000"/>
                </a:avLst>
              </a:prstGeom>
              <a:noFill/>
              <a:ln w="1905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213" name="Text Box 37"/>
              <p:cNvSpPr txBox="1">
                <a:spLocks noChangeArrowheads="1"/>
              </p:cNvSpPr>
              <p:nvPr/>
            </p:nvSpPr>
            <p:spPr bwMode="auto">
              <a:xfrm>
                <a:off x="4914" y="2336"/>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solidFill>
                      <a:srgbClr val="FF6600"/>
                    </a:solidFill>
                    <a:sym typeface="Symbol" panose="05050102010706020507" pitchFamily="18" charset="2"/>
                  </a:rPr>
                  <a:t>h</a:t>
                </a:r>
                <a:endParaRPr lang="en-US" altLang="en-US"/>
              </a:p>
            </p:txBody>
          </p:sp>
        </p:grpSp>
        <p:sp>
          <p:nvSpPr>
            <p:cNvPr id="306214" name="Freeform 38"/>
            <p:cNvSpPr>
              <a:spLocks/>
            </p:cNvSpPr>
            <p:nvPr/>
          </p:nvSpPr>
          <p:spPr bwMode="auto">
            <a:xfrm>
              <a:off x="3493" y="744"/>
              <a:ext cx="526" cy="971"/>
            </a:xfrm>
            <a:custGeom>
              <a:avLst/>
              <a:gdLst>
                <a:gd name="T0" fmla="*/ 0 w 526"/>
                <a:gd name="T1" fmla="*/ 971 h 971"/>
                <a:gd name="T2" fmla="*/ 526 w 526"/>
                <a:gd name="T3" fmla="*/ 0 h 971"/>
              </a:gdLst>
              <a:ahLst/>
              <a:cxnLst>
                <a:cxn ang="0">
                  <a:pos x="T0" y="T1"/>
                </a:cxn>
                <a:cxn ang="0">
                  <a:pos x="T2" y="T3"/>
                </a:cxn>
              </a:cxnLst>
              <a:rect l="0" t="0" r="r" b="b"/>
              <a:pathLst>
                <a:path w="526" h="971">
                  <a:moveTo>
                    <a:pt x="0" y="971"/>
                  </a:moveTo>
                  <a:lnTo>
                    <a:pt x="526" y="0"/>
                  </a:ln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215" name="Text Box 39"/>
            <p:cNvSpPr txBox="1">
              <a:spLocks noChangeArrowheads="1"/>
            </p:cNvSpPr>
            <p:nvPr/>
          </p:nvSpPr>
          <p:spPr bwMode="auto">
            <a:xfrm>
              <a:off x="4004" y="690"/>
              <a:ext cx="4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w</a:t>
              </a:r>
              <a:r>
                <a:rPr lang="en-US" altLang="en-US" sz="1600"/>
                <a:t>-axis</a:t>
              </a:r>
            </a:p>
          </p:txBody>
        </p:sp>
        <p:grpSp>
          <p:nvGrpSpPr>
            <p:cNvPr id="306216" name="Group 40"/>
            <p:cNvGrpSpPr>
              <a:grpSpLocks/>
            </p:cNvGrpSpPr>
            <p:nvPr/>
          </p:nvGrpSpPr>
          <p:grpSpPr bwMode="auto">
            <a:xfrm>
              <a:off x="3353" y="595"/>
              <a:ext cx="1923" cy="1359"/>
              <a:chOff x="3353" y="595"/>
              <a:chExt cx="1923" cy="1359"/>
            </a:xfrm>
          </p:grpSpPr>
          <p:sp>
            <p:nvSpPr>
              <p:cNvPr id="306217" name="Text Box 41"/>
              <p:cNvSpPr txBox="1">
                <a:spLocks noChangeArrowheads="1"/>
              </p:cNvSpPr>
              <p:nvPr/>
            </p:nvSpPr>
            <p:spPr bwMode="auto">
              <a:xfrm>
                <a:off x="4819" y="1742"/>
                <a:ext cx="4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u</a:t>
                </a:r>
                <a:r>
                  <a:rPr lang="en-US" altLang="en-US" sz="1600"/>
                  <a:t>-axis</a:t>
                </a:r>
              </a:p>
            </p:txBody>
          </p:sp>
          <p:sp>
            <p:nvSpPr>
              <p:cNvPr id="306218" name="Text Box 42"/>
              <p:cNvSpPr txBox="1">
                <a:spLocks noChangeArrowheads="1"/>
              </p:cNvSpPr>
              <p:nvPr/>
            </p:nvSpPr>
            <p:spPr bwMode="auto">
              <a:xfrm>
                <a:off x="3353" y="641"/>
                <a:ext cx="4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v</a:t>
                </a:r>
                <a:r>
                  <a:rPr lang="en-US" altLang="en-US" sz="1600"/>
                  <a:t>-axis</a:t>
                </a:r>
              </a:p>
            </p:txBody>
          </p:sp>
          <p:sp>
            <p:nvSpPr>
              <p:cNvPr id="306219" name="Freeform 43"/>
              <p:cNvSpPr>
                <a:spLocks/>
              </p:cNvSpPr>
              <p:nvPr/>
            </p:nvSpPr>
            <p:spPr bwMode="auto">
              <a:xfrm>
                <a:off x="3381" y="595"/>
                <a:ext cx="102" cy="1142"/>
              </a:xfrm>
              <a:custGeom>
                <a:avLst/>
                <a:gdLst>
                  <a:gd name="T0" fmla="*/ 102 w 102"/>
                  <a:gd name="T1" fmla="*/ 1142 h 1142"/>
                  <a:gd name="T2" fmla="*/ 0 w 102"/>
                  <a:gd name="T3" fmla="*/ 0 h 1142"/>
                </a:gdLst>
                <a:ahLst/>
                <a:cxnLst>
                  <a:cxn ang="0">
                    <a:pos x="T0" y="T1"/>
                  </a:cxn>
                  <a:cxn ang="0">
                    <a:pos x="T2" y="T3"/>
                  </a:cxn>
                </a:cxnLst>
                <a:rect l="0" t="0" r="r" b="b"/>
                <a:pathLst>
                  <a:path w="102" h="1142">
                    <a:moveTo>
                      <a:pt x="102" y="1142"/>
                    </a:moveTo>
                    <a:lnTo>
                      <a:pt x="0" y="0"/>
                    </a:ln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220" name="Freeform 44"/>
              <p:cNvSpPr>
                <a:spLocks/>
              </p:cNvSpPr>
              <p:nvPr/>
            </p:nvSpPr>
            <p:spPr bwMode="auto">
              <a:xfrm>
                <a:off x="3483" y="1737"/>
                <a:ext cx="1322" cy="109"/>
              </a:xfrm>
              <a:custGeom>
                <a:avLst/>
                <a:gdLst>
                  <a:gd name="T0" fmla="*/ 0 w 1322"/>
                  <a:gd name="T1" fmla="*/ 0 h 109"/>
                  <a:gd name="T2" fmla="*/ 1322 w 1322"/>
                  <a:gd name="T3" fmla="*/ 109 h 109"/>
                </a:gdLst>
                <a:ahLst/>
                <a:cxnLst>
                  <a:cxn ang="0">
                    <a:pos x="T0" y="T1"/>
                  </a:cxn>
                  <a:cxn ang="0">
                    <a:pos x="T2" y="T3"/>
                  </a:cxn>
                </a:cxnLst>
                <a:rect l="0" t="0" r="r" b="b"/>
                <a:pathLst>
                  <a:path w="1322" h="109">
                    <a:moveTo>
                      <a:pt x="0" y="0"/>
                    </a:moveTo>
                    <a:lnTo>
                      <a:pt x="1322" y="109"/>
                    </a:ln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06221" name="Group 45"/>
          <p:cNvGrpSpPr>
            <a:grpSpLocks/>
          </p:cNvGrpSpPr>
          <p:nvPr/>
        </p:nvGrpSpPr>
        <p:grpSpPr bwMode="auto">
          <a:xfrm>
            <a:off x="428625" y="1055688"/>
            <a:ext cx="7947025" cy="3981450"/>
            <a:chOff x="270" y="665"/>
            <a:chExt cx="5006" cy="2508"/>
          </a:xfrm>
        </p:grpSpPr>
        <p:grpSp>
          <p:nvGrpSpPr>
            <p:cNvPr id="306222" name="Group 46"/>
            <p:cNvGrpSpPr>
              <a:grpSpLocks/>
            </p:cNvGrpSpPr>
            <p:nvPr/>
          </p:nvGrpSpPr>
          <p:grpSpPr bwMode="auto">
            <a:xfrm>
              <a:off x="270" y="1152"/>
              <a:ext cx="4249" cy="2021"/>
              <a:chOff x="270" y="1075"/>
              <a:chExt cx="4249" cy="2021"/>
            </a:xfrm>
          </p:grpSpPr>
          <p:sp>
            <p:nvSpPr>
              <p:cNvPr id="306223" name="Text Box 47"/>
              <p:cNvSpPr txBox="1">
                <a:spLocks noChangeArrowheads="1"/>
              </p:cNvSpPr>
              <p:nvPr/>
            </p:nvSpPr>
            <p:spPr bwMode="auto">
              <a:xfrm>
                <a:off x="270" y="2118"/>
                <a:ext cx="1076"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ym typeface="Symbol" panose="05050102010706020507" pitchFamily="18" charset="2"/>
                  </a:rPr>
                  <a:t>u</a:t>
                </a:r>
                <a:r>
                  <a:rPr lang="en-US" altLang="en-US" baseline="-25000">
                    <a:sym typeface="Symbol" panose="05050102010706020507" pitchFamily="18" charset="2"/>
                  </a:rPr>
                  <a:t>F</a:t>
                </a:r>
                <a:r>
                  <a:rPr lang="en-US" altLang="en-US" i="1">
                    <a:sym typeface="Symbol" panose="05050102010706020507" pitchFamily="18" charset="2"/>
                  </a:rPr>
                  <a:t>:</a:t>
                </a:r>
                <a:r>
                  <a:rPr lang="en-US" altLang="en-US"/>
                  <a:t> false </a:t>
                </a:r>
                <a:br>
                  <a:rPr lang="en-US" altLang="en-US"/>
                </a:br>
                <a:r>
                  <a:rPr lang="en-US" altLang="en-US"/>
                  <a:t>     easting</a:t>
                </a:r>
              </a:p>
              <a:p>
                <a:r>
                  <a:rPr lang="en-US" altLang="en-US" i="1">
                    <a:sym typeface="Symbol" panose="05050102010706020507" pitchFamily="18" charset="2"/>
                  </a:rPr>
                  <a:t>v</a:t>
                </a:r>
                <a:r>
                  <a:rPr lang="en-US" altLang="en-US" baseline="-25000">
                    <a:sym typeface="Symbol" panose="05050102010706020507" pitchFamily="18" charset="2"/>
                  </a:rPr>
                  <a:t>F</a:t>
                </a:r>
                <a:r>
                  <a:rPr lang="en-US" altLang="en-US" i="1">
                    <a:sym typeface="Symbol" panose="05050102010706020507" pitchFamily="18" charset="2"/>
                  </a:rPr>
                  <a:t>:</a:t>
                </a:r>
                <a:r>
                  <a:rPr lang="en-US" altLang="en-US"/>
                  <a:t> false </a:t>
                </a:r>
              </a:p>
              <a:p>
                <a:r>
                  <a:rPr lang="en-US" altLang="en-US"/>
                  <a:t>     northing</a:t>
                </a:r>
              </a:p>
            </p:txBody>
          </p:sp>
          <p:grpSp>
            <p:nvGrpSpPr>
              <p:cNvPr id="306224" name="Group 48"/>
              <p:cNvGrpSpPr>
                <a:grpSpLocks/>
              </p:cNvGrpSpPr>
              <p:nvPr/>
            </p:nvGrpSpPr>
            <p:grpSpPr bwMode="auto">
              <a:xfrm>
                <a:off x="2596" y="1075"/>
                <a:ext cx="1923" cy="1359"/>
                <a:chOff x="2596" y="1075"/>
                <a:chExt cx="1923" cy="1359"/>
              </a:xfrm>
            </p:grpSpPr>
            <p:grpSp>
              <p:nvGrpSpPr>
                <p:cNvPr id="306225" name="Group 49"/>
                <p:cNvGrpSpPr>
                  <a:grpSpLocks/>
                </p:cNvGrpSpPr>
                <p:nvPr/>
              </p:nvGrpSpPr>
              <p:grpSpPr bwMode="auto">
                <a:xfrm>
                  <a:off x="2596" y="1075"/>
                  <a:ext cx="1923" cy="1359"/>
                  <a:chOff x="305" y="2563"/>
                  <a:chExt cx="1923" cy="1359"/>
                </a:xfrm>
              </p:grpSpPr>
              <p:grpSp>
                <p:nvGrpSpPr>
                  <p:cNvPr id="306226" name="Group 50"/>
                  <p:cNvGrpSpPr>
                    <a:grpSpLocks/>
                  </p:cNvGrpSpPr>
                  <p:nvPr/>
                </p:nvGrpSpPr>
                <p:grpSpPr bwMode="auto">
                  <a:xfrm>
                    <a:off x="305" y="2563"/>
                    <a:ext cx="1923" cy="1359"/>
                    <a:chOff x="3353" y="595"/>
                    <a:chExt cx="1923" cy="1359"/>
                  </a:xfrm>
                </p:grpSpPr>
                <p:sp>
                  <p:nvSpPr>
                    <p:cNvPr id="306227" name="Text Box 51"/>
                    <p:cNvSpPr txBox="1">
                      <a:spLocks noChangeArrowheads="1"/>
                    </p:cNvSpPr>
                    <p:nvPr/>
                  </p:nvSpPr>
                  <p:spPr bwMode="auto">
                    <a:xfrm>
                      <a:off x="4819" y="1742"/>
                      <a:ext cx="4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u</a:t>
                      </a:r>
                      <a:r>
                        <a:rPr lang="en-US" altLang="en-US" sz="1600"/>
                        <a:t>-axis</a:t>
                      </a:r>
                    </a:p>
                  </p:txBody>
                </p:sp>
                <p:sp>
                  <p:nvSpPr>
                    <p:cNvPr id="306228" name="Text Box 52"/>
                    <p:cNvSpPr txBox="1">
                      <a:spLocks noChangeArrowheads="1"/>
                    </p:cNvSpPr>
                    <p:nvPr/>
                  </p:nvSpPr>
                  <p:spPr bwMode="auto">
                    <a:xfrm>
                      <a:off x="3353" y="641"/>
                      <a:ext cx="4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v</a:t>
                      </a:r>
                      <a:r>
                        <a:rPr lang="en-US" altLang="en-US" sz="1600"/>
                        <a:t>-axis</a:t>
                      </a:r>
                    </a:p>
                  </p:txBody>
                </p:sp>
                <p:sp>
                  <p:nvSpPr>
                    <p:cNvPr id="306229" name="Freeform 53"/>
                    <p:cNvSpPr>
                      <a:spLocks/>
                    </p:cNvSpPr>
                    <p:nvPr/>
                  </p:nvSpPr>
                  <p:spPr bwMode="auto">
                    <a:xfrm>
                      <a:off x="3381" y="595"/>
                      <a:ext cx="102" cy="1142"/>
                    </a:xfrm>
                    <a:custGeom>
                      <a:avLst/>
                      <a:gdLst>
                        <a:gd name="T0" fmla="*/ 102 w 102"/>
                        <a:gd name="T1" fmla="*/ 1142 h 1142"/>
                        <a:gd name="T2" fmla="*/ 0 w 102"/>
                        <a:gd name="T3" fmla="*/ 0 h 1142"/>
                      </a:gdLst>
                      <a:ahLst/>
                      <a:cxnLst>
                        <a:cxn ang="0">
                          <a:pos x="T0" y="T1"/>
                        </a:cxn>
                        <a:cxn ang="0">
                          <a:pos x="T2" y="T3"/>
                        </a:cxn>
                      </a:cxnLst>
                      <a:rect l="0" t="0" r="r" b="b"/>
                      <a:pathLst>
                        <a:path w="102" h="1142">
                          <a:moveTo>
                            <a:pt x="102" y="1142"/>
                          </a:moveTo>
                          <a:lnTo>
                            <a:pt x="0" y="0"/>
                          </a:ln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230" name="Freeform 54"/>
                    <p:cNvSpPr>
                      <a:spLocks/>
                    </p:cNvSpPr>
                    <p:nvPr/>
                  </p:nvSpPr>
                  <p:spPr bwMode="auto">
                    <a:xfrm>
                      <a:off x="3483" y="1737"/>
                      <a:ext cx="1322" cy="109"/>
                    </a:xfrm>
                    <a:custGeom>
                      <a:avLst/>
                      <a:gdLst>
                        <a:gd name="T0" fmla="*/ 0 w 1322"/>
                        <a:gd name="T1" fmla="*/ 0 h 109"/>
                        <a:gd name="T2" fmla="*/ 1322 w 1322"/>
                        <a:gd name="T3" fmla="*/ 109 h 109"/>
                      </a:gdLst>
                      <a:ahLst/>
                      <a:cxnLst>
                        <a:cxn ang="0">
                          <a:pos x="T0" y="T1"/>
                        </a:cxn>
                        <a:cxn ang="0">
                          <a:pos x="T2" y="T3"/>
                        </a:cxn>
                      </a:cxnLst>
                      <a:rect l="0" t="0" r="r" b="b"/>
                      <a:pathLst>
                        <a:path w="1322" h="109">
                          <a:moveTo>
                            <a:pt x="0" y="0"/>
                          </a:moveTo>
                          <a:lnTo>
                            <a:pt x="1322" y="109"/>
                          </a:ln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6231" name="Freeform 55"/>
                  <p:cNvSpPr>
                    <a:spLocks/>
                  </p:cNvSpPr>
                  <p:nvPr/>
                </p:nvSpPr>
                <p:spPr bwMode="auto">
                  <a:xfrm>
                    <a:off x="438" y="2733"/>
                    <a:ext cx="526" cy="971"/>
                  </a:xfrm>
                  <a:custGeom>
                    <a:avLst/>
                    <a:gdLst>
                      <a:gd name="T0" fmla="*/ 0 w 526"/>
                      <a:gd name="T1" fmla="*/ 971 h 971"/>
                      <a:gd name="T2" fmla="*/ 526 w 526"/>
                      <a:gd name="T3" fmla="*/ 0 h 971"/>
                    </a:gdLst>
                    <a:ahLst/>
                    <a:cxnLst>
                      <a:cxn ang="0">
                        <a:pos x="T0" y="T1"/>
                      </a:cxn>
                      <a:cxn ang="0">
                        <a:pos x="T2" y="T3"/>
                      </a:cxn>
                    </a:cxnLst>
                    <a:rect l="0" t="0" r="r" b="b"/>
                    <a:pathLst>
                      <a:path w="526" h="971">
                        <a:moveTo>
                          <a:pt x="0" y="971"/>
                        </a:moveTo>
                        <a:lnTo>
                          <a:pt x="526" y="0"/>
                        </a:lnTo>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232" name="Text Box 56"/>
                  <p:cNvSpPr txBox="1">
                    <a:spLocks noChangeArrowheads="1"/>
                  </p:cNvSpPr>
                  <p:nvPr/>
                </p:nvSpPr>
                <p:spPr bwMode="auto">
                  <a:xfrm>
                    <a:off x="934" y="2702"/>
                    <a:ext cx="4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w</a:t>
                    </a:r>
                    <a:r>
                      <a:rPr lang="en-US" altLang="en-US" sz="1600"/>
                      <a:t>-axis</a:t>
                    </a:r>
                  </a:p>
                </p:txBody>
              </p:sp>
            </p:grpSp>
            <p:sp>
              <p:nvSpPr>
                <p:cNvPr id="306233" name="Freeform 57"/>
                <p:cNvSpPr>
                  <a:spLocks/>
                </p:cNvSpPr>
                <p:nvPr/>
              </p:nvSpPr>
              <p:spPr bwMode="auto">
                <a:xfrm>
                  <a:off x="3477" y="1742"/>
                  <a:ext cx="61" cy="541"/>
                </a:xfrm>
                <a:custGeom>
                  <a:avLst/>
                  <a:gdLst>
                    <a:gd name="T0" fmla="*/ 61 w 61"/>
                    <a:gd name="T1" fmla="*/ 541 h 541"/>
                    <a:gd name="T2" fmla="*/ 0 w 61"/>
                    <a:gd name="T3" fmla="*/ 0 h 541"/>
                  </a:gdLst>
                  <a:ahLst/>
                  <a:cxnLst>
                    <a:cxn ang="0">
                      <a:pos x="T0" y="T1"/>
                    </a:cxn>
                    <a:cxn ang="0">
                      <a:pos x="T2" y="T3"/>
                    </a:cxn>
                  </a:cxnLst>
                  <a:rect l="0" t="0" r="r" b="b"/>
                  <a:pathLst>
                    <a:path w="61" h="541">
                      <a:moveTo>
                        <a:pt x="61" y="541"/>
                      </a:moveTo>
                      <a:lnTo>
                        <a:pt x="0" y="0"/>
                      </a:lnTo>
                    </a:path>
                  </a:pathLst>
                </a:custGeom>
                <a:noFill/>
                <a:ln w="19050" cap="flat" cmpd="sng">
                  <a:solidFill>
                    <a:srgbClr val="FF6600"/>
                  </a:solidFill>
                  <a:prstDash val="dash"/>
                  <a:round/>
                  <a:headEnd type="arrow" w="lg" len="med"/>
                  <a:tailEnd type="arrow"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234" name="Freeform 58"/>
                <p:cNvSpPr>
                  <a:spLocks/>
                </p:cNvSpPr>
                <p:nvPr/>
              </p:nvSpPr>
              <p:spPr bwMode="auto">
                <a:xfrm>
                  <a:off x="2694" y="1669"/>
                  <a:ext cx="783" cy="59"/>
                </a:xfrm>
                <a:custGeom>
                  <a:avLst/>
                  <a:gdLst>
                    <a:gd name="T0" fmla="*/ 0 w 783"/>
                    <a:gd name="T1" fmla="*/ 0 h 59"/>
                    <a:gd name="T2" fmla="*/ 783 w 783"/>
                    <a:gd name="T3" fmla="*/ 59 h 59"/>
                  </a:gdLst>
                  <a:ahLst/>
                  <a:cxnLst>
                    <a:cxn ang="0">
                      <a:pos x="T0" y="T1"/>
                    </a:cxn>
                    <a:cxn ang="0">
                      <a:pos x="T2" y="T3"/>
                    </a:cxn>
                  </a:cxnLst>
                  <a:rect l="0" t="0" r="r" b="b"/>
                  <a:pathLst>
                    <a:path w="783" h="59">
                      <a:moveTo>
                        <a:pt x="0" y="0"/>
                      </a:moveTo>
                      <a:lnTo>
                        <a:pt x="783" y="59"/>
                      </a:lnTo>
                    </a:path>
                  </a:pathLst>
                </a:custGeom>
                <a:noFill/>
                <a:ln w="19050" cap="flat">
                  <a:solidFill>
                    <a:srgbClr val="FF6600"/>
                  </a:solidFill>
                  <a:prstDash val="dash"/>
                  <a:round/>
                  <a:headEnd type="arrow" w="lg" len="med"/>
                  <a:tailEnd type="arrow"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235" name="Text Box 59"/>
                <p:cNvSpPr txBox="1">
                  <a:spLocks noChangeArrowheads="1"/>
                </p:cNvSpPr>
                <p:nvPr/>
              </p:nvSpPr>
              <p:spPr bwMode="auto">
                <a:xfrm>
                  <a:off x="2968" y="1638"/>
                  <a:ext cx="3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FF6600"/>
                      </a:solidFill>
                      <a:sym typeface="Symbol" panose="05050102010706020507" pitchFamily="18" charset="2"/>
                    </a:rPr>
                    <a:t>u</a:t>
                  </a:r>
                  <a:r>
                    <a:rPr lang="en-US" altLang="en-US" baseline="-25000">
                      <a:solidFill>
                        <a:srgbClr val="FF6600"/>
                      </a:solidFill>
                      <a:sym typeface="Symbol" panose="05050102010706020507" pitchFamily="18" charset="2"/>
                    </a:rPr>
                    <a:t>F</a:t>
                  </a:r>
                  <a:endParaRPr lang="en-US" altLang="en-US"/>
                </a:p>
              </p:txBody>
            </p:sp>
            <p:sp>
              <p:nvSpPr>
                <p:cNvPr id="306236" name="Text Box 60"/>
                <p:cNvSpPr txBox="1">
                  <a:spLocks noChangeArrowheads="1"/>
                </p:cNvSpPr>
                <p:nvPr/>
              </p:nvSpPr>
              <p:spPr bwMode="auto">
                <a:xfrm>
                  <a:off x="3497" y="1883"/>
                  <a:ext cx="2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FF6600"/>
                      </a:solidFill>
                      <a:sym typeface="Symbol" panose="05050102010706020507" pitchFamily="18" charset="2"/>
                    </a:rPr>
                    <a:t>v</a:t>
                  </a:r>
                  <a:r>
                    <a:rPr lang="en-US" altLang="en-US" baseline="-25000">
                      <a:solidFill>
                        <a:srgbClr val="FF6600"/>
                      </a:solidFill>
                      <a:sym typeface="Symbol" panose="05050102010706020507" pitchFamily="18" charset="2"/>
                    </a:rPr>
                    <a:t>F</a:t>
                  </a:r>
                  <a:endParaRPr lang="en-US" altLang="en-US"/>
                </a:p>
              </p:txBody>
            </p:sp>
          </p:grpSp>
        </p:grpSp>
        <p:grpSp>
          <p:nvGrpSpPr>
            <p:cNvPr id="306237" name="Group 61"/>
            <p:cNvGrpSpPr>
              <a:grpSpLocks/>
            </p:cNvGrpSpPr>
            <p:nvPr/>
          </p:nvGrpSpPr>
          <p:grpSpPr bwMode="auto">
            <a:xfrm>
              <a:off x="3353" y="665"/>
              <a:ext cx="1923" cy="1359"/>
              <a:chOff x="3353" y="665"/>
              <a:chExt cx="1923" cy="1359"/>
            </a:xfrm>
          </p:grpSpPr>
          <p:sp>
            <p:nvSpPr>
              <p:cNvPr id="306238" name="Freeform 62"/>
              <p:cNvSpPr>
                <a:spLocks/>
              </p:cNvSpPr>
              <p:nvPr/>
            </p:nvSpPr>
            <p:spPr bwMode="auto">
              <a:xfrm>
                <a:off x="3493" y="814"/>
                <a:ext cx="526" cy="971"/>
              </a:xfrm>
              <a:custGeom>
                <a:avLst/>
                <a:gdLst>
                  <a:gd name="T0" fmla="*/ 0 w 526"/>
                  <a:gd name="T1" fmla="*/ 971 h 971"/>
                  <a:gd name="T2" fmla="*/ 526 w 526"/>
                  <a:gd name="T3" fmla="*/ 0 h 971"/>
                </a:gdLst>
                <a:ahLst/>
                <a:cxnLst>
                  <a:cxn ang="0">
                    <a:pos x="T0" y="T1"/>
                  </a:cxn>
                  <a:cxn ang="0">
                    <a:pos x="T2" y="T3"/>
                  </a:cxn>
                </a:cxnLst>
                <a:rect l="0" t="0" r="r" b="b"/>
                <a:pathLst>
                  <a:path w="526" h="971">
                    <a:moveTo>
                      <a:pt x="0" y="971"/>
                    </a:moveTo>
                    <a:lnTo>
                      <a:pt x="526" y="0"/>
                    </a:lnTo>
                  </a:path>
                </a:pathLst>
              </a:custGeom>
              <a:noFill/>
              <a:ln w="19050">
                <a:solidFill>
                  <a:schemeClr val="folHlink"/>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239" name="Text Box 63"/>
              <p:cNvSpPr txBox="1">
                <a:spLocks noChangeArrowheads="1"/>
              </p:cNvSpPr>
              <p:nvPr/>
            </p:nvSpPr>
            <p:spPr bwMode="auto">
              <a:xfrm>
                <a:off x="4004" y="760"/>
                <a:ext cx="4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solidFill>
                      <a:schemeClr val="folHlink"/>
                    </a:solidFill>
                  </a:rPr>
                  <a:t>w</a:t>
                </a:r>
                <a:r>
                  <a:rPr lang="en-US" altLang="en-US" sz="1600">
                    <a:solidFill>
                      <a:schemeClr val="folHlink"/>
                    </a:solidFill>
                  </a:rPr>
                  <a:t>-axis</a:t>
                </a:r>
              </a:p>
            </p:txBody>
          </p:sp>
          <p:sp>
            <p:nvSpPr>
              <p:cNvPr id="306240" name="Text Box 64"/>
              <p:cNvSpPr txBox="1">
                <a:spLocks noChangeArrowheads="1"/>
              </p:cNvSpPr>
              <p:nvPr/>
            </p:nvSpPr>
            <p:spPr bwMode="auto">
              <a:xfrm>
                <a:off x="4819" y="1812"/>
                <a:ext cx="4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solidFill>
                      <a:schemeClr val="folHlink"/>
                    </a:solidFill>
                  </a:rPr>
                  <a:t>u</a:t>
                </a:r>
                <a:r>
                  <a:rPr lang="en-US" altLang="en-US" sz="1600">
                    <a:solidFill>
                      <a:schemeClr val="folHlink"/>
                    </a:solidFill>
                  </a:rPr>
                  <a:t>-axis</a:t>
                </a:r>
              </a:p>
            </p:txBody>
          </p:sp>
          <p:sp>
            <p:nvSpPr>
              <p:cNvPr id="306241" name="Text Box 65"/>
              <p:cNvSpPr txBox="1">
                <a:spLocks noChangeArrowheads="1"/>
              </p:cNvSpPr>
              <p:nvPr/>
            </p:nvSpPr>
            <p:spPr bwMode="auto">
              <a:xfrm>
                <a:off x="3353" y="711"/>
                <a:ext cx="4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solidFill>
                      <a:schemeClr val="folHlink"/>
                    </a:solidFill>
                  </a:rPr>
                  <a:t>v</a:t>
                </a:r>
                <a:r>
                  <a:rPr lang="en-US" altLang="en-US" sz="1600">
                    <a:solidFill>
                      <a:schemeClr val="folHlink"/>
                    </a:solidFill>
                  </a:rPr>
                  <a:t>-axis</a:t>
                </a:r>
              </a:p>
            </p:txBody>
          </p:sp>
          <p:sp>
            <p:nvSpPr>
              <p:cNvPr id="306242" name="Freeform 66"/>
              <p:cNvSpPr>
                <a:spLocks/>
              </p:cNvSpPr>
              <p:nvPr/>
            </p:nvSpPr>
            <p:spPr bwMode="auto">
              <a:xfrm>
                <a:off x="3381" y="665"/>
                <a:ext cx="102" cy="1142"/>
              </a:xfrm>
              <a:custGeom>
                <a:avLst/>
                <a:gdLst>
                  <a:gd name="T0" fmla="*/ 102 w 102"/>
                  <a:gd name="T1" fmla="*/ 1142 h 1142"/>
                  <a:gd name="T2" fmla="*/ 0 w 102"/>
                  <a:gd name="T3" fmla="*/ 0 h 1142"/>
                </a:gdLst>
                <a:ahLst/>
                <a:cxnLst>
                  <a:cxn ang="0">
                    <a:pos x="T0" y="T1"/>
                  </a:cxn>
                  <a:cxn ang="0">
                    <a:pos x="T2" y="T3"/>
                  </a:cxn>
                </a:cxnLst>
                <a:rect l="0" t="0" r="r" b="b"/>
                <a:pathLst>
                  <a:path w="102" h="1142">
                    <a:moveTo>
                      <a:pt x="102" y="1142"/>
                    </a:moveTo>
                    <a:lnTo>
                      <a:pt x="0" y="0"/>
                    </a:lnTo>
                  </a:path>
                </a:pathLst>
              </a:custGeom>
              <a:noFill/>
              <a:ln w="19050">
                <a:solidFill>
                  <a:schemeClr val="folHlink"/>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243" name="Freeform 67"/>
              <p:cNvSpPr>
                <a:spLocks/>
              </p:cNvSpPr>
              <p:nvPr/>
            </p:nvSpPr>
            <p:spPr bwMode="auto">
              <a:xfrm>
                <a:off x="3483" y="1807"/>
                <a:ext cx="1322" cy="109"/>
              </a:xfrm>
              <a:custGeom>
                <a:avLst/>
                <a:gdLst>
                  <a:gd name="T0" fmla="*/ 0 w 1322"/>
                  <a:gd name="T1" fmla="*/ 0 h 109"/>
                  <a:gd name="T2" fmla="*/ 1322 w 1322"/>
                  <a:gd name="T3" fmla="*/ 109 h 109"/>
                </a:gdLst>
                <a:ahLst/>
                <a:cxnLst>
                  <a:cxn ang="0">
                    <a:pos x="T0" y="T1"/>
                  </a:cxn>
                  <a:cxn ang="0">
                    <a:pos x="T2" y="T3"/>
                  </a:cxn>
                </a:cxnLst>
                <a:rect l="0" t="0" r="r" b="b"/>
                <a:pathLst>
                  <a:path w="1322" h="109">
                    <a:moveTo>
                      <a:pt x="0" y="0"/>
                    </a:moveTo>
                    <a:lnTo>
                      <a:pt x="1322" y="109"/>
                    </a:lnTo>
                  </a:path>
                </a:pathLst>
              </a:custGeom>
              <a:noFill/>
              <a:ln w="19050">
                <a:solidFill>
                  <a:schemeClr val="folHlink"/>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en-US" sz="3200"/>
              <a:t>Local tangent space Euclidean SRF</a:t>
            </a:r>
          </a:p>
        </p:txBody>
      </p:sp>
      <p:graphicFrame>
        <p:nvGraphicFramePr>
          <p:cNvPr id="221187" name="Object 3"/>
          <p:cNvGraphicFramePr>
            <a:graphicFrameLocks noChangeAspect="1"/>
          </p:cNvGraphicFramePr>
          <p:nvPr/>
        </p:nvGraphicFramePr>
        <p:xfrm>
          <a:off x="2649538" y="1655763"/>
          <a:ext cx="4230687" cy="4706937"/>
        </p:xfrm>
        <a:graphic>
          <a:graphicData uri="http://schemas.openxmlformats.org/presentationml/2006/ole">
            <mc:AlternateContent xmlns:mc="http://schemas.openxmlformats.org/markup-compatibility/2006">
              <mc:Choice xmlns:v="urn:schemas-microsoft-com:vml" Requires="v">
                <p:oleObj spid="_x0000_s221190" name="Equation" r:id="rId3" imgW="3276360" imgH="3644640" progId="Equation.DSMT4">
                  <p:embed/>
                </p:oleObj>
              </mc:Choice>
              <mc:Fallback>
                <p:oleObj name="Equation" r:id="rId3" imgW="3276360" imgH="36446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9538" y="1655763"/>
                        <a:ext cx="4230687" cy="470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1189" name="Text Box 5"/>
          <p:cNvSpPr txBox="1">
            <a:spLocks noChangeArrowheads="1"/>
          </p:cNvSpPr>
          <p:nvPr/>
        </p:nvSpPr>
        <p:spPr bwMode="auto">
          <a:xfrm>
            <a:off x="608013" y="1157288"/>
            <a:ext cx="5532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Algebraic specification of the parameter binding</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1106488" y="173038"/>
            <a:ext cx="7593012" cy="1000125"/>
          </a:xfrm>
        </p:spPr>
        <p:txBody>
          <a:bodyPr/>
          <a:lstStyle/>
          <a:p>
            <a:pPr>
              <a:lnSpc>
                <a:spcPct val="70000"/>
              </a:lnSpc>
            </a:pPr>
            <a:r>
              <a:rPr lang="en-US" altLang="en-US" sz="3200"/>
              <a:t>Canonical</a:t>
            </a:r>
            <a:br>
              <a:rPr lang="en-US" altLang="en-US" sz="3200"/>
            </a:br>
            <a:r>
              <a:rPr lang="en-US" altLang="en-US" sz="3200"/>
              <a:t>Local tangent space Euclidean SRF</a:t>
            </a:r>
          </a:p>
        </p:txBody>
      </p:sp>
      <p:sp>
        <p:nvSpPr>
          <p:cNvPr id="318468" name="Text Box 4"/>
          <p:cNvSpPr txBox="1">
            <a:spLocks noChangeArrowheads="1"/>
          </p:cNvSpPr>
          <p:nvPr/>
        </p:nvSpPr>
        <p:spPr bwMode="auto">
          <a:xfrm>
            <a:off x="654050" y="1379538"/>
            <a:ext cx="782955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Given </a:t>
            </a:r>
            <a:r>
              <a:rPr lang="en-US" altLang="en-US" sz="2000" u="sng"/>
              <a:t>any</a:t>
            </a:r>
            <a:r>
              <a:rPr lang="en-US" altLang="en-US" sz="2000"/>
              <a:t> SRF based on an oblate ellipsoid ORM (or sphere ORM),</a:t>
            </a:r>
          </a:p>
          <a:p>
            <a:r>
              <a:rPr lang="en-US" altLang="en-US" sz="2000"/>
              <a:t>and a point (</a:t>
            </a:r>
            <a:r>
              <a:rPr lang="en-US" altLang="en-US" sz="2000" i="1">
                <a:sym typeface="Symbol" panose="05050102010706020507" pitchFamily="18" charset="2"/>
              </a:rPr>
              <a:t></a:t>
            </a:r>
            <a:r>
              <a:rPr lang="en-US" altLang="en-US" sz="2000" baseline="-25000">
                <a:sym typeface="Symbol" panose="05050102010706020507" pitchFamily="18" charset="2"/>
              </a:rPr>
              <a:t>o</a:t>
            </a:r>
            <a:r>
              <a:rPr lang="en-US" altLang="en-US" sz="2000"/>
              <a:t>, </a:t>
            </a:r>
            <a:r>
              <a:rPr lang="en-US" altLang="en-US" sz="2000" i="1">
                <a:sym typeface="Symbol" panose="05050102010706020507" pitchFamily="18" charset="2"/>
              </a:rPr>
              <a:t></a:t>
            </a:r>
            <a:r>
              <a:rPr lang="en-US" altLang="en-US" sz="2000" baseline="-25000">
                <a:sym typeface="Symbol" panose="05050102010706020507" pitchFamily="18" charset="2"/>
              </a:rPr>
              <a:t>o</a:t>
            </a:r>
            <a:r>
              <a:rPr lang="en-US" altLang="en-US" sz="2000">
                <a:sym typeface="Symbol" panose="05050102010706020507" pitchFamily="18" charset="2"/>
              </a:rPr>
              <a:t>) on the ellipsoid, the </a:t>
            </a:r>
            <a:r>
              <a:rPr lang="en-US" altLang="en-US" sz="2000" b="1" i="1"/>
              <a:t>Canonical</a:t>
            </a:r>
            <a:br>
              <a:rPr lang="en-US" altLang="en-US" sz="2000" b="1" i="1"/>
            </a:br>
            <a:r>
              <a:rPr lang="en-US" altLang="en-US" sz="2000" b="1" i="1"/>
              <a:t>Local tangent space Euclidean (CLTSE) SRF</a:t>
            </a:r>
            <a:r>
              <a:rPr lang="en-US" altLang="en-US" sz="2000">
                <a:sym typeface="Symbol" panose="05050102010706020507" pitchFamily="18" charset="2"/>
              </a:rPr>
              <a:t> at </a:t>
            </a:r>
            <a:r>
              <a:rPr lang="en-US" altLang="en-US" sz="2000"/>
              <a:t>(</a:t>
            </a:r>
            <a:r>
              <a:rPr lang="en-US" altLang="en-US" sz="2000" i="1">
                <a:sym typeface="Symbol" panose="05050102010706020507" pitchFamily="18" charset="2"/>
              </a:rPr>
              <a:t> </a:t>
            </a:r>
            <a:r>
              <a:rPr lang="en-US" altLang="en-US" sz="2000" baseline="-25000">
                <a:sym typeface="Symbol" panose="05050102010706020507" pitchFamily="18" charset="2"/>
              </a:rPr>
              <a:t>o</a:t>
            </a:r>
            <a:r>
              <a:rPr lang="en-US" altLang="en-US" sz="2000"/>
              <a:t>, </a:t>
            </a:r>
            <a:r>
              <a:rPr lang="en-US" altLang="en-US" sz="2000" i="1">
                <a:sym typeface="Symbol" panose="05050102010706020507" pitchFamily="18" charset="2"/>
              </a:rPr>
              <a:t> </a:t>
            </a:r>
            <a:r>
              <a:rPr lang="en-US" altLang="en-US" sz="2000" baseline="-25000">
                <a:sym typeface="Symbol" panose="05050102010706020507" pitchFamily="18" charset="2"/>
              </a:rPr>
              <a:t>o</a:t>
            </a:r>
            <a:r>
              <a:rPr lang="en-US" altLang="en-US" sz="2000">
                <a:sym typeface="Symbol" panose="05050102010706020507" pitchFamily="18" charset="2"/>
              </a:rPr>
              <a:t>) is the </a:t>
            </a:r>
          </a:p>
          <a:p>
            <a:r>
              <a:rPr lang="en-US" altLang="en-US" sz="2000"/>
              <a:t>Local tangent space Euclidean SRF with parameters:</a:t>
            </a:r>
          </a:p>
          <a:p>
            <a:r>
              <a:rPr lang="en-US" altLang="en-US" sz="2000"/>
              <a:t>	 </a:t>
            </a:r>
            <a:r>
              <a:rPr lang="en-US" altLang="en-US" sz="2000" i="1">
                <a:sym typeface="Symbol" panose="05050102010706020507" pitchFamily="18" charset="2"/>
              </a:rPr>
              <a:t></a:t>
            </a:r>
            <a:r>
              <a:rPr lang="en-US" altLang="en-US" sz="2000"/>
              <a:t> </a:t>
            </a:r>
            <a:r>
              <a:rPr lang="en-US" altLang="en-US" sz="2000" i="1">
                <a:sym typeface="Symbol" panose="05050102010706020507" pitchFamily="18" charset="2"/>
              </a:rPr>
              <a:t>= </a:t>
            </a:r>
            <a:r>
              <a:rPr lang="en-US" altLang="en-US" sz="2000" baseline="-25000">
                <a:sym typeface="Symbol" panose="05050102010706020507" pitchFamily="18" charset="2"/>
              </a:rPr>
              <a:t>o</a:t>
            </a:r>
            <a:endParaRPr lang="en-US" altLang="en-US" sz="2000">
              <a:sym typeface="Symbol" panose="05050102010706020507" pitchFamily="18" charset="2"/>
            </a:endParaRPr>
          </a:p>
          <a:p>
            <a:r>
              <a:rPr lang="en-US" altLang="en-US" sz="2000">
                <a:sym typeface="Symbol" panose="05050102010706020507" pitchFamily="18" charset="2"/>
              </a:rPr>
              <a:t>	 </a:t>
            </a:r>
            <a:r>
              <a:rPr lang="en-US" altLang="en-US" sz="2000" i="1">
                <a:sym typeface="Symbol" panose="05050102010706020507" pitchFamily="18" charset="2"/>
              </a:rPr>
              <a:t> =</a:t>
            </a:r>
            <a:r>
              <a:rPr lang="en-US" altLang="en-US" sz="2000"/>
              <a:t> </a:t>
            </a:r>
            <a:r>
              <a:rPr lang="en-US" altLang="en-US" sz="2000" i="1">
                <a:sym typeface="Symbol" panose="05050102010706020507" pitchFamily="18" charset="2"/>
              </a:rPr>
              <a:t></a:t>
            </a:r>
            <a:r>
              <a:rPr lang="en-US" altLang="en-US" sz="2000" baseline="-25000">
                <a:sym typeface="Symbol" panose="05050102010706020507" pitchFamily="18" charset="2"/>
              </a:rPr>
              <a:t>o</a:t>
            </a:r>
            <a:r>
              <a:rPr lang="en-US" altLang="en-US" sz="2000">
                <a:sym typeface="Symbol" panose="05050102010706020507" pitchFamily="18" charset="2"/>
              </a:rPr>
              <a:t> </a:t>
            </a:r>
          </a:p>
          <a:p>
            <a:r>
              <a:rPr lang="en-US" altLang="en-US" sz="2000">
                <a:sym typeface="Symbol" panose="05050102010706020507" pitchFamily="18" charset="2"/>
              </a:rPr>
              <a:t>	 </a:t>
            </a:r>
            <a:r>
              <a:rPr lang="en-US" altLang="en-US" sz="2000" i="1">
                <a:sym typeface="Symbol" panose="05050102010706020507" pitchFamily="18" charset="2"/>
              </a:rPr>
              <a:t></a:t>
            </a:r>
            <a:r>
              <a:rPr lang="en-US" altLang="en-US" sz="2000">
                <a:sym typeface="Symbol" panose="05050102010706020507" pitchFamily="18" charset="2"/>
              </a:rPr>
              <a:t> = 0</a:t>
            </a:r>
          </a:p>
          <a:p>
            <a:r>
              <a:rPr lang="en-US" altLang="en-US" sz="2000">
                <a:sym typeface="Symbol" panose="05050102010706020507" pitchFamily="18" charset="2"/>
              </a:rPr>
              <a:t>	 </a:t>
            </a:r>
            <a:r>
              <a:rPr lang="en-US" altLang="en-US" sz="2000" i="1">
                <a:sym typeface="Symbol" panose="05050102010706020507" pitchFamily="18" charset="2"/>
              </a:rPr>
              <a:t>h</a:t>
            </a:r>
            <a:r>
              <a:rPr lang="en-US" altLang="en-US" sz="2000" i="1" baseline="-25000">
                <a:sym typeface="Symbol" panose="05050102010706020507" pitchFamily="18" charset="2"/>
              </a:rPr>
              <a:t>0 </a:t>
            </a:r>
            <a:r>
              <a:rPr lang="en-US" altLang="en-US" sz="2000">
                <a:sym typeface="Symbol" panose="05050102010706020507" pitchFamily="18" charset="2"/>
              </a:rPr>
              <a:t>= 0</a:t>
            </a:r>
            <a:endParaRPr lang="en-US" altLang="en-US" sz="2000" i="1">
              <a:sym typeface="Symbol" panose="05050102010706020507" pitchFamily="18" charset="2"/>
            </a:endParaRPr>
          </a:p>
          <a:p>
            <a:r>
              <a:rPr lang="en-US" altLang="en-US" sz="2000" i="1">
                <a:sym typeface="Symbol" panose="05050102010706020507" pitchFamily="18" charset="2"/>
              </a:rPr>
              <a:t>	 u</a:t>
            </a:r>
            <a:r>
              <a:rPr lang="en-US" altLang="en-US" sz="2000" baseline="-25000">
                <a:sym typeface="Symbol" panose="05050102010706020507" pitchFamily="18" charset="2"/>
              </a:rPr>
              <a:t>F</a:t>
            </a:r>
            <a:r>
              <a:rPr lang="en-US" altLang="en-US" sz="2000">
                <a:sym typeface="Symbol" panose="05050102010706020507" pitchFamily="18" charset="2"/>
              </a:rPr>
              <a:t> = </a:t>
            </a:r>
            <a:r>
              <a:rPr lang="en-US" altLang="en-US" sz="2000" i="1">
                <a:sym typeface="Symbol" panose="05050102010706020507" pitchFamily="18" charset="2"/>
              </a:rPr>
              <a:t>v</a:t>
            </a:r>
            <a:r>
              <a:rPr lang="en-US" altLang="en-US" sz="2000" baseline="-25000">
                <a:sym typeface="Symbol" panose="05050102010706020507" pitchFamily="18" charset="2"/>
              </a:rPr>
              <a:t>F</a:t>
            </a:r>
            <a:r>
              <a:rPr lang="en-US" altLang="en-US" sz="2000">
                <a:sym typeface="Symbol" panose="05050102010706020507" pitchFamily="18" charset="2"/>
              </a:rPr>
              <a:t> = 0</a:t>
            </a:r>
          </a:p>
        </p:txBody>
      </p:sp>
      <p:sp>
        <p:nvSpPr>
          <p:cNvPr id="318469" name="Text Box 5"/>
          <p:cNvSpPr txBox="1">
            <a:spLocks noChangeArrowheads="1"/>
          </p:cNvSpPr>
          <p:nvPr/>
        </p:nvSpPr>
        <p:spPr bwMode="auto">
          <a:xfrm>
            <a:off x="400050" y="4308475"/>
            <a:ext cx="851693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CLTSE SRFs are useful for defining a vector </a:t>
            </a:r>
            <a:r>
              <a:rPr lang="en-US" altLang="en-US" b="1"/>
              <a:t>direction</a:t>
            </a:r>
            <a:r>
              <a:rPr lang="en-US" altLang="en-US"/>
              <a:t> in </a:t>
            </a:r>
          </a:p>
          <a:p>
            <a:r>
              <a:rPr lang="en-US" altLang="en-US"/>
              <a:t>an SRF with a curvilinear CS.</a:t>
            </a:r>
          </a:p>
          <a:p>
            <a:endParaRPr lang="en-US" altLang="en-US"/>
          </a:p>
          <a:p>
            <a:r>
              <a:rPr lang="en-US" altLang="en-US"/>
              <a:t>CLTSE SRFs also useful in instancing an abstract model at a point in an SRF.  </a:t>
            </a:r>
            <a:r>
              <a:rPr lang="en-US" altLang="en-US" sz="1800"/>
              <a:t>(E.g.: SEDRIS DRM Geometry/Feature Model Instance.)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8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9" grpId="0" autoUpdateAnimBg="0"/>
    </p:bldLst>
  </p:timing>
</p:sld>
</file>

<file path=ppt/theme/theme1.xml><?xml version="1.0" encoding="utf-8"?>
<a:theme xmlns:a="http://schemas.openxmlformats.org/drawingml/2006/main" name="Blank Presentation.pot">
  <a:themeElements>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po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2053</TotalTime>
  <Words>9780</Words>
  <Application>Microsoft Office PowerPoint</Application>
  <PresentationFormat>On-screen Show (4:3)</PresentationFormat>
  <Paragraphs>1882</Paragraphs>
  <Slides>154</Slides>
  <Notes>38</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5</vt:i4>
      </vt:variant>
      <vt:variant>
        <vt:lpstr>Slide Titles</vt:lpstr>
      </vt:variant>
      <vt:variant>
        <vt:i4>154</vt:i4>
      </vt:variant>
    </vt:vector>
  </HeadingPairs>
  <TitlesOfParts>
    <vt:vector size="166" baseType="lpstr">
      <vt:lpstr>Times New Roman</vt:lpstr>
      <vt:lpstr>Arial</vt:lpstr>
      <vt:lpstr>Symbol</vt:lpstr>
      <vt:lpstr>Helvetica</vt:lpstr>
      <vt:lpstr>Arial Rounded MT Bold</vt:lpstr>
      <vt:lpstr>Wingdings</vt:lpstr>
      <vt:lpstr>Blank Presentation.pot</vt:lpstr>
      <vt:lpstr>Microsoft Clip Gallery</vt:lpstr>
      <vt:lpstr>MathType 5.0 Equation</vt:lpstr>
      <vt:lpstr>Microsoft Draw 98 Drawing</vt:lpstr>
      <vt:lpstr>Microsoft Word Document</vt:lpstr>
      <vt:lpstr>Microsoft Word Picture</vt:lpstr>
      <vt:lpstr>PowerPoint Presentation</vt:lpstr>
      <vt:lpstr>SRM tutorial</vt:lpstr>
      <vt:lpstr>Prerequisite</vt:lpstr>
      <vt:lpstr>Outline</vt:lpstr>
      <vt:lpstr>PowerPoint Presentation</vt:lpstr>
      <vt:lpstr>In the beginning ...</vt:lpstr>
      <vt:lpstr>PowerPoint Presentation</vt:lpstr>
      <vt:lpstr>Other interoperability examples</vt:lpstr>
      <vt:lpstr>Why is accuracy needed for coordinate transformations?</vt:lpstr>
      <vt:lpstr> Target shooting at a visible target  in the real world</vt:lpstr>
      <vt:lpstr>  Simulation of target shooting  at a visible target</vt:lpstr>
      <vt:lpstr>Servicing a non-visible target in the real world</vt:lpstr>
      <vt:lpstr>Augmented Transverse Mercator(ATM) example</vt:lpstr>
      <vt:lpstr>SRM requirements</vt:lpstr>
      <vt:lpstr>Location is not enough</vt:lpstr>
      <vt:lpstr>The scope of the SRM</vt:lpstr>
      <vt:lpstr>It’s a Loooong way up</vt:lpstr>
      <vt:lpstr>The SRM encompasses more than the Earth</vt:lpstr>
      <vt:lpstr>The SRM requires a shared solution</vt:lpstr>
      <vt:lpstr>SRM goals</vt:lpstr>
      <vt:lpstr>SRM concepts</vt:lpstr>
      <vt:lpstr>Key concepts (Preview)</vt:lpstr>
      <vt:lpstr>Key concepts (Preview)</vt:lpstr>
      <vt:lpstr>Key concepts (Preview)</vt:lpstr>
      <vt:lpstr>SRM concepts</vt:lpstr>
      <vt:lpstr>Spatial objects and object-space</vt:lpstr>
      <vt:lpstr>Spatial objects and object-space</vt:lpstr>
      <vt:lpstr>SRM concepts</vt:lpstr>
      <vt:lpstr>Position-space and embeddings</vt:lpstr>
      <vt:lpstr>Position-space and embeddings</vt:lpstr>
      <vt:lpstr>Position-space and embeddings</vt:lpstr>
      <vt:lpstr>Position-space and embeddings</vt:lpstr>
      <vt:lpstr>7 parameter transformation</vt:lpstr>
      <vt:lpstr>SRM concepts</vt:lpstr>
      <vt:lpstr>How are embeddings specified?</vt:lpstr>
      <vt:lpstr>Reference datums</vt:lpstr>
      <vt:lpstr>Reference datum (RD)</vt:lpstr>
      <vt:lpstr>Reference datum (RD)</vt:lpstr>
      <vt:lpstr>3D point RDs</vt:lpstr>
      <vt:lpstr>3D directed curve RDs</vt:lpstr>
      <vt:lpstr>Oriented surface RD (planes)</vt:lpstr>
      <vt:lpstr>Oriented surface RD (ellipsoids)</vt:lpstr>
      <vt:lpstr>Standard reference datums</vt:lpstr>
      <vt:lpstr>RD bindings</vt:lpstr>
      <vt:lpstr>RD bindings and embedding compatibility</vt:lpstr>
      <vt:lpstr>RD bindings and embedding compatibility</vt:lpstr>
      <vt:lpstr>Object reference models</vt:lpstr>
      <vt:lpstr>Object reference models</vt:lpstr>
      <vt:lpstr>Object reference model template</vt:lpstr>
      <vt:lpstr>ORMT example</vt:lpstr>
      <vt:lpstr>Realization of an ORMT </vt:lpstr>
      <vt:lpstr>3D ORMTs</vt:lpstr>
      <vt:lpstr>standard ORMs</vt:lpstr>
      <vt:lpstr>ORMT realization example</vt:lpstr>
      <vt:lpstr>Binding categories</vt:lpstr>
      <vt:lpstr>ORMs vs. object models</vt:lpstr>
      <vt:lpstr>SRM concepts</vt:lpstr>
      <vt:lpstr>Coordinate Systems (CS)</vt:lpstr>
      <vt:lpstr>Coordinates for position-space</vt:lpstr>
      <vt:lpstr>Coordinate system type</vt:lpstr>
      <vt:lpstr>Coordinate system characteristics</vt:lpstr>
      <vt:lpstr>Spherical CS specification Part 1</vt:lpstr>
      <vt:lpstr>Spherical CS specification Part 2</vt:lpstr>
      <vt:lpstr>Lococentric spherical CS</vt:lpstr>
      <vt:lpstr>Coordinate surfaces and curves</vt:lpstr>
      <vt:lpstr>Coordinate surfaces and curves</vt:lpstr>
      <vt:lpstr>Map projections</vt:lpstr>
      <vt:lpstr>Map projections</vt:lpstr>
      <vt:lpstr>Map projections</vt:lpstr>
      <vt:lpstr>Map projection distortion</vt:lpstr>
      <vt:lpstr>Map projections</vt:lpstr>
      <vt:lpstr>Azimuth</vt:lpstr>
      <vt:lpstr>Convergence of the Meridian</vt:lpstr>
      <vt:lpstr>Map projection as a surface CS</vt:lpstr>
      <vt:lpstr>Augmented map projections</vt:lpstr>
      <vt:lpstr>Augmented map projections</vt:lpstr>
      <vt:lpstr>Augmented map projections</vt:lpstr>
      <vt:lpstr>Geometry: coordinate-space vs. position-space</vt:lpstr>
      <vt:lpstr>Standard coordinate systems</vt:lpstr>
      <vt:lpstr>Surface CS  induced on a coordinate surface</vt:lpstr>
      <vt:lpstr>Temporal CS</vt:lpstr>
      <vt:lpstr>Spatial coordinate systems</vt:lpstr>
      <vt:lpstr>Spatial coordinate systems</vt:lpstr>
      <vt:lpstr>Spatial coordinate systems</vt:lpstr>
      <vt:lpstr>Spatial coordinate systems</vt:lpstr>
      <vt:lpstr>SRM concepts</vt:lpstr>
      <vt:lpstr>Spatial reference frame (SRF)</vt:lpstr>
      <vt:lpstr>Spatial reference frame</vt:lpstr>
      <vt:lpstr>Celestiodetic SRF</vt:lpstr>
      <vt:lpstr>Celestiodetic SRF</vt:lpstr>
      <vt:lpstr>Local tangent space Euclidean SRF</vt:lpstr>
      <vt:lpstr>Local tangent space Euclidean SRF</vt:lpstr>
      <vt:lpstr>Local tangent space Euclidean SRF</vt:lpstr>
      <vt:lpstr>Local tangent space Euclidean SRF</vt:lpstr>
      <vt:lpstr>Local tangent space Euclidean SRF</vt:lpstr>
      <vt:lpstr>Local tangent space Euclidean SRF</vt:lpstr>
      <vt:lpstr>Local tangent space Euclidean SRF</vt:lpstr>
      <vt:lpstr>Local tangent space Euclidean SRF</vt:lpstr>
      <vt:lpstr>Canonical Local tangent space Euclidean SRF</vt:lpstr>
      <vt:lpstr>SRF templates</vt:lpstr>
      <vt:lpstr>SRFTs for 3D object-space</vt:lpstr>
      <vt:lpstr>SRFTs for 3D object-space</vt:lpstr>
      <vt:lpstr>SRF example</vt:lpstr>
      <vt:lpstr>SRFTs for 2D object-space</vt:lpstr>
      <vt:lpstr>Reference vectors</vt:lpstr>
      <vt:lpstr>Reference vectors</vt:lpstr>
      <vt:lpstr>SRM concepts</vt:lpstr>
      <vt:lpstr>Earth surfaces</vt:lpstr>
      <vt:lpstr>Vertical offset model (VOM)</vt:lpstr>
      <vt:lpstr>Vertical offset model (VOM)</vt:lpstr>
      <vt:lpstr>SRM concepts</vt:lpstr>
      <vt:lpstr>Spatial operations</vt:lpstr>
      <vt:lpstr>Change of embeddings</vt:lpstr>
      <vt:lpstr>Change of embeddings</vt:lpstr>
      <vt:lpstr>Coordinate transformation</vt:lpstr>
      <vt:lpstr>Change SRF operations</vt:lpstr>
      <vt:lpstr>Coordinate conversion</vt:lpstr>
      <vt:lpstr>Change SRF operations</vt:lpstr>
      <vt:lpstr>Change SRF operations</vt:lpstr>
      <vt:lpstr>Spatial operations</vt:lpstr>
      <vt:lpstr>Abstract API</vt:lpstr>
      <vt:lpstr>SRM API</vt:lpstr>
      <vt:lpstr>SRM API object hierarchy (1 of 6)</vt:lpstr>
      <vt:lpstr>SRM API object hierarchy (2 of 6)</vt:lpstr>
      <vt:lpstr>SRM API object hierarchy (3 of 6)</vt:lpstr>
      <vt:lpstr>SRM API object hierarchy (4 of 6)</vt:lpstr>
      <vt:lpstr>SRM API object hierarchy (5 of 6)</vt:lpstr>
      <vt:lpstr>SRM API object hierarchy (6 of 6)</vt:lpstr>
      <vt:lpstr>SRM API non-object functions</vt:lpstr>
      <vt:lpstr>Abstract API examples</vt:lpstr>
      <vt:lpstr>Abstract API examples</vt:lpstr>
      <vt:lpstr>SRM API Implementation</vt:lpstr>
      <vt:lpstr>Computational considerations</vt:lpstr>
      <vt:lpstr>Error sources in spatial operations software</vt:lpstr>
      <vt:lpstr>Bounds checking</vt:lpstr>
      <vt:lpstr>Distortion and computation error tradeoff</vt:lpstr>
      <vt:lpstr>How should accuracy be specified?</vt:lpstr>
      <vt:lpstr>Ground rules for spatial operations  algorithm development</vt:lpstr>
      <vt:lpstr>Ground rules for spatial operations  algorithm development (cont’d)</vt:lpstr>
      <vt:lpstr>Ground rules for spatial operations  algorithm development (cont’d)</vt:lpstr>
      <vt:lpstr>Ground rules for spatial operations  algorithm development (cont’d)</vt:lpstr>
      <vt:lpstr>Ground rules for spatial operations  algorithm development (cont’d)</vt:lpstr>
      <vt:lpstr>Ground rules for spatial operations  algorithm development (cont’d)</vt:lpstr>
      <vt:lpstr>Ground rules for spatial operations  algorithm development (cont’d)</vt:lpstr>
      <vt:lpstr>Spatial Operations </vt:lpstr>
      <vt:lpstr>Quality assurance for spatial operations</vt:lpstr>
      <vt:lpstr>The meaning of accuracy is context dependent</vt:lpstr>
      <vt:lpstr>Conformance verification for the SEDRIS implementation</vt:lpstr>
      <vt:lpstr>Acceptance testing methodology</vt:lpstr>
      <vt:lpstr>The Structure of SRM ISO Standard ISO/IEC 18026 (Committee Draft)</vt:lpstr>
      <vt:lpstr>Structure of the SRM ISO standard (1 of 2)</vt:lpstr>
      <vt:lpstr>Structure of the SRM ISO standard (2 of 2)</vt:lpstr>
      <vt:lpstr>SRM concept management</vt:lpstr>
      <vt:lpstr>Further reading</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STC 2004</dc:title>
  <dc:subject>SRM Overview</dc:subject>
  <dc:creator>Paul D. Berner and Ralph M. Toms</dc:creator>
  <dc:description>rev 3, 31 Dec. 2003</dc:description>
  <cp:lastModifiedBy>Doug Hodson</cp:lastModifiedBy>
  <cp:revision>53</cp:revision>
  <cp:lastPrinted>2003-12-25T14:40:58Z</cp:lastPrinted>
  <dcterms:created xsi:type="dcterms:W3CDTF">2003-12-25T13:48:26Z</dcterms:created>
  <dcterms:modified xsi:type="dcterms:W3CDTF">2017-07-09T20:17:28Z</dcterms:modified>
</cp:coreProperties>
</file>