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notesMasterIdLst>
    <p:notesMasterId r:id="rId21"/>
  </p:notesMasterIdLst>
  <p:handoutMasterIdLst>
    <p:handoutMasterId r:id="rId22"/>
  </p:handoutMasterIdLst>
  <p:sldIdLst>
    <p:sldId id="496" r:id="rId2"/>
    <p:sldId id="1064" r:id="rId3"/>
    <p:sldId id="1065" r:id="rId4"/>
    <p:sldId id="1066" r:id="rId5"/>
    <p:sldId id="1067" r:id="rId6"/>
    <p:sldId id="1068" r:id="rId7"/>
    <p:sldId id="1069" r:id="rId8"/>
    <p:sldId id="1070" r:id="rId9"/>
    <p:sldId id="1071" r:id="rId10"/>
    <p:sldId id="1072" r:id="rId11"/>
    <p:sldId id="1073" r:id="rId12"/>
    <p:sldId id="1076" r:id="rId13"/>
    <p:sldId id="1074" r:id="rId14"/>
    <p:sldId id="1075" r:id="rId15"/>
    <p:sldId id="1077" r:id="rId16"/>
    <p:sldId id="1079" r:id="rId17"/>
    <p:sldId id="1080" r:id="rId18"/>
    <p:sldId id="1082" r:id="rId19"/>
    <p:sldId id="1078" r:id="rId20"/>
  </p:sldIdLst>
  <p:sldSz cx="9144000" cy="6858000" type="screen4x3"/>
  <p:notesSz cx="6858000" cy="9296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Intro" id="{293853EA-EE5E-4174-915E-590CABCEA779}">
          <p14:sldIdLst>
            <p14:sldId id="496"/>
          </p14:sldIdLst>
        </p14:section>
        <p14:section name="Architecture" id="{4BD535B8-209F-41A5-AFB5-05D851FDF4F0}">
          <p14:sldIdLst>
            <p14:sldId id="1064"/>
            <p14:sldId id="1065"/>
            <p14:sldId id="1066"/>
            <p14:sldId id="1067"/>
            <p14:sldId id="1068"/>
            <p14:sldId id="1069"/>
            <p14:sldId id="1070"/>
            <p14:sldId id="1071"/>
            <p14:sldId id="1072"/>
            <p14:sldId id="1073"/>
            <p14:sldId id="1076"/>
            <p14:sldId id="1074"/>
            <p14:sldId id="1075"/>
            <p14:sldId id="1077"/>
            <p14:sldId id="1079"/>
            <p14:sldId id="1080"/>
            <p14:sldId id="1082"/>
            <p14:sldId id="10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061FF"/>
    <a:srgbClr val="66CCFF"/>
    <a:srgbClr val="C0C0C0"/>
    <a:srgbClr val="A541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63" autoAdjust="0"/>
    <p:restoredTop sz="86457" autoAdjust="0"/>
  </p:normalViewPr>
  <p:slideViewPr>
    <p:cSldViewPr>
      <p:cViewPr varScale="1">
        <p:scale>
          <a:sx n="100" d="100"/>
          <a:sy n="100" d="100"/>
        </p:scale>
        <p:origin x="207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13590"/>
    </p:cViewPr>
  </p:sorterViewPr>
  <p:notesViewPr>
    <p:cSldViewPr>
      <p:cViewPr>
        <p:scale>
          <a:sx n="110" d="100"/>
          <a:sy n="110" d="100"/>
        </p:scale>
        <p:origin x="-1326" y="1548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Doug\Pictures\work\Centriq\centriq_training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1" y="8444231"/>
            <a:ext cx="1279525" cy="460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33400" y="387350"/>
            <a:ext cx="5867400" cy="247976"/>
          </a:xfrm>
          <a:prstGeom prst="rect">
            <a:avLst/>
          </a:prstGeom>
          <a:noFill/>
        </p:spPr>
        <p:txBody>
          <a:bodyPr wrap="square" lIns="93177" tIns="46589" rIns="93177" bIns="46589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Arial Black" pitchFamily="34" charset="0"/>
              </a:rPr>
              <a:t>JavaScript Powered Web Sites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533401" y="8986520"/>
            <a:ext cx="57912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Slide Number Placeholder 10"/>
          <p:cNvSpPr>
            <a:spLocks noGrp="1"/>
          </p:cNvSpPr>
          <p:nvPr>
            <p:ph type="sldNum" sz="quarter" idx="3"/>
          </p:nvPr>
        </p:nvSpPr>
        <p:spPr>
          <a:xfrm>
            <a:off x="3884614" y="8829967"/>
            <a:ext cx="2439987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6EF6F35-FC16-4DBC-A680-B551A85BD66D}" type="slidenum">
              <a:rPr lang="en-US" sz="1000" smtClean="0">
                <a:solidFill>
                  <a:schemeClr val="bg1">
                    <a:lumMod val="65000"/>
                  </a:schemeClr>
                </a:solidFill>
                <a:latin typeface="Arial Black" pitchFamily="34" charset="0"/>
              </a:rPr>
              <a:pPr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  <a:latin typeface="Arial Black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1" y="8986521"/>
            <a:ext cx="1447800" cy="250325"/>
          </a:xfrm>
          <a:prstGeom prst="rect">
            <a:avLst/>
          </a:prstGeom>
          <a:noFill/>
        </p:spPr>
        <p:txBody>
          <a:bodyPr wrap="square" lIns="93177" tIns="46589" rIns="93177" bIns="46589" rtlCol="0">
            <a:spAutoFit/>
          </a:bodyPr>
          <a:lstStyle/>
          <a:p>
            <a:pPr algn="l"/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Arial Black" pitchFamily="34" charset="0"/>
              </a:rPr>
              <a:t>v0.3</a:t>
            </a:r>
          </a:p>
        </p:txBody>
      </p:sp>
    </p:spTree>
    <p:extLst>
      <p:ext uri="{BB962C8B-B14F-4D97-AF65-F5344CB8AC3E}">
        <p14:creationId xmlns:p14="http://schemas.microsoft.com/office/powerpoint/2010/main" val="29706484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853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67"/>
            <a:ext cx="297180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853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967"/>
            <a:ext cx="297180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E2D66DC-FC58-431B-A45D-AC41CAC032B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53786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raft-conf.com/2014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ustream.tv/recorded/46743935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V1.0 1/26/2016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2D66DC-FC58-431B-A45D-AC41CAC032B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9842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2D66DC-FC58-431B-A45D-AC41CAC032B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213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https://dzone.com/articles/microservices-101-what-i-have-learned-so-far</a:t>
            </a:r>
          </a:p>
          <a:p>
            <a:r>
              <a:rPr lang="en-US" dirty="0"/>
              <a:t>http://melbourne.yowconference.com.au/</a:t>
            </a:r>
          </a:p>
          <a:p>
            <a:r>
              <a:rPr lang="en-US" dirty="0"/>
              <a:t>http://yowconference.com.au/slides/yow2015/Shoup-PragmaticMicroservices.pdf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2D66DC-FC58-431B-A45D-AC41CAC032B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568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http://www.archdaily.com/10752/ordos-100-6-rocker-lange/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2D66DC-FC58-431B-A45D-AC41CAC032B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775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Agile Architecture</a:t>
            </a:r>
          </a:p>
          <a:p>
            <a:r>
              <a:rPr lang="en-US" dirty="0"/>
              <a:t>Do design to the component level</a:t>
            </a:r>
          </a:p>
          <a:p>
            <a:pPr lvl="1"/>
            <a:r>
              <a:rPr lang="en-US" dirty="0"/>
              <a:t>System context (users and system dependencies)</a:t>
            </a:r>
          </a:p>
          <a:p>
            <a:pPr lvl="1"/>
            <a:r>
              <a:rPr lang="en-US" dirty="0"/>
              <a:t>Containers (technology choices)</a:t>
            </a:r>
          </a:p>
          <a:p>
            <a:pPr lvl="1"/>
            <a:r>
              <a:rPr lang="en-US" dirty="0"/>
              <a:t>Components (logical components &amp; interactions)</a:t>
            </a:r>
          </a:p>
          <a:p>
            <a:pPr lvl="1"/>
            <a:r>
              <a:rPr lang="en-US" dirty="0"/>
              <a:t>Classes (Implementations)</a:t>
            </a:r>
          </a:p>
          <a:p>
            <a:r>
              <a:rPr lang="en-US" dirty="0"/>
              <a:t>Do enough up front design to deliver firmly</a:t>
            </a:r>
          </a:p>
          <a:p>
            <a:pPr lvl="1"/>
            <a:r>
              <a:rPr lang="en-US" dirty="0"/>
              <a:t>structure (see above)</a:t>
            </a:r>
          </a:p>
          <a:p>
            <a:pPr lvl="1"/>
            <a:r>
              <a:rPr lang="en-US" dirty="0"/>
              <a:t>risks - probability a requirement will necessary</a:t>
            </a:r>
          </a:p>
          <a:p>
            <a:r>
              <a:rPr lang="en-US" dirty="0"/>
              <a:t>Requirements</a:t>
            </a:r>
          </a:p>
          <a:p>
            <a:pPr lvl="1"/>
            <a:r>
              <a:rPr lang="en-US" dirty="0"/>
              <a:t>vision for the team - very high level</a:t>
            </a:r>
          </a:p>
          <a:p>
            <a:pPr lvl="1"/>
            <a:r>
              <a:rPr lang="en-US" dirty="0"/>
              <a:t>use cases - high level</a:t>
            </a:r>
          </a:p>
          <a:p>
            <a:pPr lvl="2"/>
            <a:r>
              <a:rPr lang="en-US" dirty="0"/>
              <a:t>high priorities</a:t>
            </a:r>
          </a:p>
          <a:p>
            <a:pPr lvl="1"/>
            <a:endParaRPr lang="en-US" dirty="0"/>
          </a:p>
          <a:p>
            <a:endParaRPr lang="en-US" sz="1200" b="0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Arial" charset="0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In his recent presentation at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  <a:hlinkClick r:id="rId3"/>
              </a:rPr>
              <a:t>Craft Conference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 in Budapest -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  <a:hlinkClick r:id="rId4"/>
              </a:rPr>
              <a:t>Agility and the Essence of Software Architecture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 -, Simon Brown, an European software architect and consultant, attempted to answer these questions and offered advice on creating a minimal initial design and a way to communicate it.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 </a:t>
            </a:r>
            <a:r>
              <a:rPr lang="en-US" dirty="0"/>
              <a:t>http://www.ustream.tv/recorded/46743935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2D66DC-FC58-431B-A45D-AC41CAC032B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Netscape </a:t>
            </a:r>
            <a:r>
              <a:rPr lang="en-US" kern="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LiveWire</a:t>
            </a:r>
            <a:r>
              <a:rPr lang="en-US" kern="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project (1994-1998) - ASP won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2D66DC-FC58-431B-A45D-AC41CAC032B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824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2D66DC-FC58-431B-A45D-AC41CAC032B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25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https://www.staticgen.com/</a:t>
            </a:r>
          </a:p>
          <a:p>
            <a:endParaRPr lang="en-US" dirty="0"/>
          </a:p>
          <a:p>
            <a:r>
              <a:rPr lang="en-US" dirty="0"/>
              <a:t>Jekyll – Ruby</a:t>
            </a:r>
          </a:p>
          <a:p>
            <a:r>
              <a:rPr lang="en-US" dirty="0" err="1"/>
              <a:t>Hexo</a:t>
            </a:r>
            <a:endParaRPr lang="en-US" dirty="0"/>
          </a:p>
          <a:p>
            <a:r>
              <a:rPr lang="en-US" dirty="0"/>
              <a:t>Punch</a:t>
            </a:r>
          </a:p>
          <a:p>
            <a:r>
              <a:rPr lang="en-US" dirty="0"/>
              <a:t>Assemble</a:t>
            </a:r>
          </a:p>
          <a:p>
            <a:r>
              <a:rPr lang="en-US" dirty="0"/>
              <a:t>Wintersmith</a:t>
            </a:r>
            <a:r>
              <a:rPr lang="en-US" baseline="0" dirty="0"/>
              <a:t> – </a:t>
            </a:r>
            <a:r>
              <a:rPr lang="en-US" baseline="0" dirty="0" err="1"/>
              <a:t>CoffeeScript</a:t>
            </a:r>
            <a:r>
              <a:rPr lang="en-US" baseline="0" dirty="0"/>
              <a:t>, Jade, Markdown</a:t>
            </a:r>
          </a:p>
          <a:p>
            <a:r>
              <a:rPr lang="en-US" sz="1200" dirty="0"/>
              <a:t>Metalsmith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2D66DC-FC58-431B-A45D-AC41CAC032B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9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2D66DC-FC58-431B-A45D-AC41CAC032B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84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2D66DC-FC58-431B-A45D-AC41CAC032B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7287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http://yowconference.com.au/slides/yow2015/Shoup-PragmaticMicroservices.pdf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2D66DC-FC58-431B-A45D-AC41CAC032B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92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http://ad009cdnb.archdaily.net/wp-content/uploads/2008/12/1547948972_ordos100-rl-13.jpg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148"/>
            <a:ext cx="9144000" cy="5516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3096" name="Line 40"/>
          <p:cNvSpPr>
            <a:spLocks noChangeShapeType="1"/>
          </p:cNvSpPr>
          <p:nvPr/>
        </p:nvSpPr>
        <p:spPr bwMode="auto">
          <a:xfrm>
            <a:off x="2286000" y="2819400"/>
            <a:ext cx="6248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87" tIns="43244" rIns="86487" bIns="43244"/>
          <a:lstStyle/>
          <a:p>
            <a:endParaRPr lang="en-US"/>
          </a:p>
        </p:txBody>
      </p:sp>
      <p:sp>
        <p:nvSpPr>
          <p:cNvPr id="17305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87" tIns="43244" rIns="86487" bIns="43244"/>
          <a:lstStyle/>
          <a:p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500"/>
            </a:lvl1pPr>
          </a:lstStyle>
          <a:p>
            <a:pPr lvl="0"/>
            <a:r>
              <a:rPr lang="en-US" altLang="en-US" noProof="0" dirty="0"/>
              <a:t>Click to edit Master title style</a:t>
            </a:r>
          </a:p>
        </p:txBody>
      </p:sp>
      <p:sp>
        <p:nvSpPr>
          <p:cNvPr id="17306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17306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lang="en-US" altLang="en-US" dirty="0"/>
            </a:lvl1pPr>
          </a:lstStyle>
          <a:p>
            <a:endParaRPr lang="en-US" dirty="0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pic>
        <p:nvPicPr>
          <p:cNvPr id="42" name="Picture 3" descr="C:\Users\Doug\Pictures\work\Centriq\centriq_training_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027121"/>
            <a:ext cx="2133600" cy="754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Doug\Pictures\work\Centriq\centriq_training_logo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027119"/>
            <a:ext cx="2133600" cy="754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://ad009cdnb.archdaily.net/wp-content/uploads/2008/12/1547948972_ordos100-rl-13.jpg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148"/>
            <a:ext cx="9144000" cy="5516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38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1900"/>
            </a:lvl1pPr>
            <a:lvl2pPr marL="432435" indent="0">
              <a:buNone/>
              <a:defRPr sz="1700"/>
            </a:lvl2pPr>
            <a:lvl3pPr marL="864870" indent="0">
              <a:buNone/>
              <a:defRPr sz="1500"/>
            </a:lvl3pPr>
            <a:lvl4pPr marL="1297305" indent="0">
              <a:buNone/>
              <a:defRPr sz="1300"/>
            </a:lvl4pPr>
            <a:lvl5pPr marL="1729740" indent="0">
              <a:buNone/>
              <a:defRPr sz="1300"/>
            </a:lvl5pPr>
            <a:lvl6pPr marL="2162176" indent="0">
              <a:buNone/>
              <a:defRPr sz="1300"/>
            </a:lvl6pPr>
            <a:lvl7pPr marL="2594611" indent="0">
              <a:buNone/>
              <a:defRPr sz="1300"/>
            </a:lvl7pPr>
            <a:lvl8pPr marL="3027046" indent="0">
              <a:buNone/>
              <a:defRPr sz="1300"/>
            </a:lvl8pPr>
            <a:lvl9pPr marL="3459481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41153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5369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16149592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C9EE-0684-40B9-AD38-D3DED5471448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8CBC-D0FD-4BFE-906B-8E9AC19DE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094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87" tIns="43244" rIns="86487" bIns="43244"/>
          <a:lstStyle/>
          <a:p>
            <a:endParaRPr lang="en-US"/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6487" tIns="43244" rIns="86487" bIns="4324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7203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4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6487" tIns="43244" rIns="86487" bIns="432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17203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6487" tIns="43244" rIns="86487" bIns="43244" numCol="1" anchor="t" anchorCtr="0" compatLnSpc="1">
            <a:prstTxWarp prst="textNoShape">
              <a:avLst/>
            </a:prstTxWarp>
          </a:bodyPr>
          <a:lstStyle>
            <a:lvl1pPr algn="l">
              <a:defRPr sz="900"/>
            </a:lvl1pPr>
          </a:lstStyle>
          <a:p>
            <a:endParaRPr lang="en-US" altLang="en-US" dirty="0"/>
          </a:p>
        </p:txBody>
      </p:sp>
      <p:sp>
        <p:nvSpPr>
          <p:cNvPr id="17203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6487" tIns="43244" rIns="86487" bIns="43244" numCol="1" anchor="t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accent2"/>
                </a:solidFill>
                <a:latin typeface="Arial Black" pitchFamily="34" charset="0"/>
              </a:defRPr>
            </a:lvl1pPr>
          </a:lstStyle>
          <a:p>
            <a:endParaRPr lang="en-US" altLang="en-US" dirty="0"/>
          </a:p>
        </p:txBody>
      </p:sp>
      <p:sp>
        <p:nvSpPr>
          <p:cNvPr id="17203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6487" tIns="43244" rIns="86487" bIns="43244" numCol="1" anchor="t" anchorCtr="0" compatLnSpc="1">
            <a:prstTxWarp prst="textNoShape">
              <a:avLst/>
            </a:prstTxWarp>
          </a:bodyPr>
          <a:lstStyle>
            <a:lvl1pPr algn="r">
              <a:defRPr sz="900"/>
            </a:lvl1pPr>
          </a:lstStyle>
          <a:p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700" b="0">
          <a:solidFill>
            <a:schemeClr val="tx2"/>
          </a:solidFill>
          <a:latin typeface="Impact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  <a:cs typeface="Arial" charset="0"/>
        </a:defRPr>
      </a:lvl5pPr>
      <a:lvl6pPr marL="432435" algn="l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  <a:cs typeface="Arial" charset="0"/>
        </a:defRPr>
      </a:lvl6pPr>
      <a:lvl7pPr marL="864870" algn="l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  <a:cs typeface="Arial" charset="0"/>
        </a:defRPr>
      </a:lvl7pPr>
      <a:lvl8pPr marL="1297305" algn="l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  <a:cs typeface="Arial" charset="0"/>
        </a:defRPr>
      </a:lvl8pPr>
      <a:lvl9pPr marL="1729740" algn="l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24326" indent="-324326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Arial Unicode MS" panose="020B0604020202020204" pitchFamily="34" charset="-128"/>
          <a:ea typeface="Arial Unicode MS" panose="020B0604020202020204" pitchFamily="34" charset="-128"/>
          <a:cs typeface="Arial Unicode MS" panose="020B0604020202020204" pitchFamily="34" charset="-128"/>
        </a:defRPr>
      </a:lvl1pPr>
      <a:lvl2pPr marL="654658" indent="-32883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500">
          <a:solidFill>
            <a:schemeClr val="tx1"/>
          </a:solidFill>
          <a:latin typeface="Arial Unicode MS" panose="020B0604020202020204" pitchFamily="34" charset="-128"/>
          <a:ea typeface="Arial Unicode MS" panose="020B0604020202020204" pitchFamily="34" charset="-128"/>
          <a:cs typeface="Arial Unicode MS" panose="020B0604020202020204" pitchFamily="34" charset="-128"/>
        </a:defRPr>
      </a:lvl2pPr>
      <a:lvl3pPr marL="933940" indent="-27778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200">
          <a:solidFill>
            <a:schemeClr val="tx1"/>
          </a:solidFill>
          <a:latin typeface="Arial Unicode MS" panose="020B0604020202020204" pitchFamily="34" charset="-128"/>
          <a:ea typeface="Arial Unicode MS" panose="020B0604020202020204" pitchFamily="34" charset="-128"/>
          <a:cs typeface="Arial Unicode MS" panose="020B0604020202020204" pitchFamily="34" charset="-128"/>
        </a:defRPr>
      </a:lvl3pPr>
      <a:lvl4pPr marL="1211720" indent="-276278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1900">
          <a:solidFill>
            <a:schemeClr val="tx1"/>
          </a:solidFill>
          <a:latin typeface="Arial Unicode MS" panose="020B0604020202020204" pitchFamily="34" charset="-128"/>
          <a:ea typeface="Arial Unicode MS" panose="020B0604020202020204" pitchFamily="34" charset="-128"/>
          <a:cs typeface="Arial Unicode MS" panose="020B0604020202020204" pitchFamily="34" charset="-128"/>
        </a:defRPr>
      </a:lvl4pPr>
      <a:lvl5pPr marL="1512022" indent="-298801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900">
          <a:solidFill>
            <a:schemeClr val="tx1"/>
          </a:solidFill>
          <a:latin typeface="Arial Unicode MS" panose="020B0604020202020204" pitchFamily="34" charset="-128"/>
          <a:ea typeface="Arial Unicode MS" panose="020B0604020202020204" pitchFamily="34" charset="-128"/>
          <a:cs typeface="Arial Unicode MS" panose="020B0604020202020204" pitchFamily="34" charset="-128"/>
        </a:defRPr>
      </a:lvl5pPr>
      <a:lvl6pPr marL="1944457" indent="-298801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900">
          <a:solidFill>
            <a:schemeClr val="tx1"/>
          </a:solidFill>
          <a:latin typeface="+mn-lt"/>
          <a:cs typeface="+mn-cs"/>
        </a:defRPr>
      </a:lvl6pPr>
      <a:lvl7pPr marL="2376893" indent="-298801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900">
          <a:solidFill>
            <a:schemeClr val="tx1"/>
          </a:solidFill>
          <a:latin typeface="+mn-lt"/>
          <a:cs typeface="+mn-cs"/>
        </a:defRPr>
      </a:lvl7pPr>
      <a:lvl8pPr marL="2809328" indent="-298801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900">
          <a:solidFill>
            <a:schemeClr val="tx1"/>
          </a:solidFill>
          <a:latin typeface="+mn-lt"/>
          <a:cs typeface="+mn-cs"/>
        </a:defRPr>
      </a:lvl8pPr>
      <a:lvl9pPr marL="3241762" indent="-298801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9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86487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2435" algn="l" defTabSz="86487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4870" algn="l" defTabSz="86487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97305" algn="l" defTabSz="86487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29740" algn="l" defTabSz="86487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62176" algn="l" defTabSz="86487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4611" algn="l" defTabSz="86487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27046" algn="l" defTabSz="86487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59481" algn="l" defTabSz="86487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ebrtc.org/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ebassembly.org/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services/functions/" TargetMode="External"/><Relationship Id="rId2" Type="http://schemas.openxmlformats.org/officeDocument/2006/relationships/hyperlink" Target="https://aws.amazon.com/lambda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loud.google.com/functions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yowconference.com.au/slides/yow2015/Shoup-PragmaticMicroservices.pdf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architecture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Distributed systems and services</a:t>
            </a:r>
          </a:p>
        </p:txBody>
      </p:sp>
    </p:spTree>
    <p:extLst>
      <p:ext uri="{BB962C8B-B14F-4D97-AF65-F5344CB8AC3E}">
        <p14:creationId xmlns:p14="http://schemas.microsoft.com/office/powerpoint/2010/main" val="304434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1+ – JavaScript generators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58678" y="1752600"/>
            <a:ext cx="1951121" cy="49530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483852" y="1752600"/>
            <a:ext cx="1951121" cy="4953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983079" y="1752600"/>
            <a:ext cx="1951121" cy="4953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934200" y="1752600"/>
            <a:ext cx="1951121" cy="4953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8678" y="1752600"/>
            <a:ext cx="1951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Dev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14600" y="1752600"/>
            <a:ext cx="1951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Server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83079" y="1752600"/>
            <a:ext cx="1951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Client JavaScript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938211" y="1752600"/>
            <a:ext cx="1951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Browser</a:t>
            </a:r>
          </a:p>
        </p:txBody>
      </p:sp>
      <p:sp>
        <p:nvSpPr>
          <p:cNvPr id="18" name="Flowchart: Display 17"/>
          <p:cNvSpPr/>
          <p:nvPr/>
        </p:nvSpPr>
        <p:spPr bwMode="auto">
          <a:xfrm>
            <a:off x="7351626" y="3198648"/>
            <a:ext cx="1143000" cy="457200"/>
          </a:xfrm>
          <a:prstGeom prst="flowChartDisplay">
            <a:avLst/>
          </a:prstGeom>
          <a:solidFill>
            <a:schemeClr val="accent6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Show</a:t>
            </a:r>
          </a:p>
        </p:txBody>
      </p:sp>
      <p:sp>
        <p:nvSpPr>
          <p:cNvPr id="19" name="Flowchart: Process 18"/>
          <p:cNvSpPr/>
          <p:nvPr/>
        </p:nvSpPr>
        <p:spPr bwMode="auto">
          <a:xfrm>
            <a:off x="471569" y="2366573"/>
            <a:ext cx="1600200" cy="457200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Create pages</a:t>
            </a:r>
          </a:p>
        </p:txBody>
      </p:sp>
      <p:sp>
        <p:nvSpPr>
          <p:cNvPr id="20" name="Flowchart: Process 19"/>
          <p:cNvSpPr/>
          <p:nvPr/>
        </p:nvSpPr>
        <p:spPr bwMode="auto">
          <a:xfrm>
            <a:off x="2704765" y="2362200"/>
            <a:ext cx="1600200" cy="457200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I/O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22" name="Straight Connector 21"/>
          <p:cNvCxnSpPr>
            <a:endCxn id="20" idx="1"/>
          </p:cNvCxnSpPr>
          <p:nvPr/>
        </p:nvCxnSpPr>
        <p:spPr bwMode="auto">
          <a:xfrm>
            <a:off x="2079791" y="2590800"/>
            <a:ext cx="62497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Connector 25"/>
          <p:cNvCxnSpPr>
            <a:endCxn id="18" idx="1"/>
          </p:cNvCxnSpPr>
          <p:nvPr/>
        </p:nvCxnSpPr>
        <p:spPr bwMode="auto">
          <a:xfrm>
            <a:off x="4300954" y="2660732"/>
            <a:ext cx="3050672" cy="76651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Flowchart: Process 20"/>
          <p:cNvSpPr/>
          <p:nvPr/>
        </p:nvSpPr>
        <p:spPr bwMode="auto">
          <a:xfrm>
            <a:off x="479591" y="3292640"/>
            <a:ext cx="1600200" cy="974559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Build JavaScript code</a:t>
            </a:r>
          </a:p>
        </p:txBody>
      </p:sp>
      <p:cxnSp>
        <p:nvCxnSpPr>
          <p:cNvPr id="23" name="Straight Connector 22"/>
          <p:cNvCxnSpPr>
            <a:endCxn id="19" idx="2"/>
          </p:cNvCxnSpPr>
          <p:nvPr/>
        </p:nvCxnSpPr>
        <p:spPr bwMode="auto">
          <a:xfrm flipV="1">
            <a:off x="685800" y="2823773"/>
            <a:ext cx="585869" cy="46886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Flowchart: Process 26"/>
          <p:cNvSpPr/>
          <p:nvPr/>
        </p:nvSpPr>
        <p:spPr bwMode="auto">
          <a:xfrm>
            <a:off x="7086600" y="2301082"/>
            <a:ext cx="1600200" cy="457200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Request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28" name="Straight Connector 27"/>
          <p:cNvCxnSpPr>
            <a:stCxn id="27" idx="1"/>
          </p:cNvCxnSpPr>
          <p:nvPr/>
        </p:nvCxnSpPr>
        <p:spPr bwMode="auto">
          <a:xfrm flipH="1" flipV="1">
            <a:off x="4300954" y="2514600"/>
            <a:ext cx="2785646" cy="1508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Line Callout 1 (Accent Bar) 34"/>
          <p:cNvSpPr/>
          <p:nvPr/>
        </p:nvSpPr>
        <p:spPr bwMode="auto">
          <a:xfrm>
            <a:off x="1119772" y="4602161"/>
            <a:ext cx="1227054" cy="978935"/>
          </a:xfrm>
          <a:prstGeom prst="accentCallout1">
            <a:avLst>
              <a:gd name="adj1" fmla="val 18750"/>
              <a:gd name="adj2" fmla="val -8333"/>
              <a:gd name="adj3" fmla="val -37651"/>
              <a:gd name="adj4" fmla="val -34003"/>
            </a:avLst>
          </a:prstGeom>
          <a:solidFill>
            <a:schemeClr val="accent6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dirty="0" smtClean="0"/>
              <a:t>Babel, </a:t>
            </a:r>
            <a:r>
              <a:rPr lang="en-US" sz="1400" dirty="0" err="1"/>
              <a:t>TypeScript</a:t>
            </a:r>
            <a:r>
              <a:rPr lang="en-US" sz="1400" dirty="0"/>
              <a:t>, Dart, GWT, </a:t>
            </a:r>
            <a:r>
              <a:rPr lang="en-US" sz="1400" dirty="0" err="1"/>
              <a:t>CoffeeScript</a:t>
            </a:r>
            <a:r>
              <a:rPr lang="en-US" sz="1400" dirty="0"/>
              <a:t> 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24" name="Straight Connector 23"/>
          <p:cNvCxnSpPr>
            <a:cxnSpLocks/>
          </p:cNvCxnSpPr>
          <p:nvPr/>
        </p:nvCxnSpPr>
        <p:spPr bwMode="auto">
          <a:xfrm flipH="1">
            <a:off x="6762750" y="3558298"/>
            <a:ext cx="704850" cy="40410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9" name="Group 28"/>
          <p:cNvGrpSpPr/>
          <p:nvPr/>
        </p:nvGrpSpPr>
        <p:grpSpPr>
          <a:xfrm>
            <a:off x="5162550" y="3702677"/>
            <a:ext cx="1600200" cy="457200"/>
            <a:chOff x="4888497" y="3702677"/>
            <a:chExt cx="1600200" cy="457200"/>
          </a:xfrm>
        </p:grpSpPr>
        <p:sp>
          <p:nvSpPr>
            <p:cNvPr id="30" name="Flowchart: Process 29"/>
            <p:cNvSpPr/>
            <p:nvPr/>
          </p:nvSpPr>
          <p:spPr bwMode="auto">
            <a:xfrm>
              <a:off x="4888497" y="3702677"/>
              <a:ext cx="1600200" cy="457200"/>
            </a:xfrm>
            <a:prstGeom prst="flowChartProcess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UI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1" name="Smiley Face 30"/>
            <p:cNvSpPr/>
            <p:nvPr/>
          </p:nvSpPr>
          <p:spPr bwMode="auto">
            <a:xfrm flipH="1">
              <a:off x="5068969" y="3769206"/>
              <a:ext cx="309677" cy="304800"/>
            </a:xfrm>
            <a:prstGeom prst="smileyFac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normalizeH="0" baseline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019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2.0 – dynamic web sites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58678" y="1752600"/>
            <a:ext cx="1951121" cy="49530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483852" y="1752600"/>
            <a:ext cx="1951121" cy="4953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026528" y="1752600"/>
            <a:ext cx="1951121" cy="4953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934200" y="1752600"/>
            <a:ext cx="1951121" cy="4953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8678" y="1752600"/>
            <a:ext cx="1951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Dev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14600" y="1752600"/>
            <a:ext cx="1951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Server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61691" y="1752600"/>
            <a:ext cx="1951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Client JavaScript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&amp; extensions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938211" y="1752600"/>
            <a:ext cx="1951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Browser</a:t>
            </a:r>
          </a:p>
        </p:txBody>
      </p:sp>
      <p:sp>
        <p:nvSpPr>
          <p:cNvPr id="19" name="Flowchart: Process 18"/>
          <p:cNvSpPr/>
          <p:nvPr/>
        </p:nvSpPr>
        <p:spPr bwMode="auto">
          <a:xfrm>
            <a:off x="457200" y="2362200"/>
            <a:ext cx="1600200" cy="704294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Create server templates</a:t>
            </a:r>
          </a:p>
        </p:txBody>
      </p:sp>
      <p:sp>
        <p:nvSpPr>
          <p:cNvPr id="20" name="Flowchart: Process 19"/>
          <p:cNvSpPr/>
          <p:nvPr/>
        </p:nvSpPr>
        <p:spPr bwMode="auto">
          <a:xfrm>
            <a:off x="2704765" y="2362200"/>
            <a:ext cx="1600200" cy="457200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I/O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22" name="Straight Connector 21"/>
          <p:cNvCxnSpPr/>
          <p:nvPr/>
        </p:nvCxnSpPr>
        <p:spPr bwMode="auto">
          <a:xfrm>
            <a:off x="2079791" y="2590800"/>
            <a:ext cx="620963" cy="117840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Flowchart: Display 20"/>
          <p:cNvSpPr/>
          <p:nvPr/>
        </p:nvSpPr>
        <p:spPr bwMode="auto">
          <a:xfrm>
            <a:off x="7351626" y="3198648"/>
            <a:ext cx="1143000" cy="457200"/>
          </a:xfrm>
          <a:prstGeom prst="flowChartDisplay">
            <a:avLst/>
          </a:prstGeom>
          <a:solidFill>
            <a:schemeClr val="accent6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Show</a:t>
            </a:r>
          </a:p>
        </p:txBody>
      </p:sp>
      <p:cxnSp>
        <p:nvCxnSpPr>
          <p:cNvPr id="23" name="Straight Connector 22"/>
          <p:cNvCxnSpPr>
            <a:endCxn id="21" idx="1"/>
          </p:cNvCxnSpPr>
          <p:nvPr/>
        </p:nvCxnSpPr>
        <p:spPr bwMode="auto">
          <a:xfrm>
            <a:off x="4300954" y="2660732"/>
            <a:ext cx="3050672" cy="76651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Flowchart: Process 23"/>
          <p:cNvSpPr/>
          <p:nvPr/>
        </p:nvSpPr>
        <p:spPr bwMode="auto">
          <a:xfrm>
            <a:off x="7086600" y="2301082"/>
            <a:ext cx="1600200" cy="457200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Request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25" name="Straight Connector 24"/>
          <p:cNvCxnSpPr>
            <a:stCxn id="24" idx="1"/>
          </p:cNvCxnSpPr>
          <p:nvPr/>
        </p:nvCxnSpPr>
        <p:spPr bwMode="auto">
          <a:xfrm flipH="1" flipV="1">
            <a:off x="4300954" y="2514600"/>
            <a:ext cx="2785646" cy="1508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Line Callout 1 (Accent Bar) 26"/>
          <p:cNvSpPr/>
          <p:nvPr/>
        </p:nvSpPr>
        <p:spPr bwMode="auto">
          <a:xfrm>
            <a:off x="1079034" y="3401456"/>
            <a:ext cx="1231025" cy="941944"/>
          </a:xfrm>
          <a:prstGeom prst="accentCallout1">
            <a:avLst>
              <a:gd name="adj1" fmla="val 18750"/>
              <a:gd name="adj2" fmla="val -8333"/>
              <a:gd name="adj3" fmla="val -33381"/>
              <a:gd name="adj4" fmla="val -21241"/>
            </a:avLst>
          </a:prstGeom>
          <a:solidFill>
            <a:schemeClr val="accent6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ASP, JSP,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php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</a:rPr>
              <a:t>Jade, ActionScript</a:t>
            </a:r>
          </a:p>
        </p:txBody>
      </p:sp>
      <p:cxnSp>
        <p:nvCxnSpPr>
          <p:cNvPr id="28" name="Straight Connector 27"/>
          <p:cNvCxnSpPr>
            <a:cxnSpLocks/>
          </p:cNvCxnSpPr>
          <p:nvPr/>
        </p:nvCxnSpPr>
        <p:spPr bwMode="auto">
          <a:xfrm flipH="1">
            <a:off x="6737351" y="3558298"/>
            <a:ext cx="730249" cy="40410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" name="Group 5"/>
          <p:cNvGrpSpPr/>
          <p:nvPr/>
        </p:nvGrpSpPr>
        <p:grpSpPr>
          <a:xfrm>
            <a:off x="2700754" y="3703638"/>
            <a:ext cx="1600200" cy="1173162"/>
            <a:chOff x="2700754" y="3066494"/>
            <a:chExt cx="1600200" cy="1173162"/>
          </a:xfrm>
        </p:grpSpPr>
        <p:sp>
          <p:nvSpPr>
            <p:cNvPr id="29" name="Flowchart: Process 28"/>
            <p:cNvSpPr/>
            <p:nvPr/>
          </p:nvSpPr>
          <p:spPr bwMode="auto">
            <a:xfrm>
              <a:off x="2700754" y="3066494"/>
              <a:ext cx="1600200" cy="457200"/>
            </a:xfrm>
            <a:prstGeom prst="flowChartProcess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Build pages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0" name="Flowchart: Magnetic Disk 29"/>
            <p:cNvSpPr/>
            <p:nvPr/>
          </p:nvSpPr>
          <p:spPr bwMode="auto">
            <a:xfrm>
              <a:off x="3556920" y="3858656"/>
              <a:ext cx="700169" cy="381000"/>
            </a:xfrm>
            <a:prstGeom prst="flowChartMagneticDisk">
              <a:avLst/>
            </a:prstGeom>
            <a:ln>
              <a:headEnd type="none" w="med" len="med"/>
              <a:tailEnd type="arrow" w="lg" len="lg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charset="0"/>
                <a:cs typeface="Arial" charset="0"/>
              </a:endParaRPr>
            </a:p>
          </p:txBody>
        </p:sp>
        <p:cxnSp>
          <p:nvCxnSpPr>
            <p:cNvPr id="32" name="Straight Connector 31"/>
            <p:cNvCxnSpPr/>
            <p:nvPr/>
          </p:nvCxnSpPr>
          <p:spPr bwMode="auto">
            <a:xfrm flipH="1" flipV="1">
              <a:off x="3142333" y="3509738"/>
              <a:ext cx="431463" cy="426443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3" name="Straight Connector 32"/>
          <p:cNvCxnSpPr/>
          <p:nvPr/>
        </p:nvCxnSpPr>
        <p:spPr bwMode="auto">
          <a:xfrm flipH="1" flipV="1">
            <a:off x="2908469" y="2830866"/>
            <a:ext cx="891546" cy="88117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Line Callout 1 (Accent Bar) 33"/>
          <p:cNvSpPr/>
          <p:nvPr/>
        </p:nvSpPr>
        <p:spPr bwMode="auto">
          <a:xfrm>
            <a:off x="3276600" y="5214868"/>
            <a:ext cx="1073149" cy="569789"/>
          </a:xfrm>
          <a:prstGeom prst="accentCallout1">
            <a:avLst>
              <a:gd name="adj1" fmla="val 18750"/>
              <a:gd name="adj2" fmla="val -8333"/>
              <a:gd name="adj3" fmla="val -186967"/>
              <a:gd name="adj4" fmla="val -39269"/>
            </a:avLst>
          </a:prstGeom>
          <a:solidFill>
            <a:schemeClr val="accent6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.NET, Java, </a:t>
            </a:r>
            <a:r>
              <a:rPr kumimoji="0" lang="en-US" sz="1400" b="0" i="0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php</a:t>
            </a:r>
            <a:endParaRPr kumimoji="0" lang="en-US" sz="14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5" name="Line Callout 1 (Accent Bar) 34"/>
          <p:cNvSpPr/>
          <p:nvPr/>
        </p:nvSpPr>
        <p:spPr bwMode="auto">
          <a:xfrm>
            <a:off x="5937251" y="4378984"/>
            <a:ext cx="1073149" cy="827828"/>
          </a:xfrm>
          <a:prstGeom prst="accentCallout1">
            <a:avLst>
              <a:gd name="adj1" fmla="val 18750"/>
              <a:gd name="adj2" fmla="val -8333"/>
              <a:gd name="adj3" fmla="val -29422"/>
              <a:gd name="adj4" fmla="val -38833"/>
            </a:avLst>
          </a:prstGeom>
          <a:solidFill>
            <a:schemeClr val="accent6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Java, Silverlight, Flash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137151" y="3702677"/>
            <a:ext cx="1600200" cy="457200"/>
            <a:chOff x="4888497" y="3702677"/>
            <a:chExt cx="1600200" cy="457200"/>
          </a:xfrm>
        </p:grpSpPr>
        <p:sp>
          <p:nvSpPr>
            <p:cNvPr id="26" name="Flowchart: Process 25"/>
            <p:cNvSpPr/>
            <p:nvPr/>
          </p:nvSpPr>
          <p:spPr bwMode="auto">
            <a:xfrm>
              <a:off x="4888497" y="3702677"/>
              <a:ext cx="1600200" cy="457200"/>
            </a:xfrm>
            <a:prstGeom prst="flowChartProcess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UI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" name="Smiley Face 1"/>
            <p:cNvSpPr/>
            <p:nvPr/>
          </p:nvSpPr>
          <p:spPr bwMode="auto">
            <a:xfrm flipH="1">
              <a:off x="5068969" y="3769206"/>
              <a:ext cx="309677" cy="304800"/>
            </a:xfrm>
            <a:prstGeom prst="smileyFac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normalizeH="0" baseline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  <a:cs typeface="Arial" charset="0"/>
              </a:endParaRPr>
            </a:p>
          </p:txBody>
        </p:sp>
      </p:grpSp>
      <p:sp>
        <p:nvSpPr>
          <p:cNvPr id="36" name="Line Callout 1 (Accent Bar) 35"/>
          <p:cNvSpPr/>
          <p:nvPr/>
        </p:nvSpPr>
        <p:spPr bwMode="auto">
          <a:xfrm>
            <a:off x="5792571" y="5425919"/>
            <a:ext cx="1212475" cy="969090"/>
          </a:xfrm>
          <a:prstGeom prst="accentCallout1">
            <a:avLst>
              <a:gd name="adj1" fmla="val 18750"/>
              <a:gd name="adj2" fmla="val -8333"/>
              <a:gd name="adj3" fmla="val -132652"/>
              <a:gd name="adj4" fmla="val -40689"/>
            </a:avLst>
          </a:prstGeom>
          <a:solidFill>
            <a:schemeClr val="accent6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Bootstrap, Foundation, </a:t>
            </a:r>
            <a:r>
              <a:rPr lang="en-US" sz="1400" dirty="0" smtClean="0"/>
              <a:t>jQuery 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7" name="Flowchart: Process 36"/>
          <p:cNvSpPr/>
          <p:nvPr/>
        </p:nvSpPr>
        <p:spPr bwMode="auto">
          <a:xfrm>
            <a:off x="434137" y="4585357"/>
            <a:ext cx="1775661" cy="704294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Build compiled code</a:t>
            </a:r>
          </a:p>
        </p:txBody>
      </p:sp>
    </p:spTree>
    <p:extLst>
      <p:ext uri="{BB962C8B-B14F-4D97-AF65-F5344CB8AC3E}">
        <p14:creationId xmlns:p14="http://schemas.microsoft.com/office/powerpoint/2010/main" val="180409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/ Cons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b="1" dirty="0"/>
              <a:t>Pro</a:t>
            </a:r>
            <a:r>
              <a:rPr lang="en-US" sz="2400" dirty="0"/>
              <a:t> – Simple at first, single codebase, resource efficient when small</a:t>
            </a:r>
          </a:p>
          <a:p>
            <a:r>
              <a:rPr lang="en-US" sz="2400" b="1" dirty="0"/>
              <a:t>Con</a:t>
            </a:r>
            <a:r>
              <a:rPr lang="en-US" sz="2400" dirty="0"/>
              <a:t> – team growth creates coordination overhead, poor enforcement of modularity, poor vertical scaling, all-or-nothing deploy, long build times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400" b="1" dirty="0"/>
              <a:t>Pro</a:t>
            </a:r>
            <a:r>
              <a:rPr lang="en-US" sz="2400" dirty="0"/>
              <a:t> – simple at first, join queries easy, transactions, resource efficient when small</a:t>
            </a:r>
          </a:p>
          <a:p>
            <a:r>
              <a:rPr lang="en-US" sz="2400" b="1" dirty="0"/>
              <a:t>Con</a:t>
            </a:r>
            <a:r>
              <a:rPr lang="en-US" sz="2400" dirty="0"/>
              <a:t> – coupling over time, performance &amp; scalability bottleneck, difficult to tune, single point of failure</a:t>
            </a:r>
          </a:p>
        </p:txBody>
      </p:sp>
    </p:spTree>
    <p:extLst>
      <p:ext uri="{BB962C8B-B14F-4D97-AF65-F5344CB8AC3E}">
        <p14:creationId xmlns:p14="http://schemas.microsoft.com/office/powerpoint/2010/main" val="127553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4983079" y="1752600"/>
            <a:ext cx="1951121" cy="4953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4" name="Line Callout 1 (Accent Bar) 53"/>
          <p:cNvSpPr/>
          <p:nvPr/>
        </p:nvSpPr>
        <p:spPr bwMode="auto">
          <a:xfrm>
            <a:off x="5797925" y="5046783"/>
            <a:ext cx="1212475" cy="739915"/>
          </a:xfrm>
          <a:prstGeom prst="accentCallout1">
            <a:avLst>
              <a:gd name="adj1" fmla="val 18750"/>
              <a:gd name="adj2" fmla="val -8333"/>
              <a:gd name="adj3" fmla="val -70001"/>
              <a:gd name="adj4" fmla="val -42470"/>
            </a:avLst>
          </a:prstGeom>
          <a:solidFill>
            <a:schemeClr val="accent6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/>
              <a:t>Angular, </a:t>
            </a:r>
            <a:r>
              <a:rPr lang="en-US" sz="1400" dirty="0"/>
              <a:t>Ember, React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3 – apps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58678" y="1752600"/>
            <a:ext cx="1951121" cy="49530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483852" y="1752600"/>
            <a:ext cx="1951121" cy="4953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934200" y="1752600"/>
            <a:ext cx="1951121" cy="4953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8678" y="1752600"/>
            <a:ext cx="1951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Dev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14600" y="1752600"/>
            <a:ext cx="1951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Server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54338" y="1752600"/>
            <a:ext cx="1951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Client JavaScript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938211" y="1752600"/>
            <a:ext cx="1951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Browser</a:t>
            </a:r>
          </a:p>
        </p:txBody>
      </p:sp>
      <p:sp>
        <p:nvSpPr>
          <p:cNvPr id="18" name="Flowchart: Display 17"/>
          <p:cNvSpPr/>
          <p:nvPr/>
        </p:nvSpPr>
        <p:spPr bwMode="auto">
          <a:xfrm>
            <a:off x="7351626" y="3198648"/>
            <a:ext cx="1143000" cy="457200"/>
          </a:xfrm>
          <a:prstGeom prst="flowChartDisplay">
            <a:avLst/>
          </a:prstGeom>
          <a:solidFill>
            <a:schemeClr val="accent6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Show</a:t>
            </a:r>
          </a:p>
        </p:txBody>
      </p:sp>
      <p:sp>
        <p:nvSpPr>
          <p:cNvPr id="19" name="Flowchart: Process 18"/>
          <p:cNvSpPr/>
          <p:nvPr/>
        </p:nvSpPr>
        <p:spPr bwMode="auto">
          <a:xfrm>
            <a:off x="471569" y="2366572"/>
            <a:ext cx="1600200" cy="681427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Create client templates</a:t>
            </a:r>
          </a:p>
        </p:txBody>
      </p:sp>
      <p:sp>
        <p:nvSpPr>
          <p:cNvPr id="20" name="Flowchart: Process 19"/>
          <p:cNvSpPr/>
          <p:nvPr/>
        </p:nvSpPr>
        <p:spPr bwMode="auto">
          <a:xfrm>
            <a:off x="2704765" y="2362200"/>
            <a:ext cx="1600200" cy="457200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I/O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22" name="Straight Connector 21"/>
          <p:cNvCxnSpPr>
            <a:endCxn id="20" idx="1"/>
          </p:cNvCxnSpPr>
          <p:nvPr/>
        </p:nvCxnSpPr>
        <p:spPr bwMode="auto">
          <a:xfrm>
            <a:off x="2079791" y="2590800"/>
            <a:ext cx="62497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Connector 25"/>
          <p:cNvCxnSpPr/>
          <p:nvPr/>
        </p:nvCxnSpPr>
        <p:spPr bwMode="auto">
          <a:xfrm>
            <a:off x="4300954" y="2660732"/>
            <a:ext cx="1496971" cy="104194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Flowchart: Process 26"/>
          <p:cNvSpPr/>
          <p:nvPr/>
        </p:nvSpPr>
        <p:spPr bwMode="auto">
          <a:xfrm>
            <a:off x="7086600" y="2301082"/>
            <a:ext cx="1600200" cy="457200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Request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28" name="Straight Connector 27"/>
          <p:cNvCxnSpPr>
            <a:stCxn id="27" idx="1"/>
          </p:cNvCxnSpPr>
          <p:nvPr/>
        </p:nvCxnSpPr>
        <p:spPr bwMode="auto">
          <a:xfrm flipH="1" flipV="1">
            <a:off x="4300954" y="2514600"/>
            <a:ext cx="2785646" cy="1508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Line Callout 1 (Accent Bar) 34"/>
          <p:cNvSpPr/>
          <p:nvPr/>
        </p:nvSpPr>
        <p:spPr bwMode="auto">
          <a:xfrm>
            <a:off x="1097717" y="3408397"/>
            <a:ext cx="1227054" cy="978935"/>
          </a:xfrm>
          <a:prstGeom prst="accentCallout1">
            <a:avLst>
              <a:gd name="adj1" fmla="val 18750"/>
              <a:gd name="adj2" fmla="val -8333"/>
              <a:gd name="adj3" fmla="val -37651"/>
              <a:gd name="adj4" fmla="val -34003"/>
            </a:avLst>
          </a:prstGeom>
          <a:solidFill>
            <a:schemeClr val="accent6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AngularJS scripting, other templating</a:t>
            </a:r>
          </a:p>
        </p:txBody>
      </p:sp>
      <p:cxnSp>
        <p:nvCxnSpPr>
          <p:cNvPr id="24" name="Straight Connector 23"/>
          <p:cNvCxnSpPr>
            <a:cxnSpLocks/>
          </p:cNvCxnSpPr>
          <p:nvPr/>
        </p:nvCxnSpPr>
        <p:spPr bwMode="auto">
          <a:xfrm flipH="1">
            <a:off x="6729998" y="3558298"/>
            <a:ext cx="737602" cy="45557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9" name="Group 28"/>
          <p:cNvGrpSpPr/>
          <p:nvPr/>
        </p:nvGrpSpPr>
        <p:grpSpPr>
          <a:xfrm>
            <a:off x="5129798" y="3702676"/>
            <a:ext cx="1600200" cy="843043"/>
            <a:chOff x="4888497" y="3702676"/>
            <a:chExt cx="1600200" cy="843043"/>
          </a:xfrm>
        </p:grpSpPr>
        <p:sp>
          <p:nvSpPr>
            <p:cNvPr id="30" name="Flowchart: Process 29"/>
            <p:cNvSpPr/>
            <p:nvPr/>
          </p:nvSpPr>
          <p:spPr bwMode="auto">
            <a:xfrm>
              <a:off x="4888497" y="3702676"/>
              <a:ext cx="1600200" cy="843043"/>
            </a:xfrm>
            <a:prstGeom prst="flowChartProcess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Build pages</a:t>
              </a:r>
              <a:r>
                <a:rPr kumimoji="0" lang="en-US" sz="1800" b="0" i="0" u="none" strike="noStrike" cap="none" normalizeH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 </a:t>
              </a:r>
              <a:r>
                <a: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+      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/>
              </a:r>
              <a:b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</a:b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       </a:t>
              </a:r>
              <a:r>
                <a:rPr kumimoji="0" lang="en-US" sz="1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route+UI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1" name="Smiley Face 30"/>
            <p:cNvSpPr/>
            <p:nvPr/>
          </p:nvSpPr>
          <p:spPr bwMode="auto">
            <a:xfrm flipH="1">
              <a:off x="5098559" y="4057405"/>
              <a:ext cx="309677" cy="304800"/>
            </a:xfrm>
            <a:prstGeom prst="smileyFac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normalizeH="0" baseline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  <a:cs typeface="Arial" charset="0"/>
              </a:endParaRPr>
            </a:p>
          </p:txBody>
        </p:sp>
      </p:grpSp>
      <p:sp>
        <p:nvSpPr>
          <p:cNvPr id="32" name="Flowchart: Magnetic Disk 31"/>
          <p:cNvSpPr/>
          <p:nvPr/>
        </p:nvSpPr>
        <p:spPr bwMode="auto">
          <a:xfrm>
            <a:off x="2704764" y="6324600"/>
            <a:ext cx="700169" cy="381000"/>
          </a:xfrm>
          <a:prstGeom prst="flowChartMagneticDisk">
            <a:avLst/>
          </a:prstGeom>
          <a:ln>
            <a:headEnd type="none" w="med" len="med"/>
            <a:tailEnd type="arrow" w="lg" len="lg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33" name="Straight Connector 32"/>
          <p:cNvCxnSpPr/>
          <p:nvPr/>
        </p:nvCxnSpPr>
        <p:spPr bwMode="auto">
          <a:xfrm flipV="1">
            <a:off x="2820151" y="2817066"/>
            <a:ext cx="303791" cy="46513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Flowchart: Magnetic Disk 33"/>
          <p:cNvSpPr/>
          <p:nvPr/>
        </p:nvSpPr>
        <p:spPr bwMode="auto">
          <a:xfrm>
            <a:off x="2621961" y="5084843"/>
            <a:ext cx="700169" cy="381000"/>
          </a:xfrm>
          <a:prstGeom prst="flowChartMagneticDisk">
            <a:avLst/>
          </a:prstGeom>
          <a:ln>
            <a:headEnd type="none" w="med" len="med"/>
            <a:tailEnd type="arrow" w="lg" len="lg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36" name="Straight Connector 35"/>
          <p:cNvCxnSpPr/>
          <p:nvPr/>
        </p:nvCxnSpPr>
        <p:spPr bwMode="auto">
          <a:xfrm flipV="1">
            <a:off x="2734259" y="4013874"/>
            <a:ext cx="373285" cy="108172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Flowchart: Process 38"/>
          <p:cNvSpPr/>
          <p:nvPr/>
        </p:nvSpPr>
        <p:spPr bwMode="auto">
          <a:xfrm>
            <a:off x="2738270" y="3271331"/>
            <a:ext cx="1600200" cy="749685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REST services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40" name="Straight Connector 39"/>
          <p:cNvCxnSpPr/>
          <p:nvPr/>
        </p:nvCxnSpPr>
        <p:spPr bwMode="auto">
          <a:xfrm flipV="1">
            <a:off x="2820151" y="5486400"/>
            <a:ext cx="344617" cy="30480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Line Callout 1 (Accent Bar) 42"/>
          <p:cNvSpPr/>
          <p:nvPr/>
        </p:nvSpPr>
        <p:spPr bwMode="auto">
          <a:xfrm>
            <a:off x="3392572" y="4155362"/>
            <a:ext cx="1207501" cy="738107"/>
          </a:xfrm>
          <a:prstGeom prst="accentCallout1">
            <a:avLst>
              <a:gd name="adj1" fmla="val 18750"/>
              <a:gd name="adj2" fmla="val -8333"/>
              <a:gd name="adj3" fmla="val 126310"/>
              <a:gd name="adj4" fmla="val -44092"/>
            </a:avLst>
          </a:prstGeom>
          <a:solidFill>
            <a:schemeClr val="accent6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Mongo,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CouchDB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MySQL</a:t>
            </a:r>
          </a:p>
        </p:txBody>
      </p:sp>
      <p:sp>
        <p:nvSpPr>
          <p:cNvPr id="47" name="Flowchart: Process 46"/>
          <p:cNvSpPr/>
          <p:nvPr/>
        </p:nvSpPr>
        <p:spPr bwMode="auto">
          <a:xfrm>
            <a:off x="2700754" y="5791200"/>
            <a:ext cx="1600200" cy="457200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Report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49" name="Straight Connector 48"/>
          <p:cNvCxnSpPr/>
          <p:nvPr/>
        </p:nvCxnSpPr>
        <p:spPr bwMode="auto">
          <a:xfrm flipV="1">
            <a:off x="3431080" y="6248400"/>
            <a:ext cx="434442" cy="33496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Line Callout 1 (Accent Bar) 52"/>
          <p:cNvSpPr/>
          <p:nvPr/>
        </p:nvSpPr>
        <p:spPr bwMode="auto">
          <a:xfrm>
            <a:off x="3654176" y="5046784"/>
            <a:ext cx="945898" cy="329163"/>
          </a:xfrm>
          <a:prstGeom prst="accentCallout1">
            <a:avLst>
              <a:gd name="adj1" fmla="val 18750"/>
              <a:gd name="adj2" fmla="val -8333"/>
              <a:gd name="adj3" fmla="val 223742"/>
              <a:gd name="adj4" fmla="val -50452"/>
            </a:avLst>
          </a:prstGeom>
          <a:solidFill>
            <a:schemeClr val="accent6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Hadoop</a:t>
            </a:r>
          </a:p>
        </p:txBody>
      </p:sp>
      <p:sp>
        <p:nvSpPr>
          <p:cNvPr id="55" name="Flowchart: Magnetic Disk 54"/>
          <p:cNvSpPr/>
          <p:nvPr/>
        </p:nvSpPr>
        <p:spPr bwMode="auto">
          <a:xfrm>
            <a:off x="7797854" y="4177240"/>
            <a:ext cx="700169" cy="381000"/>
          </a:xfrm>
          <a:prstGeom prst="flowChartMagneticDisk">
            <a:avLst/>
          </a:prstGeom>
          <a:ln>
            <a:headEnd type="none" w="med" len="med"/>
            <a:tailEnd type="arrow" w="lg" len="lg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57" name="Straight Connector 56"/>
          <p:cNvCxnSpPr>
            <a:cxnSpLocks/>
            <a:stCxn id="55" idx="2"/>
          </p:cNvCxnSpPr>
          <p:nvPr/>
        </p:nvCxnSpPr>
        <p:spPr bwMode="auto">
          <a:xfrm flipH="1" flipV="1">
            <a:off x="6729998" y="4177240"/>
            <a:ext cx="1067856" cy="1905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" name="Line Callout 1 (Accent Bar) 59"/>
          <p:cNvSpPr/>
          <p:nvPr/>
        </p:nvSpPr>
        <p:spPr bwMode="auto">
          <a:xfrm>
            <a:off x="7486428" y="4966880"/>
            <a:ext cx="1486527" cy="819818"/>
          </a:xfrm>
          <a:prstGeom prst="accentCallout1">
            <a:avLst>
              <a:gd name="adj1" fmla="val 18750"/>
              <a:gd name="adj2" fmla="val -8333"/>
              <a:gd name="adj3" fmla="val -56356"/>
              <a:gd name="adj4" fmla="val 28756"/>
            </a:avLst>
          </a:prstGeom>
          <a:solidFill>
            <a:schemeClr val="accent6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localStorage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en-US" sz="1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sz="14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</a:rPr>
              <a:t>sessionStorage</a:t>
            </a:r>
            <a:r>
              <a:rPr kumimoji="0" lang="en-US" sz="1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sz="14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</a:rPr>
              <a:t>indexedDB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61" name="Straight Connector 60"/>
          <p:cNvCxnSpPr>
            <a:cxnSpLocks/>
          </p:cNvCxnSpPr>
          <p:nvPr/>
        </p:nvCxnSpPr>
        <p:spPr bwMode="auto">
          <a:xfrm flipH="1" flipV="1">
            <a:off x="4338471" y="3558299"/>
            <a:ext cx="791327" cy="45557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9214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a </a:t>
            </a:r>
            <a:r>
              <a:rPr lang="en-US" dirty="0" err="1"/>
              <a:t>microservice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Microservices</a:t>
            </a:r>
            <a:r>
              <a:rPr lang="en-US" dirty="0"/>
              <a:t> are nothing more than SOA done properly.” - Randy </a:t>
            </a:r>
            <a:r>
              <a:rPr lang="en-US" dirty="0" err="1"/>
              <a:t>Shoup</a:t>
            </a:r>
            <a:r>
              <a:rPr lang="en-US" dirty="0"/>
              <a:t> from YOW15</a:t>
            </a:r>
          </a:p>
          <a:p>
            <a:r>
              <a:rPr lang="en-US" dirty="0"/>
              <a:t>A service (application) </a:t>
            </a:r>
          </a:p>
          <a:p>
            <a:pPr lvl="1"/>
            <a:r>
              <a:rPr lang="en-US" dirty="0"/>
              <a:t>one purpose</a:t>
            </a:r>
          </a:p>
          <a:p>
            <a:pPr lvl="1"/>
            <a:r>
              <a:rPr lang="en-US" dirty="0"/>
              <a:t>self-contained</a:t>
            </a:r>
          </a:p>
          <a:p>
            <a:pPr lvl="1"/>
            <a:r>
              <a:rPr lang="en-US" dirty="0"/>
              <a:t>independent</a:t>
            </a:r>
          </a:p>
          <a:p>
            <a:pPr lvl="1"/>
            <a:r>
              <a:rPr lang="en-US" dirty="0"/>
              <a:t>clearly defined interface </a:t>
            </a:r>
          </a:p>
          <a:p>
            <a:pPr lvl="1"/>
            <a:r>
              <a:rPr lang="en-US" dirty="0"/>
              <a:t>isolated persistence (even to the point of having a database per service)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2953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 overview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/>
              <a:t>Pro – simple units, independent scaling, performance, testing &amp; deployment, tuning</a:t>
            </a:r>
          </a:p>
          <a:p>
            <a:r>
              <a:rPr lang="en-US" sz="2000" dirty="0"/>
              <a:t>Con – many units, latency, no transactions, refactoring, requires better tooling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000" dirty="0"/>
              <a:t>process maturity – rapid release, automated testing, CI</a:t>
            </a:r>
          </a:p>
          <a:p>
            <a:r>
              <a:rPr lang="en-US" sz="2000" dirty="0"/>
              <a:t>organizational maturity – design like org, modular system means small teams, org needs refactoring</a:t>
            </a:r>
          </a:p>
          <a:p>
            <a:r>
              <a:rPr lang="en-US" sz="2000" dirty="0"/>
              <a:t>operational maturity – team to service, cross-functional, end-to-end ownership (DevOps “You build it, you run it”), monitoring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9588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 communication protocols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1</a:t>
            </a:r>
          </a:p>
          <a:p>
            <a:pPr lvl="1"/>
            <a:r>
              <a:rPr lang="en-US" dirty="0"/>
              <a:t>http, https, ftp</a:t>
            </a:r>
          </a:p>
          <a:p>
            <a:r>
              <a:rPr lang="en-US" dirty="0"/>
              <a:t>Web 2</a:t>
            </a:r>
          </a:p>
          <a:p>
            <a:pPr lvl="1"/>
            <a:r>
              <a:rPr lang="en-US" dirty="0"/>
              <a:t>XHR (AJAX)</a:t>
            </a:r>
          </a:p>
          <a:p>
            <a:r>
              <a:rPr lang="en-US" dirty="0"/>
              <a:t>Web 3</a:t>
            </a:r>
          </a:p>
          <a:p>
            <a:pPr lvl="1"/>
            <a:r>
              <a:rPr lang="en-US" dirty="0" err="1"/>
              <a:t>WebSockets</a:t>
            </a:r>
            <a:r>
              <a:rPr lang="en-US" dirty="0"/>
              <a:t> (.NET’s </a:t>
            </a:r>
            <a:r>
              <a:rPr lang="en-US" dirty="0" err="1"/>
              <a:t>SignalR</a:t>
            </a:r>
            <a:r>
              <a:rPr lang="en-US" dirty="0"/>
              <a:t> prefers)</a:t>
            </a:r>
          </a:p>
          <a:p>
            <a:pPr lvl="1"/>
            <a:r>
              <a:rPr lang="en-US" dirty="0"/>
              <a:t>Server push (server-sent events SSE) – no IE/Edge</a:t>
            </a:r>
          </a:p>
          <a:p>
            <a:pPr lvl="1"/>
            <a:r>
              <a:rPr lang="en-US" dirty="0" err="1"/>
              <a:t>WebRTC</a:t>
            </a:r>
            <a:r>
              <a:rPr lang="en-US" dirty="0"/>
              <a:t> peer-to-peer</a:t>
            </a:r>
          </a:p>
          <a:p>
            <a:pPr lvl="2"/>
            <a:r>
              <a:rPr lang="en-US" dirty="0">
                <a:hlinkClick r:id="rId2"/>
              </a:rPr>
              <a:t>https://webrtc.org/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Also stream video, access photo, audio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11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4 – compiled apps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4"/>
            <a:ext cx="7543800" cy="4411662"/>
          </a:xfrm>
        </p:spPr>
        <p:txBody>
          <a:bodyPr/>
          <a:lstStyle/>
          <a:p>
            <a:r>
              <a:rPr lang="en-US" dirty="0" smtClean="0"/>
              <a:t>the final maturity stage of an execution environment</a:t>
            </a:r>
          </a:p>
          <a:p>
            <a:r>
              <a:rPr lang="en-US" dirty="0" smtClean="0"/>
              <a:t>W3C </a:t>
            </a:r>
            <a:r>
              <a:rPr lang="en-US" dirty="0"/>
              <a:t>WebAssembly</a:t>
            </a:r>
          </a:p>
          <a:p>
            <a:pPr lvl="1"/>
            <a:r>
              <a:rPr lang="en-US" dirty="0">
                <a:hlinkClick r:id="rId2"/>
              </a:rPr>
              <a:t>http://webassembly.org/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Browser Preview – Oct 2016</a:t>
            </a:r>
          </a:p>
          <a:p>
            <a:pPr lvl="1"/>
            <a:r>
              <a:rPr lang="en-US" dirty="0"/>
              <a:t>Final version in all browsers 1Q 2017</a:t>
            </a:r>
          </a:p>
          <a:p>
            <a:pPr lvl="1"/>
            <a:r>
              <a:rPr lang="en-US" dirty="0"/>
              <a:t>Compiled code up to 20x faster</a:t>
            </a:r>
          </a:p>
          <a:p>
            <a:pPr lvl="1"/>
            <a:r>
              <a:rPr lang="en-US" dirty="0"/>
              <a:t>View Source support</a:t>
            </a:r>
          </a:p>
          <a:p>
            <a:pPr lvl="1"/>
            <a:r>
              <a:rPr lang="en-US" dirty="0"/>
              <a:t>C++, JavaScript, Java, etc.</a:t>
            </a:r>
          </a:p>
          <a:p>
            <a:pPr lvl="1"/>
            <a:r>
              <a:rPr lang="en-US" dirty="0"/>
              <a:t>API for device support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8018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3/4+ </a:t>
            </a:r>
            <a:r>
              <a:rPr lang="en-US" dirty="0" err="1" smtClean="0"/>
              <a:t>serverless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distributed application strategy for speed</a:t>
            </a:r>
          </a:p>
          <a:p>
            <a:r>
              <a:rPr lang="en-US" dirty="0" err="1" smtClean="0"/>
              <a:t>Serverless</a:t>
            </a:r>
            <a:endParaRPr lang="en-US" dirty="0" smtClean="0"/>
          </a:p>
          <a:p>
            <a:pPr lvl="1"/>
            <a:r>
              <a:rPr lang="en-US" smtClean="0"/>
              <a:t>microservices</a:t>
            </a:r>
            <a:r>
              <a:rPr lang="en-US" dirty="0" smtClean="0"/>
              <a:t> run independently as needed</a:t>
            </a:r>
          </a:p>
          <a:p>
            <a:pPr lvl="1"/>
            <a:r>
              <a:rPr lang="en-US" dirty="0"/>
              <a:t>AWS Lambda - </a:t>
            </a:r>
            <a:r>
              <a:rPr lang="en-US" dirty="0">
                <a:hlinkClick r:id="rId2"/>
              </a:rPr>
              <a:t>https://aws.amazon.com/lambda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Azure Functions - </a:t>
            </a:r>
            <a:r>
              <a:rPr lang="en-US" dirty="0">
                <a:hlinkClick r:id="rId3"/>
              </a:rPr>
              <a:t>https://azure.microsoft.com/en-us/services/functions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Google </a:t>
            </a:r>
            <a:r>
              <a:rPr lang="en-US" dirty="0"/>
              <a:t>Cloud Functions - </a:t>
            </a:r>
            <a:r>
              <a:rPr lang="en-US" dirty="0">
                <a:hlinkClick r:id="rId4"/>
              </a:rPr>
              <a:t>https://cloud.google.com/functions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	</a:t>
            </a:r>
          </a:p>
          <a:p>
            <a:pPr lvl="2"/>
            <a:r>
              <a:rPr lang="en-US" dirty="0"/>
              <a:t>written in </a:t>
            </a:r>
            <a:r>
              <a:rPr lang="en-US" dirty="0" smtClean="0"/>
              <a:t>JavaScript, execute in Node’s V8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1313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719264"/>
            <a:ext cx="6713306" cy="4411662"/>
          </a:xfrm>
        </p:spPr>
        <p:txBody>
          <a:bodyPr/>
          <a:lstStyle/>
          <a:p>
            <a:r>
              <a:rPr lang="en-US" dirty="0"/>
              <a:t>Randy </a:t>
            </a:r>
            <a:r>
              <a:rPr lang="en-US" dirty="0" err="1"/>
              <a:t>Shoup</a:t>
            </a:r>
            <a:r>
              <a:rPr lang="en-US" dirty="0"/>
              <a:t> – Pragmatic </a:t>
            </a:r>
            <a:r>
              <a:rPr lang="en-US" dirty="0" err="1"/>
              <a:t>Microservices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http://yowconference.com.au/slides/yow2015/Shoup-PragmaticMicroservices.pdf</a:t>
            </a:r>
            <a:r>
              <a:rPr lang="en-US" dirty="0"/>
              <a:t> </a:t>
            </a:r>
          </a:p>
          <a:p>
            <a:r>
              <a:rPr lang="en-US" dirty="0"/>
              <a:t>Building </a:t>
            </a:r>
            <a:r>
              <a:rPr lang="en-US" dirty="0" err="1"/>
              <a:t>Microservices</a:t>
            </a:r>
            <a:r>
              <a:rPr lang="en-US" dirty="0"/>
              <a:t> by Sam Newman</a:t>
            </a:r>
          </a:p>
          <a:p>
            <a:pPr lvl="1"/>
            <a:r>
              <a:rPr lang="en-US" dirty="0"/>
              <a:t>Feb 2015</a:t>
            </a:r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Product Detail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506" y="3657600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14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architecture?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relationship of things</a:t>
            </a:r>
          </a:p>
          <a:p>
            <a:r>
              <a:rPr lang="en-US" dirty="0"/>
              <a:t>In IT</a:t>
            </a:r>
          </a:p>
          <a:p>
            <a:pPr lvl="1"/>
            <a:r>
              <a:rPr lang="en-US" dirty="0"/>
              <a:t>Data</a:t>
            </a:r>
          </a:p>
          <a:p>
            <a:pPr lvl="1"/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510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</a:t>
            </a:r>
          </a:p>
          <a:p>
            <a:pPr lvl="1"/>
            <a:r>
              <a:rPr lang="en-US" dirty="0"/>
              <a:t>any piece of software that requests something</a:t>
            </a:r>
          </a:p>
          <a:p>
            <a:pPr lvl="1"/>
            <a:r>
              <a:rPr lang="en-US" dirty="0"/>
              <a:t>any piece of hardware that is running client software</a:t>
            </a:r>
          </a:p>
          <a:p>
            <a:r>
              <a:rPr lang="en-US" dirty="0"/>
              <a:t>Server</a:t>
            </a:r>
          </a:p>
          <a:p>
            <a:pPr lvl="1"/>
            <a:r>
              <a:rPr lang="en-US" dirty="0"/>
              <a:t>any piece of software that responds to a request</a:t>
            </a:r>
          </a:p>
          <a:p>
            <a:pPr lvl="1"/>
            <a:r>
              <a:rPr lang="en-US" dirty="0"/>
              <a:t>any piece of hardware that is running server software</a:t>
            </a:r>
          </a:p>
          <a:p>
            <a:r>
              <a:rPr lang="en-US" dirty="0"/>
              <a:t>Host</a:t>
            </a:r>
          </a:p>
          <a:p>
            <a:pPr lvl="1"/>
            <a:r>
              <a:rPr lang="en-US" dirty="0"/>
              <a:t>the server on the internet</a:t>
            </a:r>
          </a:p>
        </p:txBody>
      </p:sp>
    </p:spTree>
    <p:extLst>
      <p:ext uri="{BB962C8B-B14F-4D97-AF65-F5344CB8AC3E}">
        <p14:creationId xmlns:p14="http://schemas.microsoft.com/office/powerpoint/2010/main" val="361098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-  browser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make </a:t>
            </a:r>
            <a:r>
              <a:rPr lang="en-US" dirty="0"/>
              <a:t>http requests</a:t>
            </a:r>
          </a:p>
          <a:p>
            <a:pPr marL="616082" lvl="1" indent="-285750">
              <a:buFont typeface="Arial" pitchFamily="34" charset="0"/>
              <a:buChar char="•"/>
            </a:pPr>
            <a:r>
              <a:rPr lang="en-US" dirty="0" smtClean="0"/>
              <a:t>bundle up form data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parse and render html &amp; CSS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execute </a:t>
            </a:r>
            <a:r>
              <a:rPr lang="en-US" dirty="0"/>
              <a:t>JavaScript</a:t>
            </a:r>
          </a:p>
          <a:p>
            <a:pPr marL="616082" lvl="1" indent="-285750">
              <a:buFont typeface="Arial" pitchFamily="34" charset="0"/>
              <a:buChar char="•"/>
            </a:pPr>
            <a:r>
              <a:rPr lang="en-US" dirty="0"/>
              <a:t>process user interactions, update DOM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allow </a:t>
            </a:r>
            <a:r>
              <a:rPr lang="en-US" dirty="0"/>
              <a:t>plugins to extend features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cache/retrieve local files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render XML, RSS, SVG, GZIP…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launch apps for other files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9263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Asynchronous – best choice</a:t>
            </a:r>
          </a:p>
          <a:p>
            <a:pPr lvl="1"/>
            <a:r>
              <a:rPr lang="en-US" dirty="0"/>
              <a:t>Nginx (production)</a:t>
            </a:r>
          </a:p>
          <a:p>
            <a:pPr lvl="1"/>
            <a:r>
              <a:rPr lang="en-US" dirty="0"/>
              <a:t>node.js with Express (dev &amp; testing)</a:t>
            </a:r>
          </a:p>
          <a:p>
            <a:r>
              <a:rPr lang="en-US" dirty="0"/>
              <a:t>Apache HTTPD</a:t>
            </a:r>
          </a:p>
          <a:p>
            <a:pPr lvl="1"/>
            <a:r>
              <a:rPr lang="en-US" dirty="0"/>
              <a:t>original free web server</a:t>
            </a:r>
          </a:p>
          <a:p>
            <a:r>
              <a:rPr lang="en-US" dirty="0"/>
              <a:t>Microsoft based</a:t>
            </a:r>
          </a:p>
          <a:p>
            <a:pPr lvl="1"/>
            <a:r>
              <a:rPr lang="en-US" dirty="0"/>
              <a:t>IIS, runs </a:t>
            </a:r>
            <a:r>
              <a:rPr lang="en-US" dirty="0" err="1"/>
              <a:t>php</a:t>
            </a:r>
            <a:endParaRPr lang="en-US" dirty="0"/>
          </a:p>
          <a:p>
            <a:r>
              <a:rPr lang="en-US" dirty="0"/>
              <a:t>Java based</a:t>
            </a:r>
          </a:p>
          <a:p>
            <a:pPr lvl="1"/>
            <a:r>
              <a:rPr lang="en-US" dirty="0"/>
              <a:t>Tomcat, any application server e.g. </a:t>
            </a:r>
            <a:r>
              <a:rPr lang="en-US" dirty="0" err="1"/>
              <a:t>Weblogic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1907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operations - web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listen/respond to http request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create a header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get and send files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handle email, ftp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execute a language –build web pages</a:t>
            </a:r>
          </a:p>
          <a:p>
            <a:pPr marL="616082" lvl="1" indent="-285750">
              <a:buFont typeface="Arial" pitchFamily="34" charset="0"/>
              <a:buChar char="•"/>
            </a:pPr>
            <a:r>
              <a:rPr lang="en-US" sz="2100" dirty="0"/>
              <a:t>process routing</a:t>
            </a:r>
          </a:p>
          <a:p>
            <a:pPr marL="616082" lvl="1" indent="-285750">
              <a:buFont typeface="Arial" pitchFamily="34" charset="0"/>
              <a:buChar char="•"/>
            </a:pPr>
            <a:r>
              <a:rPr lang="en-US" sz="2100" dirty="0"/>
              <a:t>process page templates</a:t>
            </a:r>
          </a:p>
          <a:p>
            <a:pPr marL="616082" lvl="1" indent="-285750">
              <a:buFont typeface="Arial" pitchFamily="34" charset="0"/>
              <a:buChar char="•"/>
            </a:pPr>
            <a:r>
              <a:rPr lang="en-US" sz="2100" dirty="0"/>
              <a:t>process authentication rules</a:t>
            </a:r>
          </a:p>
          <a:p>
            <a:pPr marL="616082" lvl="1" indent="-285750">
              <a:buFont typeface="Arial" pitchFamily="34" charset="0"/>
              <a:buChar char="•"/>
            </a:pPr>
            <a:r>
              <a:rPr lang="en-US" sz="2100" dirty="0"/>
              <a:t>talk to DBMS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manage multiple web sites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store session data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686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1.0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58678" y="1752600"/>
            <a:ext cx="1951121" cy="49530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483852" y="1752600"/>
            <a:ext cx="1951121" cy="4953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979068" y="1752600"/>
            <a:ext cx="1951121" cy="4953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934200" y="1752600"/>
            <a:ext cx="1951121" cy="4953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8678" y="1752600"/>
            <a:ext cx="1951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Dev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14600" y="1752600"/>
            <a:ext cx="1951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Server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83079" y="1752600"/>
            <a:ext cx="1951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Client JavaScript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938211" y="1752600"/>
            <a:ext cx="1951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Browser</a:t>
            </a:r>
          </a:p>
        </p:txBody>
      </p:sp>
      <p:sp>
        <p:nvSpPr>
          <p:cNvPr id="19" name="Flowchart: Process 18"/>
          <p:cNvSpPr/>
          <p:nvPr/>
        </p:nvSpPr>
        <p:spPr bwMode="auto">
          <a:xfrm>
            <a:off x="457200" y="2362200"/>
            <a:ext cx="1600200" cy="457200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Create pages</a:t>
            </a:r>
          </a:p>
        </p:txBody>
      </p:sp>
      <p:sp>
        <p:nvSpPr>
          <p:cNvPr id="20" name="Flowchart: Process 19"/>
          <p:cNvSpPr/>
          <p:nvPr/>
        </p:nvSpPr>
        <p:spPr bwMode="auto">
          <a:xfrm>
            <a:off x="2704765" y="2362200"/>
            <a:ext cx="1600200" cy="457200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I/O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22" name="Straight Connector 21"/>
          <p:cNvCxnSpPr>
            <a:endCxn id="20" idx="1"/>
          </p:cNvCxnSpPr>
          <p:nvPr/>
        </p:nvCxnSpPr>
        <p:spPr bwMode="auto">
          <a:xfrm>
            <a:off x="2079791" y="2590800"/>
            <a:ext cx="62497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Line Callout 1 (Accent Bar) 30"/>
          <p:cNvSpPr/>
          <p:nvPr/>
        </p:nvSpPr>
        <p:spPr bwMode="auto">
          <a:xfrm>
            <a:off x="3707296" y="3239457"/>
            <a:ext cx="838200" cy="815995"/>
          </a:xfrm>
          <a:prstGeom prst="accentCallout1">
            <a:avLst>
              <a:gd name="adj1" fmla="val 18750"/>
              <a:gd name="adj2" fmla="val -8333"/>
              <a:gd name="adj3" fmla="val -51169"/>
              <a:gd name="adj4" fmla="val -65605"/>
            </a:avLst>
          </a:prstGeom>
          <a:solidFill>
            <a:schemeClr val="accent6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HTTP, HTTPS, FTP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1" name="Flowchart: Display 20"/>
          <p:cNvSpPr/>
          <p:nvPr/>
        </p:nvSpPr>
        <p:spPr bwMode="auto">
          <a:xfrm>
            <a:off x="7351626" y="3198648"/>
            <a:ext cx="1143000" cy="457200"/>
          </a:xfrm>
          <a:prstGeom prst="flowChartDisplay">
            <a:avLst/>
          </a:prstGeom>
          <a:solidFill>
            <a:schemeClr val="accent6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Show</a:t>
            </a:r>
          </a:p>
        </p:txBody>
      </p:sp>
      <p:cxnSp>
        <p:nvCxnSpPr>
          <p:cNvPr id="23" name="Straight Connector 22"/>
          <p:cNvCxnSpPr>
            <a:endCxn id="21" idx="1"/>
          </p:cNvCxnSpPr>
          <p:nvPr/>
        </p:nvCxnSpPr>
        <p:spPr bwMode="auto">
          <a:xfrm>
            <a:off x="4300954" y="2660732"/>
            <a:ext cx="3050672" cy="76651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Flowchart: Process 23"/>
          <p:cNvSpPr/>
          <p:nvPr/>
        </p:nvSpPr>
        <p:spPr bwMode="auto">
          <a:xfrm>
            <a:off x="7086600" y="2301082"/>
            <a:ext cx="1600200" cy="457200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Request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25" name="Straight Connector 24"/>
          <p:cNvCxnSpPr>
            <a:stCxn id="24" idx="1"/>
          </p:cNvCxnSpPr>
          <p:nvPr/>
        </p:nvCxnSpPr>
        <p:spPr bwMode="auto">
          <a:xfrm flipH="1" flipV="1">
            <a:off x="4300954" y="2514600"/>
            <a:ext cx="2785646" cy="1508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Line Callout 1 (Accent Bar) 26"/>
          <p:cNvSpPr/>
          <p:nvPr/>
        </p:nvSpPr>
        <p:spPr bwMode="auto">
          <a:xfrm>
            <a:off x="1453364" y="3201814"/>
            <a:ext cx="838200" cy="562149"/>
          </a:xfrm>
          <a:prstGeom prst="accentCallout1">
            <a:avLst>
              <a:gd name="adj1" fmla="val 18750"/>
              <a:gd name="adj2" fmla="val -8333"/>
              <a:gd name="adj3" fmla="val -76852"/>
              <a:gd name="adj4" fmla="val -71347"/>
            </a:avLst>
          </a:prstGeom>
          <a:solidFill>
            <a:schemeClr val="accent6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HTML, CSS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1425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1+ – static site generators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258678" y="1752600"/>
            <a:ext cx="1951121" cy="49530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483852" y="1752600"/>
            <a:ext cx="1951121" cy="4953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979068" y="1752600"/>
            <a:ext cx="1951121" cy="4953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934200" y="1752600"/>
            <a:ext cx="1951121" cy="4953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8678" y="1752600"/>
            <a:ext cx="1951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Dev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14600" y="1752600"/>
            <a:ext cx="1951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Server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83079" y="1752600"/>
            <a:ext cx="1951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Client JavaScript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938211" y="1752600"/>
            <a:ext cx="1951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Browser</a:t>
            </a:r>
          </a:p>
        </p:txBody>
      </p:sp>
      <p:sp>
        <p:nvSpPr>
          <p:cNvPr id="18" name="Flowchart: Display 17"/>
          <p:cNvSpPr/>
          <p:nvPr/>
        </p:nvSpPr>
        <p:spPr bwMode="auto">
          <a:xfrm>
            <a:off x="7351626" y="3198648"/>
            <a:ext cx="1143000" cy="457200"/>
          </a:xfrm>
          <a:prstGeom prst="flowChartDisplay">
            <a:avLst/>
          </a:prstGeom>
          <a:solidFill>
            <a:schemeClr val="accent6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Show</a:t>
            </a:r>
          </a:p>
        </p:txBody>
      </p:sp>
      <p:sp>
        <p:nvSpPr>
          <p:cNvPr id="19" name="Flowchart: Process 18"/>
          <p:cNvSpPr/>
          <p:nvPr/>
        </p:nvSpPr>
        <p:spPr bwMode="auto">
          <a:xfrm>
            <a:off x="471569" y="2366573"/>
            <a:ext cx="1600200" cy="457200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Create pages</a:t>
            </a:r>
          </a:p>
        </p:txBody>
      </p:sp>
      <p:sp>
        <p:nvSpPr>
          <p:cNvPr id="20" name="Flowchart: Process 19"/>
          <p:cNvSpPr/>
          <p:nvPr/>
        </p:nvSpPr>
        <p:spPr bwMode="auto">
          <a:xfrm>
            <a:off x="2704765" y="2362200"/>
            <a:ext cx="1600200" cy="457200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I/O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22" name="Straight Connector 21"/>
          <p:cNvCxnSpPr>
            <a:endCxn id="20" idx="1"/>
          </p:cNvCxnSpPr>
          <p:nvPr/>
        </p:nvCxnSpPr>
        <p:spPr bwMode="auto">
          <a:xfrm>
            <a:off x="2079791" y="2590800"/>
            <a:ext cx="62497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Connector 25"/>
          <p:cNvCxnSpPr>
            <a:endCxn id="18" idx="1"/>
          </p:cNvCxnSpPr>
          <p:nvPr/>
        </p:nvCxnSpPr>
        <p:spPr bwMode="auto">
          <a:xfrm>
            <a:off x="4300954" y="2660732"/>
            <a:ext cx="3050672" cy="76651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Flowchart: Process 20"/>
          <p:cNvSpPr/>
          <p:nvPr/>
        </p:nvSpPr>
        <p:spPr bwMode="auto">
          <a:xfrm>
            <a:off x="479591" y="3292641"/>
            <a:ext cx="1600200" cy="704294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Build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page templates</a:t>
            </a:r>
          </a:p>
        </p:txBody>
      </p:sp>
      <p:cxnSp>
        <p:nvCxnSpPr>
          <p:cNvPr id="23" name="Straight Connector 22"/>
          <p:cNvCxnSpPr>
            <a:endCxn id="19" idx="2"/>
          </p:cNvCxnSpPr>
          <p:nvPr/>
        </p:nvCxnSpPr>
        <p:spPr bwMode="auto">
          <a:xfrm flipV="1">
            <a:off x="685800" y="2823773"/>
            <a:ext cx="585869" cy="46886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Flowchart: Magnetic Disk 5"/>
          <p:cNvSpPr/>
          <p:nvPr/>
        </p:nvSpPr>
        <p:spPr bwMode="auto">
          <a:xfrm>
            <a:off x="1371600" y="4343400"/>
            <a:ext cx="700169" cy="381000"/>
          </a:xfrm>
          <a:prstGeom prst="flowChartMagneticDisk">
            <a:avLst/>
          </a:prstGeom>
          <a:ln>
            <a:headEnd type="none" w="med" len="med"/>
            <a:tailEnd type="arrow" w="lg" len="lg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24" name="Straight Connector 23"/>
          <p:cNvCxnSpPr/>
          <p:nvPr/>
        </p:nvCxnSpPr>
        <p:spPr bwMode="auto">
          <a:xfrm flipH="1" flipV="1">
            <a:off x="957013" y="3994482"/>
            <a:ext cx="431463" cy="42644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Flowchart: Process 26"/>
          <p:cNvSpPr/>
          <p:nvPr/>
        </p:nvSpPr>
        <p:spPr bwMode="auto">
          <a:xfrm>
            <a:off x="7086600" y="2301082"/>
            <a:ext cx="1600200" cy="457200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Request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28" name="Straight Connector 27"/>
          <p:cNvCxnSpPr>
            <a:stCxn id="27" idx="1"/>
          </p:cNvCxnSpPr>
          <p:nvPr/>
        </p:nvCxnSpPr>
        <p:spPr bwMode="auto">
          <a:xfrm flipH="1" flipV="1">
            <a:off x="4300954" y="2514600"/>
            <a:ext cx="2785646" cy="1508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Line Callout 1 (Accent Bar) 34"/>
          <p:cNvSpPr/>
          <p:nvPr/>
        </p:nvSpPr>
        <p:spPr bwMode="auto">
          <a:xfrm>
            <a:off x="1192622" y="5070855"/>
            <a:ext cx="1082509" cy="560825"/>
          </a:xfrm>
          <a:prstGeom prst="accentCallout1">
            <a:avLst>
              <a:gd name="adj1" fmla="val 18750"/>
              <a:gd name="adj2" fmla="val -8333"/>
              <a:gd name="adj3" fmla="val -195689"/>
              <a:gd name="adj4" fmla="val -40410"/>
            </a:avLst>
          </a:prstGeom>
          <a:solidFill>
            <a:schemeClr val="accent6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Jekyll, </a:t>
            </a:r>
            <a:r>
              <a:rPr lang="en-US" sz="1400" dirty="0" err="1"/>
              <a:t>Hexo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4244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1+ – CSS generators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58678" y="1752600"/>
            <a:ext cx="1951121" cy="49530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483852" y="1752600"/>
            <a:ext cx="1951121" cy="4953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979068" y="1752600"/>
            <a:ext cx="1951121" cy="4953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934200" y="1752600"/>
            <a:ext cx="1951121" cy="4953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8678" y="1752600"/>
            <a:ext cx="1951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Dev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14600" y="1752600"/>
            <a:ext cx="1951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Server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83079" y="1752600"/>
            <a:ext cx="1951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Client JavaScript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938211" y="1752600"/>
            <a:ext cx="1951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Browser</a:t>
            </a:r>
          </a:p>
        </p:txBody>
      </p:sp>
      <p:sp>
        <p:nvSpPr>
          <p:cNvPr id="18" name="Flowchart: Display 17"/>
          <p:cNvSpPr/>
          <p:nvPr/>
        </p:nvSpPr>
        <p:spPr bwMode="auto">
          <a:xfrm>
            <a:off x="7351626" y="3198648"/>
            <a:ext cx="1143000" cy="457200"/>
          </a:xfrm>
          <a:prstGeom prst="flowChartDisplay">
            <a:avLst/>
          </a:prstGeom>
          <a:solidFill>
            <a:schemeClr val="accent6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Show</a:t>
            </a:r>
          </a:p>
        </p:txBody>
      </p:sp>
      <p:sp>
        <p:nvSpPr>
          <p:cNvPr id="19" name="Flowchart: Process 18"/>
          <p:cNvSpPr/>
          <p:nvPr/>
        </p:nvSpPr>
        <p:spPr bwMode="auto">
          <a:xfrm>
            <a:off x="471569" y="2366573"/>
            <a:ext cx="1600200" cy="457200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Create pages</a:t>
            </a:r>
          </a:p>
        </p:txBody>
      </p:sp>
      <p:sp>
        <p:nvSpPr>
          <p:cNvPr id="20" name="Flowchart: Process 19"/>
          <p:cNvSpPr/>
          <p:nvPr/>
        </p:nvSpPr>
        <p:spPr bwMode="auto">
          <a:xfrm>
            <a:off x="2704765" y="2362200"/>
            <a:ext cx="1600200" cy="457200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I/O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22" name="Straight Connector 21"/>
          <p:cNvCxnSpPr>
            <a:endCxn id="20" idx="1"/>
          </p:cNvCxnSpPr>
          <p:nvPr/>
        </p:nvCxnSpPr>
        <p:spPr bwMode="auto">
          <a:xfrm>
            <a:off x="2079791" y="2590800"/>
            <a:ext cx="62497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Connector 25"/>
          <p:cNvCxnSpPr>
            <a:endCxn id="18" idx="1"/>
          </p:cNvCxnSpPr>
          <p:nvPr/>
        </p:nvCxnSpPr>
        <p:spPr bwMode="auto">
          <a:xfrm>
            <a:off x="4300954" y="2660732"/>
            <a:ext cx="3050672" cy="76651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Flowchart: Process 20"/>
          <p:cNvSpPr/>
          <p:nvPr/>
        </p:nvSpPr>
        <p:spPr bwMode="auto">
          <a:xfrm>
            <a:off x="479591" y="3292641"/>
            <a:ext cx="1600200" cy="704294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Build CSS scripts</a:t>
            </a:r>
          </a:p>
        </p:txBody>
      </p:sp>
      <p:cxnSp>
        <p:nvCxnSpPr>
          <p:cNvPr id="23" name="Straight Connector 22"/>
          <p:cNvCxnSpPr>
            <a:endCxn id="19" idx="2"/>
          </p:cNvCxnSpPr>
          <p:nvPr/>
        </p:nvCxnSpPr>
        <p:spPr bwMode="auto">
          <a:xfrm flipV="1">
            <a:off x="685800" y="2823773"/>
            <a:ext cx="585869" cy="46886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Flowchart: Process 26"/>
          <p:cNvSpPr/>
          <p:nvPr/>
        </p:nvSpPr>
        <p:spPr bwMode="auto">
          <a:xfrm>
            <a:off x="7086600" y="2301082"/>
            <a:ext cx="1600200" cy="457200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Request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28" name="Straight Connector 27"/>
          <p:cNvCxnSpPr>
            <a:stCxn id="27" idx="1"/>
          </p:cNvCxnSpPr>
          <p:nvPr/>
        </p:nvCxnSpPr>
        <p:spPr bwMode="auto">
          <a:xfrm flipH="1" flipV="1">
            <a:off x="4300954" y="2514600"/>
            <a:ext cx="2785646" cy="1508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Line Callout 1 (Accent Bar) 34"/>
          <p:cNvSpPr/>
          <p:nvPr/>
        </p:nvSpPr>
        <p:spPr bwMode="auto">
          <a:xfrm>
            <a:off x="1234238" y="4366562"/>
            <a:ext cx="1082509" cy="891238"/>
          </a:xfrm>
          <a:prstGeom prst="accentCallout1">
            <a:avLst>
              <a:gd name="adj1" fmla="val 18750"/>
              <a:gd name="adj2" fmla="val -8333"/>
              <a:gd name="adj3" fmla="val -43796"/>
              <a:gd name="adj4" fmla="val -35964"/>
            </a:avLst>
          </a:prstGeom>
          <a:solidFill>
            <a:schemeClr val="accent6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LESS, SASS, SCSS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4882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arrow" w="lg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arrow" w="lg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JavaScript programming v1.2a</Template>
  <TotalTime>51997</TotalTime>
  <Words>866</Words>
  <Application>Microsoft Office PowerPoint</Application>
  <PresentationFormat>On-screen Show (4:3)</PresentationFormat>
  <Paragraphs>225</Paragraphs>
  <Slides>19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Arial Black</vt:lpstr>
      <vt:lpstr>Arial Unicode MS</vt:lpstr>
      <vt:lpstr>Impact</vt:lpstr>
      <vt:lpstr>Wingdings</vt:lpstr>
      <vt:lpstr>Network</vt:lpstr>
      <vt:lpstr>Web architecture</vt:lpstr>
      <vt:lpstr>What is architecture?</vt:lpstr>
      <vt:lpstr>Component terms</vt:lpstr>
      <vt:lpstr>Client -  browser operations</vt:lpstr>
      <vt:lpstr>Web server types</vt:lpstr>
      <vt:lpstr>Server operations - web</vt:lpstr>
      <vt:lpstr>Web 1.0</vt:lpstr>
      <vt:lpstr>Web 1+ – static site generators</vt:lpstr>
      <vt:lpstr>Web 1+ – CSS generators</vt:lpstr>
      <vt:lpstr>Web 1+ – JavaScript generators</vt:lpstr>
      <vt:lpstr>Web 2.0 – dynamic web sites</vt:lpstr>
      <vt:lpstr>Pros / Cons</vt:lpstr>
      <vt:lpstr>Web 3 – apps</vt:lpstr>
      <vt:lpstr>Designing a microservice</vt:lpstr>
      <vt:lpstr>SPA overview</vt:lpstr>
      <vt:lpstr>Web server communication protocols</vt:lpstr>
      <vt:lpstr>Web 4 – compiled apps</vt:lpstr>
      <vt:lpstr>Web 3/4+ serverless</vt:lpstr>
      <vt:lpstr>Resources</vt:lpstr>
    </vt:vector>
  </TitlesOfParts>
  <Company>Hoff Consulting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Java</dc:title>
  <dc:creator>Douglas Hoff</dc:creator>
  <cp:lastModifiedBy>Windows User</cp:lastModifiedBy>
  <cp:revision>2426</cp:revision>
  <cp:lastPrinted>2014-05-31T00:06:21Z</cp:lastPrinted>
  <dcterms:created xsi:type="dcterms:W3CDTF">2005-03-28T20:26:31Z</dcterms:created>
  <dcterms:modified xsi:type="dcterms:W3CDTF">2018-02-12T16:37:23Z</dcterms:modified>
</cp:coreProperties>
</file>