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28" r:id="rId2"/>
    <p:sldId id="330" r:id="rId3"/>
    <p:sldId id="333" r:id="rId4"/>
    <p:sldId id="334" r:id="rId5"/>
    <p:sldId id="335" r:id="rId6"/>
    <p:sldId id="337" r:id="rId7"/>
    <p:sldId id="33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6E7"/>
    <a:srgbClr val="6E18AB"/>
    <a:srgbClr val="261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3" autoAdjust="0"/>
    <p:restoredTop sz="81921" autoAdjust="0"/>
  </p:normalViewPr>
  <p:slideViewPr>
    <p:cSldViewPr snapToGrid="0" snapToObjects="1">
      <p:cViewPr varScale="1">
        <p:scale>
          <a:sx n="93" d="100"/>
          <a:sy n="93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A909-15E4-A94C-A465-21E2A716D7E5}" type="datetimeFigureOut">
              <a:rPr lang="en-US" smtClean="0"/>
              <a:t>12/17/12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AB595-C8D3-C04E-91AE-26F97C5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028E6-07BC-4C4D-B289-5B388C119EFA}" type="datetimeFigureOut">
              <a:rPr lang="en-US" smtClean="0"/>
              <a:t>12/17/12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ECB9C-EC55-AE44-80D4-874602D19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CB9C-EC55-AE44-80D4-874602D195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CB9C-EC55-AE44-80D4-874602D195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CB9C-EC55-AE44-80D4-874602D19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CB9C-EC55-AE44-80D4-874602D19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CB9C-EC55-AE44-80D4-874602D19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CB9C-EC55-AE44-80D4-874602D19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7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ECB9C-EC55-AE44-80D4-874602D195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1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CB6-A551-964E-9753-9F59BE26BF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577821"/>
            <a:ext cx="9143999" cy="1497411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Helvetica"/>
            </a:endParaRPr>
          </a:p>
        </p:txBody>
      </p:sp>
      <p:pic>
        <p:nvPicPr>
          <p:cNvPr id="8" name="Picture 7" descr="tenhands_red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36" y="1584569"/>
            <a:ext cx="2944050" cy="949236"/>
          </a:xfrm>
          <a:prstGeom prst="rect">
            <a:avLst/>
          </a:prstGeom>
        </p:spPr>
      </p:pic>
      <p:pic>
        <p:nvPicPr>
          <p:cNvPr id="9" name="Picture 8" descr="tenhands_red-04.png"/>
          <p:cNvPicPr>
            <a:picLocks noChangeAspect="1"/>
          </p:cNvPicPr>
          <p:nvPr userDrawn="1"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66" y="176582"/>
            <a:ext cx="7148318" cy="63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24CB6-A551-964E-9753-9F59BE26BF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498445"/>
            <a:ext cx="9144000" cy="365125"/>
          </a:xfrm>
          <a:prstGeom prst="rect">
            <a:avLst/>
          </a:prstGeom>
          <a:solidFill>
            <a:schemeClr val="tx1"/>
          </a:solidFill>
          <a:ln w="19050" cmpd="sng">
            <a:solidFill>
              <a:srgbClr val="AB161C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Helvetic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053"/>
            <a:ext cx="6683127" cy="0"/>
          </a:xfrm>
          <a:prstGeom prst="line">
            <a:avLst/>
          </a:prstGeom>
          <a:ln w="6350" cap="rnd" cmpd="sng">
            <a:solidFill>
              <a:schemeClr val="tx2">
                <a:lumMod val="65000"/>
                <a:lumOff val="35000"/>
              </a:schemeClr>
            </a:solidFill>
          </a:ln>
          <a:effectLst>
            <a:glow>
              <a:schemeClr val="tx2">
                <a:alpha val="88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57200" y="1108011"/>
            <a:ext cx="6682205" cy="0"/>
          </a:xfrm>
          <a:prstGeom prst="line">
            <a:avLst/>
          </a:prstGeom>
          <a:ln w="6350" cap="rnd" cmpd="sng">
            <a:solidFill>
              <a:schemeClr val="tx2">
                <a:lumMod val="65000"/>
                <a:lumOff val="35000"/>
              </a:schemeClr>
            </a:solidFill>
          </a:ln>
          <a:effectLst>
            <a:glow>
              <a:schemeClr val="tx2">
                <a:alpha val="88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57200" y="1026268"/>
            <a:ext cx="6686038" cy="0"/>
          </a:xfrm>
          <a:prstGeom prst="line">
            <a:avLst/>
          </a:prstGeom>
          <a:ln w="6350" cap="rnd" cmpd="sng">
            <a:solidFill>
              <a:schemeClr val="tx2">
                <a:lumMod val="65000"/>
                <a:lumOff val="35000"/>
              </a:schemeClr>
            </a:solidFill>
          </a:ln>
          <a:effectLst>
            <a:glow>
              <a:schemeClr val="tx2">
                <a:alpha val="88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nhands_red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176" y="752914"/>
            <a:ext cx="1633964" cy="549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6427398"/>
            <a:ext cx="9144000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3530601" y="65097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b="0" kern="1200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524CB6-A551-964E-9753-9F59BE26BF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8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053"/>
            <a:ext cx="6683127" cy="0"/>
          </a:xfrm>
          <a:prstGeom prst="line">
            <a:avLst/>
          </a:prstGeom>
          <a:ln w="6350" cap="rnd" cmpd="sng">
            <a:solidFill>
              <a:schemeClr val="tx2">
                <a:lumMod val="65000"/>
                <a:lumOff val="35000"/>
              </a:schemeClr>
            </a:solidFill>
          </a:ln>
          <a:effectLst>
            <a:glow>
              <a:schemeClr val="tx2">
                <a:alpha val="88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57200" y="1108011"/>
            <a:ext cx="6682205" cy="0"/>
          </a:xfrm>
          <a:prstGeom prst="line">
            <a:avLst/>
          </a:prstGeom>
          <a:ln w="6350" cap="rnd" cmpd="sng">
            <a:solidFill>
              <a:schemeClr val="tx2">
                <a:lumMod val="65000"/>
                <a:lumOff val="35000"/>
              </a:schemeClr>
            </a:solidFill>
          </a:ln>
          <a:effectLst>
            <a:glow>
              <a:schemeClr val="tx2">
                <a:alpha val="88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57200" y="1026268"/>
            <a:ext cx="6686038" cy="0"/>
          </a:xfrm>
          <a:prstGeom prst="line">
            <a:avLst/>
          </a:prstGeom>
          <a:ln w="6350" cap="rnd" cmpd="sng">
            <a:solidFill>
              <a:schemeClr val="tx2">
                <a:lumMod val="65000"/>
                <a:lumOff val="35000"/>
              </a:schemeClr>
            </a:solidFill>
          </a:ln>
          <a:effectLst>
            <a:glow>
              <a:schemeClr val="tx2">
                <a:alpha val="88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nhands_red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176" y="752914"/>
            <a:ext cx="1633964" cy="5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CB6-A551-964E-9753-9F59BE26BF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6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CB6-A551-964E-9753-9F59BE26BF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tenhands_red-04.png"/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57" y="1565178"/>
            <a:ext cx="5435895" cy="4791172"/>
          </a:xfrm>
          <a:prstGeom prst="rect">
            <a:avLst/>
          </a:prstGeom>
        </p:spPr>
      </p:pic>
      <p:pic>
        <p:nvPicPr>
          <p:cNvPr id="8" name="Picture 7" descr="tenhands_red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176" y="752914"/>
            <a:ext cx="1633964" cy="5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CB6-A551-964E-9753-9F59BE26BF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6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CB6-A551-964E-9753-9F59BE26BF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CB6-A551-964E-9753-9F59BE26BF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0" y="6427398"/>
            <a:ext cx="9144000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6498445"/>
            <a:ext cx="9144000" cy="365125"/>
          </a:xfrm>
          <a:prstGeom prst="rect">
            <a:avLst/>
          </a:prstGeom>
          <a:solidFill>
            <a:schemeClr val="tx1"/>
          </a:solidFill>
          <a:ln w="19050" cmpd="sng">
            <a:solidFill>
              <a:srgbClr val="AB161C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CB6-A551-964E-9753-9F59BE26BF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3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4CB6-A551-964E-9753-9F59BE26BF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4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tenhands_red-04.png"/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57" y="1565178"/>
            <a:ext cx="5435895" cy="4791172"/>
          </a:xfrm>
          <a:prstGeom prst="rect">
            <a:avLst/>
          </a:prstGeom>
        </p:spPr>
      </p:pic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6705600" y="66508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Franklin Gothic Book"/>
                <a:ea typeface="+mn-ea"/>
                <a:cs typeface="Franklin Gothic Boo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524CB6-A551-964E-9753-9F59BE26BF27}" type="slidenum">
              <a:rPr lang="en-US" smtClean="0">
                <a:solidFill>
                  <a:srgbClr val="FFFFFF"/>
                </a:solidFill>
                <a:latin typeface="Helvetica"/>
                <a:cs typeface="Helvetica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98445"/>
            <a:ext cx="9144000" cy="365125"/>
          </a:xfrm>
          <a:prstGeom prst="rect">
            <a:avLst/>
          </a:prstGeom>
          <a:solidFill>
            <a:schemeClr val="tx1"/>
          </a:solidFill>
          <a:ln w="19050" cmpd="sng">
            <a:solidFill>
              <a:srgbClr val="AB161C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Helvetic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3422" y="64984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fld id="{AE524CB6-A551-964E-9753-9F59BE26BF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427398"/>
            <a:ext cx="9144000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0" y="6498445"/>
            <a:ext cx="9144000" cy="365125"/>
          </a:xfrm>
          <a:prstGeom prst="rect">
            <a:avLst/>
          </a:prstGeom>
          <a:solidFill>
            <a:schemeClr val="tx1"/>
          </a:solidFill>
          <a:ln w="19050" cmpd="sng">
            <a:solidFill>
              <a:srgbClr val="AB161C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Helvetic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4372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 descr="tenhands_red-04.png"/>
          <p:cNvPicPr>
            <a:picLocks noChangeAspect="1"/>
          </p:cNvPicPr>
          <p:nvPr userDrawn="1"/>
        </p:nvPicPr>
        <p:blipFill rotWithShape="1">
          <a:blip r:embed="rId1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8"/>
          <a:stretch/>
        </p:blipFill>
        <p:spPr>
          <a:xfrm>
            <a:off x="4111857" y="1565178"/>
            <a:ext cx="5032143" cy="479117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57200" y="1026268"/>
            <a:ext cx="6686038" cy="81743"/>
            <a:chOff x="457200" y="1026268"/>
            <a:chExt cx="6686038" cy="81743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457200" y="1066053"/>
              <a:ext cx="6683127" cy="0"/>
            </a:xfrm>
            <a:prstGeom prst="line">
              <a:avLst/>
            </a:prstGeom>
            <a:ln w="6350" cap="rnd" cmpd="sng">
              <a:solidFill>
                <a:schemeClr val="tx2">
                  <a:lumMod val="65000"/>
                  <a:lumOff val="35000"/>
                </a:schemeClr>
              </a:solidFill>
            </a:ln>
            <a:effectLst>
              <a:glow>
                <a:schemeClr val="tx2">
                  <a:alpha val="88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" y="1108011"/>
              <a:ext cx="6682205" cy="0"/>
            </a:xfrm>
            <a:prstGeom prst="line">
              <a:avLst/>
            </a:prstGeom>
            <a:ln w="6350" cap="rnd" cmpd="sng">
              <a:solidFill>
                <a:schemeClr val="tx2">
                  <a:lumMod val="65000"/>
                  <a:lumOff val="35000"/>
                </a:schemeClr>
              </a:solidFill>
            </a:ln>
            <a:effectLst>
              <a:glow>
                <a:schemeClr val="tx2">
                  <a:alpha val="88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57200" y="1026268"/>
              <a:ext cx="6686038" cy="0"/>
            </a:xfrm>
            <a:prstGeom prst="line">
              <a:avLst/>
            </a:prstGeom>
            <a:ln w="6350" cap="rnd" cmpd="sng">
              <a:solidFill>
                <a:schemeClr val="tx2">
                  <a:lumMod val="65000"/>
                  <a:lumOff val="35000"/>
                </a:schemeClr>
              </a:solidFill>
            </a:ln>
            <a:effectLst>
              <a:glow>
                <a:schemeClr val="tx2">
                  <a:alpha val="88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tenhands_red-0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176" y="752914"/>
            <a:ext cx="1633964" cy="5493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3422" y="64984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fld id="{AE524CB6-A551-964E-9753-9F59BE26BF2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3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HandelGothicEFOP-Bold"/>
          <a:ea typeface="+mj-ea"/>
          <a:cs typeface="HandelGothicEFOP-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.tenhands.net/customCaller.html" TargetMode="External"/><Relationship Id="rId4" Type="http://schemas.openxmlformats.org/officeDocument/2006/relationships/hyperlink" Target="https://daily.tenhands.net/customCallee.html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enhands.net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0992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	 Ten</a:t>
            </a:r>
            <a:r>
              <a:rPr lang="en-US" dirty="0" smtClean="0"/>
              <a:t>Hands</a:t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Powering video communications in your app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24CB6-A551-964E-9753-9F59BE26BF27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webrt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1" y="2283660"/>
            <a:ext cx="2286000" cy="203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63521" y="1401201"/>
            <a:ext cx="5923279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lnSpc>
                <a:spcPct val="80000"/>
              </a:lnSpc>
              <a:spcAft>
                <a:spcPts val="600"/>
              </a:spcAft>
            </a:pPr>
            <a:r>
              <a:rPr lang="en-US" sz="2000" b="1" dirty="0" smtClean="0">
                <a:latin typeface="Gotham Narrow Book"/>
                <a:cs typeface="Gotham Narrow Book"/>
              </a:rPr>
              <a:t>Add real-time HD video/audio conferencing with a few lines of code</a:t>
            </a:r>
          </a:p>
          <a:p>
            <a:pPr marL="0" lvl="1">
              <a:lnSpc>
                <a:spcPct val="80000"/>
              </a:lnSpc>
              <a:spcAft>
                <a:spcPts val="600"/>
              </a:spcAft>
            </a:pPr>
            <a:endParaRPr lang="en-US" dirty="0" smtClean="0">
              <a:latin typeface="Gotham Narrow Book"/>
              <a:cs typeface="Gotham Narrow Book"/>
            </a:endParaRPr>
          </a:p>
          <a:p>
            <a:pPr marL="795338" lvl="2" indent="-338138">
              <a:lnSpc>
                <a:spcPct val="8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latin typeface="Gotham Narrow Book"/>
                <a:cs typeface="Gotham Narrow Book"/>
              </a:rPr>
              <a:t>Server Side REST APIs</a:t>
            </a:r>
          </a:p>
          <a:p>
            <a:pPr marL="457200" lvl="2">
              <a:lnSpc>
                <a:spcPct val="80000"/>
              </a:lnSpc>
              <a:spcAft>
                <a:spcPts val="600"/>
              </a:spcAft>
            </a:pPr>
            <a:endParaRPr lang="en-US" dirty="0">
              <a:latin typeface="Gotham Narrow Book"/>
              <a:cs typeface="Gotham Narrow Book"/>
            </a:endParaRPr>
          </a:p>
          <a:p>
            <a:pPr marL="795338" lvl="2" indent="-338138">
              <a:lnSpc>
                <a:spcPct val="8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latin typeface="Gotham Narrow Book"/>
                <a:cs typeface="Gotham Narrow Book"/>
              </a:rPr>
              <a:t>Flexible Client SDK - </a:t>
            </a:r>
            <a:r>
              <a:rPr lang="en-US" dirty="0" err="1" smtClean="0">
                <a:latin typeface="Gotham Narrow Book"/>
                <a:cs typeface="Gotham Narrow Book"/>
              </a:rPr>
              <a:t>Javascript</a:t>
            </a:r>
            <a:r>
              <a:rPr lang="en-US" dirty="0" smtClean="0">
                <a:latin typeface="Gotham Narrow Book"/>
                <a:cs typeface="Gotham Narrow Book"/>
              </a:rPr>
              <a:t> library for web apps, Objective-C library for </a:t>
            </a:r>
            <a:r>
              <a:rPr lang="en-US" dirty="0" err="1" smtClean="0">
                <a:latin typeface="Gotham Narrow Book"/>
                <a:cs typeface="Gotham Narrow Book"/>
              </a:rPr>
              <a:t>iOS</a:t>
            </a:r>
            <a:r>
              <a:rPr lang="en-US" dirty="0" smtClean="0">
                <a:latin typeface="Gotham Narrow Book"/>
                <a:cs typeface="Gotham Narrow Book"/>
              </a:rPr>
              <a:t> apps &amp; C++ libraries for native desktop apps</a:t>
            </a:r>
          </a:p>
          <a:p>
            <a:pPr marL="795338" lvl="2" indent="-338138">
              <a:lnSpc>
                <a:spcPct val="80000"/>
              </a:lnSpc>
              <a:spcAft>
                <a:spcPts val="600"/>
              </a:spcAft>
              <a:buFont typeface="Arial"/>
              <a:buChar char="•"/>
            </a:pPr>
            <a:endParaRPr lang="en-US" dirty="0">
              <a:latin typeface="Gotham Narrow Book"/>
              <a:cs typeface="Gotham Narrow Book"/>
            </a:endParaRPr>
          </a:p>
          <a:p>
            <a:pPr marL="576262" lvl="3">
              <a:lnSpc>
                <a:spcPct val="80000"/>
              </a:lnSpc>
              <a:spcAft>
                <a:spcPts val="600"/>
              </a:spcAft>
            </a:pPr>
            <a:r>
              <a:rPr lang="en-US" sz="2000" b="1" dirty="0" smtClean="0">
                <a:latin typeface="Gotham Narrow Book"/>
                <a:cs typeface="Gotham Narrow Book"/>
              </a:rPr>
              <a:t>Virtualized </a:t>
            </a:r>
            <a:r>
              <a:rPr lang="en-US" sz="2000" b="1" dirty="0">
                <a:latin typeface="Gotham Narrow Book"/>
                <a:cs typeface="Gotham Narrow Book"/>
              </a:rPr>
              <a:t>Cloud </a:t>
            </a:r>
            <a:r>
              <a:rPr lang="en-US" sz="2000" b="1" dirty="0" smtClean="0">
                <a:latin typeface="Gotham Narrow Book"/>
                <a:cs typeface="Gotham Narrow Book"/>
              </a:rPr>
              <a:t>Infrastructure for signaling/media</a:t>
            </a:r>
          </a:p>
          <a:p>
            <a:pPr marL="119062" lvl="2">
              <a:lnSpc>
                <a:spcPct val="80000"/>
              </a:lnSpc>
              <a:spcAft>
                <a:spcPts val="600"/>
              </a:spcAft>
            </a:pPr>
            <a:endParaRPr lang="en-US" sz="2000" b="1" dirty="0" smtClean="0">
              <a:latin typeface="Gotham Narrow Book"/>
              <a:cs typeface="Gotham Narrow Book"/>
            </a:endParaRPr>
          </a:p>
          <a:p>
            <a:pPr marL="919162" lvl="3" indent="-342900">
              <a:lnSpc>
                <a:spcPct val="8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 smtClean="0">
                <a:latin typeface="Gotham Narrow Book"/>
                <a:cs typeface="Gotham Narrow Book"/>
              </a:rPr>
              <a:t>Intelligent Media switch – Layer 4 (RTP aware) entity. Supports SIP interworking for PSTN, STUN/TURN media traversal, intelligent RTCP feedback handling, active speaker detection using audio energy measurements, voice activated video switching </a:t>
            </a:r>
            <a:endParaRPr lang="en-US" dirty="0">
              <a:latin typeface="Gotham Narrow Book"/>
              <a:cs typeface="Gotham Narrow Book"/>
            </a:endParaRPr>
          </a:p>
          <a:p>
            <a:pPr marL="119062" lvl="2"/>
            <a:endParaRPr lang="en-US" sz="2000" b="1" dirty="0">
              <a:latin typeface="Gotham Narrow Book"/>
              <a:cs typeface="Gotham Narrow Book"/>
            </a:endParaRPr>
          </a:p>
          <a:p>
            <a:pPr marL="742950" lvl="2" indent="-285750">
              <a:buFont typeface="Lucida Grande"/>
              <a:buChar char="-"/>
            </a:pPr>
            <a:endParaRPr lang="en-US" sz="2200" dirty="0">
              <a:latin typeface="Gotham Narrow Book"/>
              <a:cs typeface="Gotham Narrow Book"/>
            </a:endParaRPr>
          </a:p>
        </p:txBody>
      </p:sp>
      <p:pic>
        <p:nvPicPr>
          <p:cNvPr id="9" name="Picture 8" descr="tenhands1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16192"/>
            <a:ext cx="558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0992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	 Ten</a:t>
            </a:r>
            <a:r>
              <a:rPr lang="en-US" dirty="0" smtClean="0"/>
              <a:t>Hands</a:t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Powering video communications in your app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24CB6-A551-964E-9753-9F59BE26BF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097" y="1767984"/>
            <a:ext cx="7297080" cy="363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spcAft>
                <a:spcPts val="600"/>
              </a:spcAft>
            </a:pPr>
            <a:r>
              <a:rPr lang="en-US" sz="2400" b="1" dirty="0" smtClean="0">
                <a:latin typeface="Gotham Narrow Book"/>
                <a:cs typeface="Gotham Narrow Book"/>
              </a:rPr>
              <a:t>Step 1: Make a REST call to get an </a:t>
            </a:r>
            <a:r>
              <a:rPr lang="en-US" sz="2400" b="1" dirty="0" err="1" smtClean="0">
                <a:latin typeface="Gotham Narrow Book"/>
                <a:cs typeface="Gotham Narrow Book"/>
              </a:rPr>
              <a:t>authToken</a:t>
            </a:r>
            <a:endParaRPr lang="en-US" sz="2400" b="1" dirty="0">
              <a:latin typeface="Gotham Narrow Book"/>
              <a:cs typeface="Gotham Narrow Book"/>
            </a:endParaRPr>
          </a:p>
          <a:p>
            <a:r>
              <a:rPr lang="en-US" b="1" dirty="0">
                <a:latin typeface="Courier New"/>
                <a:cs typeface="Courier New"/>
              </a:rPr>
              <a:t>POST https://</a:t>
            </a:r>
            <a:r>
              <a:rPr lang="en-US" b="1" dirty="0" err="1">
                <a:latin typeface="Courier New"/>
                <a:cs typeface="Courier New"/>
              </a:rPr>
              <a:t>tenhands.net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api</a:t>
            </a:r>
            <a:r>
              <a:rPr lang="en-US" b="1" dirty="0">
                <a:latin typeface="Courier New"/>
                <a:cs typeface="Courier New"/>
              </a:rPr>
              <a:t>/v1/user/</a:t>
            </a:r>
            <a:r>
              <a:rPr lang="en-US" b="1" dirty="0" err="1">
                <a:latin typeface="Courier New"/>
                <a:cs typeface="Courier New"/>
              </a:rPr>
              <a:t>signIn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Form </a:t>
            </a:r>
            <a:r>
              <a:rPr lang="en-US" b="1" dirty="0">
                <a:latin typeface="Courier New"/>
                <a:cs typeface="Courier New"/>
              </a:rPr>
              <a:t>parameters</a:t>
            </a:r>
          </a:p>
          <a:p>
            <a:r>
              <a:rPr lang="en-US" dirty="0" err="1">
                <a:latin typeface="Courier New"/>
                <a:cs typeface="Courier New"/>
              </a:rPr>
              <a:t>apiKey</a:t>
            </a:r>
            <a:r>
              <a:rPr lang="en-US" dirty="0">
                <a:latin typeface="Courier New"/>
                <a:cs typeface="Courier New"/>
              </a:rPr>
              <a:t> - Your TenHands API token</a:t>
            </a:r>
          </a:p>
          <a:p>
            <a:r>
              <a:rPr lang="en-US" dirty="0">
                <a:latin typeface="Courier New"/>
                <a:cs typeface="Courier New"/>
              </a:rPr>
              <a:t>email - email address of user</a:t>
            </a:r>
          </a:p>
          <a:p>
            <a:pPr marL="0" lvl="1"/>
            <a:endParaRPr lang="en-US" sz="2200" dirty="0">
              <a:latin typeface="Courier New"/>
              <a:cs typeface="Courier New"/>
            </a:endParaRPr>
          </a:p>
          <a:p>
            <a:pPr marL="0" lvl="1"/>
            <a:r>
              <a:rPr lang="en-US" b="1" dirty="0" smtClean="0">
                <a:latin typeface="Courier New"/>
                <a:cs typeface="Courier New"/>
              </a:rPr>
              <a:t>Result</a:t>
            </a:r>
          </a:p>
          <a:p>
            <a:pPr marL="0" lvl="1"/>
            <a:r>
              <a:rPr lang="en-US" dirty="0" smtClean="0">
                <a:latin typeface="Courier New"/>
                <a:cs typeface="Courier New"/>
              </a:rPr>
              <a:t>{"</a:t>
            </a:r>
            <a:r>
              <a:rPr lang="en-US" dirty="0" err="1">
                <a:latin typeface="Courier New"/>
                <a:cs typeface="Courier New"/>
              </a:rPr>
              <a:t>userId</a:t>
            </a:r>
            <a:r>
              <a:rPr lang="en-US" dirty="0">
                <a:latin typeface="Courier New"/>
                <a:cs typeface="Courier New"/>
              </a:rPr>
              <a:t>": "${</a:t>
            </a:r>
            <a:r>
              <a:rPr lang="en-US" dirty="0" err="1">
                <a:latin typeface="Courier New"/>
                <a:cs typeface="Courier New"/>
              </a:rPr>
              <a:t>uniqueId</a:t>
            </a:r>
            <a:r>
              <a:rPr lang="en-US" dirty="0">
                <a:latin typeface="Courier New"/>
                <a:cs typeface="Courier New"/>
              </a:rPr>
              <a:t>}", "email": 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r>
              <a:rPr lang="en-US" dirty="0" err="1" smtClean="0">
                <a:latin typeface="Courier New"/>
                <a:cs typeface="Courier New"/>
              </a:rPr>
              <a:t>xxxx@email.net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, "</a:t>
            </a:r>
            <a:r>
              <a:rPr lang="en-US" dirty="0" err="1">
                <a:latin typeface="Courier New"/>
                <a:cs typeface="Courier New"/>
              </a:rPr>
              <a:t>authToken</a:t>
            </a:r>
            <a:r>
              <a:rPr lang="en-US" dirty="0">
                <a:latin typeface="Courier New"/>
                <a:cs typeface="Courier New"/>
              </a:rPr>
              <a:t>": "${</a:t>
            </a:r>
            <a:r>
              <a:rPr lang="en-US" dirty="0" err="1">
                <a:latin typeface="Courier New"/>
                <a:cs typeface="Courier New"/>
              </a:rPr>
              <a:t>authToken</a:t>
            </a:r>
            <a:r>
              <a:rPr lang="en-US" dirty="0">
                <a:latin typeface="Courier New"/>
                <a:cs typeface="Courier New"/>
              </a:rPr>
              <a:t>}", "type": "${</a:t>
            </a:r>
            <a:r>
              <a:rPr lang="en-US" dirty="0" err="1">
                <a:latin typeface="Courier New"/>
                <a:cs typeface="Courier New"/>
              </a:rPr>
              <a:t>userType</a:t>
            </a:r>
            <a:r>
              <a:rPr lang="en-US" dirty="0" smtClean="0">
                <a:latin typeface="Courier New"/>
                <a:cs typeface="Courier New"/>
              </a:rPr>
              <a:t>}”}</a:t>
            </a:r>
            <a:endParaRPr lang="en-US" b="1" dirty="0">
              <a:latin typeface="Courier New"/>
              <a:cs typeface="Courier New"/>
            </a:endParaRPr>
          </a:p>
          <a:p>
            <a:pPr marL="457200" lvl="2"/>
            <a:endParaRPr lang="en-US" sz="2200" dirty="0">
              <a:latin typeface="Courier New"/>
              <a:cs typeface="Courier New"/>
            </a:endParaRPr>
          </a:p>
        </p:txBody>
      </p:sp>
      <p:pic>
        <p:nvPicPr>
          <p:cNvPr id="9" name="Picture 8" descr="tenhands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16192"/>
            <a:ext cx="558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9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0992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	 Ten</a:t>
            </a:r>
            <a:r>
              <a:rPr lang="en-US" dirty="0" smtClean="0"/>
              <a:t>Hands</a:t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Powering video communications in your app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24CB6-A551-964E-9753-9F59BE26BF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999" y="1470764"/>
            <a:ext cx="7923262" cy="439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spcAft>
                <a:spcPts val="600"/>
              </a:spcAft>
            </a:pPr>
            <a:r>
              <a:rPr lang="en-US" sz="2400" b="1" dirty="0" smtClean="0">
                <a:latin typeface="Gotham Narrow Book"/>
                <a:cs typeface="Gotham Narrow Book"/>
              </a:rPr>
              <a:t>Step 2: Use </a:t>
            </a:r>
            <a:r>
              <a:rPr lang="en-US" sz="2400" b="1" dirty="0" err="1" smtClean="0">
                <a:latin typeface="Gotham Narrow Book"/>
                <a:cs typeface="Gotham Narrow Book"/>
              </a:rPr>
              <a:t>TenHands’s</a:t>
            </a:r>
            <a:r>
              <a:rPr lang="en-US" sz="2400" b="1" dirty="0" smtClean="0">
                <a:latin typeface="Gotham Narrow Book"/>
                <a:cs typeface="Gotham Narrow Book"/>
              </a:rPr>
              <a:t> </a:t>
            </a:r>
            <a:r>
              <a:rPr lang="en-US" sz="2400" b="1" dirty="0" err="1" smtClean="0">
                <a:latin typeface="Gotham Narrow Book"/>
                <a:cs typeface="Gotham Narrow Book"/>
              </a:rPr>
              <a:t>javascript</a:t>
            </a:r>
            <a:r>
              <a:rPr lang="en-US" sz="2400" b="1" dirty="0" smtClean="0">
                <a:latin typeface="Gotham Narrow Book"/>
                <a:cs typeface="Gotham Narrow Book"/>
              </a:rPr>
              <a:t> API to load</a:t>
            </a:r>
            <a:r>
              <a:rPr lang="en-US" sz="2400" b="1" dirty="0">
                <a:latin typeface="Gotham Narrow Book"/>
                <a:cs typeface="Gotham Narrow Book"/>
              </a:rPr>
              <a:t> </a:t>
            </a:r>
            <a:r>
              <a:rPr lang="en-US" sz="2400" b="1" dirty="0" smtClean="0">
                <a:latin typeface="Gotham Narrow Book"/>
                <a:cs typeface="Gotham Narrow Book"/>
              </a:rPr>
              <a:t>the </a:t>
            </a:r>
            <a:r>
              <a:rPr lang="en-US" sz="2400" b="1" dirty="0" err="1" smtClean="0">
                <a:latin typeface="Gotham Narrow Book"/>
                <a:cs typeface="Gotham Narrow Book"/>
              </a:rPr>
              <a:t>VideoService</a:t>
            </a:r>
            <a:r>
              <a:rPr lang="en-US" sz="2400" b="1" dirty="0" smtClean="0">
                <a:latin typeface="Gotham Narrow Book"/>
                <a:cs typeface="Gotham Narrow Book"/>
              </a:rPr>
              <a:t> instance in your web app</a:t>
            </a:r>
          </a:p>
          <a:p>
            <a:pPr marL="0" lvl="1">
              <a:lnSpc>
                <a:spcPct val="80000"/>
              </a:lnSpc>
              <a:spcAft>
                <a:spcPts val="600"/>
              </a:spcAft>
            </a:pPr>
            <a:endParaRPr lang="en-US" sz="2400" b="1" dirty="0" smtClean="0">
              <a:latin typeface="Gotham Narrow Book"/>
              <a:cs typeface="Gotham Narrow Book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>
                <a:latin typeface="Courier New"/>
                <a:cs typeface="Courier New"/>
              </a:rPr>
              <a:t>script type="text/</a:t>
            </a:r>
            <a:r>
              <a:rPr lang="en-US" sz="1400" dirty="0" err="1">
                <a:latin typeface="Courier New"/>
                <a:cs typeface="Courier New"/>
              </a:rPr>
              <a:t>javascript</a:t>
            </a:r>
            <a:r>
              <a:rPr lang="en-US" sz="1400" dirty="0">
                <a:latin typeface="Courier New"/>
                <a:cs typeface="Courier New"/>
              </a:rPr>
              <a:t>" </a:t>
            </a:r>
            <a:r>
              <a:rPr lang="en-US" sz="1400" dirty="0" err="1">
                <a:latin typeface="Courier New"/>
                <a:cs typeface="Courier New"/>
              </a:rPr>
              <a:t>src</a:t>
            </a:r>
            <a:r>
              <a:rPr lang="en-US" sz="1400" dirty="0">
                <a:latin typeface="Courier New"/>
                <a:cs typeface="Courier New"/>
              </a:rPr>
              <a:t>="https://</a:t>
            </a:r>
            <a:r>
              <a:rPr lang="en-US" sz="1400" dirty="0" err="1">
                <a:latin typeface="Courier New"/>
                <a:cs typeface="Courier New"/>
              </a:rPr>
              <a:t>ajax.googleapis.com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ajax</a:t>
            </a:r>
            <a:r>
              <a:rPr lang="en-US" sz="1400" dirty="0">
                <a:latin typeface="Courier New"/>
                <a:cs typeface="Courier New"/>
              </a:rPr>
              <a:t>/libs/</a:t>
            </a:r>
            <a:r>
              <a:rPr lang="en-US" sz="1400" dirty="0" err="1">
                <a:latin typeface="Courier New"/>
                <a:cs typeface="Courier New"/>
              </a:rPr>
              <a:t>jquery</a:t>
            </a:r>
            <a:r>
              <a:rPr lang="en-US" sz="1400" dirty="0">
                <a:latin typeface="Courier New"/>
                <a:cs typeface="Courier New"/>
              </a:rPr>
              <a:t>/1.7.1/</a:t>
            </a:r>
            <a:r>
              <a:rPr lang="en-US" sz="1400" dirty="0" err="1">
                <a:latin typeface="Courier New"/>
                <a:cs typeface="Courier New"/>
              </a:rPr>
              <a:t>jquery.min.js</a:t>
            </a:r>
            <a:r>
              <a:rPr lang="en-US" sz="1400" dirty="0">
                <a:latin typeface="Courier New"/>
                <a:cs typeface="Courier New"/>
              </a:rPr>
              <a:t>"&gt;&lt;/script&gt;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>
                <a:latin typeface="Courier New"/>
                <a:cs typeface="Courier New"/>
              </a:rPr>
              <a:t>script type="text/</a:t>
            </a:r>
            <a:r>
              <a:rPr lang="en-US" sz="1400" dirty="0" err="1">
                <a:latin typeface="Courier New"/>
                <a:cs typeface="Courier New"/>
              </a:rPr>
              <a:t>javascript</a:t>
            </a:r>
            <a:r>
              <a:rPr lang="en-US" sz="1400" dirty="0">
                <a:latin typeface="Courier New"/>
                <a:cs typeface="Courier New"/>
              </a:rPr>
              <a:t>" </a:t>
            </a:r>
            <a:r>
              <a:rPr lang="en-US" sz="1400" dirty="0" err="1">
                <a:latin typeface="Courier New"/>
                <a:cs typeface="Courier New"/>
              </a:rPr>
              <a:t>src</a:t>
            </a:r>
            <a:r>
              <a:rPr lang="en-US" sz="1400" dirty="0">
                <a:latin typeface="Courier New"/>
                <a:cs typeface="Courier New"/>
              </a:rPr>
              <a:t>="https://</a:t>
            </a:r>
            <a:r>
              <a:rPr lang="en-US" sz="1400" dirty="0" err="1">
                <a:latin typeface="Courier New"/>
                <a:cs typeface="Courier New"/>
              </a:rPr>
              <a:t>tenhands.net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js</a:t>
            </a:r>
            <a:r>
              <a:rPr lang="en-US" sz="1400" dirty="0">
                <a:latin typeface="Courier New"/>
                <a:cs typeface="Courier New"/>
              </a:rPr>
              <a:t>/tenhands.loader.v2.0.js"&gt;&lt;/script&gt;</a:t>
            </a:r>
          </a:p>
          <a:p>
            <a:r>
              <a:rPr lang="en-US" sz="1600" dirty="0">
                <a:latin typeface="Courier New"/>
                <a:cs typeface="Courier New"/>
              </a:rPr>
              <a:t>           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>
                <a:latin typeface="Courier New"/>
                <a:cs typeface="Courier New"/>
              </a:rPr>
              <a:t>script&gt;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$</a:t>
            </a:r>
            <a:r>
              <a:rPr lang="en-US" sz="1400" dirty="0">
                <a:latin typeface="Courier New"/>
                <a:cs typeface="Courier New"/>
              </a:rPr>
              <a:t>(function() 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	user </a:t>
            </a:r>
            <a:r>
              <a:rPr lang="en-US" sz="1400" dirty="0">
                <a:latin typeface="Courier New"/>
                <a:cs typeface="Courier New"/>
              </a:rPr>
              <a:t>= {...};  // plugin in the user object from the /</a:t>
            </a:r>
            <a:r>
              <a:rPr lang="en-US" sz="1400" dirty="0" err="1">
                <a:latin typeface="Courier New"/>
                <a:cs typeface="Courier New"/>
              </a:rPr>
              <a:t>signIn</a:t>
            </a:r>
            <a:r>
              <a:rPr lang="en-US" sz="1400" dirty="0">
                <a:latin typeface="Courier New"/>
                <a:cs typeface="Courier New"/>
              </a:rPr>
              <a:t> call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latin typeface="Courier New"/>
                <a:cs typeface="Courier New"/>
              </a:rPr>
              <a:t>TenHands.videoService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		{</a:t>
            </a:r>
            <a:r>
              <a:rPr lang="en-US" sz="1400" dirty="0" err="1">
                <a:latin typeface="Courier New"/>
                <a:cs typeface="Courier New"/>
              </a:rPr>
              <a:t>videoContainerId</a:t>
            </a:r>
            <a:r>
              <a:rPr lang="en-US" sz="1400" dirty="0">
                <a:latin typeface="Courier New"/>
                <a:cs typeface="Courier New"/>
              </a:rPr>
              <a:t>: "</a:t>
            </a:r>
            <a:r>
              <a:rPr lang="en-US" sz="1400" dirty="0" err="1">
                <a:latin typeface="Courier New"/>
                <a:cs typeface="Courier New"/>
              </a:rPr>
              <a:t>THVideoContainer</a:t>
            </a:r>
            <a:r>
              <a:rPr lang="en-US" sz="1400" dirty="0">
                <a:latin typeface="Courier New"/>
                <a:cs typeface="Courier New"/>
              </a:rPr>
              <a:t>",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			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 user</a:t>
            </a:r>
            <a:r>
              <a:rPr lang="en-US" sz="1400" dirty="0">
                <a:latin typeface="Courier New"/>
                <a:cs typeface="Courier New"/>
              </a:rPr>
              <a:t>: user</a:t>
            </a:r>
            <a:r>
              <a:rPr lang="en-US" sz="1400" dirty="0" smtClean="0">
                <a:latin typeface="Courier New"/>
                <a:cs typeface="Courier New"/>
              </a:rPr>
              <a:t>,                                         					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onVideoServiceLoad:onVideoServiceLoad</a:t>
            </a: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	)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>
                <a:latin typeface="Courier New"/>
                <a:cs typeface="Courier New"/>
              </a:rPr>
              <a:t>/script</a:t>
            </a:r>
            <a:r>
              <a:rPr lang="en-US" sz="1400" dirty="0" smtClean="0">
                <a:latin typeface="Courier New"/>
                <a:cs typeface="Courier New"/>
              </a:rPr>
              <a:t>&gt;</a:t>
            </a:r>
            <a:endParaRPr lang="en-US" sz="1400" dirty="0">
              <a:latin typeface="Courier New"/>
              <a:cs typeface="Courier New"/>
            </a:endParaRPr>
          </a:p>
        </p:txBody>
      </p:sp>
      <p:pic>
        <p:nvPicPr>
          <p:cNvPr id="9" name="Picture 8" descr="tenhands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16192"/>
            <a:ext cx="558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0992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	 Ten</a:t>
            </a:r>
            <a:r>
              <a:rPr lang="en-US" dirty="0" smtClean="0"/>
              <a:t>Hands</a:t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Powering video communications in your app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24CB6-A551-964E-9753-9F59BE26BF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998" y="1279649"/>
            <a:ext cx="8178801" cy="506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spcAft>
                <a:spcPts val="600"/>
              </a:spcAft>
            </a:pPr>
            <a:r>
              <a:rPr lang="en-US" sz="2400" b="1" dirty="0" smtClean="0">
                <a:latin typeface="Gotham Narrow Book"/>
                <a:cs typeface="Gotham Narrow Book"/>
              </a:rPr>
              <a:t>Step 3: Register event listeners for global events -incoming call, connection &amp; presence events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function </a:t>
            </a:r>
            <a:r>
              <a:rPr lang="en-US" sz="1400" dirty="0" err="1">
                <a:latin typeface="Courier New"/>
                <a:cs typeface="Courier New"/>
              </a:rPr>
              <a:t>onVideoServiceLoad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videoService</a:t>
            </a:r>
            <a:r>
              <a:rPr lang="en-US" sz="1400" dirty="0">
                <a:latin typeface="Courier New"/>
                <a:cs typeface="Courier New"/>
              </a:rPr>
              <a:t>) {</a:t>
            </a:r>
          </a:p>
          <a:p>
            <a:pPr lvl="1"/>
            <a:r>
              <a:rPr lang="en-US" sz="1400" dirty="0" err="1" smtClean="0">
                <a:latin typeface="Courier New"/>
                <a:cs typeface="Courier New"/>
              </a:rPr>
              <a:t>gVideoService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dirty="0" err="1">
                <a:latin typeface="Courier New"/>
                <a:cs typeface="Courier New"/>
              </a:rPr>
              <a:t>videoService</a:t>
            </a:r>
            <a:r>
              <a:rPr lang="en-US" sz="1400" dirty="0">
                <a:latin typeface="Courier New"/>
                <a:cs typeface="Courier New"/>
              </a:rPr>
              <a:t>; // Store reference to </a:t>
            </a:r>
            <a:r>
              <a:rPr lang="en-US" sz="1400" dirty="0" err="1" smtClean="0">
                <a:latin typeface="Courier New"/>
                <a:cs typeface="Courier New"/>
              </a:rPr>
              <a:t>videoService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dirty="0" err="1">
                <a:latin typeface="Courier New"/>
                <a:cs typeface="Courier New"/>
              </a:rPr>
              <a:t>gVideoService.registerCallEventHandler</a:t>
            </a:r>
            <a:r>
              <a:rPr lang="en-US" sz="1400" dirty="0">
                <a:latin typeface="Courier New"/>
                <a:cs typeface="Courier New"/>
              </a:rPr>
              <a:t>(function(</a:t>
            </a:r>
            <a:r>
              <a:rPr lang="en-US" sz="1400" dirty="0" err="1">
                <a:latin typeface="Courier New"/>
                <a:cs typeface="Courier New"/>
              </a:rPr>
              <a:t>callData</a:t>
            </a:r>
            <a:r>
              <a:rPr lang="en-US" sz="1400" dirty="0">
                <a:latin typeface="Courier New"/>
                <a:cs typeface="Courier New"/>
              </a:rPr>
              <a:t>) </a:t>
            </a:r>
            <a:r>
              <a:rPr lang="en-US" sz="1400" dirty="0" smtClean="0">
                <a:latin typeface="Courier New"/>
                <a:cs typeface="Courier New"/>
              </a:rPr>
              <a:t>{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console.log</a:t>
            </a:r>
            <a:r>
              <a:rPr lang="en-US" sz="1400" dirty="0" smtClean="0">
                <a:latin typeface="Courier New"/>
                <a:cs typeface="Courier New"/>
              </a:rPr>
              <a:t>("</a:t>
            </a:r>
            <a:r>
              <a:rPr lang="en-US" sz="1400" dirty="0">
                <a:latin typeface="Courier New"/>
                <a:cs typeface="Courier New"/>
              </a:rPr>
              <a:t>Incoming call from: " + </a:t>
            </a:r>
            <a:r>
              <a:rPr lang="en-US" sz="1400" dirty="0" err="1" smtClean="0">
                <a:latin typeface="Courier New"/>
                <a:cs typeface="Courier New"/>
              </a:rPr>
              <a:t>callData.from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 	/</a:t>
            </a:r>
            <a:r>
              <a:rPr lang="en-US" sz="1400" dirty="0">
                <a:latin typeface="Courier New"/>
                <a:cs typeface="Courier New"/>
              </a:rPr>
              <a:t>/ let's create an incoming </a:t>
            </a:r>
            <a:r>
              <a:rPr lang="en-US" sz="1400" dirty="0" smtClean="0">
                <a:latin typeface="Courier New"/>
                <a:cs typeface="Courier New"/>
              </a:rPr>
              <a:t>call</a:t>
            </a:r>
            <a:endParaRPr lang="en-US" sz="1400" dirty="0">
              <a:latin typeface="Courier New"/>
              <a:cs typeface="Courier New"/>
            </a:endParaRPr>
          </a:p>
          <a:p>
            <a:pPr lvl="2"/>
            <a:r>
              <a:rPr lang="en-US" sz="1400" dirty="0" err="1">
                <a:latin typeface="Courier New"/>
                <a:cs typeface="Courier New"/>
              </a:rPr>
              <a:t>callData.onCallStatusEvent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onCallStatusEvent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endParaRPr lang="en-US" sz="1400" dirty="0">
              <a:latin typeface="Courier New"/>
              <a:cs typeface="Courier New"/>
            </a:endParaRPr>
          </a:p>
          <a:p>
            <a:pPr lvl="2"/>
            <a:r>
              <a:rPr lang="en-US" sz="1400" dirty="0" err="1">
                <a:latin typeface="Courier New"/>
                <a:cs typeface="Courier New"/>
              </a:rPr>
              <a:t>callData.onConferenceEvent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onConferenceEvent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endParaRPr lang="en-US" sz="1400" dirty="0">
              <a:latin typeface="Courier New"/>
              <a:cs typeface="Courier New"/>
            </a:endParaRPr>
          </a:p>
          <a:p>
            <a:pPr lvl="2"/>
            <a:r>
              <a:rPr lang="en-US" sz="1400" dirty="0" err="1">
                <a:latin typeface="Courier New"/>
                <a:cs typeface="Courier New"/>
              </a:rPr>
              <a:t>callData.onScreenShareEvent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onScreenShareEvent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endParaRPr lang="en-US" sz="1400" dirty="0">
              <a:latin typeface="Courier New"/>
              <a:cs typeface="Courier New"/>
            </a:endParaRPr>
          </a:p>
          <a:p>
            <a:pPr lvl="2"/>
            <a:r>
              <a:rPr lang="en-US" sz="1400" dirty="0" err="1">
                <a:latin typeface="Courier New"/>
                <a:cs typeface="Courier New"/>
              </a:rPr>
              <a:t>gVideoCall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gVideoService.createIncomingCall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callData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}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dirty="0">
                <a:latin typeface="Courier New"/>
                <a:cs typeface="Courier New"/>
              </a:rPr>
              <a:t>// Add a </a:t>
            </a:r>
            <a:r>
              <a:rPr lang="en-US" sz="1400" dirty="0" err="1" smtClean="0">
                <a:latin typeface="Courier New"/>
                <a:cs typeface="Courier New"/>
              </a:rPr>
              <a:t>connectionEventHandler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dirty="0" err="1">
                <a:latin typeface="Courier New"/>
                <a:cs typeface="Courier New"/>
              </a:rPr>
              <a:t>gVideoService.registerConnectionEventHandler</a:t>
            </a:r>
            <a:r>
              <a:rPr lang="en-US" sz="1400" dirty="0">
                <a:latin typeface="Courier New"/>
                <a:cs typeface="Courier New"/>
              </a:rPr>
              <a:t>(function(</a:t>
            </a:r>
            <a:r>
              <a:rPr lang="en-US" sz="1400" dirty="0" err="1">
                <a:latin typeface="Courier New"/>
                <a:cs typeface="Courier New"/>
              </a:rPr>
              <a:t>connectionEvent</a:t>
            </a:r>
            <a:r>
              <a:rPr lang="en-US" sz="1400" dirty="0">
                <a:latin typeface="Courier New"/>
                <a:cs typeface="Courier New"/>
              </a:rPr>
              <a:t>) </a:t>
            </a:r>
            <a:r>
              <a:rPr lang="en-US" sz="1400" dirty="0" smtClean="0">
                <a:latin typeface="Courier New"/>
                <a:cs typeface="Courier New"/>
              </a:rPr>
              <a:t>{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	if 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connectionEvent.signedIn</a:t>
            </a:r>
            <a:r>
              <a:rPr lang="en-US" sz="1400" dirty="0">
                <a:latin typeface="Courier New"/>
                <a:cs typeface="Courier New"/>
              </a:rPr>
              <a:t>) {</a:t>
            </a:r>
          </a:p>
          <a:p>
            <a:pPr lvl="1"/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console.log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>
                <a:latin typeface="Courier New"/>
                <a:cs typeface="Courier New"/>
              </a:rPr>
              <a:t>"Signed In as " + </a:t>
            </a:r>
            <a:r>
              <a:rPr lang="en-US" sz="1400" dirty="0" err="1">
                <a:latin typeface="Courier New"/>
                <a:cs typeface="Courier New"/>
              </a:rPr>
              <a:t>user.email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da-DK" sz="1400" dirty="0" smtClean="0">
                <a:latin typeface="Courier New"/>
                <a:cs typeface="Courier New"/>
              </a:rPr>
              <a:t>	} </a:t>
            </a:r>
            <a:r>
              <a:rPr lang="da-DK" sz="1400" dirty="0" err="1">
                <a:latin typeface="Courier New"/>
                <a:cs typeface="Courier New"/>
              </a:rPr>
              <a:t>else</a:t>
            </a:r>
            <a:r>
              <a:rPr lang="da-DK" sz="1400" dirty="0">
                <a:latin typeface="Courier New"/>
                <a:cs typeface="Courier New"/>
              </a:rPr>
              <a:t> {</a:t>
            </a:r>
          </a:p>
          <a:p>
            <a:pPr lvl="1"/>
            <a:r>
              <a:rPr lang="da-DK" sz="1400" dirty="0">
                <a:latin typeface="Courier New"/>
                <a:cs typeface="Courier New"/>
              </a:rPr>
              <a:t>	</a:t>
            </a:r>
            <a:r>
              <a:rPr lang="da-DK" sz="1400" dirty="0" smtClean="0">
                <a:latin typeface="Courier New"/>
                <a:cs typeface="Courier New"/>
              </a:rPr>
              <a:t>	</a:t>
            </a:r>
            <a:r>
              <a:rPr lang="da-DK" sz="1400" dirty="0" err="1" smtClean="0">
                <a:latin typeface="Courier New"/>
                <a:cs typeface="Courier New"/>
              </a:rPr>
              <a:t>console.log</a:t>
            </a:r>
            <a:r>
              <a:rPr lang="da-DK" sz="1400" dirty="0">
                <a:latin typeface="Courier New"/>
                <a:cs typeface="Courier New"/>
              </a:rPr>
              <a:t>("</a:t>
            </a:r>
            <a:r>
              <a:rPr lang="da-DK" sz="1400" dirty="0" err="1">
                <a:latin typeface="Courier New"/>
                <a:cs typeface="Courier New"/>
              </a:rPr>
              <a:t>Signed</a:t>
            </a:r>
            <a:r>
              <a:rPr lang="da-DK" sz="1400" dirty="0">
                <a:latin typeface="Courier New"/>
                <a:cs typeface="Courier New"/>
              </a:rPr>
              <a:t> out")</a:t>
            </a:r>
            <a:r>
              <a:rPr lang="da-DK" sz="1400" dirty="0" smtClean="0">
                <a:latin typeface="Courier New"/>
                <a:cs typeface="Courier New"/>
              </a:rPr>
              <a:t>;</a:t>
            </a:r>
            <a:endParaRPr lang="da-DK" sz="1400" dirty="0">
              <a:latin typeface="Courier New"/>
              <a:cs typeface="Courier New"/>
            </a:endParaRPr>
          </a:p>
          <a:p>
            <a:pPr lvl="1"/>
            <a:r>
              <a:rPr lang="da-DK" sz="1400" dirty="0" smtClean="0">
                <a:latin typeface="Courier New"/>
                <a:cs typeface="Courier New"/>
              </a:rPr>
              <a:t>	}</a:t>
            </a:r>
            <a:endParaRPr lang="da-DK" sz="1400" dirty="0">
              <a:latin typeface="Courier New"/>
              <a:cs typeface="Courier New"/>
            </a:endParaRPr>
          </a:p>
          <a:p>
            <a:pPr lvl="1"/>
            <a:r>
              <a:rPr lang="da-DK" sz="1400" dirty="0">
                <a:latin typeface="Courier New"/>
                <a:cs typeface="Courier New"/>
              </a:rPr>
              <a:t>})</a:t>
            </a:r>
            <a:r>
              <a:rPr lang="da-DK" sz="1400" dirty="0" smtClean="0">
                <a:latin typeface="Courier New"/>
                <a:cs typeface="Courier New"/>
              </a:rPr>
              <a:t>;</a:t>
            </a:r>
            <a:endParaRPr lang="da-DK" sz="1400" dirty="0">
              <a:latin typeface="Courier New"/>
              <a:cs typeface="Courier New"/>
            </a:endParaRPr>
          </a:p>
          <a:p>
            <a:r>
              <a:rPr lang="da-DK" sz="1400" dirty="0">
                <a:latin typeface="Courier New"/>
                <a:cs typeface="Courier New"/>
              </a:rPr>
              <a:t>}</a:t>
            </a:r>
            <a:r>
              <a:rPr lang="da-DK" sz="1400" dirty="0" smtClean="0">
                <a:latin typeface="Courier New"/>
                <a:cs typeface="Courier New"/>
              </a:rPr>
              <a:t>;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pic>
        <p:nvPicPr>
          <p:cNvPr id="9" name="Picture 8" descr="tenhands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16192"/>
            <a:ext cx="558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8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0992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	 Ten</a:t>
            </a:r>
            <a:r>
              <a:rPr lang="en-US" dirty="0" smtClean="0"/>
              <a:t>Hands</a:t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Powering video communications in your app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24CB6-A551-964E-9753-9F59BE26BF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038183"/>
            <a:ext cx="7923262" cy="345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spcAft>
                <a:spcPts val="600"/>
              </a:spcAft>
            </a:pPr>
            <a:r>
              <a:rPr lang="en-US" sz="2400" b="1" dirty="0" smtClean="0">
                <a:latin typeface="Gotham Narrow Book"/>
                <a:cs typeface="Gotham Narrow Book"/>
              </a:rPr>
              <a:t>Step 4: Create a call object &amp; register listeners for </a:t>
            </a:r>
          </a:p>
          <a:p>
            <a:pPr marL="0" lvl="1">
              <a:lnSpc>
                <a:spcPct val="80000"/>
              </a:lnSpc>
              <a:spcAft>
                <a:spcPts val="600"/>
              </a:spcAft>
            </a:pPr>
            <a:r>
              <a:rPr lang="en-US" sz="2400" b="1" dirty="0" smtClean="0">
                <a:latin typeface="Gotham Narrow Book"/>
                <a:cs typeface="Gotham Narrow Book"/>
              </a:rPr>
              <a:t>in-call, conference &amp; screen share events</a:t>
            </a:r>
          </a:p>
          <a:p>
            <a:pPr marL="0" lvl="1">
              <a:lnSpc>
                <a:spcPct val="80000"/>
              </a:lnSpc>
              <a:spcAft>
                <a:spcPts val="600"/>
              </a:spcAft>
            </a:pP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$("#</a:t>
            </a:r>
            <a:r>
              <a:rPr lang="en-US" sz="1400" dirty="0" err="1">
                <a:latin typeface="Courier New"/>
                <a:cs typeface="Courier New"/>
              </a:rPr>
              <a:t>callBtn</a:t>
            </a:r>
            <a:r>
              <a:rPr lang="en-US" sz="1400" dirty="0">
                <a:latin typeface="Courier New"/>
                <a:cs typeface="Courier New"/>
              </a:rPr>
              <a:t>").click(function(e) 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callee</a:t>
            </a:r>
            <a:r>
              <a:rPr lang="en-US" sz="1400" dirty="0">
                <a:latin typeface="Courier New"/>
                <a:cs typeface="Courier New"/>
              </a:rPr>
              <a:t> = $("#</a:t>
            </a:r>
            <a:r>
              <a:rPr lang="en-US" sz="1400" dirty="0" err="1">
                <a:latin typeface="Courier New"/>
                <a:cs typeface="Courier New"/>
              </a:rPr>
              <a:t>callee</a:t>
            </a:r>
            <a:r>
              <a:rPr lang="en-US" sz="1400" dirty="0">
                <a:latin typeface="Courier New"/>
                <a:cs typeface="Courier New"/>
              </a:rPr>
              <a:t>").</a:t>
            </a:r>
            <a:r>
              <a:rPr lang="en-US" sz="1400" dirty="0" err="1">
                <a:latin typeface="Courier New"/>
                <a:cs typeface="Courier New"/>
              </a:rPr>
              <a:t>val</a:t>
            </a:r>
            <a:r>
              <a:rPr lang="en-US" sz="1400" dirty="0">
                <a:latin typeface="Courier New"/>
                <a:cs typeface="Courier New"/>
              </a:rPr>
              <a:t>();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/</a:t>
            </a:r>
            <a:r>
              <a:rPr lang="en-US" sz="1400" dirty="0">
                <a:latin typeface="Courier New"/>
                <a:cs typeface="Courier New"/>
              </a:rPr>
              <a:t>/ let's create an outgoing </a:t>
            </a:r>
            <a:r>
              <a:rPr lang="en-US" sz="1400" dirty="0" smtClean="0">
                <a:latin typeface="Courier New"/>
                <a:cs typeface="Courier New"/>
              </a:rPr>
              <a:t>call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gVideoCall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dirty="0" err="1">
                <a:latin typeface="Courier New"/>
                <a:cs typeface="Courier New"/>
              </a:rPr>
              <a:t>gVideoService.createOutgoingCall</a:t>
            </a:r>
            <a:r>
              <a:rPr lang="en-US" sz="1400" dirty="0">
                <a:latin typeface="Courier New"/>
                <a:cs typeface="Courier New"/>
              </a:rPr>
              <a:t>(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			{</a:t>
            </a:r>
            <a:r>
              <a:rPr lang="en-US" sz="1400" dirty="0" err="1">
                <a:latin typeface="Courier New"/>
                <a:cs typeface="Courier New"/>
              </a:rPr>
              <a:t>to:callee</a:t>
            </a:r>
            <a:r>
              <a:rPr lang="en-US" sz="1400" dirty="0">
                <a:latin typeface="Courier New"/>
                <a:cs typeface="Courier New"/>
              </a:rPr>
              <a:t>,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	 </a:t>
            </a:r>
            <a:r>
              <a:rPr lang="en-US" sz="1400" dirty="0" err="1" smtClean="0">
                <a:latin typeface="Courier New"/>
                <a:cs typeface="Courier New"/>
              </a:rPr>
              <a:t>onCallStatusEvent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dirty="0" err="1">
                <a:latin typeface="Courier New"/>
                <a:cs typeface="Courier New"/>
              </a:rPr>
              <a:t>onCallStatusEvent</a:t>
            </a:r>
            <a:r>
              <a:rPr lang="en-US" sz="1400" dirty="0">
                <a:latin typeface="Courier New"/>
                <a:cs typeface="Courier New"/>
              </a:rPr>
              <a:t>,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	 </a:t>
            </a:r>
            <a:r>
              <a:rPr lang="en-US" sz="1400" dirty="0" err="1" smtClean="0">
                <a:latin typeface="Courier New"/>
                <a:cs typeface="Courier New"/>
              </a:rPr>
              <a:t>onConferenceEvent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dirty="0" err="1">
                <a:latin typeface="Courier New"/>
                <a:cs typeface="Courier New"/>
              </a:rPr>
              <a:t>onConferenceEvent</a:t>
            </a:r>
            <a:r>
              <a:rPr lang="en-US" sz="1400" dirty="0">
                <a:latin typeface="Courier New"/>
                <a:cs typeface="Courier New"/>
              </a:rPr>
              <a:t>,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	 </a:t>
            </a:r>
            <a:r>
              <a:rPr lang="en-US" sz="1400" dirty="0" err="1" smtClean="0">
                <a:latin typeface="Courier New"/>
                <a:cs typeface="Courier New"/>
              </a:rPr>
              <a:t>onScreenShareEvent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dirty="0" err="1">
                <a:latin typeface="Courier New"/>
                <a:cs typeface="Courier New"/>
              </a:rPr>
              <a:t>onScreenShareEvent</a:t>
            </a:r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			)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gVideoCall.call</a:t>
            </a:r>
            <a:r>
              <a:rPr lang="en-US" sz="1400" dirty="0">
                <a:latin typeface="Courier New"/>
                <a:cs typeface="Courier New"/>
              </a:rPr>
              <a:t>();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  <a:r>
              <a:rPr lang="en-US" sz="1400" dirty="0">
                <a:latin typeface="Courier New"/>
                <a:cs typeface="Courier New"/>
              </a:rPr>
              <a:t>);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pic>
        <p:nvPicPr>
          <p:cNvPr id="9" name="Picture 8" descr="tenhands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16192"/>
            <a:ext cx="558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0992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	 Ten</a:t>
            </a:r>
            <a:r>
              <a:rPr lang="en-US" dirty="0" smtClean="0"/>
              <a:t>Hands</a:t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Powering video communications in your app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24CB6-A551-964E-9753-9F59BE26BF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4235" y="2916331"/>
            <a:ext cx="7297080" cy="148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lnSpc>
                <a:spcPct val="80000"/>
              </a:lnSpc>
              <a:spcAft>
                <a:spcPts val="600"/>
              </a:spcAft>
            </a:pPr>
            <a:r>
              <a:rPr lang="en-US" sz="2400" b="1" dirty="0" smtClean="0">
                <a:latin typeface="Gotham Narrow Book"/>
                <a:cs typeface="Gotham Narrow Book"/>
              </a:rPr>
              <a:t>Live Demo</a:t>
            </a:r>
            <a:r>
              <a:rPr lang="en-US" sz="2400" b="1" dirty="0">
                <a:latin typeface="Gotham Narrow Book"/>
                <a:cs typeface="Gotham Narrow Book"/>
              </a:rPr>
              <a:t>: </a:t>
            </a:r>
            <a:endParaRPr lang="en-US" sz="2400" b="1" dirty="0" smtClean="0">
              <a:latin typeface="Gotham Narrow Book"/>
              <a:cs typeface="Gotham Narrow Book"/>
            </a:endParaRPr>
          </a:p>
          <a:p>
            <a:pPr marL="457200" lvl="2">
              <a:lnSpc>
                <a:spcPct val="80000"/>
              </a:lnSpc>
              <a:spcAft>
                <a:spcPts val="600"/>
              </a:spcAft>
            </a:pPr>
            <a:r>
              <a:rPr lang="en-US" sz="2000" b="1" dirty="0" smtClean="0">
                <a:latin typeface="Gotham Narrow Book"/>
                <a:cs typeface="Gotham Narrow Book"/>
                <a:hlinkClick r:id="rId3"/>
              </a:rPr>
              <a:t>https</a:t>
            </a:r>
            <a:r>
              <a:rPr lang="en-US" sz="2000" b="1" dirty="0">
                <a:latin typeface="Gotham Narrow Book"/>
                <a:cs typeface="Gotham Narrow Book"/>
                <a:hlinkClick r:id="rId3"/>
              </a:rPr>
              <a:t>://</a:t>
            </a:r>
            <a:r>
              <a:rPr lang="en-US" sz="2000" b="1" dirty="0" smtClean="0">
                <a:latin typeface="Gotham Narrow Book"/>
                <a:cs typeface="Gotham Narrow Book"/>
                <a:hlinkClick r:id="rId3"/>
              </a:rPr>
              <a:t>daily.tenhands.net</a:t>
            </a:r>
            <a:r>
              <a:rPr lang="en-US" sz="2000" b="1" dirty="0">
                <a:latin typeface="Gotham Narrow Book"/>
                <a:cs typeface="Gotham Narrow Book"/>
                <a:hlinkClick r:id="rId3"/>
              </a:rPr>
              <a:t>/</a:t>
            </a:r>
            <a:r>
              <a:rPr lang="en-US" sz="2000" b="1" dirty="0" smtClean="0">
                <a:latin typeface="Gotham Narrow Book"/>
                <a:cs typeface="Gotham Narrow Book"/>
                <a:hlinkClick r:id="rId3"/>
              </a:rPr>
              <a:t>customCaller.html</a:t>
            </a:r>
            <a:endParaRPr lang="en-US" sz="2000" b="1" dirty="0" smtClean="0">
              <a:latin typeface="Gotham Narrow Book"/>
              <a:cs typeface="Gotham Narrow Book"/>
            </a:endParaRPr>
          </a:p>
          <a:p>
            <a:pPr marL="457200" lvl="2"/>
            <a:r>
              <a:rPr lang="en-US" sz="2000" b="1" dirty="0" smtClean="0">
                <a:latin typeface="Gotham Narrow Book"/>
                <a:cs typeface="Gotham Narrow Book"/>
                <a:hlinkClick r:id="rId4"/>
              </a:rPr>
              <a:t>https</a:t>
            </a:r>
            <a:r>
              <a:rPr lang="en-US" sz="2000" b="1" dirty="0">
                <a:latin typeface="Gotham Narrow Book"/>
                <a:cs typeface="Gotham Narrow Book"/>
                <a:hlinkClick r:id="rId4"/>
              </a:rPr>
              <a:t>://daily.tenhands.net/</a:t>
            </a:r>
            <a:r>
              <a:rPr lang="en-US" sz="2000" b="1" dirty="0" smtClean="0">
                <a:latin typeface="Gotham Narrow Book"/>
                <a:cs typeface="Gotham Narrow Book"/>
                <a:hlinkClick r:id="rId4"/>
              </a:rPr>
              <a:t>customCallee.html</a:t>
            </a:r>
            <a:endParaRPr lang="en-US" sz="2000" b="1" dirty="0">
              <a:latin typeface="Gotham Narrow Book"/>
              <a:cs typeface="Gotham Narrow Book"/>
            </a:endParaRPr>
          </a:p>
          <a:p>
            <a:pPr marL="457200" lvl="2"/>
            <a:endParaRPr lang="en-US" sz="2200" dirty="0">
              <a:latin typeface="Gotham Narrow Book"/>
              <a:cs typeface="Gotham Narrow Book"/>
            </a:endParaRPr>
          </a:p>
        </p:txBody>
      </p:sp>
      <p:pic>
        <p:nvPicPr>
          <p:cNvPr id="9" name="Picture 8" descr="tenhands1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16192"/>
            <a:ext cx="558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2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0992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	 Ten</a:t>
            </a:r>
            <a:r>
              <a:rPr lang="en-US" dirty="0" smtClean="0"/>
              <a:t>Hands</a:t>
            </a:r>
            <a:br>
              <a:rPr lang="en-US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Powering video communications in your app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24CB6-A551-964E-9753-9F59BE26BF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999" y="3086487"/>
            <a:ext cx="7605119" cy="8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 smtClean="0">
                <a:latin typeface="Gotham Narrow Book"/>
                <a:cs typeface="Gotham Narrow Book"/>
              </a:rPr>
              <a:t>Try us out at </a:t>
            </a:r>
            <a:r>
              <a:rPr lang="en-US" sz="2800" b="1" dirty="0" smtClean="0">
                <a:latin typeface="Gotham Narrow Book"/>
                <a:cs typeface="Gotham Narrow Book"/>
                <a:hlinkClick r:id="rId3"/>
              </a:rPr>
              <a:t>http://</a:t>
            </a:r>
            <a:r>
              <a:rPr lang="en-US" sz="2800" b="1" dirty="0" err="1" smtClean="0">
                <a:latin typeface="Gotham Narrow Book"/>
                <a:cs typeface="Gotham Narrow Book"/>
                <a:hlinkClick r:id="rId3"/>
              </a:rPr>
              <a:t>developers.tenhands.net</a:t>
            </a:r>
            <a:endParaRPr lang="en-US" sz="2400" b="1" dirty="0">
              <a:latin typeface="Gotham Narrow Book"/>
              <a:cs typeface="Gotham Narrow Book"/>
            </a:endParaRPr>
          </a:p>
          <a:p>
            <a:pPr marL="742950" lvl="2" indent="-285750">
              <a:buFont typeface="Lucida Grande"/>
              <a:buChar char="-"/>
            </a:pPr>
            <a:endParaRPr lang="en-US" sz="2200" dirty="0">
              <a:latin typeface="Gotham Narrow Book"/>
              <a:cs typeface="Gotham Narrow Book"/>
            </a:endParaRPr>
          </a:p>
        </p:txBody>
      </p:sp>
      <p:pic>
        <p:nvPicPr>
          <p:cNvPr id="9" name="Picture 8" descr="tenhands1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16192"/>
            <a:ext cx="558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5">
      <a:dk1>
        <a:srgbClr val="AB161C"/>
      </a:dk1>
      <a:lt1>
        <a:srgbClr val="FFFFFF"/>
      </a:lt1>
      <a:dk2>
        <a:srgbClr val="000000"/>
      </a:dk2>
      <a:lt2>
        <a:srgbClr val="F7F7F7"/>
      </a:lt2>
      <a:accent1>
        <a:srgbClr val="AB161C"/>
      </a:accent1>
      <a:accent2>
        <a:srgbClr val="FC8D1E"/>
      </a:accent2>
      <a:accent3>
        <a:srgbClr val="98C046"/>
      </a:accent3>
      <a:accent4>
        <a:srgbClr val="000000"/>
      </a:accent4>
      <a:accent5>
        <a:srgbClr val="007099"/>
      </a:accent5>
      <a:accent6>
        <a:srgbClr val="600000"/>
      </a:accent6>
      <a:hlink>
        <a:srgbClr val="AB161C"/>
      </a:hlink>
      <a:folHlink>
        <a:srgbClr val="3B373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24883</TotalTime>
  <Words>374</Words>
  <Application>Microsoft Macintosh PowerPoint</Application>
  <PresentationFormat>On-screen Show (4:3)</PresentationFormat>
  <Paragraphs>91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  TenHands Powering video communications in your app </vt:lpstr>
      <vt:lpstr>  TenHands Powering video communications in your app </vt:lpstr>
      <vt:lpstr>  TenHands Powering video communications in your app </vt:lpstr>
      <vt:lpstr>  TenHands Powering video communications in your app </vt:lpstr>
      <vt:lpstr>  TenHands Powering video communications in your app </vt:lpstr>
      <vt:lpstr>  TenHands Powering video communications in your app </vt:lpstr>
      <vt:lpstr>  TenHands Powering video communications in your app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Weidick</dc:creator>
  <cp:lastModifiedBy>Karthik Kothandaraman</cp:lastModifiedBy>
  <cp:revision>222</cp:revision>
  <dcterms:created xsi:type="dcterms:W3CDTF">2012-05-02T19:11:46Z</dcterms:created>
  <dcterms:modified xsi:type="dcterms:W3CDTF">2012-12-17T23:53:11Z</dcterms:modified>
</cp:coreProperties>
</file>