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1"/>
  </p:notesMasterIdLst>
  <p:sldIdLst>
    <p:sldId id="256" r:id="rId2"/>
    <p:sldId id="257" r:id="rId3"/>
    <p:sldId id="258" r:id="rId4"/>
    <p:sldId id="259" r:id="rId5"/>
    <p:sldId id="261" r:id="rId6"/>
    <p:sldId id="262" r:id="rId7"/>
    <p:sldId id="260" r:id="rId8"/>
    <p:sldId id="264" r:id="rId9"/>
    <p:sldId id="265" r:id="rId10"/>
    <p:sldId id="266" r:id="rId11"/>
    <p:sldId id="267" r:id="rId12"/>
    <p:sldId id="271" r:id="rId13"/>
    <p:sldId id="272" r:id="rId14"/>
    <p:sldId id="273" r:id="rId15"/>
    <p:sldId id="268" r:id="rId16"/>
    <p:sldId id="263" r:id="rId17"/>
    <p:sldId id="274" r:id="rId18"/>
    <p:sldId id="275" r:id="rId19"/>
    <p:sldId id="270"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62" autoAdjust="0"/>
    <p:restoredTop sz="94694" autoAdjust="0"/>
  </p:normalViewPr>
  <p:slideViewPr>
    <p:cSldViewPr snapToGrid="0">
      <p:cViewPr varScale="1">
        <p:scale>
          <a:sx n="101" d="100"/>
          <a:sy n="101" d="100"/>
        </p:scale>
        <p:origin x="126" y="90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2A63-8238-CF49-95F6-4E73F04318D6}" type="datetimeFigureOut">
              <a:rPr lang="en-US" smtClean="0"/>
              <a:t>2021-12-08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B5D43-6794-0847-9F6F-8A7B2FD27330}" type="slidenum">
              <a:rPr lang="en-US" smtClean="0"/>
              <a:t>‹#›</a:t>
            </a:fld>
            <a:endParaRPr lang="en-US"/>
          </a:p>
        </p:txBody>
      </p:sp>
    </p:spTree>
    <p:extLst>
      <p:ext uri="{BB962C8B-B14F-4D97-AF65-F5344CB8AC3E}">
        <p14:creationId xmlns:p14="http://schemas.microsoft.com/office/powerpoint/2010/main" val="8073814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2021-12-08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6432EF0-94D3-4491-AC30-D31EC23C4E59}"/>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419100" y="361950"/>
            <a:ext cx="2723577" cy="717640"/>
          </a:xfrm>
          <a:prstGeom prst="rect">
            <a:avLst/>
          </a:prstGeom>
        </p:spPr>
      </p:pic>
    </p:spTree>
    <p:extLst>
      <p:ext uri="{BB962C8B-B14F-4D97-AF65-F5344CB8AC3E}">
        <p14:creationId xmlns:p14="http://schemas.microsoft.com/office/powerpoint/2010/main" val="359986355"/>
      </p:ext>
    </p:extLst>
  </p:cSld>
  <p:clrMapOvr>
    <a:masterClrMapping/>
  </p:clrMapOvr>
  <p:extLst>
    <p:ext uri="{DCECCB84-F9BA-43D5-87BE-67443E8EF086}">
      <p15:sldGuideLst xmlns:p15="http://schemas.microsoft.com/office/powerpoint/2012/main">
        <p15:guide id="1" orient="horz" pos="228" userDrawn="1">
          <p15:clr>
            <a:srgbClr val="FBAE40"/>
          </p15:clr>
        </p15:guide>
        <p15:guide id="2" pos="1920" userDrawn="1">
          <p15:clr>
            <a:srgbClr val="FBAE40"/>
          </p15:clr>
        </p15:guide>
        <p15:guide id="3" pos="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2021-12-08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23E23BF7-9F5A-9E42-B502-689AC6A1E537}" type="slidenum">
              <a:rPr lang="en-US" smtClean="0"/>
              <a:pPr>
                <a:defRPr/>
              </a:pPr>
              <a:t>‹#›</a:t>
            </a:fld>
            <a:endParaRPr lang="en-US"/>
          </a:p>
        </p:txBody>
      </p:sp>
    </p:spTree>
    <p:extLst>
      <p:ext uri="{BB962C8B-B14F-4D97-AF65-F5344CB8AC3E}">
        <p14:creationId xmlns:p14="http://schemas.microsoft.com/office/powerpoint/2010/main" val="69930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2021-12-08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A2FA2D79-D5B9-9E44-BC26-5C4012EF6E34}" type="slidenum">
              <a:rPr lang="en-US" smtClean="0"/>
              <a:pPr>
                <a:defRPr/>
              </a:pPr>
              <a:t>‹#›</a:t>
            </a:fld>
            <a:endParaRPr lang="en-US"/>
          </a:p>
        </p:txBody>
      </p:sp>
    </p:spTree>
    <p:extLst>
      <p:ext uri="{BB962C8B-B14F-4D97-AF65-F5344CB8AC3E}">
        <p14:creationId xmlns:p14="http://schemas.microsoft.com/office/powerpoint/2010/main" val="2209954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6920"/>
            <a:ext cx="4040188"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6741"/>
            <a:ext cx="4040188" cy="275517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376920"/>
            <a:ext cx="4041775"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56741"/>
            <a:ext cx="4041775" cy="277188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815261A5-F588-D34E-A84B-E514DA90C9A0}" type="slidenum">
              <a:rPr lang="en-US"/>
              <a:pPr>
                <a:defRPr/>
              </a:pPr>
              <a:t>‹#›</a:t>
            </a:fld>
            <a:endParaRPr lang="en-US"/>
          </a:p>
        </p:txBody>
      </p:sp>
      <p:sp>
        <p:nvSpPr>
          <p:cNvPr id="8" name="Title 1"/>
          <p:cNvSpPr>
            <a:spLocks noGrp="1"/>
          </p:cNvSpPr>
          <p:nvPr>
            <p:ph type="title"/>
          </p:nvPr>
        </p:nvSpPr>
        <p:spPr>
          <a:xfrm>
            <a:off x="457200" y="707850"/>
            <a:ext cx="8229600" cy="606029"/>
          </a:xfrm>
        </p:spPr>
        <p:txBody>
          <a:bodyPr/>
          <a:lstStyle/>
          <a:p>
            <a:r>
              <a:rPr lang="en-US"/>
              <a:t>Click to edit Master title style</a:t>
            </a:r>
            <a:endParaRPr lang="en-US" dirty="0"/>
          </a:p>
        </p:txBody>
      </p:sp>
    </p:spTree>
    <p:extLst>
      <p:ext uri="{BB962C8B-B14F-4D97-AF65-F5344CB8AC3E}">
        <p14:creationId xmlns:p14="http://schemas.microsoft.com/office/powerpoint/2010/main" val="136104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2021-12-08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5488343-B159-074D-B355-B61FD1A20D53}" type="slidenum">
              <a:rPr lang="en-US" smtClean="0"/>
              <a:pPr>
                <a:defRPr/>
              </a:pPr>
              <a:t>‹#›</a:t>
            </a:fld>
            <a:endParaRPr lang="en-US"/>
          </a:p>
        </p:txBody>
      </p:sp>
    </p:spTree>
    <p:extLst>
      <p:ext uri="{BB962C8B-B14F-4D97-AF65-F5344CB8AC3E}">
        <p14:creationId xmlns:p14="http://schemas.microsoft.com/office/powerpoint/2010/main" val="31551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2021-12-08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C5424AE8-78F8-144E-A4FE-553D35E590AD}" type="slidenum">
              <a:rPr lang="en-US" smtClean="0"/>
              <a:pPr>
                <a:defRPr/>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9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2021-12-08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10EDA8B8-D04C-214E-83CE-5B60915F9360}" type="slidenum">
              <a:rPr lang="en-US" smtClean="0"/>
              <a:pPr>
                <a:defRPr/>
              </a:pPr>
              <a:t>‹#›</a:t>
            </a:fld>
            <a:endParaRPr lang="en-US"/>
          </a:p>
        </p:txBody>
      </p:sp>
    </p:spTree>
    <p:extLst>
      <p:ext uri="{BB962C8B-B14F-4D97-AF65-F5344CB8AC3E}">
        <p14:creationId xmlns:p14="http://schemas.microsoft.com/office/powerpoint/2010/main" val="389993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2021-12-08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815261A5-F588-D34E-A84B-E514DA90C9A0}" type="slidenum">
              <a:rPr lang="en-US" smtClean="0"/>
              <a:pPr>
                <a:defRPr/>
              </a:pPr>
              <a:t>‹#›</a:t>
            </a:fld>
            <a:endParaRPr lang="en-US"/>
          </a:p>
        </p:txBody>
      </p:sp>
    </p:spTree>
    <p:extLst>
      <p:ext uri="{BB962C8B-B14F-4D97-AF65-F5344CB8AC3E}">
        <p14:creationId xmlns:p14="http://schemas.microsoft.com/office/powerpoint/2010/main" val="97717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2021-12-08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47CC725B-9C86-6E43-AAF9-1A329DDB234C}" type="slidenum">
              <a:rPr lang="en-US" smtClean="0"/>
              <a:pPr>
                <a:defRPr/>
              </a:pPr>
              <a:t>‹#›</a:t>
            </a:fld>
            <a:endParaRPr lang="en-US"/>
          </a:p>
        </p:txBody>
      </p:sp>
    </p:spTree>
    <p:extLst>
      <p:ext uri="{BB962C8B-B14F-4D97-AF65-F5344CB8AC3E}">
        <p14:creationId xmlns:p14="http://schemas.microsoft.com/office/powerpoint/2010/main" val="242691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2021-12-08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a:defRPr/>
            </a:pPr>
            <a:fld id="{CB9A03EE-8AFD-D547-9E71-0BD0BE6F934E}" type="slidenum">
              <a:rPr lang="en-US" smtClean="0"/>
              <a:pPr>
                <a:defRPr/>
              </a:pPr>
              <a:t>‹#›</a:t>
            </a:fld>
            <a:endParaRPr lang="en-US"/>
          </a:p>
        </p:txBody>
      </p:sp>
    </p:spTree>
    <p:extLst>
      <p:ext uri="{BB962C8B-B14F-4D97-AF65-F5344CB8AC3E}">
        <p14:creationId xmlns:p14="http://schemas.microsoft.com/office/powerpoint/2010/main" val="319103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2021-12-08</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741F1C61-654F-EF4C-B7CF-635108DFC60F}" type="slidenum">
              <a:rPr lang="en-US" smtClean="0"/>
              <a:pPr>
                <a:defRPr/>
              </a:pPr>
              <a:t>‹#›</a:t>
            </a:fld>
            <a:endParaRPr lang="en-US"/>
          </a:p>
        </p:txBody>
      </p:sp>
    </p:spTree>
    <p:extLst>
      <p:ext uri="{BB962C8B-B14F-4D97-AF65-F5344CB8AC3E}">
        <p14:creationId xmlns:p14="http://schemas.microsoft.com/office/powerpoint/2010/main" val="2102531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2021-12-08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77A5825F-7512-8045-B403-CF218AA2013E}" type="slidenum">
              <a:rPr lang="en-US" smtClean="0"/>
              <a:pPr>
                <a:defRPr/>
              </a:pPr>
              <a:t>‹#›</a:t>
            </a:fld>
            <a:endParaRPr lang="en-US"/>
          </a:p>
        </p:txBody>
      </p:sp>
    </p:spTree>
    <p:extLst>
      <p:ext uri="{BB962C8B-B14F-4D97-AF65-F5344CB8AC3E}">
        <p14:creationId xmlns:p14="http://schemas.microsoft.com/office/powerpoint/2010/main" val="243380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2021-12-08</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1E54550-70B7-49DF-A13D-33D6CCC362F2}"/>
              </a:ext>
            </a:extLst>
          </p:cNvPr>
          <p:cNvPicPr>
            <a:picLocks noChangeAspect="1"/>
          </p:cNvPicPr>
          <p:nvPr userDrawn="1"/>
        </p:nvPicPr>
        <p:blipFill>
          <a:blip r:embed="rId14" cstate="email">
            <a:extLst>
              <a:ext uri="{28A0092B-C50C-407E-A947-70E740481C1C}">
                <a14:useLocalDpi xmlns:a14="http://schemas.microsoft.com/office/drawing/2010/main" val="0"/>
              </a:ext>
            </a:extLst>
          </a:blip>
          <a:srcRect/>
          <a:stretch/>
        </p:blipFill>
        <p:spPr>
          <a:xfrm>
            <a:off x="281057" y="110767"/>
            <a:ext cx="1398182" cy="378386"/>
          </a:xfrm>
          <a:prstGeom prst="rect">
            <a:avLst/>
          </a:prstGeom>
        </p:spPr>
      </p:pic>
      <p:cxnSp>
        <p:nvCxnSpPr>
          <p:cNvPr id="12" name="Straight Connector 11">
            <a:extLst>
              <a:ext uri="{FF2B5EF4-FFF2-40B4-BE49-F238E27FC236}">
                <a16:creationId xmlns:a16="http://schemas.microsoft.com/office/drawing/2014/main" id="{BADC36AC-A907-48FF-BDEE-ABA3081C278D}"/>
              </a:ext>
            </a:extLst>
          </p:cNvPr>
          <p:cNvCxnSpPr/>
          <p:nvPr userDrawn="1"/>
        </p:nvCxnSpPr>
        <p:spPr>
          <a:xfrm>
            <a:off x="0" y="533399"/>
            <a:ext cx="9144000" cy="635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5485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24" r:id="rId12"/>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21105/joss.00638" TargetMode="External"/><Relationship Id="rId2" Type="http://schemas.openxmlformats.org/officeDocument/2006/relationships/hyperlink" Target="https://doi.org/10.1023/B:DAMI.0000005258.31418.83" TargetMode="External"/><Relationship Id="rId1" Type="http://schemas.openxmlformats.org/officeDocument/2006/relationships/slideLayout" Target="../slideLayouts/slideLayout2.xml"/><Relationship Id="rId4" Type="http://schemas.openxmlformats.org/officeDocument/2006/relationships/hyperlink" Target="https://usafacts.org/visualizations/covid-vaccine-tracker-stat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ctrTitle"/>
          </p:nvPr>
        </p:nvSpPr>
        <p:spPr/>
        <p:txBody>
          <a:bodyPr>
            <a:normAutofit/>
          </a:bodyPr>
          <a:lstStyle/>
          <a:p>
            <a:pPr eaLnBrk="1" hangingPunct="1"/>
            <a:r>
              <a:rPr lang="en-US" sz="3200" dirty="0">
                <a:latin typeface="Arial" charset="0"/>
              </a:rPr>
              <a:t>Big Data Algorithms (Fall 2021) Project:</a:t>
            </a:r>
            <a:br>
              <a:rPr lang="en-US" sz="3200" dirty="0">
                <a:latin typeface="Arial" charset="0"/>
              </a:rPr>
            </a:br>
            <a:r>
              <a:rPr lang="en-US" sz="3200" dirty="0">
                <a:latin typeface="Arial" charset="0"/>
              </a:rPr>
              <a:t>Vaccine Adverse Event Reporting System (VAERS) </a:t>
            </a:r>
          </a:p>
        </p:txBody>
      </p:sp>
      <p:sp>
        <p:nvSpPr>
          <p:cNvPr id="13314" name="Rectangle 3"/>
          <p:cNvSpPr>
            <a:spLocks noGrp="1" noChangeArrowheads="1"/>
          </p:cNvSpPr>
          <p:nvPr>
            <p:ph type="subTitle" idx="1"/>
          </p:nvPr>
        </p:nvSpPr>
        <p:spPr/>
        <p:txBody>
          <a:bodyPr>
            <a:normAutofit fontScale="70000" lnSpcReduction="20000"/>
          </a:bodyPr>
          <a:lstStyle/>
          <a:p>
            <a:pPr eaLnBrk="1" hangingPunct="1"/>
            <a:r>
              <a:rPr lang="en-US" sz="2000" dirty="0">
                <a:latin typeface="Arial" charset="0"/>
              </a:rPr>
              <a:t>Group 7:</a:t>
            </a:r>
          </a:p>
          <a:p>
            <a:pPr marL="342900" indent="-342900" eaLnBrk="1" hangingPunct="1">
              <a:buFont typeface="Arial" panose="020B0604020202020204" pitchFamily="34" charset="0"/>
              <a:buChar char="•"/>
            </a:pPr>
            <a:r>
              <a:rPr lang="en-US" sz="2000" dirty="0">
                <a:latin typeface="Arial" charset="0"/>
              </a:rPr>
              <a:t>Doug Jih</a:t>
            </a:r>
          </a:p>
          <a:p>
            <a:pPr marL="342900" indent="-342900" eaLnBrk="1" hangingPunct="1">
              <a:buFont typeface="Arial" panose="020B0604020202020204" pitchFamily="34" charset="0"/>
              <a:buChar char="•"/>
            </a:pPr>
            <a:r>
              <a:rPr lang="en-US" sz="2000" dirty="0" err="1">
                <a:latin typeface="Arial" charset="0"/>
              </a:rPr>
              <a:t>Harica</a:t>
            </a:r>
            <a:r>
              <a:rPr lang="en-US" sz="2000" dirty="0">
                <a:latin typeface="Arial" charset="0"/>
              </a:rPr>
              <a:t> </a:t>
            </a:r>
            <a:r>
              <a:rPr lang="en-US" sz="2000" dirty="0" err="1">
                <a:latin typeface="Arial" charset="0"/>
              </a:rPr>
              <a:t>Bhogavalli</a:t>
            </a:r>
            <a:r>
              <a:rPr lang="en-US" sz="2000" dirty="0">
                <a:latin typeface="Arial" charset="0"/>
              </a:rPr>
              <a:t> Naga Lakshmi</a:t>
            </a:r>
          </a:p>
          <a:p>
            <a:pPr eaLnBrk="1" hangingPunct="1"/>
            <a:endParaRPr lang="en-US" sz="2000" dirty="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5A77-AB41-47B3-BB74-71D05FDA885F}"/>
              </a:ext>
            </a:extLst>
          </p:cNvPr>
          <p:cNvSpPr>
            <a:spLocks noGrp="1"/>
          </p:cNvSpPr>
          <p:nvPr>
            <p:ph type="title"/>
          </p:nvPr>
        </p:nvSpPr>
        <p:spPr/>
        <p:txBody>
          <a:bodyPr/>
          <a:lstStyle/>
          <a:p>
            <a:r>
              <a:rPr lang="en-US" dirty="0"/>
              <a:t>Results – EDA (2)</a:t>
            </a:r>
          </a:p>
        </p:txBody>
      </p:sp>
      <p:sp>
        <p:nvSpPr>
          <p:cNvPr id="14" name="Content Placeholder 13">
            <a:extLst>
              <a:ext uri="{FF2B5EF4-FFF2-40B4-BE49-F238E27FC236}">
                <a16:creationId xmlns:a16="http://schemas.microsoft.com/office/drawing/2014/main" id="{75D9CC98-99D7-4048-B114-D08898084990}"/>
              </a:ext>
            </a:extLst>
          </p:cNvPr>
          <p:cNvSpPr>
            <a:spLocks noGrp="1"/>
          </p:cNvSpPr>
          <p:nvPr>
            <p:ph sz="half" idx="2"/>
          </p:nvPr>
        </p:nvSpPr>
        <p:spPr>
          <a:xfrm>
            <a:off x="6192078" y="1384300"/>
            <a:ext cx="2395331" cy="3366603"/>
          </a:xfrm>
        </p:spPr>
        <p:txBody>
          <a:bodyPr>
            <a:normAutofit/>
          </a:bodyPr>
          <a:lstStyle/>
          <a:p>
            <a:pPr marL="285750" indent="-285750">
              <a:buFont typeface="Arial" panose="020B0604020202020204" pitchFamily="34" charset="0"/>
              <a:buChar char="•"/>
            </a:pPr>
            <a:r>
              <a:rPr lang="en-US" sz="1100" dirty="0"/>
              <a:t>The top symptoms for Females and Males are different for the Moderna vaccine, while the top symptoms are same, but differ in volumes, for the Pfizer/BioNTech and Johnson &amp; Johnson Vaccine.</a:t>
            </a:r>
          </a:p>
          <a:p>
            <a:pPr marL="285750" indent="-285750">
              <a:buFont typeface="Arial" panose="020B0604020202020204" pitchFamily="34" charset="0"/>
              <a:buChar char="•"/>
            </a:pPr>
            <a:r>
              <a:rPr lang="en-US" sz="1100" dirty="0"/>
              <a:t>Headache is the most common reported side effect, followed by pyrexia.</a:t>
            </a:r>
          </a:p>
          <a:p>
            <a:pPr marL="285750" indent="-285750">
              <a:buFont typeface="Arial" panose="020B0604020202020204" pitchFamily="34" charset="0"/>
              <a:buChar char="•"/>
            </a:pPr>
            <a:r>
              <a:rPr lang="en-US" sz="1100" dirty="0"/>
              <a:t>Much higher percentages of reports for female patients involve headache, pyrexia, fatigue, chills, and pain, than reports for male patients – but only for Moderna and Pfizer/BioNTech, not Johnson &amp; Johnson.</a:t>
            </a:r>
          </a:p>
        </p:txBody>
      </p:sp>
      <p:pic>
        <p:nvPicPr>
          <p:cNvPr id="4" name="Picture 3">
            <a:extLst>
              <a:ext uri="{FF2B5EF4-FFF2-40B4-BE49-F238E27FC236}">
                <a16:creationId xmlns:a16="http://schemas.microsoft.com/office/drawing/2014/main" id="{F1E51056-97FF-4C66-96C0-0A0986009373}"/>
              </a:ext>
            </a:extLst>
          </p:cNvPr>
          <p:cNvPicPr>
            <a:picLocks noChangeAspect="1"/>
          </p:cNvPicPr>
          <p:nvPr/>
        </p:nvPicPr>
        <p:blipFill>
          <a:blip r:embed="rId2"/>
          <a:stretch>
            <a:fillRect/>
          </a:stretch>
        </p:blipFill>
        <p:spPr>
          <a:xfrm>
            <a:off x="375615" y="1384300"/>
            <a:ext cx="5558459" cy="3332448"/>
          </a:xfrm>
          <a:prstGeom prst="rect">
            <a:avLst/>
          </a:prstGeom>
        </p:spPr>
      </p:pic>
    </p:spTree>
    <p:extLst>
      <p:ext uri="{BB962C8B-B14F-4D97-AF65-F5344CB8AC3E}">
        <p14:creationId xmlns:p14="http://schemas.microsoft.com/office/powerpoint/2010/main" val="155144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E4A2-9873-44A8-806E-0D2521AF8C53}"/>
              </a:ext>
            </a:extLst>
          </p:cNvPr>
          <p:cNvSpPr>
            <a:spLocks noGrp="1"/>
          </p:cNvSpPr>
          <p:nvPr>
            <p:ph type="title"/>
          </p:nvPr>
        </p:nvSpPr>
        <p:spPr/>
        <p:txBody>
          <a:bodyPr/>
          <a:lstStyle/>
          <a:p>
            <a:r>
              <a:rPr lang="en-US" dirty="0"/>
              <a:t>Results – Frequent </a:t>
            </a:r>
            <a:r>
              <a:rPr lang="en-US" dirty="0" err="1"/>
              <a:t>Itemsets</a:t>
            </a:r>
            <a:r>
              <a:rPr lang="en-US" dirty="0"/>
              <a:t> (1)</a:t>
            </a:r>
          </a:p>
        </p:txBody>
      </p:sp>
      <p:sp>
        <p:nvSpPr>
          <p:cNvPr id="5" name="Content Placeholder 4">
            <a:extLst>
              <a:ext uri="{FF2B5EF4-FFF2-40B4-BE49-F238E27FC236}">
                <a16:creationId xmlns:a16="http://schemas.microsoft.com/office/drawing/2014/main" id="{76084849-C1CE-474F-89EA-CC9EFFA3CC75}"/>
              </a:ext>
            </a:extLst>
          </p:cNvPr>
          <p:cNvSpPr>
            <a:spLocks noGrp="1"/>
          </p:cNvSpPr>
          <p:nvPr>
            <p:ph idx="1"/>
          </p:nvPr>
        </p:nvSpPr>
        <p:spPr/>
        <p:txBody>
          <a:bodyPr>
            <a:normAutofit/>
          </a:bodyPr>
          <a:lstStyle/>
          <a:p>
            <a:pPr marL="288036" marR="0" lvl="1" indent="-137160" algn="l" defTabSz="685800" rtl="0" eaLnBrk="0" fontAlgn="base" latinLnBrk="0" hangingPunct="0">
              <a:lnSpc>
                <a:spcPct val="200000"/>
              </a:lnSpc>
              <a:spcBef>
                <a:spcPct val="0"/>
              </a:spcBef>
              <a:spcAft>
                <a:spcPct val="0"/>
              </a:spcAft>
              <a:buClr>
                <a:srgbClr val="E48312"/>
              </a:buClr>
              <a:buSzTx/>
              <a:buFont typeface="Arial" panose="020B0604020202020204" pitchFamily="34" charset="0"/>
              <a:buChar char="•"/>
              <a:tabLst/>
              <a:defRPr/>
            </a:pPr>
            <a:r>
              <a:rPr kumimoji="0" lang="en-US" altLang="en-US" sz="1400" b="0" i="0" u="none" strike="noStrike" kern="1200" cap="none" spc="0" normalizeH="0" baseline="0" noProof="0" dirty="0">
                <a:ln>
                  <a:noFill/>
                </a:ln>
                <a:solidFill>
                  <a:srgbClr val="000000"/>
                </a:solidFill>
                <a:effectLst/>
                <a:uLnTx/>
                <a:uFillTx/>
                <a:latin typeface="Calibri" panose="020F0502020204030204"/>
                <a:ea typeface="+mn-ea"/>
                <a:cs typeface="+mn-cs"/>
              </a:rPr>
              <a:t>Generated 14260 frequent</a:t>
            </a:r>
            <a:r>
              <a:rPr lang="en-US" altLang="en-US" sz="1400" dirty="0">
                <a:solidFill>
                  <a:srgbClr val="000000"/>
                </a:solidFill>
                <a:latin typeface="Calibri" panose="020F0502020204030204"/>
              </a:rPr>
              <a:t> </a:t>
            </a:r>
            <a:r>
              <a:rPr lang="en-US" altLang="en-US" sz="1400" dirty="0" err="1">
                <a:solidFill>
                  <a:srgbClr val="000000"/>
                </a:solidFill>
                <a:latin typeface="Calibri" panose="020F0502020204030204"/>
              </a:rPr>
              <a:t>itemsets</a:t>
            </a:r>
            <a:r>
              <a:rPr lang="en-US" altLang="en-US" sz="1400" dirty="0">
                <a:solidFill>
                  <a:srgbClr val="000000"/>
                </a:solidFill>
                <a:latin typeface="Calibri" panose="020F0502020204030204"/>
              </a:rPr>
              <a:t> from 993374 “baskets” (using 0.001 support threshold)</a:t>
            </a:r>
          </a:p>
          <a:p>
            <a:pPr marL="288036" marR="0" lvl="1" indent="-137160" algn="l" defTabSz="685800" rtl="0" eaLnBrk="0" fontAlgn="base" latinLnBrk="0" hangingPunct="0">
              <a:lnSpc>
                <a:spcPct val="200000"/>
              </a:lnSpc>
              <a:spcBef>
                <a:spcPct val="0"/>
              </a:spcBef>
              <a:spcAft>
                <a:spcPct val="0"/>
              </a:spcAft>
              <a:buClr>
                <a:srgbClr val="E48312"/>
              </a:buClr>
              <a:buSzTx/>
              <a:buFont typeface="Arial" panose="020B0604020202020204" pitchFamily="34" charset="0"/>
              <a:buChar char="•"/>
              <a:tabLst/>
              <a:defRPr/>
            </a:pPr>
            <a:r>
              <a:rPr lang="en-US" altLang="en-US" sz="1400" dirty="0">
                <a:solidFill>
                  <a:srgbClr val="000000"/>
                </a:solidFill>
                <a:latin typeface="Calibri" panose="020F0502020204030204"/>
              </a:rPr>
              <a:t>Examples of baskets:</a:t>
            </a:r>
          </a:p>
          <a:p>
            <a:pPr lvl="2" eaLnBrk="0" fontAlgn="base" hangingPunct="0">
              <a:lnSpc>
                <a:spcPct val="200000"/>
              </a:lnSpc>
              <a:spcBef>
                <a:spcPct val="0"/>
              </a:spcBef>
              <a:spcAft>
                <a:spcPct val="0"/>
              </a:spcAft>
              <a:buClr>
                <a:srgbClr val="E48312"/>
              </a:buClr>
              <a:buFont typeface="Arial" panose="020B0604020202020204" pitchFamily="34" charset="0"/>
              <a:buChar char="•"/>
              <a:defRPr/>
            </a:pPr>
            <a:r>
              <a:rPr lang="en-US" altLang="en-US" sz="1400" dirty="0">
                <a:solidFill>
                  <a:srgbClr val="000000"/>
                </a:solidFill>
                <a:latin typeface="Calibri" panose="020F0502020204030204"/>
              </a:rPr>
              <a:t>'TX',  'Age 19-33',  'Female',  'Recovered',  'COVID19 (COVID19 (MODERNA))',  'Dysphagia',  'Epiglottitis'</a:t>
            </a:r>
          </a:p>
          <a:p>
            <a:pPr lvl="2" eaLnBrk="0" fontAlgn="base" hangingPunct="0">
              <a:lnSpc>
                <a:spcPct val="200000"/>
              </a:lnSpc>
              <a:spcBef>
                <a:spcPct val="0"/>
              </a:spcBef>
              <a:spcAft>
                <a:spcPct val="0"/>
              </a:spcAft>
              <a:buClr>
                <a:srgbClr val="E48312"/>
              </a:buClr>
              <a:buFont typeface="Arial" panose="020B0604020202020204" pitchFamily="34" charset="0"/>
              <a:buChar char="•"/>
              <a:defRPr/>
            </a:pPr>
            <a:r>
              <a:rPr lang="en-US" altLang="en-US" sz="1400" dirty="0">
                <a:solidFill>
                  <a:srgbClr val="000000"/>
                </a:solidFill>
                <a:latin typeface="Calibri" panose="020F0502020204030204"/>
              </a:rPr>
              <a:t>'CA',  'Age 65-78',  'Female',  'Recovered',  'COVID19 (COVID19 (MODERNA))',  'Anxiety',  '</a:t>
            </a:r>
            <a:r>
              <a:rPr lang="en-US" altLang="en-US" sz="1400" dirty="0" err="1">
                <a:solidFill>
                  <a:srgbClr val="000000"/>
                </a:solidFill>
                <a:latin typeface="Calibri" panose="020F0502020204030204"/>
              </a:rPr>
              <a:t>Dyspnoea</a:t>
            </a:r>
            <a:r>
              <a:rPr lang="en-US" altLang="en-US" sz="1400" dirty="0">
                <a:solidFill>
                  <a:srgbClr val="000000"/>
                </a:solidFill>
                <a:latin typeface="Calibri" panose="020F0502020204030204"/>
              </a:rPr>
              <a:t>'</a:t>
            </a:r>
          </a:p>
          <a:p>
            <a:pPr marL="288036" marR="0" lvl="1" indent="-137160" algn="l" defTabSz="685800" rtl="0" eaLnBrk="0" fontAlgn="base" latinLnBrk="0" hangingPunct="0">
              <a:lnSpc>
                <a:spcPct val="200000"/>
              </a:lnSpc>
              <a:spcBef>
                <a:spcPct val="0"/>
              </a:spcBef>
              <a:spcAft>
                <a:spcPct val="0"/>
              </a:spcAft>
              <a:buClr>
                <a:srgbClr val="E48312"/>
              </a:buClr>
              <a:buSzTx/>
              <a:buFont typeface="Arial" panose="020B0604020202020204" pitchFamily="34" charset="0"/>
              <a:buChar char="•"/>
              <a:tabLst/>
              <a:defRPr/>
            </a:pPr>
            <a:endParaRPr kumimoji="0" lang="en-US" alt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US" sz="1400" dirty="0"/>
          </a:p>
        </p:txBody>
      </p:sp>
    </p:spTree>
    <p:extLst>
      <p:ext uri="{BB962C8B-B14F-4D97-AF65-F5344CB8AC3E}">
        <p14:creationId xmlns:p14="http://schemas.microsoft.com/office/powerpoint/2010/main" val="280791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0F43-D55A-4483-95B9-C13BB5C00B67}"/>
              </a:ext>
            </a:extLst>
          </p:cNvPr>
          <p:cNvSpPr>
            <a:spLocks noGrp="1"/>
          </p:cNvSpPr>
          <p:nvPr>
            <p:ph type="title"/>
          </p:nvPr>
        </p:nvSpPr>
        <p:spPr/>
        <p:txBody>
          <a:bodyPr/>
          <a:lstStyle/>
          <a:p>
            <a:r>
              <a:rPr lang="en-US" dirty="0"/>
              <a:t>Results – Frequent </a:t>
            </a:r>
            <a:r>
              <a:rPr lang="en-US" dirty="0" err="1"/>
              <a:t>Itemsets</a:t>
            </a:r>
            <a:r>
              <a:rPr lang="en-US" dirty="0"/>
              <a:t> (2)</a:t>
            </a:r>
          </a:p>
        </p:txBody>
      </p:sp>
      <p:sp>
        <p:nvSpPr>
          <p:cNvPr id="3" name="Content Placeholder 2">
            <a:extLst>
              <a:ext uri="{FF2B5EF4-FFF2-40B4-BE49-F238E27FC236}">
                <a16:creationId xmlns:a16="http://schemas.microsoft.com/office/drawing/2014/main" id="{F17B776F-1EFF-48B7-9E0C-99EDD4128AC7}"/>
              </a:ext>
            </a:extLst>
          </p:cNvPr>
          <p:cNvSpPr>
            <a:spLocks noGrp="1"/>
          </p:cNvSpPr>
          <p:nvPr>
            <p:ph idx="1"/>
          </p:nvPr>
        </p:nvSpPr>
        <p:spPr/>
        <p:txBody>
          <a:bodyPr/>
          <a:lstStyle/>
          <a:p>
            <a:r>
              <a:rPr lang="en-US" dirty="0"/>
              <a:t>Top frequent </a:t>
            </a:r>
            <a:r>
              <a:rPr lang="en-US" dirty="0" err="1"/>
              <a:t>itemsets</a:t>
            </a:r>
            <a:r>
              <a:rPr lang="en-US" dirty="0"/>
              <a:t>:</a:t>
            </a:r>
          </a:p>
          <a:p>
            <a:endParaRPr lang="en-US" dirty="0"/>
          </a:p>
        </p:txBody>
      </p:sp>
      <p:graphicFrame>
        <p:nvGraphicFramePr>
          <p:cNvPr id="4" name="Table 3">
            <a:extLst>
              <a:ext uri="{FF2B5EF4-FFF2-40B4-BE49-F238E27FC236}">
                <a16:creationId xmlns:a16="http://schemas.microsoft.com/office/drawing/2014/main" id="{62F0500D-A297-4824-B990-F772B22B67B9}"/>
              </a:ext>
            </a:extLst>
          </p:cNvPr>
          <p:cNvGraphicFramePr>
            <a:graphicFrameLocks noGrp="1"/>
          </p:cNvGraphicFramePr>
          <p:nvPr>
            <p:extLst>
              <p:ext uri="{D42A27DB-BD31-4B8C-83A1-F6EECF244321}">
                <p14:modId xmlns:p14="http://schemas.microsoft.com/office/powerpoint/2010/main" val="3950237223"/>
              </p:ext>
            </p:extLst>
          </p:nvPr>
        </p:nvGraphicFramePr>
        <p:xfrm>
          <a:off x="3358970" y="1384301"/>
          <a:ext cx="3757626" cy="3068136"/>
        </p:xfrm>
        <a:graphic>
          <a:graphicData uri="http://schemas.openxmlformats.org/drawingml/2006/table">
            <a:tbl>
              <a:tblPr/>
              <a:tblGrid>
                <a:gridCol w="1878813">
                  <a:extLst>
                    <a:ext uri="{9D8B030D-6E8A-4147-A177-3AD203B41FA5}">
                      <a16:colId xmlns:a16="http://schemas.microsoft.com/office/drawing/2014/main" val="2125521877"/>
                    </a:ext>
                  </a:extLst>
                </a:gridCol>
                <a:gridCol w="1878813">
                  <a:extLst>
                    <a:ext uri="{9D8B030D-6E8A-4147-A177-3AD203B41FA5}">
                      <a16:colId xmlns:a16="http://schemas.microsoft.com/office/drawing/2014/main" val="2156045354"/>
                    </a:ext>
                  </a:extLst>
                </a:gridCol>
              </a:tblGrid>
              <a:tr h="258105">
                <a:tc>
                  <a:txBody>
                    <a:bodyPr/>
                    <a:lstStyle/>
                    <a:p>
                      <a:r>
                        <a:rPr lang="en-US" sz="1200" dirty="0"/>
                        <a:t>support</a:t>
                      </a:r>
                    </a:p>
                  </a:txBody>
                  <a:tcPr marL="79417" marR="79417" marT="39708" marB="39708" anchor="ctr">
                    <a:lnL>
                      <a:noFill/>
                    </a:lnL>
                    <a:lnR>
                      <a:noFill/>
                    </a:lnR>
                    <a:lnT>
                      <a:noFill/>
                    </a:lnT>
                    <a:lnB>
                      <a:noFill/>
                    </a:lnB>
                  </a:tcPr>
                </a:tc>
                <a:tc>
                  <a:txBody>
                    <a:bodyPr/>
                    <a:lstStyle/>
                    <a:p>
                      <a:r>
                        <a:rPr lang="en-US" sz="1200" dirty="0" err="1"/>
                        <a:t>itemsets</a:t>
                      </a:r>
                      <a:endParaRPr lang="en-US" sz="1200" dirty="0"/>
                    </a:p>
                  </a:txBody>
                  <a:tcPr marL="79417" marR="79417" marT="39708" marB="39708">
                    <a:lnL>
                      <a:noFill/>
                    </a:lnL>
                    <a:lnR>
                      <a:noFill/>
                    </a:lnR>
                    <a:lnT>
                      <a:noFill/>
                    </a:lnT>
                    <a:lnB>
                      <a:noFill/>
                    </a:lnB>
                  </a:tcPr>
                </a:tc>
                <a:extLst>
                  <a:ext uri="{0D108BD9-81ED-4DB2-BD59-A6C34878D82A}">
                    <a16:rowId xmlns:a16="http://schemas.microsoft.com/office/drawing/2014/main" val="2303322411"/>
                  </a:ext>
                </a:extLst>
              </a:tr>
              <a:tr h="258105">
                <a:tc>
                  <a:txBody>
                    <a:bodyPr/>
                    <a:lstStyle/>
                    <a:p>
                      <a:r>
                        <a:rPr lang="en-US" sz="1200" dirty="0"/>
                        <a:t>0.677220</a:t>
                      </a:r>
                    </a:p>
                  </a:txBody>
                  <a:tcPr marL="79417" marR="79417" marT="39708" marB="39708" anchor="ctr">
                    <a:lnL>
                      <a:noFill/>
                    </a:lnL>
                    <a:lnR>
                      <a:noFill/>
                    </a:lnR>
                    <a:lnT>
                      <a:noFill/>
                    </a:lnT>
                    <a:lnB>
                      <a:noFill/>
                    </a:lnB>
                  </a:tcPr>
                </a:tc>
                <a:tc>
                  <a:txBody>
                    <a:bodyPr/>
                    <a:lstStyle/>
                    <a:p>
                      <a:r>
                        <a:rPr lang="en-US" sz="1200"/>
                        <a:t>(Female)</a:t>
                      </a:r>
                    </a:p>
                  </a:txBody>
                  <a:tcPr marL="79417" marR="79417" marT="39708" marB="39708" anchor="ctr">
                    <a:lnL>
                      <a:noFill/>
                    </a:lnL>
                    <a:lnR>
                      <a:noFill/>
                    </a:lnR>
                    <a:lnT>
                      <a:noFill/>
                    </a:lnT>
                    <a:lnB>
                      <a:noFill/>
                    </a:lnB>
                  </a:tcPr>
                </a:tc>
                <a:extLst>
                  <a:ext uri="{0D108BD9-81ED-4DB2-BD59-A6C34878D82A}">
                    <a16:rowId xmlns:a16="http://schemas.microsoft.com/office/drawing/2014/main" val="4107244157"/>
                  </a:ext>
                </a:extLst>
              </a:tr>
              <a:tr h="436792">
                <a:tc>
                  <a:txBody>
                    <a:bodyPr/>
                    <a:lstStyle/>
                    <a:p>
                      <a:r>
                        <a:rPr lang="en-US" sz="1200" dirty="0"/>
                        <a:t>0.428552</a:t>
                      </a:r>
                    </a:p>
                  </a:txBody>
                  <a:tcPr marL="79417" marR="79417" marT="39708" marB="39708" anchor="ctr">
                    <a:lnL>
                      <a:noFill/>
                    </a:lnL>
                    <a:lnR>
                      <a:noFill/>
                    </a:lnR>
                    <a:lnT>
                      <a:noFill/>
                    </a:lnT>
                    <a:lnB>
                      <a:noFill/>
                    </a:lnB>
                  </a:tcPr>
                </a:tc>
                <a:tc>
                  <a:txBody>
                    <a:bodyPr/>
                    <a:lstStyle/>
                    <a:p>
                      <a:r>
                        <a:rPr lang="en-US" sz="1200"/>
                        <a:t>(COVID19 (COVID19 (MODERNA)))</a:t>
                      </a:r>
                    </a:p>
                  </a:txBody>
                  <a:tcPr marL="79417" marR="79417" marT="39708" marB="39708" anchor="ctr">
                    <a:lnL>
                      <a:noFill/>
                    </a:lnL>
                    <a:lnR>
                      <a:noFill/>
                    </a:lnR>
                    <a:lnT>
                      <a:noFill/>
                    </a:lnT>
                    <a:lnB>
                      <a:noFill/>
                    </a:lnB>
                  </a:tcPr>
                </a:tc>
                <a:extLst>
                  <a:ext uri="{0D108BD9-81ED-4DB2-BD59-A6C34878D82A}">
                    <a16:rowId xmlns:a16="http://schemas.microsoft.com/office/drawing/2014/main" val="2101264600"/>
                  </a:ext>
                </a:extLst>
              </a:tr>
              <a:tr h="258105">
                <a:tc>
                  <a:txBody>
                    <a:bodyPr/>
                    <a:lstStyle/>
                    <a:p>
                      <a:r>
                        <a:rPr lang="en-US" sz="1200" dirty="0"/>
                        <a:t>0.312031</a:t>
                      </a:r>
                    </a:p>
                  </a:txBody>
                  <a:tcPr marL="79417" marR="79417" marT="39708" marB="39708" anchor="ctr">
                    <a:lnL>
                      <a:noFill/>
                    </a:lnL>
                    <a:lnR>
                      <a:noFill/>
                    </a:lnR>
                    <a:lnT>
                      <a:noFill/>
                    </a:lnT>
                    <a:lnB>
                      <a:noFill/>
                    </a:lnB>
                  </a:tcPr>
                </a:tc>
                <a:tc>
                  <a:txBody>
                    <a:bodyPr/>
                    <a:lstStyle/>
                    <a:p>
                      <a:r>
                        <a:rPr lang="en-US" sz="1200"/>
                        <a:t>(Recovered)</a:t>
                      </a:r>
                    </a:p>
                  </a:txBody>
                  <a:tcPr marL="79417" marR="79417" marT="39708" marB="39708" anchor="ctr">
                    <a:lnL>
                      <a:noFill/>
                    </a:lnL>
                    <a:lnR>
                      <a:noFill/>
                    </a:lnR>
                    <a:lnT>
                      <a:noFill/>
                    </a:lnT>
                    <a:lnB>
                      <a:noFill/>
                    </a:lnB>
                  </a:tcPr>
                </a:tc>
                <a:extLst>
                  <a:ext uri="{0D108BD9-81ED-4DB2-BD59-A6C34878D82A}">
                    <a16:rowId xmlns:a16="http://schemas.microsoft.com/office/drawing/2014/main" val="3977520200"/>
                  </a:ext>
                </a:extLst>
              </a:tr>
              <a:tr h="258105">
                <a:tc>
                  <a:txBody>
                    <a:bodyPr/>
                    <a:lstStyle/>
                    <a:p>
                      <a:r>
                        <a:rPr lang="en-US" sz="1200"/>
                        <a:t>0.152127</a:t>
                      </a:r>
                    </a:p>
                  </a:txBody>
                  <a:tcPr marL="79417" marR="79417" marT="39708" marB="39708" anchor="ctr">
                    <a:lnL>
                      <a:noFill/>
                    </a:lnL>
                    <a:lnR>
                      <a:noFill/>
                    </a:lnR>
                    <a:lnT>
                      <a:noFill/>
                    </a:lnT>
                    <a:lnB>
                      <a:noFill/>
                    </a:lnB>
                  </a:tcPr>
                </a:tc>
                <a:tc>
                  <a:txBody>
                    <a:bodyPr/>
                    <a:lstStyle/>
                    <a:p>
                      <a:r>
                        <a:rPr lang="en-US" sz="1200" dirty="0"/>
                        <a:t>(Age 19-33)</a:t>
                      </a:r>
                    </a:p>
                  </a:txBody>
                  <a:tcPr marL="79417" marR="79417" marT="39708" marB="39708" anchor="ctr">
                    <a:lnL>
                      <a:noFill/>
                    </a:lnL>
                    <a:lnR>
                      <a:noFill/>
                    </a:lnR>
                    <a:lnT>
                      <a:noFill/>
                    </a:lnT>
                    <a:lnB>
                      <a:noFill/>
                    </a:lnB>
                  </a:tcPr>
                </a:tc>
                <a:extLst>
                  <a:ext uri="{0D108BD9-81ED-4DB2-BD59-A6C34878D82A}">
                    <a16:rowId xmlns:a16="http://schemas.microsoft.com/office/drawing/2014/main" val="4269692231"/>
                  </a:ext>
                </a:extLst>
              </a:tr>
              <a:tr h="258105">
                <a:tc>
                  <a:txBody>
                    <a:bodyPr/>
                    <a:lstStyle/>
                    <a:p>
                      <a:r>
                        <a:rPr lang="en-US" sz="1200"/>
                        <a:t>0.056070</a:t>
                      </a:r>
                    </a:p>
                  </a:txBody>
                  <a:tcPr marL="79417" marR="79417" marT="39708" marB="39708" anchor="ctr">
                    <a:lnL>
                      <a:noFill/>
                    </a:lnL>
                    <a:lnR>
                      <a:noFill/>
                    </a:lnR>
                    <a:lnT>
                      <a:noFill/>
                    </a:lnT>
                    <a:lnB>
                      <a:noFill/>
                    </a:lnB>
                  </a:tcPr>
                </a:tc>
                <a:tc>
                  <a:txBody>
                    <a:bodyPr/>
                    <a:lstStyle/>
                    <a:p>
                      <a:r>
                        <a:rPr lang="en-US" sz="1200" dirty="0"/>
                        <a:t>(TX)</a:t>
                      </a:r>
                    </a:p>
                  </a:txBody>
                  <a:tcPr marL="79417" marR="79417" marT="39708" marB="39708" anchor="ctr">
                    <a:lnL>
                      <a:noFill/>
                    </a:lnL>
                    <a:lnR>
                      <a:noFill/>
                    </a:lnR>
                    <a:lnT>
                      <a:noFill/>
                    </a:lnT>
                    <a:lnB>
                      <a:noFill/>
                    </a:lnB>
                  </a:tcPr>
                </a:tc>
                <a:extLst>
                  <a:ext uri="{0D108BD9-81ED-4DB2-BD59-A6C34878D82A}">
                    <a16:rowId xmlns:a16="http://schemas.microsoft.com/office/drawing/2014/main" val="3969110942"/>
                  </a:ext>
                </a:extLst>
              </a:tr>
              <a:tr h="258105">
                <a:tc>
                  <a:txBody>
                    <a:bodyPr/>
                    <a:lstStyle/>
                    <a:p>
                      <a:r>
                        <a:rPr lang="en-US" sz="1200"/>
                        <a:t>0.004864</a:t>
                      </a:r>
                    </a:p>
                  </a:txBody>
                  <a:tcPr marL="79417" marR="79417" marT="39708" marB="39708" anchor="ctr">
                    <a:lnL>
                      <a:noFill/>
                    </a:lnL>
                    <a:lnR>
                      <a:noFill/>
                    </a:lnR>
                    <a:lnT>
                      <a:noFill/>
                    </a:lnT>
                    <a:lnB>
                      <a:noFill/>
                    </a:lnB>
                  </a:tcPr>
                </a:tc>
                <a:tc>
                  <a:txBody>
                    <a:bodyPr/>
                    <a:lstStyle/>
                    <a:p>
                      <a:r>
                        <a:rPr lang="en-US" sz="1200" dirty="0"/>
                        <a:t>(Dysphagia)</a:t>
                      </a:r>
                    </a:p>
                  </a:txBody>
                  <a:tcPr marL="79417" marR="79417" marT="39708" marB="39708" anchor="ctr">
                    <a:lnL>
                      <a:noFill/>
                    </a:lnL>
                    <a:lnR>
                      <a:noFill/>
                    </a:lnR>
                    <a:lnT>
                      <a:noFill/>
                    </a:lnT>
                    <a:lnB>
                      <a:noFill/>
                    </a:lnB>
                  </a:tcPr>
                </a:tc>
                <a:extLst>
                  <a:ext uri="{0D108BD9-81ED-4DB2-BD59-A6C34878D82A}">
                    <a16:rowId xmlns:a16="http://schemas.microsoft.com/office/drawing/2014/main" val="1055410061"/>
                  </a:ext>
                </a:extLst>
              </a:tr>
              <a:tr h="258105">
                <a:tc>
                  <a:txBody>
                    <a:bodyPr/>
                    <a:lstStyle/>
                    <a:p>
                      <a:r>
                        <a:rPr lang="en-US" sz="1200"/>
                        <a:t>0.173983</a:t>
                      </a:r>
                    </a:p>
                  </a:txBody>
                  <a:tcPr marL="79417" marR="79417" marT="39708" marB="39708" anchor="ctr">
                    <a:lnL>
                      <a:noFill/>
                    </a:lnL>
                    <a:lnR>
                      <a:noFill/>
                    </a:lnR>
                    <a:lnT>
                      <a:noFill/>
                    </a:lnT>
                    <a:lnB>
                      <a:noFill/>
                    </a:lnB>
                  </a:tcPr>
                </a:tc>
                <a:tc>
                  <a:txBody>
                    <a:bodyPr/>
                    <a:lstStyle/>
                    <a:p>
                      <a:r>
                        <a:rPr lang="en-US" sz="1200" dirty="0"/>
                        <a:t>(Age 65-78)</a:t>
                      </a:r>
                    </a:p>
                  </a:txBody>
                  <a:tcPr marL="79417" marR="79417" marT="39708" marB="39708" anchor="ctr">
                    <a:lnL>
                      <a:noFill/>
                    </a:lnL>
                    <a:lnR>
                      <a:noFill/>
                    </a:lnR>
                    <a:lnT>
                      <a:noFill/>
                    </a:lnT>
                    <a:lnB>
                      <a:noFill/>
                    </a:lnB>
                  </a:tcPr>
                </a:tc>
                <a:extLst>
                  <a:ext uri="{0D108BD9-81ED-4DB2-BD59-A6C34878D82A}">
                    <a16:rowId xmlns:a16="http://schemas.microsoft.com/office/drawing/2014/main" val="3969910863"/>
                  </a:ext>
                </a:extLst>
              </a:tr>
              <a:tr h="258105">
                <a:tc>
                  <a:txBody>
                    <a:bodyPr/>
                    <a:lstStyle/>
                    <a:p>
                      <a:r>
                        <a:rPr lang="en-US" sz="1200"/>
                        <a:t>0.096221</a:t>
                      </a:r>
                    </a:p>
                  </a:txBody>
                  <a:tcPr marL="79417" marR="79417" marT="39708" marB="39708" anchor="ctr">
                    <a:lnL>
                      <a:noFill/>
                    </a:lnL>
                    <a:lnR>
                      <a:noFill/>
                    </a:lnR>
                    <a:lnT>
                      <a:noFill/>
                    </a:lnT>
                    <a:lnB>
                      <a:noFill/>
                    </a:lnB>
                  </a:tcPr>
                </a:tc>
                <a:tc>
                  <a:txBody>
                    <a:bodyPr/>
                    <a:lstStyle/>
                    <a:p>
                      <a:r>
                        <a:rPr lang="en-US" sz="1200" dirty="0"/>
                        <a:t>(CA)</a:t>
                      </a:r>
                    </a:p>
                  </a:txBody>
                  <a:tcPr marL="79417" marR="79417" marT="39708" marB="39708" anchor="ctr">
                    <a:lnL>
                      <a:noFill/>
                    </a:lnL>
                    <a:lnR>
                      <a:noFill/>
                    </a:lnR>
                    <a:lnT>
                      <a:noFill/>
                    </a:lnT>
                    <a:lnB>
                      <a:noFill/>
                    </a:lnB>
                  </a:tcPr>
                </a:tc>
                <a:extLst>
                  <a:ext uri="{0D108BD9-81ED-4DB2-BD59-A6C34878D82A}">
                    <a16:rowId xmlns:a16="http://schemas.microsoft.com/office/drawing/2014/main" val="149848581"/>
                  </a:ext>
                </a:extLst>
              </a:tr>
              <a:tr h="258105">
                <a:tc>
                  <a:txBody>
                    <a:bodyPr/>
                    <a:lstStyle/>
                    <a:p>
                      <a:r>
                        <a:rPr lang="en-US" sz="1200"/>
                        <a:t>0.040967</a:t>
                      </a:r>
                    </a:p>
                  </a:txBody>
                  <a:tcPr marL="79417" marR="79417" marT="39708" marB="39708" anchor="ctr">
                    <a:lnL>
                      <a:noFill/>
                    </a:lnL>
                    <a:lnR>
                      <a:noFill/>
                    </a:lnR>
                    <a:lnT>
                      <a:noFill/>
                    </a:lnT>
                    <a:lnB>
                      <a:noFill/>
                    </a:lnB>
                  </a:tcPr>
                </a:tc>
                <a:tc>
                  <a:txBody>
                    <a:bodyPr/>
                    <a:lstStyle/>
                    <a:p>
                      <a:r>
                        <a:rPr lang="en-US" sz="1200" dirty="0"/>
                        <a:t>(</a:t>
                      </a:r>
                      <a:r>
                        <a:rPr lang="en-US" sz="1200" dirty="0" err="1"/>
                        <a:t>Dyspnoea</a:t>
                      </a:r>
                      <a:r>
                        <a:rPr lang="en-US" sz="1200" dirty="0"/>
                        <a:t>)</a:t>
                      </a:r>
                    </a:p>
                  </a:txBody>
                  <a:tcPr marL="79417" marR="79417" marT="39708" marB="39708" anchor="ctr">
                    <a:lnL>
                      <a:noFill/>
                    </a:lnL>
                    <a:lnR>
                      <a:noFill/>
                    </a:lnR>
                    <a:lnT>
                      <a:noFill/>
                    </a:lnT>
                    <a:lnB>
                      <a:noFill/>
                    </a:lnB>
                  </a:tcPr>
                </a:tc>
                <a:extLst>
                  <a:ext uri="{0D108BD9-81ED-4DB2-BD59-A6C34878D82A}">
                    <a16:rowId xmlns:a16="http://schemas.microsoft.com/office/drawing/2014/main" val="3386085843"/>
                  </a:ext>
                </a:extLst>
              </a:tr>
              <a:tr h="258105">
                <a:tc>
                  <a:txBody>
                    <a:bodyPr/>
                    <a:lstStyle/>
                    <a:p>
                      <a:r>
                        <a:rPr lang="en-US" sz="1200"/>
                        <a:t>0.008004</a:t>
                      </a:r>
                    </a:p>
                  </a:txBody>
                  <a:tcPr marL="79417" marR="79417" marT="39708" marB="39708" anchor="ctr">
                    <a:lnL>
                      <a:noFill/>
                    </a:lnL>
                    <a:lnR>
                      <a:noFill/>
                    </a:lnR>
                    <a:lnT>
                      <a:noFill/>
                    </a:lnT>
                    <a:lnB>
                      <a:noFill/>
                    </a:lnB>
                  </a:tcPr>
                </a:tc>
                <a:tc>
                  <a:txBody>
                    <a:bodyPr/>
                    <a:lstStyle/>
                    <a:p>
                      <a:r>
                        <a:rPr lang="en-US" sz="1200" dirty="0"/>
                        <a:t>(Anxiety)</a:t>
                      </a:r>
                    </a:p>
                  </a:txBody>
                  <a:tcPr marL="79417" marR="79417" marT="39708" marB="39708" anchor="ctr">
                    <a:lnL>
                      <a:noFill/>
                    </a:lnL>
                    <a:lnR>
                      <a:noFill/>
                    </a:lnR>
                    <a:lnT>
                      <a:noFill/>
                    </a:lnT>
                    <a:lnB>
                      <a:noFill/>
                    </a:lnB>
                  </a:tcPr>
                </a:tc>
                <a:extLst>
                  <a:ext uri="{0D108BD9-81ED-4DB2-BD59-A6C34878D82A}">
                    <a16:rowId xmlns:a16="http://schemas.microsoft.com/office/drawing/2014/main" val="2167002671"/>
                  </a:ext>
                </a:extLst>
              </a:tr>
            </a:tbl>
          </a:graphicData>
        </a:graphic>
      </p:graphicFrame>
    </p:spTree>
    <p:extLst>
      <p:ext uri="{BB962C8B-B14F-4D97-AF65-F5344CB8AC3E}">
        <p14:creationId xmlns:p14="http://schemas.microsoft.com/office/powerpoint/2010/main" val="4077199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C53D-11F1-403F-A8D4-3E4401D13C8A}"/>
              </a:ext>
            </a:extLst>
          </p:cNvPr>
          <p:cNvSpPr>
            <a:spLocks noGrp="1"/>
          </p:cNvSpPr>
          <p:nvPr>
            <p:ph type="title"/>
          </p:nvPr>
        </p:nvSpPr>
        <p:spPr/>
        <p:txBody>
          <a:bodyPr/>
          <a:lstStyle/>
          <a:p>
            <a:r>
              <a:rPr lang="en-US" dirty="0"/>
              <a:t>Results – Frequent </a:t>
            </a:r>
            <a:r>
              <a:rPr lang="en-US" dirty="0" err="1"/>
              <a:t>Itemsets</a:t>
            </a:r>
            <a:r>
              <a:rPr lang="en-US" dirty="0"/>
              <a:t> (3)</a:t>
            </a:r>
          </a:p>
        </p:txBody>
      </p:sp>
      <p:sp>
        <p:nvSpPr>
          <p:cNvPr id="3" name="Content Placeholder 2">
            <a:extLst>
              <a:ext uri="{FF2B5EF4-FFF2-40B4-BE49-F238E27FC236}">
                <a16:creationId xmlns:a16="http://schemas.microsoft.com/office/drawing/2014/main" id="{0F3B4A69-4041-410C-99FC-9EAEA04DD073}"/>
              </a:ext>
            </a:extLst>
          </p:cNvPr>
          <p:cNvSpPr>
            <a:spLocks noGrp="1"/>
          </p:cNvSpPr>
          <p:nvPr>
            <p:ph idx="1"/>
          </p:nvPr>
        </p:nvSpPr>
        <p:spPr/>
        <p:txBody>
          <a:bodyPr/>
          <a:lstStyle/>
          <a:p>
            <a:pPr lvl="1" eaLnBrk="0" fontAlgn="base" hangingPunct="0">
              <a:lnSpc>
                <a:spcPct val="200000"/>
              </a:lnSpc>
              <a:spcBef>
                <a:spcPct val="0"/>
              </a:spcBef>
              <a:spcAft>
                <a:spcPct val="0"/>
              </a:spcAft>
              <a:buClr>
                <a:srgbClr val="E48312"/>
              </a:buClr>
              <a:buFont typeface="Arial" panose="020B0604020202020204" pitchFamily="34" charset="0"/>
              <a:buChar char="•"/>
              <a:defRPr/>
            </a:pPr>
            <a:r>
              <a:rPr kumimoji="0" lang="en-US" altLang="en-US" sz="1400" b="0" i="0" u="none" strike="noStrike" kern="1200" cap="none" spc="0" normalizeH="0" baseline="0" noProof="0" dirty="0">
                <a:ln>
                  <a:noFill/>
                </a:ln>
                <a:solidFill>
                  <a:srgbClr val="000000"/>
                </a:solidFill>
                <a:effectLst/>
                <a:uLnTx/>
                <a:uFillTx/>
                <a:latin typeface="Calibri" panose="020F0502020204030204"/>
                <a:ea typeface="+mn-ea"/>
                <a:cs typeface="+mn-cs"/>
              </a:rPr>
              <a:t>Generated 1,912 association rules </a:t>
            </a:r>
            <a:r>
              <a:rPr lang="en-US" altLang="en-US" sz="1400" dirty="0">
                <a:solidFill>
                  <a:srgbClr val="000000"/>
                </a:solidFill>
                <a:latin typeface="Calibri" panose="020F0502020204030204"/>
              </a:rPr>
              <a:t>(using 0.8 confidence threshold), sorted by leverage</a:t>
            </a:r>
          </a:p>
          <a:p>
            <a:pPr lvl="1" eaLnBrk="0" fontAlgn="base" hangingPunct="0">
              <a:lnSpc>
                <a:spcPct val="200000"/>
              </a:lnSpc>
              <a:spcBef>
                <a:spcPct val="0"/>
              </a:spcBef>
              <a:spcAft>
                <a:spcPct val="0"/>
              </a:spcAft>
              <a:buClr>
                <a:srgbClr val="E48312"/>
              </a:buClr>
              <a:buFont typeface="Arial" panose="020B0604020202020204" pitchFamily="34" charset="0"/>
              <a:buChar char="•"/>
              <a:defRPr/>
            </a:pPr>
            <a:endParaRPr lang="en-US" altLang="en-US" sz="1400" dirty="0">
              <a:solidFill>
                <a:srgbClr val="000000"/>
              </a:solidFill>
              <a:latin typeface="Calibri" panose="020F0502020204030204"/>
            </a:endParaRPr>
          </a:p>
          <a:p>
            <a:pPr marL="288036" marR="0" lvl="1" indent="-137160" algn="l" defTabSz="685800" rtl="0" eaLnBrk="0" fontAlgn="base" latinLnBrk="0" hangingPunct="0">
              <a:lnSpc>
                <a:spcPct val="200000"/>
              </a:lnSpc>
              <a:spcBef>
                <a:spcPct val="0"/>
              </a:spcBef>
              <a:spcAft>
                <a:spcPct val="0"/>
              </a:spcAft>
              <a:buClr>
                <a:srgbClr val="E48312"/>
              </a:buClr>
              <a:buSzTx/>
              <a:buFont typeface="Arial" panose="020B0604020202020204" pitchFamily="34" charset="0"/>
              <a:buChar char="•"/>
              <a:tabLst/>
              <a:defRPr/>
            </a:pPr>
            <a:endParaRPr kumimoji="0" lang="en-US" alt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US" dirty="0"/>
          </a:p>
        </p:txBody>
      </p:sp>
      <p:graphicFrame>
        <p:nvGraphicFramePr>
          <p:cNvPr id="4" name="Table 3">
            <a:extLst>
              <a:ext uri="{FF2B5EF4-FFF2-40B4-BE49-F238E27FC236}">
                <a16:creationId xmlns:a16="http://schemas.microsoft.com/office/drawing/2014/main" id="{0223AAFD-265E-4368-8818-03CBEB2E378D}"/>
              </a:ext>
            </a:extLst>
          </p:cNvPr>
          <p:cNvGraphicFramePr>
            <a:graphicFrameLocks noGrp="1"/>
          </p:cNvGraphicFramePr>
          <p:nvPr>
            <p:extLst>
              <p:ext uri="{D42A27DB-BD31-4B8C-83A1-F6EECF244321}">
                <p14:modId xmlns:p14="http://schemas.microsoft.com/office/powerpoint/2010/main" val="3925555811"/>
              </p:ext>
            </p:extLst>
          </p:nvPr>
        </p:nvGraphicFramePr>
        <p:xfrm>
          <a:off x="953036" y="1866900"/>
          <a:ext cx="7368003" cy="2814000"/>
        </p:xfrm>
        <a:graphic>
          <a:graphicData uri="http://schemas.openxmlformats.org/drawingml/2006/table">
            <a:tbl>
              <a:tblPr/>
              <a:tblGrid>
                <a:gridCol w="818667">
                  <a:extLst>
                    <a:ext uri="{9D8B030D-6E8A-4147-A177-3AD203B41FA5}">
                      <a16:colId xmlns:a16="http://schemas.microsoft.com/office/drawing/2014/main" val="1466605570"/>
                    </a:ext>
                  </a:extLst>
                </a:gridCol>
                <a:gridCol w="818667">
                  <a:extLst>
                    <a:ext uri="{9D8B030D-6E8A-4147-A177-3AD203B41FA5}">
                      <a16:colId xmlns:a16="http://schemas.microsoft.com/office/drawing/2014/main" val="2127642381"/>
                    </a:ext>
                  </a:extLst>
                </a:gridCol>
                <a:gridCol w="818667">
                  <a:extLst>
                    <a:ext uri="{9D8B030D-6E8A-4147-A177-3AD203B41FA5}">
                      <a16:colId xmlns:a16="http://schemas.microsoft.com/office/drawing/2014/main" val="1428178929"/>
                    </a:ext>
                  </a:extLst>
                </a:gridCol>
                <a:gridCol w="818667">
                  <a:extLst>
                    <a:ext uri="{9D8B030D-6E8A-4147-A177-3AD203B41FA5}">
                      <a16:colId xmlns:a16="http://schemas.microsoft.com/office/drawing/2014/main" val="2525816600"/>
                    </a:ext>
                  </a:extLst>
                </a:gridCol>
                <a:gridCol w="818667">
                  <a:extLst>
                    <a:ext uri="{9D8B030D-6E8A-4147-A177-3AD203B41FA5}">
                      <a16:colId xmlns:a16="http://schemas.microsoft.com/office/drawing/2014/main" val="701324783"/>
                    </a:ext>
                  </a:extLst>
                </a:gridCol>
                <a:gridCol w="818667">
                  <a:extLst>
                    <a:ext uri="{9D8B030D-6E8A-4147-A177-3AD203B41FA5}">
                      <a16:colId xmlns:a16="http://schemas.microsoft.com/office/drawing/2014/main" val="3872315932"/>
                    </a:ext>
                  </a:extLst>
                </a:gridCol>
                <a:gridCol w="818667">
                  <a:extLst>
                    <a:ext uri="{9D8B030D-6E8A-4147-A177-3AD203B41FA5}">
                      <a16:colId xmlns:a16="http://schemas.microsoft.com/office/drawing/2014/main" val="3868684703"/>
                    </a:ext>
                  </a:extLst>
                </a:gridCol>
                <a:gridCol w="818667">
                  <a:extLst>
                    <a:ext uri="{9D8B030D-6E8A-4147-A177-3AD203B41FA5}">
                      <a16:colId xmlns:a16="http://schemas.microsoft.com/office/drawing/2014/main" val="4165316751"/>
                    </a:ext>
                  </a:extLst>
                </a:gridCol>
                <a:gridCol w="818667">
                  <a:extLst>
                    <a:ext uri="{9D8B030D-6E8A-4147-A177-3AD203B41FA5}">
                      <a16:colId xmlns:a16="http://schemas.microsoft.com/office/drawing/2014/main" val="625793066"/>
                    </a:ext>
                  </a:extLst>
                </a:gridCol>
              </a:tblGrid>
              <a:tr h="384788">
                <a:tc>
                  <a:txBody>
                    <a:bodyPr/>
                    <a:lstStyle/>
                    <a:p>
                      <a:r>
                        <a:rPr lang="en-US" sz="1000" dirty="0"/>
                        <a:t>antecedents</a:t>
                      </a:r>
                    </a:p>
                  </a:txBody>
                  <a:tcPr marL="45211" marR="45211" marT="22606" marB="22606" anchor="ctr">
                    <a:lnL>
                      <a:noFill/>
                    </a:lnL>
                    <a:lnR>
                      <a:noFill/>
                    </a:lnR>
                    <a:lnT>
                      <a:noFill/>
                    </a:lnT>
                    <a:lnB>
                      <a:noFill/>
                    </a:lnB>
                  </a:tcPr>
                </a:tc>
                <a:tc>
                  <a:txBody>
                    <a:bodyPr/>
                    <a:lstStyle/>
                    <a:p>
                      <a:r>
                        <a:rPr lang="en-US" sz="1000"/>
                        <a:t>consequents</a:t>
                      </a:r>
                    </a:p>
                  </a:txBody>
                  <a:tcPr marL="45211" marR="45211" marT="22606" marB="22606" anchor="ctr">
                    <a:lnL>
                      <a:noFill/>
                    </a:lnL>
                    <a:lnR>
                      <a:noFill/>
                    </a:lnR>
                    <a:lnT>
                      <a:noFill/>
                    </a:lnT>
                    <a:lnB>
                      <a:noFill/>
                    </a:lnB>
                  </a:tcPr>
                </a:tc>
                <a:tc>
                  <a:txBody>
                    <a:bodyPr/>
                    <a:lstStyle/>
                    <a:p>
                      <a:r>
                        <a:rPr lang="en-US" sz="1000"/>
                        <a:t>antecedent support</a:t>
                      </a:r>
                    </a:p>
                  </a:txBody>
                  <a:tcPr marL="45211" marR="45211" marT="22606" marB="22606" anchor="ctr">
                    <a:lnL>
                      <a:noFill/>
                    </a:lnL>
                    <a:lnR>
                      <a:noFill/>
                    </a:lnR>
                    <a:lnT>
                      <a:noFill/>
                    </a:lnT>
                    <a:lnB>
                      <a:noFill/>
                    </a:lnB>
                  </a:tcPr>
                </a:tc>
                <a:tc>
                  <a:txBody>
                    <a:bodyPr/>
                    <a:lstStyle/>
                    <a:p>
                      <a:r>
                        <a:rPr lang="en-US" sz="1000"/>
                        <a:t>consequent support</a:t>
                      </a:r>
                    </a:p>
                  </a:txBody>
                  <a:tcPr marL="45211" marR="45211" marT="22606" marB="22606" anchor="ctr">
                    <a:lnL>
                      <a:noFill/>
                    </a:lnL>
                    <a:lnR>
                      <a:noFill/>
                    </a:lnR>
                    <a:lnT>
                      <a:noFill/>
                    </a:lnT>
                    <a:lnB>
                      <a:noFill/>
                    </a:lnB>
                  </a:tcPr>
                </a:tc>
                <a:tc>
                  <a:txBody>
                    <a:bodyPr/>
                    <a:lstStyle/>
                    <a:p>
                      <a:r>
                        <a:rPr lang="en-US" sz="1000"/>
                        <a:t>support</a:t>
                      </a:r>
                    </a:p>
                  </a:txBody>
                  <a:tcPr marL="45211" marR="45211" marT="22606" marB="22606" anchor="ctr">
                    <a:lnL>
                      <a:noFill/>
                    </a:lnL>
                    <a:lnR>
                      <a:noFill/>
                    </a:lnR>
                    <a:lnT>
                      <a:noFill/>
                    </a:lnT>
                    <a:lnB>
                      <a:noFill/>
                    </a:lnB>
                  </a:tcPr>
                </a:tc>
                <a:tc>
                  <a:txBody>
                    <a:bodyPr/>
                    <a:lstStyle/>
                    <a:p>
                      <a:r>
                        <a:rPr lang="en-US" sz="1000"/>
                        <a:t>confidence</a:t>
                      </a:r>
                    </a:p>
                  </a:txBody>
                  <a:tcPr marL="45211" marR="45211" marT="22606" marB="22606" anchor="ctr">
                    <a:lnL>
                      <a:noFill/>
                    </a:lnL>
                    <a:lnR>
                      <a:noFill/>
                    </a:lnR>
                    <a:lnT>
                      <a:noFill/>
                    </a:lnT>
                    <a:lnB>
                      <a:noFill/>
                    </a:lnB>
                  </a:tcPr>
                </a:tc>
                <a:tc>
                  <a:txBody>
                    <a:bodyPr/>
                    <a:lstStyle/>
                    <a:p>
                      <a:r>
                        <a:rPr lang="en-US" sz="1000"/>
                        <a:t>lift</a:t>
                      </a:r>
                    </a:p>
                  </a:txBody>
                  <a:tcPr marL="45211" marR="45211" marT="22606" marB="22606" anchor="ctr">
                    <a:lnL>
                      <a:noFill/>
                    </a:lnL>
                    <a:lnR>
                      <a:noFill/>
                    </a:lnR>
                    <a:lnT>
                      <a:noFill/>
                    </a:lnT>
                    <a:lnB>
                      <a:noFill/>
                    </a:lnB>
                  </a:tcPr>
                </a:tc>
                <a:tc>
                  <a:txBody>
                    <a:bodyPr/>
                    <a:lstStyle/>
                    <a:p>
                      <a:r>
                        <a:rPr lang="en-US" sz="1000"/>
                        <a:t>leverage</a:t>
                      </a:r>
                    </a:p>
                  </a:txBody>
                  <a:tcPr marL="45211" marR="45211" marT="22606" marB="22606" anchor="ctr">
                    <a:lnL>
                      <a:noFill/>
                    </a:lnL>
                    <a:lnR>
                      <a:noFill/>
                    </a:lnR>
                    <a:lnT>
                      <a:noFill/>
                    </a:lnT>
                    <a:lnB>
                      <a:noFill/>
                    </a:lnB>
                  </a:tcPr>
                </a:tc>
                <a:tc>
                  <a:txBody>
                    <a:bodyPr/>
                    <a:lstStyle/>
                    <a:p>
                      <a:r>
                        <a:rPr lang="en-US" sz="1000"/>
                        <a:t>conviction</a:t>
                      </a:r>
                    </a:p>
                  </a:txBody>
                  <a:tcPr marL="45211" marR="45211" marT="22606" marB="22606" anchor="ctr">
                    <a:lnL>
                      <a:noFill/>
                    </a:lnL>
                    <a:lnR>
                      <a:noFill/>
                    </a:lnR>
                    <a:lnT>
                      <a:noFill/>
                    </a:lnT>
                    <a:lnB>
                      <a:noFill/>
                    </a:lnB>
                  </a:tcPr>
                </a:tc>
                <a:extLst>
                  <a:ext uri="{0D108BD9-81ED-4DB2-BD59-A6C34878D82A}">
                    <a16:rowId xmlns:a16="http://schemas.microsoft.com/office/drawing/2014/main" val="2950206796"/>
                  </a:ext>
                </a:extLst>
              </a:tr>
              <a:tr h="297806">
                <a:tc>
                  <a:txBody>
                    <a:bodyPr/>
                    <a:lstStyle/>
                    <a:p>
                      <a:r>
                        <a:rPr lang="en-US" sz="1000" dirty="0"/>
                        <a:t>(Unknown Sex)</a:t>
                      </a:r>
                    </a:p>
                  </a:txBody>
                  <a:tcPr marL="45211" marR="45211" marT="22606" marB="22606" anchor="ctr">
                    <a:lnL>
                      <a:noFill/>
                    </a:lnL>
                    <a:lnR>
                      <a:noFill/>
                    </a:lnR>
                    <a:lnT>
                      <a:noFill/>
                    </a:lnT>
                    <a:lnB>
                      <a:noFill/>
                    </a:lnB>
                  </a:tcPr>
                </a:tc>
                <a:tc>
                  <a:txBody>
                    <a:bodyPr/>
                    <a:lstStyle/>
                    <a:p>
                      <a:r>
                        <a:rPr lang="en-US" sz="1000"/>
                        <a:t>(Age 79-older)</a:t>
                      </a:r>
                    </a:p>
                  </a:txBody>
                  <a:tcPr marL="45211" marR="45211" marT="22606" marB="22606" anchor="ctr">
                    <a:lnL>
                      <a:noFill/>
                    </a:lnL>
                    <a:lnR>
                      <a:noFill/>
                    </a:lnR>
                    <a:lnT>
                      <a:noFill/>
                    </a:lnT>
                    <a:lnB>
                      <a:noFill/>
                    </a:lnB>
                  </a:tcPr>
                </a:tc>
                <a:tc>
                  <a:txBody>
                    <a:bodyPr/>
                    <a:lstStyle/>
                    <a:p>
                      <a:r>
                        <a:rPr lang="en-US" sz="1000"/>
                        <a:t>0.036581</a:t>
                      </a:r>
                    </a:p>
                  </a:txBody>
                  <a:tcPr marL="45211" marR="45211" marT="22606" marB="22606" anchor="ctr">
                    <a:lnL>
                      <a:noFill/>
                    </a:lnL>
                    <a:lnR>
                      <a:noFill/>
                    </a:lnR>
                    <a:lnT>
                      <a:noFill/>
                    </a:lnT>
                    <a:lnB>
                      <a:noFill/>
                    </a:lnB>
                  </a:tcPr>
                </a:tc>
                <a:tc>
                  <a:txBody>
                    <a:bodyPr/>
                    <a:lstStyle/>
                    <a:p>
                      <a:r>
                        <a:rPr lang="en-US" sz="1000"/>
                        <a:t>0.145562</a:t>
                      </a:r>
                    </a:p>
                  </a:txBody>
                  <a:tcPr marL="45211" marR="45211" marT="22606" marB="22606" anchor="ctr">
                    <a:lnL>
                      <a:noFill/>
                    </a:lnL>
                    <a:lnR>
                      <a:noFill/>
                    </a:lnR>
                    <a:lnT>
                      <a:noFill/>
                    </a:lnT>
                    <a:lnB>
                      <a:noFill/>
                    </a:lnB>
                  </a:tcPr>
                </a:tc>
                <a:tc>
                  <a:txBody>
                    <a:bodyPr/>
                    <a:lstStyle/>
                    <a:p>
                      <a:r>
                        <a:rPr lang="en-US" sz="1000"/>
                        <a:t>0.030099</a:t>
                      </a:r>
                    </a:p>
                  </a:txBody>
                  <a:tcPr marL="45211" marR="45211" marT="22606" marB="22606" anchor="ctr">
                    <a:lnL>
                      <a:noFill/>
                    </a:lnL>
                    <a:lnR>
                      <a:noFill/>
                    </a:lnR>
                    <a:lnT>
                      <a:noFill/>
                    </a:lnT>
                    <a:lnB>
                      <a:noFill/>
                    </a:lnB>
                  </a:tcPr>
                </a:tc>
                <a:tc>
                  <a:txBody>
                    <a:bodyPr/>
                    <a:lstStyle/>
                    <a:p>
                      <a:r>
                        <a:rPr lang="en-US" sz="1000"/>
                        <a:t>0.822807</a:t>
                      </a:r>
                    </a:p>
                  </a:txBody>
                  <a:tcPr marL="45211" marR="45211" marT="22606" marB="22606" anchor="ctr">
                    <a:lnL>
                      <a:noFill/>
                    </a:lnL>
                    <a:lnR>
                      <a:noFill/>
                    </a:lnR>
                    <a:lnT>
                      <a:noFill/>
                    </a:lnT>
                    <a:lnB>
                      <a:noFill/>
                    </a:lnB>
                  </a:tcPr>
                </a:tc>
                <a:tc>
                  <a:txBody>
                    <a:bodyPr/>
                    <a:lstStyle/>
                    <a:p>
                      <a:r>
                        <a:rPr lang="en-US" sz="1000"/>
                        <a:t>5.652606</a:t>
                      </a:r>
                    </a:p>
                  </a:txBody>
                  <a:tcPr marL="45211" marR="45211" marT="22606" marB="22606" anchor="ctr">
                    <a:lnL>
                      <a:noFill/>
                    </a:lnL>
                    <a:lnR>
                      <a:noFill/>
                    </a:lnR>
                    <a:lnT>
                      <a:noFill/>
                    </a:lnT>
                    <a:lnB>
                      <a:noFill/>
                    </a:lnB>
                  </a:tcPr>
                </a:tc>
                <a:tc>
                  <a:txBody>
                    <a:bodyPr/>
                    <a:lstStyle/>
                    <a:p>
                      <a:r>
                        <a:rPr lang="en-US" sz="1000"/>
                        <a:t>0.024775</a:t>
                      </a:r>
                    </a:p>
                  </a:txBody>
                  <a:tcPr marL="45211" marR="45211" marT="22606" marB="22606" anchor="ctr">
                    <a:lnL>
                      <a:noFill/>
                    </a:lnL>
                    <a:lnR>
                      <a:noFill/>
                    </a:lnR>
                    <a:lnT>
                      <a:noFill/>
                    </a:lnT>
                    <a:lnB>
                      <a:noFill/>
                    </a:lnB>
                  </a:tcPr>
                </a:tc>
                <a:tc>
                  <a:txBody>
                    <a:bodyPr/>
                    <a:lstStyle/>
                    <a:p>
                      <a:r>
                        <a:rPr lang="en-US" sz="1000"/>
                        <a:t>4.822085</a:t>
                      </a:r>
                    </a:p>
                  </a:txBody>
                  <a:tcPr marL="45211" marR="45211" marT="22606" marB="22606" anchor="ctr">
                    <a:lnL>
                      <a:noFill/>
                    </a:lnL>
                    <a:lnR>
                      <a:noFill/>
                    </a:lnR>
                    <a:lnT>
                      <a:noFill/>
                    </a:lnT>
                    <a:lnB>
                      <a:noFill/>
                    </a:lnB>
                  </a:tcPr>
                </a:tc>
                <a:extLst>
                  <a:ext uri="{0D108BD9-81ED-4DB2-BD59-A6C34878D82A}">
                    <a16:rowId xmlns:a16="http://schemas.microsoft.com/office/drawing/2014/main" val="3260410590"/>
                  </a:ext>
                </a:extLst>
              </a:tr>
              <a:tr h="732712">
                <a:tc>
                  <a:txBody>
                    <a:bodyPr/>
                    <a:lstStyle/>
                    <a:p>
                      <a:r>
                        <a:rPr lang="en-US" sz="1000" dirty="0"/>
                        <a:t>(COVID19 (COVID19 (MODERNA)), Unknown Sex)</a:t>
                      </a:r>
                    </a:p>
                  </a:txBody>
                  <a:tcPr marL="45211" marR="45211" marT="22606" marB="22606" anchor="ctr">
                    <a:lnL>
                      <a:noFill/>
                    </a:lnL>
                    <a:lnR>
                      <a:noFill/>
                    </a:lnR>
                    <a:lnT>
                      <a:noFill/>
                    </a:lnT>
                    <a:lnB>
                      <a:noFill/>
                    </a:lnB>
                  </a:tcPr>
                </a:tc>
                <a:tc>
                  <a:txBody>
                    <a:bodyPr/>
                    <a:lstStyle/>
                    <a:p>
                      <a:r>
                        <a:rPr lang="en-US" sz="1000" dirty="0"/>
                        <a:t>(Age 79-older)</a:t>
                      </a:r>
                    </a:p>
                  </a:txBody>
                  <a:tcPr marL="45211" marR="45211" marT="22606" marB="22606" anchor="ctr">
                    <a:lnL>
                      <a:noFill/>
                    </a:lnL>
                    <a:lnR>
                      <a:noFill/>
                    </a:lnR>
                    <a:lnT>
                      <a:noFill/>
                    </a:lnT>
                    <a:lnB>
                      <a:noFill/>
                    </a:lnB>
                  </a:tcPr>
                </a:tc>
                <a:tc>
                  <a:txBody>
                    <a:bodyPr/>
                    <a:lstStyle/>
                    <a:p>
                      <a:r>
                        <a:rPr lang="en-US" sz="1000" dirty="0"/>
                        <a:t>0.013102</a:t>
                      </a:r>
                    </a:p>
                  </a:txBody>
                  <a:tcPr marL="45211" marR="45211" marT="22606" marB="22606" anchor="ctr">
                    <a:lnL>
                      <a:noFill/>
                    </a:lnL>
                    <a:lnR>
                      <a:noFill/>
                    </a:lnR>
                    <a:lnT>
                      <a:noFill/>
                    </a:lnT>
                    <a:lnB>
                      <a:noFill/>
                    </a:lnB>
                  </a:tcPr>
                </a:tc>
                <a:tc>
                  <a:txBody>
                    <a:bodyPr/>
                    <a:lstStyle/>
                    <a:p>
                      <a:r>
                        <a:rPr lang="en-US" sz="1000" dirty="0"/>
                        <a:t>0.145562</a:t>
                      </a:r>
                    </a:p>
                  </a:txBody>
                  <a:tcPr marL="45211" marR="45211" marT="22606" marB="22606" anchor="ctr">
                    <a:lnL>
                      <a:noFill/>
                    </a:lnL>
                    <a:lnR>
                      <a:noFill/>
                    </a:lnR>
                    <a:lnT>
                      <a:noFill/>
                    </a:lnT>
                    <a:lnB>
                      <a:noFill/>
                    </a:lnB>
                  </a:tcPr>
                </a:tc>
                <a:tc>
                  <a:txBody>
                    <a:bodyPr/>
                    <a:lstStyle/>
                    <a:p>
                      <a:r>
                        <a:rPr lang="en-US" sz="1000" dirty="0"/>
                        <a:t>0.010840</a:t>
                      </a:r>
                    </a:p>
                  </a:txBody>
                  <a:tcPr marL="45211" marR="45211" marT="22606" marB="22606" anchor="ctr">
                    <a:lnL>
                      <a:noFill/>
                    </a:lnL>
                    <a:lnR>
                      <a:noFill/>
                    </a:lnR>
                    <a:lnT>
                      <a:noFill/>
                    </a:lnT>
                    <a:lnB>
                      <a:noFill/>
                    </a:lnB>
                  </a:tcPr>
                </a:tc>
                <a:tc>
                  <a:txBody>
                    <a:bodyPr/>
                    <a:lstStyle/>
                    <a:p>
                      <a:r>
                        <a:rPr lang="en-US" sz="1000"/>
                        <a:t>0.827353</a:t>
                      </a:r>
                    </a:p>
                  </a:txBody>
                  <a:tcPr marL="45211" marR="45211" marT="22606" marB="22606" anchor="ctr">
                    <a:lnL>
                      <a:noFill/>
                    </a:lnL>
                    <a:lnR>
                      <a:noFill/>
                    </a:lnR>
                    <a:lnT>
                      <a:noFill/>
                    </a:lnT>
                    <a:lnB>
                      <a:noFill/>
                    </a:lnB>
                  </a:tcPr>
                </a:tc>
                <a:tc>
                  <a:txBody>
                    <a:bodyPr/>
                    <a:lstStyle/>
                    <a:p>
                      <a:r>
                        <a:rPr lang="en-US" sz="1000"/>
                        <a:t>5.683834</a:t>
                      </a:r>
                    </a:p>
                  </a:txBody>
                  <a:tcPr marL="45211" marR="45211" marT="22606" marB="22606" anchor="ctr">
                    <a:lnL>
                      <a:noFill/>
                    </a:lnL>
                    <a:lnR>
                      <a:noFill/>
                    </a:lnR>
                    <a:lnT>
                      <a:noFill/>
                    </a:lnT>
                    <a:lnB>
                      <a:noFill/>
                    </a:lnB>
                  </a:tcPr>
                </a:tc>
                <a:tc>
                  <a:txBody>
                    <a:bodyPr/>
                    <a:lstStyle/>
                    <a:p>
                      <a:r>
                        <a:rPr lang="en-US" sz="1000"/>
                        <a:t>0.008933</a:t>
                      </a:r>
                    </a:p>
                  </a:txBody>
                  <a:tcPr marL="45211" marR="45211" marT="22606" marB="22606" anchor="ctr">
                    <a:lnL>
                      <a:noFill/>
                    </a:lnL>
                    <a:lnR>
                      <a:noFill/>
                    </a:lnR>
                    <a:lnT>
                      <a:noFill/>
                    </a:lnT>
                    <a:lnB>
                      <a:noFill/>
                    </a:lnB>
                  </a:tcPr>
                </a:tc>
                <a:tc>
                  <a:txBody>
                    <a:bodyPr/>
                    <a:lstStyle/>
                    <a:p>
                      <a:r>
                        <a:rPr lang="en-US" sz="1000"/>
                        <a:t>4.949045</a:t>
                      </a:r>
                    </a:p>
                  </a:txBody>
                  <a:tcPr marL="45211" marR="45211" marT="22606" marB="22606" anchor="ctr">
                    <a:lnL>
                      <a:noFill/>
                    </a:lnL>
                    <a:lnR>
                      <a:noFill/>
                    </a:lnR>
                    <a:lnT>
                      <a:noFill/>
                    </a:lnT>
                    <a:lnB>
                      <a:noFill/>
                    </a:lnB>
                  </a:tcPr>
                </a:tc>
                <a:extLst>
                  <a:ext uri="{0D108BD9-81ED-4DB2-BD59-A6C34878D82A}">
                    <a16:rowId xmlns:a16="http://schemas.microsoft.com/office/drawing/2014/main" val="3796825630"/>
                  </a:ext>
                </a:extLst>
              </a:tr>
              <a:tr h="210826">
                <a:tc>
                  <a:txBody>
                    <a:bodyPr/>
                    <a:lstStyle/>
                    <a:p>
                      <a:r>
                        <a:rPr lang="en-US" sz="1000"/>
                        <a:t>(Death)</a:t>
                      </a:r>
                    </a:p>
                  </a:txBody>
                  <a:tcPr marL="45211" marR="45211" marT="22606" marB="22606" anchor="ctr">
                    <a:lnL>
                      <a:noFill/>
                    </a:lnL>
                    <a:lnR>
                      <a:noFill/>
                    </a:lnR>
                    <a:lnT>
                      <a:noFill/>
                    </a:lnT>
                    <a:lnB>
                      <a:noFill/>
                    </a:lnB>
                  </a:tcPr>
                </a:tc>
                <a:tc>
                  <a:txBody>
                    <a:bodyPr/>
                    <a:lstStyle/>
                    <a:p>
                      <a:r>
                        <a:rPr lang="en-US" sz="1000"/>
                        <a:t>(Died)</a:t>
                      </a:r>
                    </a:p>
                  </a:txBody>
                  <a:tcPr marL="45211" marR="45211" marT="22606" marB="22606" anchor="ctr">
                    <a:lnL>
                      <a:noFill/>
                    </a:lnL>
                    <a:lnR>
                      <a:noFill/>
                    </a:lnR>
                    <a:lnT>
                      <a:noFill/>
                    </a:lnT>
                    <a:lnB>
                      <a:noFill/>
                    </a:lnB>
                  </a:tcPr>
                </a:tc>
                <a:tc>
                  <a:txBody>
                    <a:bodyPr/>
                    <a:lstStyle/>
                    <a:p>
                      <a:r>
                        <a:rPr lang="en-US" sz="1000"/>
                        <a:t>0.008738</a:t>
                      </a:r>
                    </a:p>
                  </a:txBody>
                  <a:tcPr marL="45211" marR="45211" marT="22606" marB="22606" anchor="ctr">
                    <a:lnL>
                      <a:noFill/>
                    </a:lnL>
                    <a:lnR>
                      <a:noFill/>
                    </a:lnR>
                    <a:lnT>
                      <a:noFill/>
                    </a:lnT>
                    <a:lnB>
                      <a:noFill/>
                    </a:lnB>
                  </a:tcPr>
                </a:tc>
                <a:tc>
                  <a:txBody>
                    <a:bodyPr/>
                    <a:lstStyle/>
                    <a:p>
                      <a:r>
                        <a:rPr lang="en-US" sz="1000"/>
                        <a:t>0.017816</a:t>
                      </a:r>
                    </a:p>
                  </a:txBody>
                  <a:tcPr marL="45211" marR="45211" marT="22606" marB="22606" anchor="ctr">
                    <a:lnL>
                      <a:noFill/>
                    </a:lnL>
                    <a:lnR>
                      <a:noFill/>
                    </a:lnR>
                    <a:lnT>
                      <a:noFill/>
                    </a:lnT>
                    <a:lnB>
                      <a:noFill/>
                    </a:lnB>
                  </a:tcPr>
                </a:tc>
                <a:tc>
                  <a:txBody>
                    <a:bodyPr/>
                    <a:lstStyle/>
                    <a:p>
                      <a:r>
                        <a:rPr lang="en-US" sz="1000" dirty="0"/>
                        <a:t>0.008686</a:t>
                      </a:r>
                    </a:p>
                  </a:txBody>
                  <a:tcPr marL="45211" marR="45211" marT="22606" marB="22606" anchor="ctr">
                    <a:lnL>
                      <a:noFill/>
                    </a:lnL>
                    <a:lnR>
                      <a:noFill/>
                    </a:lnR>
                    <a:lnT>
                      <a:noFill/>
                    </a:lnT>
                    <a:lnB>
                      <a:noFill/>
                    </a:lnB>
                  </a:tcPr>
                </a:tc>
                <a:tc>
                  <a:txBody>
                    <a:bodyPr/>
                    <a:lstStyle/>
                    <a:p>
                      <a:r>
                        <a:rPr lang="en-US" sz="1000" dirty="0"/>
                        <a:t>0.994009</a:t>
                      </a:r>
                    </a:p>
                  </a:txBody>
                  <a:tcPr marL="45211" marR="45211" marT="22606" marB="22606" anchor="ctr">
                    <a:lnL>
                      <a:noFill/>
                    </a:lnL>
                    <a:lnR>
                      <a:noFill/>
                    </a:lnR>
                    <a:lnT>
                      <a:noFill/>
                    </a:lnT>
                    <a:lnB>
                      <a:noFill/>
                    </a:lnB>
                  </a:tcPr>
                </a:tc>
                <a:tc>
                  <a:txBody>
                    <a:bodyPr/>
                    <a:lstStyle/>
                    <a:p>
                      <a:r>
                        <a:rPr lang="en-US" sz="1000"/>
                        <a:t>55.792909</a:t>
                      </a:r>
                    </a:p>
                  </a:txBody>
                  <a:tcPr marL="45211" marR="45211" marT="22606" marB="22606" anchor="ctr">
                    <a:lnL>
                      <a:noFill/>
                    </a:lnL>
                    <a:lnR>
                      <a:noFill/>
                    </a:lnR>
                    <a:lnT>
                      <a:noFill/>
                    </a:lnT>
                    <a:lnB>
                      <a:noFill/>
                    </a:lnB>
                  </a:tcPr>
                </a:tc>
                <a:tc>
                  <a:txBody>
                    <a:bodyPr/>
                    <a:lstStyle/>
                    <a:p>
                      <a:r>
                        <a:rPr lang="en-US" sz="1000"/>
                        <a:t>0.008530</a:t>
                      </a:r>
                    </a:p>
                  </a:txBody>
                  <a:tcPr marL="45211" marR="45211" marT="22606" marB="22606" anchor="ctr">
                    <a:lnL>
                      <a:noFill/>
                    </a:lnL>
                    <a:lnR>
                      <a:noFill/>
                    </a:lnR>
                    <a:lnT>
                      <a:noFill/>
                    </a:lnT>
                    <a:lnB>
                      <a:noFill/>
                    </a:lnB>
                  </a:tcPr>
                </a:tc>
                <a:tc>
                  <a:txBody>
                    <a:bodyPr/>
                    <a:lstStyle/>
                    <a:p>
                      <a:r>
                        <a:rPr lang="en-US" sz="1000"/>
                        <a:t>163.949167</a:t>
                      </a:r>
                    </a:p>
                  </a:txBody>
                  <a:tcPr marL="45211" marR="45211" marT="22606" marB="22606" anchor="ctr">
                    <a:lnL>
                      <a:noFill/>
                    </a:lnL>
                    <a:lnR>
                      <a:noFill/>
                    </a:lnR>
                    <a:lnT>
                      <a:noFill/>
                    </a:lnT>
                    <a:lnB>
                      <a:noFill/>
                    </a:lnB>
                  </a:tcPr>
                </a:tc>
                <a:extLst>
                  <a:ext uri="{0D108BD9-81ED-4DB2-BD59-A6C34878D82A}">
                    <a16:rowId xmlns:a16="http://schemas.microsoft.com/office/drawing/2014/main" val="850931607"/>
                  </a:ext>
                </a:extLst>
              </a:tr>
              <a:tr h="558750">
                <a:tc>
                  <a:txBody>
                    <a:bodyPr/>
                    <a:lstStyle/>
                    <a:p>
                      <a:r>
                        <a:rPr lang="en-US" sz="1000"/>
                        <a:t>(Injection site pruritus)</a:t>
                      </a:r>
                    </a:p>
                  </a:txBody>
                  <a:tcPr marL="45211" marR="45211" marT="22606" marB="22606" anchor="ctr">
                    <a:lnL>
                      <a:noFill/>
                    </a:lnL>
                    <a:lnR>
                      <a:noFill/>
                    </a:lnR>
                    <a:lnT>
                      <a:noFill/>
                    </a:lnT>
                    <a:lnB>
                      <a:noFill/>
                    </a:lnB>
                  </a:tcPr>
                </a:tc>
                <a:tc>
                  <a:txBody>
                    <a:bodyPr/>
                    <a:lstStyle/>
                    <a:p>
                      <a:r>
                        <a:rPr lang="en-US" sz="1000"/>
                        <a:t>(COVID19 (COVID19 (MODERNA)))</a:t>
                      </a:r>
                    </a:p>
                  </a:txBody>
                  <a:tcPr marL="45211" marR="45211" marT="22606" marB="22606" anchor="ctr">
                    <a:lnL>
                      <a:noFill/>
                    </a:lnL>
                    <a:lnR>
                      <a:noFill/>
                    </a:lnR>
                    <a:lnT>
                      <a:noFill/>
                    </a:lnT>
                    <a:lnB>
                      <a:noFill/>
                    </a:lnB>
                  </a:tcPr>
                </a:tc>
                <a:tc>
                  <a:txBody>
                    <a:bodyPr/>
                    <a:lstStyle/>
                    <a:p>
                      <a:r>
                        <a:rPr lang="en-US" sz="1000"/>
                        <a:t>0.019756</a:t>
                      </a:r>
                    </a:p>
                  </a:txBody>
                  <a:tcPr marL="45211" marR="45211" marT="22606" marB="22606" anchor="ctr">
                    <a:lnL>
                      <a:noFill/>
                    </a:lnL>
                    <a:lnR>
                      <a:noFill/>
                    </a:lnR>
                    <a:lnT>
                      <a:noFill/>
                    </a:lnT>
                    <a:lnB>
                      <a:noFill/>
                    </a:lnB>
                  </a:tcPr>
                </a:tc>
                <a:tc>
                  <a:txBody>
                    <a:bodyPr/>
                    <a:lstStyle/>
                    <a:p>
                      <a:r>
                        <a:rPr lang="en-US" sz="1000"/>
                        <a:t>0.428552</a:t>
                      </a:r>
                    </a:p>
                  </a:txBody>
                  <a:tcPr marL="45211" marR="45211" marT="22606" marB="22606" anchor="ctr">
                    <a:lnL>
                      <a:noFill/>
                    </a:lnL>
                    <a:lnR>
                      <a:noFill/>
                    </a:lnR>
                    <a:lnT>
                      <a:noFill/>
                    </a:lnT>
                    <a:lnB>
                      <a:noFill/>
                    </a:lnB>
                  </a:tcPr>
                </a:tc>
                <a:tc>
                  <a:txBody>
                    <a:bodyPr/>
                    <a:lstStyle/>
                    <a:p>
                      <a:r>
                        <a:rPr lang="en-US" sz="1000" dirty="0"/>
                        <a:t>0.016782</a:t>
                      </a:r>
                    </a:p>
                  </a:txBody>
                  <a:tcPr marL="45211" marR="45211" marT="22606" marB="22606" anchor="ctr">
                    <a:lnL>
                      <a:noFill/>
                    </a:lnL>
                    <a:lnR>
                      <a:noFill/>
                    </a:lnR>
                    <a:lnT>
                      <a:noFill/>
                    </a:lnT>
                    <a:lnB>
                      <a:noFill/>
                    </a:lnB>
                  </a:tcPr>
                </a:tc>
                <a:tc>
                  <a:txBody>
                    <a:bodyPr/>
                    <a:lstStyle/>
                    <a:p>
                      <a:r>
                        <a:rPr lang="en-US" sz="1000"/>
                        <a:t>0.849478</a:t>
                      </a:r>
                    </a:p>
                  </a:txBody>
                  <a:tcPr marL="45211" marR="45211" marT="22606" marB="22606" anchor="ctr">
                    <a:lnL>
                      <a:noFill/>
                    </a:lnL>
                    <a:lnR>
                      <a:noFill/>
                    </a:lnR>
                    <a:lnT>
                      <a:noFill/>
                    </a:lnT>
                    <a:lnB>
                      <a:noFill/>
                    </a:lnB>
                  </a:tcPr>
                </a:tc>
                <a:tc>
                  <a:txBody>
                    <a:bodyPr/>
                    <a:lstStyle/>
                    <a:p>
                      <a:r>
                        <a:rPr lang="en-US" sz="1000" dirty="0"/>
                        <a:t>1.982206</a:t>
                      </a:r>
                    </a:p>
                  </a:txBody>
                  <a:tcPr marL="45211" marR="45211" marT="22606" marB="22606" anchor="ctr">
                    <a:lnL>
                      <a:noFill/>
                    </a:lnL>
                    <a:lnR>
                      <a:noFill/>
                    </a:lnR>
                    <a:lnT>
                      <a:noFill/>
                    </a:lnT>
                    <a:lnB>
                      <a:noFill/>
                    </a:lnB>
                  </a:tcPr>
                </a:tc>
                <a:tc>
                  <a:txBody>
                    <a:bodyPr/>
                    <a:lstStyle/>
                    <a:p>
                      <a:r>
                        <a:rPr lang="en-US" sz="1000" dirty="0"/>
                        <a:t>0.008316</a:t>
                      </a:r>
                    </a:p>
                  </a:txBody>
                  <a:tcPr marL="45211" marR="45211" marT="22606" marB="22606" anchor="ctr">
                    <a:lnL>
                      <a:noFill/>
                    </a:lnL>
                    <a:lnR>
                      <a:noFill/>
                    </a:lnR>
                    <a:lnT>
                      <a:noFill/>
                    </a:lnT>
                    <a:lnB>
                      <a:noFill/>
                    </a:lnB>
                  </a:tcPr>
                </a:tc>
                <a:tc>
                  <a:txBody>
                    <a:bodyPr/>
                    <a:lstStyle/>
                    <a:p>
                      <a:r>
                        <a:rPr lang="en-US" sz="1000"/>
                        <a:t>3.796437</a:t>
                      </a:r>
                    </a:p>
                  </a:txBody>
                  <a:tcPr marL="45211" marR="45211" marT="22606" marB="22606" anchor="ctr">
                    <a:lnL>
                      <a:noFill/>
                    </a:lnL>
                    <a:lnR>
                      <a:noFill/>
                    </a:lnR>
                    <a:lnT>
                      <a:noFill/>
                    </a:lnT>
                    <a:lnB>
                      <a:noFill/>
                    </a:lnB>
                  </a:tcPr>
                </a:tc>
                <a:extLst>
                  <a:ext uri="{0D108BD9-81ED-4DB2-BD59-A6C34878D82A}">
                    <a16:rowId xmlns:a16="http://schemas.microsoft.com/office/drawing/2014/main" val="847776870"/>
                  </a:ext>
                </a:extLst>
              </a:tr>
              <a:tr h="481581">
                <a:tc>
                  <a:txBody>
                    <a:bodyPr/>
                    <a:lstStyle/>
                    <a:p>
                      <a:r>
                        <a:rPr lang="en-US" sz="1000"/>
                        <a:t>(Life-threatening illness, Male)</a:t>
                      </a:r>
                    </a:p>
                  </a:txBody>
                  <a:tcPr marL="45211" marR="45211" marT="22606" marB="22606" anchor="ctr">
                    <a:lnL>
                      <a:noFill/>
                    </a:lnL>
                    <a:lnR>
                      <a:noFill/>
                    </a:lnR>
                    <a:lnT>
                      <a:noFill/>
                    </a:lnT>
                    <a:lnB>
                      <a:noFill/>
                    </a:lnB>
                  </a:tcPr>
                </a:tc>
                <a:tc>
                  <a:txBody>
                    <a:bodyPr/>
                    <a:lstStyle/>
                    <a:p>
                      <a:r>
                        <a:rPr lang="en-US" sz="1000"/>
                        <a:t>(Hospitalized )</a:t>
                      </a:r>
                    </a:p>
                  </a:txBody>
                  <a:tcPr marL="45211" marR="45211" marT="22606" marB="22606" anchor="ctr">
                    <a:lnL>
                      <a:noFill/>
                    </a:lnL>
                    <a:lnR>
                      <a:noFill/>
                    </a:lnR>
                    <a:lnT>
                      <a:noFill/>
                    </a:lnT>
                    <a:lnB>
                      <a:noFill/>
                    </a:lnB>
                  </a:tcPr>
                </a:tc>
                <a:tc>
                  <a:txBody>
                    <a:bodyPr/>
                    <a:lstStyle/>
                    <a:p>
                      <a:r>
                        <a:rPr lang="en-US" sz="1000"/>
                        <a:t>0.011318</a:t>
                      </a:r>
                    </a:p>
                  </a:txBody>
                  <a:tcPr marL="45211" marR="45211" marT="22606" marB="22606" anchor="ctr">
                    <a:lnL>
                      <a:noFill/>
                    </a:lnL>
                    <a:lnR>
                      <a:noFill/>
                    </a:lnR>
                    <a:lnT>
                      <a:noFill/>
                    </a:lnT>
                    <a:lnB>
                      <a:noFill/>
                    </a:lnB>
                  </a:tcPr>
                </a:tc>
                <a:tc>
                  <a:txBody>
                    <a:bodyPr/>
                    <a:lstStyle/>
                    <a:p>
                      <a:r>
                        <a:rPr lang="en-US" sz="1000"/>
                        <a:t>0.101345</a:t>
                      </a:r>
                    </a:p>
                  </a:txBody>
                  <a:tcPr marL="45211" marR="45211" marT="22606" marB="22606" anchor="ctr">
                    <a:lnL>
                      <a:noFill/>
                    </a:lnL>
                    <a:lnR>
                      <a:noFill/>
                    </a:lnR>
                    <a:lnT>
                      <a:noFill/>
                    </a:lnT>
                    <a:lnB>
                      <a:noFill/>
                    </a:lnB>
                  </a:tcPr>
                </a:tc>
                <a:tc>
                  <a:txBody>
                    <a:bodyPr/>
                    <a:lstStyle/>
                    <a:p>
                      <a:r>
                        <a:rPr lang="en-US" sz="1000"/>
                        <a:t>0.009365</a:t>
                      </a:r>
                    </a:p>
                  </a:txBody>
                  <a:tcPr marL="45211" marR="45211" marT="22606" marB="22606" anchor="ctr">
                    <a:lnL>
                      <a:noFill/>
                    </a:lnL>
                    <a:lnR>
                      <a:noFill/>
                    </a:lnR>
                    <a:lnT>
                      <a:noFill/>
                    </a:lnT>
                    <a:lnB>
                      <a:noFill/>
                    </a:lnB>
                  </a:tcPr>
                </a:tc>
                <a:tc>
                  <a:txBody>
                    <a:bodyPr/>
                    <a:lstStyle/>
                    <a:p>
                      <a:r>
                        <a:rPr lang="en-US" sz="1000"/>
                        <a:t>0.827448</a:t>
                      </a:r>
                    </a:p>
                  </a:txBody>
                  <a:tcPr marL="45211" marR="45211" marT="22606" marB="22606" anchor="ctr">
                    <a:lnL>
                      <a:noFill/>
                    </a:lnL>
                    <a:lnR>
                      <a:noFill/>
                    </a:lnR>
                    <a:lnT>
                      <a:noFill/>
                    </a:lnT>
                    <a:lnB>
                      <a:noFill/>
                    </a:lnB>
                  </a:tcPr>
                </a:tc>
                <a:tc>
                  <a:txBody>
                    <a:bodyPr/>
                    <a:lstStyle/>
                    <a:p>
                      <a:r>
                        <a:rPr lang="en-US" sz="1000" dirty="0"/>
                        <a:t>8.164707</a:t>
                      </a:r>
                    </a:p>
                  </a:txBody>
                  <a:tcPr marL="45211" marR="45211" marT="22606" marB="22606" anchor="ctr">
                    <a:lnL>
                      <a:noFill/>
                    </a:lnL>
                    <a:lnR>
                      <a:noFill/>
                    </a:lnR>
                    <a:lnT>
                      <a:noFill/>
                    </a:lnT>
                    <a:lnB>
                      <a:noFill/>
                    </a:lnB>
                  </a:tcPr>
                </a:tc>
                <a:tc>
                  <a:txBody>
                    <a:bodyPr/>
                    <a:lstStyle/>
                    <a:p>
                      <a:r>
                        <a:rPr lang="en-US" sz="1000" dirty="0"/>
                        <a:t>0.008218</a:t>
                      </a:r>
                    </a:p>
                  </a:txBody>
                  <a:tcPr marL="45211" marR="45211" marT="22606" marB="22606" anchor="ctr">
                    <a:lnL>
                      <a:noFill/>
                    </a:lnL>
                    <a:lnR>
                      <a:noFill/>
                    </a:lnR>
                    <a:lnT>
                      <a:noFill/>
                    </a:lnT>
                    <a:lnB>
                      <a:noFill/>
                    </a:lnB>
                  </a:tcPr>
                </a:tc>
                <a:tc>
                  <a:txBody>
                    <a:bodyPr/>
                    <a:lstStyle/>
                    <a:p>
                      <a:r>
                        <a:rPr lang="en-US" sz="1000" dirty="0"/>
                        <a:t>5.208033</a:t>
                      </a:r>
                    </a:p>
                  </a:txBody>
                  <a:tcPr marL="45211" marR="45211" marT="22606" marB="22606" anchor="ctr">
                    <a:lnL>
                      <a:noFill/>
                    </a:lnL>
                    <a:lnR>
                      <a:noFill/>
                    </a:lnR>
                    <a:lnT>
                      <a:noFill/>
                    </a:lnT>
                    <a:lnB>
                      <a:noFill/>
                    </a:lnB>
                  </a:tcPr>
                </a:tc>
                <a:extLst>
                  <a:ext uri="{0D108BD9-81ED-4DB2-BD59-A6C34878D82A}">
                    <a16:rowId xmlns:a16="http://schemas.microsoft.com/office/drawing/2014/main" val="1827128325"/>
                  </a:ext>
                </a:extLst>
              </a:tr>
            </a:tbl>
          </a:graphicData>
        </a:graphic>
      </p:graphicFrame>
    </p:spTree>
    <p:extLst>
      <p:ext uri="{BB962C8B-B14F-4D97-AF65-F5344CB8AC3E}">
        <p14:creationId xmlns:p14="http://schemas.microsoft.com/office/powerpoint/2010/main" val="726492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EEAA-9B9C-4587-8857-BBE0202FEEFC}"/>
              </a:ext>
            </a:extLst>
          </p:cNvPr>
          <p:cNvSpPr>
            <a:spLocks noGrp="1"/>
          </p:cNvSpPr>
          <p:nvPr>
            <p:ph type="title"/>
          </p:nvPr>
        </p:nvSpPr>
        <p:spPr/>
        <p:txBody>
          <a:bodyPr/>
          <a:lstStyle/>
          <a:p>
            <a:r>
              <a:rPr lang="en-US" dirty="0"/>
              <a:t>Results – Frequent </a:t>
            </a:r>
            <a:r>
              <a:rPr lang="en-US" dirty="0" err="1"/>
              <a:t>Itemsets</a:t>
            </a:r>
            <a:r>
              <a:rPr lang="en-US" dirty="0"/>
              <a:t> (4)</a:t>
            </a:r>
          </a:p>
        </p:txBody>
      </p:sp>
      <p:sp>
        <p:nvSpPr>
          <p:cNvPr id="3" name="Content Placeholder 2">
            <a:extLst>
              <a:ext uri="{FF2B5EF4-FFF2-40B4-BE49-F238E27FC236}">
                <a16:creationId xmlns:a16="http://schemas.microsoft.com/office/drawing/2014/main" id="{D233E60A-E289-4374-837F-E6F2CE77E5B5}"/>
              </a:ext>
            </a:extLst>
          </p:cNvPr>
          <p:cNvSpPr>
            <a:spLocks noGrp="1"/>
          </p:cNvSpPr>
          <p:nvPr>
            <p:ph idx="1"/>
          </p:nvPr>
        </p:nvSpPr>
        <p:spPr/>
        <p:txBody>
          <a:bodyPr>
            <a:normAutofit fontScale="92500"/>
          </a:bodyPr>
          <a:lstStyle/>
          <a:p>
            <a:pPr lvl="1" eaLnBrk="0" fontAlgn="base" hangingPunct="0">
              <a:lnSpc>
                <a:spcPct val="120000"/>
              </a:lnSpc>
              <a:spcBef>
                <a:spcPct val="0"/>
              </a:spcBef>
              <a:spcAft>
                <a:spcPct val="0"/>
              </a:spcAft>
              <a:buFont typeface="Arial" panose="020B0604020202020204" pitchFamily="34" charset="0"/>
              <a:buChar char="•"/>
            </a:pPr>
            <a:r>
              <a:rPr lang="en-US" altLang="en-US" sz="1400" b="1" dirty="0">
                <a:cs typeface="Arial" panose="020B0604020202020204" pitchFamily="34" charset="0"/>
              </a:rPr>
              <a:t>Frequent itemset results show only "correlation" not "causation".</a:t>
            </a:r>
          </a:p>
          <a:p>
            <a:pPr lvl="1" eaLnBrk="0" fontAlgn="base" hangingPunct="0">
              <a:lnSpc>
                <a:spcPct val="120000"/>
              </a:lnSpc>
              <a:spcBef>
                <a:spcPct val="0"/>
              </a:spcBef>
              <a:spcAft>
                <a:spcPct val="0"/>
              </a:spcAft>
              <a:buFont typeface="Arial" panose="020B0604020202020204" pitchFamily="34" charset="0"/>
              <a:buChar char="•"/>
            </a:pPr>
            <a:r>
              <a:rPr lang="en-US" altLang="en-US" sz="1400" b="1" dirty="0">
                <a:cs typeface="Arial" panose="020B0604020202020204" pitchFamily="34" charset="0"/>
              </a:rPr>
              <a:t>(Female) </a:t>
            </a:r>
            <a:r>
              <a:rPr lang="en-US" altLang="en-US" sz="1400" dirty="0">
                <a:cs typeface="Arial" panose="020B0604020202020204" pitchFamily="34" charset="0"/>
              </a:rPr>
              <a:t>has support of 0.68, meaning 68% of adverse effect reports are for female patients. In comparison, females account for only about 52% of COVID-vaccinated people. [3]  VAERS data do not tell us why this discrepancy occurs.</a:t>
            </a:r>
          </a:p>
          <a:p>
            <a:pPr lvl="1" eaLnBrk="0" fontAlgn="base" hangingPunct="0">
              <a:lnSpc>
                <a:spcPct val="120000"/>
              </a:lnSpc>
              <a:spcBef>
                <a:spcPct val="0"/>
              </a:spcBef>
              <a:spcAft>
                <a:spcPct val="0"/>
              </a:spcAft>
              <a:buFont typeface="Arial" panose="020B0604020202020204" pitchFamily="34" charset="0"/>
              <a:buChar char="•"/>
            </a:pPr>
            <a:r>
              <a:rPr lang="en-US" altLang="en-US" sz="1400" b="1" dirty="0">
                <a:cs typeface="Arial" panose="020B0604020202020204" pitchFamily="34" charset="0"/>
              </a:rPr>
              <a:t>(Unknown Sex) -&gt; (Age 79-older): </a:t>
            </a:r>
            <a:r>
              <a:rPr lang="en-US" altLang="en-US" sz="1400" dirty="0">
                <a:cs typeface="Arial" panose="020B0604020202020204" pitchFamily="34" charset="0"/>
              </a:rPr>
              <a:t>This is a curious pattern. It's suggestive of a data entry quality problem.</a:t>
            </a:r>
          </a:p>
          <a:p>
            <a:pPr lvl="1" eaLnBrk="0" fontAlgn="base" hangingPunct="0">
              <a:lnSpc>
                <a:spcPct val="120000"/>
              </a:lnSpc>
              <a:spcBef>
                <a:spcPct val="0"/>
              </a:spcBef>
              <a:spcAft>
                <a:spcPct val="0"/>
              </a:spcAft>
              <a:buFont typeface="Arial" panose="020B0604020202020204" pitchFamily="34" charset="0"/>
              <a:buChar char="•"/>
            </a:pPr>
            <a:r>
              <a:rPr lang="en-US" altLang="en-US" sz="1400" b="1" dirty="0">
                <a:cs typeface="Arial" panose="020B0604020202020204" pitchFamily="34" charset="0"/>
              </a:rPr>
              <a:t>(Death) -&gt; (Died) </a:t>
            </a:r>
            <a:r>
              <a:rPr lang="en-US" altLang="en-US" sz="1400" dirty="0">
                <a:cs typeface="Arial" panose="020B0604020202020204" pitchFamily="34" charset="0"/>
              </a:rPr>
              <a:t>with 99% confidence, not 100%. This looks like a data entry quality issue.</a:t>
            </a:r>
          </a:p>
          <a:p>
            <a:pPr lvl="1" eaLnBrk="0" fontAlgn="base" hangingPunct="0">
              <a:lnSpc>
                <a:spcPct val="120000"/>
              </a:lnSpc>
              <a:spcBef>
                <a:spcPct val="0"/>
              </a:spcBef>
              <a:spcAft>
                <a:spcPct val="0"/>
              </a:spcAft>
              <a:buFont typeface="Arial" panose="020B0604020202020204" pitchFamily="34" charset="0"/>
              <a:buChar char="•"/>
            </a:pPr>
            <a:r>
              <a:rPr lang="en-US" altLang="en-US" sz="1400" b="1" dirty="0">
                <a:cs typeface="Arial" panose="020B0604020202020204" pitchFamily="34" charset="0"/>
              </a:rPr>
              <a:t>(COVID19 (COVID19 (MODERNA)), Product administered to patient of inappropriate age) -&gt; (Age 14-18) </a:t>
            </a:r>
            <a:r>
              <a:rPr lang="en-US" altLang="en-US" sz="1400" dirty="0">
                <a:cs typeface="Arial" panose="020B0604020202020204" pitchFamily="34" charset="0"/>
              </a:rPr>
              <a:t>with high lift and conviction</a:t>
            </a:r>
          </a:p>
          <a:p>
            <a:pPr lvl="1" eaLnBrk="0" fontAlgn="base" hangingPunct="0">
              <a:lnSpc>
                <a:spcPct val="120000"/>
              </a:lnSpc>
              <a:spcBef>
                <a:spcPct val="0"/>
              </a:spcBef>
              <a:spcAft>
                <a:spcPct val="0"/>
              </a:spcAft>
              <a:buFont typeface="Arial" panose="020B0604020202020204" pitchFamily="34" charset="0"/>
              <a:buChar char="•"/>
            </a:pPr>
            <a:r>
              <a:rPr lang="en-US" altLang="en-US" sz="1400" b="1" dirty="0">
                <a:cs typeface="Arial" panose="020B0604020202020204" pitchFamily="34" charset="0"/>
              </a:rPr>
              <a:t>(Age 79-older, Death) -&gt; (Died) </a:t>
            </a:r>
            <a:r>
              <a:rPr lang="en-US" altLang="en-US" sz="1400" dirty="0">
                <a:cs typeface="Arial" panose="020B0604020202020204" pitchFamily="34" charset="0"/>
              </a:rPr>
              <a:t>with high confidence, lift and conviction</a:t>
            </a:r>
          </a:p>
          <a:p>
            <a:pPr lvl="1" eaLnBrk="0" fontAlgn="base" hangingPunct="0">
              <a:lnSpc>
                <a:spcPct val="120000"/>
              </a:lnSpc>
              <a:spcBef>
                <a:spcPct val="0"/>
              </a:spcBef>
              <a:spcAft>
                <a:spcPct val="0"/>
              </a:spcAft>
              <a:buFont typeface="Arial" panose="020B0604020202020204" pitchFamily="34" charset="0"/>
              <a:buChar char="•"/>
            </a:pPr>
            <a:r>
              <a:rPr lang="en-US" altLang="en-US" sz="1400" b="1" dirty="0">
                <a:cs typeface="Arial" panose="020B0604020202020204" pitchFamily="34" charset="0"/>
              </a:rPr>
              <a:t>(Death, Male) -&gt; (Died) </a:t>
            </a:r>
            <a:r>
              <a:rPr lang="en-US" altLang="en-US" sz="1400" dirty="0">
                <a:cs typeface="Arial" panose="020B0604020202020204" pitchFamily="34" charset="0"/>
              </a:rPr>
              <a:t>with support of 0.4678% versus </a:t>
            </a:r>
            <a:r>
              <a:rPr lang="en-US" altLang="en-US" sz="1400" b="1" dirty="0">
                <a:cs typeface="Arial" panose="020B0604020202020204" pitchFamily="34" charset="0"/>
              </a:rPr>
              <a:t>(Female, Death) -&gt; (Died) </a:t>
            </a:r>
            <a:r>
              <a:rPr lang="en-US" altLang="en-US" sz="1400" dirty="0">
                <a:cs typeface="Arial" panose="020B0604020202020204" pitchFamily="34" charset="0"/>
              </a:rPr>
              <a:t>with support of 0.3559%.</a:t>
            </a:r>
            <a:endParaRPr lang="en-US" altLang="en-US" sz="1400" dirty="0"/>
          </a:p>
          <a:p>
            <a:pPr lvl="1" eaLnBrk="0" fontAlgn="base" hangingPunct="0">
              <a:lnSpc>
                <a:spcPct val="120000"/>
              </a:lnSpc>
              <a:spcBef>
                <a:spcPct val="0"/>
              </a:spcBef>
              <a:spcAft>
                <a:spcPct val="0"/>
              </a:spcAft>
              <a:buFont typeface="Arial" panose="020B0604020202020204" pitchFamily="34" charset="0"/>
              <a:buChar char="•"/>
            </a:pPr>
            <a:r>
              <a:rPr lang="en-US" altLang="en-US" sz="1400" b="1" dirty="0">
                <a:cs typeface="Arial" panose="020B0604020202020204" pitchFamily="34" charset="0"/>
              </a:rPr>
              <a:t>(Age 79-older, Product storage error) -&gt; (Unknown Sex) </a:t>
            </a:r>
            <a:r>
              <a:rPr lang="en-US" altLang="en-US" sz="1400" dirty="0">
                <a:cs typeface="Arial" panose="020B0604020202020204" pitchFamily="34" charset="0"/>
              </a:rPr>
              <a:t>: a curious association rule</a:t>
            </a:r>
          </a:p>
          <a:p>
            <a:pPr lvl="1" eaLnBrk="0" fontAlgn="base" hangingPunct="0">
              <a:lnSpc>
                <a:spcPct val="120000"/>
              </a:lnSpc>
              <a:spcBef>
                <a:spcPct val="0"/>
              </a:spcBef>
              <a:spcAft>
                <a:spcPct val="0"/>
              </a:spcAft>
              <a:buFont typeface="Arial" panose="020B0604020202020204" pitchFamily="34" charset="0"/>
              <a:buChar char="•"/>
            </a:pPr>
            <a:r>
              <a:rPr lang="en-US" sz="1400" dirty="0">
                <a:cs typeface="Arial" panose="020B0604020202020204" pitchFamily="34" charset="0"/>
              </a:rPr>
              <a:t>Various injection site symptoms are frequent</a:t>
            </a:r>
            <a:endParaRPr lang="en-US" sz="1400" dirty="0"/>
          </a:p>
        </p:txBody>
      </p:sp>
    </p:spTree>
    <p:extLst>
      <p:ext uri="{BB962C8B-B14F-4D97-AF65-F5344CB8AC3E}">
        <p14:creationId xmlns:p14="http://schemas.microsoft.com/office/powerpoint/2010/main" val="386226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9326-EAF2-472B-BB61-574D00066AB7}"/>
              </a:ext>
            </a:extLst>
          </p:cNvPr>
          <p:cNvSpPr>
            <a:spLocks noGrp="1"/>
          </p:cNvSpPr>
          <p:nvPr>
            <p:ph type="title"/>
          </p:nvPr>
        </p:nvSpPr>
        <p:spPr/>
        <p:txBody>
          <a:bodyPr/>
          <a:lstStyle/>
          <a:p>
            <a:r>
              <a:rPr lang="en-US" dirty="0"/>
              <a:t>Alternatives Considered / Roadblocks</a:t>
            </a:r>
          </a:p>
        </p:txBody>
      </p:sp>
      <p:sp>
        <p:nvSpPr>
          <p:cNvPr id="3" name="Content Placeholder 2">
            <a:extLst>
              <a:ext uri="{FF2B5EF4-FFF2-40B4-BE49-F238E27FC236}">
                <a16:creationId xmlns:a16="http://schemas.microsoft.com/office/drawing/2014/main" id="{B8A89C5C-27DA-4C4D-BD29-EAD10ED5F979}"/>
              </a:ext>
            </a:extLst>
          </p:cNvPr>
          <p:cNvSpPr>
            <a:spLocks noGrp="1"/>
          </p:cNvSpPr>
          <p:nvPr>
            <p:ph idx="1"/>
          </p:nvPr>
        </p:nvSpPr>
        <p:spPr/>
        <p:txBody>
          <a:bodyPr>
            <a:noAutofit/>
          </a:bodyPr>
          <a:lstStyle/>
          <a:p>
            <a:r>
              <a:rPr lang="en-US" sz="1400" dirty="0"/>
              <a:t>We investigated some alternatives that we ended up not using:</a:t>
            </a:r>
          </a:p>
          <a:p>
            <a:pPr marL="544068" lvl="1" indent="-342900" eaLnBrk="0" fontAlgn="base" hangingPunct="0">
              <a:lnSpc>
                <a:spcPct val="150000"/>
              </a:lnSpc>
              <a:spcBef>
                <a:spcPct val="0"/>
              </a:spcBef>
              <a:spcAft>
                <a:spcPct val="0"/>
              </a:spcAft>
              <a:buFont typeface="+mj-lt"/>
              <a:buAutoNum type="arabicPeriod"/>
            </a:pPr>
            <a:r>
              <a:rPr lang="en-US" altLang="en-US" sz="1400" dirty="0">
                <a:cs typeface="Arial" panose="020B0604020202020204" pitchFamily="34" charset="0"/>
              </a:rPr>
              <a:t>Use </a:t>
            </a:r>
            <a:r>
              <a:rPr lang="en-US" altLang="en-US" sz="1400" b="1" dirty="0" err="1">
                <a:cs typeface="Arial" panose="020B0604020202020204" pitchFamily="34" charset="0"/>
              </a:rPr>
              <a:t>DataProc</a:t>
            </a:r>
            <a:r>
              <a:rPr lang="en-US" altLang="en-US" sz="1400" dirty="0">
                <a:cs typeface="Arial" panose="020B0604020202020204" pitchFamily="34" charset="0"/>
              </a:rPr>
              <a:t> cluster to run code: The downside of its expense and overhead did not justify when our data is small enough and the code runs quickly enough on a personal computer.</a:t>
            </a:r>
          </a:p>
          <a:p>
            <a:pPr marL="544068" lvl="1" indent="-342900" eaLnBrk="0" fontAlgn="base" hangingPunct="0">
              <a:lnSpc>
                <a:spcPct val="150000"/>
              </a:lnSpc>
              <a:spcBef>
                <a:spcPct val="0"/>
              </a:spcBef>
              <a:spcAft>
                <a:spcPct val="0"/>
              </a:spcAft>
              <a:buAutoNum type="arabicPeriod" startAt="2"/>
            </a:pPr>
            <a:r>
              <a:rPr lang="en-US" altLang="en-US" sz="1400" dirty="0">
                <a:cs typeface="Arial" panose="020B0604020202020204" pitchFamily="34" charset="0"/>
              </a:rPr>
              <a:t>Develop a </a:t>
            </a:r>
            <a:r>
              <a:rPr lang="en-US" altLang="en-US" sz="1400" b="1" dirty="0">
                <a:cs typeface="Arial" panose="020B0604020202020204" pitchFamily="34" charset="0"/>
              </a:rPr>
              <a:t>web application </a:t>
            </a:r>
            <a:r>
              <a:rPr lang="en-US" altLang="en-US" sz="1400" dirty="0">
                <a:cs typeface="Arial" panose="020B0604020202020204" pitchFamily="34" charset="0"/>
              </a:rPr>
              <a:t>interface: This was nice to have but not central to big data algorithms, and we did not have time.</a:t>
            </a:r>
          </a:p>
          <a:p>
            <a:pPr marL="544068" lvl="1" indent="-342900" eaLnBrk="0" fontAlgn="base" hangingPunct="0">
              <a:lnSpc>
                <a:spcPct val="150000"/>
              </a:lnSpc>
              <a:spcBef>
                <a:spcPct val="0"/>
              </a:spcBef>
              <a:spcAft>
                <a:spcPct val="0"/>
              </a:spcAft>
              <a:buAutoNum type="arabicPeriod" startAt="2"/>
            </a:pPr>
            <a:r>
              <a:rPr lang="en-US" altLang="en-US" sz="1400" b="1" dirty="0" err="1">
                <a:cs typeface="Arial" panose="020B0604020202020204" pitchFamily="34" charset="0"/>
              </a:rPr>
              <a:t>PySpark</a:t>
            </a:r>
            <a:r>
              <a:rPr lang="en-US" altLang="en-US" sz="1400" dirty="0">
                <a:cs typeface="Arial" panose="020B0604020202020204" pitchFamily="34" charset="0"/>
              </a:rPr>
              <a:t>: This would provide </a:t>
            </a:r>
            <a:r>
              <a:rPr lang="en-US" sz="1400" dirty="0">
                <a:cs typeface="Arial" panose="020B0604020202020204" pitchFamily="34" charset="0"/>
              </a:rPr>
              <a:t>distributed computing but would also require using </a:t>
            </a:r>
            <a:r>
              <a:rPr lang="en-US" sz="1400" dirty="0" err="1">
                <a:cs typeface="Arial" panose="020B0604020202020204" pitchFamily="34" charset="0"/>
              </a:rPr>
              <a:t>PySpark</a:t>
            </a:r>
            <a:r>
              <a:rPr lang="en-US" sz="1400" dirty="0">
                <a:cs typeface="Arial" panose="020B0604020202020204" pitchFamily="34" charset="0"/>
              </a:rPr>
              <a:t> in addition to / instead of other Python packages. We did not have time.</a:t>
            </a:r>
            <a:endParaRPr lang="en-US" altLang="en-US" sz="1400" dirty="0">
              <a:cs typeface="Arial" panose="020B0604020202020204" pitchFamily="34" charset="0"/>
            </a:endParaRPr>
          </a:p>
          <a:p>
            <a:pPr marL="544068" lvl="1" indent="-342900" eaLnBrk="0" fontAlgn="base" hangingPunct="0">
              <a:lnSpc>
                <a:spcPct val="150000"/>
              </a:lnSpc>
              <a:spcBef>
                <a:spcPct val="0"/>
              </a:spcBef>
              <a:spcAft>
                <a:spcPct val="0"/>
              </a:spcAft>
              <a:buAutoNum type="arabicPeriod" startAt="4"/>
            </a:pPr>
            <a:r>
              <a:rPr lang="en-US" altLang="en-US" sz="1400" b="1" dirty="0" err="1">
                <a:cs typeface="Arial" panose="020B0604020202020204" pitchFamily="34" charset="0"/>
              </a:rPr>
              <a:t>Dask</a:t>
            </a:r>
            <a:r>
              <a:rPr lang="en-US" altLang="en-US" sz="1400" dirty="0">
                <a:cs typeface="Arial" panose="020B0604020202020204" pitchFamily="34" charset="0"/>
              </a:rPr>
              <a:t>: This would provide distributed computing while using Pandas, </a:t>
            </a:r>
            <a:r>
              <a:rPr lang="en-US" altLang="en-US" sz="1400" dirty="0" err="1">
                <a:cs typeface="Arial" panose="020B0604020202020204" pitchFamily="34" charset="0"/>
              </a:rPr>
              <a:t>Numpy</a:t>
            </a:r>
            <a:r>
              <a:rPr lang="en-US" altLang="en-US" sz="1400" dirty="0">
                <a:cs typeface="Arial" panose="020B0604020202020204" pitchFamily="34" charset="0"/>
              </a:rPr>
              <a:t> and existing packages. But again, this turned out to be infeasible in the time we had.</a:t>
            </a:r>
          </a:p>
          <a:p>
            <a:endParaRPr lang="en-US" sz="1400" dirty="0"/>
          </a:p>
        </p:txBody>
      </p:sp>
    </p:spTree>
    <p:extLst>
      <p:ext uri="{BB962C8B-B14F-4D97-AF65-F5344CB8AC3E}">
        <p14:creationId xmlns:p14="http://schemas.microsoft.com/office/powerpoint/2010/main" val="785974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A1A9-ABAE-4171-B517-1CC89A4391F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71EBF01-FDCA-45C7-8781-DD9FDBFF2DF0}"/>
              </a:ext>
            </a:extLst>
          </p:cNvPr>
          <p:cNvSpPr>
            <a:spLocks noGrp="1"/>
          </p:cNvSpPr>
          <p:nvPr>
            <p:ph idx="1"/>
          </p:nvPr>
        </p:nvSpPr>
        <p:spPr/>
        <p:txBody>
          <a:bodyPr/>
          <a:lstStyle/>
          <a:p>
            <a:pPr marL="342900" indent="-342900">
              <a:buFont typeface="+mj-lt"/>
              <a:buAutoNum type="arabicPeriod"/>
            </a:pPr>
            <a:r>
              <a:rPr lang="en-US" dirty="0"/>
              <a:t>Han, J., Pei, J., Yin, Y. et al. Mining Frequent Patterns without Candidate Generation: A Frequent-Pattern Tree Approach. Data Mining and Knowledge Discovery 8, 53–87 (2004). </a:t>
            </a:r>
            <a:r>
              <a:rPr lang="en-US" dirty="0">
                <a:hlinkClick r:id="rId2"/>
              </a:rPr>
              <a:t>https://doi.org/10.1023/B:DAMI.0000005258.31418.83</a:t>
            </a:r>
            <a:endParaRPr lang="en-US" dirty="0"/>
          </a:p>
          <a:p>
            <a:pPr marL="342900" indent="-342900">
              <a:buFont typeface="+mj-lt"/>
              <a:buAutoNum type="arabicPeriod"/>
            </a:pPr>
            <a:r>
              <a:rPr lang="en-US" dirty="0" err="1"/>
              <a:t>Raschka</a:t>
            </a:r>
            <a:r>
              <a:rPr lang="en-US" dirty="0"/>
              <a:t>, (2018). </a:t>
            </a:r>
            <a:r>
              <a:rPr lang="en-US" dirty="0" err="1"/>
              <a:t>MLxtend</a:t>
            </a:r>
            <a:r>
              <a:rPr lang="en-US" dirty="0"/>
              <a:t>: Providing machine learning and data science utilities and extensions to Python’s scientific computing stack. Journal of Open Source Software, 3(24), 638. </a:t>
            </a:r>
            <a:r>
              <a:rPr lang="en-US" dirty="0">
                <a:hlinkClick r:id="rId3"/>
              </a:rPr>
              <a:t>https://doi.org/10.21105/joss.00638</a:t>
            </a:r>
            <a:endParaRPr lang="en-US" dirty="0"/>
          </a:p>
          <a:p>
            <a:pPr marL="342900" indent="-342900">
              <a:buFont typeface="+mj-lt"/>
              <a:buAutoNum type="arabicPeriod"/>
            </a:pPr>
            <a:r>
              <a:rPr lang="en-US" dirty="0">
                <a:hlinkClick r:id="rId4"/>
              </a:rPr>
              <a:t>https://usafacts.org/visualizations/covid-vaccine-tracker-states</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53085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1231-C06F-457A-83D5-2928A151D323}"/>
              </a:ext>
            </a:extLst>
          </p:cNvPr>
          <p:cNvSpPr>
            <a:spLocks noGrp="1"/>
          </p:cNvSpPr>
          <p:nvPr>
            <p:ph type="title"/>
          </p:nvPr>
        </p:nvSpPr>
        <p:spPr/>
        <p:txBody>
          <a:bodyPr/>
          <a:lstStyle/>
          <a:p>
            <a:r>
              <a:rPr lang="en-US" dirty="0"/>
              <a:t>Live Demonstration of Project Code</a:t>
            </a:r>
          </a:p>
        </p:txBody>
      </p:sp>
      <p:sp>
        <p:nvSpPr>
          <p:cNvPr id="3" name="Text Placeholder 2">
            <a:extLst>
              <a:ext uri="{FF2B5EF4-FFF2-40B4-BE49-F238E27FC236}">
                <a16:creationId xmlns:a16="http://schemas.microsoft.com/office/drawing/2014/main" id="{52C60691-63E9-4584-A7EC-D29786F5EC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3797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B472-C5B7-4B4E-8F26-08D444559C8C}"/>
              </a:ext>
            </a:extLst>
          </p:cNvPr>
          <p:cNvSpPr>
            <a:spLocks noGrp="1"/>
          </p:cNvSpPr>
          <p:nvPr>
            <p:ph type="title"/>
          </p:nvPr>
        </p:nvSpPr>
        <p:spPr/>
        <p:txBody>
          <a:bodyPr/>
          <a:lstStyle/>
          <a:p>
            <a:r>
              <a:rPr lang="en-US" dirty="0"/>
              <a:t>Questions and Answers</a:t>
            </a:r>
          </a:p>
        </p:txBody>
      </p:sp>
      <p:sp>
        <p:nvSpPr>
          <p:cNvPr id="3" name="Text Placeholder 2">
            <a:extLst>
              <a:ext uri="{FF2B5EF4-FFF2-40B4-BE49-F238E27FC236}">
                <a16:creationId xmlns:a16="http://schemas.microsoft.com/office/drawing/2014/main" id="{1F41A4EF-9E4F-4BDC-9D19-0879C643E01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805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76098" y="1625427"/>
            <a:ext cx="4287007" cy="1177245"/>
          </a:xfrm>
          <a:prstGeom prst="rect">
            <a:avLst/>
          </a:prstGeom>
          <a:noFill/>
        </p:spPr>
        <p:txBody>
          <a:bodyPr wrap="none" lIns="68580" tIns="34290" rIns="68580" bIns="34290">
            <a:spAutoFit/>
          </a:bodyPr>
          <a:lstStyle/>
          <a:p>
            <a:pPr algn="ctr"/>
            <a:r>
              <a:rPr lang="en-US" sz="720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52237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a:t>Introduction</a:t>
            </a:r>
            <a:endParaRPr lang="en-US" dirty="0"/>
          </a:p>
        </p:txBody>
      </p:sp>
      <p:sp>
        <p:nvSpPr>
          <p:cNvPr id="3" name="Content Placeholder 2">
            <a:extLst>
              <a:ext uri="{FF2B5EF4-FFF2-40B4-BE49-F238E27FC236}">
                <a16:creationId xmlns:a16="http://schemas.microsoft.com/office/drawing/2014/main" id="{FE83DAA0-4795-AB40-8601-A40B46B834D8}"/>
              </a:ext>
            </a:extLst>
          </p:cNvPr>
          <p:cNvSpPr>
            <a:spLocks noGrp="1"/>
          </p:cNvSpPr>
          <p:nvPr>
            <p:ph idx="1"/>
          </p:nvPr>
        </p:nvSpPr>
        <p:spPr/>
        <p:txBody>
          <a:bodyPr>
            <a:noAutofit/>
          </a:bodyPr>
          <a:lstStyle/>
          <a:p>
            <a:pPr lvl="1">
              <a:lnSpc>
                <a:spcPct val="150000"/>
              </a:lnSpc>
              <a:buFont typeface="Arial" panose="020B0604020202020204" pitchFamily="34" charset="0"/>
              <a:buChar char="•"/>
            </a:pPr>
            <a:r>
              <a:rPr lang="en-US" sz="1600"/>
              <a:t>The Vaccine Adverse Event Reporting System (VAERS) was created by the Food and Drug Administration (FDA) and Centers for Disease Control and Prevention (CDC) to receive reports about adverse events that may be associated with vaccines. </a:t>
            </a:r>
          </a:p>
          <a:p>
            <a:pPr lvl="1">
              <a:lnSpc>
                <a:spcPct val="150000"/>
              </a:lnSpc>
              <a:buFont typeface="Arial" panose="020B0604020202020204" pitchFamily="34" charset="0"/>
              <a:buChar char="•"/>
            </a:pPr>
            <a:r>
              <a:rPr lang="en-US" sz="1600"/>
              <a:t>Vaccines protect many people from dangerous illnesses, but vaccines, like drugs, can cause side effects, a small percentage of which may be serious. </a:t>
            </a:r>
          </a:p>
          <a:p>
            <a:pPr lvl="1">
              <a:lnSpc>
                <a:spcPct val="150000"/>
              </a:lnSpc>
              <a:buFont typeface="Arial" panose="020B0604020202020204" pitchFamily="34" charset="0"/>
              <a:buChar char="•"/>
            </a:pPr>
            <a:r>
              <a:rPr lang="en-US" sz="1600"/>
              <a:t>CDC and FDA analyze VAERS data to monitor potential safety concerns in vaccines. (https://www.ncbi.nlm.nih.gov/pmc/articles/PMC4632204/</a:t>
            </a:r>
            <a:r>
              <a:rPr lang="en-US" sz="1400"/>
              <a:t>)</a:t>
            </a:r>
            <a:endParaRPr lang="en-IN" sz="1600" dirty="0"/>
          </a:p>
        </p:txBody>
      </p:sp>
    </p:spTree>
    <p:extLst>
      <p:ext uri="{BB962C8B-B14F-4D97-AF65-F5344CB8AC3E}">
        <p14:creationId xmlns:p14="http://schemas.microsoft.com/office/powerpoint/2010/main" val="81739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70C6-164A-41AF-A616-5DF1DADC4B80}"/>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E2433DF5-249E-4EC4-9011-23076F7D2CD1}"/>
              </a:ext>
            </a:extLst>
          </p:cNvPr>
          <p:cNvSpPr>
            <a:spLocks noGrp="1"/>
          </p:cNvSpPr>
          <p:nvPr>
            <p:ph idx="1"/>
          </p:nvPr>
        </p:nvSpPr>
        <p:spPr/>
        <p:txBody>
          <a:bodyPr>
            <a:noAutofit/>
          </a:bodyPr>
          <a:lstStyle/>
          <a:p>
            <a:pPr lvl="1">
              <a:lnSpc>
                <a:spcPct val="150000"/>
              </a:lnSpc>
              <a:buFont typeface="Arial" panose="020B0604020202020204" pitchFamily="34" charset="0"/>
              <a:buChar char="•"/>
            </a:pPr>
            <a:r>
              <a:rPr lang="en-US" sz="1400" dirty="0"/>
              <a:t>The VAERS data are in 3 types of CSV files. We use the year 2021 data last updated on November 28.</a:t>
            </a:r>
          </a:p>
          <a:p>
            <a:pPr lvl="3"/>
            <a:r>
              <a:rPr lang="en-US" sz="1400" dirty="0"/>
              <a:t>The main data file that contains individual reports including patient details such as state, age, sex, report date, previous medical history, allergies, symptoms and so on. – 581MB</a:t>
            </a:r>
          </a:p>
          <a:p>
            <a:pPr lvl="3"/>
            <a:r>
              <a:rPr lang="en-US" sz="1400" dirty="0"/>
              <a:t>The VAX file provides vaccine information such as name, lot number, type so on. – 52MB</a:t>
            </a:r>
          </a:p>
          <a:p>
            <a:pPr lvl="3"/>
            <a:r>
              <a:rPr lang="en-US" sz="1400" dirty="0"/>
              <a:t>The Symptoms file provides symptoms coded according to the MedDRA (Medical Dictionary for Regulatory Activities) dictionary. – 70MB</a:t>
            </a:r>
          </a:p>
          <a:p>
            <a:pPr lvl="1">
              <a:lnSpc>
                <a:spcPct val="150000"/>
              </a:lnSpc>
              <a:buFont typeface="Arial" panose="020B0604020202020204" pitchFamily="34" charset="0"/>
              <a:buChar char="•"/>
            </a:pPr>
            <a:r>
              <a:rPr lang="en-US" sz="1400" dirty="0"/>
              <a:t>These three tables are correlated by the "VAERS_ID" column as the primary/foreign key.</a:t>
            </a:r>
          </a:p>
          <a:p>
            <a:pPr lvl="1">
              <a:lnSpc>
                <a:spcPct val="150000"/>
              </a:lnSpc>
              <a:buFont typeface="Arial" panose="020B0604020202020204" pitchFamily="34" charset="0"/>
              <a:buChar char="•"/>
            </a:pPr>
            <a:r>
              <a:rPr lang="en-US" sz="1400" dirty="0"/>
              <a:t>The merged data from the 3 files has 993,374 entries with 51 columns each.</a:t>
            </a:r>
          </a:p>
        </p:txBody>
      </p:sp>
    </p:spTree>
    <p:extLst>
      <p:ext uri="{BB962C8B-B14F-4D97-AF65-F5344CB8AC3E}">
        <p14:creationId xmlns:p14="http://schemas.microsoft.com/office/powerpoint/2010/main" val="181737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A747-865F-4A62-900C-D6A0DCDCA10B}"/>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7522B63-A626-4A8F-A7EB-708FE68B05A1}"/>
              </a:ext>
            </a:extLst>
          </p:cNvPr>
          <p:cNvSpPr>
            <a:spLocks noGrp="1"/>
          </p:cNvSpPr>
          <p:nvPr>
            <p:ph idx="1"/>
          </p:nvPr>
        </p:nvSpPr>
        <p:spPr/>
        <p:txBody>
          <a:bodyPr>
            <a:noAutofit/>
          </a:bodyPr>
          <a:lstStyle/>
          <a:p>
            <a:pPr lvl="1" eaLnBrk="0" fontAlgn="base" hangingPunct="0">
              <a:lnSpc>
                <a:spcPct val="100000"/>
              </a:lnSpc>
              <a:spcBef>
                <a:spcPct val="0"/>
              </a:spcBef>
              <a:spcAft>
                <a:spcPct val="0"/>
              </a:spcAft>
              <a:buFont typeface="Arial" panose="020B0604020202020204" pitchFamily="34" charset="0"/>
              <a:buChar char="•"/>
            </a:pPr>
            <a:r>
              <a:rPr lang="en-US" sz="1600" dirty="0"/>
              <a:t>Perform </a:t>
            </a:r>
            <a:r>
              <a:rPr lang="en-US" sz="1600" b="1" dirty="0"/>
              <a:t>Exploratory Data Analysis (EDA)</a:t>
            </a:r>
            <a:r>
              <a:rPr lang="en-US" sz="1600" dirty="0"/>
              <a:t>:</a:t>
            </a:r>
          </a:p>
          <a:p>
            <a:pPr lvl="3"/>
            <a:r>
              <a:rPr lang="en-US" sz="1600" dirty="0"/>
              <a:t>Uncover underlying structure</a:t>
            </a:r>
          </a:p>
          <a:p>
            <a:pPr lvl="3"/>
            <a:r>
              <a:rPr lang="en-US" sz="1600" dirty="0"/>
              <a:t>Extract important variables from the dataset</a:t>
            </a:r>
          </a:p>
          <a:p>
            <a:pPr lvl="3"/>
            <a:r>
              <a:rPr lang="en-US" sz="1600" dirty="0"/>
              <a:t>Detect outliers and anomalies (if any)</a:t>
            </a:r>
          </a:p>
          <a:p>
            <a:pPr lvl="3"/>
            <a:r>
              <a:rPr lang="en-US" sz="1600" dirty="0"/>
              <a:t>Test underlying assumptions</a:t>
            </a:r>
          </a:p>
          <a:p>
            <a:pPr lvl="3"/>
            <a:endParaRPr lang="en-US" sz="1600" dirty="0"/>
          </a:p>
          <a:p>
            <a:pPr lvl="1" eaLnBrk="0" fontAlgn="base" hangingPunct="0">
              <a:lnSpc>
                <a:spcPct val="100000"/>
              </a:lnSpc>
              <a:spcBef>
                <a:spcPct val="0"/>
              </a:spcBef>
              <a:spcAft>
                <a:spcPct val="0"/>
              </a:spcAft>
              <a:buFont typeface="Arial" panose="020B0604020202020204" pitchFamily="34" charset="0"/>
              <a:buChar char="•"/>
            </a:pPr>
            <a:r>
              <a:rPr lang="en-US" sz="1600" dirty="0"/>
              <a:t>Building </a:t>
            </a:r>
            <a:r>
              <a:rPr lang="en-US" sz="1600" b="1" dirty="0"/>
              <a:t>visualization</a:t>
            </a:r>
            <a:r>
              <a:rPr lang="en-US" sz="1600" dirty="0"/>
              <a:t> using python libraries to show important patterns depending on geographical regions and other factors.</a:t>
            </a:r>
          </a:p>
          <a:p>
            <a:pPr lvl="1" eaLnBrk="0" fontAlgn="base" hangingPunct="0">
              <a:lnSpc>
                <a:spcPct val="100000"/>
              </a:lnSpc>
              <a:spcBef>
                <a:spcPct val="0"/>
              </a:spcBef>
              <a:spcAft>
                <a:spcPct val="0"/>
              </a:spcAft>
              <a:buFont typeface="Arial" panose="020B0604020202020204" pitchFamily="34" charset="0"/>
              <a:buChar char="•"/>
            </a:pPr>
            <a:endParaRPr kumimoji="0" lang="en-US" altLang="en-US" sz="1600" b="0" i="0" u="none" strike="noStrike" cap="none" normalizeH="0" baseline="0" dirty="0">
              <a:ln>
                <a:noFill/>
              </a:ln>
              <a:effectLst/>
              <a:cs typeface="Arial" panose="020B0604020202020204" pitchFamily="34" charset="0"/>
            </a:endParaRPr>
          </a:p>
          <a:p>
            <a:pPr lvl="1" eaLnBrk="0" fontAlgn="base" hangingPunct="0">
              <a:lnSpc>
                <a:spcPct val="100000"/>
              </a:lnSpc>
              <a:spcBef>
                <a:spcPct val="0"/>
              </a:spcBef>
              <a:spcAft>
                <a:spcPct val="0"/>
              </a:spcAft>
              <a:buFont typeface="Arial" panose="020B0604020202020204" pitchFamily="34" charset="0"/>
              <a:buChar char="•"/>
            </a:pPr>
            <a:r>
              <a:rPr kumimoji="0" lang="en-US" altLang="en-US" sz="1600" b="0" i="0" u="none" strike="noStrike" cap="none" normalizeH="0" baseline="0" dirty="0">
                <a:ln>
                  <a:noFill/>
                </a:ln>
                <a:effectLst/>
                <a:cs typeface="Arial" panose="020B0604020202020204" pitchFamily="34" charset="0"/>
              </a:rPr>
              <a:t>Experiment the application of </a:t>
            </a:r>
            <a:r>
              <a:rPr kumimoji="0" lang="en-US" altLang="en-US" sz="1600" b="1" i="0" u="none" strike="noStrike" cap="none" normalizeH="0" baseline="0" dirty="0">
                <a:ln>
                  <a:noFill/>
                </a:ln>
                <a:effectLst/>
                <a:cs typeface="Arial" panose="020B0604020202020204" pitchFamily="34" charset="0"/>
              </a:rPr>
              <a:t>frequent itemset and association rule</a:t>
            </a:r>
            <a:r>
              <a:rPr kumimoji="0" lang="en-US" altLang="en-US" sz="1600" b="0" i="0" u="none" strike="noStrike" cap="none" normalizeH="0" baseline="0" dirty="0">
                <a:ln>
                  <a:noFill/>
                </a:ln>
                <a:effectLst/>
                <a:cs typeface="Arial" panose="020B0604020202020204" pitchFamily="34" charset="0"/>
              </a:rPr>
              <a:t> algorithms and look for interesting patterns in the results</a:t>
            </a:r>
            <a:endParaRPr kumimoji="0" lang="en-US" altLang="en-US" sz="1600" b="0" i="0" u="none" strike="noStrike" cap="none" normalizeH="0" baseline="0" dirty="0">
              <a:ln>
                <a:noFill/>
              </a:ln>
              <a:effectLst/>
            </a:endParaRPr>
          </a:p>
          <a:p>
            <a:endParaRPr lang="en-US" sz="1600" dirty="0"/>
          </a:p>
        </p:txBody>
      </p:sp>
    </p:spTree>
    <p:extLst>
      <p:ext uri="{BB962C8B-B14F-4D97-AF65-F5344CB8AC3E}">
        <p14:creationId xmlns:p14="http://schemas.microsoft.com/office/powerpoint/2010/main" val="399815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64E8-012D-4556-BA76-3B4475C6E3E2}"/>
              </a:ext>
            </a:extLst>
          </p:cNvPr>
          <p:cNvSpPr>
            <a:spLocks noGrp="1"/>
          </p:cNvSpPr>
          <p:nvPr>
            <p:ph type="title"/>
          </p:nvPr>
        </p:nvSpPr>
        <p:spPr/>
        <p:txBody>
          <a:bodyPr/>
          <a:lstStyle/>
          <a:p>
            <a:r>
              <a:rPr lang="en-US" dirty="0"/>
              <a:t>Algorithms - EDA</a:t>
            </a:r>
          </a:p>
        </p:txBody>
      </p:sp>
      <p:sp>
        <p:nvSpPr>
          <p:cNvPr id="3" name="Content Placeholder 2">
            <a:extLst>
              <a:ext uri="{FF2B5EF4-FFF2-40B4-BE49-F238E27FC236}">
                <a16:creationId xmlns:a16="http://schemas.microsoft.com/office/drawing/2014/main" id="{C3AD8FF0-890C-4E45-BED9-623B69C049C6}"/>
              </a:ext>
            </a:extLst>
          </p:cNvPr>
          <p:cNvSpPr>
            <a:spLocks noGrp="1"/>
          </p:cNvSpPr>
          <p:nvPr>
            <p:ph idx="1"/>
          </p:nvPr>
        </p:nvSpPr>
        <p:spPr/>
        <p:txBody>
          <a:bodyPr>
            <a:normAutofit/>
          </a:bodyPr>
          <a:lstStyle/>
          <a:p>
            <a:r>
              <a:rPr lang="en-US" sz="1600" dirty="0"/>
              <a:t>EDA involves generating summary statistics for numerical data in the dataset and creating various graphical representations to understand the data better. </a:t>
            </a:r>
          </a:p>
          <a:p>
            <a:r>
              <a:rPr lang="en-US" sz="1600" dirty="0"/>
              <a:t>In this project we have made use of the following python libraries to perform exploratory data analysis:</a:t>
            </a:r>
          </a:p>
          <a:p>
            <a:pPr lvl="1"/>
            <a:r>
              <a:rPr lang="en-US" sz="1600" dirty="0"/>
              <a:t>pandas</a:t>
            </a:r>
          </a:p>
          <a:p>
            <a:pPr lvl="1"/>
            <a:r>
              <a:rPr lang="en-US" sz="1600" dirty="0" err="1"/>
              <a:t>numpy</a:t>
            </a:r>
            <a:r>
              <a:rPr lang="en-US" sz="1600" dirty="0"/>
              <a:t> </a:t>
            </a:r>
          </a:p>
          <a:p>
            <a:pPr lvl="1"/>
            <a:r>
              <a:rPr lang="en-US" sz="1600" dirty="0" err="1"/>
              <a:t>matplotlib.pyplot</a:t>
            </a:r>
            <a:r>
              <a:rPr lang="en-US" sz="1600" dirty="0"/>
              <a:t> </a:t>
            </a:r>
          </a:p>
          <a:p>
            <a:pPr lvl="1"/>
            <a:r>
              <a:rPr lang="en-US" sz="1600" dirty="0" err="1"/>
              <a:t>plotly.express</a:t>
            </a:r>
            <a:endParaRPr lang="en-IN" sz="1600" dirty="0"/>
          </a:p>
          <a:p>
            <a:endParaRPr lang="en-US" sz="1600" dirty="0"/>
          </a:p>
        </p:txBody>
      </p:sp>
    </p:spTree>
    <p:extLst>
      <p:ext uri="{BB962C8B-B14F-4D97-AF65-F5344CB8AC3E}">
        <p14:creationId xmlns:p14="http://schemas.microsoft.com/office/powerpoint/2010/main" val="3103789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1978-9C50-43DE-A83B-25581CCACE91}"/>
              </a:ext>
            </a:extLst>
          </p:cNvPr>
          <p:cNvSpPr>
            <a:spLocks noGrp="1"/>
          </p:cNvSpPr>
          <p:nvPr>
            <p:ph type="title"/>
          </p:nvPr>
        </p:nvSpPr>
        <p:spPr/>
        <p:txBody>
          <a:bodyPr/>
          <a:lstStyle/>
          <a:p>
            <a:r>
              <a:rPr lang="en-US" dirty="0"/>
              <a:t>Algorithms – Frequent </a:t>
            </a:r>
            <a:r>
              <a:rPr lang="en-US" dirty="0" err="1"/>
              <a:t>Itemsets</a:t>
            </a:r>
            <a:endParaRPr lang="en-US" dirty="0"/>
          </a:p>
        </p:txBody>
      </p:sp>
      <p:sp>
        <p:nvSpPr>
          <p:cNvPr id="3" name="Content Placeholder 2">
            <a:extLst>
              <a:ext uri="{FF2B5EF4-FFF2-40B4-BE49-F238E27FC236}">
                <a16:creationId xmlns:a16="http://schemas.microsoft.com/office/drawing/2014/main" id="{8B708BFC-45F1-43F6-B0AF-37CEAEC5E032}"/>
              </a:ext>
            </a:extLst>
          </p:cNvPr>
          <p:cNvSpPr>
            <a:spLocks noGrp="1"/>
          </p:cNvSpPr>
          <p:nvPr>
            <p:ph idx="1"/>
          </p:nvPr>
        </p:nvSpPr>
        <p:spPr/>
        <p:txBody>
          <a:bodyPr>
            <a:normAutofit fontScale="92500" lnSpcReduction="20000"/>
          </a:bodyPr>
          <a:lstStyle/>
          <a:p>
            <a:pPr lvl="1" eaLnBrk="0" fontAlgn="base" hangingPunct="0">
              <a:lnSpc>
                <a:spcPct val="200000"/>
              </a:lnSpc>
              <a:spcBef>
                <a:spcPct val="0"/>
              </a:spcBef>
              <a:spcAft>
                <a:spcPct val="0"/>
              </a:spcAft>
              <a:buFont typeface="Arial" panose="020B0604020202020204" pitchFamily="34" charset="0"/>
              <a:buChar char="•"/>
            </a:pPr>
            <a:r>
              <a:rPr lang="en-US" altLang="en-US" sz="1500" b="1" dirty="0">
                <a:solidFill>
                  <a:schemeClr val="tx1"/>
                </a:solidFill>
              </a:rPr>
              <a:t>FP-Growth</a:t>
            </a:r>
            <a:r>
              <a:rPr lang="en-US" altLang="en-US" sz="1500" dirty="0">
                <a:solidFill>
                  <a:schemeClr val="tx1"/>
                </a:solidFill>
              </a:rPr>
              <a:t>: an algorithm for extracting frequent </a:t>
            </a:r>
            <a:r>
              <a:rPr lang="en-US" altLang="en-US" sz="1500" dirty="0" err="1">
                <a:solidFill>
                  <a:schemeClr val="tx1"/>
                </a:solidFill>
              </a:rPr>
              <a:t>itemsets</a:t>
            </a:r>
            <a:r>
              <a:rPr lang="en-US" altLang="en-US" sz="1500" dirty="0">
                <a:solidFill>
                  <a:schemeClr val="tx1"/>
                </a:solidFill>
              </a:rPr>
              <a:t> that produces the same result as the original </a:t>
            </a:r>
            <a:r>
              <a:rPr lang="en-US" altLang="en-US" sz="1500" dirty="0" err="1">
                <a:solidFill>
                  <a:schemeClr val="tx1"/>
                </a:solidFill>
              </a:rPr>
              <a:t>Apriori</a:t>
            </a:r>
            <a:r>
              <a:rPr lang="en-US" altLang="en-US" sz="1500" dirty="0">
                <a:solidFill>
                  <a:schemeClr val="tx1"/>
                </a:solidFill>
              </a:rPr>
              <a:t> algorithm, but scales much better by using a frequent-pattern tree data structure, which is an "extended prefix-tree structure for storing compressed, crucial information about frequent patterns." [1]</a:t>
            </a:r>
          </a:p>
          <a:p>
            <a:pPr lvl="1" eaLnBrk="0" fontAlgn="base" hangingPunct="0">
              <a:lnSpc>
                <a:spcPct val="200000"/>
              </a:lnSpc>
              <a:spcBef>
                <a:spcPct val="0"/>
              </a:spcBef>
              <a:spcAft>
                <a:spcPct val="0"/>
              </a:spcAft>
              <a:buFont typeface="Arial" panose="020B0604020202020204" pitchFamily="34" charset="0"/>
              <a:buChar char="•"/>
            </a:pPr>
            <a:r>
              <a:rPr lang="en-US" altLang="en-US" sz="1500" b="1" dirty="0">
                <a:solidFill>
                  <a:schemeClr val="tx1"/>
                </a:solidFill>
              </a:rPr>
              <a:t>Association rules generation</a:t>
            </a:r>
            <a:r>
              <a:rPr lang="en-US" altLang="en-US" sz="1500" dirty="0">
                <a:solidFill>
                  <a:schemeClr val="tx1"/>
                </a:solidFill>
              </a:rPr>
              <a:t>: metrics computed from frequent </a:t>
            </a:r>
            <a:r>
              <a:rPr lang="en-US" altLang="en-US" sz="1500" dirty="0" err="1">
                <a:solidFill>
                  <a:schemeClr val="tx1"/>
                </a:solidFill>
              </a:rPr>
              <a:t>itemsets</a:t>
            </a:r>
            <a:r>
              <a:rPr lang="en-US" altLang="en-US" sz="1500" dirty="0">
                <a:solidFill>
                  <a:schemeClr val="tx1"/>
                </a:solidFill>
              </a:rPr>
              <a:t> results</a:t>
            </a:r>
          </a:p>
          <a:p>
            <a:pPr lvl="1" eaLnBrk="0" fontAlgn="base" hangingPunct="0">
              <a:lnSpc>
                <a:spcPct val="200000"/>
              </a:lnSpc>
              <a:spcBef>
                <a:spcPct val="0"/>
              </a:spcBef>
              <a:spcAft>
                <a:spcPct val="0"/>
              </a:spcAft>
              <a:buFont typeface="Arial" panose="020B0604020202020204" pitchFamily="34" charset="0"/>
              <a:buChar char="•"/>
            </a:pPr>
            <a:r>
              <a:rPr lang="en-US" altLang="en-US" sz="1500" dirty="0">
                <a:solidFill>
                  <a:schemeClr val="tx1"/>
                </a:solidFill>
              </a:rPr>
              <a:t>For implementation of the above, we use the </a:t>
            </a:r>
            <a:r>
              <a:rPr lang="en-US" altLang="en-US" sz="1500" b="1" dirty="0" err="1">
                <a:solidFill>
                  <a:schemeClr val="tx1"/>
                </a:solidFill>
              </a:rPr>
              <a:t>MLxtend</a:t>
            </a:r>
            <a:r>
              <a:rPr lang="en-US" altLang="en-US" sz="1500" dirty="0">
                <a:solidFill>
                  <a:schemeClr val="tx1"/>
                </a:solidFill>
              </a:rPr>
              <a:t> package [2]</a:t>
            </a:r>
          </a:p>
          <a:p>
            <a:pPr lvl="1" eaLnBrk="0" fontAlgn="base" hangingPunct="0">
              <a:lnSpc>
                <a:spcPct val="150000"/>
              </a:lnSpc>
              <a:spcBef>
                <a:spcPct val="0"/>
              </a:spcBef>
              <a:spcAft>
                <a:spcPct val="0"/>
              </a:spcAft>
              <a:buFont typeface="Arial" panose="020B0604020202020204" pitchFamily="34" charset="0"/>
              <a:buChar char="•"/>
            </a:pPr>
            <a:r>
              <a:rPr lang="en-US" altLang="en-US" sz="1500" dirty="0">
                <a:solidFill>
                  <a:schemeClr val="tx1"/>
                </a:solidFill>
              </a:rPr>
              <a:t>We write code to </a:t>
            </a:r>
            <a:r>
              <a:rPr lang="en-US" altLang="en-US" sz="1500" b="1" dirty="0">
                <a:solidFill>
                  <a:schemeClr val="tx1"/>
                </a:solidFill>
              </a:rPr>
              <a:t>transform</a:t>
            </a:r>
            <a:r>
              <a:rPr lang="en-US" altLang="en-US" sz="1500" dirty="0">
                <a:solidFill>
                  <a:schemeClr val="tx1"/>
                </a:solidFill>
              </a:rPr>
              <a:t> VAERS data into "</a:t>
            </a:r>
            <a:r>
              <a:rPr lang="en-US" altLang="en-US" sz="1500" b="1" dirty="0">
                <a:solidFill>
                  <a:schemeClr val="tx1"/>
                </a:solidFill>
              </a:rPr>
              <a:t>baskets</a:t>
            </a:r>
            <a:r>
              <a:rPr lang="en-US" altLang="en-US" sz="1500" dirty="0">
                <a:solidFill>
                  <a:schemeClr val="tx1"/>
                </a:solidFill>
              </a:rPr>
              <a:t>" of items, one basket per VAERS report; each basket has items that are mapped from data fields of interest</a:t>
            </a:r>
            <a:endParaRPr lang="en-US" dirty="0"/>
          </a:p>
        </p:txBody>
      </p:sp>
    </p:spTree>
    <p:extLst>
      <p:ext uri="{BB962C8B-B14F-4D97-AF65-F5344CB8AC3E}">
        <p14:creationId xmlns:p14="http://schemas.microsoft.com/office/powerpoint/2010/main" val="119817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2D64-B2AA-4028-9393-47B535D307B5}"/>
              </a:ext>
            </a:extLst>
          </p:cNvPr>
          <p:cNvSpPr>
            <a:spLocks noGrp="1"/>
          </p:cNvSpPr>
          <p:nvPr>
            <p:ph type="title"/>
          </p:nvPr>
        </p:nvSpPr>
        <p:spPr/>
        <p:txBody>
          <a:bodyPr/>
          <a:lstStyle/>
          <a:p>
            <a:r>
              <a:rPr lang="en-US" dirty="0"/>
              <a:t>GCP Resources Used</a:t>
            </a:r>
          </a:p>
        </p:txBody>
      </p:sp>
      <p:sp>
        <p:nvSpPr>
          <p:cNvPr id="3" name="Content Placeholder 2">
            <a:extLst>
              <a:ext uri="{FF2B5EF4-FFF2-40B4-BE49-F238E27FC236}">
                <a16:creationId xmlns:a16="http://schemas.microsoft.com/office/drawing/2014/main" id="{08F6248B-5C64-4488-8852-7C5A7497F723}"/>
              </a:ext>
            </a:extLst>
          </p:cNvPr>
          <p:cNvSpPr>
            <a:spLocks noGrp="1"/>
          </p:cNvSpPr>
          <p:nvPr>
            <p:ph idx="1"/>
          </p:nvPr>
        </p:nvSpPr>
        <p:spPr/>
        <p:txBody>
          <a:bodyPr>
            <a:normAutofit/>
          </a:bodyPr>
          <a:lstStyle/>
          <a:p>
            <a:pPr lvl="1" eaLnBrk="0" fontAlgn="base" hangingPunct="0">
              <a:lnSpc>
                <a:spcPct val="150000"/>
              </a:lnSpc>
              <a:spcBef>
                <a:spcPct val="0"/>
              </a:spcBef>
              <a:spcAft>
                <a:spcPct val="0"/>
              </a:spcAft>
              <a:buFont typeface="Arial" panose="020B0604020202020204" pitchFamily="34" charset="0"/>
              <a:buChar char="•"/>
            </a:pPr>
            <a:r>
              <a:rPr lang="en-US" altLang="en-US" sz="1600" dirty="0">
                <a:cs typeface="Arial" panose="020B0604020202020204" pitchFamily="34" charset="0"/>
              </a:rPr>
              <a:t>Google Cloud Storage bucket to hold the data files</a:t>
            </a:r>
          </a:p>
          <a:p>
            <a:pPr lvl="3"/>
            <a:r>
              <a:rPr lang="en-US" sz="1600" dirty="0"/>
              <a:t>The code reads data from the bucket</a:t>
            </a:r>
          </a:p>
          <a:p>
            <a:pPr lvl="1"/>
            <a:r>
              <a:rPr lang="en-US" altLang="en-US" sz="1600" dirty="0">
                <a:cs typeface="Arial" panose="020B0604020202020204" pitchFamily="34" charset="0"/>
              </a:rPr>
              <a:t>Google Cloud Functions for executing code</a:t>
            </a:r>
            <a:endParaRPr lang="en-US" sz="1600" dirty="0"/>
          </a:p>
          <a:p>
            <a:pPr marL="425196" lvl="3" indent="0">
              <a:buNone/>
            </a:pPr>
            <a:endParaRPr lang="en-US" sz="1600" dirty="0"/>
          </a:p>
          <a:p>
            <a:endParaRPr lang="en-US" sz="1600" dirty="0"/>
          </a:p>
        </p:txBody>
      </p:sp>
    </p:spTree>
    <p:extLst>
      <p:ext uri="{BB962C8B-B14F-4D97-AF65-F5344CB8AC3E}">
        <p14:creationId xmlns:p14="http://schemas.microsoft.com/office/powerpoint/2010/main" val="116743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34B62-2564-48F0-B443-0D305EA68C08}"/>
              </a:ext>
            </a:extLst>
          </p:cNvPr>
          <p:cNvSpPr>
            <a:spLocks noGrp="1"/>
          </p:cNvSpPr>
          <p:nvPr>
            <p:ph type="title"/>
          </p:nvPr>
        </p:nvSpPr>
        <p:spPr/>
        <p:txBody>
          <a:bodyPr/>
          <a:lstStyle/>
          <a:p>
            <a:r>
              <a:rPr lang="en-US" dirty="0"/>
              <a:t>Project Interface</a:t>
            </a:r>
          </a:p>
        </p:txBody>
      </p:sp>
      <p:sp>
        <p:nvSpPr>
          <p:cNvPr id="3" name="Content Placeholder 2">
            <a:extLst>
              <a:ext uri="{FF2B5EF4-FFF2-40B4-BE49-F238E27FC236}">
                <a16:creationId xmlns:a16="http://schemas.microsoft.com/office/drawing/2014/main" id="{EA192F9E-6658-470D-887F-D475C238E982}"/>
              </a:ext>
            </a:extLst>
          </p:cNvPr>
          <p:cNvSpPr>
            <a:spLocks noGrp="1"/>
          </p:cNvSpPr>
          <p:nvPr>
            <p:ph idx="1"/>
          </p:nvPr>
        </p:nvSpPr>
        <p:spPr/>
        <p:txBody>
          <a:bodyPr/>
          <a:lstStyle/>
          <a:p>
            <a:r>
              <a:rPr lang="en-US" dirty="0"/>
              <a:t>It is a proof of concept, accessible through Google Cloud Console.</a:t>
            </a:r>
          </a:p>
          <a:p>
            <a:r>
              <a:rPr lang="en-US" dirty="0"/>
              <a:t>Code and artifacts are in a git repository hosted on GitHub.</a:t>
            </a:r>
          </a:p>
        </p:txBody>
      </p:sp>
    </p:spTree>
    <p:extLst>
      <p:ext uri="{BB962C8B-B14F-4D97-AF65-F5344CB8AC3E}">
        <p14:creationId xmlns:p14="http://schemas.microsoft.com/office/powerpoint/2010/main" val="377302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5A77-AB41-47B3-BB74-71D05FDA885F}"/>
              </a:ext>
            </a:extLst>
          </p:cNvPr>
          <p:cNvSpPr>
            <a:spLocks noGrp="1"/>
          </p:cNvSpPr>
          <p:nvPr>
            <p:ph type="title"/>
          </p:nvPr>
        </p:nvSpPr>
        <p:spPr/>
        <p:txBody>
          <a:bodyPr/>
          <a:lstStyle/>
          <a:p>
            <a:r>
              <a:rPr lang="en-US" dirty="0"/>
              <a:t>Results – EDA (1)</a:t>
            </a:r>
          </a:p>
        </p:txBody>
      </p:sp>
      <p:sp>
        <p:nvSpPr>
          <p:cNvPr id="14" name="Content Placeholder 13">
            <a:extLst>
              <a:ext uri="{FF2B5EF4-FFF2-40B4-BE49-F238E27FC236}">
                <a16:creationId xmlns:a16="http://schemas.microsoft.com/office/drawing/2014/main" id="{75D9CC98-99D7-4048-B114-D08898084990}"/>
              </a:ext>
            </a:extLst>
          </p:cNvPr>
          <p:cNvSpPr>
            <a:spLocks noGrp="1"/>
          </p:cNvSpPr>
          <p:nvPr>
            <p:ph sz="half" idx="2"/>
          </p:nvPr>
        </p:nvSpPr>
        <p:spPr>
          <a:xfrm>
            <a:off x="6192078" y="1384301"/>
            <a:ext cx="2174681" cy="3017520"/>
          </a:xfrm>
        </p:spPr>
        <p:txBody>
          <a:bodyPr>
            <a:normAutofit/>
          </a:bodyPr>
          <a:lstStyle/>
          <a:p>
            <a:pPr marL="285750" indent="-285750">
              <a:buFont typeface="Arial" panose="020B0604020202020204" pitchFamily="34" charset="0"/>
              <a:buChar char="•"/>
            </a:pPr>
            <a:r>
              <a:rPr lang="en-US" sz="1400" dirty="0"/>
              <a:t>Numbers of adverse events reported in different states.</a:t>
            </a:r>
          </a:p>
          <a:p>
            <a:pPr marL="285750" indent="-285750">
              <a:buFont typeface="Arial" panose="020B0604020202020204" pitchFamily="34" charset="0"/>
              <a:buChar char="•"/>
            </a:pPr>
            <a:r>
              <a:rPr lang="en-US" sz="1400" dirty="0"/>
              <a:t>Distribution seems similar across states</a:t>
            </a:r>
          </a:p>
          <a:p>
            <a:pPr marL="285750" indent="-285750">
              <a:buFont typeface="Arial" panose="020B0604020202020204" pitchFamily="34" charset="0"/>
              <a:buChar char="•"/>
            </a:pPr>
            <a:r>
              <a:rPr lang="en-US" sz="1400" dirty="0"/>
              <a:t>There are a limited number of Adverse Events reported for Unknown Manufacturer</a:t>
            </a:r>
            <a:endParaRPr lang="en-US" dirty="0"/>
          </a:p>
        </p:txBody>
      </p:sp>
      <p:pic>
        <p:nvPicPr>
          <p:cNvPr id="6" name="Content Placeholder 5" descr="Chart&#10;&#10;Description automatically generated">
            <a:extLst>
              <a:ext uri="{FF2B5EF4-FFF2-40B4-BE49-F238E27FC236}">
                <a16:creationId xmlns:a16="http://schemas.microsoft.com/office/drawing/2014/main" id="{1937B5E0-3133-4295-82C4-78B26D2DE16B}"/>
              </a:ext>
            </a:extLst>
          </p:cNvPr>
          <p:cNvPicPr>
            <a:picLocks noGrp="1" noChangeAspect="1"/>
          </p:cNvPicPr>
          <p:nvPr>
            <p:ph sz="half" idx="1"/>
          </p:nvPr>
        </p:nvPicPr>
        <p:blipFill>
          <a:blip r:embed="rId2" cstate="email">
            <a:extLst>
              <a:ext uri="{28A0092B-C50C-407E-A947-70E740481C1C}">
                <a14:useLocalDpi xmlns:a14="http://schemas.microsoft.com/office/drawing/2010/main" val="0"/>
              </a:ext>
            </a:extLst>
          </a:blip>
          <a:stretch>
            <a:fillRect/>
          </a:stretch>
        </p:blipFill>
        <p:spPr>
          <a:xfrm>
            <a:off x="144508" y="1384301"/>
            <a:ext cx="6239134" cy="3292474"/>
          </a:xfrm>
        </p:spPr>
      </p:pic>
    </p:spTree>
    <p:extLst>
      <p:ext uri="{BB962C8B-B14F-4D97-AF65-F5344CB8AC3E}">
        <p14:creationId xmlns:p14="http://schemas.microsoft.com/office/powerpoint/2010/main" val="11957652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549</TotalTime>
  <Words>1369</Words>
  <Application>Microsoft Office PowerPoint</Application>
  <PresentationFormat>On-screen Show (16:9)</PresentationFormat>
  <Paragraphs>161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Big Data Algorithms (Fall 2021) Project: Vaccine Adverse Event Reporting System (VAERS) </vt:lpstr>
      <vt:lpstr>Introduction</vt:lpstr>
      <vt:lpstr>Dataset</vt:lpstr>
      <vt:lpstr>Goals</vt:lpstr>
      <vt:lpstr>Algorithms - EDA</vt:lpstr>
      <vt:lpstr>Algorithms – Frequent Itemsets</vt:lpstr>
      <vt:lpstr>GCP Resources Used</vt:lpstr>
      <vt:lpstr>Project Interface</vt:lpstr>
      <vt:lpstr>Results – EDA (1)</vt:lpstr>
      <vt:lpstr>Results – EDA (2)</vt:lpstr>
      <vt:lpstr>Results – Frequent Itemsets (1)</vt:lpstr>
      <vt:lpstr>Results – Frequent Itemsets (2)</vt:lpstr>
      <vt:lpstr>Results – Frequent Itemsets (3)</vt:lpstr>
      <vt:lpstr>Results – Frequent Itemsets (4)</vt:lpstr>
      <vt:lpstr>Alternatives Considered / Roadblocks</vt:lpstr>
      <vt:lpstr>References</vt:lpstr>
      <vt:lpstr>Live Demonstration of Project Code</vt:lpstr>
      <vt:lpstr>Questions and Answers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Doug Jih</cp:lastModifiedBy>
  <cp:revision>95</cp:revision>
  <dcterms:created xsi:type="dcterms:W3CDTF">2012-05-15T15:26:04Z</dcterms:created>
  <dcterms:modified xsi:type="dcterms:W3CDTF">2021-12-09T02:10:14Z</dcterms:modified>
</cp:coreProperties>
</file>