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BE4567-789C-4A27-A5E0-1C449B10B1D3}"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407423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E4567-789C-4A27-A5E0-1C449B10B1D3}"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249467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00BE4567-789C-4A27-A5E0-1C449B10B1D3}"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324674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00BE4567-789C-4A27-A5E0-1C449B10B1D3}" type="datetimeFigureOut">
              <a:rPr lang="en-IN" smtClean="0"/>
              <a:t>03-11-2021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3378064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E4567-789C-4A27-A5E0-1C449B10B1D3}"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273522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E4567-789C-4A27-A5E0-1C449B10B1D3}"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171792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E4567-789C-4A27-A5E0-1C449B10B1D3}"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310619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E4567-789C-4A27-A5E0-1C449B10B1D3}"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151788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BE4567-789C-4A27-A5E0-1C449B10B1D3}"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422363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BE4567-789C-4A27-A5E0-1C449B10B1D3}" type="datetimeFigureOut">
              <a:rPr lang="en-IN" smtClean="0"/>
              <a:t>03-11-2021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101555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BE4567-789C-4A27-A5E0-1C449B10B1D3}" type="datetimeFigureOut">
              <a:rPr lang="en-IN" smtClean="0"/>
              <a:t>03-11-2021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291181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E4567-789C-4A27-A5E0-1C449B10B1D3}" type="datetimeFigureOut">
              <a:rPr lang="en-IN" smtClean="0"/>
              <a:t>03-11-2021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166901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E4567-789C-4A27-A5E0-1C449B10B1D3}"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364840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00BE4567-789C-4A27-A5E0-1C449B10B1D3}" type="datetimeFigureOut">
              <a:rPr lang="en-IN" smtClean="0"/>
              <a:t>03-11-2021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38EDB24D-84F2-4E69-850F-F09DF1DD17F7}" type="slidenum">
              <a:rPr lang="en-IN" smtClean="0"/>
              <a:t>‹#›</a:t>
            </a:fld>
            <a:endParaRPr lang="en-IN"/>
          </a:p>
        </p:txBody>
      </p:sp>
    </p:spTree>
    <p:extLst>
      <p:ext uri="{BB962C8B-B14F-4D97-AF65-F5344CB8AC3E}">
        <p14:creationId xmlns:p14="http://schemas.microsoft.com/office/powerpoint/2010/main" val="291076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0BE4567-789C-4A27-A5E0-1C449B10B1D3}" type="datetimeFigureOut">
              <a:rPr lang="en-IN" smtClean="0"/>
              <a:t>03-11-2021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8EDB24D-84F2-4E69-850F-F09DF1DD17F7}" type="slidenum">
              <a:rPr lang="en-IN" smtClean="0"/>
              <a:t>‹#›</a:t>
            </a:fld>
            <a:endParaRPr lang="en-IN"/>
          </a:p>
        </p:txBody>
      </p:sp>
    </p:spTree>
    <p:extLst>
      <p:ext uri="{BB962C8B-B14F-4D97-AF65-F5344CB8AC3E}">
        <p14:creationId xmlns:p14="http://schemas.microsoft.com/office/powerpoint/2010/main" val="24812898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954" y="1912463"/>
            <a:ext cx="10646229" cy="1384995"/>
          </a:xfrm>
          <a:prstGeom prst="rect">
            <a:avLst/>
          </a:prstGeom>
        </p:spPr>
        <p:txBody>
          <a:bodyPr wrap="square">
            <a:spAutoFit/>
          </a:bodyPr>
          <a:lstStyle/>
          <a:p>
            <a:pPr algn="ctr"/>
            <a:r>
              <a:rPr lang="en-US" sz="4400" b="0" i="0" u="none" strike="noStrike" baseline="0" dirty="0" smtClean="0">
                <a:solidFill>
                  <a:srgbClr val="000000"/>
                </a:solidFill>
                <a:latin typeface="Calibri" panose="020F0502020204030204" pitchFamily="34" charset="0"/>
              </a:rPr>
              <a:t> </a:t>
            </a:r>
            <a:r>
              <a:rPr lang="en-US" sz="4000" dirty="0">
                <a:solidFill>
                  <a:srgbClr val="000000"/>
                </a:solidFill>
                <a:latin typeface="Calibri" panose="020F0502020204030204" pitchFamily="34" charset="0"/>
              </a:rPr>
              <a:t>Vaccine Adverse Event Reporting System </a:t>
            </a:r>
            <a:endParaRPr lang="en-US" sz="4000" dirty="0" smtClean="0">
              <a:solidFill>
                <a:srgbClr val="000000"/>
              </a:solidFill>
              <a:latin typeface="Calibri" panose="020F0502020204030204" pitchFamily="34" charset="0"/>
            </a:endParaRPr>
          </a:p>
          <a:p>
            <a:pPr algn="ctr"/>
            <a:r>
              <a:rPr lang="en-US" sz="4000" dirty="0" smtClean="0">
                <a:solidFill>
                  <a:srgbClr val="000000"/>
                </a:solidFill>
                <a:latin typeface="Calibri" panose="020F0502020204030204" pitchFamily="34" charset="0"/>
              </a:rPr>
              <a:t>(</a:t>
            </a:r>
            <a:r>
              <a:rPr lang="en-US" sz="4000" dirty="0">
                <a:solidFill>
                  <a:srgbClr val="000000"/>
                </a:solidFill>
                <a:latin typeface="Calibri" panose="020F0502020204030204" pitchFamily="34" charset="0"/>
              </a:rPr>
              <a:t>VAERS) </a:t>
            </a:r>
            <a:endParaRPr lang="en-IN" sz="4000" dirty="0"/>
          </a:p>
        </p:txBody>
      </p:sp>
      <p:sp>
        <p:nvSpPr>
          <p:cNvPr id="2" name="TextBox 1"/>
          <p:cNvSpPr txBox="1"/>
          <p:nvPr/>
        </p:nvSpPr>
        <p:spPr>
          <a:xfrm>
            <a:off x="1985554" y="5551714"/>
            <a:ext cx="3840480" cy="923330"/>
          </a:xfrm>
          <a:prstGeom prst="rect">
            <a:avLst/>
          </a:prstGeom>
          <a:noFill/>
        </p:spPr>
        <p:txBody>
          <a:bodyPr wrap="square" rtlCol="0">
            <a:spAutoFit/>
          </a:bodyPr>
          <a:lstStyle/>
          <a:p>
            <a:r>
              <a:rPr lang="en-US" dirty="0" smtClean="0"/>
              <a:t>Doug</a:t>
            </a:r>
          </a:p>
          <a:p>
            <a:endParaRPr lang="en-US" dirty="0"/>
          </a:p>
          <a:p>
            <a:r>
              <a:rPr lang="en-US" dirty="0" err="1" smtClean="0"/>
              <a:t>Harica</a:t>
            </a:r>
            <a:endParaRPr lang="en-IN" dirty="0"/>
          </a:p>
        </p:txBody>
      </p:sp>
    </p:spTree>
    <p:extLst>
      <p:ext uri="{BB962C8B-B14F-4D97-AF65-F5344CB8AC3E}">
        <p14:creationId xmlns:p14="http://schemas.microsoft.com/office/powerpoint/2010/main" val="219835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1275912" y="2248413"/>
            <a:ext cx="9252751" cy="4374456"/>
          </a:xfrm>
        </p:spPr>
        <p:txBody>
          <a:bodyPr>
            <a:normAutofit lnSpcReduction="10000"/>
          </a:bodyPr>
          <a:lstStyle/>
          <a:p>
            <a:pPr>
              <a:lnSpc>
                <a:spcPct val="150000"/>
              </a:lnSpc>
            </a:pPr>
            <a:r>
              <a:rPr lang="en-US" sz="1800" dirty="0" smtClean="0"/>
              <a:t> </a:t>
            </a:r>
            <a:r>
              <a:rPr lang="en-US" sz="1800" dirty="0"/>
              <a:t>The Vaccine Adverse Event Reporting System (VAERS) was created by the Food and Drug Administration (FDA) and Centers for Disease Control and Prevention (CDC) to receive reports about adverse events that may be associated with vaccines. </a:t>
            </a:r>
            <a:endParaRPr lang="en-US" sz="1800" dirty="0" smtClean="0"/>
          </a:p>
          <a:p>
            <a:pPr>
              <a:lnSpc>
                <a:spcPct val="150000"/>
              </a:lnSpc>
            </a:pPr>
            <a:r>
              <a:rPr lang="en-US" sz="1800" dirty="0" smtClean="0"/>
              <a:t>No </a:t>
            </a:r>
            <a:r>
              <a:rPr lang="en-US" sz="1800" dirty="0"/>
              <a:t>prescription drug or biological product, such as a vaccine, is completely free from side effects. </a:t>
            </a:r>
            <a:endParaRPr lang="en-US" sz="1800" dirty="0" smtClean="0"/>
          </a:p>
          <a:p>
            <a:pPr>
              <a:lnSpc>
                <a:spcPct val="150000"/>
              </a:lnSpc>
            </a:pPr>
            <a:r>
              <a:rPr lang="en-US" sz="1800" dirty="0" smtClean="0"/>
              <a:t>Vaccines </a:t>
            </a:r>
            <a:r>
              <a:rPr lang="en-US" sz="1800" dirty="0"/>
              <a:t>protect many people from dangerous illnesses, but vaccines, like drugs, can cause side effects, a small percentage of which may be serious. </a:t>
            </a:r>
            <a:endParaRPr lang="en-US" sz="1800" dirty="0" smtClean="0"/>
          </a:p>
          <a:p>
            <a:pPr>
              <a:lnSpc>
                <a:spcPct val="150000"/>
              </a:lnSpc>
            </a:pPr>
            <a:r>
              <a:rPr lang="en-US" sz="1800" dirty="0"/>
              <a:t>VAERS researchers apply procedures and methods of analysis to help us closely monitor the safety of vaccines. </a:t>
            </a:r>
            <a:endParaRPr lang="en-IN" sz="1800" dirty="0"/>
          </a:p>
        </p:txBody>
      </p:sp>
    </p:spTree>
    <p:extLst>
      <p:ext uri="{BB962C8B-B14F-4D97-AF65-F5344CB8AC3E}">
        <p14:creationId xmlns:p14="http://schemas.microsoft.com/office/powerpoint/2010/main" val="237425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sz="2000" dirty="0" smtClean="0"/>
              <a:t>We have 3 csv files that have different data required for the analysis.</a:t>
            </a:r>
          </a:p>
          <a:p>
            <a:pPr marL="971550" lvl="1" indent="-514350">
              <a:lnSpc>
                <a:spcPct val="150000"/>
              </a:lnSpc>
              <a:buFont typeface="+mj-lt"/>
              <a:buAutoNum type="arabicPeriod"/>
            </a:pPr>
            <a:r>
              <a:rPr lang="en-US" sz="2000" dirty="0" smtClean="0"/>
              <a:t>The VAERS data file that contains patient details like, age, gender, previous medical history, allergies, symptoms and so on. – 507MB</a:t>
            </a:r>
          </a:p>
          <a:p>
            <a:pPr marL="971550" lvl="1" indent="-514350">
              <a:lnSpc>
                <a:spcPct val="150000"/>
              </a:lnSpc>
              <a:buFont typeface="+mj-lt"/>
              <a:buAutoNum type="arabicPeriod"/>
            </a:pPr>
            <a:r>
              <a:rPr lang="en-US" sz="2000" dirty="0" smtClean="0"/>
              <a:t>The VAERS VAX file provides </a:t>
            </a:r>
            <a:r>
              <a:rPr lang="en-US" sz="2000" dirty="0"/>
              <a:t>vaccine information </a:t>
            </a:r>
            <a:r>
              <a:rPr lang="en-US" sz="2000" dirty="0" smtClean="0"/>
              <a:t>like the vaccine name, lot number, type so on. – 46MB</a:t>
            </a:r>
          </a:p>
          <a:p>
            <a:pPr marL="971550" lvl="1" indent="-514350">
              <a:lnSpc>
                <a:spcPct val="150000"/>
              </a:lnSpc>
              <a:buFont typeface="+mj-lt"/>
              <a:buAutoNum type="arabicPeriod"/>
            </a:pPr>
            <a:r>
              <a:rPr lang="en-US" sz="2000" dirty="0" smtClean="0"/>
              <a:t>The VAERS Symptoms file provides list of all the symptoms </a:t>
            </a:r>
            <a:r>
              <a:rPr lang="en-US" sz="2000" dirty="0"/>
              <a:t>coded in terms utilizing the </a:t>
            </a:r>
            <a:r>
              <a:rPr lang="en-US" sz="2000" dirty="0" err="1"/>
              <a:t>MedDRA</a:t>
            </a:r>
            <a:r>
              <a:rPr lang="en-US" sz="2000" dirty="0"/>
              <a:t> </a:t>
            </a:r>
            <a:r>
              <a:rPr lang="en-US" sz="2000" dirty="0" smtClean="0"/>
              <a:t>(</a:t>
            </a:r>
            <a:r>
              <a:rPr lang="en-US" sz="2000" dirty="0"/>
              <a:t>Medical Dictionary for Regulatory Activities</a:t>
            </a:r>
            <a:r>
              <a:rPr lang="en-US" sz="2000" dirty="0" smtClean="0"/>
              <a:t>) dictionary. – 62MB</a:t>
            </a:r>
            <a:endParaRPr lang="en-US" sz="2000" dirty="0"/>
          </a:p>
          <a:p>
            <a:pPr>
              <a:lnSpc>
                <a:spcPct val="150000"/>
              </a:lnSpc>
            </a:pPr>
            <a:r>
              <a:rPr lang="en-US" sz="2000" dirty="0" smtClean="0"/>
              <a:t> These three tables are linked with the VAERS_ID as a primary key.</a:t>
            </a:r>
            <a:endParaRPr lang="en-IN" sz="2000" dirty="0"/>
          </a:p>
        </p:txBody>
      </p:sp>
    </p:spTree>
    <p:extLst>
      <p:ext uri="{BB962C8B-B14F-4D97-AF65-F5344CB8AC3E}">
        <p14:creationId xmlns:p14="http://schemas.microsoft.com/office/powerpoint/2010/main" val="71435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idx="1"/>
          </p:nvPr>
        </p:nvSpPr>
        <p:spPr>
          <a:xfrm>
            <a:off x="818712" y="2222287"/>
            <a:ext cx="10554574" cy="4269953"/>
          </a:xfrm>
        </p:spPr>
        <p:txBody>
          <a:bodyPr>
            <a:noAutofit/>
          </a:bodyPr>
          <a:lstStyle/>
          <a:p>
            <a:pPr>
              <a:lnSpc>
                <a:spcPct val="150000"/>
              </a:lnSpc>
            </a:pPr>
            <a:r>
              <a:rPr lang="en-US" sz="1600" dirty="0" smtClean="0"/>
              <a:t>We </a:t>
            </a:r>
            <a:r>
              <a:rPr lang="en-US" sz="1600" dirty="0"/>
              <a:t>can look for patterns, trends, </a:t>
            </a:r>
            <a:r>
              <a:rPr lang="en-US" sz="1600" dirty="0" smtClean="0"/>
              <a:t>coincidences</a:t>
            </a:r>
            <a:r>
              <a:rPr lang="en-US" sz="1600" dirty="0"/>
              <a:t>, match descriptions of symptoms by similarity, correlate to patient location, age, sex, </a:t>
            </a:r>
            <a:r>
              <a:rPr lang="en-US" sz="1600" dirty="0" err="1"/>
              <a:t>etc</a:t>
            </a:r>
            <a:r>
              <a:rPr lang="en-US" sz="1600" dirty="0"/>
              <a:t>, and vaccine type, route, etc. </a:t>
            </a:r>
            <a:endParaRPr lang="en-US" sz="1600" dirty="0" smtClean="0"/>
          </a:p>
          <a:p>
            <a:pPr>
              <a:lnSpc>
                <a:spcPct val="150000"/>
              </a:lnSpc>
            </a:pPr>
            <a:r>
              <a:rPr lang="en-US" sz="1600" dirty="0" smtClean="0"/>
              <a:t>The </a:t>
            </a:r>
            <a:r>
              <a:rPr lang="en-US" sz="1600" dirty="0"/>
              <a:t>textual information provides room for natural language processing / analysis</a:t>
            </a:r>
            <a:r>
              <a:rPr lang="en-US" sz="1600" dirty="0" smtClean="0"/>
              <a:t>.</a:t>
            </a:r>
          </a:p>
          <a:p>
            <a:pPr>
              <a:lnSpc>
                <a:spcPct val="150000"/>
              </a:lnSpc>
            </a:pPr>
            <a:r>
              <a:rPr lang="en-US" sz="1600" dirty="0" smtClean="0"/>
              <a:t>We can use:</a:t>
            </a:r>
            <a:endParaRPr lang="en-US" sz="1600" dirty="0"/>
          </a:p>
          <a:p>
            <a:pPr marL="628650" lvl="2">
              <a:lnSpc>
                <a:spcPct val="150000"/>
              </a:lnSpc>
              <a:spcBef>
                <a:spcPts val="1000"/>
              </a:spcBef>
            </a:pPr>
            <a:r>
              <a:rPr lang="en-US" sz="1600" dirty="0" err="1"/>
              <a:t>MinHash</a:t>
            </a:r>
            <a:r>
              <a:rPr lang="en-US" sz="1600" dirty="0"/>
              <a:t> algorithm to find similarities between the symptom reports</a:t>
            </a:r>
          </a:p>
          <a:p>
            <a:pPr marL="628650" lvl="2">
              <a:lnSpc>
                <a:spcPct val="150000"/>
              </a:lnSpc>
              <a:spcBef>
                <a:spcPts val="1000"/>
              </a:spcBef>
            </a:pPr>
            <a:r>
              <a:rPr lang="en-US" sz="1600" dirty="0"/>
              <a:t>Frequent </a:t>
            </a:r>
            <a:r>
              <a:rPr lang="en-US" sz="1600" dirty="0" err="1"/>
              <a:t>itemsets</a:t>
            </a:r>
            <a:r>
              <a:rPr lang="en-US" sz="1600" dirty="0"/>
              <a:t> to determine what are the most common symptoms/problems that people are facing with certain vaccines</a:t>
            </a:r>
            <a:r>
              <a:rPr lang="en-US" sz="1600" dirty="0" smtClean="0"/>
              <a:t>.</a:t>
            </a:r>
          </a:p>
          <a:p>
            <a:pPr marL="628650" lvl="2">
              <a:lnSpc>
                <a:spcPct val="150000"/>
              </a:lnSpc>
              <a:spcBef>
                <a:spcPts val="1000"/>
              </a:spcBef>
            </a:pPr>
            <a:r>
              <a:rPr lang="en-US" sz="1600" dirty="0"/>
              <a:t>Building a dynamic visualizations using </a:t>
            </a:r>
            <a:r>
              <a:rPr lang="en-US" sz="1600" dirty="0" err="1"/>
              <a:t>Plotly</a:t>
            </a:r>
            <a:r>
              <a:rPr lang="en-US" sz="1600" dirty="0"/>
              <a:t> to show how the patterns depending on geographical </a:t>
            </a:r>
            <a:r>
              <a:rPr lang="en-US" sz="1600" dirty="0" smtClean="0"/>
              <a:t>regions and other factors.</a:t>
            </a:r>
            <a:endParaRPr lang="en-US" sz="1600" dirty="0"/>
          </a:p>
        </p:txBody>
      </p:sp>
    </p:spTree>
    <p:extLst>
      <p:ext uri="{BB962C8B-B14F-4D97-AF65-F5344CB8AC3E}">
        <p14:creationId xmlns:p14="http://schemas.microsoft.com/office/powerpoint/2010/main" val="3148662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182</TotalTime>
  <Words>324</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Century Gothic</vt:lpstr>
      <vt:lpstr>Wingdings 2</vt:lpstr>
      <vt:lpstr>Quotable</vt:lpstr>
      <vt:lpstr>PowerPoint Presentation</vt:lpstr>
      <vt:lpstr>Introduction</vt:lpstr>
      <vt:lpstr>Dataset</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2021-10-28T21:31:15Z</dcterms:created>
  <dcterms:modified xsi:type="dcterms:W3CDTF">2021-11-03T15:43:55Z</dcterms:modified>
</cp:coreProperties>
</file>