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slides/slide20.xml" ContentType="application/vnd.openxmlformats-officedocument.presentationml.slid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72" r:id="rId3"/>
    <p:sldId id="259" r:id="rId4"/>
    <p:sldId id="263" r:id="rId5"/>
    <p:sldId id="273" r:id="rId6"/>
    <p:sldId id="261" r:id="rId7"/>
    <p:sldId id="280" r:id="rId8"/>
    <p:sldId id="264" r:id="rId9"/>
    <p:sldId id="265" r:id="rId10"/>
    <p:sldId id="266" r:id="rId11"/>
    <p:sldId id="267" r:id="rId12"/>
    <p:sldId id="268" r:id="rId13"/>
    <p:sldId id="275" r:id="rId14"/>
    <p:sldId id="279" r:id="rId15"/>
    <p:sldId id="274" r:id="rId16"/>
    <p:sldId id="269" r:id="rId17"/>
    <p:sldId id="276" r:id="rId18"/>
    <p:sldId id="270" r:id="rId19"/>
    <p:sldId id="277" r:id="rId20"/>
    <p:sldId id="271" r:id="rId21"/>
    <p:sldId id="278" r:id="rId22"/>
    <p:sldId id="281"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8884" autoAdjust="0"/>
  </p:normalViewPr>
  <p:slideViewPr>
    <p:cSldViewPr snapToGrid="0" snapToObjects="1">
      <p:cViewPr>
        <p:scale>
          <a:sx n="130" d="100"/>
          <a:sy n="130" d="100"/>
        </p:scale>
        <p:origin x="-1736" y="-37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93E919-2CD1-D640-8ED4-A8152FFCDE0A}" type="datetimeFigureOut">
              <a:rPr lang="en-US" smtClean="0"/>
              <a:pPr/>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DE505-36BC-DE4F-B107-94B181ADB2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3E919-2CD1-D640-8ED4-A8152FFCDE0A}" type="datetimeFigureOut">
              <a:rPr lang="en-US" smtClean="0"/>
              <a:pPr/>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DE505-36BC-DE4F-B107-94B181ADB2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3E919-2CD1-D640-8ED4-A8152FFCDE0A}" type="datetimeFigureOut">
              <a:rPr lang="en-US" smtClean="0"/>
              <a:pPr/>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DE505-36BC-DE4F-B107-94B181ADB2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3E919-2CD1-D640-8ED4-A8152FFCDE0A}" type="datetimeFigureOut">
              <a:rPr lang="en-US" smtClean="0"/>
              <a:pPr/>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DE505-36BC-DE4F-B107-94B181ADB2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93E919-2CD1-D640-8ED4-A8152FFCDE0A}" type="datetimeFigureOut">
              <a:rPr lang="en-US" smtClean="0"/>
              <a:pPr/>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DE505-36BC-DE4F-B107-94B181ADB2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93E919-2CD1-D640-8ED4-A8152FFCDE0A}" type="datetimeFigureOut">
              <a:rPr lang="en-US" smtClean="0"/>
              <a:pPr/>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DE505-36BC-DE4F-B107-94B181ADB2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93E919-2CD1-D640-8ED4-A8152FFCDE0A}" type="datetimeFigureOut">
              <a:rPr lang="en-US" smtClean="0"/>
              <a:pPr/>
              <a:t>1/17/18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DDE505-36BC-DE4F-B107-94B181ADB2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93E919-2CD1-D640-8ED4-A8152FFCDE0A}" type="datetimeFigureOut">
              <a:rPr lang="en-US" smtClean="0"/>
              <a:pPr/>
              <a:t>1/17/18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DDE505-36BC-DE4F-B107-94B181ADB2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3E919-2CD1-D640-8ED4-A8152FFCDE0A}" type="datetimeFigureOut">
              <a:rPr lang="en-US" smtClean="0"/>
              <a:pPr/>
              <a:t>1/17/18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DDE505-36BC-DE4F-B107-94B181ADB2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93E919-2CD1-D640-8ED4-A8152FFCDE0A}" type="datetimeFigureOut">
              <a:rPr lang="en-US" smtClean="0"/>
              <a:pPr/>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DE505-36BC-DE4F-B107-94B181ADB2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93E919-2CD1-D640-8ED4-A8152FFCDE0A}" type="datetimeFigureOut">
              <a:rPr lang="en-US" smtClean="0"/>
              <a:pPr/>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DE505-36BC-DE4F-B107-94B181ADB2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93E919-2CD1-D640-8ED4-A8152FFCDE0A}" type="datetimeFigureOut">
              <a:rPr lang="en-US" smtClean="0"/>
              <a:pPr/>
              <a:t>1/17/18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DDE505-36BC-DE4F-B107-94B181ADB2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Rejoinder to </a:t>
            </a:r>
            <a:r>
              <a:rPr lang="en-US" dirty="0" err="1" smtClean="0"/>
              <a:t>Polonious</a:t>
            </a:r>
            <a:endParaRPr lang="en-US" dirty="0"/>
          </a:p>
        </p:txBody>
      </p:sp>
      <p:sp>
        <p:nvSpPr>
          <p:cNvPr id="3" name="Subtitle 2"/>
          <p:cNvSpPr>
            <a:spLocks noGrp="1"/>
          </p:cNvSpPr>
          <p:nvPr>
            <p:ph type="subTitle" idx="1"/>
          </p:nvPr>
        </p:nvSpPr>
        <p:spPr/>
        <p:txBody>
          <a:bodyPr/>
          <a:lstStyle/>
          <a:p>
            <a:r>
              <a:rPr lang="en-US" dirty="0" smtClean="0"/>
              <a:t>Modeling Lending Club Loan Data</a:t>
            </a:r>
          </a:p>
          <a:p>
            <a:r>
              <a:rPr lang="en-US" dirty="0" smtClean="0"/>
              <a:t>Douglas H. Wood</a:t>
            </a:r>
          </a:p>
          <a:p>
            <a:r>
              <a:rPr lang="en-US" dirty="0" err="1" smtClean="0"/>
              <a:t>Thinkful</a:t>
            </a:r>
            <a:r>
              <a:rPr lang="en-US" dirty="0" smtClean="0"/>
              <a:t> Data Science Intensive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the Data Frame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Inventory of all possible features, referring to Lending Club definitions file</a:t>
            </a:r>
          </a:p>
          <a:p>
            <a:r>
              <a:rPr lang="en-US" dirty="0" smtClean="0"/>
              <a:t>Missing Data (“</a:t>
            </a:r>
            <a:r>
              <a:rPr lang="en-US" dirty="0" err="1" smtClean="0"/>
              <a:t>NaN</a:t>
            </a:r>
            <a:r>
              <a:rPr lang="en-US" dirty="0" smtClean="0"/>
              <a:t>”)</a:t>
            </a:r>
          </a:p>
          <a:p>
            <a:r>
              <a:rPr lang="en-US" dirty="0" smtClean="0"/>
              <a:t>Term to Binary (36 months or 60 months)</a:t>
            </a:r>
          </a:p>
          <a:p>
            <a:r>
              <a:rPr lang="en-US" dirty="0" smtClean="0"/>
              <a:t>Employment Length to number from string with, e.g. “10+ years”</a:t>
            </a:r>
          </a:p>
          <a:p>
            <a:r>
              <a:rPr lang="en-US" dirty="0" smtClean="0"/>
              <a:t>Earliest Credit Line to number (January 1985)</a:t>
            </a:r>
          </a:p>
          <a:p>
            <a:r>
              <a:rPr lang="en-US" dirty="0" smtClean="0"/>
              <a:t>Get dummies for Grade (A, B, C, …) and Home Ownership (Rent, Own)</a:t>
            </a:r>
          </a:p>
          <a:p>
            <a:r>
              <a:rPr lang="en-US" dirty="0" smtClean="0"/>
              <a:t>Create Training Features, Training Target; Test Features, Test Target Data Frames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the Models</a:t>
            </a:r>
            <a:endParaRPr lang="en-US" dirty="0"/>
          </a:p>
        </p:txBody>
      </p:sp>
      <p:sp>
        <p:nvSpPr>
          <p:cNvPr id="3" name="Content Placeholder 2"/>
          <p:cNvSpPr>
            <a:spLocks noGrp="1"/>
          </p:cNvSpPr>
          <p:nvPr>
            <p:ph idx="1"/>
          </p:nvPr>
        </p:nvSpPr>
        <p:spPr/>
        <p:txBody>
          <a:bodyPr/>
          <a:lstStyle/>
          <a:p>
            <a:r>
              <a:rPr lang="en-US" dirty="0" smtClean="0"/>
              <a:t>For contrast, tried a “hunch” based on groups of features in the correlation matrix, using a linear regression</a:t>
            </a:r>
          </a:p>
          <a:p>
            <a:r>
              <a:rPr lang="en-US" dirty="0" smtClean="0"/>
              <a:t>Tried all possible features using random forest, in order to access the “feature </a:t>
            </a:r>
            <a:r>
              <a:rPr lang="en-US" dirty="0" err="1" smtClean="0"/>
              <a:t>importances</a:t>
            </a:r>
            <a:r>
              <a:rPr lang="en-US" dirty="0" smtClean="0"/>
              <a:t>” method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99439"/>
          </a:xfrm>
        </p:spPr>
        <p:txBody>
          <a:bodyPr>
            <a:normAutofit/>
          </a:bodyPr>
          <a:lstStyle/>
          <a:p>
            <a:r>
              <a:rPr lang="en-US" sz="2000" smtClean="0"/>
              <a:t>Feature Importances</a:t>
            </a:r>
            <a:endParaRPr lang="en-US" sz="2000" dirty="0"/>
          </a:p>
        </p:txBody>
      </p:sp>
      <p:pic>
        <p:nvPicPr>
          <p:cNvPr id="6" name="Content Placeholder 5" descr="loanFeatureImportances.png"/>
          <p:cNvPicPr>
            <a:picLocks noGrp="1" noChangeAspect="1"/>
          </p:cNvPicPr>
          <p:nvPr>
            <p:ph idx="1"/>
          </p:nvPr>
        </p:nvPicPr>
        <p:blipFill>
          <a:blip r:embed="rId2"/>
          <a:srcRect l="-67293" r="-67293"/>
          <a:stretch>
            <a:fillRect/>
          </a:stretch>
        </p:blipFill>
        <p:spPr>
          <a:xfrm>
            <a:off x="457200" y="674078"/>
            <a:ext cx="8229600" cy="5452086"/>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97670"/>
          </a:xfrm>
        </p:spPr>
        <p:txBody>
          <a:bodyPr>
            <a:noAutofit/>
          </a:bodyPr>
          <a:lstStyle/>
          <a:p>
            <a:r>
              <a:rPr lang="en-US" sz="4000" dirty="0" smtClean="0"/>
              <a:t>Lending Club Definitions for Top Features, I</a:t>
            </a:r>
            <a:endParaRPr lang="en-US" sz="4000" dirty="0"/>
          </a:p>
        </p:txBody>
      </p:sp>
      <p:sp>
        <p:nvSpPr>
          <p:cNvPr id="3" name="Content Placeholder 2"/>
          <p:cNvSpPr>
            <a:spLocks noGrp="1"/>
          </p:cNvSpPr>
          <p:nvPr>
            <p:ph idx="1"/>
          </p:nvPr>
        </p:nvSpPr>
        <p:spPr>
          <a:xfrm>
            <a:off x="457200" y="1817077"/>
            <a:ext cx="8229600" cy="4309086"/>
          </a:xfrm>
        </p:spPr>
        <p:txBody>
          <a:bodyPr>
            <a:normAutofit/>
          </a:bodyPr>
          <a:lstStyle/>
          <a:p>
            <a:r>
              <a:rPr lang="en-US" sz="2400" dirty="0" err="1" smtClean="0"/>
              <a:t>dti</a:t>
            </a:r>
            <a:r>
              <a:rPr lang="en-US" sz="2400" dirty="0" smtClean="0"/>
              <a:t>: “A ratio calculated using the borrower’s total monthly debt payments on the total debt obligations, excluding mortgage and the requested LC loan, divided by the borrower’s self-reported annual income.” </a:t>
            </a:r>
          </a:p>
          <a:p>
            <a:pPr>
              <a:buNone/>
            </a:pPr>
            <a:endParaRPr lang="en-US" dirty="0" smtClean="0"/>
          </a:p>
          <a:p>
            <a:r>
              <a:rPr lang="en-US" sz="2400" dirty="0" err="1" smtClean="0"/>
              <a:t>int_rate</a:t>
            </a:r>
            <a:r>
              <a:rPr lang="en-US" sz="2400" dirty="0" smtClean="0"/>
              <a:t>: “Interest rate on the loan.” Apparently calculated by Lending Club using Loan Grade which is calculated from applicant’s Credit Score.</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63208"/>
          </a:xfrm>
        </p:spPr>
        <p:txBody>
          <a:bodyPr>
            <a:noAutofit/>
          </a:bodyPr>
          <a:lstStyle/>
          <a:p>
            <a:r>
              <a:rPr lang="en-US" sz="4000" dirty="0" smtClean="0"/>
              <a:t>Lending Club Definitions for Top Features, II</a:t>
            </a:r>
            <a:endParaRPr lang="en-US" sz="4000" dirty="0"/>
          </a:p>
        </p:txBody>
      </p:sp>
      <p:sp>
        <p:nvSpPr>
          <p:cNvPr id="3" name="Content Placeholder 2"/>
          <p:cNvSpPr>
            <a:spLocks noGrp="1"/>
          </p:cNvSpPr>
          <p:nvPr>
            <p:ph idx="1"/>
          </p:nvPr>
        </p:nvSpPr>
        <p:spPr>
          <a:xfrm>
            <a:off x="457200" y="1524000"/>
            <a:ext cx="8229600" cy="4602163"/>
          </a:xfrm>
        </p:spPr>
        <p:txBody>
          <a:bodyPr/>
          <a:lstStyle/>
          <a:p>
            <a:r>
              <a:rPr lang="en-US" dirty="0" err="1" smtClean="0"/>
              <a:t>revol_util</a:t>
            </a:r>
            <a:r>
              <a:rPr lang="en-US" dirty="0" smtClean="0"/>
              <a:t>: “Revolving line utilization rate, or the amount of credit the borrower is using relative to all available revolving credit.” </a:t>
            </a:r>
          </a:p>
          <a:p>
            <a:pPr>
              <a:buNone/>
            </a:pPr>
            <a:endParaRPr lang="en-US" dirty="0" smtClean="0"/>
          </a:p>
          <a:p>
            <a:r>
              <a:rPr lang="en-US" dirty="0" err="1" smtClean="0"/>
              <a:t>annual_inc</a:t>
            </a:r>
            <a:r>
              <a:rPr lang="en-US" dirty="0" smtClean="0"/>
              <a:t>: “The self-reported annual income provided by the borrower during registration.”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71231"/>
          </a:xfrm>
        </p:spPr>
        <p:txBody>
          <a:bodyPr>
            <a:normAutofit fontScale="90000"/>
          </a:bodyPr>
          <a:lstStyle/>
          <a:p>
            <a:r>
              <a:rPr lang="en-US" sz="2000" dirty="0" err="1" smtClean="0"/>
              <a:t>Bivariate</a:t>
            </a:r>
            <a:r>
              <a:rPr lang="en-US" sz="2000" dirty="0" smtClean="0"/>
              <a:t> Analysis with Four Continuous Variables and Boolean Outcome</a:t>
            </a:r>
            <a:endParaRPr lang="en-US" sz="2000" dirty="0"/>
          </a:p>
        </p:txBody>
      </p:sp>
      <p:sp>
        <p:nvSpPr>
          <p:cNvPr id="3" name="Content Placeholder 2"/>
          <p:cNvSpPr>
            <a:spLocks noGrp="1"/>
          </p:cNvSpPr>
          <p:nvPr>
            <p:ph idx="1"/>
          </p:nvPr>
        </p:nvSpPr>
        <p:spPr>
          <a:xfrm>
            <a:off x="457200" y="664308"/>
            <a:ext cx="8229600" cy="5461855"/>
          </a:xfrm>
        </p:spPr>
        <p:txBody>
          <a:bodyPr/>
          <a:lstStyle/>
          <a:p>
            <a:pPr>
              <a:buNone/>
            </a:pPr>
            <a:r>
              <a:rPr lang="en-US" dirty="0" smtClean="0"/>
              <a:t> </a:t>
            </a:r>
            <a:endParaRPr lang="en-US" dirty="0" smtClean="0"/>
          </a:p>
        </p:txBody>
      </p:sp>
      <p:pic>
        <p:nvPicPr>
          <p:cNvPr id="7" name="Picture 6" descr="loanSeabornPairwise.png"/>
          <p:cNvPicPr>
            <a:picLocks noChangeAspect="1"/>
          </p:cNvPicPr>
          <p:nvPr/>
        </p:nvPicPr>
        <p:blipFill>
          <a:blip r:embed="rId2"/>
          <a:stretch>
            <a:fillRect/>
          </a:stretch>
        </p:blipFill>
        <p:spPr>
          <a:xfrm>
            <a:off x="127000" y="371231"/>
            <a:ext cx="8763000" cy="648676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Random Forest of all features, then the top 24 identified in feature </a:t>
            </a:r>
            <a:r>
              <a:rPr lang="en-US" dirty="0" err="1" smtClean="0"/>
              <a:t>importances</a:t>
            </a:r>
            <a:r>
              <a:rPr lang="en-US" dirty="0" smtClean="0"/>
              <a:t>, then different number of trees and max depths, and the top 10 features</a:t>
            </a:r>
          </a:p>
          <a:p>
            <a:r>
              <a:rPr lang="en-US" dirty="0" smtClean="0"/>
              <a:t>Gradient Boosting Classifier with top four features</a:t>
            </a:r>
          </a:p>
          <a:p>
            <a:r>
              <a:rPr lang="en-US" dirty="0" smtClean="0"/>
              <a:t>Logistic Regression using various combinations of L1, L2 regularization and parameter regularization coefficients on the four top features</a:t>
            </a:r>
          </a:p>
          <a:p>
            <a:r>
              <a:rPr lang="en-US" dirty="0" smtClean="0"/>
              <a:t>K Nearest Neighbors Classifier with the four top features and a grid search for various values of “</a:t>
            </a:r>
            <a:r>
              <a:rPr lang="en-US" dirty="0" err="1" smtClean="0"/>
              <a:t>k</a:t>
            </a:r>
            <a:r>
              <a:rPr lang="en-US" dirty="0"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t>
            </a:r>
            <a:r>
              <a:rPr lang="en-US" dirty="0" smtClean="0"/>
              <a:t>Performance</a:t>
            </a:r>
            <a:endParaRPr lang="en-US" dirty="0"/>
          </a:p>
        </p:txBody>
      </p:sp>
      <p:sp>
        <p:nvSpPr>
          <p:cNvPr id="3" name="Content Placeholder 2"/>
          <p:cNvSpPr>
            <a:spLocks noGrp="1"/>
          </p:cNvSpPr>
          <p:nvPr>
            <p:ph idx="1"/>
          </p:nvPr>
        </p:nvSpPr>
        <p:spPr/>
        <p:txBody>
          <a:bodyPr/>
          <a:lstStyle/>
          <a:p>
            <a:r>
              <a:rPr lang="en-US" dirty="0" smtClean="0"/>
              <a:t>Accuracy in perspective – compare to balance of target: </a:t>
            </a:r>
            <a:endParaRPr lang="en-US" dirty="0" smtClean="0"/>
          </a:p>
          <a:p>
            <a:pPr lvl="1">
              <a:buNone/>
            </a:pPr>
            <a:r>
              <a:rPr lang="en-US" dirty="0" smtClean="0"/>
              <a:t>104</a:t>
            </a:r>
            <a:r>
              <a:rPr lang="en-US" dirty="0" smtClean="0"/>
              <a:t>,036 </a:t>
            </a:r>
            <a:r>
              <a:rPr lang="en-US" dirty="0" smtClean="0"/>
              <a:t>not defaulted /</a:t>
            </a:r>
            <a:r>
              <a:rPr lang="en-US" dirty="0" smtClean="0"/>
              <a:t> </a:t>
            </a:r>
            <a:r>
              <a:rPr lang="en-US" dirty="0" smtClean="0"/>
              <a:t>142,785</a:t>
            </a:r>
            <a:r>
              <a:rPr lang="en-US" dirty="0" smtClean="0"/>
              <a:t> </a:t>
            </a:r>
            <a:r>
              <a:rPr lang="en-US" dirty="0" smtClean="0"/>
              <a:t>loans = </a:t>
            </a:r>
          </a:p>
          <a:p>
            <a:pPr lvl="1">
              <a:buNone/>
            </a:pPr>
            <a:r>
              <a:rPr lang="en-US" b="1" dirty="0" smtClean="0"/>
              <a:t>0.728619</a:t>
            </a:r>
            <a:r>
              <a:rPr lang="en-US" dirty="0" smtClean="0"/>
              <a:t> </a:t>
            </a:r>
            <a:r>
              <a:rPr lang="en-US" dirty="0" smtClean="0"/>
              <a:t>of the target variable is “False”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810846"/>
          </a:xfrm>
        </p:spPr>
        <p:txBody>
          <a:bodyPr>
            <a:normAutofit/>
          </a:bodyPr>
          <a:lstStyle/>
          <a:p>
            <a:r>
              <a:rPr lang="en-US" dirty="0" smtClean="0"/>
              <a:t>Model </a:t>
            </a:r>
            <a:r>
              <a:rPr lang="en-US" dirty="0" smtClean="0"/>
              <a:t>Performance II</a:t>
            </a:r>
            <a:endParaRPr lang="en-US" dirty="0"/>
          </a:p>
        </p:txBody>
      </p:sp>
      <p:sp>
        <p:nvSpPr>
          <p:cNvPr id="3" name="Content Placeholder 2"/>
          <p:cNvSpPr>
            <a:spLocks noGrp="1"/>
          </p:cNvSpPr>
          <p:nvPr>
            <p:ph idx="1"/>
          </p:nvPr>
        </p:nvSpPr>
        <p:spPr>
          <a:xfrm>
            <a:off x="457200" y="810848"/>
            <a:ext cx="8229600" cy="5871306"/>
          </a:xfrm>
        </p:spPr>
        <p:txBody>
          <a:bodyPr>
            <a:normAutofit/>
          </a:bodyPr>
          <a:lstStyle/>
          <a:p>
            <a:pPr>
              <a:buNone/>
            </a:pPr>
            <a:endParaRPr lang="en-US" sz="1800" dirty="0" smtClean="0"/>
          </a:p>
          <a:p>
            <a:pPr>
              <a:buNone/>
            </a:pPr>
            <a:r>
              <a:rPr lang="en-US" sz="1800" dirty="0" smtClean="0"/>
              <a:t>	</a:t>
            </a:r>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a:p>
        </p:txBody>
      </p:sp>
      <p:pic>
        <p:nvPicPr>
          <p:cNvPr id="6" name="Picture 5" descr="loanModelPerformance.png"/>
          <p:cNvPicPr>
            <a:picLocks noChangeAspect="1"/>
          </p:cNvPicPr>
          <p:nvPr/>
        </p:nvPicPr>
        <p:blipFill>
          <a:blip r:embed="rId2"/>
          <a:stretch>
            <a:fillRect/>
          </a:stretch>
        </p:blipFill>
        <p:spPr>
          <a:xfrm>
            <a:off x="0" y="919556"/>
            <a:ext cx="9144000" cy="576259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Performance III</a:t>
            </a:r>
            <a:endParaRPr lang="en-US" dirty="0"/>
          </a:p>
        </p:txBody>
      </p:sp>
      <p:sp>
        <p:nvSpPr>
          <p:cNvPr id="3" name="Content Placeholder 2"/>
          <p:cNvSpPr>
            <a:spLocks noGrp="1"/>
          </p:cNvSpPr>
          <p:nvPr>
            <p:ph idx="1"/>
          </p:nvPr>
        </p:nvSpPr>
        <p:spPr/>
        <p:txBody>
          <a:bodyPr/>
          <a:lstStyle/>
          <a:p>
            <a:pPr>
              <a:buNone/>
            </a:pPr>
            <a:r>
              <a:rPr lang="en-US" dirty="0" smtClean="0"/>
              <a:t>From the lender’s perspective, weighing relative costs of </a:t>
            </a:r>
            <a:r>
              <a:rPr lang="en-US" b="1" dirty="0" smtClean="0"/>
              <a:t>Type I and Type II error</a:t>
            </a:r>
            <a:r>
              <a:rPr lang="en-US" dirty="0" smtClean="0"/>
              <a:t>:</a:t>
            </a:r>
          </a:p>
          <a:p>
            <a:pPr lvl="1"/>
            <a:r>
              <a:rPr lang="en-US" dirty="0" smtClean="0"/>
              <a:t>loss of interest income if loan is </a:t>
            </a:r>
            <a:r>
              <a:rPr lang="en-US" i="1" dirty="0" smtClean="0"/>
              <a:t>not</a:t>
            </a:r>
            <a:r>
              <a:rPr lang="en-US" dirty="0" smtClean="0"/>
              <a:t> originated </a:t>
            </a:r>
            <a:r>
              <a:rPr lang="en-US" dirty="0" err="1" smtClean="0"/>
              <a:t>v</a:t>
            </a:r>
            <a:r>
              <a:rPr lang="en-US" dirty="0" smtClean="0"/>
              <a:t>. </a:t>
            </a:r>
          </a:p>
          <a:p>
            <a:pPr lvl="1"/>
            <a:r>
              <a:rPr lang="en-US" dirty="0" smtClean="0"/>
              <a:t>default at some stage during repayment causing loss of principal if loan </a:t>
            </a:r>
            <a:r>
              <a:rPr lang="en-US" i="1" dirty="0" smtClean="0"/>
              <a:t>is</a:t>
            </a:r>
            <a:r>
              <a:rPr lang="en-US" dirty="0" smtClean="0"/>
              <a:t> originated </a:t>
            </a:r>
          </a:p>
          <a:p>
            <a:pPr lvl="1"/>
            <a:r>
              <a:rPr lang="en-US" dirty="0" smtClean="0"/>
              <a:t>after how many payments – balance changes if default occurs late in the repayment period</a:t>
            </a:r>
          </a:p>
          <a:p>
            <a:pPr lvl="1"/>
            <a:r>
              <a:rPr lang="en-US" dirty="0" smtClean="0"/>
              <a:t>possible solution: the origination fee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Hamlet</a:t>
            </a:r>
            <a:endParaRPr lang="en-US" i="1" dirty="0"/>
          </a:p>
        </p:txBody>
      </p:sp>
      <p:sp>
        <p:nvSpPr>
          <p:cNvPr id="3" name="Content Placeholder 2"/>
          <p:cNvSpPr>
            <a:spLocks noGrp="1"/>
          </p:cNvSpPr>
          <p:nvPr>
            <p:ph idx="1"/>
          </p:nvPr>
        </p:nvSpPr>
        <p:spPr/>
        <p:txBody>
          <a:bodyPr/>
          <a:lstStyle/>
          <a:p>
            <a:endParaRPr lang="en-US" dirty="0" smtClean="0"/>
          </a:p>
          <a:p>
            <a:pPr>
              <a:buNone/>
            </a:pPr>
            <a:endParaRPr lang="en-US" dirty="0" smtClean="0"/>
          </a:p>
          <a:p>
            <a:pPr>
              <a:buNone/>
            </a:pPr>
            <a:r>
              <a:rPr lang="en-US" dirty="0" smtClean="0"/>
              <a:t>        “Neither a borrower nor a lender be.”</a:t>
            </a:r>
          </a:p>
          <a:p>
            <a:pPr>
              <a:buNone/>
            </a:pPr>
            <a:endParaRPr lang="en-US" dirty="0" smtClean="0"/>
          </a:p>
          <a:p>
            <a:pPr>
              <a:buNone/>
            </a:pPr>
            <a:r>
              <a:rPr lang="en-US" dirty="0" smtClean="0"/>
              <a:t>                      </a:t>
            </a:r>
            <a:r>
              <a:rPr lang="en-US" dirty="0" err="1" smtClean="0"/>
              <a:t>Polonious</a:t>
            </a:r>
            <a:r>
              <a:rPr lang="en-US" dirty="0" smtClean="0"/>
              <a:t>, in </a:t>
            </a:r>
            <a:r>
              <a:rPr lang="en-US" i="1" dirty="0" smtClean="0"/>
              <a:t>Hamlet</a:t>
            </a:r>
            <a:r>
              <a:rPr lang="en-US" dirty="0" smtClean="0"/>
              <a:t>, </a:t>
            </a:r>
          </a:p>
          <a:p>
            <a:pPr>
              <a:buNone/>
            </a:pPr>
            <a:r>
              <a:rPr lang="en-US" dirty="0" smtClean="0"/>
              <a:t>                      William Shakespeare</a:t>
            </a:r>
          </a:p>
          <a:p>
            <a:pPr>
              <a:buNone/>
            </a:pPr>
            <a:r>
              <a:rPr lang="en-US" dirty="0" smtClean="0"/>
              <a:t>                            Act I, Scene 3</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Model and Features</a:t>
            </a:r>
            <a:endParaRPr lang="en-US" dirty="0"/>
          </a:p>
        </p:txBody>
      </p:sp>
      <p:sp>
        <p:nvSpPr>
          <p:cNvPr id="3" name="Content Placeholder 2"/>
          <p:cNvSpPr>
            <a:spLocks noGrp="1"/>
          </p:cNvSpPr>
          <p:nvPr>
            <p:ph idx="1"/>
          </p:nvPr>
        </p:nvSpPr>
        <p:spPr/>
        <p:txBody>
          <a:bodyPr/>
          <a:lstStyle/>
          <a:p>
            <a:r>
              <a:rPr lang="en-US" dirty="0" smtClean="0"/>
              <a:t>The model with the best performance was a random forest classifier using the top 24 features first identified by features </a:t>
            </a:r>
            <a:r>
              <a:rPr lang="en-US" dirty="0" err="1" smtClean="0"/>
              <a:t>importances</a:t>
            </a:r>
            <a:r>
              <a:rPr lang="en-US" dirty="0" smtClean="0"/>
              <a:t>, with 50 trees and a max depth of 10.</a:t>
            </a:r>
          </a:p>
          <a:p>
            <a:r>
              <a:rPr lang="en-US" dirty="0" smtClean="0"/>
              <a:t>The top features that predict default rates are: debt to income ratio, interest rate, revolving credit utilization ratio, and annual income.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Rejoinder</a:t>
            </a:r>
            <a:endParaRPr lang="en-US" dirty="0"/>
          </a:p>
        </p:txBody>
      </p:sp>
      <p:sp>
        <p:nvSpPr>
          <p:cNvPr id="3" name="Content Placeholder 2"/>
          <p:cNvSpPr>
            <a:spLocks noGrp="1"/>
          </p:cNvSpPr>
          <p:nvPr>
            <p:ph idx="1"/>
          </p:nvPr>
        </p:nvSpPr>
        <p:spPr/>
        <p:txBody>
          <a:bodyPr/>
          <a:lstStyle/>
          <a:p>
            <a:r>
              <a:rPr lang="en-US" dirty="0" smtClean="0"/>
              <a:t>To </a:t>
            </a:r>
            <a:r>
              <a:rPr lang="en-US" dirty="0" err="1" smtClean="0"/>
              <a:t>Polonious</a:t>
            </a:r>
            <a:r>
              <a:rPr lang="en-US" dirty="0" smtClean="0"/>
              <a:t>: </a:t>
            </a:r>
          </a:p>
          <a:p>
            <a:r>
              <a:rPr lang="en-US" dirty="0" smtClean="0"/>
              <a:t>“You can be a borrower, but if you borrow too much, don’t repay it, and don’t earn much, you are at higher risk of default.” </a:t>
            </a:r>
          </a:p>
          <a:p>
            <a:r>
              <a:rPr lang="en-US" dirty="0" smtClean="0"/>
              <a:t>“You can be a lender, but be sure to increase potential interest income, share lost principal with peers, and cover the risk of borrower default with an origination fee.”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49"/>
            <a:ext cx="8229600" cy="545977"/>
          </a:xfrm>
        </p:spPr>
        <p:txBody>
          <a:bodyPr>
            <a:noAutofit/>
          </a:bodyPr>
          <a:lstStyle/>
          <a:p>
            <a:r>
              <a:rPr lang="en-US" sz="2000" dirty="0" smtClean="0"/>
              <a:t>Bonus Round: Peer-Lending Investor Perspective</a:t>
            </a:r>
            <a:br>
              <a:rPr lang="en-US" sz="2000" dirty="0" smtClean="0"/>
            </a:br>
            <a:r>
              <a:rPr lang="en-US" sz="2000" dirty="0" smtClean="0"/>
              <a:t>Lending Club Interest Rate </a:t>
            </a:r>
            <a:r>
              <a:rPr lang="en-US" sz="2000" dirty="0" err="1" smtClean="0"/>
              <a:t>v</a:t>
            </a:r>
            <a:r>
              <a:rPr lang="en-US" sz="2000" dirty="0" smtClean="0"/>
              <a:t>. Predicted Default Rate</a:t>
            </a:r>
            <a:endParaRPr lang="en-US" sz="2000" dirty="0"/>
          </a:p>
        </p:txBody>
      </p:sp>
      <p:pic>
        <p:nvPicPr>
          <p:cNvPr id="4" name="Content Placeholder 3" descr="loanIntRateVPredictedDefault.png"/>
          <p:cNvPicPr>
            <a:picLocks noGrp="1" noChangeAspect="1"/>
          </p:cNvPicPr>
          <p:nvPr>
            <p:ph idx="1"/>
          </p:nvPr>
        </p:nvPicPr>
        <p:blipFill>
          <a:blip r:embed="rId2"/>
          <a:srcRect t="-9087" b="-9087"/>
          <a:stretch>
            <a:fillRect/>
          </a:stretch>
        </p:blipFill>
        <p:spPr>
          <a:xfrm>
            <a:off x="457200" y="156308"/>
            <a:ext cx="8229600" cy="6701692"/>
          </a:xfr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Data Set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Lending Club – peer to peer lending for personal loans. Applicants pay an origination fee, and interest rate is determined by credit score. Once originated, investors can provide some of the principal for loans (for a fee).</a:t>
            </a:r>
          </a:p>
          <a:p>
            <a:r>
              <a:rPr lang="en-US" dirty="0" err="1" smtClean="0"/>
              <a:t>Kaggle</a:t>
            </a:r>
            <a:r>
              <a:rPr lang="en-US" dirty="0" smtClean="0"/>
              <a:t> – a platform for predictive modeling and analytics competitions for data uploaded by users.</a:t>
            </a:r>
          </a:p>
          <a:p>
            <a:r>
              <a:rPr lang="en-US" dirty="0" smtClean="0"/>
              <a:t>Lending Club Loan Data from 2016 is available for download on </a:t>
            </a:r>
            <a:r>
              <a:rPr lang="en-US" dirty="0" err="1" smtClean="0"/>
              <a:t>Kaggle</a:t>
            </a:r>
            <a:r>
              <a:rPr lang="en-US" dirty="0"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Perspectives on the Data</a:t>
            </a:r>
            <a:endParaRPr lang="en-US" dirty="0"/>
          </a:p>
        </p:txBody>
      </p:sp>
      <p:sp>
        <p:nvSpPr>
          <p:cNvPr id="3" name="Content Placeholder 2"/>
          <p:cNvSpPr>
            <a:spLocks noGrp="1"/>
          </p:cNvSpPr>
          <p:nvPr>
            <p:ph idx="1"/>
          </p:nvPr>
        </p:nvSpPr>
        <p:spPr/>
        <p:txBody>
          <a:bodyPr/>
          <a:lstStyle/>
          <a:p>
            <a:r>
              <a:rPr lang="en-US" dirty="0" smtClean="0"/>
              <a:t>Lender</a:t>
            </a:r>
          </a:p>
          <a:p>
            <a:r>
              <a:rPr lang="en-US" dirty="0" smtClean="0"/>
              <a:t>Borrower</a:t>
            </a:r>
          </a:p>
          <a:p>
            <a:r>
              <a:rPr lang="en-US" dirty="0" smtClean="0"/>
              <a:t>Data Scientist</a:t>
            </a:r>
          </a:p>
          <a:p>
            <a:pPr lvl="1"/>
            <a:r>
              <a:rPr lang="en-US" dirty="0" smtClean="0"/>
              <a:t>We are going to predict defaults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Loan.csv</a:t>
            </a:r>
            <a:endParaRPr lang="en-US" dirty="0"/>
          </a:p>
        </p:txBody>
      </p:sp>
      <p:sp>
        <p:nvSpPr>
          <p:cNvPr id="3" name="Content Placeholder 2"/>
          <p:cNvSpPr>
            <a:spLocks noGrp="1"/>
          </p:cNvSpPr>
          <p:nvPr>
            <p:ph idx="1"/>
          </p:nvPr>
        </p:nvSpPr>
        <p:spPr/>
        <p:txBody>
          <a:bodyPr/>
          <a:lstStyle/>
          <a:p>
            <a:r>
              <a:rPr lang="en-US" dirty="0" smtClean="0"/>
              <a:t>Lending Club Loan Data in comma separated values format (</a:t>
            </a:r>
            <a:r>
              <a:rPr lang="en-US" dirty="0" err="1" smtClean="0"/>
              <a:t>csv</a:t>
            </a:r>
            <a:r>
              <a:rPr lang="en-US" dirty="0" smtClean="0"/>
              <a:t>)</a:t>
            </a:r>
          </a:p>
          <a:p>
            <a:r>
              <a:rPr lang="en-US" dirty="0" smtClean="0"/>
              <a:t>Details: </a:t>
            </a:r>
          </a:p>
          <a:p>
            <a:pPr lvl="1"/>
            <a:r>
              <a:rPr lang="en-US" dirty="0" smtClean="0"/>
              <a:t>887,379 unique loan records </a:t>
            </a:r>
          </a:p>
          <a:p>
            <a:pPr lvl="1"/>
            <a:r>
              <a:rPr lang="en-US" dirty="0" smtClean="0"/>
              <a:t>74 columns of possible features</a:t>
            </a:r>
          </a:p>
          <a:p>
            <a:pPr lvl="1"/>
            <a:r>
              <a:rPr lang="en-US" dirty="0" smtClean="0"/>
              <a:t>Integers, floats, strings, lender-provided short narratives</a:t>
            </a:r>
          </a:p>
          <a:p>
            <a:pPr lvl="1"/>
            <a:r>
              <a:rPr lang="en-US" dirty="0" smtClean="0"/>
              <a:t>Also an accompanying “Definitions” file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Exploring the Data</a:t>
            </a:r>
            <a:br>
              <a:rPr lang="en-US" dirty="0" smtClean="0"/>
            </a:br>
            <a:r>
              <a:rPr lang="en-US" dirty="0" err="1" smtClean="0"/>
              <a:t>Univariate</a:t>
            </a:r>
            <a:r>
              <a:rPr lang="en-US" dirty="0" smtClean="0"/>
              <a:t> </a:t>
            </a:r>
            <a:r>
              <a:rPr lang="en-US" dirty="0" smtClean="0"/>
              <a:t>Analysis I</a:t>
            </a:r>
            <a:endParaRPr lang="en-US" dirty="0"/>
          </a:p>
        </p:txBody>
      </p:sp>
      <p:pic>
        <p:nvPicPr>
          <p:cNvPr id="4" name="Content Placeholder 3" descr="LoanAmountKDE.png"/>
          <p:cNvPicPr>
            <a:picLocks noGrp="1" noChangeAspect="1"/>
          </p:cNvPicPr>
          <p:nvPr>
            <p:ph idx="1"/>
          </p:nvPr>
        </p:nvPicPr>
        <p:blipFill>
          <a:blip r:embed="rId2"/>
          <a:srcRect l="-7277" r="-7277"/>
          <a:stretch>
            <a:fillRect/>
          </a:stretch>
        </p:blip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Exploring the Data</a:t>
            </a:r>
            <a:br>
              <a:rPr lang="en-US" dirty="0" smtClean="0"/>
            </a:br>
            <a:r>
              <a:rPr lang="en-US" dirty="0" err="1" smtClean="0"/>
              <a:t>Univariate</a:t>
            </a:r>
            <a:r>
              <a:rPr lang="en-US" dirty="0" smtClean="0"/>
              <a:t> Analysis II</a:t>
            </a:r>
            <a:endParaRPr lang="en-US" dirty="0"/>
          </a:p>
        </p:txBody>
      </p:sp>
      <p:pic>
        <p:nvPicPr>
          <p:cNvPr id="4" name="Content Placeholder 3" descr="loanIntRate.png"/>
          <p:cNvPicPr>
            <a:picLocks noGrp="1" noChangeAspect="1"/>
          </p:cNvPicPr>
          <p:nvPr>
            <p:ph idx="1"/>
          </p:nvPr>
        </p:nvPicPr>
        <p:blipFill>
          <a:blip r:embed="rId2"/>
          <a:srcRect l="-10133" r="-10133"/>
          <a:stretch>
            <a:fillRect/>
          </a:stretch>
        </p:blipFill>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0362"/>
          </a:xfrm>
        </p:spPr>
        <p:txBody>
          <a:bodyPr>
            <a:normAutofit fontScale="90000"/>
          </a:bodyPr>
          <a:lstStyle/>
          <a:p>
            <a:r>
              <a:rPr lang="en-US" sz="2000" dirty="0" smtClean="0"/>
              <a:t>Exploring the Data – Correlation Matrix </a:t>
            </a:r>
            <a:r>
              <a:rPr lang="en-US" sz="2000" dirty="0" err="1" smtClean="0"/>
              <a:t>Heatmap</a:t>
            </a:r>
            <a:endParaRPr lang="en-US" sz="2000" dirty="0"/>
          </a:p>
        </p:txBody>
      </p:sp>
      <p:pic>
        <p:nvPicPr>
          <p:cNvPr id="4" name="Content Placeholder 3" descr="LoanCorrMatrixHeatmap.png"/>
          <p:cNvPicPr>
            <a:picLocks noGrp="1" noChangeAspect="1"/>
          </p:cNvPicPr>
          <p:nvPr>
            <p:ph idx="1"/>
          </p:nvPr>
        </p:nvPicPr>
        <p:blipFill>
          <a:blip r:embed="rId2"/>
          <a:srcRect l="-18594" r="-18594"/>
          <a:stretch>
            <a:fillRect/>
          </a:stretch>
        </p:blipFill>
        <p:spPr>
          <a:xfrm>
            <a:off x="-986692" y="830262"/>
            <a:ext cx="10863384" cy="6027737"/>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Goal: Model Loan Status</a:t>
            </a:r>
            <a:endParaRPr lang="en-US" dirty="0"/>
          </a:p>
        </p:txBody>
      </p:sp>
      <p:sp>
        <p:nvSpPr>
          <p:cNvPr id="3" name="Content Placeholder 2"/>
          <p:cNvSpPr>
            <a:spLocks noGrp="1"/>
          </p:cNvSpPr>
          <p:nvPr>
            <p:ph idx="1"/>
          </p:nvPr>
        </p:nvSpPr>
        <p:spPr/>
        <p:txBody>
          <a:bodyPr/>
          <a:lstStyle/>
          <a:p>
            <a:r>
              <a:rPr lang="en-US" dirty="0" smtClean="0"/>
              <a:t>Loan Status values: Current, Fully Paid, “Charged Off,” Late (31-120 days), In Grace Period, Late (16-30 days), “Default”</a:t>
            </a:r>
          </a:p>
          <a:p>
            <a:r>
              <a:rPr lang="en-US" dirty="0" smtClean="0"/>
              <a:t>Processing the target: exclude “Current” loans, otherwise any loans not “Fully Paid” are in default.</a:t>
            </a:r>
          </a:p>
          <a:p>
            <a:r>
              <a:rPr lang="en-US" dirty="0" smtClean="0"/>
              <a:t>Result: a Boolean outcome, “Defaulted”</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398</TotalTime>
  <Words>866</Words>
  <Application>Microsoft Macintosh PowerPoint</Application>
  <PresentationFormat>On-screen Show (4:3)</PresentationFormat>
  <Paragraphs>89</Paragraphs>
  <Slides>22</Slides>
  <Notes>0</Notes>
  <HiddenSlides>0</HiddenSlides>
  <MMClips>0</MMClips>
  <ScaleCrop>false</ScaleCrop>
  <HeadingPairs>
    <vt:vector size="4" baseType="variant">
      <vt:variant>
        <vt:lpstr>Design Template</vt:lpstr>
      </vt:variant>
      <vt:variant>
        <vt:i4>1</vt:i4>
      </vt:variant>
      <vt:variant>
        <vt:lpstr>Slide Titles</vt:lpstr>
      </vt:variant>
      <vt:variant>
        <vt:i4>22</vt:i4>
      </vt:variant>
    </vt:vector>
  </HeadingPairs>
  <TitlesOfParts>
    <vt:vector size="23" baseType="lpstr">
      <vt:lpstr>Office Theme</vt:lpstr>
      <vt:lpstr>A Rejoinder to Polonious</vt:lpstr>
      <vt:lpstr>Hamlet</vt:lpstr>
      <vt:lpstr>About the Data Set</vt:lpstr>
      <vt:lpstr>Perspectives on the Data</vt:lpstr>
      <vt:lpstr>Loan.csv</vt:lpstr>
      <vt:lpstr>Exploring the Data Univariate Analysis I</vt:lpstr>
      <vt:lpstr>Exploring the Data Univariate Analysis II</vt:lpstr>
      <vt:lpstr>Exploring the Data – Correlation Matrix Heatmap</vt:lpstr>
      <vt:lpstr>The Goal: Model Loan Status</vt:lpstr>
      <vt:lpstr>Processing the Data Frame</vt:lpstr>
      <vt:lpstr>Developing the Models</vt:lpstr>
      <vt:lpstr>Feature Importances</vt:lpstr>
      <vt:lpstr>Lending Club Definitions for Top Features, I</vt:lpstr>
      <vt:lpstr>Lending Club Definitions for Top Features, II</vt:lpstr>
      <vt:lpstr>Bivariate Analysis with Four Continuous Variables and Boolean Outcome</vt:lpstr>
      <vt:lpstr>The Models</vt:lpstr>
      <vt:lpstr>Model Performance</vt:lpstr>
      <vt:lpstr>Model Performance II</vt:lpstr>
      <vt:lpstr>Model Performance III</vt:lpstr>
      <vt:lpstr>Best Model and Features</vt:lpstr>
      <vt:lpstr>Rejoinder</vt:lpstr>
      <vt:lpstr>Bonus Round: Peer-Lending Investor Perspective Lending Club Interest Rate v. Predicted Default Rate</vt:lpstr>
    </vt:vector>
  </TitlesOfParts>
  <Company>Law Office of Douglas H. Wood, PLLC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Rejoinder to Polonious</dc:title>
  <dc:creator>Douglas Wood</dc:creator>
  <cp:lastModifiedBy>Douglas Wood</cp:lastModifiedBy>
  <cp:revision>38</cp:revision>
  <dcterms:created xsi:type="dcterms:W3CDTF">2018-01-17T17:08:38Z</dcterms:created>
  <dcterms:modified xsi:type="dcterms:W3CDTF">2018-01-17T17:29:49Z</dcterms:modified>
</cp:coreProperties>
</file>