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5" r:id="rId6"/>
    <p:sldId id="267" r:id="rId7"/>
    <p:sldId id="268" r:id="rId8"/>
    <p:sldId id="270" r:id="rId9"/>
    <p:sldId id="272" r:id="rId10"/>
    <p:sldId id="275" r:id="rId11"/>
    <p:sldId id="27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67" autoAdjust="0"/>
  </p:normalViewPr>
  <p:slideViewPr>
    <p:cSldViewPr>
      <p:cViewPr>
        <p:scale>
          <a:sx n="100" d="100"/>
          <a:sy n="100" d="100"/>
        </p:scale>
        <p:origin x="-2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5A49-CC2D-4378-A27C-47BF586DC92C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3A2A-4B86-42C6-8C45-C1C74262D3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85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3A2A-4B86-42C6-8C45-C1C74262D3B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1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3A2A-4B86-42C6-8C45-C1C74262D3B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81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3A2A-4B86-42C6-8C45-C1C74262D3B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14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3A2A-4B86-42C6-8C45-C1C74262D3B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79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3A2A-4B86-42C6-8C45-C1C74262D3B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11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3A2A-4B86-42C6-8C45-C1C74262D3B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55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3A2A-4B86-42C6-8C45-C1C74262D3B9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16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3A2A-4B86-42C6-8C45-C1C74262D3B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789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3A2A-4B86-42C6-8C45-C1C74262D3B9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06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7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05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09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39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424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32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61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7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80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73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8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31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40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51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81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2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3A4AFA-2242-4478-89EE-2DAB4E13DBE7}" type="datetimeFigureOut">
              <a:rPr lang="pt-BR" smtClean="0"/>
              <a:pPr/>
              <a:t>24/11/2014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B438-4B69-461C-B6C8-938F41DCC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799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PHP com MYSQL</a:t>
            </a:r>
            <a:endParaRPr lang="pt-BR" dirty="0"/>
          </a:p>
        </p:txBody>
      </p:sp>
      <p:pic>
        <p:nvPicPr>
          <p:cNvPr id="6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357158" y="2143116"/>
            <a:ext cx="821537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0126" y="401249"/>
            <a:ext cx="807249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 </a:t>
            </a:r>
            <a:r>
              <a:rPr lang="pt-BR" sz="2800" b="1" i="1" dirty="0" smtClean="0"/>
              <a:t>Comentários</a:t>
            </a:r>
            <a:endParaRPr lang="pt-BR" sz="2800" dirty="0" smtClean="0"/>
          </a:p>
          <a:p>
            <a:r>
              <a:rPr lang="pt-BR" sz="2000" b="1" i="1" dirty="0" smtClean="0"/>
              <a:t> </a:t>
            </a:r>
            <a:endParaRPr lang="pt-BR" sz="2000" dirty="0" smtClean="0"/>
          </a:p>
          <a:p>
            <a:r>
              <a:rPr lang="pt-BR" sz="2000" dirty="0" smtClean="0"/>
              <a:t>Há dois tipos de comentários em código PHP:</a:t>
            </a:r>
          </a:p>
          <a:p>
            <a:r>
              <a:rPr lang="pt-BR" sz="2000" dirty="0" smtClean="0"/>
              <a:t> </a:t>
            </a:r>
          </a:p>
          <a:p>
            <a:r>
              <a:rPr lang="pt-BR" sz="2000" b="1" dirty="0" smtClean="0"/>
              <a:t>Comentários de uma linha:</a:t>
            </a:r>
            <a:endParaRPr lang="pt-BR" sz="2000" dirty="0" smtClean="0"/>
          </a:p>
          <a:p>
            <a:r>
              <a:rPr lang="pt-BR" sz="2000" dirty="0" smtClean="0"/>
              <a:t>Marca como comentário até o final da linha ou até o final do bloco de código PHP – o que vier antes. </a:t>
            </a:r>
          </a:p>
          <a:p>
            <a:endParaRPr lang="pt-BR" sz="2000" dirty="0"/>
          </a:p>
          <a:p>
            <a:r>
              <a:rPr lang="pt-BR" sz="2000" dirty="0" smtClean="0"/>
              <a:t>Pode ser delimitado pelo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“#” ou por duas barras ( // ). O delimitador “//”, normalmente, é o mais utilizado.</a:t>
            </a:r>
          </a:p>
          <a:p>
            <a:r>
              <a:rPr lang="pt-BR" sz="2000" dirty="0" smtClean="0"/>
              <a:t> </a:t>
            </a:r>
          </a:p>
          <a:p>
            <a:r>
              <a:rPr lang="pt-BR" sz="2000" b="1" dirty="0" smtClean="0"/>
              <a:t>Exemplo:</a:t>
            </a:r>
            <a:endParaRPr lang="pt-BR" sz="2000" dirty="0" smtClean="0"/>
          </a:p>
          <a:p>
            <a:r>
              <a:rPr lang="pt-BR" sz="2000" dirty="0" smtClean="0"/>
              <a:t>&lt;?</a:t>
            </a:r>
          </a:p>
          <a:p>
            <a:r>
              <a:rPr lang="pt-BR" sz="2000" dirty="0" err="1" smtClean="0"/>
              <a:t>echo</a:t>
            </a:r>
            <a:r>
              <a:rPr lang="pt-BR" sz="2000" dirty="0" smtClean="0"/>
              <a:t> “teste”; // este teste é similar ao anterior</a:t>
            </a:r>
          </a:p>
          <a:p>
            <a:r>
              <a:rPr lang="pt-BR" sz="2000" dirty="0" err="1" smtClean="0"/>
              <a:t>echo</a:t>
            </a:r>
            <a:r>
              <a:rPr lang="pt-BR" sz="2000" dirty="0" smtClean="0"/>
              <a:t> “teste”; # este teste é similar ao anterior</a:t>
            </a:r>
          </a:p>
          <a:p>
            <a:r>
              <a:rPr lang="pt-BR" sz="2000" dirty="0" smtClean="0"/>
              <a:t>// </a:t>
            </a:r>
            <a:r>
              <a:rPr lang="pt-BR" sz="2000" dirty="0" err="1" smtClean="0"/>
              <a:t>sql</a:t>
            </a:r>
            <a:r>
              <a:rPr lang="pt-BR" sz="2000" dirty="0" smtClean="0"/>
              <a:t> “teste”;</a:t>
            </a:r>
          </a:p>
          <a:p>
            <a:r>
              <a:rPr lang="pt-BR" sz="2000" dirty="0" smtClean="0"/>
              <a:t>?&gt;</a:t>
            </a:r>
          </a:p>
          <a:p>
            <a:r>
              <a:rPr lang="pt-BR" sz="2000" dirty="0" smtClean="0"/>
              <a:t> </a:t>
            </a:r>
            <a:endParaRPr lang="pt-BR" sz="2000" dirty="0"/>
          </a:p>
        </p:txBody>
      </p:sp>
      <p:pic>
        <p:nvPicPr>
          <p:cNvPr id="5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357158" y="2143116"/>
            <a:ext cx="821537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7158" y="260648"/>
            <a:ext cx="807249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Comentários de mais de uma linha:</a:t>
            </a:r>
            <a:endParaRPr lang="pt-BR" sz="2400" dirty="0" smtClean="0"/>
          </a:p>
          <a:p>
            <a:r>
              <a:rPr lang="pt-BR" sz="2000" dirty="0" smtClean="0"/>
              <a:t> </a:t>
            </a:r>
          </a:p>
          <a:p>
            <a:endParaRPr lang="pt-BR" sz="2000" dirty="0" smtClean="0"/>
          </a:p>
          <a:p>
            <a:r>
              <a:rPr lang="pt-BR" sz="2000" dirty="0" smtClean="0"/>
              <a:t>Tem como delimitadores os caracteres “/*” para o início do bloco e “*/” para o final do comentário. </a:t>
            </a:r>
          </a:p>
          <a:p>
            <a:endParaRPr lang="pt-BR" sz="2000" dirty="0"/>
          </a:p>
          <a:p>
            <a:r>
              <a:rPr lang="pt-BR" sz="2000" dirty="0" smtClean="0"/>
              <a:t>Se o delimitador de final de código PHP ( ?&gt; ) estiver dentro de um comentário, não será reconhecido </a:t>
            </a:r>
            <a:r>
              <a:rPr lang="pt-BR" sz="2000" dirty="0" err="1" smtClean="0"/>
              <a:t>pelointerpretador</a:t>
            </a:r>
            <a:r>
              <a:rPr lang="pt-BR" sz="2000" dirty="0" smtClean="0"/>
              <a:t>.</a:t>
            </a:r>
          </a:p>
          <a:p>
            <a:r>
              <a:rPr lang="pt-BR" sz="2000" b="1" dirty="0" smtClean="0"/>
              <a:t> </a:t>
            </a:r>
            <a:endParaRPr lang="pt-BR" sz="2000" dirty="0" smtClean="0"/>
          </a:p>
          <a:p>
            <a:r>
              <a:rPr lang="pt-BR" sz="2000" b="1" dirty="0" smtClean="0"/>
              <a:t>Exemplo:</a:t>
            </a:r>
            <a:endParaRPr lang="pt-BR" sz="2000" dirty="0" smtClean="0"/>
          </a:p>
          <a:p>
            <a:r>
              <a:rPr lang="pt-BR" sz="2000" dirty="0" smtClean="0"/>
              <a:t>&lt;</a:t>
            </a:r>
          </a:p>
          <a:p>
            <a:r>
              <a:rPr lang="pt-BR" sz="2000" dirty="0" err="1" smtClean="0"/>
              <a:t>echo</a:t>
            </a:r>
            <a:r>
              <a:rPr lang="pt-BR" sz="2000" dirty="0" smtClean="0"/>
              <a:t> “teste”;</a:t>
            </a:r>
          </a:p>
          <a:p>
            <a:r>
              <a:rPr lang="pt-BR" sz="2000" dirty="0" smtClean="0"/>
              <a:t>/*</a:t>
            </a:r>
          </a:p>
          <a:p>
            <a:r>
              <a:rPr lang="pt-BR" sz="2000" dirty="0" smtClean="0"/>
              <a:t>este é um comentário com mais de uma linha.</a:t>
            </a:r>
          </a:p>
          <a:p>
            <a:r>
              <a:rPr lang="pt-BR" sz="2000" dirty="0" err="1" smtClean="0"/>
              <a:t>echo</a:t>
            </a:r>
            <a:r>
              <a:rPr lang="pt-BR" sz="2000" dirty="0" smtClean="0"/>
              <a:t> “teste. Este comando </a:t>
            </a:r>
            <a:r>
              <a:rPr lang="pt-BR" sz="2000" dirty="0" err="1" smtClean="0"/>
              <a:t>echo</a:t>
            </a:r>
            <a:r>
              <a:rPr lang="pt-BR" sz="2000" dirty="0" smtClean="0"/>
              <a:t> é ignorado pelo interpretador do PHP por ser um comentário.”</a:t>
            </a:r>
          </a:p>
          <a:p>
            <a:r>
              <a:rPr lang="pt-BR" sz="2000" dirty="0" smtClean="0"/>
              <a:t>*/</a:t>
            </a:r>
          </a:p>
          <a:p>
            <a:r>
              <a:rPr lang="pt-BR" sz="2000" dirty="0" smtClean="0"/>
              <a:t>?&gt;</a:t>
            </a:r>
          </a:p>
          <a:p>
            <a:r>
              <a:rPr lang="pt-BR" sz="2000" dirty="0" smtClean="0"/>
              <a:t> </a:t>
            </a:r>
          </a:p>
          <a:p>
            <a:r>
              <a:rPr lang="pt-BR" sz="2000" dirty="0" smtClean="0"/>
              <a:t> </a:t>
            </a:r>
            <a:endParaRPr lang="pt-BR" sz="2000" dirty="0"/>
          </a:p>
        </p:txBody>
      </p:sp>
      <p:pic>
        <p:nvPicPr>
          <p:cNvPr id="5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6526" y="4869160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 smtClean="0"/>
              <a:t>Aula 01</a:t>
            </a:r>
            <a:endParaRPr lang="pt-BR" dirty="0"/>
          </a:p>
        </p:txBody>
      </p:sp>
      <p:pic>
        <p:nvPicPr>
          <p:cNvPr id="5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357158" y="2143116"/>
            <a:ext cx="821537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7158" y="692696"/>
            <a:ext cx="80724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pt-BR" b="1" dirty="0" smtClean="0"/>
              <a:t>Introdução ao PHP </a:t>
            </a:r>
          </a:p>
          <a:p>
            <a:pPr marL="342900" indent="-342900" algn="just"/>
            <a:endParaRPr lang="pt-BR" dirty="0" smtClean="0"/>
          </a:p>
          <a:p>
            <a:pPr marL="342900" indent="-342900" algn="just"/>
            <a:endParaRPr lang="pt-BR" dirty="0" smtClean="0"/>
          </a:p>
          <a:p>
            <a:pPr algn="just"/>
            <a:r>
              <a:rPr lang="pt-BR" dirty="0" smtClean="0"/>
              <a:t>  </a:t>
            </a:r>
            <a:r>
              <a:rPr lang="pt-BR" b="1" dirty="0" smtClean="0"/>
              <a:t>1.1. O que é PHP?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O PHP é uma linguagem que permite criar sites WEB dinâmicos, possibilitando uma interação com o usuário através de formulários, parâmetros da URL e links. A diferença de PHP com relação a linguagens semelhantes a </a:t>
            </a:r>
            <a:r>
              <a:rPr lang="pt-BR" dirty="0" err="1" smtClean="0"/>
              <a:t>Javascript</a:t>
            </a:r>
            <a:r>
              <a:rPr lang="pt-BR" dirty="0" smtClean="0"/>
              <a:t> é que o código PHP é executado no servidor, sendo enviado para o cliente apenas </a:t>
            </a:r>
            <a:r>
              <a:rPr lang="pt-BR" dirty="0" err="1" smtClean="0"/>
              <a:t>html</a:t>
            </a:r>
            <a:r>
              <a:rPr lang="pt-BR" dirty="0" smtClean="0"/>
              <a:t> puro. </a:t>
            </a:r>
          </a:p>
          <a:p>
            <a:pPr algn="just"/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Desta maneira é possível interagir com bancos de dados e aplicações existentes no servidor, com a vantagem de não expor o código fonte para o cliente. Isso pode ser útil quando o programa está lidando com senhas ou qualquer tipo de informação confidencial. </a:t>
            </a:r>
          </a:p>
          <a:p>
            <a:pPr algn="just"/>
            <a:endParaRPr lang="pt-BR" dirty="0"/>
          </a:p>
        </p:txBody>
      </p:sp>
      <p:pic>
        <p:nvPicPr>
          <p:cNvPr id="1028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357158" y="2143116"/>
            <a:ext cx="821537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8774" y="332656"/>
            <a:ext cx="807249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b="1" dirty="0" smtClean="0"/>
              <a:t>1.2. Como surgiu a linguagem PHP? </a:t>
            </a:r>
          </a:p>
          <a:p>
            <a:endParaRPr lang="pt-BR" b="1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A linguagem PHP foi concebida durante o outono de 1994 por </a:t>
            </a:r>
            <a:r>
              <a:rPr lang="pt-BR" b="1" dirty="0" err="1" smtClean="0"/>
              <a:t>Rasmus</a:t>
            </a:r>
            <a:r>
              <a:rPr lang="pt-BR" b="1" dirty="0" smtClean="0"/>
              <a:t> </a:t>
            </a:r>
            <a:r>
              <a:rPr lang="pt-BR" b="1" dirty="0" err="1" smtClean="0"/>
              <a:t>Lerdorf</a:t>
            </a:r>
            <a:r>
              <a:rPr lang="pt-BR" dirty="0" smtClean="0"/>
              <a:t>. As primeiras versões não foram disponibilizadas, tendo sido utilizadas em sua </a:t>
            </a:r>
            <a:r>
              <a:rPr lang="pt-BR" dirty="0" err="1" smtClean="0"/>
              <a:t>home-page</a:t>
            </a:r>
            <a:r>
              <a:rPr lang="pt-BR" dirty="0" smtClean="0"/>
              <a:t> apenas para que ele pudesse ter </a:t>
            </a:r>
            <a:r>
              <a:rPr lang="pt-BR" b="1" dirty="0" smtClean="0"/>
              <a:t>informações sobre as visitas que estavam sendo feitas</a:t>
            </a:r>
            <a:r>
              <a:rPr lang="pt-BR" dirty="0" smtClean="0"/>
              <a:t>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primeira versão utilizada por outras pessoas foi disponibilizada em 1995, e ficou conhecida como “</a:t>
            </a:r>
            <a:r>
              <a:rPr lang="pt-BR" b="1" dirty="0" err="1" smtClean="0"/>
              <a:t>Personal</a:t>
            </a:r>
            <a:r>
              <a:rPr lang="pt-BR" b="1" dirty="0" smtClean="0"/>
              <a:t> Home Page </a:t>
            </a:r>
            <a:r>
              <a:rPr lang="pt-BR" b="1" dirty="0" err="1" smtClean="0"/>
              <a:t>Too</a:t>
            </a:r>
            <a:r>
              <a:rPr lang="pt-BR" dirty="0" err="1" smtClean="0"/>
              <a:t>ls</a:t>
            </a:r>
            <a:r>
              <a:rPr lang="pt-BR" dirty="0" smtClean="0"/>
              <a:t>” (ferramentas para página pessoal). Era composta por um sistema bastante simples que interpretava algumas macros e alguns utilitários que rodavam “por trás” das </a:t>
            </a:r>
            <a:r>
              <a:rPr lang="pt-BR" dirty="0" err="1" smtClean="0"/>
              <a:t>home-pages</a:t>
            </a:r>
            <a:r>
              <a:rPr lang="pt-BR" dirty="0" smtClean="0"/>
              <a:t>: um livro de visitas, um contador e algumas outras coisas.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Em meados de 1995 o interpretador foi reescrito, e ganhou o nome de PHP/FI, o “FI” veio de um outro pacote escrito por </a:t>
            </a:r>
            <a:r>
              <a:rPr lang="pt-BR" dirty="0" err="1" smtClean="0"/>
              <a:t>Rasmus</a:t>
            </a:r>
            <a:r>
              <a:rPr lang="pt-BR" dirty="0" smtClean="0"/>
              <a:t> que </a:t>
            </a:r>
            <a:r>
              <a:rPr lang="pt-BR" b="1" dirty="0" smtClean="0"/>
              <a:t>interpretava dados de formulários HTML (</a:t>
            </a:r>
            <a:r>
              <a:rPr lang="pt-BR" b="1" dirty="0" err="1" smtClean="0"/>
              <a:t>Form</a:t>
            </a:r>
            <a:r>
              <a:rPr lang="pt-BR" b="1" dirty="0" smtClean="0"/>
              <a:t> </a:t>
            </a:r>
            <a:r>
              <a:rPr lang="pt-BR" b="1" dirty="0" err="1" smtClean="0"/>
              <a:t>Interpreter</a:t>
            </a:r>
            <a:r>
              <a:rPr lang="pt-BR" b="1" dirty="0" smtClean="0"/>
              <a:t>). </a:t>
            </a:r>
          </a:p>
          <a:p>
            <a:pPr algn="just"/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Ele combinou os scripts do pacote </a:t>
            </a:r>
            <a:r>
              <a:rPr lang="pt-BR" dirty="0" err="1" smtClean="0"/>
              <a:t>Personal</a:t>
            </a:r>
            <a:r>
              <a:rPr lang="pt-BR" dirty="0" smtClean="0"/>
              <a:t> Home Page </a:t>
            </a:r>
            <a:r>
              <a:rPr lang="pt-BR" dirty="0" err="1" smtClean="0"/>
              <a:t>Tools</a:t>
            </a:r>
            <a:r>
              <a:rPr lang="pt-BR" dirty="0" smtClean="0"/>
              <a:t> com o FI e adicionou suporte a </a:t>
            </a:r>
            <a:r>
              <a:rPr lang="pt-BR" dirty="0" err="1" smtClean="0"/>
              <a:t>mySQL</a:t>
            </a:r>
            <a:r>
              <a:rPr lang="pt-BR" dirty="0" smtClean="0"/>
              <a:t>, nascendo assim o PHP/FI, que cresceu bastante, e as pessoas passaram a contribuir com o projeto. </a:t>
            </a:r>
          </a:p>
          <a:p>
            <a:pPr algn="just"/>
            <a:endParaRPr lang="pt-BR" dirty="0"/>
          </a:p>
        </p:txBody>
      </p:sp>
      <p:pic>
        <p:nvPicPr>
          <p:cNvPr id="5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357158" y="2143116"/>
            <a:ext cx="821537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7158" y="332656"/>
            <a:ext cx="807249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1.3 Características da Linguagem PHP 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000" dirty="0" smtClean="0"/>
              <a:t>• É uma linguagem de fácil aprendizado; </a:t>
            </a:r>
          </a:p>
          <a:p>
            <a:endParaRPr lang="pt-BR" sz="2000" dirty="0" smtClean="0"/>
          </a:p>
          <a:p>
            <a:r>
              <a:rPr lang="pt-BR" sz="2000" dirty="0" smtClean="0"/>
              <a:t>• Tem suporte a um grande número de bancos de dados como: </a:t>
            </a:r>
            <a:r>
              <a:rPr lang="pt-BR" sz="2000" dirty="0" err="1" smtClean="0"/>
              <a:t>dBase</a:t>
            </a:r>
            <a:r>
              <a:rPr lang="pt-BR" sz="2000" dirty="0" smtClean="0"/>
              <a:t>, </a:t>
            </a:r>
            <a:r>
              <a:rPr lang="pt-BR" sz="2000" dirty="0" err="1" smtClean="0"/>
              <a:t>Interbase</a:t>
            </a:r>
            <a:r>
              <a:rPr lang="pt-BR" sz="2000" dirty="0" smtClean="0"/>
              <a:t>, </a:t>
            </a:r>
            <a:r>
              <a:rPr lang="pt-BR" sz="2000" dirty="0" err="1" smtClean="0"/>
              <a:t>mSQL</a:t>
            </a:r>
            <a:r>
              <a:rPr lang="pt-BR" sz="2000" dirty="0" smtClean="0"/>
              <a:t>, </a:t>
            </a:r>
            <a:r>
              <a:rPr lang="pt-BR" sz="2000" dirty="0" err="1" smtClean="0"/>
              <a:t>mySQL</a:t>
            </a:r>
            <a:r>
              <a:rPr lang="pt-BR" sz="2000" dirty="0" smtClean="0"/>
              <a:t>, Oracle, Sybase, </a:t>
            </a:r>
            <a:r>
              <a:rPr lang="pt-BR" sz="2000" dirty="0" err="1" smtClean="0"/>
              <a:t>PostgreSQL</a:t>
            </a:r>
            <a:r>
              <a:rPr lang="pt-BR" sz="2000" dirty="0" smtClean="0"/>
              <a:t> e vários outros. </a:t>
            </a:r>
          </a:p>
          <a:p>
            <a:endParaRPr lang="pt-BR" sz="2000" dirty="0"/>
          </a:p>
          <a:p>
            <a:r>
              <a:rPr lang="pt-BR" sz="2000" dirty="0" smtClean="0"/>
              <a:t>• Tem suporte a outros serviços através de protocolos como IMAP, SNMP, NNTP, POP3 e, logicamente, HTTP;  </a:t>
            </a:r>
          </a:p>
          <a:p>
            <a:endParaRPr lang="pt-BR" sz="2000" dirty="0" smtClean="0"/>
          </a:p>
          <a:p>
            <a:r>
              <a:rPr lang="pt-BR" sz="2000" dirty="0" smtClean="0"/>
              <a:t>• É </a:t>
            </a:r>
            <a:r>
              <a:rPr lang="pt-BR" sz="2000" dirty="0" err="1" smtClean="0"/>
              <a:t>multiplataforma</a:t>
            </a:r>
            <a:r>
              <a:rPr lang="pt-BR" sz="2000" dirty="0" smtClean="0"/>
              <a:t>, tendo suporte aos sistemas Operacionais mais utilizados no mercado; </a:t>
            </a:r>
          </a:p>
          <a:p>
            <a:endParaRPr lang="pt-BR" sz="2000" dirty="0" smtClean="0"/>
          </a:p>
          <a:p>
            <a:r>
              <a:rPr lang="pt-BR" sz="2000" dirty="0" smtClean="0"/>
              <a:t>• Seu código é livre, não é preciso pagar por sua utilização e pode ser alterado pelo usuário na medida da necessidade de cada usuário.</a:t>
            </a:r>
          </a:p>
          <a:p>
            <a:endParaRPr lang="pt-BR" sz="2000" dirty="0" smtClean="0"/>
          </a:p>
          <a:p>
            <a:r>
              <a:rPr lang="pt-BR" sz="2000" dirty="0" smtClean="0"/>
              <a:t>• Não precisa ser compilado. </a:t>
            </a:r>
          </a:p>
          <a:p>
            <a:pPr algn="just"/>
            <a:endParaRPr lang="pt-BR" sz="2400" dirty="0"/>
          </a:p>
        </p:txBody>
      </p:sp>
      <p:pic>
        <p:nvPicPr>
          <p:cNvPr id="5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357158" y="2143116"/>
            <a:ext cx="821537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5670" y="577017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 </a:t>
            </a:r>
            <a:r>
              <a:rPr lang="pt-BR" sz="2400" b="1" dirty="0" smtClean="0"/>
              <a:t>1.4. CLIENTE-SERVIDOR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  </a:t>
            </a:r>
            <a:endParaRPr lang="pt-BR" sz="2400" dirty="0"/>
          </a:p>
        </p:txBody>
      </p:sp>
      <p:pic>
        <p:nvPicPr>
          <p:cNvPr id="8" name="Imagem 7" descr="cliente-servidor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760" y="1940944"/>
            <a:ext cx="4286280" cy="4057651"/>
          </a:xfrm>
          <a:prstGeom prst="rect">
            <a:avLst/>
          </a:prstGeom>
        </p:spPr>
      </p:pic>
      <p:pic>
        <p:nvPicPr>
          <p:cNvPr id="9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357158" y="2143116"/>
            <a:ext cx="821537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66041" y="404664"/>
            <a:ext cx="561662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O que é preciso para começar a programar em </a:t>
            </a:r>
            <a:r>
              <a:rPr lang="pt-BR" sz="2400" b="1" dirty="0" err="1" smtClean="0"/>
              <a:t>php</a:t>
            </a:r>
            <a:r>
              <a:rPr lang="pt-BR" sz="2400" b="1" dirty="0" smtClean="0"/>
              <a:t>?</a:t>
            </a:r>
          </a:p>
          <a:p>
            <a:endParaRPr lang="pt-BR" sz="2000" b="1" dirty="0" smtClean="0"/>
          </a:p>
          <a:p>
            <a:pPr algn="just"/>
            <a:r>
              <a:rPr lang="pt-BR" sz="2000" dirty="0" smtClean="0"/>
              <a:t>Para desenvolver sites no seu computador precisa você precisa instalar o PHP(linguagem de programação), Apache(Servidor) e  </a:t>
            </a:r>
            <a:r>
              <a:rPr lang="pt-BR" sz="2000" dirty="0" err="1" smtClean="0"/>
              <a:t>Mysql</a:t>
            </a:r>
            <a:r>
              <a:rPr lang="pt-BR" sz="2000" dirty="0" smtClean="0"/>
              <a:t>(Banco de dados).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Para facilitar a instalação indico o pacote WAMP ou </a:t>
            </a:r>
            <a:r>
              <a:rPr lang="pt-BR" sz="2000" dirty="0"/>
              <a:t>XAMP</a:t>
            </a:r>
            <a:r>
              <a:rPr lang="pt-BR" sz="2000" dirty="0" smtClean="0"/>
              <a:t> que contem tudo que você precisa e já vem configurado.            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Caso você contrate um serviço de Hospedagem não é preciso realizar nenhum tipo de instalação, apenas fique atendo na hora de escolher o plano, veja se o serviço que você esta contratando disponibiliza requisitos necessários.</a:t>
            </a:r>
            <a:endParaRPr lang="pt-BR" sz="2000" dirty="0"/>
          </a:p>
        </p:txBody>
      </p:sp>
      <p:pic>
        <p:nvPicPr>
          <p:cNvPr id="5" name="Imagem 4" descr="php_apache_mysql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444208" y="2420888"/>
            <a:ext cx="2365218" cy="1991763"/>
          </a:xfrm>
          <a:prstGeom prst="rect">
            <a:avLst/>
          </a:prstGeom>
        </p:spPr>
      </p:pic>
      <p:pic>
        <p:nvPicPr>
          <p:cNvPr id="8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357158" y="2143116"/>
            <a:ext cx="821537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7158" y="572938"/>
            <a:ext cx="8072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Case </a:t>
            </a:r>
            <a:r>
              <a:rPr lang="pt-BR" sz="2800" b="1" dirty="0" err="1" smtClean="0"/>
              <a:t>Sensitive</a:t>
            </a:r>
            <a:endParaRPr lang="pt-BR" sz="2800" b="1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pPr algn="just"/>
            <a:r>
              <a:rPr lang="pt-BR" sz="2800" b="1" dirty="0" smtClean="0"/>
              <a:t>  </a:t>
            </a:r>
            <a:r>
              <a:rPr lang="pt-BR" sz="2800" dirty="0" smtClean="0"/>
              <a:t>A linguagem PHP é considerada como case </a:t>
            </a:r>
            <a:r>
              <a:rPr lang="pt-BR" sz="2800" dirty="0" err="1" smtClean="0"/>
              <a:t>sensitive</a:t>
            </a:r>
            <a:r>
              <a:rPr lang="pt-BR" sz="2800" dirty="0" smtClean="0"/>
              <a:t>, pois a mesma faz diferença entre maiúsculas e minúsculas, ou seja, se uma variável é declarada com letra minúscula, o programador deve seguir esse padrão toda vez que manipular essa variável.</a:t>
            </a:r>
          </a:p>
          <a:p>
            <a:pPr algn="just"/>
            <a:endParaRPr lang="pt-BR" sz="2800" dirty="0"/>
          </a:p>
        </p:txBody>
      </p:sp>
      <p:pic>
        <p:nvPicPr>
          <p:cNvPr id="5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357158" y="2143116"/>
            <a:ext cx="821537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7158" y="188640"/>
            <a:ext cx="8072494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 </a:t>
            </a:r>
            <a:endParaRPr lang="pt-BR" sz="2800" dirty="0" smtClean="0"/>
          </a:p>
          <a:p>
            <a:r>
              <a:rPr lang="pt-BR" sz="2800" b="1" dirty="0" smtClean="0"/>
              <a:t>Delimitando o código PHP </a:t>
            </a:r>
            <a:endParaRPr lang="pt-BR" sz="2800" dirty="0" smtClean="0"/>
          </a:p>
          <a:p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O código PHP fica embutido no próprio HTML. O interpretador identifica quando um código é PHP pelas seguintes </a:t>
            </a:r>
            <a:r>
              <a:rPr lang="pt-BR" dirty="0" err="1" smtClean="0"/>
              <a:t>tags</a:t>
            </a:r>
            <a:r>
              <a:rPr lang="pt-BR" dirty="0" smtClean="0"/>
              <a:t>: </a:t>
            </a:r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&lt;?</a:t>
            </a:r>
            <a:r>
              <a:rPr lang="pt-BR" dirty="0" err="1" smtClean="0"/>
              <a:t>php</a:t>
            </a:r>
            <a:r>
              <a:rPr lang="pt-BR" dirty="0" smtClean="0"/>
              <a:t> </a:t>
            </a:r>
          </a:p>
          <a:p>
            <a:r>
              <a:rPr lang="pt-BR" dirty="0" smtClean="0"/>
              <a:t>comandos; </a:t>
            </a:r>
          </a:p>
          <a:p>
            <a:r>
              <a:rPr lang="pt-BR" dirty="0" smtClean="0"/>
              <a:t>?&gt;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Salve o arquivo como “</a:t>
            </a:r>
            <a:r>
              <a:rPr lang="pt-BR" b="1" dirty="0" err="1" smtClean="0"/>
              <a:t>primeiro.php</a:t>
            </a:r>
            <a:r>
              <a:rPr lang="pt-BR" dirty="0" smtClean="0"/>
              <a:t>” na pasta </a:t>
            </a:r>
            <a:r>
              <a:rPr lang="pt-BR" b="1" dirty="0" smtClean="0"/>
              <a:t>C:\wamp\www\pasta_do_projeto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ou</a:t>
            </a:r>
          </a:p>
          <a:p>
            <a:r>
              <a:rPr lang="pt-BR" b="1" dirty="0" smtClean="0"/>
              <a:t>C:\xampp\htdocs\pasta_do_projeto</a:t>
            </a:r>
            <a:endParaRPr lang="pt-BR" b="1" dirty="0" smtClean="0"/>
          </a:p>
          <a:p>
            <a:r>
              <a:rPr lang="pt-BR" dirty="0" smtClean="0"/>
              <a:t> </a:t>
            </a:r>
          </a:p>
          <a:p>
            <a:endParaRPr lang="pt-BR" dirty="0" smtClean="0"/>
          </a:p>
          <a:p>
            <a:r>
              <a:rPr lang="pt-BR" dirty="0" smtClean="0"/>
              <a:t>Agora, abra o navegador e, na barra de endereços, digite o seguinte endereço:</a:t>
            </a:r>
          </a:p>
          <a:p>
            <a:r>
              <a:rPr lang="pt-BR" dirty="0" smtClean="0"/>
              <a:t> </a:t>
            </a:r>
          </a:p>
          <a:p>
            <a:endParaRPr lang="pt-BR" dirty="0" smtClean="0"/>
          </a:p>
          <a:p>
            <a:r>
              <a:rPr lang="pt-BR" b="1" i="1" dirty="0" smtClean="0"/>
              <a:t>http://localhost/pasta_do_projeto/primeiro.php</a:t>
            </a:r>
            <a:r>
              <a:rPr lang="pt-BR" dirty="0" smtClean="0"/>
              <a:t>, onde seu nome é o diretório virtual que você criou, lembra?</a:t>
            </a:r>
          </a:p>
          <a:p>
            <a:pPr algn="just"/>
            <a:endParaRPr lang="pt-BR" dirty="0"/>
          </a:p>
        </p:txBody>
      </p:sp>
      <p:pic>
        <p:nvPicPr>
          <p:cNvPr id="5" name="Picture 4" descr="http://www1.sp.senac.br/hotsites/gd3/placar_hotelaria/imagens/logo_sen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8"/>
            <a:ext cx="2428875" cy="1143001"/>
          </a:xfrm>
          <a:prstGeom prst="rect">
            <a:avLst/>
          </a:prstGeom>
          <a:noFill/>
          <a:effectLst>
            <a:outerShdw blurRad="2794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2860</TotalTime>
  <Words>526</Words>
  <Application>Microsoft Office PowerPoint</Application>
  <PresentationFormat>Apresentação na tela (4:3)</PresentationFormat>
  <Paragraphs>111</Paragraphs>
  <Slides>11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Íon</vt:lpstr>
      <vt:lpstr>PHP com MYSQL</vt:lpstr>
      <vt:lpstr>PHP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Site Interativo</dc:title>
  <dc:creator>administrador</dc:creator>
  <cp:lastModifiedBy>Administrador</cp:lastModifiedBy>
  <cp:revision>247</cp:revision>
  <dcterms:created xsi:type="dcterms:W3CDTF">2014-03-24T13:20:49Z</dcterms:created>
  <dcterms:modified xsi:type="dcterms:W3CDTF">2014-11-24T21:37:51Z</dcterms:modified>
</cp:coreProperties>
</file>