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74" r:id="rId4"/>
    <p:sldId id="27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1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6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3AFD-BEFC-44D8-B590-6C31DF28369E}" type="datetimeFigureOut">
              <a:rPr lang="en-CA" smtClean="0"/>
              <a:pPr/>
              <a:t>30/11/2013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4B84B-917F-478B-951A-817D1372CE1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3645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391A-B2FD-4F14-83E2-EEF5D1600238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4AB-9C37-49F3-AAC0-30FB25E4CF70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15A7-707A-48B4-B227-637EFD9EDA1C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EF54-77F4-4EC0-B597-253513E38115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B902-C70E-4A4A-841F-F3EEA8827D6B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B2D-D182-4589-A7A5-1B72A2E26FBA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22FA-7617-426E-A7FC-3EBBC74CC8DA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15F8-8058-4733-99DD-AAAC2E86AAF0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BFAA-51DB-46AF-8933-CD3880CE5AB1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8B8F-3DE8-45AC-A61F-A5C386FDDFD7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EAE-F42A-499E-90D4-359CA6A4AC69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5108-FA05-4B80-80DB-877DD08E2E7A}" type="datetime1">
              <a:rPr lang="en-CA" smtClean="0"/>
              <a:pPr/>
              <a:t>30/11/2013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youtube.com/watch?v=7TDnPLHXby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lovision.com/showStory.php?storynum=607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www.solarwebsite.nl/en/2007/08/proefrit-aerori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examiner.com/article/aerorider-the-ultimate-single-seat-hybri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5pA_8Ut_J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vemotionphysio.ca/article.php?aid=1449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dsource.in/course/ergonomics/auto-ergo/introduction/introduc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“What is the ideal shape and size for an electric assist bicycle?”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http://www.examiner.com/images/blog/wysiwyg/image/aerorider-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636520" cy="197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solarwebsite.nl/wp-content/uploads/2009/07/20070802Aerorider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7923" y="1899816"/>
            <a:ext cx="3232150" cy="216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www.nielsfries.de/wp-content/uploads/2010/12/Aerorider_01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723" y="4558561"/>
            <a:ext cx="3232150" cy="1366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8222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Electrical Housings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Glass Filled Polycarbonate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dirty="0" smtClean="0"/>
              <a:t>Table 1 : Compressive strengths of Polycarbonate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400" dirty="0"/>
              <a:t>Plastics International (2013) </a:t>
            </a:r>
            <a:r>
              <a:rPr lang="en-US" sz="1400" i="1" dirty="0" err="1"/>
              <a:t>Zelux</a:t>
            </a:r>
            <a:r>
              <a:rPr lang="en-US" sz="1400" i="1" dirty="0"/>
              <a:t> (Glass Filled Polycarbonate) </a:t>
            </a:r>
            <a:r>
              <a:rPr lang="en-US" sz="1400" dirty="0"/>
              <a:t>[Online] Available: http://www.plasticsintl.com/datasheets/Polycarbonate_40_GF.pdf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://www.youtube.com/watch?v=7TDnPLHXbyI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7"/>
            <a:ext cx="8784976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784976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92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91" y="26064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Outer Shell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1" y="1268760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Glass-Fiber Reinforced Polyester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200" b="1" dirty="0"/>
              <a:t> </a:t>
            </a:r>
            <a:r>
              <a:rPr lang="en-US" sz="1200" b="1" dirty="0" smtClean="0"/>
              <a:t> [1] 			    [2]			 [3]</a:t>
            </a:r>
            <a:endParaRPr lang="en-US" sz="1800" b="1" dirty="0" smtClean="0"/>
          </a:p>
          <a:p>
            <a:pPr marL="0" indent="0">
              <a:buNone/>
            </a:pPr>
            <a:endParaRPr lang="en-US" sz="1600" dirty="0" smtClean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[1] http</a:t>
            </a:r>
            <a:r>
              <a:rPr lang="en-US" sz="1600" dirty="0">
                <a:hlinkClick r:id="rId2"/>
              </a:rPr>
              <a:t>://www.solarwebsite.nl/en/2007/08/proefrit-aerorider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[2] 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www.velovision.com/showStory.php?storynum=607</a:t>
            </a:r>
            <a:endParaRPr lang="en-US" sz="1600" dirty="0" smtClean="0"/>
          </a:p>
          <a:p>
            <a:pPr marL="0" indent="0">
              <a:buNone/>
            </a:pPr>
            <a:r>
              <a:rPr lang="en-CA" sz="1600" u="sng" dirty="0" smtClean="0">
                <a:hlinkClick r:id="rId4"/>
              </a:rPr>
              <a:t>[3] http</a:t>
            </a:r>
            <a:r>
              <a:rPr lang="en-CA" sz="1600" u="sng" dirty="0">
                <a:hlinkClick r:id="rId4"/>
              </a:rPr>
              <a:t>://www.examiner.com/article/aerorider-the-ultimate-single-seat-hybrid</a:t>
            </a:r>
            <a:endParaRPr lang="en-US" sz="1600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Total Weight: </a:t>
            </a:r>
          </a:p>
          <a:p>
            <a:pPr marL="0" indent="0">
              <a:buNone/>
            </a:pPr>
            <a:r>
              <a:rPr lang="en-US" b="1" dirty="0" smtClean="0"/>
              <a:t>Total Price: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664296" cy="192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2573271" cy="192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examiner.com/images/blog/wysiwyg/image/aerorider-01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2636520" cy="197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79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Frame</a:t>
            </a:r>
            <a:endParaRPr lang="en-CA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Force Distribution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Wheel 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Seat Placement</a:t>
            </a:r>
          </a:p>
          <a:p>
            <a:r>
              <a:rPr lang="en-CA" dirty="0" smtClean="0"/>
              <a:t> Centre of Mass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Seat Height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339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Wheel Base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944" cy="1972816"/>
          </a:xfrm>
        </p:spPr>
        <p:txBody>
          <a:bodyPr/>
          <a:lstStyle/>
          <a:p>
            <a:r>
              <a:rPr lang="en-CA" dirty="0"/>
              <a:t>L</a:t>
            </a:r>
            <a:r>
              <a:rPr lang="en-CA" dirty="0" smtClean="0"/>
              <a:t>ong</a:t>
            </a:r>
            <a:r>
              <a:rPr lang="en-CA" dirty="0" smtClean="0">
                <a:sym typeface="Wingdings" panose="05000000000000000000" pitchFamily="2" charset="2"/>
              </a:rPr>
              <a:t></a:t>
            </a:r>
            <a:r>
              <a:rPr lang="en-CA" dirty="0" smtClean="0"/>
              <a:t>165-180cm</a:t>
            </a:r>
          </a:p>
          <a:p>
            <a:r>
              <a:rPr lang="en-CA" dirty="0" smtClean="0"/>
              <a:t>Short</a:t>
            </a:r>
            <a:r>
              <a:rPr lang="en-CA" dirty="0" smtClean="0">
                <a:sym typeface="Wingdings" panose="05000000000000000000" pitchFamily="2" charset="2"/>
              </a:rPr>
              <a:t>83-114cm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Compact Long114-165cm</a:t>
            </a:r>
          </a:p>
          <a:p>
            <a:endParaRPr lang="en-CA" dirty="0"/>
          </a:p>
        </p:txBody>
      </p:sp>
      <p:pic>
        <p:nvPicPr>
          <p:cNvPr id="5" name="Picture 4" descr="C:\Users\Jake\Documents\Year two\CCDP\Papers\Untitled 0 00 02-1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2736304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ke\Documents\Year two\CCDP\Papers\Street Fighter-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2184" y="3306430"/>
            <a:ext cx="3275856" cy="2426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80112" y="170080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FF0000"/>
                </a:solidFill>
              </a:rPr>
              <a:t>120cm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15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Seat Placement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3845024"/>
          </a:xfrm>
        </p:spPr>
        <p:txBody>
          <a:bodyPr/>
          <a:lstStyle/>
          <a:p>
            <a:r>
              <a:rPr lang="en-CA" dirty="0" smtClean="0"/>
              <a:t>By the rear tire</a:t>
            </a:r>
          </a:p>
          <a:p>
            <a:pPr lvl="1"/>
            <a:r>
              <a:rPr lang="en-CA" dirty="0"/>
              <a:t>Flip backwards</a:t>
            </a:r>
          </a:p>
          <a:p>
            <a:pPr lvl="1"/>
            <a:r>
              <a:rPr lang="en-CA" dirty="0"/>
              <a:t>Less </a:t>
            </a:r>
            <a:r>
              <a:rPr lang="en-CA" dirty="0" smtClean="0"/>
              <a:t>sturdy</a:t>
            </a:r>
            <a:endParaRPr lang="en-CA" dirty="0"/>
          </a:p>
          <a:p>
            <a:r>
              <a:rPr lang="en-CA" dirty="0" smtClean="0"/>
              <a:t>By the front tires</a:t>
            </a:r>
          </a:p>
          <a:p>
            <a:pPr lvl="1"/>
            <a:r>
              <a:rPr lang="en-CA" dirty="0" smtClean="0"/>
              <a:t>Flip forward</a:t>
            </a:r>
          </a:p>
          <a:p>
            <a:pPr lvl="1"/>
            <a:r>
              <a:rPr lang="en-CA" dirty="0" smtClean="0"/>
              <a:t>Bumpy ride</a:t>
            </a:r>
          </a:p>
          <a:p>
            <a:endParaRPr lang="en-CA" dirty="0" smtClean="0"/>
          </a:p>
        </p:txBody>
      </p:sp>
      <p:pic>
        <p:nvPicPr>
          <p:cNvPr id="6" name="Picture 5" descr="C:\Users\Jake\Documents\Year two\CCDP\Papers\challenge_trike_oranj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2773" y="3861048"/>
            <a:ext cx="5102533" cy="2706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55976" y="1412776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70/30</a:t>
            </a:r>
            <a:r>
              <a:rPr lang="en-CA" sz="3200" dirty="0" smtClean="0">
                <a:sym typeface="Wingdings" panose="05000000000000000000" pitchFamily="2" charset="2"/>
              </a:rPr>
              <a:t> closer to the front tires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4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84cm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7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ake\Documents\Year two\CCDP\Papers\ttrsid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9036496" cy="414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Seat Height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4400" dirty="0" smtClean="0"/>
              <a:t>Even with the centre of tires</a:t>
            </a:r>
          </a:p>
          <a:p>
            <a:r>
              <a:rPr lang="en-CA" dirty="0" smtClean="0"/>
              <a:t>Good Visibility</a:t>
            </a:r>
          </a:p>
          <a:p>
            <a:r>
              <a:rPr lang="en-CA" dirty="0" smtClean="0"/>
              <a:t>Sturdy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5510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/>
          <a:p>
            <a:pPr algn="l"/>
            <a:r>
              <a:rPr lang="en-CA" dirty="0" smtClean="0">
                <a:solidFill>
                  <a:schemeClr val="tx1"/>
                </a:solidFill>
              </a:rPr>
              <a:t>3 Principles: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/>
                </a:solidFill>
              </a:rPr>
              <a:t>Simplicity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/>
                </a:solidFill>
              </a:rPr>
              <a:t>Durability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/>
                </a:solidFill>
              </a:rPr>
              <a:t>Effectiveness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CA" sz="2000" dirty="0">
              <a:solidFill>
                <a:schemeClr val="tx1"/>
              </a:solidFill>
            </a:endParaRPr>
          </a:p>
          <a:p>
            <a:pPr marL="457200" indent="-457200" algn="l">
              <a:buAutoNum type="arabicParenBoth"/>
            </a:pPr>
            <a:r>
              <a:rPr lang="en-CA" sz="2000" dirty="0" smtClean="0">
                <a:solidFill>
                  <a:schemeClr val="tx1"/>
                </a:solidFill>
              </a:rPr>
              <a:t>Primary option</a:t>
            </a:r>
          </a:p>
          <a:p>
            <a:pPr marL="457200" indent="-457200" algn="l">
              <a:buAutoNum type="arabicParenBoth"/>
            </a:pPr>
            <a:r>
              <a:rPr lang="en-CA" sz="2000" dirty="0" smtClean="0">
                <a:solidFill>
                  <a:schemeClr val="tx1"/>
                </a:solidFill>
              </a:rPr>
              <a:t>Secondary option</a:t>
            </a:r>
            <a:endParaRPr lang="en-CA" sz="2000" dirty="0">
              <a:solidFill>
                <a:schemeClr val="tx1"/>
              </a:solidFill>
            </a:endParaRPr>
          </a:p>
          <a:p>
            <a:pPr marL="457200" indent="-457200" algn="l"/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62068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Locking and Security</a:t>
            </a:r>
            <a:endParaRPr lang="en-CA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Primary Option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3272" t="10644" r="25473" b="7906"/>
          <a:stretch>
            <a:fillRect/>
          </a:stretch>
        </p:blipFill>
        <p:spPr bwMode="auto">
          <a:xfrm>
            <a:off x="3635896" y="1556792"/>
            <a:ext cx="5075863" cy="442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177281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Primary option is to incorporate the existing vehicle door lock into the door of the recumbent tricycle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42900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Final weight will be about 9 kilograms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http://www.youtube.com/watch?v=I5pA_8Ut_J4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Secondary option</a:t>
            </a:r>
            <a:endParaRPr lang="en-CA" dirty="0"/>
          </a:p>
        </p:txBody>
      </p:sp>
      <p:pic>
        <p:nvPicPr>
          <p:cNvPr id="1026" name="Picture 2" descr="http://westerncycle.com/images/library/large/krypt_997986_nyfu_07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40114"/>
            <a:ext cx="4248472" cy="40478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16288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Secondary option is to use a standard bike lock and attach it to either the frame or an exposed wheel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Appearance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Decals</a:t>
            </a:r>
          </a:p>
          <a:p>
            <a:r>
              <a:rPr lang="en-CA" dirty="0" smtClean="0"/>
              <a:t>Paint job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355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Aerodynamic like raindrop</a:t>
            </a:r>
          </a:p>
          <a:p>
            <a:r>
              <a:rPr lang="en-CA" dirty="0" smtClean="0"/>
              <a:t>Dealing with snow buildup?</a:t>
            </a:r>
          </a:p>
          <a:p>
            <a:r>
              <a:rPr lang="en-CA" dirty="0" smtClean="0"/>
              <a:t>Partially covered back wheel</a:t>
            </a:r>
            <a:endParaRPr lang="en-CA" dirty="0"/>
          </a:p>
          <a:p>
            <a:r>
              <a:rPr lang="en-CA" dirty="0" smtClean="0"/>
              <a:t>Fully covered back wheel could collect a lot </a:t>
            </a:r>
            <a:r>
              <a:rPr lang="en-CA" smtClean="0"/>
              <a:t>of snow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306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Dimensions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2.78m long by 0.85m wide by 1.20m high</a:t>
            </a:r>
          </a:p>
          <a:p>
            <a:r>
              <a:rPr lang="en-CA" dirty="0" smtClean="0"/>
              <a:t>Surface area:</a:t>
            </a:r>
            <a:br>
              <a:rPr lang="en-CA" dirty="0" smtClean="0"/>
            </a:br>
            <a:r>
              <a:rPr lang="en-CA" dirty="0" smtClean="0"/>
              <a:t>Front:(</a:t>
            </a:r>
            <a:r>
              <a:rPr lang="en-CA" dirty="0"/>
              <a:t>Pi </a:t>
            </a:r>
            <a:r>
              <a:rPr lang="en-CA" dirty="0" smtClean="0"/>
              <a:t>x </a:t>
            </a:r>
            <a:r>
              <a:rPr lang="en-CA" dirty="0"/>
              <a:t>radius </a:t>
            </a:r>
            <a:r>
              <a:rPr lang="en-CA" dirty="0" smtClean="0"/>
              <a:t>x slant </a:t>
            </a:r>
            <a:r>
              <a:rPr lang="en-CA" dirty="0"/>
              <a:t>height) + Back:(</a:t>
            </a:r>
            <a:r>
              <a:rPr lang="en-CA" dirty="0" smtClean="0"/>
              <a:t>1.2x0.85)+</a:t>
            </a:r>
            <a:br>
              <a:rPr lang="en-CA" dirty="0" smtClean="0"/>
            </a:br>
            <a:r>
              <a:rPr lang="en-CA" dirty="0" smtClean="0"/>
              <a:t>Sides:2 x(0.6x1.2)</a:t>
            </a:r>
            <a:br>
              <a:rPr lang="en-CA" dirty="0" smtClean="0"/>
            </a:br>
            <a:r>
              <a:rPr lang="en-CA" dirty="0" smtClean="0"/>
              <a:t>=2.0+1.02+1.44</a:t>
            </a:r>
            <a:br>
              <a:rPr lang="en-CA" dirty="0" smtClean="0"/>
            </a:br>
            <a:r>
              <a:rPr lang="en-CA" dirty="0" smtClean="0"/>
              <a:t>&lt;4.5metre squared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C:\Users\Douglas Raymond\Desktop\sketch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07375"/>
            <a:ext cx="4608512" cy="3025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841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Ergonomics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irc_mi" descr="http://www.activemotionphysio.ca/media/img/54038/on%20stiring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6166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www.activemotionphysio.ca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Comfort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706830" cy="459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M. P. Reed, “</a:t>
            </a:r>
            <a:r>
              <a:rPr lang="en-CA" dirty="0"/>
              <a:t>Survey of Auto Seat Design Recommendations for Improved Comfort,” Univ. Michigan, 2000.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Adjustability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Dr. </a:t>
            </a:r>
            <a:r>
              <a:rPr lang="en-US" dirty="0" err="1"/>
              <a:t>Sougata</a:t>
            </a:r>
            <a:r>
              <a:rPr lang="en-US" dirty="0"/>
              <a:t> </a:t>
            </a:r>
            <a:r>
              <a:rPr lang="en-US" dirty="0" err="1"/>
              <a:t>Karmarkar</a:t>
            </a:r>
            <a:r>
              <a:rPr lang="en-US" dirty="0"/>
              <a:t>. </a:t>
            </a:r>
            <a:r>
              <a:rPr lang="en-US" i="1" dirty="0"/>
              <a:t>Basic Ergonomics in Automotive design.</a:t>
            </a:r>
            <a:r>
              <a:rPr lang="en-US" dirty="0"/>
              <a:t> [Online] Available: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http://www.dsource.in/course/ergonomics/auto-ergo/introduction/introduction.html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5" name="irc_mi" descr="http://www.dsource.in/course/ergonomics/images-1/fig-11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27923" cy="418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Adjustability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M. P. Reed, “</a:t>
            </a:r>
            <a:r>
              <a:rPr lang="en-CA" dirty="0"/>
              <a:t>Survey of Auto Seat Design Recommendations for Improved Comfort,” Univ. Michigan, 2000.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740544" cy="4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Materials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Housings of Electrical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(2) Outer “Shell” of Vehicle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Engineering Principles:</a:t>
            </a:r>
          </a:p>
          <a:p>
            <a:pPr marL="0" indent="0">
              <a:buNone/>
            </a:pPr>
            <a:r>
              <a:rPr lang="en-US" dirty="0" smtClean="0"/>
              <a:t>Durability and Strength to Weight Ratio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967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315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“What is the ideal shape and size for an electric assist bicycle?”</vt:lpstr>
      <vt:lpstr>Appearance</vt:lpstr>
      <vt:lpstr>Shape</vt:lpstr>
      <vt:lpstr>Dimensions</vt:lpstr>
      <vt:lpstr>Ergonomics  </vt:lpstr>
      <vt:lpstr>Comfort</vt:lpstr>
      <vt:lpstr>Adjustability</vt:lpstr>
      <vt:lpstr>Adjustability</vt:lpstr>
      <vt:lpstr>Materials</vt:lpstr>
      <vt:lpstr>Electrical Housings</vt:lpstr>
      <vt:lpstr>Outer Shell</vt:lpstr>
      <vt:lpstr>Frame</vt:lpstr>
      <vt:lpstr>Wheel Base</vt:lpstr>
      <vt:lpstr>Seat Placement</vt:lpstr>
      <vt:lpstr>Seat Height</vt:lpstr>
      <vt:lpstr>Slide 16</vt:lpstr>
      <vt:lpstr>Primary Option</vt:lpstr>
      <vt:lpstr>Slide 18</vt:lpstr>
      <vt:lpstr>Secondary option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 </dc:title>
  <dc:creator>Will</dc:creator>
  <cp:lastModifiedBy>Neal</cp:lastModifiedBy>
  <cp:revision>15</cp:revision>
  <dcterms:created xsi:type="dcterms:W3CDTF">2013-11-28T22:21:09Z</dcterms:created>
  <dcterms:modified xsi:type="dcterms:W3CDTF">2013-11-30T20:06:54Z</dcterms:modified>
</cp:coreProperties>
</file>