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2/10/2022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2/10/2022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2/10/2022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2/10/2022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2/10/2022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2/10/2022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ata.worldbank.org/indicato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Global emission outputs vs country </a:t>
            </a:r>
            <a:r>
              <a:rPr lang="en-US" dirty="0" err="1"/>
              <a:t>gdp</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Analysis by: Virginia Mwape, Douglas Robertson &amp; Cheng Tan</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4868-0C76-4EBD-967F-C319D8EA105D}"/>
              </a:ext>
            </a:extLst>
          </p:cNvPr>
          <p:cNvSpPr>
            <a:spLocks noGrp="1"/>
          </p:cNvSpPr>
          <p:nvPr>
            <p:ph type="title"/>
          </p:nvPr>
        </p:nvSpPr>
        <p:spPr/>
        <p:txBody>
          <a:bodyPr/>
          <a:lstStyle/>
          <a:p>
            <a:r>
              <a:rPr lang="en-AU" dirty="0"/>
              <a:t>Introduction and methodology for analysis</a:t>
            </a:r>
          </a:p>
        </p:txBody>
      </p:sp>
      <p:sp>
        <p:nvSpPr>
          <p:cNvPr id="3" name="Content Placeholder 2">
            <a:extLst>
              <a:ext uri="{FF2B5EF4-FFF2-40B4-BE49-F238E27FC236}">
                <a16:creationId xmlns:a16="http://schemas.microsoft.com/office/drawing/2014/main" id="{2DBF1338-AD47-4501-B12D-DA61EF78EFB8}"/>
              </a:ext>
            </a:extLst>
          </p:cNvPr>
          <p:cNvSpPr>
            <a:spLocks noGrp="1"/>
          </p:cNvSpPr>
          <p:nvPr>
            <p:ph idx="1"/>
          </p:nvPr>
        </p:nvSpPr>
        <p:spPr/>
        <p:txBody>
          <a:bodyPr>
            <a:normAutofit fontScale="92500" lnSpcReduction="10000"/>
          </a:bodyPr>
          <a:lstStyle/>
          <a:p>
            <a:r>
              <a:rPr lang="en-AU" dirty="0"/>
              <a:t>Question: Does CO2 emissions have a relationship to a country or regions GDP value?</a:t>
            </a:r>
          </a:p>
          <a:p>
            <a:r>
              <a:rPr lang="en-AU" dirty="0"/>
              <a:t>Methodology:</a:t>
            </a:r>
          </a:p>
          <a:p>
            <a:pPr lvl="1"/>
            <a:r>
              <a:rPr lang="en-AU" dirty="0"/>
              <a:t>Used data sets from the World Bank website (ref: </a:t>
            </a:r>
            <a:r>
              <a:rPr lang="en-AU" dirty="0">
                <a:hlinkClick r:id="rId2"/>
              </a:rPr>
              <a:t>https://data.worldbank.org/indicator</a:t>
            </a:r>
            <a:r>
              <a:rPr lang="en-AU" dirty="0"/>
              <a:t>)</a:t>
            </a:r>
          </a:p>
          <a:p>
            <a:pPr lvl="1"/>
            <a:r>
              <a:rPr lang="en-AU" dirty="0"/>
              <a:t>Included GDP data and Emission (measured in </a:t>
            </a:r>
            <a:r>
              <a:rPr lang="en-AU" b="1" i="0" dirty="0">
                <a:solidFill>
                  <a:srgbClr val="1D1C1D"/>
                </a:solidFill>
                <a:effectLst/>
                <a:latin typeface="Slack-Lato"/>
              </a:rPr>
              <a:t>Metric tons of carbon dioxide equivalent</a:t>
            </a:r>
            <a:r>
              <a:rPr lang="en-AU" b="0" i="0" dirty="0">
                <a:solidFill>
                  <a:srgbClr val="1D1C1D"/>
                </a:solidFill>
                <a:effectLst/>
                <a:latin typeface="Slack-Lato"/>
              </a:rPr>
              <a:t> or MTCO2e, which "CO2e" represents an amount of a green house gas (GHG) whose atmospheric impact has been standardized to that of one unit mass of carbon dioxide (CO2), based on the global warming potential (GWP) of the gas.</a:t>
            </a:r>
            <a:r>
              <a:rPr lang="en-AU" dirty="0"/>
              <a:t>  </a:t>
            </a:r>
          </a:p>
          <a:p>
            <a:pPr lvl="1"/>
            <a:r>
              <a:rPr lang="en-AU" dirty="0"/>
              <a:t>Data sets were downloaded and cleaned by group members using </a:t>
            </a:r>
            <a:r>
              <a:rPr lang="en-AU" dirty="0" err="1"/>
              <a:t>Jupyter</a:t>
            </a:r>
            <a:r>
              <a:rPr lang="en-AU" dirty="0"/>
              <a:t> Notebooks.</a:t>
            </a:r>
          </a:p>
          <a:p>
            <a:pPr lvl="1"/>
            <a:r>
              <a:rPr lang="en-AU" dirty="0"/>
              <a:t>Focus was on dates from 1990, as this was when MTCO2e data was recorded from.</a:t>
            </a:r>
          </a:p>
          <a:p>
            <a:pPr lvl="1"/>
            <a:r>
              <a:rPr lang="en-AU" dirty="0"/>
              <a:t>Analysis conducted on:</a:t>
            </a:r>
          </a:p>
          <a:p>
            <a:pPr lvl="2"/>
            <a:r>
              <a:rPr lang="en-AU" dirty="0"/>
              <a:t>Income Groups (High Income, Upper Middle Income, Lower Middle Income &amp; Low Income)</a:t>
            </a:r>
          </a:p>
          <a:p>
            <a:pPr lvl="2"/>
            <a:r>
              <a:rPr lang="en-AU" dirty="0"/>
              <a:t>Regions (East Asia &amp; Pacific, Europe &amp; Central Asia, Latin America &amp; Caribbean, Middle East &amp; North Africa, North America, South Asia &amp; Sub-Saharan Africa)</a:t>
            </a:r>
          </a:p>
          <a:p>
            <a:pPr lvl="2"/>
            <a:r>
              <a:rPr lang="en-AU" dirty="0"/>
              <a:t>Sample countries (China, Japan, Australia, United States and India)</a:t>
            </a:r>
          </a:p>
          <a:p>
            <a:endParaRPr lang="en-AU" dirty="0"/>
          </a:p>
        </p:txBody>
      </p:sp>
    </p:spTree>
    <p:extLst>
      <p:ext uri="{BB962C8B-B14F-4D97-AF65-F5344CB8AC3E}">
        <p14:creationId xmlns:p14="http://schemas.microsoft.com/office/powerpoint/2010/main" val="2963956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834250016"/>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{125E7747-E807-42C5-B4DC-178BAB0337F5}tf33552983_win32</Template>
  <TotalTime>21</TotalTime>
  <Words>245</Words>
  <Application>Microsoft Office PowerPoint</Application>
  <PresentationFormat>Widescreen</PresentationFormat>
  <Paragraphs>20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Slack-Lato</vt:lpstr>
      <vt:lpstr>Franklin Gothic Book</vt:lpstr>
      <vt:lpstr>Franklin Gothic Demi</vt:lpstr>
      <vt:lpstr>Wingdings 2</vt:lpstr>
      <vt:lpstr>DividendVTI</vt:lpstr>
      <vt:lpstr>Global emission outputs vs country gdp</vt:lpstr>
      <vt:lpstr>Introduction and methodology for analysis</vt:lpstr>
      <vt:lpstr>Title Lorem Ipsum Dolor Sit Amet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emission outputs vs country gdp</dc:title>
  <dc:creator>Cheng Tan</dc:creator>
  <cp:lastModifiedBy>Cheng Tan</cp:lastModifiedBy>
  <cp:revision>1</cp:revision>
  <dcterms:created xsi:type="dcterms:W3CDTF">2022-02-10T09:23:05Z</dcterms:created>
  <dcterms:modified xsi:type="dcterms:W3CDTF">2022-02-10T09:44:23Z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