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qburK4Mod9YmDBSAnks2MBuz7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01BF85-CAF9-4160-AE2B-D50418CF57D2}">
  <a:tblStyle styleId="{0501BF85-CAF9-4160-AE2B-D50418CF57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3a8cb6fe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3a8cb6f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 Discuss the steps you took to analyse the data and answer each question you asked in your proposal</a:t>
            </a:r>
            <a:endParaRPr/>
          </a:p>
          <a:p>
            <a:pPr indent="-298450" lvl="0" marL="457200" rtl="0" algn="l">
              <a:spcBef>
                <a:spcPts val="0"/>
              </a:spcBef>
              <a:spcAft>
                <a:spcPts val="0"/>
              </a:spcAft>
              <a:buSzPts val="1100"/>
              <a:buChar char="-"/>
            </a:pPr>
            <a:r>
              <a:rPr lang="en-AU">
                <a:solidFill>
                  <a:schemeClr val="dk1"/>
                </a:solidFill>
              </a:rPr>
              <a:t>Plotted individual line graphs for 5 countries of focus, originally starting with GDP and Emissions separately. You could see the upwards trend but not the data</a:t>
            </a:r>
            <a:endParaRPr>
              <a:solidFill>
                <a:schemeClr val="dk1"/>
              </a:solidFill>
            </a:endParaRPr>
          </a:p>
          <a:p>
            <a:pPr indent="0" lvl="0" marL="457200" rtl="0" algn="l">
              <a:spcBef>
                <a:spcPts val="0"/>
              </a:spcBef>
              <a:spcAft>
                <a:spcPts val="0"/>
              </a:spcAft>
              <a:buNone/>
            </a:pPr>
            <a:r>
              <a:t/>
            </a:r>
            <a:endParaRPr/>
          </a:p>
          <a:p>
            <a:pPr indent="0" lvl="0" marL="0" rtl="0" algn="l">
              <a:spcBef>
                <a:spcPts val="0"/>
              </a:spcBef>
              <a:spcAft>
                <a:spcPts val="0"/>
              </a:spcAft>
              <a:buNone/>
            </a:pPr>
            <a:r>
              <a:rPr lang="en-AU"/>
              <a:t>  * Present and discuss interesting figures developed during analysis, ideally with the help of Jupyter Notebook</a:t>
            </a:r>
            <a:endParaRPr/>
          </a:p>
          <a:p>
            <a:pPr indent="-298450" lvl="0" marL="457200" rtl="0" algn="l">
              <a:spcBef>
                <a:spcPts val="0"/>
              </a:spcBef>
              <a:spcAft>
                <a:spcPts val="0"/>
              </a:spcAft>
              <a:buSzPts val="1100"/>
              <a:buChar char="-"/>
            </a:pPr>
            <a:r>
              <a:rPr lang="en-AU"/>
              <a:t>General upwards trend for GDP as expected with population growth</a:t>
            </a:r>
            <a:endParaRPr/>
          </a:p>
          <a:p>
            <a:pPr indent="-298450" lvl="0" marL="457200" rtl="0" algn="l">
              <a:spcBef>
                <a:spcPts val="0"/>
              </a:spcBef>
              <a:spcAft>
                <a:spcPts val="0"/>
              </a:spcAft>
              <a:buSzPts val="1100"/>
              <a:buChar char="-"/>
            </a:pPr>
            <a:r>
              <a:rPr lang="en-AU"/>
              <a:t>Some spikes in emissions and also a downward trend</a:t>
            </a:r>
            <a:endParaRPr/>
          </a:p>
          <a:p>
            <a:pPr indent="-298450" lvl="0" marL="457200" rtl="0" algn="l">
              <a:spcBef>
                <a:spcPts val="0"/>
              </a:spcBef>
              <a:spcAft>
                <a:spcPts val="0"/>
              </a:spcAft>
              <a:buSzPts val="1100"/>
              <a:buChar char="-"/>
            </a:pPr>
            <a:r>
              <a:rPr lang="en-AU"/>
              <a:t>Some countries better than others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3a8cb6feb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3a8cb6fe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 Discuss the steps you took to analyse the data and answer each question you asked in your proposal</a:t>
            </a:r>
            <a:endParaRPr/>
          </a:p>
          <a:p>
            <a:pPr indent="-298450" lvl="0" marL="457200" rtl="0" algn="l">
              <a:spcBef>
                <a:spcPts val="0"/>
              </a:spcBef>
              <a:spcAft>
                <a:spcPts val="0"/>
              </a:spcAft>
              <a:buClr>
                <a:schemeClr val="dk1"/>
              </a:buClr>
              <a:buSzPts val="1100"/>
              <a:buChar char="●"/>
            </a:pPr>
            <a:r>
              <a:rPr lang="en-AU">
                <a:solidFill>
                  <a:schemeClr val="dk1"/>
                </a:solidFill>
              </a:rPr>
              <a:t>* “twinx” plot was used to plot the data on two-y-axis.</a:t>
            </a:r>
            <a:endParaRPr>
              <a:solidFill>
                <a:schemeClr val="dk1"/>
              </a:solidFill>
            </a:endParaRPr>
          </a:p>
          <a:p>
            <a:pPr indent="-298450" lvl="0" marL="457200" rtl="0" algn="l">
              <a:spcBef>
                <a:spcPts val="0"/>
              </a:spcBef>
              <a:spcAft>
                <a:spcPts val="0"/>
              </a:spcAft>
              <a:buClr>
                <a:schemeClr val="dk1"/>
              </a:buClr>
              <a:buSzPts val="1100"/>
              <a:buChar char="●"/>
            </a:pPr>
            <a:r>
              <a:rPr lang="en-AU">
                <a:solidFill>
                  <a:schemeClr val="dk1"/>
                </a:solidFill>
              </a:rPr>
              <a:t>MTCo2e (Metric Tonnes carbon dioxide equivalent</a:t>
            </a:r>
            <a:endParaRPr>
              <a:solidFill>
                <a:schemeClr val="dk1"/>
              </a:solidFill>
            </a:endParaRPr>
          </a:p>
          <a:p>
            <a:pPr indent="-298450" lvl="0" marL="457200" rtl="0" algn="l">
              <a:spcBef>
                <a:spcPts val="0"/>
              </a:spcBef>
              <a:spcAft>
                <a:spcPts val="0"/>
              </a:spcAft>
              <a:buSzPts val="1100"/>
              <a:buChar char="●"/>
            </a:pPr>
            <a:r>
              <a:rPr lang="en-AU"/>
              <a:t>GDP and emissions tend to rise in a similar trend as with China (RED) and India(Purple)</a:t>
            </a:r>
            <a:endParaRPr/>
          </a:p>
          <a:p>
            <a:pPr indent="-298450" lvl="0" marL="457200" rtl="0" algn="l">
              <a:spcBef>
                <a:spcPts val="0"/>
              </a:spcBef>
              <a:spcAft>
                <a:spcPts val="0"/>
              </a:spcAft>
              <a:buSzPts val="1100"/>
              <a:buChar char="●"/>
            </a:pPr>
            <a:r>
              <a:rPr lang="en-AU"/>
              <a:t>US (Yellow) has the most interesting figures. GDP and emissions start separate. Emissions trends down as GDP goes up with 2002 the imaginary intersect point.</a:t>
            </a:r>
            <a:endParaRPr/>
          </a:p>
          <a:p>
            <a:pPr indent="-298450" lvl="0" marL="457200" rtl="0" algn="l">
              <a:spcBef>
                <a:spcPts val="0"/>
              </a:spcBef>
              <a:spcAft>
                <a:spcPts val="0"/>
              </a:spcAft>
              <a:buSzPts val="1100"/>
              <a:buChar char="●"/>
            </a:pPr>
            <a:r>
              <a:rPr lang="en-AU"/>
              <a:t>If we just look at CHina and US. Seemingly could be exporting e.g. manufacturing leaving US</a:t>
            </a:r>
            <a:endParaRPr/>
          </a:p>
          <a:p>
            <a:pPr indent="0" lvl="0" marL="0" rtl="0" algn="l">
              <a:spcBef>
                <a:spcPts val="0"/>
              </a:spcBef>
              <a:spcAft>
                <a:spcPts val="0"/>
              </a:spcAft>
              <a:buNone/>
            </a:pPr>
            <a:r>
              <a:rPr lang="en-AU"/>
              <a:t>  * Present and discuss interesting figures developed during analysis, ideally with the help of Jupyter Notebook</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3a8cb6fe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3a8cb6f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t> </a:t>
            </a:r>
            <a:r>
              <a:rPr b="1" lang="en-AU"/>
              <a:t>Cheng</a:t>
            </a:r>
            <a:endParaRPr b="1"/>
          </a:p>
          <a:p>
            <a:pPr indent="0" lvl="0" marL="0" rtl="0" algn="l">
              <a:spcBef>
                <a:spcPts val="0"/>
              </a:spcBef>
              <a:spcAft>
                <a:spcPts val="0"/>
              </a:spcAft>
              <a:buClr>
                <a:schemeClr val="dk1"/>
              </a:buClr>
              <a:buSzPts val="1100"/>
              <a:buFont typeface="Arial"/>
              <a:buNone/>
            </a:pPr>
            <a:r>
              <a:rPr lang="en-AU"/>
              <a:t> * Discuss your findings. Did you find what you expected to find? If not, why not? What inferences or general conclusions can you draw from your analysis?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3a8cb6fe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3a8cb6f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AU"/>
              <a:t>Cheng</a:t>
            </a:r>
            <a:endParaRPr b="1"/>
          </a:p>
          <a:p>
            <a:pPr indent="0" lvl="0" marL="0" rtl="0" algn="l">
              <a:spcBef>
                <a:spcPts val="0"/>
              </a:spcBef>
              <a:spcAft>
                <a:spcPts val="0"/>
              </a:spcAft>
              <a:buNone/>
            </a:pPr>
            <a:r>
              <a:rPr lang="en-AU"/>
              <a:t> * Discuss any difficulties that arose, and how you dealt with them</a:t>
            </a:r>
            <a:endParaRPr/>
          </a:p>
          <a:p>
            <a:pPr indent="0" lvl="0" marL="0" rtl="0" algn="l">
              <a:spcBef>
                <a:spcPts val="0"/>
              </a:spcBef>
              <a:spcAft>
                <a:spcPts val="0"/>
              </a:spcAft>
              <a:buNone/>
            </a:pPr>
            <a:r>
              <a:rPr lang="en-AU"/>
              <a:t>  * Discuss any additional questions that came up, but which you didn't have time to answer: What would you research next, if you had two more weeks?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FALSE Values</a:t>
            </a:r>
            <a:endParaRPr/>
          </a:p>
          <a:p>
            <a:pPr indent="0" lvl="0" marL="0" rtl="0" algn="l">
              <a:spcBef>
                <a:spcPts val="0"/>
              </a:spcBef>
              <a:spcAft>
                <a:spcPts val="0"/>
              </a:spcAft>
              <a:buNone/>
            </a:pPr>
            <a:r>
              <a:rPr lang="en-AU"/>
              <a:t>Change to floats</a:t>
            </a:r>
            <a:endParaRPr/>
          </a:p>
          <a:p>
            <a:pPr indent="0" lvl="0" marL="0" rtl="0" algn="l">
              <a:spcBef>
                <a:spcPts val="0"/>
              </a:spcBef>
              <a:spcAft>
                <a:spcPts val="0"/>
              </a:spcAft>
              <a:buNone/>
            </a:pPr>
            <a:r>
              <a:rPr lang="en-AU"/>
              <a:t>Transpose columns/rows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3a8cb6fe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3a8cb6f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AU"/>
              <a:t>Group</a:t>
            </a:r>
            <a:r>
              <a:rPr lang="en-AU"/>
              <a:t> </a:t>
            </a:r>
            <a:endParaRPr/>
          </a:p>
          <a:p>
            <a:pPr indent="0" lvl="0" marL="0" rtl="0" algn="l">
              <a:spcBef>
                <a:spcPts val="0"/>
              </a:spcBef>
              <a:spcAft>
                <a:spcPts val="0"/>
              </a:spcAft>
              <a:buNone/>
            </a:pPr>
            <a:r>
              <a:rPr lang="en-AU"/>
              <a:t>* Discuss any difficulties that arose, and how you dealt with them</a:t>
            </a:r>
            <a:endParaRPr/>
          </a:p>
          <a:p>
            <a:pPr indent="0" lvl="0" marL="0" rtl="0" algn="l">
              <a:spcBef>
                <a:spcPts val="0"/>
              </a:spcBef>
              <a:spcAft>
                <a:spcPts val="0"/>
              </a:spcAft>
              <a:buNone/>
            </a:pPr>
            <a:r>
              <a:rPr lang="en-AU"/>
              <a:t>  * Discuss any additional questions that came up, but which you didn't have time to answer: What would you research next, if you had two more weeks?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a:t>DOUG </a:t>
            </a:r>
            <a:r>
              <a:rPr lang="en-AU"/>
              <a:t> </a:t>
            </a:r>
            <a:endParaRPr/>
          </a:p>
          <a:p>
            <a:pPr indent="0" lvl="0" marL="0" rtl="0" algn="l">
              <a:spcBef>
                <a:spcPts val="0"/>
              </a:spcBef>
              <a:spcAft>
                <a:spcPts val="0"/>
              </a:spcAft>
              <a:buClr>
                <a:schemeClr val="dk1"/>
              </a:buClr>
              <a:buSzPts val="1100"/>
              <a:buFont typeface="Arial"/>
              <a:buNone/>
            </a:pPr>
            <a:r>
              <a:rPr lang="en-AU"/>
              <a:t>* Define the core message or hypothesis of your project.</a:t>
            </a:r>
            <a:endParaRPr/>
          </a:p>
          <a:p>
            <a:pPr indent="0" lvl="0" marL="0" rtl="0" algn="l">
              <a:spcBef>
                <a:spcPts val="0"/>
              </a:spcBef>
              <a:spcAft>
                <a:spcPts val="0"/>
              </a:spcAft>
              <a:buClr>
                <a:schemeClr val="dk1"/>
              </a:buClr>
              <a:buSzPts val="1100"/>
              <a:buFont typeface="Arial"/>
              <a:buNone/>
            </a:pPr>
            <a:r>
              <a:rPr lang="en-AU"/>
              <a:t> Logical explanation would be as gdp increases means more economic activity and therefore more GHG. However, might it be that technology improvements, outsourcing and cleaner manufacturing systems </a:t>
            </a:r>
            <a:r>
              <a:rPr lang="en-AU"/>
              <a:t>change</a:t>
            </a:r>
            <a:r>
              <a:rPr lang="en-AU"/>
              <a:t> this e.g. aus mining industry going electric. Investigate emissions as countries transition into first world. We looked at regions, income groups and then some specific country examples.</a:t>
            </a:r>
            <a:endParaRPr/>
          </a:p>
          <a:p>
            <a:pPr indent="0" lvl="0" marL="0" rtl="0" algn="l">
              <a:spcBef>
                <a:spcPts val="0"/>
              </a:spcBef>
              <a:spcAft>
                <a:spcPts val="0"/>
              </a:spcAft>
              <a:buClr>
                <a:schemeClr val="dk1"/>
              </a:buClr>
              <a:buSzPts val="1100"/>
              <a:buFont typeface="Arial"/>
              <a:buNone/>
            </a:pPr>
            <a:r>
              <a:rPr lang="en-AU"/>
              <a:t>  * Describe the questions you asked, and _why_ you asked them</a:t>
            </a:r>
            <a:endParaRPr/>
          </a:p>
          <a:p>
            <a:pPr indent="-270694" lvl="0" marL="306000" rtl="0" algn="l">
              <a:spcBef>
                <a:spcPts val="0"/>
              </a:spcBef>
              <a:spcAft>
                <a:spcPts val="0"/>
              </a:spcAft>
              <a:buSzPts val="1100"/>
              <a:buChar char="◼"/>
            </a:pPr>
            <a:r>
              <a:rPr lang="en-AU"/>
              <a:t>Metric tons of carbon dioxide equivalent (CO2e)  represents an amount of a green house gas (GHG) whose atmospheric impact has been standardized to that of one unit mass of carbon dioxide (CO2), based on the global warming potential (GWP) of the gas. This has become a larger topic in the media in recent years particularly on what individuals can do to change/improve things. Therefore we felt it important to understand from a macro-economic “bigger picture” view what this actually means.</a:t>
            </a:r>
            <a:endParaRPr/>
          </a:p>
          <a:p>
            <a:pPr indent="0" lvl="0" marL="0" rtl="0" algn="l">
              <a:spcBef>
                <a:spcPts val="0"/>
              </a:spcBef>
              <a:spcAft>
                <a:spcPts val="0"/>
              </a:spcAft>
              <a:buClr>
                <a:schemeClr val="dk1"/>
              </a:buClr>
              <a:buSzPts val="1100"/>
              <a:buFont typeface="Arial"/>
              <a:buNone/>
            </a:pPr>
            <a:r>
              <a:rPr lang="en-AU"/>
              <a:t>  * Describe whether you were able to answer these questions to your satisfaction, and briefly summarise your findings</a:t>
            </a:r>
            <a:endParaRPr/>
          </a:p>
          <a:p>
            <a:pPr indent="0" lvl="0" marL="0" rtl="0" algn="l">
              <a:spcBef>
                <a:spcPts val="0"/>
              </a:spcBef>
              <a:spcAft>
                <a:spcPts val="0"/>
              </a:spcAft>
              <a:buClr>
                <a:schemeClr val="dk1"/>
              </a:buClr>
              <a:buSzPts val="1100"/>
              <a:buFont typeface="Arial"/>
              <a:buNone/>
            </a:pPr>
            <a:r>
              <a:rPr lang="en-AU"/>
              <a:t>Yes and no. Complex issue that has many </a:t>
            </a:r>
            <a:r>
              <a:rPr lang="en-AU"/>
              <a:t>interrelated</a:t>
            </a:r>
            <a:r>
              <a:rPr lang="en-AU"/>
              <a:t> factors we can’t account for.</a:t>
            </a:r>
            <a:endParaRPr/>
          </a:p>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3a8cb6fe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3a8cb6f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t>  </a:t>
            </a:r>
            <a:r>
              <a:rPr b="1" lang="en-AU"/>
              <a:t>DOUG</a:t>
            </a:r>
            <a:endParaRPr b="1"/>
          </a:p>
          <a:p>
            <a:pPr indent="0" lvl="0" marL="0" rtl="0" algn="l">
              <a:spcBef>
                <a:spcPts val="0"/>
              </a:spcBef>
              <a:spcAft>
                <a:spcPts val="0"/>
              </a:spcAft>
              <a:buClr>
                <a:schemeClr val="dk1"/>
              </a:buClr>
              <a:buSzPts val="1100"/>
              <a:buFont typeface="Arial"/>
              <a:buNone/>
            </a:pPr>
            <a:r>
              <a:rPr lang="en-AU"/>
              <a:t>* Elaborate on the questions you asked, describing what kinds of data you needed to answer them, and where you found it</a:t>
            </a:r>
            <a:endParaRPr/>
          </a:p>
          <a:p>
            <a:pPr indent="0" lvl="0" marL="0" rtl="0" algn="l">
              <a:spcBef>
                <a:spcPts val="0"/>
              </a:spcBef>
              <a:spcAft>
                <a:spcPts val="0"/>
              </a:spcAft>
              <a:buClr>
                <a:schemeClr val="dk1"/>
              </a:buClr>
              <a:buSzPts val="1100"/>
              <a:buFont typeface="Arial"/>
              <a:buNone/>
            </a:pPr>
            <a:r>
              <a:rPr lang="en-AU"/>
              <a:t>Questions were chosen to look at a range of subgroups. This was done to break down countries from 250 to foreseeable options. Can see in bold the key areas we needed data around. Worldbank had all this in one spot, means less discrepancies.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AU"/>
              <a:t>World bank -&gt; reliable, access, reputable, previous experience and had all the data we needed in one spot. Alternative was Kaggle but data formats were more complex and no GDP specific.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AU"/>
              <a:t>China - Income Group = Upper middle / Region = East Asia &amp; Pacific</a:t>
            </a:r>
            <a:endParaRPr/>
          </a:p>
          <a:p>
            <a:pPr indent="0" lvl="0" marL="0" rtl="0" algn="l">
              <a:spcBef>
                <a:spcPts val="0"/>
              </a:spcBef>
              <a:spcAft>
                <a:spcPts val="0"/>
              </a:spcAft>
              <a:buClr>
                <a:schemeClr val="dk1"/>
              </a:buClr>
              <a:buSzPts val="1100"/>
              <a:buFont typeface="Arial"/>
              <a:buNone/>
            </a:pPr>
            <a:r>
              <a:rPr lang="en-AU"/>
              <a:t>United States - Income Group = High / Region = North America</a:t>
            </a:r>
            <a:endParaRPr/>
          </a:p>
          <a:p>
            <a:pPr indent="0" lvl="0" marL="0" rtl="0" algn="l">
              <a:spcBef>
                <a:spcPts val="0"/>
              </a:spcBef>
              <a:spcAft>
                <a:spcPts val="0"/>
              </a:spcAft>
              <a:buClr>
                <a:schemeClr val="dk1"/>
              </a:buClr>
              <a:buSzPts val="1100"/>
              <a:buFont typeface="Arial"/>
              <a:buNone/>
            </a:pPr>
            <a:r>
              <a:rPr lang="en-AU"/>
              <a:t>Japan - Income Group = High / Region = East Asia &amp; Pacific</a:t>
            </a:r>
            <a:endParaRPr/>
          </a:p>
          <a:p>
            <a:pPr indent="0" lvl="0" marL="0" rtl="0" algn="l">
              <a:spcBef>
                <a:spcPts val="0"/>
              </a:spcBef>
              <a:spcAft>
                <a:spcPts val="0"/>
              </a:spcAft>
              <a:buClr>
                <a:schemeClr val="dk1"/>
              </a:buClr>
              <a:buSzPts val="1100"/>
              <a:buFont typeface="Arial"/>
              <a:buNone/>
            </a:pPr>
            <a:r>
              <a:rPr lang="en-AU"/>
              <a:t>Australia - Income Group = High / Region = East Asia &amp; Pacific</a:t>
            </a:r>
            <a:endParaRPr/>
          </a:p>
          <a:p>
            <a:pPr indent="0" lvl="0" marL="0" rtl="0" algn="l">
              <a:spcBef>
                <a:spcPts val="0"/>
              </a:spcBef>
              <a:spcAft>
                <a:spcPts val="0"/>
              </a:spcAft>
              <a:buClr>
                <a:schemeClr val="dk1"/>
              </a:buClr>
              <a:buSzPts val="1100"/>
              <a:buFont typeface="Arial"/>
              <a:buNone/>
            </a:pPr>
            <a:r>
              <a:rPr lang="en-AU"/>
              <a:t>India - Income Group = Lower middle / Region = South Asia</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3a8cb6fe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3a8cb6f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t>  </a:t>
            </a:r>
            <a:r>
              <a:rPr b="1" lang="en-AU"/>
              <a:t>VIRGINIA</a:t>
            </a:r>
            <a:endParaRPr b="1"/>
          </a:p>
          <a:p>
            <a:pPr indent="0" lvl="0" marL="0" rtl="0" algn="l">
              <a:spcBef>
                <a:spcPts val="0"/>
              </a:spcBef>
              <a:spcAft>
                <a:spcPts val="0"/>
              </a:spcAft>
              <a:buClr>
                <a:schemeClr val="dk1"/>
              </a:buClr>
              <a:buSzPts val="1100"/>
              <a:buFont typeface="Arial"/>
              <a:buNone/>
            </a:pPr>
            <a:r>
              <a:rPr lang="en-AU"/>
              <a:t>* Describe the </a:t>
            </a:r>
            <a:r>
              <a:rPr b="1" lang="en-AU" sz="1400"/>
              <a:t>exploration and cleanup process</a:t>
            </a:r>
            <a:endParaRPr b="1" sz="1400"/>
          </a:p>
          <a:p>
            <a:pPr indent="0" lvl="0" marL="0" rtl="0" algn="l">
              <a:spcBef>
                <a:spcPts val="0"/>
              </a:spcBef>
              <a:spcAft>
                <a:spcPts val="0"/>
              </a:spcAft>
              <a:buClr>
                <a:schemeClr val="dk1"/>
              </a:buClr>
              <a:buSzPts val="1100"/>
              <a:buFont typeface="Arial"/>
              <a:buNone/>
            </a:pPr>
            <a:r>
              <a:rPr lang="en-AU"/>
              <a:t>  * Discuss </a:t>
            </a:r>
            <a:r>
              <a:rPr b="1" lang="en-AU"/>
              <a:t>i</a:t>
            </a:r>
            <a:r>
              <a:rPr b="1" lang="en-AU" sz="1200"/>
              <a:t>nsights you had while exploring the data that you didn't anticipate - </a:t>
            </a:r>
            <a:r>
              <a:rPr b="1" lang="en-AU" sz="1500"/>
              <a:t>dropping</a:t>
            </a:r>
            <a:r>
              <a:rPr b="1" lang="en-AU" sz="1500"/>
              <a:t> off many countries due to lack of data (NANs)</a:t>
            </a:r>
            <a:endParaRPr b="1" sz="1500"/>
          </a:p>
          <a:p>
            <a:pPr indent="0" lvl="0" marL="0" rtl="0" algn="l">
              <a:spcBef>
                <a:spcPts val="0"/>
              </a:spcBef>
              <a:spcAft>
                <a:spcPts val="0"/>
              </a:spcAft>
              <a:buClr>
                <a:schemeClr val="dk1"/>
              </a:buClr>
              <a:buSzPts val="1100"/>
              <a:buFont typeface="Arial"/>
              <a:buNone/>
            </a:pPr>
            <a:r>
              <a:rPr lang="en-AU"/>
              <a:t>  * Discuss any </a:t>
            </a:r>
            <a:r>
              <a:rPr b="1" lang="en-AU"/>
              <a:t>problems that arose after exploring the data, and how you resolved them - </a:t>
            </a:r>
            <a:r>
              <a:rPr b="1" lang="en-AU" sz="1600"/>
              <a:t>Transposed</a:t>
            </a:r>
            <a:endParaRPr b="1" sz="1600"/>
          </a:p>
          <a:p>
            <a:pPr indent="0" lvl="0" marL="0" rtl="0" algn="l">
              <a:spcBef>
                <a:spcPts val="0"/>
              </a:spcBef>
              <a:spcAft>
                <a:spcPts val="0"/>
              </a:spcAft>
              <a:buClr>
                <a:schemeClr val="dk1"/>
              </a:buClr>
              <a:buSzPts val="1100"/>
              <a:buFont typeface="Arial"/>
              <a:buNone/>
            </a:pPr>
            <a:r>
              <a:rPr lang="en-AU"/>
              <a:t>  * Present and discuss interesting figures developed during exploration, ideally with the help of - </a:t>
            </a:r>
            <a:r>
              <a:rPr b="1" lang="en-AU" sz="1500"/>
              <a:t>We analysed our data using Jupyter Notebook</a:t>
            </a:r>
            <a:endParaRPr b="1" sz="15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3a8cb6feb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3a8cb6fe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AU">
                <a:solidFill>
                  <a:schemeClr val="dk1"/>
                </a:solidFill>
              </a:rPr>
              <a:t> *Discuss the steps you took to analyse the data and answer each question you asked in your proposal- Jupyter notebook</a:t>
            </a:r>
            <a:endParaRPr>
              <a:solidFill>
                <a:schemeClr val="dk1"/>
              </a:solidFill>
            </a:endParaRPr>
          </a:p>
          <a:p>
            <a:pPr indent="0" lvl="0" marL="0" rtl="0" algn="l">
              <a:spcBef>
                <a:spcPts val="0"/>
              </a:spcBef>
              <a:spcAft>
                <a:spcPts val="0"/>
              </a:spcAft>
              <a:buClr>
                <a:schemeClr val="dk1"/>
              </a:buClr>
              <a:buSzPts val="1100"/>
              <a:buFont typeface="Arial"/>
              <a:buNone/>
            </a:pPr>
            <a:r>
              <a:rPr lang="en-AU">
                <a:solidFill>
                  <a:schemeClr val="dk1"/>
                </a:solidFill>
              </a:rPr>
              <a:t>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3a8cb6fe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3a8cb6f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AU" sz="1200">
                <a:solidFill>
                  <a:srgbClr val="FF0000"/>
                </a:solidFill>
                <a:latin typeface="Franklin Gothic"/>
                <a:ea typeface="Franklin Gothic"/>
                <a:cs typeface="Franklin Gothic"/>
                <a:sym typeface="Franklin Gothic"/>
              </a:rPr>
              <a:t>Data Analysis - Virginia</a:t>
            </a:r>
            <a:r>
              <a:rPr b="1" lang="en-AU" sz="1200">
                <a:solidFill>
                  <a:srgbClr val="3F3F3F"/>
                </a:solidFill>
                <a:latin typeface="Franklin Gothic"/>
                <a:ea typeface="Franklin Gothic"/>
                <a:cs typeface="Franklin Gothic"/>
                <a:sym typeface="Franklin Gothic"/>
              </a:rPr>
              <a:t> </a:t>
            </a:r>
            <a:endParaRPr b="1" sz="12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b="1" sz="12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rPr b="1" lang="en-AU" sz="1400">
                <a:solidFill>
                  <a:srgbClr val="3F3F3F"/>
                </a:solidFill>
                <a:latin typeface="Franklin Gothic"/>
                <a:ea typeface="Franklin Gothic"/>
                <a:cs typeface="Franklin Gothic"/>
                <a:sym typeface="Franklin Gothic"/>
              </a:rPr>
              <a:t>Using the colour bar as our  reference</a:t>
            </a:r>
            <a:endParaRPr b="1" sz="14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b="1" sz="14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rPr b="1" lang="en-AU" sz="1200">
                <a:solidFill>
                  <a:srgbClr val="3F3F3F"/>
                </a:solidFill>
                <a:latin typeface="Franklin Gothic"/>
                <a:ea typeface="Franklin Gothic"/>
                <a:cs typeface="Franklin Gothic"/>
                <a:sym typeface="Franklin Gothic"/>
              </a:rPr>
              <a:t>North America has the highest emissions over time, followed by East Asia and Pacific, south Asia. Sub saharan Africa had the lowest emission.</a:t>
            </a:r>
            <a:endParaRPr b="1" sz="12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rPr b="1" lang="en-AU" sz="1200">
                <a:solidFill>
                  <a:srgbClr val="3F3F3F"/>
                </a:solidFill>
                <a:latin typeface="Franklin Gothic"/>
                <a:ea typeface="Franklin Gothic"/>
                <a:cs typeface="Franklin Gothic"/>
                <a:sym typeface="Franklin Gothic"/>
              </a:rPr>
              <a:t>North America </a:t>
            </a:r>
            <a:r>
              <a:rPr lang="en-AU" sz="1200">
                <a:solidFill>
                  <a:srgbClr val="3F3F3F"/>
                </a:solidFill>
                <a:latin typeface="Franklin Gothic"/>
                <a:ea typeface="Franklin Gothic"/>
                <a:cs typeface="Franklin Gothic"/>
                <a:sym typeface="Franklin Gothic"/>
              </a:rPr>
              <a:t>Emission </a:t>
            </a:r>
            <a:r>
              <a:rPr b="1" lang="en-AU" sz="1700">
                <a:solidFill>
                  <a:srgbClr val="3F3F3F"/>
                </a:solidFill>
                <a:latin typeface="Franklin Gothic"/>
                <a:ea typeface="Franklin Gothic"/>
                <a:cs typeface="Franklin Gothic"/>
                <a:sym typeface="Franklin Gothic"/>
              </a:rPr>
              <a:t>accelerated </a:t>
            </a:r>
            <a:r>
              <a:rPr lang="en-AU" sz="1200">
                <a:solidFill>
                  <a:srgbClr val="3F3F3F"/>
                </a:solidFill>
                <a:latin typeface="Franklin Gothic"/>
                <a:ea typeface="Franklin Gothic"/>
                <a:cs typeface="Franklin Gothic"/>
                <a:sym typeface="Franklin Gothic"/>
              </a:rPr>
              <a:t>in 1997 to 2008</a:t>
            </a:r>
            <a:r>
              <a:rPr b="1" lang="en-AU" sz="1200">
                <a:solidFill>
                  <a:srgbClr val="3F3F3F"/>
                </a:solidFill>
                <a:latin typeface="Franklin Gothic"/>
                <a:ea typeface="Franklin Gothic"/>
                <a:cs typeface="Franklin Gothic"/>
                <a:sym typeface="Franklin Gothic"/>
              </a:rPr>
              <a:t>, </a:t>
            </a:r>
            <a:r>
              <a:rPr b="1" lang="en-AU" sz="1600">
                <a:solidFill>
                  <a:srgbClr val="3F3F3F"/>
                </a:solidFill>
                <a:latin typeface="Franklin Gothic"/>
                <a:ea typeface="Franklin Gothic"/>
                <a:cs typeface="Franklin Gothic"/>
                <a:sym typeface="Franklin Gothic"/>
              </a:rPr>
              <a:t>slow down </a:t>
            </a:r>
            <a:r>
              <a:rPr b="1" lang="en-AU" sz="1200">
                <a:solidFill>
                  <a:srgbClr val="3F3F3F"/>
                </a:solidFill>
                <a:latin typeface="Franklin Gothic"/>
                <a:ea typeface="Franklin Gothic"/>
                <a:cs typeface="Franklin Gothic"/>
                <a:sym typeface="Franklin Gothic"/>
              </a:rPr>
              <a:t>from 2012 - </a:t>
            </a:r>
            <a:r>
              <a:rPr b="1" lang="en-AU" sz="1500">
                <a:solidFill>
                  <a:srgbClr val="3F3F3F"/>
                </a:solidFill>
                <a:latin typeface="Franklin Gothic"/>
                <a:ea typeface="Franklin Gothic"/>
                <a:cs typeface="Franklin Gothic"/>
                <a:sym typeface="Franklin Gothic"/>
              </a:rPr>
              <a:t>2008 financial crisis,slowed down manufacturing industries??</a:t>
            </a:r>
            <a:r>
              <a:rPr b="1" lang="en-AU" sz="1200">
                <a:solidFill>
                  <a:srgbClr val="3F3F3F"/>
                </a:solidFill>
                <a:latin typeface="Franklin Gothic"/>
                <a:ea typeface="Franklin Gothic"/>
                <a:cs typeface="Franklin Gothic"/>
                <a:sym typeface="Franklin Gothic"/>
              </a:rPr>
              <a:t> </a:t>
            </a:r>
            <a:r>
              <a:rPr lang="en-AU" sz="1200">
                <a:solidFill>
                  <a:srgbClr val="3F3F3F"/>
                </a:solidFill>
                <a:latin typeface="Franklin Gothic"/>
                <a:ea typeface="Franklin Gothic"/>
                <a:cs typeface="Franklin Gothic"/>
                <a:sym typeface="Franklin Gothic"/>
              </a:rPr>
              <a:t>may be due to use of natural gas,using wind to replace coal for generating electricity, solar power, more efficient transport</a:t>
            </a:r>
            <a:endParaRPr sz="12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b="1" sz="1200">
              <a:solidFill>
                <a:srgbClr val="3F3F3F"/>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3a8cb6feb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3a8cb6feb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AU"/>
              <a:t>*Similar to emissions,  </a:t>
            </a:r>
            <a:r>
              <a:rPr b="1" lang="en-AU"/>
              <a:t>North America had the highest GDP over time, with sub saharan Africa having the lowest GDP for the two decades.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4c8b3152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4c8b31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Income group based on Gross National Income (GNI) per capita in USD.</a:t>
            </a:r>
            <a:endParaRPr/>
          </a:p>
          <a:p>
            <a:pPr indent="0" lvl="0" marL="0" rtl="0" algn="l">
              <a:spcBef>
                <a:spcPts val="0"/>
              </a:spcBef>
              <a:spcAft>
                <a:spcPts val="0"/>
              </a:spcAft>
              <a:buNone/>
            </a:pPr>
            <a:r>
              <a:rPr lang="en-AU"/>
              <a:t>GNI - total amount of money earned by a nation’s people and businesses. GNI includes GDP and income from overseas sources.</a:t>
            </a:r>
            <a:endParaRPr/>
          </a:p>
          <a:p>
            <a:pPr indent="0" lvl="0" marL="0" rtl="0" algn="l">
              <a:spcBef>
                <a:spcPts val="0"/>
              </a:spcBef>
              <a:spcAft>
                <a:spcPts val="0"/>
              </a:spcAft>
              <a:buNone/>
            </a:pPr>
            <a:r>
              <a:rPr lang="en-AU"/>
              <a:t>Classifications updated every year on 1 July.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3a8cb6fe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3a8cb6f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 Used cleaned data from group mates to combine and linked 3 datasets together (region data, emissions and GDP) and used groupby “Income Groups” as defined by the World Bank.</a:t>
            </a:r>
            <a:endParaRPr/>
          </a:p>
          <a:p>
            <a:pPr indent="0" lvl="0" marL="0" rtl="0" algn="l">
              <a:spcBef>
                <a:spcPts val="0"/>
              </a:spcBef>
              <a:spcAft>
                <a:spcPts val="0"/>
              </a:spcAft>
              <a:buNone/>
            </a:pPr>
            <a:r>
              <a:rPr lang="en-AU"/>
              <a:t>* Plotted total Emissions and total GDP over time from 1990 to 2018(2020) to compare</a:t>
            </a:r>
            <a:r>
              <a:rPr lang="en-AU"/>
              <a:t> trends.</a:t>
            </a:r>
            <a:endParaRPr/>
          </a:p>
          <a:p>
            <a:pPr indent="0" lvl="0" marL="0" rtl="0" algn="l">
              <a:spcBef>
                <a:spcPts val="0"/>
              </a:spcBef>
              <a:spcAft>
                <a:spcPts val="0"/>
              </a:spcAft>
              <a:buNone/>
            </a:pPr>
            <a:r>
              <a:rPr lang="en-AU"/>
              <a:t>* This was done to compare the relationship between GDP depending on a countries wealth and its relationship with global emissions.</a:t>
            </a:r>
            <a:endParaRPr/>
          </a:p>
          <a:p>
            <a:pPr indent="0" lvl="0" marL="0" rtl="0" algn="l">
              <a:spcBef>
                <a:spcPts val="0"/>
              </a:spcBef>
              <a:spcAft>
                <a:spcPts val="0"/>
              </a:spcAft>
              <a:buNone/>
            </a:pPr>
            <a:r>
              <a:rPr lang="en-AU"/>
              <a:t>* “twinx” plot was used to plot the data on two-y-axis.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Interesting findings:</a:t>
            </a:r>
            <a:endParaRPr/>
          </a:p>
          <a:p>
            <a:pPr indent="-298450" lvl="0" marL="457200" rtl="0" algn="l">
              <a:spcBef>
                <a:spcPts val="0"/>
              </a:spcBef>
              <a:spcAft>
                <a:spcPts val="0"/>
              </a:spcAft>
              <a:buSzPts val="1100"/>
              <a:buChar char="●"/>
            </a:pPr>
            <a:r>
              <a:rPr lang="en-AU"/>
              <a:t>High Income grouped countries emission outputs actually decreased overtime.</a:t>
            </a:r>
            <a:endParaRPr/>
          </a:p>
          <a:p>
            <a:pPr indent="-298450" lvl="0" marL="457200" rtl="0" algn="l">
              <a:spcBef>
                <a:spcPts val="0"/>
              </a:spcBef>
              <a:spcAft>
                <a:spcPts val="0"/>
              </a:spcAft>
              <a:buSzPts val="1100"/>
              <a:buChar char="●"/>
            </a:pPr>
            <a:r>
              <a:rPr lang="en-AU"/>
              <a:t>It is the only group where GDP continued to increase but emissions actually went down.</a:t>
            </a:r>
            <a:endParaRPr/>
          </a:p>
          <a:p>
            <a:pPr indent="-298450" lvl="0" marL="457200" rtl="0" algn="l">
              <a:spcBef>
                <a:spcPts val="0"/>
              </a:spcBef>
              <a:spcAft>
                <a:spcPts val="0"/>
              </a:spcAft>
              <a:buSzPts val="1100"/>
              <a:buChar char="●"/>
            </a:pPr>
            <a:r>
              <a:rPr lang="en-AU"/>
              <a:t>Countries in the Upper Middle group, had the most rapid increase in emissions, with total GDP still well below the High Income group (it is disproportionate).</a:t>
            </a:r>
            <a:endParaRPr/>
          </a:p>
          <a:p>
            <a:pPr indent="-298450" lvl="0" marL="457200" rtl="0" algn="l">
              <a:spcBef>
                <a:spcPts val="0"/>
              </a:spcBef>
              <a:spcAft>
                <a:spcPts val="0"/>
              </a:spcAft>
              <a:buSzPts val="1100"/>
              <a:buChar char="●"/>
            </a:pPr>
            <a:r>
              <a:rPr lang="en-AU"/>
              <a:t>From this we can potentially infer that, High Income countries would potentially have better technology to reduce their emissions, where as the Upper Middle, due to their rapid growth may not be as efficient.</a:t>
            </a:r>
            <a:endParaRPr/>
          </a:p>
          <a:p>
            <a:pPr indent="-298450" lvl="0" marL="457200" rtl="0" algn="l">
              <a:spcBef>
                <a:spcPts val="0"/>
              </a:spcBef>
              <a:spcAft>
                <a:spcPts val="0"/>
              </a:spcAft>
              <a:buSzPts val="1100"/>
              <a:buChar char="●"/>
            </a:pPr>
            <a:r>
              <a:rPr lang="en-AU"/>
              <a:t>Low and Low-Middle income groups had the lowest emissions totals, which was to be expected.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15"/>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15"/>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1" name="Google Shape;31;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8"/>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4" name="Google Shape;44;p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6" name="Google Shape;46;p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2"/>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3" name="Google Shape;63;p12"/>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4" name="Google Shape;64;p12"/>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p:nvPr>
            <p:ph idx="2" type="pic"/>
          </p:nvPr>
        </p:nvSpPr>
        <p:spPr>
          <a:xfrm>
            <a:off x="447817" y="641350"/>
            <a:ext cx="11290859" cy="3651249"/>
          </a:xfrm>
          <a:prstGeom prst="rect">
            <a:avLst/>
          </a:prstGeom>
          <a:noFill/>
          <a:ln>
            <a:noFill/>
          </a:ln>
        </p:spPr>
      </p:sp>
      <p:sp>
        <p:nvSpPr>
          <p:cNvPr id="70" name="Google Shape;70;p1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4"/>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AU"/>
              <a:t>‹#›</a:t>
            </a:fld>
            <a:endParaRPr/>
          </a:p>
        </p:txBody>
      </p:sp>
      <p:sp>
        <p:nvSpPr>
          <p:cNvPr id="11" name="Google Shape;11;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berkeleyearth/climate-change-earth-surface-temperature-data/version/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blogs.worldbank.org/opendata/new-world-bank-country-classifications-income-level-2021-202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AU"/>
              <a:t>GLOBAL EMISSION OUTPUTS VS COUNTRY GDP</a:t>
            </a:r>
            <a:endParaRPr/>
          </a:p>
        </p:txBody>
      </p:sp>
      <p:sp>
        <p:nvSpPr>
          <p:cNvPr id="96" name="Google Shape;96;p1"/>
          <p:cNvSpPr txBox="1"/>
          <p:nvPr>
            <p:ph idx="1" type="subTitle"/>
          </p:nvPr>
        </p:nvSpPr>
        <p:spPr>
          <a:xfrm>
            <a:off x="581194" y="2495445"/>
            <a:ext cx="10993546" cy="46823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rPr lang="en-AU"/>
              <a:t>ANALYSIS BY: VIRGINIA MWAPE, DOUGLAS ROBERTSON &amp; CHENG TAN</a:t>
            </a:r>
            <a:endParaRPr/>
          </a:p>
        </p:txBody>
      </p:sp>
      <p:sp>
        <p:nvSpPr>
          <p:cNvPr id="97" name="Google Shape;97;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mage" id="100" name="Google Shape;100;p1"/>
          <p:cNvPicPr preferRelativeResize="0"/>
          <p:nvPr/>
        </p:nvPicPr>
        <p:blipFill rotWithShape="1">
          <a:blip r:embed="rId3">
            <a:alphaModFix/>
          </a:blip>
          <a:srcRect b="0" l="0" r="0" t="0"/>
          <a:stretch/>
        </p:blipFill>
        <p:spPr>
          <a:xfrm>
            <a:off x="448733" y="3081867"/>
            <a:ext cx="11260667" cy="3310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3a8cb6feb_0_37"/>
          <p:cNvSpPr txBox="1"/>
          <p:nvPr>
            <p:ph type="title"/>
          </p:nvPr>
        </p:nvSpPr>
        <p:spPr>
          <a:xfrm>
            <a:off x="447400" y="599603"/>
            <a:ext cx="11029500" cy="61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Analysis - Individual Countries</a:t>
            </a:r>
            <a:endParaRPr/>
          </a:p>
        </p:txBody>
      </p:sp>
      <p:sp>
        <p:nvSpPr>
          <p:cNvPr id="158" name="Google Shape;158;g113a8cb6feb_0_37"/>
          <p:cNvSpPr txBox="1"/>
          <p:nvPr>
            <p:ph idx="1" type="body"/>
          </p:nvPr>
        </p:nvSpPr>
        <p:spPr>
          <a:xfrm>
            <a:off x="357500" y="1658050"/>
            <a:ext cx="11365500" cy="2291100"/>
          </a:xfrm>
          <a:prstGeom prst="rect">
            <a:avLst/>
          </a:prstGeom>
          <a:noFill/>
          <a:ln>
            <a:noFill/>
          </a:ln>
        </p:spPr>
        <p:txBody>
          <a:bodyPr anchorCtr="0" anchor="ctr" bIns="45700" lIns="91425" spcFirstLastPara="1" rIns="91425" wrap="square" tIns="45700">
            <a:noAutofit/>
          </a:bodyPr>
          <a:lstStyle/>
          <a:p>
            <a:pPr indent="-330200" lvl="0" marL="457200" rtl="0" algn="l">
              <a:spcBef>
                <a:spcPts val="360"/>
              </a:spcBef>
              <a:spcAft>
                <a:spcPts val="0"/>
              </a:spcAft>
              <a:buSzPts val="1600"/>
              <a:buChar char="●"/>
            </a:pPr>
            <a:r>
              <a:rPr lang="en-AU" sz="1600"/>
              <a:t>GDP and Emissions trend on five relevant </a:t>
            </a:r>
            <a:r>
              <a:rPr lang="en-AU" sz="1600"/>
              <a:t>countries</a:t>
            </a:r>
            <a:r>
              <a:rPr lang="en-AU" sz="1600"/>
              <a:t>. Countries chosen based on relevance to target audience.</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AU" sz="1600"/>
              <a:t>Originally, graphed emissions and gdp on two separate graphs but trends were hard to identify.</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AU" sz="1600"/>
              <a:t>Later combined using twin y axis for better analysis.</a:t>
            </a:r>
            <a:endParaRPr sz="1600">
              <a:solidFill>
                <a:srgbClr val="1D1C1D"/>
              </a:solidFill>
              <a:latin typeface="Lato"/>
              <a:ea typeface="Lato"/>
              <a:cs typeface="Lato"/>
              <a:sym typeface="Lato"/>
            </a:endParaRPr>
          </a:p>
          <a:p>
            <a:pPr indent="0" lvl="0" marL="306000" rtl="0" algn="l">
              <a:lnSpc>
                <a:spcPct val="110000"/>
              </a:lnSpc>
              <a:spcBef>
                <a:spcPts val="914"/>
              </a:spcBef>
              <a:spcAft>
                <a:spcPts val="0"/>
              </a:spcAft>
              <a:buNone/>
            </a:pPr>
            <a:r>
              <a:t/>
            </a:r>
            <a:endParaRPr sz="1500"/>
          </a:p>
          <a:p>
            <a:pPr indent="-214163" lvl="0" marL="306000" rtl="0" algn="l">
              <a:lnSpc>
                <a:spcPct val="110000"/>
              </a:lnSpc>
              <a:spcBef>
                <a:spcPts val="914"/>
              </a:spcBef>
              <a:spcAft>
                <a:spcPts val="0"/>
              </a:spcAft>
              <a:buSzPts val="1564"/>
              <a:buNone/>
            </a:pPr>
            <a:r>
              <a:t/>
            </a:r>
            <a:endParaRPr sz="1500"/>
          </a:p>
        </p:txBody>
      </p:sp>
      <p:graphicFrame>
        <p:nvGraphicFramePr>
          <p:cNvPr id="159" name="Google Shape;159;g113a8cb6feb_0_37"/>
          <p:cNvGraphicFramePr/>
          <p:nvPr/>
        </p:nvGraphicFramePr>
        <p:xfrm>
          <a:off x="952500" y="3571825"/>
          <a:ext cx="3000000" cy="3000000"/>
        </p:xfrm>
        <a:graphic>
          <a:graphicData uri="http://schemas.openxmlformats.org/drawingml/2006/table">
            <a:tbl>
              <a:tblPr>
                <a:noFill/>
                <a:tableStyleId>{0501BF85-CAF9-4160-AE2B-D50418CF57D2}</a:tableStyleId>
              </a:tblPr>
              <a:tblGrid>
                <a:gridCol w="3429000"/>
                <a:gridCol w="3429000"/>
                <a:gridCol w="3429000"/>
              </a:tblGrid>
              <a:tr h="366150">
                <a:tc>
                  <a:txBody>
                    <a:bodyPr/>
                    <a:lstStyle/>
                    <a:p>
                      <a:pPr indent="0" lvl="0" marL="0" rtl="0" algn="l">
                        <a:spcBef>
                          <a:spcPts val="0"/>
                        </a:spcBef>
                        <a:spcAft>
                          <a:spcPts val="0"/>
                        </a:spcAft>
                        <a:buNone/>
                      </a:pPr>
                      <a:r>
                        <a:rPr b="1" lang="en-AU"/>
                        <a:t>Country</a:t>
                      </a:r>
                      <a:endParaRPr b="1"/>
                    </a:p>
                  </a:txBody>
                  <a:tcPr marT="91425" marB="91425" marR="91425" marL="91425"/>
                </a:tc>
                <a:tc>
                  <a:txBody>
                    <a:bodyPr/>
                    <a:lstStyle/>
                    <a:p>
                      <a:pPr indent="0" lvl="0" marL="0" rtl="0" algn="l">
                        <a:spcBef>
                          <a:spcPts val="0"/>
                        </a:spcBef>
                        <a:spcAft>
                          <a:spcPts val="0"/>
                        </a:spcAft>
                        <a:buNone/>
                      </a:pPr>
                      <a:r>
                        <a:rPr b="1" lang="en-AU"/>
                        <a:t>Income Group</a:t>
                      </a:r>
                      <a:endParaRPr b="1"/>
                    </a:p>
                  </a:txBody>
                  <a:tcPr marT="91425" marB="91425" marR="91425" marL="91425"/>
                </a:tc>
                <a:tc>
                  <a:txBody>
                    <a:bodyPr/>
                    <a:lstStyle/>
                    <a:p>
                      <a:pPr indent="0" lvl="0" marL="0" rtl="0" algn="l">
                        <a:spcBef>
                          <a:spcPts val="0"/>
                        </a:spcBef>
                        <a:spcAft>
                          <a:spcPts val="0"/>
                        </a:spcAft>
                        <a:buNone/>
                      </a:pPr>
                      <a:r>
                        <a:rPr b="1" lang="en-AU"/>
                        <a:t>Region</a:t>
                      </a:r>
                      <a:endParaRPr b="1"/>
                    </a:p>
                  </a:txBody>
                  <a:tcPr marT="91425" marB="91425" marR="91425" marL="91425"/>
                </a:tc>
              </a:tr>
              <a:tr h="366150">
                <a:tc>
                  <a:txBody>
                    <a:bodyPr/>
                    <a:lstStyle/>
                    <a:p>
                      <a:pPr indent="0" lvl="0" marL="0" rtl="0" algn="l">
                        <a:spcBef>
                          <a:spcPts val="0"/>
                        </a:spcBef>
                        <a:spcAft>
                          <a:spcPts val="0"/>
                        </a:spcAft>
                        <a:buNone/>
                      </a:pPr>
                      <a:r>
                        <a:rPr lang="en-AU"/>
                        <a:t>United States</a:t>
                      </a:r>
                      <a:endParaRPr/>
                    </a:p>
                  </a:txBody>
                  <a:tcPr marT="91425" marB="91425" marR="91425" marL="91425"/>
                </a:tc>
                <a:tc>
                  <a:txBody>
                    <a:bodyPr/>
                    <a:lstStyle/>
                    <a:p>
                      <a:pPr indent="0" lvl="0" marL="0" rtl="0" algn="l">
                        <a:spcBef>
                          <a:spcPts val="0"/>
                        </a:spcBef>
                        <a:spcAft>
                          <a:spcPts val="0"/>
                        </a:spcAft>
                        <a:buNone/>
                      </a:pPr>
                      <a:r>
                        <a:rPr lang="en-AU"/>
                        <a:t>High</a:t>
                      </a:r>
                      <a:endParaRPr/>
                    </a:p>
                  </a:txBody>
                  <a:tcPr marT="91425" marB="91425" marR="91425" marL="91425"/>
                </a:tc>
                <a:tc>
                  <a:txBody>
                    <a:bodyPr/>
                    <a:lstStyle/>
                    <a:p>
                      <a:pPr indent="0" lvl="0" marL="0" rtl="0" algn="l">
                        <a:spcBef>
                          <a:spcPts val="0"/>
                        </a:spcBef>
                        <a:spcAft>
                          <a:spcPts val="0"/>
                        </a:spcAft>
                        <a:buNone/>
                      </a:pPr>
                      <a:r>
                        <a:rPr lang="en-AU"/>
                        <a:t>North America</a:t>
                      </a:r>
                      <a:endParaRPr/>
                    </a:p>
                  </a:txBody>
                  <a:tcPr marT="91425" marB="91425" marR="91425" marL="91425"/>
                </a:tc>
              </a:tr>
              <a:tr h="366150">
                <a:tc>
                  <a:txBody>
                    <a:bodyPr/>
                    <a:lstStyle/>
                    <a:p>
                      <a:pPr indent="0" lvl="0" marL="0" rtl="0" algn="l">
                        <a:spcBef>
                          <a:spcPts val="0"/>
                        </a:spcBef>
                        <a:spcAft>
                          <a:spcPts val="0"/>
                        </a:spcAft>
                        <a:buNone/>
                      </a:pPr>
                      <a:r>
                        <a:rPr lang="en-AU"/>
                        <a:t>Japan</a:t>
                      </a:r>
                      <a:endParaRPr/>
                    </a:p>
                  </a:txBody>
                  <a:tcPr marT="91425" marB="91425" marR="91425" marL="91425"/>
                </a:tc>
                <a:tc>
                  <a:txBody>
                    <a:bodyPr/>
                    <a:lstStyle/>
                    <a:p>
                      <a:pPr indent="0" lvl="0" marL="0" rtl="0" algn="l">
                        <a:spcBef>
                          <a:spcPts val="0"/>
                        </a:spcBef>
                        <a:spcAft>
                          <a:spcPts val="0"/>
                        </a:spcAft>
                        <a:buNone/>
                      </a:pPr>
                      <a:r>
                        <a:rPr lang="en-AU"/>
                        <a:t>High</a:t>
                      </a:r>
                      <a:endParaRPr/>
                    </a:p>
                  </a:txBody>
                  <a:tcPr marT="91425" marB="91425" marR="91425" marL="91425"/>
                </a:tc>
                <a:tc>
                  <a:txBody>
                    <a:bodyPr/>
                    <a:lstStyle/>
                    <a:p>
                      <a:pPr indent="0" lvl="0" marL="0" rtl="0" algn="l">
                        <a:spcBef>
                          <a:spcPts val="0"/>
                        </a:spcBef>
                        <a:spcAft>
                          <a:spcPts val="0"/>
                        </a:spcAft>
                        <a:buNone/>
                      </a:pPr>
                      <a:r>
                        <a:rPr lang="en-AU"/>
                        <a:t>East Asia &amp; Pacific</a:t>
                      </a:r>
                      <a:endParaRPr/>
                    </a:p>
                  </a:txBody>
                  <a:tcPr marT="91425" marB="91425" marR="91425" marL="91425"/>
                </a:tc>
              </a:tr>
              <a:tr h="366150">
                <a:tc>
                  <a:txBody>
                    <a:bodyPr/>
                    <a:lstStyle/>
                    <a:p>
                      <a:pPr indent="0" lvl="0" marL="0" rtl="0" algn="l">
                        <a:spcBef>
                          <a:spcPts val="0"/>
                        </a:spcBef>
                        <a:spcAft>
                          <a:spcPts val="0"/>
                        </a:spcAft>
                        <a:buNone/>
                      </a:pPr>
                      <a:r>
                        <a:rPr lang="en-AU"/>
                        <a:t>Australia</a:t>
                      </a:r>
                      <a:endParaRPr/>
                    </a:p>
                  </a:txBody>
                  <a:tcPr marT="91425" marB="91425" marR="91425" marL="91425"/>
                </a:tc>
                <a:tc>
                  <a:txBody>
                    <a:bodyPr/>
                    <a:lstStyle/>
                    <a:p>
                      <a:pPr indent="0" lvl="0" marL="0" rtl="0" algn="l">
                        <a:spcBef>
                          <a:spcPts val="0"/>
                        </a:spcBef>
                        <a:spcAft>
                          <a:spcPts val="0"/>
                        </a:spcAft>
                        <a:buNone/>
                      </a:pPr>
                      <a:r>
                        <a:rPr lang="en-AU"/>
                        <a:t>High</a:t>
                      </a:r>
                      <a:endParaRPr/>
                    </a:p>
                  </a:txBody>
                  <a:tcPr marT="91425" marB="91425" marR="91425" marL="91425"/>
                </a:tc>
                <a:tc>
                  <a:txBody>
                    <a:bodyPr/>
                    <a:lstStyle/>
                    <a:p>
                      <a:pPr indent="0" lvl="0" marL="0" rtl="0" algn="l">
                        <a:spcBef>
                          <a:spcPts val="0"/>
                        </a:spcBef>
                        <a:spcAft>
                          <a:spcPts val="0"/>
                        </a:spcAft>
                        <a:buNone/>
                      </a:pPr>
                      <a:r>
                        <a:rPr lang="en-AU"/>
                        <a:t>East Asia &amp; Pacific</a:t>
                      </a:r>
                      <a:endParaRPr/>
                    </a:p>
                  </a:txBody>
                  <a:tcPr marT="91425" marB="91425" marR="91425" marL="91425"/>
                </a:tc>
              </a:tr>
              <a:tr h="366150">
                <a:tc>
                  <a:txBody>
                    <a:bodyPr/>
                    <a:lstStyle/>
                    <a:p>
                      <a:pPr indent="0" lvl="0" marL="0" rtl="0" algn="l">
                        <a:spcBef>
                          <a:spcPts val="0"/>
                        </a:spcBef>
                        <a:spcAft>
                          <a:spcPts val="0"/>
                        </a:spcAft>
                        <a:buNone/>
                      </a:pPr>
                      <a:r>
                        <a:rPr lang="en-AU"/>
                        <a:t>India</a:t>
                      </a:r>
                      <a:endParaRPr/>
                    </a:p>
                  </a:txBody>
                  <a:tcPr marT="91425" marB="91425" marR="91425" marL="91425"/>
                </a:tc>
                <a:tc>
                  <a:txBody>
                    <a:bodyPr/>
                    <a:lstStyle/>
                    <a:p>
                      <a:pPr indent="0" lvl="0" marL="0" rtl="0" algn="l">
                        <a:spcBef>
                          <a:spcPts val="0"/>
                        </a:spcBef>
                        <a:spcAft>
                          <a:spcPts val="0"/>
                        </a:spcAft>
                        <a:buNone/>
                      </a:pPr>
                      <a:r>
                        <a:rPr lang="en-AU"/>
                        <a:t>Lower middle</a:t>
                      </a:r>
                      <a:endParaRPr/>
                    </a:p>
                  </a:txBody>
                  <a:tcPr marT="91425" marB="91425" marR="91425" marL="91425"/>
                </a:tc>
                <a:tc>
                  <a:txBody>
                    <a:bodyPr/>
                    <a:lstStyle/>
                    <a:p>
                      <a:pPr indent="0" lvl="0" marL="0" rtl="0" algn="l">
                        <a:spcBef>
                          <a:spcPts val="0"/>
                        </a:spcBef>
                        <a:spcAft>
                          <a:spcPts val="0"/>
                        </a:spcAft>
                        <a:buNone/>
                      </a:pPr>
                      <a:r>
                        <a:rPr lang="en-AU"/>
                        <a:t>South Asia</a:t>
                      </a:r>
                      <a:endParaRPr/>
                    </a:p>
                  </a:txBody>
                  <a:tcPr marT="91425" marB="91425" marR="91425" marL="91425"/>
                </a:tc>
              </a:tr>
              <a:tr h="411025">
                <a:tc>
                  <a:txBody>
                    <a:bodyPr/>
                    <a:lstStyle/>
                    <a:p>
                      <a:pPr indent="0" lvl="0" marL="0" rtl="0" algn="l">
                        <a:spcBef>
                          <a:spcPts val="0"/>
                        </a:spcBef>
                        <a:spcAft>
                          <a:spcPts val="0"/>
                        </a:spcAft>
                        <a:buNone/>
                      </a:pPr>
                      <a:r>
                        <a:rPr lang="en-AU"/>
                        <a:t>China</a:t>
                      </a:r>
                      <a:endParaRPr/>
                    </a:p>
                  </a:txBody>
                  <a:tcPr marT="91425" marB="91425" marR="91425" marL="91425"/>
                </a:tc>
                <a:tc>
                  <a:txBody>
                    <a:bodyPr/>
                    <a:lstStyle/>
                    <a:p>
                      <a:pPr indent="0" lvl="0" marL="0" rtl="0" algn="l">
                        <a:spcBef>
                          <a:spcPts val="0"/>
                        </a:spcBef>
                        <a:spcAft>
                          <a:spcPts val="0"/>
                        </a:spcAft>
                        <a:buNone/>
                      </a:pPr>
                      <a:r>
                        <a:rPr lang="en-AU"/>
                        <a:t>Upper middle</a:t>
                      </a:r>
                      <a:endParaRPr/>
                    </a:p>
                  </a:txBody>
                  <a:tcPr marT="91425" marB="91425" marR="91425" marL="91425"/>
                </a:tc>
                <a:tc>
                  <a:txBody>
                    <a:bodyPr/>
                    <a:lstStyle/>
                    <a:p>
                      <a:pPr indent="0" lvl="0" marL="0" rtl="0" algn="l">
                        <a:spcBef>
                          <a:spcPts val="0"/>
                        </a:spcBef>
                        <a:spcAft>
                          <a:spcPts val="0"/>
                        </a:spcAft>
                        <a:buNone/>
                      </a:pPr>
                      <a:r>
                        <a:rPr lang="en-AU">
                          <a:solidFill>
                            <a:schemeClr val="dk1"/>
                          </a:solidFill>
                        </a:rPr>
                        <a:t>East Asia &amp; Pacific</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3a8cb6feb_3_3"/>
          <p:cNvSpPr txBox="1"/>
          <p:nvPr>
            <p:ph type="title"/>
          </p:nvPr>
        </p:nvSpPr>
        <p:spPr>
          <a:xfrm>
            <a:off x="447400" y="599603"/>
            <a:ext cx="11029500" cy="61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Analysis - Individual Countries</a:t>
            </a:r>
            <a:endParaRPr/>
          </a:p>
        </p:txBody>
      </p:sp>
      <p:pic>
        <p:nvPicPr>
          <p:cNvPr id="165" name="Google Shape;165;g113a8cb6feb_3_3"/>
          <p:cNvPicPr preferRelativeResize="0"/>
          <p:nvPr/>
        </p:nvPicPr>
        <p:blipFill>
          <a:blip r:embed="rId3">
            <a:alphaModFix/>
          </a:blip>
          <a:stretch>
            <a:fillRect/>
          </a:stretch>
        </p:blipFill>
        <p:spPr>
          <a:xfrm>
            <a:off x="581250" y="1043348"/>
            <a:ext cx="11029500" cy="5514750"/>
          </a:xfrm>
          <a:prstGeom prst="rect">
            <a:avLst/>
          </a:prstGeom>
          <a:noFill/>
          <a:ln>
            <a:noFill/>
          </a:ln>
        </p:spPr>
      </p:pic>
      <p:sp>
        <p:nvSpPr>
          <p:cNvPr id="166" name="Google Shape;166;g113a8cb6feb_3_3"/>
          <p:cNvSpPr/>
          <p:nvPr/>
        </p:nvSpPr>
        <p:spPr>
          <a:xfrm>
            <a:off x="5460450" y="3286000"/>
            <a:ext cx="141900" cy="141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13a8cb6feb_0_8"/>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Discussion</a:t>
            </a:r>
            <a:endParaRPr/>
          </a:p>
        </p:txBody>
      </p:sp>
      <p:sp>
        <p:nvSpPr>
          <p:cNvPr id="172" name="Google Shape;172;g113a8cb6feb_0_8"/>
          <p:cNvSpPr txBox="1"/>
          <p:nvPr>
            <p:ph idx="1" type="body"/>
          </p:nvPr>
        </p:nvSpPr>
        <p:spPr>
          <a:xfrm>
            <a:off x="500525" y="2156475"/>
            <a:ext cx="11029500" cy="3380700"/>
          </a:xfrm>
          <a:prstGeom prst="rect">
            <a:avLst/>
          </a:prstGeom>
        </p:spPr>
        <p:txBody>
          <a:bodyPr anchorCtr="0" anchor="ctr" bIns="45700" lIns="91425" spcFirstLastPara="1" rIns="91425" wrap="square" tIns="45700">
            <a:noAutofit/>
          </a:bodyPr>
          <a:lstStyle/>
          <a:p>
            <a:pPr indent="0" lvl="0" marL="0" rtl="0" algn="l">
              <a:lnSpc>
                <a:spcPct val="135714"/>
              </a:lnSpc>
              <a:spcBef>
                <a:spcPts val="0"/>
              </a:spcBef>
              <a:spcAft>
                <a:spcPts val="0"/>
              </a:spcAft>
              <a:buNone/>
            </a:pPr>
            <a:r>
              <a:t/>
            </a:r>
            <a:endParaRPr sz="1900">
              <a:solidFill>
                <a:srgbClr val="6688CC"/>
              </a:solidFill>
              <a:highlight>
                <a:srgbClr val="000C18"/>
              </a:highlight>
              <a:latin typeface="Courier New"/>
              <a:ea typeface="Courier New"/>
              <a:cs typeface="Courier New"/>
              <a:sym typeface="Courier New"/>
            </a:endParaRPr>
          </a:p>
          <a:p>
            <a:pPr indent="-349250" lvl="0" marL="457200" rtl="0" algn="l">
              <a:lnSpc>
                <a:spcPct val="115000"/>
              </a:lnSpc>
              <a:spcBef>
                <a:spcPts val="360"/>
              </a:spcBef>
              <a:spcAft>
                <a:spcPts val="0"/>
              </a:spcAft>
              <a:buSzPts val="1900"/>
              <a:buChar char="●"/>
            </a:pPr>
            <a:r>
              <a:rPr lang="en-AU" sz="1900"/>
              <a:t>Output from analysis on the surface made sense to us.</a:t>
            </a:r>
            <a:endParaRPr sz="1900"/>
          </a:p>
          <a:p>
            <a:pPr indent="0" lvl="0" marL="457200" rtl="0" algn="l">
              <a:lnSpc>
                <a:spcPct val="115000"/>
              </a:lnSpc>
              <a:spcBef>
                <a:spcPts val="600"/>
              </a:spcBef>
              <a:spcAft>
                <a:spcPts val="0"/>
              </a:spcAft>
              <a:buNone/>
            </a:pPr>
            <a:r>
              <a:t/>
            </a:r>
            <a:endParaRPr sz="1900"/>
          </a:p>
          <a:p>
            <a:pPr indent="-349250" lvl="0" marL="457200" rtl="0" algn="l">
              <a:lnSpc>
                <a:spcPct val="115000"/>
              </a:lnSpc>
              <a:spcBef>
                <a:spcPts val="600"/>
              </a:spcBef>
              <a:spcAft>
                <a:spcPts val="0"/>
              </a:spcAft>
              <a:buSzPts val="1900"/>
              <a:buChar char="●"/>
            </a:pPr>
            <a:r>
              <a:rPr lang="en-AU" sz="1900"/>
              <a:t>That being said:</a:t>
            </a:r>
            <a:endParaRPr sz="1900"/>
          </a:p>
          <a:p>
            <a:pPr indent="-349250" lvl="1" marL="914400" rtl="0" algn="l">
              <a:lnSpc>
                <a:spcPct val="115000"/>
              </a:lnSpc>
              <a:spcBef>
                <a:spcPts val="0"/>
              </a:spcBef>
              <a:spcAft>
                <a:spcPts val="0"/>
              </a:spcAft>
              <a:buSzPts val="1900"/>
              <a:buChar char="○"/>
            </a:pPr>
            <a:r>
              <a:rPr lang="en-AU" sz="1900"/>
              <a:t>Further investigation would be required as it is a complex issue with factors such as politics, country demographics, technological advancement etc. could not be factored into the analysis.</a:t>
            </a:r>
            <a:endParaRPr sz="1900"/>
          </a:p>
          <a:p>
            <a:pPr indent="0" lvl="0" marL="914400" rtl="0" algn="l">
              <a:lnSpc>
                <a:spcPct val="115000"/>
              </a:lnSpc>
              <a:spcBef>
                <a:spcPts val="600"/>
              </a:spcBef>
              <a:spcAft>
                <a:spcPts val="0"/>
              </a:spcAft>
              <a:buNone/>
            </a:pPr>
            <a:r>
              <a:t/>
            </a:r>
            <a:endParaRPr sz="1900"/>
          </a:p>
          <a:p>
            <a:pPr indent="-349250" lvl="0" marL="457200" rtl="0" algn="l">
              <a:lnSpc>
                <a:spcPct val="115000"/>
              </a:lnSpc>
              <a:spcBef>
                <a:spcPts val="600"/>
              </a:spcBef>
              <a:spcAft>
                <a:spcPts val="0"/>
              </a:spcAft>
              <a:buSzPts val="1900"/>
              <a:buChar char="●"/>
            </a:pPr>
            <a:r>
              <a:rPr lang="en-AU" sz="1900"/>
              <a:t>General conclusion from the data sets we analysed is that GDP in general does appear to have an impact on emission outputs and total GDP wealth can be seen to be concentrated to specific region (e.g. North America).</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3a8cb6feb_0_15"/>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Post Mortem</a:t>
            </a:r>
            <a:endParaRPr/>
          </a:p>
        </p:txBody>
      </p:sp>
      <p:sp>
        <p:nvSpPr>
          <p:cNvPr id="178" name="Google Shape;178;g113a8cb6feb_0_15"/>
          <p:cNvSpPr txBox="1"/>
          <p:nvPr>
            <p:ph idx="1" type="body"/>
          </p:nvPr>
        </p:nvSpPr>
        <p:spPr>
          <a:xfrm>
            <a:off x="581250" y="2168277"/>
            <a:ext cx="11029500" cy="4321500"/>
          </a:xfrm>
          <a:prstGeom prst="rect">
            <a:avLst/>
          </a:prstGeom>
        </p:spPr>
        <p:txBody>
          <a:bodyPr anchorCtr="0" anchor="ctr" bIns="45700" lIns="91425" spcFirstLastPara="1" rIns="91425" wrap="square" tIns="45700">
            <a:normAutofit fontScale="85000" lnSpcReduction="20000"/>
          </a:bodyPr>
          <a:lstStyle/>
          <a:p>
            <a:pPr indent="-361162" lvl="0" marL="457200" rtl="0" algn="l">
              <a:spcBef>
                <a:spcPts val="360"/>
              </a:spcBef>
              <a:spcAft>
                <a:spcPts val="0"/>
              </a:spcAft>
              <a:buSzPct val="98240"/>
              <a:buChar char="●"/>
            </a:pPr>
            <a:r>
              <a:rPr lang="en-AU" sz="2500"/>
              <a:t>Challenges:  </a:t>
            </a:r>
            <a:endParaRPr sz="2500"/>
          </a:p>
          <a:p>
            <a:pPr indent="-361162" lvl="1" marL="914400" rtl="0" algn="l">
              <a:spcBef>
                <a:spcPts val="0"/>
              </a:spcBef>
              <a:spcAft>
                <a:spcPts val="0"/>
              </a:spcAft>
              <a:buSzPct val="98240"/>
              <a:buChar char="○"/>
            </a:pPr>
            <a:r>
              <a:rPr lang="en-AU" sz="2500"/>
              <a:t>Deciding on a topic/target to explore/analyse within a 1 to 2 week period of time.</a:t>
            </a:r>
            <a:endParaRPr sz="2500"/>
          </a:p>
          <a:p>
            <a:pPr indent="-363537" lvl="1" marL="914400" rtl="0" algn="l">
              <a:spcBef>
                <a:spcPts val="0"/>
              </a:spcBef>
              <a:spcAft>
                <a:spcPts val="0"/>
              </a:spcAft>
              <a:buSzPct val="100000"/>
              <a:buChar char="○"/>
            </a:pPr>
            <a:r>
              <a:rPr lang="en-AU" sz="2500"/>
              <a:t>Cleaning the data sets (FALSE Values, Changes to floats from objects, Transposing the data for plotting).</a:t>
            </a:r>
            <a:endParaRPr sz="2500"/>
          </a:p>
          <a:p>
            <a:pPr indent="-361162" lvl="1" marL="914400" rtl="0" algn="l">
              <a:spcBef>
                <a:spcPts val="0"/>
              </a:spcBef>
              <a:spcAft>
                <a:spcPts val="0"/>
              </a:spcAft>
              <a:buSzPct val="98240"/>
              <a:buChar char="○"/>
            </a:pPr>
            <a:r>
              <a:rPr lang="en-AU" sz="2500"/>
              <a:t>Understanding the actual data itself in a short period of time. For example, there are many different ways of measuring a country’s wealth (GDP, GNI etc.) and or emissions (CO2, CO2e, Global Temperatures etc.).</a:t>
            </a:r>
            <a:endParaRPr sz="2500"/>
          </a:p>
          <a:p>
            <a:pPr indent="0" lvl="0" marL="914400" rtl="0" algn="l">
              <a:spcBef>
                <a:spcPts val="600"/>
              </a:spcBef>
              <a:spcAft>
                <a:spcPts val="0"/>
              </a:spcAft>
              <a:buNone/>
            </a:pPr>
            <a:r>
              <a:rPr lang="en-AU" sz="2500"/>
              <a:t> </a:t>
            </a:r>
            <a:endParaRPr sz="2500"/>
          </a:p>
          <a:p>
            <a:pPr indent="-361162" lvl="0" marL="457200" rtl="0" algn="l">
              <a:spcBef>
                <a:spcPts val="600"/>
              </a:spcBef>
              <a:spcAft>
                <a:spcPts val="0"/>
              </a:spcAft>
              <a:buSzPct val="98240"/>
              <a:buChar char="●"/>
            </a:pPr>
            <a:r>
              <a:rPr lang="en-AU" sz="2500"/>
              <a:t>Further Research: </a:t>
            </a:r>
            <a:endParaRPr sz="2500"/>
          </a:p>
          <a:p>
            <a:pPr indent="-361162" lvl="1" marL="914400" rtl="0" algn="l">
              <a:spcBef>
                <a:spcPts val="0"/>
              </a:spcBef>
              <a:spcAft>
                <a:spcPts val="0"/>
              </a:spcAft>
              <a:buSzPct val="98240"/>
              <a:buChar char="○"/>
            </a:pPr>
            <a:r>
              <a:rPr lang="en-AU" sz="2500"/>
              <a:t>Impact of globalisation (e.g. points in time when manufacturing started to shift from developed nations to developing nations).</a:t>
            </a:r>
            <a:endParaRPr sz="2500"/>
          </a:p>
          <a:p>
            <a:pPr indent="-361162" lvl="1" marL="914400" rtl="0" algn="l">
              <a:spcBef>
                <a:spcPts val="0"/>
              </a:spcBef>
              <a:spcAft>
                <a:spcPts val="0"/>
              </a:spcAft>
              <a:buSzPct val="98240"/>
              <a:buChar char="○"/>
            </a:pPr>
            <a:r>
              <a:rPr lang="en-AU" sz="2500"/>
              <a:t>More data would always be useful, such a more countries and greater period of time to see more longer term trends.</a:t>
            </a:r>
            <a:endParaRPr sz="2500"/>
          </a:p>
          <a:p>
            <a:pPr indent="-363537" lvl="1" marL="914400" rtl="0" algn="l">
              <a:spcBef>
                <a:spcPts val="0"/>
              </a:spcBef>
              <a:spcAft>
                <a:spcPts val="0"/>
              </a:spcAft>
              <a:buSzPct val="100000"/>
              <a:buChar char="○"/>
            </a:pPr>
            <a:r>
              <a:rPr lang="en-AU" sz="2500"/>
              <a:t>More time to review potential existing research and literature.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3a8cb6feb_0_21"/>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Questions</a:t>
            </a:r>
            <a:endParaRPr/>
          </a:p>
        </p:txBody>
      </p:sp>
      <p:sp>
        <p:nvSpPr>
          <p:cNvPr id="184" name="Google Shape;184;g113a8cb6feb_0_21"/>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t/>
            </a:r>
            <a:endParaRPr sz="1050">
              <a:solidFill>
                <a:srgbClr val="6688CC"/>
              </a:solidFill>
              <a:highlight>
                <a:srgbClr val="000C18"/>
              </a:highlight>
              <a:latin typeface="Courier New"/>
              <a:ea typeface="Courier New"/>
              <a:cs typeface="Courier New"/>
              <a:sym typeface="Courier New"/>
            </a:endParaRPr>
          </a:p>
          <a:p>
            <a:pPr indent="0" lvl="0" marL="0" rtl="0" algn="l">
              <a:spcBef>
                <a:spcPts val="360"/>
              </a:spcBef>
              <a:spcAft>
                <a:spcPts val="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432375" y="582875"/>
            <a:ext cx="11029500" cy="601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AU"/>
              <a:t>INTRODUCTION, MOTIVATION AND METHODOLOGY</a:t>
            </a:r>
            <a:endParaRPr/>
          </a:p>
        </p:txBody>
      </p:sp>
      <p:sp>
        <p:nvSpPr>
          <p:cNvPr id="106" name="Google Shape;106;p2"/>
          <p:cNvSpPr txBox="1"/>
          <p:nvPr>
            <p:ph idx="1" type="body"/>
          </p:nvPr>
        </p:nvSpPr>
        <p:spPr>
          <a:xfrm>
            <a:off x="581250" y="1350975"/>
            <a:ext cx="11029500" cy="684600"/>
          </a:xfrm>
          <a:prstGeom prst="rect">
            <a:avLst/>
          </a:prstGeom>
          <a:noFill/>
          <a:ln>
            <a:noFill/>
          </a:ln>
        </p:spPr>
        <p:txBody>
          <a:bodyPr anchorCtr="0" anchor="ctr" bIns="45700" lIns="91425" spcFirstLastPara="1" rIns="91425" wrap="square" tIns="45700">
            <a:normAutofit/>
          </a:bodyPr>
          <a:lstStyle/>
          <a:p>
            <a:pPr indent="-327406" lvl="0" marL="457200" rtl="0" algn="l">
              <a:lnSpc>
                <a:spcPct val="110000"/>
              </a:lnSpc>
              <a:spcBef>
                <a:spcPts val="0"/>
              </a:spcBef>
              <a:spcAft>
                <a:spcPts val="0"/>
              </a:spcAft>
              <a:buSzPts val="1556"/>
              <a:buChar char="●"/>
            </a:pPr>
            <a:r>
              <a:rPr lang="en-AU" sz="1600"/>
              <a:t>Hypothesis - “As a country’s GDP increases does emissions (CO2e) decrease?”</a:t>
            </a:r>
            <a:endParaRPr sz="1600"/>
          </a:p>
        </p:txBody>
      </p:sp>
      <p:sp>
        <p:nvSpPr>
          <p:cNvPr id="107" name="Google Shape;107;p2"/>
          <p:cNvSpPr txBox="1"/>
          <p:nvPr/>
        </p:nvSpPr>
        <p:spPr>
          <a:xfrm>
            <a:off x="581250" y="2035575"/>
            <a:ext cx="68556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0000"/>
              </a:lnSpc>
              <a:spcBef>
                <a:spcPts val="0"/>
              </a:spcBef>
              <a:spcAft>
                <a:spcPts val="0"/>
              </a:spcAft>
              <a:buClr>
                <a:schemeClr val="accent1"/>
              </a:buClr>
              <a:buSzPts val="1600"/>
              <a:buFont typeface="Libre Franklin"/>
              <a:buChar char="●"/>
            </a:pPr>
            <a:r>
              <a:rPr lang="en-AU" sz="1600">
                <a:solidFill>
                  <a:srgbClr val="3F3F3F"/>
                </a:solidFill>
                <a:latin typeface="Libre Franklin"/>
                <a:ea typeface="Libre Franklin"/>
                <a:cs typeface="Libre Franklin"/>
                <a:sym typeface="Libre Franklin"/>
              </a:rPr>
              <a:t>Do you think there is a correlation?</a:t>
            </a:r>
            <a:endParaRPr sz="1600">
              <a:solidFill>
                <a:srgbClr val="3F3F3F"/>
              </a:solidFill>
              <a:latin typeface="Libre Franklin"/>
              <a:ea typeface="Libre Franklin"/>
              <a:cs typeface="Libre Franklin"/>
              <a:sym typeface="Libre Franklin"/>
            </a:endParaRPr>
          </a:p>
        </p:txBody>
      </p:sp>
      <p:pic>
        <p:nvPicPr>
          <p:cNvPr id="108" name="Google Shape;108;p2"/>
          <p:cNvPicPr preferRelativeResize="0"/>
          <p:nvPr/>
        </p:nvPicPr>
        <p:blipFill>
          <a:blip r:embed="rId3">
            <a:alphaModFix/>
          </a:blip>
          <a:stretch>
            <a:fillRect/>
          </a:stretch>
        </p:blipFill>
        <p:spPr>
          <a:xfrm>
            <a:off x="2768012" y="2907200"/>
            <a:ext cx="6358224" cy="333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3a8cb6feb_1_0"/>
          <p:cNvSpPr txBox="1"/>
          <p:nvPr>
            <p:ph type="title"/>
          </p:nvPr>
        </p:nvSpPr>
        <p:spPr>
          <a:xfrm>
            <a:off x="457175" y="892903"/>
            <a:ext cx="11029500" cy="576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Questions</a:t>
            </a:r>
            <a:endParaRPr/>
          </a:p>
        </p:txBody>
      </p:sp>
      <p:sp>
        <p:nvSpPr>
          <p:cNvPr id="114" name="Google Shape;114;g113a8cb6feb_1_0"/>
          <p:cNvSpPr txBox="1"/>
          <p:nvPr>
            <p:ph idx="1" type="body"/>
          </p:nvPr>
        </p:nvSpPr>
        <p:spPr>
          <a:xfrm>
            <a:off x="962250" y="1469202"/>
            <a:ext cx="11029500" cy="1767600"/>
          </a:xfrm>
          <a:prstGeom prst="rect">
            <a:avLst/>
          </a:prstGeom>
        </p:spPr>
        <p:txBody>
          <a:bodyPr anchorCtr="0" anchor="ctr" bIns="45700" lIns="91425" spcFirstLastPara="1" rIns="91425" wrap="square" tIns="45700">
            <a:normAutofit/>
          </a:bodyPr>
          <a:lstStyle/>
          <a:p>
            <a:pPr indent="-307127" lvl="0" marL="306000" rtl="0" algn="l">
              <a:lnSpc>
                <a:spcPct val="150000"/>
              </a:lnSpc>
              <a:spcBef>
                <a:spcPts val="0"/>
              </a:spcBef>
              <a:spcAft>
                <a:spcPts val="0"/>
              </a:spcAft>
              <a:buSzPts val="1464"/>
              <a:buAutoNum type="arabicPeriod"/>
            </a:pPr>
            <a:r>
              <a:rPr lang="en-AU" sz="1600"/>
              <a:t>Does CO2e </a:t>
            </a:r>
            <a:r>
              <a:rPr b="1" lang="en-AU" sz="1600"/>
              <a:t>emissions </a:t>
            </a:r>
            <a:r>
              <a:rPr lang="en-AU" sz="1600"/>
              <a:t>have a relationship to a country or </a:t>
            </a:r>
            <a:r>
              <a:rPr b="1" lang="en-AU" sz="1600"/>
              <a:t>regions</a:t>
            </a:r>
            <a:r>
              <a:rPr lang="en-AU" sz="1600"/>
              <a:t>?</a:t>
            </a:r>
            <a:endParaRPr sz="1600"/>
          </a:p>
          <a:p>
            <a:pPr indent="-312969" lvl="0" marL="306000" rtl="0" algn="l">
              <a:lnSpc>
                <a:spcPct val="150000"/>
              </a:lnSpc>
              <a:spcBef>
                <a:spcPts val="0"/>
              </a:spcBef>
              <a:spcAft>
                <a:spcPts val="0"/>
              </a:spcAft>
              <a:buSzPts val="1556"/>
              <a:buAutoNum type="arabicPeriod"/>
            </a:pPr>
            <a:r>
              <a:rPr lang="en-AU" sz="1600"/>
              <a:t>Are there other factors such as a country or region’s </a:t>
            </a:r>
            <a:r>
              <a:rPr b="1" lang="en-AU" sz="1600"/>
              <a:t>income group</a:t>
            </a:r>
            <a:r>
              <a:rPr lang="en-AU" sz="1600"/>
              <a:t>?</a:t>
            </a:r>
            <a:endParaRPr sz="1600"/>
          </a:p>
          <a:p>
            <a:pPr indent="-312969" lvl="0" marL="306000" rtl="0" algn="l">
              <a:lnSpc>
                <a:spcPct val="150000"/>
              </a:lnSpc>
              <a:spcBef>
                <a:spcPts val="0"/>
              </a:spcBef>
              <a:spcAft>
                <a:spcPts val="0"/>
              </a:spcAft>
              <a:buSzPts val="1556"/>
              <a:buAutoNum type="arabicPeriod"/>
            </a:pPr>
            <a:r>
              <a:rPr lang="en-AU" sz="1600"/>
              <a:t>What does this look like in terms of </a:t>
            </a:r>
            <a:r>
              <a:rPr b="1" lang="en-AU" sz="1600"/>
              <a:t>individual country</a:t>
            </a:r>
            <a:r>
              <a:rPr lang="en-AU" sz="1600"/>
              <a:t> basis?</a:t>
            </a:r>
            <a:endParaRPr sz="1600"/>
          </a:p>
        </p:txBody>
      </p:sp>
      <p:sp>
        <p:nvSpPr>
          <p:cNvPr id="115" name="Google Shape;115;g113a8cb6feb_1_0"/>
          <p:cNvSpPr txBox="1"/>
          <p:nvPr>
            <p:ph idx="1" type="body"/>
          </p:nvPr>
        </p:nvSpPr>
        <p:spPr>
          <a:xfrm>
            <a:off x="581250" y="3378425"/>
            <a:ext cx="11029500" cy="2988600"/>
          </a:xfrm>
          <a:prstGeom prst="rect">
            <a:avLst/>
          </a:prstGeom>
        </p:spPr>
        <p:txBody>
          <a:bodyPr anchorCtr="0" anchor="t" bIns="45700" lIns="91425" spcFirstLastPara="1" rIns="91425" wrap="square" tIns="45700">
            <a:noAutofit/>
          </a:bodyPr>
          <a:lstStyle/>
          <a:p>
            <a:pPr indent="0" lvl="0" marL="0" marR="0" rtl="0" algn="ctr">
              <a:lnSpc>
                <a:spcPct val="140000"/>
              </a:lnSpc>
              <a:spcBef>
                <a:spcPts val="0"/>
              </a:spcBef>
              <a:spcAft>
                <a:spcPts val="0"/>
              </a:spcAft>
              <a:buNone/>
            </a:pPr>
            <a:r>
              <a:t/>
            </a:r>
            <a:endParaRPr sz="1600"/>
          </a:p>
          <a:p>
            <a:pPr indent="-315763" lvl="0" marL="306000" marR="0" rtl="0" algn="l">
              <a:lnSpc>
                <a:spcPct val="140000"/>
              </a:lnSpc>
              <a:spcBef>
                <a:spcPts val="0"/>
              </a:spcBef>
              <a:spcAft>
                <a:spcPts val="0"/>
              </a:spcAft>
              <a:buSzPts val="1600"/>
              <a:buChar char="●"/>
            </a:pPr>
            <a:r>
              <a:rPr lang="en-AU" sz="1600"/>
              <a:t>Data chosen from </a:t>
            </a:r>
            <a:r>
              <a:rPr b="1" lang="en-AU" sz="1600"/>
              <a:t>The World Bank</a:t>
            </a:r>
            <a:endParaRPr sz="1600"/>
          </a:p>
          <a:p>
            <a:pPr indent="-302444" lvl="1" marL="630000" marR="0" rtl="0" algn="l">
              <a:lnSpc>
                <a:spcPct val="140000"/>
              </a:lnSpc>
              <a:spcBef>
                <a:spcPts val="0"/>
              </a:spcBef>
              <a:spcAft>
                <a:spcPts val="0"/>
              </a:spcAft>
              <a:buSzPts val="1600"/>
              <a:buChar char="○"/>
            </a:pPr>
            <a:r>
              <a:rPr b="1" lang="en-AU" sz="1600"/>
              <a:t>Reliable</a:t>
            </a:r>
            <a:r>
              <a:rPr lang="en-AU" sz="1600"/>
              <a:t>, free </a:t>
            </a:r>
            <a:r>
              <a:rPr b="1" lang="en-AU" sz="1600"/>
              <a:t>access </a:t>
            </a:r>
            <a:r>
              <a:rPr lang="en-AU" sz="1600"/>
              <a:t>and widely accepted as being a </a:t>
            </a:r>
            <a:r>
              <a:rPr b="1" lang="en-AU" sz="1600"/>
              <a:t>reputable </a:t>
            </a:r>
            <a:r>
              <a:rPr lang="en-AU" sz="1600"/>
              <a:t>source</a:t>
            </a:r>
            <a:endParaRPr sz="1600"/>
          </a:p>
          <a:p>
            <a:pPr indent="-302444" lvl="1" marL="630000" marR="0" rtl="0" algn="l">
              <a:lnSpc>
                <a:spcPct val="140000"/>
              </a:lnSpc>
              <a:spcBef>
                <a:spcPts val="0"/>
              </a:spcBef>
              <a:spcAft>
                <a:spcPts val="0"/>
              </a:spcAft>
              <a:buSzPts val="1600"/>
              <a:buChar char="○"/>
            </a:pPr>
            <a:r>
              <a:rPr lang="en-AU" sz="1600"/>
              <a:t>Previous experience drawing on data from class (important due to small project timeframe)</a:t>
            </a:r>
            <a:endParaRPr sz="1600"/>
          </a:p>
          <a:p>
            <a:pPr indent="-302444" lvl="1" marL="630000" marR="0" rtl="0" algn="l">
              <a:lnSpc>
                <a:spcPct val="140000"/>
              </a:lnSpc>
              <a:spcBef>
                <a:spcPts val="0"/>
              </a:spcBef>
              <a:spcAft>
                <a:spcPts val="0"/>
              </a:spcAft>
              <a:buSzPts val="1600"/>
              <a:buChar char="○"/>
            </a:pPr>
            <a:r>
              <a:rPr lang="en-AU" sz="1600"/>
              <a:t>Taking data from one source reduces </a:t>
            </a:r>
            <a:r>
              <a:rPr lang="en-AU" sz="1600"/>
              <a:t>discrepancies</a:t>
            </a:r>
            <a:r>
              <a:rPr lang="en-AU" sz="1600"/>
              <a:t> and improves merge-ability</a:t>
            </a:r>
            <a:endParaRPr sz="1600"/>
          </a:p>
          <a:p>
            <a:pPr indent="0" lvl="0" marL="630000" marR="0" rtl="0" algn="l">
              <a:lnSpc>
                <a:spcPct val="140000"/>
              </a:lnSpc>
              <a:spcBef>
                <a:spcPts val="0"/>
              </a:spcBef>
              <a:spcAft>
                <a:spcPts val="0"/>
              </a:spcAft>
              <a:buNone/>
            </a:pPr>
            <a:r>
              <a:t/>
            </a:r>
            <a:endParaRPr sz="1600"/>
          </a:p>
          <a:p>
            <a:pPr indent="-315763" lvl="0" marL="306000" marR="0" rtl="0" algn="l">
              <a:lnSpc>
                <a:spcPct val="140000"/>
              </a:lnSpc>
              <a:spcBef>
                <a:spcPts val="0"/>
              </a:spcBef>
              <a:spcAft>
                <a:spcPts val="0"/>
              </a:spcAft>
              <a:buSzPts val="1600"/>
              <a:buChar char="●"/>
            </a:pPr>
            <a:r>
              <a:rPr lang="en-AU" sz="1600"/>
              <a:t>Kaggle had alternative data options but they weren’t related as specifically to GDP or emissions. </a:t>
            </a:r>
            <a:r>
              <a:rPr lang="en-AU" sz="1600"/>
              <a:t>(</a:t>
            </a:r>
            <a:r>
              <a:rPr lang="en-AU" sz="1600" u="sng">
                <a:solidFill>
                  <a:schemeClr val="hlink"/>
                </a:solidFill>
                <a:hlinkClick r:id="rId3"/>
              </a:rPr>
              <a:t>https://www.kaggle.com/berkeleyearth/climate-change-earth-surface-temperature-data/version/2</a:t>
            </a:r>
            <a:r>
              <a:rPr lang="en-AU" sz="1600"/>
              <a:t> )</a:t>
            </a:r>
            <a:endParaRPr sz="1600"/>
          </a:p>
        </p:txBody>
      </p:sp>
      <p:sp>
        <p:nvSpPr>
          <p:cNvPr id="116" name="Google Shape;116;g113a8cb6feb_1_0"/>
          <p:cNvSpPr txBox="1"/>
          <p:nvPr/>
        </p:nvSpPr>
        <p:spPr>
          <a:xfrm>
            <a:off x="581250" y="3057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2800">
                <a:solidFill>
                  <a:srgbClr val="3F3F3F"/>
                </a:solidFill>
                <a:latin typeface="Franklin Gothic"/>
                <a:ea typeface="Franklin Gothic"/>
                <a:cs typeface="Franklin Gothic"/>
                <a:sym typeface="Franklin Gothic"/>
              </a:rPr>
              <a:t>Data</a:t>
            </a:r>
            <a:endParaRPr sz="2800">
              <a:solidFill>
                <a:srgbClr val="3F3F3F"/>
              </a:solidFill>
              <a:latin typeface="Franklin Gothic"/>
              <a:ea typeface="Franklin Gothic"/>
              <a:cs typeface="Franklin Gothic"/>
              <a:sym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3a8cb6feb_0_1"/>
          <p:cNvSpPr txBox="1"/>
          <p:nvPr>
            <p:ph type="title"/>
          </p:nvPr>
        </p:nvSpPr>
        <p:spPr>
          <a:xfrm>
            <a:off x="581200" y="702148"/>
            <a:ext cx="11029500" cy="54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Cleanup &amp; Exploration</a:t>
            </a:r>
            <a:endParaRPr/>
          </a:p>
        </p:txBody>
      </p:sp>
      <p:sp>
        <p:nvSpPr>
          <p:cNvPr id="122" name="Google Shape;122;g113a8cb6feb_0_1"/>
          <p:cNvSpPr txBox="1"/>
          <p:nvPr>
            <p:ph idx="1" type="body"/>
          </p:nvPr>
        </p:nvSpPr>
        <p:spPr>
          <a:xfrm>
            <a:off x="364625" y="1387925"/>
            <a:ext cx="11734800" cy="5274000"/>
          </a:xfrm>
          <a:prstGeom prst="rect">
            <a:avLst/>
          </a:prstGeom>
        </p:spPr>
        <p:txBody>
          <a:bodyPr anchorCtr="0" anchor="ctr" bIns="45700" lIns="91425" spcFirstLastPara="1" rIns="91425" wrap="square" tIns="45700">
            <a:noAutofit/>
          </a:bodyPr>
          <a:lstStyle/>
          <a:p>
            <a:pPr indent="-365506" lvl="0" marL="457200" rtl="0" algn="l">
              <a:spcBef>
                <a:spcPts val="360"/>
              </a:spcBef>
              <a:spcAft>
                <a:spcPts val="0"/>
              </a:spcAft>
              <a:buSzPts val="2156"/>
              <a:buChar char="●"/>
            </a:pPr>
            <a:r>
              <a:rPr lang="en-AU" sz="2200"/>
              <a:t>Data Sets:</a:t>
            </a:r>
            <a:endParaRPr sz="2200"/>
          </a:p>
          <a:p>
            <a:pPr indent="-365506" lvl="1" marL="914400" rtl="0" algn="l">
              <a:lnSpc>
                <a:spcPct val="115000"/>
              </a:lnSpc>
              <a:spcBef>
                <a:spcPts val="0"/>
              </a:spcBef>
              <a:spcAft>
                <a:spcPts val="0"/>
              </a:spcAft>
              <a:buSzPts val="2156"/>
              <a:buChar char="○"/>
            </a:pPr>
            <a:r>
              <a:rPr lang="en-AU" sz="1900"/>
              <a:t>Three sets of data was downloaded from The World Bank website as csv flat files (CO2e emissions, GDP and region).</a:t>
            </a:r>
            <a:endParaRPr sz="1900"/>
          </a:p>
          <a:p>
            <a:pPr indent="-365506" lvl="1" marL="914400" rtl="0" algn="l">
              <a:lnSpc>
                <a:spcPct val="115000"/>
              </a:lnSpc>
              <a:spcBef>
                <a:spcPts val="0"/>
              </a:spcBef>
              <a:spcAft>
                <a:spcPts val="0"/>
              </a:spcAft>
              <a:buSzPts val="2156"/>
              <a:buChar char="○"/>
            </a:pPr>
            <a:r>
              <a:rPr lang="en-AU" sz="1900"/>
              <a:t>Each group member was assigned one each to cleanse, this included:</a:t>
            </a:r>
            <a:endParaRPr sz="1900"/>
          </a:p>
          <a:p>
            <a:pPr indent="-365506" lvl="2" marL="1371600" rtl="0" algn="l">
              <a:lnSpc>
                <a:spcPct val="115000"/>
              </a:lnSpc>
              <a:spcBef>
                <a:spcPts val="0"/>
              </a:spcBef>
              <a:spcAft>
                <a:spcPts val="0"/>
              </a:spcAft>
              <a:buSzPts val="2156"/>
              <a:buChar char="■"/>
            </a:pPr>
            <a:r>
              <a:rPr lang="en-AU" sz="1800"/>
              <a:t>Removing “NaN” data</a:t>
            </a:r>
            <a:endParaRPr sz="1800"/>
          </a:p>
          <a:p>
            <a:pPr indent="-365506" lvl="2" marL="1371600" rtl="0" algn="l">
              <a:lnSpc>
                <a:spcPct val="115000"/>
              </a:lnSpc>
              <a:spcBef>
                <a:spcPts val="0"/>
              </a:spcBef>
              <a:spcAft>
                <a:spcPts val="0"/>
              </a:spcAft>
              <a:buSzPts val="2156"/>
              <a:buChar char="■"/>
            </a:pPr>
            <a:r>
              <a:rPr lang="en-AU" sz="1800"/>
              <a:t>Cleaning up data formats (some of data, numbers were provided as “objects” or text).</a:t>
            </a:r>
            <a:endParaRPr sz="1800"/>
          </a:p>
          <a:p>
            <a:pPr indent="-365506" lvl="2" marL="1371600" rtl="0" algn="l">
              <a:lnSpc>
                <a:spcPct val="115000"/>
              </a:lnSpc>
              <a:spcBef>
                <a:spcPts val="0"/>
              </a:spcBef>
              <a:spcAft>
                <a:spcPts val="0"/>
              </a:spcAft>
              <a:buSzPts val="2156"/>
              <a:buChar char="■"/>
            </a:pPr>
            <a:r>
              <a:rPr lang="en-AU" sz="1800"/>
              <a:t>Removing any “FALSE” data (which were replaced with a 0).</a:t>
            </a:r>
            <a:endParaRPr sz="1800"/>
          </a:p>
          <a:p>
            <a:pPr indent="-365506" lvl="1" marL="914400" rtl="0" algn="l">
              <a:lnSpc>
                <a:spcPct val="115000"/>
              </a:lnSpc>
              <a:spcBef>
                <a:spcPts val="0"/>
              </a:spcBef>
              <a:spcAft>
                <a:spcPts val="0"/>
              </a:spcAft>
              <a:buSzPts val="2156"/>
              <a:buChar char="○"/>
            </a:pPr>
            <a:r>
              <a:rPr lang="en-AU" sz="1900"/>
              <a:t>Once each data set was cleaned, they were exported as CSV files for group mates to share and merge with their data.</a:t>
            </a:r>
            <a:endParaRPr sz="1900"/>
          </a:p>
          <a:p>
            <a:pPr indent="-365506" lvl="1" marL="914400" rtl="0" algn="l">
              <a:lnSpc>
                <a:spcPct val="115000"/>
              </a:lnSpc>
              <a:spcBef>
                <a:spcPts val="0"/>
              </a:spcBef>
              <a:spcAft>
                <a:spcPts val="0"/>
              </a:spcAft>
              <a:buSzPts val="2156"/>
              <a:buChar char="○"/>
            </a:pPr>
            <a:r>
              <a:rPr lang="en-AU" sz="1900"/>
              <a:t>Due to the set up of some of the data, plotting was difficult unless the dataset were transposed for GDP and emissions over time. </a:t>
            </a:r>
            <a:endParaRPr sz="1900"/>
          </a:p>
          <a:p>
            <a:pPr indent="-365506" lvl="1" marL="914400" rtl="0" algn="l">
              <a:lnSpc>
                <a:spcPct val="115000"/>
              </a:lnSpc>
              <a:spcBef>
                <a:spcPts val="0"/>
              </a:spcBef>
              <a:spcAft>
                <a:spcPts val="0"/>
              </a:spcAft>
              <a:buSzPts val="2156"/>
              <a:buChar char="○"/>
            </a:pPr>
            <a:r>
              <a:rPr lang="en-AU" sz="1900"/>
              <a:t>Use of the region data set and “groupby” function helped to format data frames to what we needed.</a:t>
            </a:r>
            <a:endParaRPr sz="1900"/>
          </a:p>
          <a:p>
            <a:pPr indent="0" lvl="0" marL="0" rtl="0" algn="l">
              <a:spcBef>
                <a:spcPts val="600"/>
              </a:spcBef>
              <a:spcAft>
                <a:spcPts val="6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3a8cb6feb_2_7"/>
          <p:cNvSpPr txBox="1"/>
          <p:nvPr>
            <p:ph type="title"/>
          </p:nvPr>
        </p:nvSpPr>
        <p:spPr>
          <a:xfrm>
            <a:off x="498575" y="501478"/>
            <a:ext cx="11029500" cy="655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Analysis - GDP and Emission (CO2e) by Regions</a:t>
            </a:r>
            <a:endParaRPr/>
          </a:p>
        </p:txBody>
      </p:sp>
      <p:sp>
        <p:nvSpPr>
          <p:cNvPr id="128" name="Google Shape;128;g113a8cb6feb_2_7"/>
          <p:cNvSpPr txBox="1"/>
          <p:nvPr>
            <p:ph idx="1" type="body"/>
          </p:nvPr>
        </p:nvSpPr>
        <p:spPr>
          <a:xfrm>
            <a:off x="354575" y="1649175"/>
            <a:ext cx="11317500" cy="5110800"/>
          </a:xfrm>
          <a:prstGeom prst="rect">
            <a:avLst/>
          </a:prstGeom>
        </p:spPr>
        <p:txBody>
          <a:bodyPr anchorCtr="0" anchor="ctr" bIns="45700" lIns="91425" spcFirstLastPara="1" rIns="91425" wrap="square" tIns="45700">
            <a:noAutofit/>
          </a:bodyPr>
          <a:lstStyle/>
          <a:p>
            <a:pPr indent="-399020" lvl="0" marL="457200" rtl="0" algn="l">
              <a:lnSpc>
                <a:spcPct val="115000"/>
              </a:lnSpc>
              <a:spcBef>
                <a:spcPts val="360"/>
              </a:spcBef>
              <a:spcAft>
                <a:spcPts val="0"/>
              </a:spcAft>
              <a:buSzPts val="2684"/>
              <a:buChar char="●"/>
            </a:pPr>
            <a:r>
              <a:rPr lang="en-AU" sz="2683"/>
              <a:t>Python Commands:</a:t>
            </a:r>
            <a:endParaRPr sz="2683"/>
          </a:p>
          <a:p>
            <a:pPr indent="-399020" lvl="1" marL="914400" rtl="0" algn="l">
              <a:lnSpc>
                <a:spcPct val="115000"/>
              </a:lnSpc>
              <a:spcBef>
                <a:spcPts val="0"/>
              </a:spcBef>
              <a:spcAft>
                <a:spcPts val="0"/>
              </a:spcAft>
              <a:buSzPts val="2684"/>
              <a:buChar char="○"/>
            </a:pPr>
            <a:r>
              <a:rPr lang="en-AU" sz="2683"/>
              <a:t>R</a:t>
            </a:r>
            <a:r>
              <a:rPr lang="en-AU" sz="2683"/>
              <a:t>ead Data:  the csv files. (Regions, Carbon emission and GDP data)  </a:t>
            </a:r>
            <a:endParaRPr sz="2683"/>
          </a:p>
          <a:p>
            <a:pPr indent="-399020" lvl="1" marL="914400" rtl="0" algn="l">
              <a:lnSpc>
                <a:spcPct val="115000"/>
              </a:lnSpc>
              <a:spcBef>
                <a:spcPts val="0"/>
              </a:spcBef>
              <a:spcAft>
                <a:spcPts val="0"/>
              </a:spcAft>
              <a:buSzPts val="2684"/>
              <a:buChar char="○"/>
            </a:pPr>
            <a:r>
              <a:rPr lang="en-AU" sz="2683"/>
              <a:t>Viewed data: using head(</a:t>
            </a:r>
            <a:r>
              <a:rPr lang="en-AU" sz="2683"/>
              <a:t>) to u</a:t>
            </a:r>
            <a:r>
              <a:rPr lang="en-AU" sz="2683"/>
              <a:t>nderstand basic information</a:t>
            </a:r>
            <a:endParaRPr sz="2683"/>
          </a:p>
          <a:p>
            <a:pPr indent="-399020" lvl="1" marL="914400" rtl="0" algn="l">
              <a:lnSpc>
                <a:spcPct val="115000"/>
              </a:lnSpc>
              <a:spcBef>
                <a:spcPts val="0"/>
              </a:spcBef>
              <a:spcAft>
                <a:spcPts val="0"/>
              </a:spcAft>
              <a:buSzPts val="2684"/>
              <a:buChar char="○"/>
            </a:pPr>
            <a:r>
              <a:rPr lang="en-AU" sz="2683"/>
              <a:t>Dropping</a:t>
            </a:r>
            <a:r>
              <a:rPr lang="en-AU" sz="2683"/>
              <a:t> columns and null values.</a:t>
            </a:r>
            <a:endParaRPr sz="2683"/>
          </a:p>
          <a:p>
            <a:pPr indent="-399020" lvl="1" marL="914400" rtl="0" algn="l">
              <a:lnSpc>
                <a:spcPct val="115000"/>
              </a:lnSpc>
              <a:spcBef>
                <a:spcPts val="0"/>
              </a:spcBef>
              <a:spcAft>
                <a:spcPts val="0"/>
              </a:spcAft>
              <a:buSzPts val="2684"/>
              <a:buChar char="○"/>
            </a:pPr>
            <a:r>
              <a:rPr lang="en-AU" sz="2683"/>
              <a:t>Merged the dataframes.</a:t>
            </a:r>
            <a:endParaRPr sz="2683"/>
          </a:p>
          <a:p>
            <a:pPr indent="-399020" lvl="1" marL="914400" rtl="0" algn="l">
              <a:lnSpc>
                <a:spcPct val="115000"/>
              </a:lnSpc>
              <a:spcBef>
                <a:spcPts val="0"/>
              </a:spcBef>
              <a:spcAft>
                <a:spcPts val="0"/>
              </a:spcAft>
              <a:buSzPts val="2684"/>
              <a:buChar char="○"/>
            </a:pPr>
            <a:r>
              <a:rPr lang="en-AU" sz="2683"/>
              <a:t>Used Groupby operation to group the data into regions</a:t>
            </a:r>
            <a:endParaRPr sz="2683"/>
          </a:p>
          <a:p>
            <a:pPr indent="0" lvl="0" marL="457200" rtl="0" algn="l">
              <a:lnSpc>
                <a:spcPct val="115000"/>
              </a:lnSpc>
              <a:spcBef>
                <a:spcPts val="600"/>
              </a:spcBef>
              <a:spcAft>
                <a:spcPts val="0"/>
              </a:spcAft>
              <a:buNone/>
            </a:pPr>
            <a:r>
              <a:t/>
            </a:r>
            <a:endParaRPr sz="2683"/>
          </a:p>
          <a:p>
            <a:pPr indent="-399020" lvl="0" marL="457200" rtl="0" algn="l">
              <a:lnSpc>
                <a:spcPct val="115000"/>
              </a:lnSpc>
              <a:spcBef>
                <a:spcPts val="600"/>
              </a:spcBef>
              <a:spcAft>
                <a:spcPts val="0"/>
              </a:spcAft>
              <a:buSzPts val="2684"/>
              <a:buChar char="●"/>
            </a:pPr>
            <a:r>
              <a:rPr lang="en-AU" sz="2683"/>
              <a:t>Plotting the data: using Matplotlib, Pandas and Seaborn -Heatmaps</a:t>
            </a:r>
            <a:endParaRPr sz="2683"/>
          </a:p>
          <a:p>
            <a:pPr indent="0" lvl="0" marL="0" rtl="0" algn="l">
              <a:spcBef>
                <a:spcPts val="600"/>
              </a:spcBef>
              <a:spcAft>
                <a:spcPts val="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113a8cb6feb_0_26"/>
          <p:cNvPicPr preferRelativeResize="0"/>
          <p:nvPr/>
        </p:nvPicPr>
        <p:blipFill>
          <a:blip r:embed="rId3">
            <a:alphaModFix/>
          </a:blip>
          <a:stretch>
            <a:fillRect/>
          </a:stretch>
        </p:blipFill>
        <p:spPr>
          <a:xfrm>
            <a:off x="226875" y="115250"/>
            <a:ext cx="12083149" cy="674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113a8cb6feb_2_19"/>
          <p:cNvPicPr preferRelativeResize="0"/>
          <p:nvPr/>
        </p:nvPicPr>
        <p:blipFill>
          <a:blip r:embed="rId3">
            <a:alphaModFix/>
          </a:blip>
          <a:stretch>
            <a:fillRect/>
          </a:stretch>
        </p:blipFill>
        <p:spPr>
          <a:xfrm>
            <a:off x="189525" y="83500"/>
            <a:ext cx="11868227" cy="659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114c8b3152e_0_1"/>
          <p:cNvPicPr preferRelativeResize="0"/>
          <p:nvPr/>
        </p:nvPicPr>
        <p:blipFill>
          <a:blip r:embed="rId3">
            <a:alphaModFix/>
          </a:blip>
          <a:stretch>
            <a:fillRect/>
          </a:stretch>
        </p:blipFill>
        <p:spPr>
          <a:xfrm>
            <a:off x="1077125" y="2453750"/>
            <a:ext cx="10286751" cy="2781800"/>
          </a:xfrm>
          <a:prstGeom prst="rect">
            <a:avLst/>
          </a:prstGeom>
          <a:noFill/>
          <a:ln>
            <a:noFill/>
          </a:ln>
        </p:spPr>
      </p:pic>
      <p:sp>
        <p:nvSpPr>
          <p:cNvPr id="144" name="Google Shape;144;g114c8b3152e_0_1"/>
          <p:cNvSpPr txBox="1"/>
          <p:nvPr>
            <p:ph idx="4294967295" type="title"/>
          </p:nvPr>
        </p:nvSpPr>
        <p:spPr>
          <a:xfrm>
            <a:off x="581192" y="31720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Analysis - Income Groups</a:t>
            </a:r>
            <a:endParaRPr/>
          </a:p>
        </p:txBody>
      </p:sp>
      <p:sp>
        <p:nvSpPr>
          <p:cNvPr id="145" name="Google Shape;145;g114c8b3152e_0_1"/>
          <p:cNvSpPr txBox="1"/>
          <p:nvPr/>
        </p:nvSpPr>
        <p:spPr>
          <a:xfrm>
            <a:off x="126575" y="6317200"/>
            <a:ext cx="98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Libre Franklin"/>
                <a:ea typeface="Libre Franklin"/>
                <a:cs typeface="Libre Franklin"/>
                <a:sym typeface="Libre Franklin"/>
              </a:rPr>
              <a:t>Reference; </a:t>
            </a:r>
            <a:r>
              <a:rPr lang="en-AU" u="sng">
                <a:solidFill>
                  <a:schemeClr val="hlink"/>
                </a:solidFill>
                <a:latin typeface="Libre Franklin"/>
                <a:ea typeface="Libre Franklin"/>
                <a:cs typeface="Libre Franklin"/>
                <a:sym typeface="Libre Franklin"/>
                <a:hlinkClick r:id="rId4"/>
              </a:rPr>
              <a:t>https://blogs.worldbank.org/opendata/new-world-bank-country-classifications-income-level-2021-2022</a:t>
            </a:r>
            <a:endParaRPr>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3a8cb6feb_0_32"/>
          <p:cNvSpPr txBox="1"/>
          <p:nvPr>
            <p:ph type="title"/>
          </p:nvPr>
        </p:nvSpPr>
        <p:spPr>
          <a:xfrm>
            <a:off x="581192" y="31720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AU"/>
              <a:t>Data Analysis - Income Groups</a:t>
            </a:r>
            <a:endParaRPr/>
          </a:p>
        </p:txBody>
      </p:sp>
      <p:sp>
        <p:nvSpPr>
          <p:cNvPr id="151" name="Google Shape;151;g113a8cb6feb_0_32"/>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t/>
            </a:r>
            <a:endParaRPr sz="1050">
              <a:solidFill>
                <a:srgbClr val="6688CC"/>
              </a:solidFill>
              <a:highlight>
                <a:srgbClr val="000C18"/>
              </a:highlight>
              <a:latin typeface="Courier New"/>
              <a:ea typeface="Courier New"/>
              <a:cs typeface="Courier New"/>
              <a:sym typeface="Courier New"/>
            </a:endParaRPr>
          </a:p>
          <a:p>
            <a:pPr indent="0" lvl="0" marL="0" rtl="0" algn="l">
              <a:spcBef>
                <a:spcPts val="360"/>
              </a:spcBef>
              <a:spcAft>
                <a:spcPts val="600"/>
              </a:spcAft>
              <a:buNone/>
            </a:pPr>
            <a:r>
              <a:t/>
            </a:r>
            <a:endParaRPr/>
          </a:p>
        </p:txBody>
      </p:sp>
      <p:pic>
        <p:nvPicPr>
          <p:cNvPr id="152" name="Google Shape;152;g113a8cb6feb_0_32"/>
          <p:cNvPicPr preferRelativeResize="0"/>
          <p:nvPr/>
        </p:nvPicPr>
        <p:blipFill>
          <a:blip r:embed="rId3">
            <a:alphaModFix/>
          </a:blip>
          <a:stretch>
            <a:fillRect/>
          </a:stretch>
        </p:blipFill>
        <p:spPr>
          <a:xfrm>
            <a:off x="-47175" y="1008300"/>
            <a:ext cx="11888050" cy="594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2022-02-10T09:23:05Z</dcterms:created>
  <dc:creator>Cheng Tan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