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y="5143500" cx="9144000"/>
  <p:notesSz cx="6858000" cy="9144000"/>
  <p:embeddedFontLst>
    <p:embeddedFont>
      <p:font typeface="Roboto Thin"/>
      <p:regular r:id="rId52"/>
      <p:bold r:id="rId53"/>
      <p:italic r:id="rId54"/>
      <p:boldItalic r:id="rId55"/>
    </p:embeddedFont>
    <p:embeddedFont>
      <p:font typeface="Roboto"/>
      <p:regular r:id="rId56"/>
      <p:bold r:id="rId57"/>
      <p:italic r:id="rId58"/>
      <p:boldItalic r:id="rId59"/>
    </p:embeddedFont>
    <p:embeddedFont>
      <p:font typeface="Roboto Medium"/>
      <p:regular r:id="rId60"/>
      <p:bold r:id="rId61"/>
      <p:italic r:id="rId62"/>
      <p:boldItalic r:id="rId63"/>
    </p:embeddedFont>
    <p:embeddedFont>
      <p:font typeface="Nunito"/>
      <p:regular r:id="rId64"/>
      <p:bold r:id="rId65"/>
      <p:italic r:id="rId66"/>
      <p:boldItalic r:id="rId67"/>
    </p:embeddedFont>
    <p:embeddedFont>
      <p:font typeface="Maven Pro"/>
      <p:regular r:id="rId68"/>
      <p:bold r:id="rId6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RobotoMedium-italic.fntdata"/><Relationship Id="rId61" Type="http://schemas.openxmlformats.org/officeDocument/2006/relationships/font" Target="fonts/RobotoMedium-bold.fntdata"/><Relationship Id="rId20" Type="http://schemas.openxmlformats.org/officeDocument/2006/relationships/slide" Target="slides/slide15.xml"/><Relationship Id="rId64" Type="http://schemas.openxmlformats.org/officeDocument/2006/relationships/font" Target="fonts/Nunito-regular.fntdata"/><Relationship Id="rId63" Type="http://schemas.openxmlformats.org/officeDocument/2006/relationships/font" Target="fonts/RobotoMedium-boldItalic.fntdata"/><Relationship Id="rId22" Type="http://schemas.openxmlformats.org/officeDocument/2006/relationships/slide" Target="slides/slide17.xml"/><Relationship Id="rId66" Type="http://schemas.openxmlformats.org/officeDocument/2006/relationships/font" Target="fonts/Nunito-italic.fntdata"/><Relationship Id="rId21" Type="http://schemas.openxmlformats.org/officeDocument/2006/relationships/slide" Target="slides/slide16.xml"/><Relationship Id="rId65" Type="http://schemas.openxmlformats.org/officeDocument/2006/relationships/font" Target="fonts/Nunito-bold.fntdata"/><Relationship Id="rId24" Type="http://schemas.openxmlformats.org/officeDocument/2006/relationships/slide" Target="slides/slide19.xml"/><Relationship Id="rId68" Type="http://schemas.openxmlformats.org/officeDocument/2006/relationships/font" Target="fonts/MavenPro-regular.fntdata"/><Relationship Id="rId23" Type="http://schemas.openxmlformats.org/officeDocument/2006/relationships/slide" Target="slides/slide18.xml"/><Relationship Id="rId67" Type="http://schemas.openxmlformats.org/officeDocument/2006/relationships/font" Target="fonts/Nunito-boldItalic.fntdata"/><Relationship Id="rId60" Type="http://schemas.openxmlformats.org/officeDocument/2006/relationships/font" Target="fonts/RobotoMedium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MavenPro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font" Target="fonts/RobotoThin-bold.fntdata"/><Relationship Id="rId52" Type="http://schemas.openxmlformats.org/officeDocument/2006/relationships/font" Target="fonts/RobotoThin-regular.fntdata"/><Relationship Id="rId11" Type="http://schemas.openxmlformats.org/officeDocument/2006/relationships/slide" Target="slides/slide6.xml"/><Relationship Id="rId55" Type="http://schemas.openxmlformats.org/officeDocument/2006/relationships/font" Target="fonts/RobotoThin-boldItalic.fntdata"/><Relationship Id="rId10" Type="http://schemas.openxmlformats.org/officeDocument/2006/relationships/slide" Target="slides/slide5.xml"/><Relationship Id="rId54" Type="http://schemas.openxmlformats.org/officeDocument/2006/relationships/font" Target="fonts/RobotoThin-italic.fntdata"/><Relationship Id="rId13" Type="http://schemas.openxmlformats.org/officeDocument/2006/relationships/slide" Target="slides/slide8.xml"/><Relationship Id="rId57" Type="http://schemas.openxmlformats.org/officeDocument/2006/relationships/font" Target="fonts/Roboto-bold.fntdata"/><Relationship Id="rId12" Type="http://schemas.openxmlformats.org/officeDocument/2006/relationships/slide" Target="slides/slide7.xml"/><Relationship Id="rId56" Type="http://schemas.openxmlformats.org/officeDocument/2006/relationships/font" Target="fonts/Roboto-regular.fntdata"/><Relationship Id="rId15" Type="http://schemas.openxmlformats.org/officeDocument/2006/relationships/slide" Target="slides/slide10.xml"/><Relationship Id="rId59" Type="http://schemas.openxmlformats.org/officeDocument/2006/relationships/font" Target="fonts/Roboto-boldItalic.fntdata"/><Relationship Id="rId14" Type="http://schemas.openxmlformats.org/officeDocument/2006/relationships/slide" Target="slides/slide9.xml"/><Relationship Id="rId58" Type="http://schemas.openxmlformats.org/officeDocument/2006/relationships/font" Target="fonts/Robo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584bfdcab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584bfdcab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5a653e67ac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5a653e67ac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WeakHashMap - Se a chave for coletada pelo GC, o registro tb vai ser apagado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Usada em RealTimeApplications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Conexões com DB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5a653e67ac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5a653e67a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Criar caches que não arriscam quebrar a aplicação por uso de memória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5a653e67ac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5a653e67ac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Notificação quando um objeto é limpado da memória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Evitar o uso do finalize() - depricated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5a653e67ac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5a653e67ac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584bfdcab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584bfdcab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84bfdcab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84bfdcab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Error -&gt; Erros muito graves, mais para quem lida com a JVM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584bfdcab0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584bfdcab0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584bfdcab0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584bfdcab0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Finally: Fechar conexão com o banco, por exemplo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584bfdcab0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584bfdcab0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584bfdcab0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584bfdcab0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584bfdca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584bfdca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5a653e67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5a653e67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5a653e67ac_3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5a653e67ac_3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Concorrente - Intercalado rapidamente de forma com que parece paralelo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Paralelo - Processador com varios nucleos, threads são executadas ao mesmo tempo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5a653e67ac_3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5a653e67ac_3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5a653e67ac_3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5a653e67ac_3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Ordem é dada pelo escalonador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Falar de como exceções funcionam em threads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Contador de programa - Indica a posição atual na sequencia de execução de um processo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Pilha de execução - Armazena informações de sub-rotinas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5a653e67ac_3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5a653e67ac_3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5a653e67ac_3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5a653e67ac_3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5a653e67ac_4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5a653e67ac_4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5a653e67ac_4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5a653e67ac_4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Lock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a653e67ac_4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a653e67ac_4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5a653e67ac_3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5a653e67ac_3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517f6b2b55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517f6b2b55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517f6b2b55_0_6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517f6b2b55_0_6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517f6d836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517f6d836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Capacidade inicial - 10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517f6d8360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517f6d8360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517f6d8360_2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517f6d8360_2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Capacidade inicial - 10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517f6d8360_2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517f6d8360_2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517f6d8360_2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517f6d8360_2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Deque (Double-Ended Queue) - Pode ser retirado um objeto tanto do começo quanto do fim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ArrayDeque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517f6d8360_2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517f6d8360_2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Add e Remove lançam exceções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517f6d8360_2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517f6d8360_2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517f6d8360_2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517f6d8360_2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5a653e67ac_3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5a653e67ac_3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517f6d8360_2_10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517f6d8360_2_10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5a72ce6c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5a72ce6c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5a8ce794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5a8ce794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517f6d8360_2_10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517f6d8360_2_10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517f6d8360_2_10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517f6d8360_2_1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517f6d8360_2_10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517f6d8360_2_10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517f6d8360_2_10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517f6d8360_2_10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a653e67ac_3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5a653e67ac_3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5a653e67a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5a653e67a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a653e67a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5a653e67a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5a75dcdd0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5a75dcdd0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5a653e67a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5a653e67a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1">
  <p:cSld name="AUTOLAYOUT_1">
    <p:bg>
      <p:bgPr>
        <a:solidFill>
          <a:srgbClr val="FFFFFF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A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3"/>
          <p:cNvSpPr/>
          <p:nvPr/>
        </p:nvSpPr>
        <p:spPr>
          <a:xfrm>
            <a:off x="4825" y="3164150"/>
            <a:ext cx="9135000" cy="656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3"/>
          <p:cNvSpPr/>
          <p:nvPr/>
        </p:nvSpPr>
        <p:spPr>
          <a:xfrm>
            <a:off x="4500" y="3820856"/>
            <a:ext cx="9135000" cy="6567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3"/>
          <p:cNvSpPr/>
          <p:nvPr/>
        </p:nvSpPr>
        <p:spPr>
          <a:xfrm>
            <a:off x="4825" y="4477513"/>
            <a:ext cx="9135000" cy="6567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3"/>
          <p:cNvSpPr/>
          <p:nvPr/>
        </p:nvSpPr>
        <p:spPr>
          <a:xfrm rot="-5400000">
            <a:off x="7890072" y="3884990"/>
            <a:ext cx="656700" cy="1841700"/>
          </a:xfrm>
          <a:prstGeom prst="rtTriangle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3"/>
          <p:cNvSpPr/>
          <p:nvPr/>
        </p:nvSpPr>
        <p:spPr>
          <a:xfrm rot="-5400000">
            <a:off x="6048416" y="3884990"/>
            <a:ext cx="656700" cy="1841700"/>
          </a:xfrm>
          <a:prstGeom prst="rtTriangle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3"/>
          <p:cNvSpPr/>
          <p:nvPr/>
        </p:nvSpPr>
        <p:spPr>
          <a:xfrm rot="-5400000">
            <a:off x="4243722" y="3884990"/>
            <a:ext cx="656700" cy="1841700"/>
          </a:xfrm>
          <a:prstGeom prst="rtTriangle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3"/>
          <p:cNvSpPr/>
          <p:nvPr/>
        </p:nvSpPr>
        <p:spPr>
          <a:xfrm rot="-5400000">
            <a:off x="2402066" y="3884990"/>
            <a:ext cx="656700" cy="1841700"/>
          </a:xfrm>
          <a:prstGeom prst="rtTriangle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3"/>
          <p:cNvSpPr/>
          <p:nvPr/>
        </p:nvSpPr>
        <p:spPr>
          <a:xfrm rot="-5400000">
            <a:off x="597372" y="3884990"/>
            <a:ext cx="656700" cy="1841700"/>
          </a:xfrm>
          <a:prstGeom prst="rtTriangle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3"/>
          <p:cNvSpPr/>
          <p:nvPr/>
        </p:nvSpPr>
        <p:spPr>
          <a:xfrm rot="-5400000">
            <a:off x="7890647" y="2571659"/>
            <a:ext cx="656700" cy="1841700"/>
          </a:xfrm>
          <a:prstGeom prst="rtTriangle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3"/>
          <p:cNvSpPr/>
          <p:nvPr/>
        </p:nvSpPr>
        <p:spPr>
          <a:xfrm rot="-5400000">
            <a:off x="6048990" y="2571659"/>
            <a:ext cx="656700" cy="1841700"/>
          </a:xfrm>
          <a:prstGeom prst="rtTriangle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3"/>
          <p:cNvSpPr/>
          <p:nvPr/>
        </p:nvSpPr>
        <p:spPr>
          <a:xfrm rot="-5400000">
            <a:off x="2402640" y="2571659"/>
            <a:ext cx="656700" cy="1841700"/>
          </a:xfrm>
          <a:prstGeom prst="rtTriangle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3"/>
          <p:cNvSpPr/>
          <p:nvPr/>
        </p:nvSpPr>
        <p:spPr>
          <a:xfrm rot="-5400000">
            <a:off x="597947" y="2571659"/>
            <a:ext cx="656700" cy="1841700"/>
          </a:xfrm>
          <a:prstGeom prst="rtTriangle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3"/>
          <p:cNvSpPr/>
          <p:nvPr/>
        </p:nvSpPr>
        <p:spPr>
          <a:xfrm rot="-5400000">
            <a:off x="4244297" y="2571659"/>
            <a:ext cx="656700" cy="1841700"/>
          </a:xfrm>
          <a:prstGeom prst="rtTriangle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3"/>
          <p:cNvSpPr/>
          <p:nvPr/>
        </p:nvSpPr>
        <p:spPr>
          <a:xfrm rot="-5400000">
            <a:off x="7890072" y="3228329"/>
            <a:ext cx="656700" cy="1841700"/>
          </a:xfrm>
          <a:prstGeom prst="rtTriangle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3"/>
          <p:cNvSpPr/>
          <p:nvPr/>
        </p:nvSpPr>
        <p:spPr>
          <a:xfrm rot="-5400000">
            <a:off x="6048416" y="3228329"/>
            <a:ext cx="656700" cy="1841700"/>
          </a:xfrm>
          <a:prstGeom prst="rtTriangle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3"/>
          <p:cNvSpPr/>
          <p:nvPr/>
        </p:nvSpPr>
        <p:spPr>
          <a:xfrm rot="-5400000">
            <a:off x="4243722" y="3228329"/>
            <a:ext cx="656700" cy="1841700"/>
          </a:xfrm>
          <a:prstGeom prst="rtTriangle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3"/>
          <p:cNvSpPr/>
          <p:nvPr/>
        </p:nvSpPr>
        <p:spPr>
          <a:xfrm rot="-5400000">
            <a:off x="2402066" y="3228329"/>
            <a:ext cx="656700" cy="1841700"/>
          </a:xfrm>
          <a:prstGeom prst="rtTriangle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3"/>
          <p:cNvSpPr/>
          <p:nvPr/>
        </p:nvSpPr>
        <p:spPr>
          <a:xfrm rot="-5400000">
            <a:off x="597372" y="3228329"/>
            <a:ext cx="656700" cy="1841700"/>
          </a:xfrm>
          <a:prstGeom prst="rtTriangle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3"/>
          <p:cNvSpPr txBox="1"/>
          <p:nvPr>
            <p:ph type="ctrTitle"/>
          </p:nvPr>
        </p:nvSpPr>
        <p:spPr>
          <a:xfrm>
            <a:off x="1844325" y="747900"/>
            <a:ext cx="5456100" cy="1704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3600"/>
              <a:buNone/>
              <a:defRPr b="1" sz="3600">
                <a:solidFill>
                  <a:srgbClr val="B45F0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6000"/>
              <a:buNone/>
              <a:defRPr b="1" sz="6000">
                <a:solidFill>
                  <a:srgbClr val="B45F0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6000"/>
              <a:buNone/>
              <a:defRPr b="1" sz="6000">
                <a:solidFill>
                  <a:srgbClr val="B45F0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6000"/>
              <a:buNone/>
              <a:defRPr b="1" sz="6000">
                <a:solidFill>
                  <a:srgbClr val="B45F0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6000"/>
              <a:buNone/>
              <a:defRPr b="1" sz="6000">
                <a:solidFill>
                  <a:srgbClr val="B45F0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6000"/>
              <a:buNone/>
              <a:defRPr b="1" sz="6000">
                <a:solidFill>
                  <a:srgbClr val="B45F0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6000"/>
              <a:buNone/>
              <a:defRPr b="1" sz="6000">
                <a:solidFill>
                  <a:srgbClr val="B45F0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6000"/>
              <a:buNone/>
              <a:defRPr b="1" sz="6000">
                <a:solidFill>
                  <a:srgbClr val="B45F0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6000"/>
              <a:buNone/>
              <a:defRPr b="1" sz="6000">
                <a:solidFill>
                  <a:srgbClr val="B45F06"/>
                </a:solidFill>
              </a:defRPr>
            </a:lvl9pPr>
          </a:lstStyle>
          <a:p/>
        </p:txBody>
      </p:sp>
      <p:sp>
        <p:nvSpPr>
          <p:cNvPr id="294" name="Google Shape;29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4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Cópia</a:t>
            </a:r>
            <a:endParaRPr/>
          </a:p>
        </p:txBody>
      </p:sp>
      <p:sp>
        <p:nvSpPr>
          <p:cNvPr id="300" name="Google Shape;300;p14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3"/>
          <p:cNvSpPr txBox="1"/>
          <p:nvPr>
            <p:ph type="title"/>
          </p:nvPr>
        </p:nvSpPr>
        <p:spPr>
          <a:xfrm>
            <a:off x="1303800" y="598575"/>
            <a:ext cx="3312000" cy="7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WeakReference</a:t>
            </a:r>
            <a:endParaRPr/>
          </a:p>
        </p:txBody>
      </p:sp>
      <p:sp>
        <p:nvSpPr>
          <p:cNvPr id="357" name="Google Shape;357;p23"/>
          <p:cNvSpPr txBox="1"/>
          <p:nvPr>
            <p:ph idx="1" type="body"/>
          </p:nvPr>
        </p:nvSpPr>
        <p:spPr>
          <a:xfrm>
            <a:off x="1303800" y="130702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Se a JVM detectar só WeakReferences linkadas com o objeto, ele será marcado como elegível para coleta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Deve ser criado usando </a:t>
            </a:r>
            <a:r>
              <a:rPr i="1" lang="en" sz="1100">
                <a:latin typeface="Arial"/>
                <a:ea typeface="Arial"/>
                <a:cs typeface="Arial"/>
                <a:sym typeface="Arial"/>
              </a:rPr>
              <a:t>java.lang.ref.WeakReference</a:t>
            </a:r>
            <a:endParaRPr i="1" sz="11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Objeto pode ser recuperado usando get()</a:t>
            </a:r>
            <a:endParaRPr/>
          </a:p>
        </p:txBody>
      </p:sp>
      <p:sp>
        <p:nvSpPr>
          <p:cNvPr id="358" name="Google Shape;358;p23"/>
          <p:cNvSpPr/>
          <p:nvPr/>
        </p:nvSpPr>
        <p:spPr>
          <a:xfrm>
            <a:off x="4572000" y="1119850"/>
            <a:ext cx="4401300" cy="3281400"/>
          </a:xfrm>
          <a:prstGeom prst="roundRect">
            <a:avLst>
              <a:gd fmla="val 9250" name="adj"/>
            </a:avLst>
          </a:prstGeom>
          <a:solidFill>
            <a:srgbClr val="2B2B2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Clazz c =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new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Clazz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()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08080"/>
                </a:solidFill>
                <a:highlight>
                  <a:srgbClr val="2B2B2B"/>
                </a:highlight>
              </a:rPr>
              <a:t>// StrongReference - Clazz@2c8d66b2</a:t>
            </a:r>
            <a:endParaRPr sz="1100">
              <a:solidFill>
                <a:srgbClr val="808080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808080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WeakReference&lt;Clazz&gt; weakClazz =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new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WeakReference&lt;&gt;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c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)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c =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null;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08080"/>
                </a:solidFill>
                <a:highlight>
                  <a:srgbClr val="2B2B2B"/>
                </a:highlight>
              </a:rPr>
              <a:t>// elegível para coleta</a:t>
            </a:r>
            <a:endParaRPr sz="1100">
              <a:solidFill>
                <a:srgbClr val="808080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808080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c = weakClazz.get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()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08080"/>
                </a:solidFill>
                <a:highlight>
                  <a:srgbClr val="2B2B2B"/>
                </a:highlight>
              </a:rPr>
              <a:t>// c agora aponta para o objeto anterior - Clazz@2c8d66b2</a:t>
            </a:r>
            <a:endParaRPr sz="1100">
              <a:solidFill>
                <a:srgbClr val="808080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3"/>
          <p:cNvSpPr/>
          <p:nvPr/>
        </p:nvSpPr>
        <p:spPr>
          <a:xfrm>
            <a:off x="351575" y="3476725"/>
            <a:ext cx="1263000" cy="1445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360" name="Google Shape;360;p23"/>
          <p:cNvSpPr/>
          <p:nvPr/>
        </p:nvSpPr>
        <p:spPr>
          <a:xfrm>
            <a:off x="1914175" y="3489775"/>
            <a:ext cx="1653600" cy="14193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</a:t>
            </a:r>
            <a:endParaRPr/>
          </a:p>
        </p:txBody>
      </p:sp>
      <p:sp>
        <p:nvSpPr>
          <p:cNvPr id="361" name="Google Shape;361;p23"/>
          <p:cNvSpPr txBox="1"/>
          <p:nvPr/>
        </p:nvSpPr>
        <p:spPr>
          <a:xfrm>
            <a:off x="2097175" y="3924700"/>
            <a:ext cx="1323600" cy="355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Clazz@2c8d66b2</a:t>
            </a:r>
            <a:endParaRPr/>
          </a:p>
        </p:txBody>
      </p:sp>
      <p:sp>
        <p:nvSpPr>
          <p:cNvPr id="362" name="Google Shape;362;p23"/>
          <p:cNvSpPr txBox="1"/>
          <p:nvPr/>
        </p:nvSpPr>
        <p:spPr>
          <a:xfrm>
            <a:off x="818375" y="4410450"/>
            <a:ext cx="329400" cy="3555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</a:t>
            </a:r>
            <a:endParaRPr/>
          </a:p>
        </p:txBody>
      </p:sp>
      <p:sp>
        <p:nvSpPr>
          <p:cNvPr id="363" name="Google Shape;363;p23"/>
          <p:cNvSpPr txBox="1"/>
          <p:nvPr/>
        </p:nvSpPr>
        <p:spPr>
          <a:xfrm>
            <a:off x="525425" y="3915625"/>
            <a:ext cx="915300" cy="3555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weakClazz</a:t>
            </a:r>
            <a:endParaRPr/>
          </a:p>
        </p:txBody>
      </p:sp>
      <p:cxnSp>
        <p:nvCxnSpPr>
          <p:cNvPr id="364" name="Google Shape;364;p23"/>
          <p:cNvCxnSpPr>
            <a:stCxn id="362" idx="3"/>
            <a:endCxn id="361" idx="2"/>
          </p:cNvCxnSpPr>
          <p:nvPr/>
        </p:nvCxnSpPr>
        <p:spPr>
          <a:xfrm flipH="1" rot="10800000">
            <a:off x="1147775" y="4280100"/>
            <a:ext cx="1611300" cy="308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5" name="Google Shape;365;p23"/>
          <p:cNvCxnSpPr>
            <a:stCxn id="363" idx="3"/>
            <a:endCxn id="361" idx="1"/>
          </p:cNvCxnSpPr>
          <p:nvPr/>
        </p:nvCxnSpPr>
        <p:spPr>
          <a:xfrm>
            <a:off x="1440725" y="4093375"/>
            <a:ext cx="656400" cy="90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6" name="Google Shape;366;p23"/>
          <p:cNvSpPr/>
          <p:nvPr/>
        </p:nvSpPr>
        <p:spPr>
          <a:xfrm>
            <a:off x="4572000" y="1738375"/>
            <a:ext cx="132300" cy="1341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3"/>
          <p:cNvSpPr/>
          <p:nvPr/>
        </p:nvSpPr>
        <p:spPr>
          <a:xfrm>
            <a:off x="4572000" y="2195575"/>
            <a:ext cx="132300" cy="1341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3"/>
          <p:cNvSpPr/>
          <p:nvPr/>
        </p:nvSpPr>
        <p:spPr>
          <a:xfrm>
            <a:off x="4572000" y="2728975"/>
            <a:ext cx="132300" cy="1341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3"/>
          <p:cNvSpPr/>
          <p:nvPr/>
        </p:nvSpPr>
        <p:spPr>
          <a:xfrm>
            <a:off x="4572000" y="3262375"/>
            <a:ext cx="132300" cy="1341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4"/>
          <p:cNvSpPr txBox="1"/>
          <p:nvPr>
            <p:ph type="title"/>
          </p:nvPr>
        </p:nvSpPr>
        <p:spPr>
          <a:xfrm>
            <a:off x="1303800" y="598575"/>
            <a:ext cx="3312000" cy="6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 Reference</a:t>
            </a:r>
            <a:endParaRPr/>
          </a:p>
        </p:txBody>
      </p:sp>
      <p:sp>
        <p:nvSpPr>
          <p:cNvPr id="375" name="Google Shape;375;p24"/>
          <p:cNvSpPr txBox="1"/>
          <p:nvPr>
            <p:ph idx="1" type="body"/>
          </p:nvPr>
        </p:nvSpPr>
        <p:spPr>
          <a:xfrm>
            <a:off x="1303800" y="137212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Uma </a:t>
            </a:r>
            <a:r>
              <a:rPr lang="en"/>
              <a:t>referência</a:t>
            </a:r>
            <a:r>
              <a:rPr lang="en"/>
              <a:t> do tipo Soft é elegível para coleta, mas só é coletado se a JVM precisar de mais memória.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Deve ser criado usando </a:t>
            </a:r>
            <a:r>
              <a:rPr i="1" lang="en" sz="1100">
                <a:latin typeface="Arial"/>
                <a:ea typeface="Arial"/>
                <a:cs typeface="Arial"/>
                <a:sym typeface="Arial"/>
              </a:rPr>
              <a:t>java.lang.ref.SoftReference</a:t>
            </a:r>
            <a:endParaRPr/>
          </a:p>
        </p:txBody>
      </p:sp>
      <p:sp>
        <p:nvSpPr>
          <p:cNvPr id="376" name="Google Shape;376;p24"/>
          <p:cNvSpPr/>
          <p:nvPr/>
        </p:nvSpPr>
        <p:spPr>
          <a:xfrm>
            <a:off x="4596600" y="1458400"/>
            <a:ext cx="4375200" cy="2812500"/>
          </a:xfrm>
          <a:prstGeom prst="roundRect">
            <a:avLst>
              <a:gd fmla="val 7407" name="adj"/>
            </a:avLst>
          </a:prstGeom>
          <a:solidFill>
            <a:srgbClr val="2B2B2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Clazz c =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new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Clazz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()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08080"/>
                </a:solidFill>
                <a:highlight>
                  <a:srgbClr val="2B2B2B"/>
                </a:highlight>
              </a:rPr>
              <a:t>// StrongReference - </a:t>
            </a:r>
            <a:r>
              <a:rPr lang="en" sz="1100">
                <a:solidFill>
                  <a:srgbClr val="808080"/>
                </a:solidFill>
                <a:highlight>
                  <a:srgbClr val="2B2B2B"/>
                </a:highlight>
              </a:rPr>
              <a:t>Clazz@2c8d66b2</a:t>
            </a:r>
            <a:endParaRPr sz="1100">
              <a:solidFill>
                <a:srgbClr val="808080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808080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SoftReference&lt;Clazz&gt; softClazz =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new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SoftReference&lt;&gt;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c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)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c =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null;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08080"/>
                </a:solidFill>
                <a:highlight>
                  <a:srgbClr val="2B2B2B"/>
                </a:highlight>
              </a:rPr>
              <a:t>// elegível para coleta</a:t>
            </a:r>
            <a:endParaRPr sz="1100">
              <a:solidFill>
                <a:srgbClr val="808080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808080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c = softClazz.get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()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08080"/>
                </a:solidFill>
                <a:highlight>
                  <a:srgbClr val="2B2B2B"/>
                </a:highlight>
              </a:rPr>
              <a:t>// c agora aponta para o objeto anterior - Clazz@2c8d66b2</a:t>
            </a:r>
            <a:endParaRPr sz="1100">
              <a:solidFill>
                <a:srgbClr val="808080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5"/>
          <p:cNvSpPr txBox="1"/>
          <p:nvPr>
            <p:ph type="title"/>
          </p:nvPr>
        </p:nvSpPr>
        <p:spPr>
          <a:xfrm>
            <a:off x="1303800" y="598575"/>
            <a:ext cx="3709500" cy="6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Phantom Reference</a:t>
            </a:r>
            <a:endParaRPr/>
          </a:p>
        </p:txBody>
      </p:sp>
      <p:sp>
        <p:nvSpPr>
          <p:cNvPr id="382" name="Google Shape;382;p25"/>
          <p:cNvSpPr txBox="1"/>
          <p:nvPr>
            <p:ph idx="1" type="body"/>
          </p:nvPr>
        </p:nvSpPr>
        <p:spPr>
          <a:xfrm>
            <a:off x="1303800" y="13460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Não devolve referencias (get() é sempre null)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Necessário o uso de uma ReferenceQueue para receber as </a:t>
            </a:r>
            <a:r>
              <a:rPr lang="en"/>
              <a:t>referências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Um objeto será adicionado a queue antes de ser removido da memória</a:t>
            </a:r>
            <a:endParaRPr/>
          </a:p>
        </p:txBody>
      </p:sp>
      <p:sp>
        <p:nvSpPr>
          <p:cNvPr id="383" name="Google Shape;383;p25"/>
          <p:cNvSpPr/>
          <p:nvPr/>
        </p:nvSpPr>
        <p:spPr>
          <a:xfrm>
            <a:off x="4909075" y="1757875"/>
            <a:ext cx="4114800" cy="2370000"/>
          </a:xfrm>
          <a:prstGeom prst="roundRect">
            <a:avLst>
              <a:gd fmla="val 8790" name="adj"/>
            </a:avLst>
          </a:prstGeom>
          <a:solidFill>
            <a:srgbClr val="2B2B2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public class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ClazzFinalizer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extends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PhantomReference&lt;Clazz&gt; </a:t>
            </a: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{</a:t>
            </a:r>
            <a:endParaRPr sz="1100">
              <a:solidFill>
                <a:srgbClr val="33D453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3D453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  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public </a:t>
            </a:r>
            <a:r>
              <a:rPr lang="en" sz="1100">
                <a:solidFill>
                  <a:srgbClr val="FFC66D"/>
                </a:solidFill>
                <a:highlight>
                  <a:srgbClr val="2B2B2B"/>
                </a:highlight>
              </a:rPr>
              <a:t>ClazzFinalizer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Clazz </a:t>
            </a:r>
            <a:r>
              <a:rPr lang="en" sz="1100">
                <a:solidFill>
                  <a:srgbClr val="B9C618"/>
                </a:solidFill>
                <a:highlight>
                  <a:srgbClr val="2B2B2B"/>
                </a:highlight>
              </a:rPr>
              <a:t>referent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ReferenceQueue&lt;?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super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Clazz&gt; </a:t>
            </a:r>
            <a:r>
              <a:rPr lang="en" sz="1100">
                <a:solidFill>
                  <a:srgbClr val="B9C618"/>
                </a:solidFill>
                <a:highlight>
                  <a:srgbClr val="2B2B2B"/>
                </a:highlight>
              </a:rPr>
              <a:t>q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) </a:t>
            </a: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{</a:t>
            </a:r>
            <a:endParaRPr sz="1100">
              <a:solidFill>
                <a:srgbClr val="33D453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      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super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</a:t>
            </a:r>
            <a:r>
              <a:rPr lang="en" sz="1100">
                <a:solidFill>
                  <a:srgbClr val="B9C618"/>
                </a:solidFill>
                <a:highlight>
                  <a:srgbClr val="2B2B2B"/>
                </a:highlight>
              </a:rPr>
              <a:t>referent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en" sz="1100">
                <a:solidFill>
                  <a:srgbClr val="B9C618"/>
                </a:solidFill>
                <a:highlight>
                  <a:srgbClr val="2B2B2B"/>
                </a:highlight>
              </a:rPr>
              <a:t>q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)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   </a:t>
            </a: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}</a:t>
            </a:r>
            <a:endParaRPr sz="1100">
              <a:solidFill>
                <a:srgbClr val="33D453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3D453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  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public void </a:t>
            </a:r>
            <a:r>
              <a:rPr lang="en" sz="1100">
                <a:solidFill>
                  <a:srgbClr val="FFC66D"/>
                </a:solidFill>
                <a:highlight>
                  <a:srgbClr val="2B2B2B"/>
                </a:highlight>
              </a:rPr>
              <a:t>finalizeResources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() </a:t>
            </a: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{</a:t>
            </a:r>
            <a:endParaRPr sz="1100">
              <a:solidFill>
                <a:srgbClr val="33D453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08080"/>
                </a:solidFill>
                <a:highlight>
                  <a:srgbClr val="2B2B2B"/>
                </a:highlight>
              </a:rPr>
              <a:t>//        ação de limpar</a:t>
            </a:r>
            <a:endParaRPr sz="1100">
              <a:solidFill>
                <a:srgbClr val="808080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08080"/>
                </a:solidFill>
                <a:highlight>
                  <a:srgbClr val="2B2B2B"/>
                </a:highlight>
              </a:rPr>
              <a:t>      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System.</a:t>
            </a:r>
            <a:r>
              <a:rPr i="1" lang="en" sz="1100">
                <a:solidFill>
                  <a:srgbClr val="9876AA"/>
                </a:solidFill>
                <a:highlight>
                  <a:srgbClr val="2B2B2B"/>
                </a:highlight>
              </a:rPr>
              <a:t>out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.println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</a:t>
            </a:r>
            <a:r>
              <a:rPr lang="en" sz="1100">
                <a:solidFill>
                  <a:srgbClr val="6A8759"/>
                </a:solidFill>
                <a:highlight>
                  <a:srgbClr val="2B2B2B"/>
                </a:highlight>
              </a:rPr>
              <a:t>"Limpando ..."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)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   </a:t>
            </a: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6"/>
          <p:cNvSpPr/>
          <p:nvPr/>
        </p:nvSpPr>
        <p:spPr>
          <a:xfrm>
            <a:off x="210300" y="104175"/>
            <a:ext cx="4114800" cy="4414200"/>
          </a:xfrm>
          <a:prstGeom prst="roundRect">
            <a:avLst>
              <a:gd fmla="val 6302" name="adj"/>
            </a:avLst>
          </a:prstGeom>
          <a:solidFill>
            <a:srgbClr val="2B2B2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public static void </a:t>
            </a:r>
            <a:r>
              <a:rPr lang="en" sz="1100">
                <a:solidFill>
                  <a:srgbClr val="FFC66D"/>
                </a:solidFill>
                <a:highlight>
                  <a:srgbClr val="2B2B2B"/>
                </a:highlight>
              </a:rPr>
              <a:t>main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String</a:t>
            </a:r>
            <a:r>
              <a:rPr lang="en" sz="1100">
                <a:solidFill>
                  <a:srgbClr val="26AA6B"/>
                </a:solidFill>
                <a:highlight>
                  <a:srgbClr val="2B2B2B"/>
                </a:highlight>
              </a:rPr>
              <a:t>[] </a:t>
            </a:r>
            <a:r>
              <a:rPr lang="en" sz="1100">
                <a:solidFill>
                  <a:srgbClr val="B9C618"/>
                </a:solidFill>
                <a:highlight>
                  <a:srgbClr val="2B2B2B"/>
                </a:highlight>
              </a:rPr>
              <a:t>args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) </a:t>
            </a: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{</a:t>
            </a:r>
            <a:endParaRPr sz="1100">
              <a:solidFill>
                <a:srgbClr val="33D453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  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ReferenceQueue&lt;Clazz&gt; queue =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new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ReferenceQueue&lt;&gt;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()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  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Clazz c =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new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Clazz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()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  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ClazzFinalizer finalizer =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new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ClazzFinalizer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c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queue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)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  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System.</a:t>
            </a:r>
            <a:r>
              <a:rPr i="1" lang="en" sz="1100">
                <a:solidFill>
                  <a:srgbClr val="9876AA"/>
                </a:solidFill>
                <a:highlight>
                  <a:srgbClr val="2B2B2B"/>
                </a:highlight>
              </a:rPr>
              <a:t>out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.println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</a:t>
            </a:r>
            <a:r>
              <a:rPr lang="en" sz="1100">
                <a:solidFill>
                  <a:srgbClr val="6A8759"/>
                </a:solidFill>
                <a:highlight>
                  <a:srgbClr val="2B2B2B"/>
                </a:highlight>
              </a:rPr>
              <a:t>"Está na queue? "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+ finalizer.isEnqueued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())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  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c =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null;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  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System.</a:t>
            </a:r>
            <a:r>
              <a:rPr i="1" lang="en" sz="1100">
                <a:solidFill>
                  <a:srgbClr val="A9B7C6"/>
                </a:solidFill>
                <a:highlight>
                  <a:srgbClr val="2B2B2B"/>
                </a:highlight>
              </a:rPr>
              <a:t>gc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()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   try </a:t>
            </a: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{</a:t>
            </a:r>
            <a:endParaRPr sz="1100">
              <a:solidFill>
                <a:srgbClr val="33D453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      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Thread.</a:t>
            </a:r>
            <a:r>
              <a:rPr i="1" lang="en" sz="1100">
                <a:solidFill>
                  <a:srgbClr val="A9B7C6"/>
                </a:solidFill>
                <a:highlight>
                  <a:srgbClr val="2B2B2B"/>
                </a:highlight>
              </a:rPr>
              <a:t>sleep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</a:t>
            </a:r>
            <a:r>
              <a:rPr lang="en" sz="1100">
                <a:solidFill>
                  <a:srgbClr val="6897BB"/>
                </a:solidFill>
                <a:highlight>
                  <a:srgbClr val="2B2B2B"/>
                </a:highlight>
              </a:rPr>
              <a:t>10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)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   </a:t>
            </a: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}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catch 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InterruptedException </a:t>
            </a:r>
            <a:r>
              <a:rPr lang="en" sz="1100">
                <a:solidFill>
                  <a:srgbClr val="B9C618"/>
                </a:solidFill>
                <a:highlight>
                  <a:srgbClr val="2B2B2B"/>
                </a:highlight>
              </a:rPr>
              <a:t>e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) </a:t>
            </a: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{</a:t>
            </a:r>
            <a:endParaRPr sz="1100">
              <a:solidFill>
                <a:srgbClr val="33D453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       </a:t>
            </a:r>
            <a:r>
              <a:rPr lang="en" sz="1100">
                <a:solidFill>
                  <a:srgbClr val="B9C618"/>
                </a:solidFill>
                <a:highlight>
                  <a:srgbClr val="2B2B2B"/>
                </a:highlight>
              </a:rPr>
              <a:t>e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.printStackTrace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()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   </a:t>
            </a: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}</a:t>
            </a:r>
            <a:endParaRPr sz="1100">
              <a:solidFill>
                <a:srgbClr val="33D453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3D453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  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System.</a:t>
            </a:r>
            <a:r>
              <a:rPr i="1" lang="en" sz="1100">
                <a:solidFill>
                  <a:srgbClr val="9876AA"/>
                </a:solidFill>
                <a:highlight>
                  <a:srgbClr val="2B2B2B"/>
                </a:highlight>
              </a:rPr>
              <a:t>out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.println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</a:t>
            </a:r>
            <a:r>
              <a:rPr lang="en" sz="1100">
                <a:solidFill>
                  <a:srgbClr val="6A8759"/>
                </a:solidFill>
                <a:highlight>
                  <a:srgbClr val="2B2B2B"/>
                </a:highlight>
              </a:rPr>
              <a:t>"Está na queue agora? "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+ finalizer.isEnqueued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())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  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Reference&lt;?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extends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Clazz&gt; clazzFromQueue = queue.poll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()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   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((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ClazzFinalizer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)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clazzFromQueue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)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.finalizeResources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()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}</a:t>
            </a:r>
            <a:endParaRPr/>
          </a:p>
        </p:txBody>
      </p:sp>
      <p:pic>
        <p:nvPicPr>
          <p:cNvPr id="389" name="Google Shape;389;p26"/>
          <p:cNvPicPr preferRelativeResize="0"/>
          <p:nvPr/>
        </p:nvPicPr>
        <p:blipFill rotWithShape="1">
          <a:blip r:embed="rId3">
            <a:alphaModFix/>
          </a:blip>
          <a:srcRect b="4787" l="5591" r="68305" t="71685"/>
          <a:stretch/>
        </p:blipFill>
        <p:spPr>
          <a:xfrm>
            <a:off x="4497300" y="878925"/>
            <a:ext cx="4381448" cy="222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7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Exceptions</a:t>
            </a:r>
            <a:endParaRPr/>
          </a:p>
        </p:txBody>
      </p:sp>
      <p:sp>
        <p:nvSpPr>
          <p:cNvPr id="395" name="Google Shape;395;p2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8"/>
          <p:cNvSpPr/>
          <p:nvPr/>
        </p:nvSpPr>
        <p:spPr>
          <a:xfrm rot="1129639">
            <a:off x="4954047" y="1943940"/>
            <a:ext cx="3975930" cy="1986019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8"/>
          <p:cNvSpPr txBox="1"/>
          <p:nvPr>
            <p:ph type="title"/>
          </p:nvPr>
        </p:nvSpPr>
        <p:spPr>
          <a:xfrm>
            <a:off x="1303800" y="598575"/>
            <a:ext cx="3312000" cy="7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 x Error</a:t>
            </a:r>
            <a:endParaRPr/>
          </a:p>
        </p:txBody>
      </p:sp>
      <p:cxnSp>
        <p:nvCxnSpPr>
          <p:cNvPr id="402" name="Google Shape;402;p28"/>
          <p:cNvCxnSpPr>
            <a:stCxn id="403" idx="2"/>
            <a:endCxn id="404" idx="0"/>
          </p:cNvCxnSpPr>
          <p:nvPr/>
        </p:nvCxnSpPr>
        <p:spPr>
          <a:xfrm flipH="1" rot="-5400000">
            <a:off x="5249250" y="1044550"/>
            <a:ext cx="338400" cy="1692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05" name="Google Shape;405;p28"/>
          <p:cNvCxnSpPr>
            <a:stCxn id="406" idx="0"/>
            <a:endCxn id="403" idx="2"/>
          </p:cNvCxnSpPr>
          <p:nvPr/>
        </p:nvCxnSpPr>
        <p:spPr>
          <a:xfrm rot="-5400000">
            <a:off x="3479550" y="967750"/>
            <a:ext cx="338400" cy="18465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403" name="Google Shape;403;p28"/>
          <p:cNvSpPr txBox="1"/>
          <p:nvPr/>
        </p:nvSpPr>
        <p:spPr>
          <a:xfrm>
            <a:off x="3801750" y="1355500"/>
            <a:ext cx="1540500" cy="366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Thowable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6" name="Google Shape;406;p28"/>
          <p:cNvSpPr txBox="1"/>
          <p:nvPr/>
        </p:nvSpPr>
        <p:spPr>
          <a:xfrm>
            <a:off x="1956450" y="2060200"/>
            <a:ext cx="1538100" cy="366300"/>
          </a:xfrm>
          <a:prstGeom prst="rect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Exception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4" name="Google Shape;404;p28"/>
          <p:cNvSpPr txBox="1"/>
          <p:nvPr/>
        </p:nvSpPr>
        <p:spPr>
          <a:xfrm>
            <a:off x="5495925" y="2060200"/>
            <a:ext cx="15381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Error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7" name="Google Shape;407;p28"/>
          <p:cNvSpPr txBox="1"/>
          <p:nvPr/>
        </p:nvSpPr>
        <p:spPr>
          <a:xfrm>
            <a:off x="301275" y="2741000"/>
            <a:ext cx="1538100" cy="366300"/>
          </a:xfrm>
          <a:prstGeom prst="rect">
            <a:avLst/>
          </a:prstGeom>
          <a:noFill/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RuntimeException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08" name="Google Shape;408;p28"/>
          <p:cNvCxnSpPr>
            <a:stCxn id="407" idx="0"/>
            <a:endCxn id="406" idx="2"/>
          </p:cNvCxnSpPr>
          <p:nvPr/>
        </p:nvCxnSpPr>
        <p:spPr>
          <a:xfrm rot="-5400000">
            <a:off x="1740675" y="1756250"/>
            <a:ext cx="314400" cy="1655100"/>
          </a:xfrm>
          <a:prstGeom prst="bentConnector3">
            <a:avLst>
              <a:gd fmla="val 5001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9" name="Google Shape;409;p28"/>
          <p:cNvSpPr txBox="1"/>
          <p:nvPr/>
        </p:nvSpPr>
        <p:spPr>
          <a:xfrm>
            <a:off x="244050" y="3499150"/>
            <a:ext cx="1538100" cy="366300"/>
          </a:xfrm>
          <a:prstGeom prst="rect">
            <a:avLst/>
          </a:prstGeom>
          <a:noFill/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NullPointerException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10" name="Google Shape;410;p28"/>
          <p:cNvCxnSpPr>
            <a:stCxn id="409" idx="0"/>
            <a:endCxn id="407" idx="2"/>
          </p:cNvCxnSpPr>
          <p:nvPr/>
        </p:nvCxnSpPr>
        <p:spPr>
          <a:xfrm rot="-5400000">
            <a:off x="845850" y="3274600"/>
            <a:ext cx="391800" cy="573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1" name="Google Shape;411;p28"/>
          <p:cNvSpPr txBox="1"/>
          <p:nvPr/>
        </p:nvSpPr>
        <p:spPr>
          <a:xfrm>
            <a:off x="1956450" y="3499200"/>
            <a:ext cx="1538100" cy="366300"/>
          </a:xfrm>
          <a:prstGeom prst="rect">
            <a:avLst/>
          </a:prstGeom>
          <a:noFill/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IllegalStateException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12" name="Google Shape;412;p28"/>
          <p:cNvCxnSpPr>
            <a:stCxn id="411" idx="0"/>
            <a:endCxn id="407" idx="2"/>
          </p:cNvCxnSpPr>
          <p:nvPr/>
        </p:nvCxnSpPr>
        <p:spPr>
          <a:xfrm flipH="1" rot="5400000">
            <a:off x="1702050" y="2475750"/>
            <a:ext cx="391800" cy="16551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3" name="Google Shape;413;p28"/>
          <p:cNvSpPr txBox="1"/>
          <p:nvPr/>
        </p:nvSpPr>
        <p:spPr>
          <a:xfrm>
            <a:off x="5906125" y="2741000"/>
            <a:ext cx="15381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VitualMachineError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14" name="Google Shape;414;p28"/>
          <p:cNvCxnSpPr>
            <a:stCxn id="413" idx="0"/>
            <a:endCxn id="404" idx="2"/>
          </p:cNvCxnSpPr>
          <p:nvPr/>
        </p:nvCxnSpPr>
        <p:spPr>
          <a:xfrm flipH="1" rot="5400000">
            <a:off x="6312925" y="2378750"/>
            <a:ext cx="314400" cy="410100"/>
          </a:xfrm>
          <a:prstGeom prst="bentConnector3">
            <a:avLst>
              <a:gd fmla="val 5001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5" name="Google Shape;415;p28"/>
          <p:cNvSpPr txBox="1"/>
          <p:nvPr/>
        </p:nvSpPr>
        <p:spPr>
          <a:xfrm>
            <a:off x="6973800" y="3421800"/>
            <a:ext cx="15381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StackOverflowError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16" name="Google Shape;416;p28"/>
          <p:cNvCxnSpPr>
            <a:stCxn id="415" idx="0"/>
            <a:endCxn id="413" idx="2"/>
          </p:cNvCxnSpPr>
          <p:nvPr/>
        </p:nvCxnSpPr>
        <p:spPr>
          <a:xfrm flipH="1" rot="5400000">
            <a:off x="7051800" y="2730750"/>
            <a:ext cx="314400" cy="1067700"/>
          </a:xfrm>
          <a:prstGeom prst="bentConnector3">
            <a:avLst>
              <a:gd fmla="val 5001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7" name="Google Shape;417;p28"/>
          <p:cNvSpPr txBox="1"/>
          <p:nvPr/>
        </p:nvSpPr>
        <p:spPr>
          <a:xfrm>
            <a:off x="2292025" y="2779700"/>
            <a:ext cx="1538100" cy="366300"/>
          </a:xfrm>
          <a:prstGeom prst="rect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IOException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8" name="Google Shape;418;p28"/>
          <p:cNvSpPr txBox="1"/>
          <p:nvPr/>
        </p:nvSpPr>
        <p:spPr>
          <a:xfrm>
            <a:off x="3816025" y="3313100"/>
            <a:ext cx="1538100" cy="366300"/>
          </a:xfrm>
          <a:prstGeom prst="rect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SQLException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19" name="Google Shape;419;p28"/>
          <p:cNvCxnSpPr>
            <a:stCxn id="417" idx="0"/>
            <a:endCxn id="406" idx="2"/>
          </p:cNvCxnSpPr>
          <p:nvPr/>
        </p:nvCxnSpPr>
        <p:spPr>
          <a:xfrm flipH="1" rot="5400000">
            <a:off x="2716675" y="2435300"/>
            <a:ext cx="353100" cy="335700"/>
          </a:xfrm>
          <a:prstGeom prst="bentConnector3">
            <a:avLst>
              <a:gd fmla="val 5001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0" name="Google Shape;420;p28"/>
          <p:cNvCxnSpPr>
            <a:stCxn id="418" idx="0"/>
            <a:endCxn id="406" idx="3"/>
          </p:cNvCxnSpPr>
          <p:nvPr/>
        </p:nvCxnSpPr>
        <p:spPr>
          <a:xfrm flipH="1" rot="5400000">
            <a:off x="3504925" y="2232950"/>
            <a:ext cx="1069800" cy="1090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9"/>
          <p:cNvSpPr/>
          <p:nvPr/>
        </p:nvSpPr>
        <p:spPr>
          <a:xfrm>
            <a:off x="2301675" y="2167000"/>
            <a:ext cx="1436700" cy="1688700"/>
          </a:xfrm>
          <a:prstGeom prst="can">
            <a:avLst>
              <a:gd fmla="val 25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9"/>
          <p:cNvSpPr/>
          <p:nvPr/>
        </p:nvSpPr>
        <p:spPr>
          <a:xfrm>
            <a:off x="2422700" y="3461075"/>
            <a:ext cx="1194600" cy="2631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</a:t>
            </a:r>
            <a:endParaRPr/>
          </a:p>
        </p:txBody>
      </p:sp>
      <p:sp>
        <p:nvSpPr>
          <p:cNvPr id="427" name="Google Shape;427;p29"/>
          <p:cNvSpPr/>
          <p:nvPr/>
        </p:nvSpPr>
        <p:spPr>
          <a:xfrm>
            <a:off x="2422700" y="3227098"/>
            <a:ext cx="1194600" cy="2631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metodo1</a:t>
            </a:r>
            <a:endParaRPr/>
          </a:p>
        </p:txBody>
      </p:sp>
      <p:sp>
        <p:nvSpPr>
          <p:cNvPr id="428" name="Google Shape;428;p29"/>
          <p:cNvSpPr/>
          <p:nvPr/>
        </p:nvSpPr>
        <p:spPr>
          <a:xfrm>
            <a:off x="2422700" y="2993122"/>
            <a:ext cx="1194600" cy="2631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metodo2</a:t>
            </a:r>
            <a:endParaRPr/>
          </a:p>
        </p:txBody>
      </p:sp>
      <p:sp>
        <p:nvSpPr>
          <p:cNvPr id="429" name="Google Shape;429;p29"/>
          <p:cNvSpPr/>
          <p:nvPr/>
        </p:nvSpPr>
        <p:spPr>
          <a:xfrm>
            <a:off x="2422700" y="2759146"/>
            <a:ext cx="1194600" cy="2631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metodo3</a:t>
            </a:r>
            <a:endParaRPr/>
          </a:p>
        </p:txBody>
      </p:sp>
      <p:sp>
        <p:nvSpPr>
          <p:cNvPr id="430" name="Google Shape;430;p29"/>
          <p:cNvSpPr/>
          <p:nvPr/>
        </p:nvSpPr>
        <p:spPr>
          <a:xfrm>
            <a:off x="1675825" y="381275"/>
            <a:ext cx="3325800" cy="1405200"/>
          </a:xfrm>
          <a:prstGeom prst="roundRect">
            <a:avLst>
              <a:gd fmla="val 8256" name="adj"/>
            </a:avLst>
          </a:prstGeom>
          <a:solidFill>
            <a:srgbClr val="2B2B2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public static void </a:t>
            </a:r>
            <a:r>
              <a:rPr lang="en" sz="1100">
                <a:solidFill>
                  <a:srgbClr val="FFC66D"/>
                </a:solidFill>
                <a:highlight>
                  <a:srgbClr val="2B2B2B"/>
                </a:highlight>
              </a:rPr>
              <a:t>main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(String[] args) {</a:t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       metodo1()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08080"/>
                </a:solidFill>
                <a:highlight>
                  <a:srgbClr val="2B2B2B"/>
                </a:highlight>
              </a:rPr>
              <a:t>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public void </a:t>
            </a:r>
            <a:r>
              <a:rPr lang="en" sz="1100">
                <a:solidFill>
                  <a:srgbClr val="FFC66D"/>
                </a:solidFill>
                <a:highlight>
                  <a:srgbClr val="2B2B2B"/>
                </a:highlight>
              </a:rPr>
              <a:t>metodo1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() { metodo2() }</a:t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public void </a:t>
            </a:r>
            <a:r>
              <a:rPr lang="en" sz="1100">
                <a:solidFill>
                  <a:srgbClr val="FFC66D"/>
                </a:solidFill>
                <a:highlight>
                  <a:srgbClr val="2B2B2B"/>
                </a:highlight>
              </a:rPr>
              <a:t>metodo2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() { metodo3() }</a:t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</p:txBody>
      </p:sp>
      <p:sp>
        <p:nvSpPr>
          <p:cNvPr id="431" name="Google Shape;431;p29"/>
          <p:cNvSpPr/>
          <p:nvPr/>
        </p:nvSpPr>
        <p:spPr>
          <a:xfrm>
            <a:off x="5535025" y="2280325"/>
            <a:ext cx="1436700" cy="1688700"/>
          </a:xfrm>
          <a:prstGeom prst="can">
            <a:avLst>
              <a:gd fmla="val 25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9"/>
          <p:cNvSpPr/>
          <p:nvPr/>
        </p:nvSpPr>
        <p:spPr>
          <a:xfrm>
            <a:off x="5656050" y="3574400"/>
            <a:ext cx="1194600" cy="2631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</a:t>
            </a:r>
            <a:endParaRPr/>
          </a:p>
        </p:txBody>
      </p:sp>
      <p:sp>
        <p:nvSpPr>
          <p:cNvPr id="433" name="Google Shape;433;p29"/>
          <p:cNvSpPr/>
          <p:nvPr/>
        </p:nvSpPr>
        <p:spPr>
          <a:xfrm>
            <a:off x="5656050" y="3340423"/>
            <a:ext cx="1194600" cy="2631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metodo1</a:t>
            </a:r>
            <a:endParaRPr/>
          </a:p>
        </p:txBody>
      </p:sp>
      <p:sp>
        <p:nvSpPr>
          <p:cNvPr id="434" name="Google Shape;434;p29"/>
          <p:cNvSpPr/>
          <p:nvPr/>
        </p:nvSpPr>
        <p:spPr>
          <a:xfrm>
            <a:off x="5656050" y="3106447"/>
            <a:ext cx="1194600" cy="2631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metodo2</a:t>
            </a:r>
            <a:endParaRPr/>
          </a:p>
        </p:txBody>
      </p:sp>
      <p:pic>
        <p:nvPicPr>
          <p:cNvPr id="435" name="Google Shape;43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3450" y="2280325"/>
            <a:ext cx="934995" cy="8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3450" y="2508925"/>
            <a:ext cx="934995" cy="8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3450" y="2737525"/>
            <a:ext cx="934995" cy="8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0"/>
          <p:cNvSpPr txBox="1"/>
          <p:nvPr>
            <p:ph type="title"/>
          </p:nvPr>
        </p:nvSpPr>
        <p:spPr>
          <a:xfrm>
            <a:off x="1303800" y="598575"/>
            <a:ext cx="3312000" cy="7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Try-Catch</a:t>
            </a:r>
            <a:endParaRPr/>
          </a:p>
        </p:txBody>
      </p:sp>
      <p:sp>
        <p:nvSpPr>
          <p:cNvPr id="443" name="Google Shape;443;p30"/>
          <p:cNvSpPr txBox="1"/>
          <p:nvPr>
            <p:ph idx="1" type="body"/>
          </p:nvPr>
        </p:nvSpPr>
        <p:spPr>
          <a:xfrm>
            <a:off x="1303800" y="1302075"/>
            <a:ext cx="3312000" cy="32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Tenta executar um bloco de código e captura a exceção, caso seja lançada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Pode conter um bloco finally para ser executado ao final, independente do lançamento da exceção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1"/>
          <p:cNvSpPr txBox="1"/>
          <p:nvPr>
            <p:ph type="title"/>
          </p:nvPr>
        </p:nvSpPr>
        <p:spPr>
          <a:xfrm>
            <a:off x="1303800" y="598575"/>
            <a:ext cx="4316700" cy="8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Checked x Unchecked</a:t>
            </a:r>
            <a:endParaRPr/>
          </a:p>
        </p:txBody>
      </p:sp>
      <p:grpSp>
        <p:nvGrpSpPr>
          <p:cNvPr id="449" name="Google Shape;449;p31"/>
          <p:cNvGrpSpPr/>
          <p:nvPr/>
        </p:nvGrpSpPr>
        <p:grpSpPr>
          <a:xfrm>
            <a:off x="4388325" y="1289141"/>
            <a:ext cx="2823660" cy="3209757"/>
            <a:chOff x="1118225" y="283725"/>
            <a:chExt cx="2090825" cy="4076400"/>
          </a:xfrm>
        </p:grpSpPr>
        <p:sp>
          <p:nvSpPr>
            <p:cNvPr id="450" name="Google Shape;450;p31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1"/>
            <p:cNvSpPr/>
            <p:nvPr/>
          </p:nvSpPr>
          <p:spPr>
            <a:xfrm>
              <a:off x="1233923" y="1225061"/>
              <a:ext cx="18150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1D7E74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Sincronizado</a:t>
              </a:r>
              <a:endParaRPr sz="1200">
                <a:solidFill>
                  <a:srgbClr val="1D7E74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1D7E74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(ThreadSafe)</a:t>
              </a:r>
              <a:endParaRPr sz="1200">
                <a:solidFill>
                  <a:srgbClr val="1D7E74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452" name="Google Shape;452;p31"/>
            <p:cNvSpPr/>
            <p:nvPr/>
          </p:nvSpPr>
          <p:spPr>
            <a:xfrm>
              <a:off x="1233850" y="470600"/>
              <a:ext cx="1815000" cy="6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000">
                  <a:solidFill>
                    <a:srgbClr val="1D7E74"/>
                  </a:solidFill>
                  <a:latin typeface="Roboto"/>
                  <a:ea typeface="Roboto"/>
                  <a:cs typeface="Roboto"/>
                  <a:sym typeface="Roboto"/>
                </a:rPr>
                <a:t>Vector</a:t>
              </a:r>
              <a:endParaRPr sz="4000">
                <a:solidFill>
                  <a:srgbClr val="1D7E74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453" name="Google Shape;453;p31"/>
            <p:cNvSpPr/>
            <p:nvPr/>
          </p:nvSpPr>
          <p:spPr>
            <a:xfrm rot="5400000">
              <a:off x="1947729" y="1968131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1"/>
            <p:cNvSpPr/>
            <p:nvPr/>
          </p:nvSpPr>
          <p:spPr>
            <a:xfrm>
              <a:off x="1126147" y="2360451"/>
              <a:ext cx="2030400" cy="10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Não é obrigado fazer tratamento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Erros mais simples de serem evitados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Herdam de RuntimeException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55" name="Google Shape;455;p31"/>
            <p:cNvSpPr/>
            <p:nvPr/>
          </p:nvSpPr>
          <p:spPr>
            <a:xfrm>
              <a:off x="1118225" y="341738"/>
              <a:ext cx="2048100" cy="16578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1D7E7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6" name="Google Shape;456;p31"/>
          <p:cNvGrpSpPr/>
          <p:nvPr/>
        </p:nvGrpSpPr>
        <p:grpSpPr>
          <a:xfrm>
            <a:off x="1417528" y="1289141"/>
            <a:ext cx="2823671" cy="3209757"/>
            <a:chOff x="1118222" y="283725"/>
            <a:chExt cx="2090834" cy="4076400"/>
          </a:xfrm>
        </p:grpSpPr>
        <p:sp>
          <p:nvSpPr>
            <p:cNvPr id="457" name="Google Shape;457;p31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1"/>
            <p:cNvSpPr/>
            <p:nvPr/>
          </p:nvSpPr>
          <p:spPr>
            <a:xfrm>
              <a:off x="1118222" y="341742"/>
              <a:ext cx="2048100" cy="16284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1D7E7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1"/>
            <p:cNvSpPr/>
            <p:nvPr/>
          </p:nvSpPr>
          <p:spPr>
            <a:xfrm>
              <a:off x="1233923" y="1225061"/>
              <a:ext cx="18150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1D7E74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Verificadas pelo compilador</a:t>
              </a:r>
              <a:endParaRPr sz="1200">
                <a:solidFill>
                  <a:srgbClr val="1D7E74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460" name="Google Shape;460;p31"/>
            <p:cNvSpPr/>
            <p:nvPr/>
          </p:nvSpPr>
          <p:spPr>
            <a:xfrm>
              <a:off x="1233923" y="1846625"/>
              <a:ext cx="1815000" cy="82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1D7E7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61" name="Google Shape;461;p31"/>
            <p:cNvSpPr/>
            <p:nvPr/>
          </p:nvSpPr>
          <p:spPr>
            <a:xfrm>
              <a:off x="1233850" y="470600"/>
              <a:ext cx="1815000" cy="6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000">
                  <a:solidFill>
                    <a:srgbClr val="1D7E74"/>
                  </a:solidFill>
                  <a:latin typeface="Roboto"/>
                  <a:ea typeface="Roboto"/>
                  <a:cs typeface="Roboto"/>
                  <a:sym typeface="Roboto"/>
                </a:rPr>
                <a:t>Checked</a:t>
              </a:r>
              <a:endParaRPr b="1" sz="4000">
                <a:solidFill>
                  <a:srgbClr val="1D7E7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62" name="Google Shape;462;p31"/>
            <p:cNvSpPr/>
            <p:nvPr/>
          </p:nvSpPr>
          <p:spPr>
            <a:xfrm rot="5400000">
              <a:off x="1938955" y="1948775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1"/>
            <p:cNvSpPr/>
            <p:nvPr/>
          </p:nvSpPr>
          <p:spPr>
            <a:xfrm>
              <a:off x="1178656" y="2342486"/>
              <a:ext cx="2030400" cy="10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Tratamento obrigatório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Erros dificeis de serem evitados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Herdam diretamente de Exception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64" name="Google Shape;464;p31"/>
          <p:cNvGrpSpPr/>
          <p:nvPr/>
        </p:nvGrpSpPr>
        <p:grpSpPr>
          <a:xfrm>
            <a:off x="4422125" y="1435950"/>
            <a:ext cx="2823490" cy="1305672"/>
            <a:chOff x="1120999" y="541813"/>
            <a:chExt cx="2090700" cy="1220140"/>
          </a:xfrm>
        </p:grpSpPr>
        <p:sp>
          <p:nvSpPr>
            <p:cNvPr id="465" name="Google Shape;465;p31"/>
            <p:cNvSpPr/>
            <p:nvPr/>
          </p:nvSpPr>
          <p:spPr>
            <a:xfrm>
              <a:off x="1233923" y="1153853"/>
              <a:ext cx="18150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1D7E74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Não são verificadas pelo compilador</a:t>
              </a:r>
              <a:endParaRPr sz="1200">
                <a:solidFill>
                  <a:srgbClr val="1D7E74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466" name="Google Shape;466;p31"/>
            <p:cNvSpPr/>
            <p:nvPr/>
          </p:nvSpPr>
          <p:spPr>
            <a:xfrm>
              <a:off x="1120999" y="541813"/>
              <a:ext cx="2090700" cy="6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000">
                  <a:solidFill>
                    <a:srgbClr val="1D7E74"/>
                  </a:solidFill>
                  <a:latin typeface="Roboto"/>
                  <a:ea typeface="Roboto"/>
                  <a:cs typeface="Roboto"/>
                  <a:sym typeface="Roboto"/>
                </a:rPr>
                <a:t>Unchecked</a:t>
              </a:r>
              <a:endParaRPr b="1" sz="4000">
                <a:solidFill>
                  <a:srgbClr val="1D7E7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67" name="Google Shape;467;p31"/>
          <p:cNvSpPr/>
          <p:nvPr/>
        </p:nvSpPr>
        <p:spPr>
          <a:xfrm>
            <a:off x="4106100" y="2647275"/>
            <a:ext cx="493500" cy="4935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2"/>
          <p:cNvSpPr/>
          <p:nvPr/>
        </p:nvSpPr>
        <p:spPr>
          <a:xfrm>
            <a:off x="4911450" y="915250"/>
            <a:ext cx="3996300" cy="1804800"/>
          </a:xfrm>
          <a:prstGeom prst="roundRect">
            <a:avLst>
              <a:gd fmla="val 7857" name="adj"/>
            </a:avLst>
          </a:prstGeom>
          <a:solidFill>
            <a:srgbClr val="2B2B2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public static void </a:t>
            </a:r>
            <a:r>
              <a:rPr lang="en" sz="1100">
                <a:solidFill>
                  <a:srgbClr val="FFC66D"/>
                </a:solidFill>
                <a:highlight>
                  <a:srgbClr val="2B2B2B"/>
                </a:highlight>
              </a:rPr>
              <a:t>main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(String[] args) {</a:t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  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int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x = </a:t>
            </a:r>
            <a:r>
              <a:rPr lang="en" sz="1100">
                <a:solidFill>
                  <a:srgbClr val="6897BB"/>
                </a:solidFill>
                <a:highlight>
                  <a:srgbClr val="2B2B2B"/>
                </a:highlight>
              </a:rPr>
              <a:t>0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   int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y = </a:t>
            </a:r>
            <a:r>
              <a:rPr lang="en" sz="1100">
                <a:solidFill>
                  <a:srgbClr val="6897BB"/>
                </a:solidFill>
                <a:highlight>
                  <a:srgbClr val="2B2B2B"/>
                </a:highlight>
              </a:rPr>
              <a:t>15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   int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resultado = y/x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}</a:t>
            </a:r>
            <a:endParaRPr sz="1100"/>
          </a:p>
        </p:txBody>
      </p:sp>
      <p:sp>
        <p:nvSpPr>
          <p:cNvPr id="473" name="Google Shape;473;p32"/>
          <p:cNvSpPr/>
          <p:nvPr/>
        </p:nvSpPr>
        <p:spPr>
          <a:xfrm>
            <a:off x="575700" y="2720050"/>
            <a:ext cx="3996300" cy="1804800"/>
          </a:xfrm>
          <a:prstGeom prst="roundRect">
            <a:avLst>
              <a:gd fmla="val 7856" name="adj"/>
            </a:avLst>
          </a:prstGeom>
          <a:solidFill>
            <a:srgbClr val="2B2B2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public static void </a:t>
            </a:r>
            <a:r>
              <a:rPr lang="en" sz="1100">
                <a:solidFill>
                  <a:srgbClr val="FFC66D"/>
                </a:solidFill>
                <a:highlight>
                  <a:srgbClr val="2B2B2B"/>
                </a:highlight>
              </a:rPr>
              <a:t>main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(String[] args) {</a:t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  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try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(Banco banco =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new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Banco()) {</a:t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       System.</a:t>
            </a:r>
            <a:r>
              <a:rPr i="1" lang="en" sz="1100">
                <a:solidFill>
                  <a:srgbClr val="9876AA"/>
                </a:solidFill>
                <a:highlight>
                  <a:srgbClr val="2B2B2B"/>
                </a:highlight>
              </a:rPr>
              <a:t>out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.println(banco)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  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}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catch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(Exception e) {</a:t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       e.printStackTrace()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  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}</a:t>
            </a:r>
            <a:endParaRPr sz="1100"/>
          </a:p>
        </p:txBody>
      </p:sp>
      <p:sp>
        <p:nvSpPr>
          <p:cNvPr id="474" name="Google Shape;474;p32"/>
          <p:cNvSpPr/>
          <p:nvPr/>
        </p:nvSpPr>
        <p:spPr>
          <a:xfrm>
            <a:off x="575700" y="766950"/>
            <a:ext cx="3996300" cy="1804800"/>
          </a:xfrm>
          <a:prstGeom prst="roundRect">
            <a:avLst>
              <a:gd fmla="val 8569" name="adj"/>
            </a:avLst>
          </a:prstGeom>
          <a:solidFill>
            <a:srgbClr val="2B2B2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Banco banco =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null;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try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{</a:t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   banco =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new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Banco()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  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System.</a:t>
            </a:r>
            <a:r>
              <a:rPr i="1" lang="en" sz="1100">
                <a:solidFill>
                  <a:srgbClr val="9876AA"/>
                </a:solidFill>
                <a:highlight>
                  <a:srgbClr val="2B2B2B"/>
                </a:highlight>
              </a:rPr>
              <a:t>out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.println(banco)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}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catch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(Exception e) {</a:t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   e.printStackTrace()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}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finally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{</a:t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   banco.close()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}</a:t>
            </a:r>
            <a:endParaRPr sz="1100"/>
          </a:p>
        </p:txBody>
      </p:sp>
      <p:sp>
        <p:nvSpPr>
          <p:cNvPr id="475" name="Google Shape;475;p32"/>
          <p:cNvSpPr txBox="1"/>
          <p:nvPr/>
        </p:nvSpPr>
        <p:spPr>
          <a:xfrm>
            <a:off x="575700" y="251450"/>
            <a:ext cx="39963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CHECKED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6" name="Google Shape;476;p32"/>
          <p:cNvSpPr txBox="1"/>
          <p:nvPr/>
        </p:nvSpPr>
        <p:spPr>
          <a:xfrm>
            <a:off x="4911450" y="251450"/>
            <a:ext cx="39963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UNCHECKED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77" name="Google Shape;477;p32"/>
          <p:cNvCxnSpPr/>
          <p:nvPr/>
        </p:nvCxnSpPr>
        <p:spPr>
          <a:xfrm>
            <a:off x="4756775" y="283600"/>
            <a:ext cx="0" cy="474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5"/>
          <p:cNvSpPr/>
          <p:nvPr/>
        </p:nvSpPr>
        <p:spPr>
          <a:xfrm>
            <a:off x="438300" y="631650"/>
            <a:ext cx="3725400" cy="3312900"/>
          </a:xfrm>
          <a:prstGeom prst="roundRect">
            <a:avLst>
              <a:gd fmla="val 5882" name="adj"/>
            </a:avLst>
          </a:prstGeom>
          <a:solidFill>
            <a:srgbClr val="2B2B2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public static void </a:t>
            </a:r>
            <a:r>
              <a:rPr lang="en" sz="1100">
                <a:solidFill>
                  <a:srgbClr val="FFC66D"/>
                </a:solidFill>
                <a:highlight>
                  <a:srgbClr val="2B2B2B"/>
                </a:highlight>
              </a:rPr>
              <a:t>main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(String[] args)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throws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CloneNotSupportedException {</a:t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       Objeto meuObjeto =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new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Objeto()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      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Objeto seuObjeto = meuObjeto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      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System.</a:t>
            </a:r>
            <a:r>
              <a:rPr i="1" lang="en" sz="1100">
                <a:solidFill>
                  <a:srgbClr val="9876AA"/>
                </a:solidFill>
                <a:highlight>
                  <a:srgbClr val="2B2B2B"/>
                </a:highlight>
              </a:rPr>
              <a:t>out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.println(meuObjeto)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08080"/>
                </a:solidFill>
                <a:highlight>
                  <a:srgbClr val="2B2B2B"/>
                </a:highlight>
              </a:rPr>
              <a:t>//        resultado: br.com.douglas.Objeto@56cbfb61</a:t>
            </a:r>
            <a:endParaRPr sz="1100">
              <a:solidFill>
                <a:srgbClr val="808080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08080"/>
                </a:solidFill>
                <a:highlight>
                  <a:srgbClr val="2B2B2B"/>
                </a:highlight>
              </a:rPr>
              <a:t>      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System.</a:t>
            </a:r>
            <a:r>
              <a:rPr i="1" lang="en" sz="1100">
                <a:solidFill>
                  <a:srgbClr val="9876AA"/>
                </a:solidFill>
                <a:highlight>
                  <a:srgbClr val="2B2B2B"/>
                </a:highlight>
              </a:rPr>
              <a:t>out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.println(seuObjeto)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08080"/>
                </a:solidFill>
                <a:highlight>
                  <a:srgbClr val="2B2B2B"/>
                </a:highlight>
              </a:rPr>
              <a:t>//        resultado: br.com.douglas.Objeto@56cbfb61</a:t>
            </a:r>
            <a:endParaRPr sz="1100">
              <a:solidFill>
                <a:srgbClr val="808080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808080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08080"/>
                </a:solidFill>
                <a:highlight>
                  <a:srgbClr val="2B2B2B"/>
                </a:highlight>
              </a:rPr>
              <a:t>      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Objeto objetoDele = meuObjeto.clone()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      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System.</a:t>
            </a:r>
            <a:r>
              <a:rPr i="1" lang="en" sz="1100">
                <a:solidFill>
                  <a:srgbClr val="9876AA"/>
                </a:solidFill>
                <a:highlight>
                  <a:srgbClr val="2B2B2B"/>
                </a:highlight>
              </a:rPr>
              <a:t>out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.println(objetoDele)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08080"/>
                </a:solidFill>
                <a:highlight>
                  <a:srgbClr val="2B2B2B"/>
                </a:highlight>
              </a:rPr>
              <a:t>//        resultado: br.com.douglas.Objeto@1134affc</a:t>
            </a:r>
            <a:endParaRPr sz="1100">
              <a:solidFill>
                <a:srgbClr val="808080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08080"/>
                </a:solidFill>
                <a:highlight>
                  <a:srgbClr val="2B2B2B"/>
                </a:highlight>
              </a:rPr>
              <a:t>  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</p:txBody>
      </p:sp>
      <p:sp>
        <p:nvSpPr>
          <p:cNvPr id="306" name="Google Shape;306;p15"/>
          <p:cNvSpPr/>
          <p:nvPr/>
        </p:nvSpPr>
        <p:spPr>
          <a:xfrm>
            <a:off x="4614975" y="657450"/>
            <a:ext cx="4241100" cy="2075400"/>
          </a:xfrm>
          <a:prstGeom prst="roundRect">
            <a:avLst>
              <a:gd fmla="val 8162" name="adj"/>
            </a:avLst>
          </a:prstGeom>
          <a:solidFill>
            <a:srgbClr val="2B2B2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public class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Objeto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implements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Cloneable {</a:t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08080"/>
                </a:solidFill>
                <a:highlight>
                  <a:srgbClr val="2B2B2B"/>
                </a:highlight>
              </a:rPr>
              <a:t>//  atributos e métodos </a:t>
            </a:r>
            <a:endParaRPr sz="1100">
              <a:solidFill>
                <a:srgbClr val="808080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08080"/>
                </a:solidFill>
                <a:highlight>
                  <a:srgbClr val="2B2B2B"/>
                </a:highlight>
              </a:rPr>
              <a:t>  </a:t>
            </a:r>
            <a:endParaRPr sz="1100">
              <a:solidFill>
                <a:srgbClr val="808080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08080"/>
                </a:solidFill>
                <a:highlight>
                  <a:srgbClr val="2B2B2B"/>
                </a:highlight>
              </a:rPr>
              <a:t>   </a:t>
            </a:r>
            <a:r>
              <a:rPr lang="en" sz="1100">
                <a:solidFill>
                  <a:srgbClr val="BBB529"/>
                </a:solidFill>
                <a:highlight>
                  <a:srgbClr val="2B2B2B"/>
                </a:highlight>
              </a:rPr>
              <a:t>@Override</a:t>
            </a:r>
            <a:endParaRPr sz="1100">
              <a:solidFill>
                <a:srgbClr val="BBB529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BB529"/>
                </a:solidFill>
                <a:highlight>
                  <a:srgbClr val="2B2B2B"/>
                </a:highlight>
              </a:rPr>
              <a:t>  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protected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Objeto </a:t>
            </a:r>
            <a:r>
              <a:rPr lang="en" sz="1100">
                <a:solidFill>
                  <a:srgbClr val="FFC66D"/>
                </a:solidFill>
                <a:highlight>
                  <a:srgbClr val="2B2B2B"/>
                </a:highlight>
              </a:rPr>
              <a:t>clone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()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throws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CloneNotSupportedException {</a:t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      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return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(Objeto)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super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.clone()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  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Threads</a:t>
            </a:r>
            <a:endParaRPr/>
          </a:p>
        </p:txBody>
      </p:sp>
      <p:sp>
        <p:nvSpPr>
          <p:cNvPr id="483" name="Google Shape;483;p3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4"/>
          <p:cNvSpPr txBox="1"/>
          <p:nvPr>
            <p:ph idx="1" type="body"/>
          </p:nvPr>
        </p:nvSpPr>
        <p:spPr>
          <a:xfrm>
            <a:off x="1260000" y="807325"/>
            <a:ext cx="3312000" cy="37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Uma unidade de execução em um processo (programa)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Permite rodar duas ou mais tarefas ao mesmo tempo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Podem ser executados de forma concorrente ou paralela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34"/>
          <p:cNvSpPr/>
          <p:nvPr/>
        </p:nvSpPr>
        <p:spPr>
          <a:xfrm>
            <a:off x="1595175" y="2773575"/>
            <a:ext cx="1679700" cy="2057400"/>
          </a:xfrm>
          <a:prstGeom prst="roundRect">
            <a:avLst>
              <a:gd fmla="val 16667" name="adj"/>
            </a:avLst>
          </a:prstGeom>
          <a:solidFill>
            <a:srgbClr val="7BADFF">
              <a:alpha val="707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34"/>
          <p:cNvSpPr txBox="1"/>
          <p:nvPr/>
        </p:nvSpPr>
        <p:spPr>
          <a:xfrm>
            <a:off x="1510575" y="2916825"/>
            <a:ext cx="18750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Processo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491" name="Google Shape;491;p34"/>
          <p:cNvCxnSpPr/>
          <p:nvPr/>
        </p:nvCxnSpPr>
        <p:spPr>
          <a:xfrm rot="10800000">
            <a:off x="2448075" y="3445325"/>
            <a:ext cx="0" cy="97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92" name="Google Shape;492;p34"/>
          <p:cNvSpPr txBox="1"/>
          <p:nvPr/>
        </p:nvSpPr>
        <p:spPr>
          <a:xfrm rot="-5400000">
            <a:off x="1705825" y="3796925"/>
            <a:ext cx="10548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Thread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93" name="Google Shape;493;p34"/>
          <p:cNvSpPr/>
          <p:nvPr/>
        </p:nvSpPr>
        <p:spPr>
          <a:xfrm>
            <a:off x="3570575" y="2773575"/>
            <a:ext cx="2432400" cy="2057400"/>
          </a:xfrm>
          <a:prstGeom prst="roundRect">
            <a:avLst>
              <a:gd fmla="val 16667" name="adj"/>
            </a:avLst>
          </a:prstGeom>
          <a:solidFill>
            <a:srgbClr val="7BADFF">
              <a:alpha val="707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34"/>
          <p:cNvSpPr txBox="1"/>
          <p:nvPr/>
        </p:nvSpPr>
        <p:spPr>
          <a:xfrm>
            <a:off x="3849275" y="2916825"/>
            <a:ext cx="18750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Processo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495" name="Google Shape;495;p34"/>
          <p:cNvGrpSpPr/>
          <p:nvPr/>
        </p:nvGrpSpPr>
        <p:grpSpPr>
          <a:xfrm>
            <a:off x="4071975" y="3406175"/>
            <a:ext cx="1429600" cy="1054800"/>
            <a:chOff x="4071975" y="3406175"/>
            <a:chExt cx="1429600" cy="1054800"/>
          </a:xfrm>
        </p:grpSpPr>
        <p:cxnSp>
          <p:nvCxnSpPr>
            <p:cNvPr id="496" name="Google Shape;496;p34"/>
            <p:cNvCxnSpPr/>
            <p:nvPr/>
          </p:nvCxnSpPr>
          <p:spPr>
            <a:xfrm rot="10800000">
              <a:off x="4423475" y="3445325"/>
              <a:ext cx="0" cy="976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497" name="Google Shape;497;p34"/>
            <p:cNvSpPr txBox="1"/>
            <p:nvPr/>
          </p:nvSpPr>
          <p:spPr>
            <a:xfrm rot="-5400000">
              <a:off x="3681225" y="3796925"/>
              <a:ext cx="1054800" cy="27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Nunito"/>
                  <a:ea typeface="Nunito"/>
                  <a:cs typeface="Nunito"/>
                  <a:sym typeface="Nunito"/>
                </a:rPr>
                <a:t>Thread</a:t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cxnSp>
          <p:nvCxnSpPr>
            <p:cNvPr id="498" name="Google Shape;498;p34"/>
            <p:cNvCxnSpPr/>
            <p:nvPr/>
          </p:nvCxnSpPr>
          <p:spPr>
            <a:xfrm rot="10800000">
              <a:off x="4962525" y="3445325"/>
              <a:ext cx="0" cy="976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499" name="Google Shape;499;p34"/>
            <p:cNvSpPr txBox="1"/>
            <p:nvPr/>
          </p:nvSpPr>
          <p:spPr>
            <a:xfrm rot="-5400000">
              <a:off x="4220275" y="3796925"/>
              <a:ext cx="1054800" cy="27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Nunito"/>
                  <a:ea typeface="Nunito"/>
                  <a:cs typeface="Nunito"/>
                  <a:sym typeface="Nunito"/>
                </a:rPr>
                <a:t>Thread</a:t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cxnSp>
          <p:nvCxnSpPr>
            <p:cNvPr id="500" name="Google Shape;500;p34"/>
            <p:cNvCxnSpPr/>
            <p:nvPr/>
          </p:nvCxnSpPr>
          <p:spPr>
            <a:xfrm rot="10800000">
              <a:off x="5501575" y="3445325"/>
              <a:ext cx="0" cy="976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501" name="Google Shape;501;p34"/>
            <p:cNvSpPr txBox="1"/>
            <p:nvPr/>
          </p:nvSpPr>
          <p:spPr>
            <a:xfrm rot="-5400000">
              <a:off x="4759325" y="3796925"/>
              <a:ext cx="1054800" cy="27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Nunito"/>
                  <a:ea typeface="Nunito"/>
                  <a:cs typeface="Nunito"/>
                  <a:sym typeface="Nunito"/>
                </a:rPr>
                <a:t>Thread</a:t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5"/>
          <p:cNvSpPr txBox="1"/>
          <p:nvPr>
            <p:ph type="title"/>
          </p:nvPr>
        </p:nvSpPr>
        <p:spPr>
          <a:xfrm>
            <a:off x="1303800" y="598575"/>
            <a:ext cx="45429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Concorrente x Paralelo</a:t>
            </a:r>
            <a:endParaRPr/>
          </a:p>
        </p:txBody>
      </p:sp>
      <p:grpSp>
        <p:nvGrpSpPr>
          <p:cNvPr id="507" name="Google Shape;507;p35"/>
          <p:cNvGrpSpPr/>
          <p:nvPr/>
        </p:nvGrpSpPr>
        <p:grpSpPr>
          <a:xfrm>
            <a:off x="1106400" y="1953950"/>
            <a:ext cx="2044500" cy="2159500"/>
            <a:chOff x="1106400" y="1865075"/>
            <a:chExt cx="2044500" cy="2159500"/>
          </a:xfrm>
        </p:grpSpPr>
        <p:grpSp>
          <p:nvGrpSpPr>
            <p:cNvPr id="508" name="Google Shape;508;p35"/>
            <p:cNvGrpSpPr/>
            <p:nvPr/>
          </p:nvGrpSpPr>
          <p:grpSpPr>
            <a:xfrm>
              <a:off x="1106400" y="2188575"/>
              <a:ext cx="2044500" cy="1836000"/>
              <a:chOff x="1333000" y="2487125"/>
              <a:chExt cx="2044500" cy="1836000"/>
            </a:xfrm>
          </p:grpSpPr>
          <p:sp>
            <p:nvSpPr>
              <p:cNvPr id="509" name="Google Shape;509;p35"/>
              <p:cNvSpPr/>
              <p:nvPr/>
            </p:nvSpPr>
            <p:spPr>
              <a:xfrm>
                <a:off x="1333000" y="3633150"/>
                <a:ext cx="2044500" cy="336600"/>
              </a:xfrm>
              <a:prstGeom prst="cube">
                <a:avLst>
                  <a:gd fmla="val 4974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/>
                  <a:t>#1</a:t>
                </a:r>
                <a:endParaRPr sz="1000"/>
              </a:p>
            </p:txBody>
          </p:sp>
          <p:sp>
            <p:nvSpPr>
              <p:cNvPr id="510" name="Google Shape;510;p35"/>
              <p:cNvSpPr/>
              <p:nvPr/>
            </p:nvSpPr>
            <p:spPr>
              <a:xfrm>
                <a:off x="1333000" y="3404550"/>
                <a:ext cx="2044500" cy="336600"/>
              </a:xfrm>
              <a:prstGeom prst="cube">
                <a:avLst>
                  <a:gd fmla="val 49747" name="adj"/>
                </a:avLst>
              </a:prstGeom>
              <a:solidFill>
                <a:srgbClr val="6AA84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/>
                  <a:t>#2</a:t>
                </a:r>
                <a:endParaRPr sz="1000"/>
              </a:p>
            </p:txBody>
          </p:sp>
          <p:sp>
            <p:nvSpPr>
              <p:cNvPr id="511" name="Google Shape;511;p35"/>
              <p:cNvSpPr/>
              <p:nvPr/>
            </p:nvSpPr>
            <p:spPr>
              <a:xfrm>
                <a:off x="1333000" y="3175950"/>
                <a:ext cx="2044500" cy="336600"/>
              </a:xfrm>
              <a:prstGeom prst="cube">
                <a:avLst>
                  <a:gd fmla="val 4974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/>
                  <a:t>#1</a:t>
                </a:r>
                <a:endParaRPr sz="1000"/>
              </a:p>
            </p:txBody>
          </p:sp>
          <p:sp>
            <p:nvSpPr>
              <p:cNvPr id="512" name="Google Shape;512;p35"/>
              <p:cNvSpPr/>
              <p:nvPr/>
            </p:nvSpPr>
            <p:spPr>
              <a:xfrm>
                <a:off x="1333000" y="2947350"/>
                <a:ext cx="2044500" cy="336600"/>
              </a:xfrm>
              <a:prstGeom prst="cube">
                <a:avLst>
                  <a:gd fmla="val 49747" name="adj"/>
                </a:avLst>
              </a:prstGeom>
              <a:solidFill>
                <a:srgbClr val="6AA84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/>
                  <a:t>#2</a:t>
                </a:r>
                <a:endParaRPr sz="1000"/>
              </a:p>
            </p:txBody>
          </p:sp>
          <p:sp>
            <p:nvSpPr>
              <p:cNvPr id="513" name="Google Shape;513;p35"/>
              <p:cNvSpPr/>
              <p:nvPr/>
            </p:nvSpPr>
            <p:spPr>
              <a:xfrm>
                <a:off x="1333000" y="2718750"/>
                <a:ext cx="2044500" cy="336600"/>
              </a:xfrm>
              <a:prstGeom prst="cube">
                <a:avLst>
                  <a:gd fmla="val 4974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/>
                  <a:t>#1</a:t>
                </a:r>
                <a:endParaRPr sz="1000"/>
              </a:p>
            </p:txBody>
          </p:sp>
          <p:sp>
            <p:nvSpPr>
              <p:cNvPr id="514" name="Google Shape;514;p35"/>
              <p:cNvSpPr/>
              <p:nvPr/>
            </p:nvSpPr>
            <p:spPr>
              <a:xfrm>
                <a:off x="1333000" y="2487125"/>
                <a:ext cx="2044500" cy="1836000"/>
              </a:xfrm>
              <a:prstGeom prst="cube">
                <a:avLst>
                  <a:gd fmla="val 8509" name="adj"/>
                </a:avLst>
              </a:prstGeom>
              <a:solidFill>
                <a:srgbClr val="7FD8FF">
                  <a:alpha val="17690"/>
                </a:srgbClr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15" name="Google Shape;515;p35"/>
            <p:cNvSpPr/>
            <p:nvPr/>
          </p:nvSpPr>
          <p:spPr>
            <a:xfrm>
              <a:off x="1547125" y="1865075"/>
              <a:ext cx="1069948" cy="399700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lt2"/>
                  </a:solidFill>
                  <a:latin typeface="Arial"/>
                </a:rPr>
                <a:t>CPU</a:t>
              </a:r>
            </a:p>
          </p:txBody>
        </p:sp>
      </p:grpSp>
      <p:grpSp>
        <p:nvGrpSpPr>
          <p:cNvPr id="516" name="Google Shape;516;p35"/>
          <p:cNvGrpSpPr/>
          <p:nvPr/>
        </p:nvGrpSpPr>
        <p:grpSpPr>
          <a:xfrm>
            <a:off x="4091375" y="1958950"/>
            <a:ext cx="2871300" cy="2149500"/>
            <a:chOff x="4091375" y="2052825"/>
            <a:chExt cx="2871300" cy="2149500"/>
          </a:xfrm>
        </p:grpSpPr>
        <p:sp>
          <p:nvSpPr>
            <p:cNvPr id="517" name="Google Shape;517;p35"/>
            <p:cNvSpPr/>
            <p:nvPr/>
          </p:nvSpPr>
          <p:spPr>
            <a:xfrm>
              <a:off x="4202300" y="2878500"/>
              <a:ext cx="1070100" cy="1146000"/>
            </a:xfrm>
            <a:prstGeom prst="cube">
              <a:avLst>
                <a:gd fmla="val 10363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#1</a:t>
              </a:r>
              <a:endParaRPr/>
            </a:p>
          </p:txBody>
        </p:sp>
        <p:sp>
          <p:nvSpPr>
            <p:cNvPr id="518" name="Google Shape;518;p35"/>
            <p:cNvSpPr/>
            <p:nvPr/>
          </p:nvSpPr>
          <p:spPr>
            <a:xfrm>
              <a:off x="5586900" y="2878500"/>
              <a:ext cx="1070100" cy="1146000"/>
            </a:xfrm>
            <a:prstGeom prst="cube">
              <a:avLst>
                <a:gd fmla="val 10363" name="adj"/>
              </a:avLst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#2</a:t>
              </a:r>
              <a:endParaRPr/>
            </a:p>
          </p:txBody>
        </p:sp>
        <p:sp>
          <p:nvSpPr>
            <p:cNvPr id="519" name="Google Shape;519;p35"/>
            <p:cNvSpPr/>
            <p:nvPr/>
          </p:nvSpPr>
          <p:spPr>
            <a:xfrm>
              <a:off x="4202300" y="2592800"/>
              <a:ext cx="1069800" cy="1529700"/>
            </a:xfrm>
            <a:prstGeom prst="cube">
              <a:avLst>
                <a:gd fmla="val 12279" name="adj"/>
              </a:avLst>
            </a:prstGeom>
            <a:solidFill>
              <a:srgbClr val="7FD8FF">
                <a:alpha val="1077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5"/>
            <p:cNvSpPr/>
            <p:nvPr/>
          </p:nvSpPr>
          <p:spPr>
            <a:xfrm>
              <a:off x="5587050" y="2592800"/>
              <a:ext cx="1069800" cy="1529700"/>
            </a:xfrm>
            <a:prstGeom prst="cube">
              <a:avLst>
                <a:gd fmla="val 12279" name="adj"/>
              </a:avLst>
            </a:prstGeom>
            <a:solidFill>
              <a:srgbClr val="7FD8FF">
                <a:alpha val="1077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5"/>
            <p:cNvSpPr/>
            <p:nvPr/>
          </p:nvSpPr>
          <p:spPr>
            <a:xfrm>
              <a:off x="4331200" y="2372725"/>
              <a:ext cx="810680" cy="246476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lt2"/>
                  </a:solidFill>
                  <a:latin typeface="Arial"/>
                </a:rPr>
                <a:t>CPU1</a:t>
              </a:r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5716613" y="2372725"/>
              <a:ext cx="854312" cy="246476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lt2"/>
                  </a:solidFill>
                  <a:latin typeface="Arial"/>
                </a:rPr>
                <a:t>CPU2</a:t>
              </a:r>
            </a:p>
          </p:txBody>
        </p:sp>
        <p:sp>
          <p:nvSpPr>
            <p:cNvPr id="523" name="Google Shape;523;p35"/>
            <p:cNvSpPr/>
            <p:nvPr/>
          </p:nvSpPr>
          <p:spPr>
            <a:xfrm>
              <a:off x="4091375" y="2052825"/>
              <a:ext cx="2871300" cy="2149500"/>
            </a:xfrm>
            <a:prstGeom prst="cube">
              <a:avLst>
                <a:gd fmla="val 10046" name="adj"/>
              </a:avLst>
            </a:prstGeom>
            <a:solidFill>
              <a:srgbClr val="FF3434">
                <a:alpha val="538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6"/>
          <p:cNvSpPr txBox="1"/>
          <p:nvPr>
            <p:ph type="title"/>
          </p:nvPr>
        </p:nvSpPr>
        <p:spPr>
          <a:xfrm>
            <a:off x="1303800" y="598575"/>
            <a:ext cx="33120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Caracteristicas</a:t>
            </a:r>
            <a:endParaRPr/>
          </a:p>
        </p:txBody>
      </p:sp>
      <p:sp>
        <p:nvSpPr>
          <p:cNvPr id="529" name="Google Shape;529;p36"/>
          <p:cNvSpPr txBox="1"/>
          <p:nvPr>
            <p:ph idx="1" type="body"/>
          </p:nvPr>
        </p:nvSpPr>
        <p:spPr>
          <a:xfrm>
            <a:off x="1303800" y="1460850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Não possui ordem de execução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Cada thread possui seu </a:t>
            </a:r>
            <a:r>
              <a:rPr lang="en"/>
              <a:t>próprio</a:t>
            </a:r>
            <a:r>
              <a:rPr lang="en"/>
              <a:t> contador de programa, pilha e variáveis locais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Compartilha a memória do processo em que está sendo executado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7"/>
          <p:cNvSpPr/>
          <p:nvPr/>
        </p:nvSpPr>
        <p:spPr>
          <a:xfrm>
            <a:off x="211375" y="225475"/>
            <a:ext cx="3706200" cy="4720800"/>
          </a:xfrm>
          <a:prstGeom prst="roundRect">
            <a:avLst>
              <a:gd fmla="val 5322" name="adj"/>
            </a:avLst>
          </a:prstGeom>
          <a:solidFill>
            <a:srgbClr val="2B2B2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public class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ServidorTarefas </a:t>
            </a: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{</a:t>
            </a:r>
            <a:endParaRPr sz="1100">
              <a:solidFill>
                <a:srgbClr val="33D453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3D453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  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private final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ServerSocket </a:t>
            </a:r>
            <a:r>
              <a:rPr lang="en" sz="1100">
                <a:solidFill>
                  <a:srgbClr val="9876AA"/>
                </a:solidFill>
                <a:highlight>
                  <a:srgbClr val="2B2B2B"/>
                </a:highlight>
              </a:rPr>
              <a:t>servidor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   private final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ExecutorService </a:t>
            </a:r>
            <a:r>
              <a:rPr lang="en" sz="1100">
                <a:solidFill>
                  <a:srgbClr val="9876AA"/>
                </a:solidFill>
                <a:highlight>
                  <a:srgbClr val="2B2B2B"/>
                </a:highlight>
              </a:rPr>
              <a:t>threadPool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   private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AtomicBoolean </a:t>
            </a:r>
            <a:r>
              <a:rPr lang="en" sz="1100">
                <a:solidFill>
                  <a:srgbClr val="9876AA"/>
                </a:solidFill>
                <a:highlight>
                  <a:srgbClr val="2B2B2B"/>
                </a:highlight>
              </a:rPr>
              <a:t>estaRodando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   private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BlockingQueue&lt;String&gt; </a:t>
            </a:r>
            <a:r>
              <a:rPr lang="en" sz="1100">
                <a:solidFill>
                  <a:srgbClr val="9876AA"/>
                </a:solidFill>
                <a:highlight>
                  <a:srgbClr val="2B2B2B"/>
                </a:highlight>
              </a:rPr>
              <a:t>filaDeComandos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   </a:t>
            </a:r>
            <a:r>
              <a:rPr i="1" lang="en" sz="1100">
                <a:solidFill>
                  <a:srgbClr val="629755"/>
                </a:solidFill>
                <a:highlight>
                  <a:srgbClr val="2B2B2B"/>
                </a:highlight>
              </a:rPr>
              <a:t>/** Constructor */</a:t>
            </a:r>
            <a:endParaRPr i="1" sz="1100">
              <a:solidFill>
                <a:srgbClr val="629755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629755"/>
                </a:solidFill>
                <a:highlight>
                  <a:srgbClr val="2B2B2B"/>
                </a:highlight>
              </a:rPr>
              <a:t>  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public </a:t>
            </a:r>
            <a:r>
              <a:rPr lang="en" sz="1100">
                <a:solidFill>
                  <a:srgbClr val="FFC66D"/>
                </a:solidFill>
                <a:highlight>
                  <a:srgbClr val="2B2B2B"/>
                </a:highlight>
              </a:rPr>
              <a:t>ServidorTarefas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()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throws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IOException </a:t>
            </a: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{</a:t>
            </a:r>
            <a:endParaRPr sz="1100">
              <a:solidFill>
                <a:srgbClr val="33D453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      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System.</a:t>
            </a:r>
            <a:r>
              <a:rPr i="1" lang="en" sz="1100">
                <a:solidFill>
                  <a:srgbClr val="9876AA"/>
                </a:solidFill>
                <a:highlight>
                  <a:srgbClr val="2B2B2B"/>
                </a:highlight>
              </a:rPr>
              <a:t>out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.println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</a:t>
            </a:r>
            <a:r>
              <a:rPr lang="en" sz="1100">
                <a:solidFill>
                  <a:srgbClr val="6A8759"/>
                </a:solidFill>
                <a:highlight>
                  <a:srgbClr val="2B2B2B"/>
                </a:highlight>
              </a:rPr>
              <a:t>" ---- Iniciando servidor ---- "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)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       </a:t>
            </a:r>
            <a:r>
              <a:rPr lang="en" sz="1100">
                <a:solidFill>
                  <a:srgbClr val="9876AA"/>
                </a:solidFill>
                <a:highlight>
                  <a:srgbClr val="2B2B2B"/>
                </a:highlight>
              </a:rPr>
              <a:t>servidor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=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new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ServerSocket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</a:t>
            </a:r>
            <a:r>
              <a:rPr lang="en" sz="1100">
                <a:solidFill>
                  <a:srgbClr val="6897BB"/>
                </a:solidFill>
                <a:highlight>
                  <a:srgbClr val="2B2B2B"/>
                </a:highlight>
              </a:rPr>
              <a:t>12345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)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       </a:t>
            </a:r>
            <a:r>
              <a:rPr lang="en" sz="1100">
                <a:solidFill>
                  <a:srgbClr val="9876AA"/>
                </a:solidFill>
                <a:highlight>
                  <a:srgbClr val="2B2B2B"/>
                </a:highlight>
              </a:rPr>
              <a:t>threadPool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= Executors.</a:t>
            </a:r>
            <a:r>
              <a:rPr i="1" lang="en" sz="1100">
                <a:solidFill>
                  <a:srgbClr val="A9B7C6"/>
                </a:solidFill>
                <a:highlight>
                  <a:srgbClr val="2B2B2B"/>
                </a:highlight>
              </a:rPr>
              <a:t>newCachedThreadPool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new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FabricaDeThreads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())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       this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.</a:t>
            </a:r>
            <a:r>
              <a:rPr lang="en" sz="1100">
                <a:solidFill>
                  <a:srgbClr val="9876AA"/>
                </a:solidFill>
                <a:highlight>
                  <a:srgbClr val="2B2B2B"/>
                </a:highlight>
              </a:rPr>
              <a:t>estaRodando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=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new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AtomicBoolean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true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)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       this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.</a:t>
            </a:r>
            <a:r>
              <a:rPr lang="en" sz="1100">
                <a:solidFill>
                  <a:srgbClr val="9876AA"/>
                </a:solidFill>
                <a:highlight>
                  <a:srgbClr val="2B2B2B"/>
                </a:highlight>
              </a:rPr>
              <a:t>filaDeComandos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=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new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ArrayBlockingQueue&lt;&gt;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</a:t>
            </a:r>
            <a:r>
              <a:rPr lang="en" sz="1100">
                <a:solidFill>
                  <a:srgbClr val="6897BB"/>
                </a:solidFill>
                <a:highlight>
                  <a:srgbClr val="2B2B2B"/>
                </a:highlight>
              </a:rPr>
              <a:t>2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)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      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incializarConsumidores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</a:t>
            </a:r>
            <a:r>
              <a:rPr lang="en" sz="1100">
                <a:solidFill>
                  <a:srgbClr val="6897BB"/>
                </a:solidFill>
                <a:highlight>
                  <a:srgbClr val="2B2B2B"/>
                </a:highlight>
              </a:rPr>
              <a:t>2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)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   </a:t>
            </a: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}</a:t>
            </a:r>
            <a:endParaRPr sz="1100">
              <a:solidFill>
                <a:srgbClr val="33D453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3D453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  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public static void </a:t>
            </a:r>
            <a:r>
              <a:rPr lang="en" sz="1100">
                <a:solidFill>
                  <a:srgbClr val="FFC66D"/>
                </a:solidFill>
                <a:highlight>
                  <a:srgbClr val="2B2B2B"/>
                </a:highlight>
              </a:rPr>
              <a:t>main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String</a:t>
            </a:r>
            <a:r>
              <a:rPr lang="en" sz="1100">
                <a:solidFill>
                  <a:srgbClr val="26AA6B"/>
                </a:solidFill>
                <a:highlight>
                  <a:srgbClr val="2B2B2B"/>
                </a:highlight>
              </a:rPr>
              <a:t>[] </a:t>
            </a:r>
            <a:r>
              <a:rPr lang="en" sz="1100">
                <a:solidFill>
                  <a:srgbClr val="B9C618"/>
                </a:solidFill>
                <a:highlight>
                  <a:srgbClr val="2B2B2B"/>
                </a:highlight>
              </a:rPr>
              <a:t>args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)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throws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IOException </a:t>
            </a: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{</a:t>
            </a:r>
            <a:endParaRPr sz="1100">
              <a:solidFill>
                <a:srgbClr val="33D453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      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ServidorTarefas servidor =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new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ServidorTarefas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()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      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servidor.rodar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()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      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servidor.desliga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()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   </a:t>
            </a: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}</a:t>
            </a:r>
            <a:endParaRPr sz="1100">
              <a:solidFill>
                <a:srgbClr val="33D453"/>
              </a:solidFill>
              <a:highlight>
                <a:srgbClr val="2B2B2B"/>
              </a:highlight>
            </a:endParaRPr>
          </a:p>
        </p:txBody>
      </p:sp>
      <p:sp>
        <p:nvSpPr>
          <p:cNvPr id="535" name="Google Shape;535;p37"/>
          <p:cNvSpPr/>
          <p:nvPr/>
        </p:nvSpPr>
        <p:spPr>
          <a:xfrm>
            <a:off x="4312075" y="225475"/>
            <a:ext cx="4593900" cy="4720800"/>
          </a:xfrm>
          <a:prstGeom prst="roundRect">
            <a:avLst>
              <a:gd fmla="val 2453" name="adj"/>
            </a:avLst>
          </a:prstGeom>
          <a:solidFill>
            <a:srgbClr val="2B2B2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public void </a:t>
            </a:r>
            <a:r>
              <a:rPr lang="en" sz="1100">
                <a:solidFill>
                  <a:srgbClr val="FFC66D"/>
                </a:solidFill>
                <a:highlight>
                  <a:srgbClr val="2B2B2B"/>
                </a:highlight>
              </a:rPr>
              <a:t>desliga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()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throws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IOException </a:t>
            </a: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{</a:t>
            </a:r>
            <a:endParaRPr sz="1100">
              <a:solidFill>
                <a:srgbClr val="33D453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  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this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.</a:t>
            </a:r>
            <a:r>
              <a:rPr lang="en" sz="1100">
                <a:solidFill>
                  <a:srgbClr val="9876AA"/>
                </a:solidFill>
                <a:highlight>
                  <a:srgbClr val="2B2B2B"/>
                </a:highlight>
              </a:rPr>
              <a:t>estaRodando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.set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false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)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   </a:t>
            </a:r>
            <a:r>
              <a:rPr lang="en" sz="1100">
                <a:solidFill>
                  <a:srgbClr val="9876AA"/>
                </a:solidFill>
                <a:highlight>
                  <a:srgbClr val="2B2B2B"/>
                </a:highlight>
              </a:rPr>
              <a:t>servidor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.close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()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   </a:t>
            </a:r>
            <a:r>
              <a:rPr lang="en" sz="1100">
                <a:solidFill>
                  <a:srgbClr val="9876AA"/>
                </a:solidFill>
                <a:highlight>
                  <a:srgbClr val="2B2B2B"/>
                </a:highlight>
              </a:rPr>
              <a:t>threadPool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.shutdown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()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}</a:t>
            </a:r>
            <a:endParaRPr sz="1100">
              <a:solidFill>
                <a:srgbClr val="33D453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public void </a:t>
            </a:r>
            <a:r>
              <a:rPr lang="en" sz="1100">
                <a:solidFill>
                  <a:srgbClr val="FFC66D"/>
                </a:solidFill>
                <a:highlight>
                  <a:srgbClr val="2B2B2B"/>
                </a:highlight>
              </a:rPr>
              <a:t>rodar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()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throws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IOException </a:t>
            </a: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{</a:t>
            </a:r>
            <a:endParaRPr sz="1100">
              <a:solidFill>
                <a:srgbClr val="33D453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  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while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</a:t>
            </a:r>
            <a:r>
              <a:rPr lang="en" sz="1100">
                <a:solidFill>
                  <a:srgbClr val="9876AA"/>
                </a:solidFill>
                <a:highlight>
                  <a:srgbClr val="2B2B2B"/>
                </a:highlight>
              </a:rPr>
              <a:t>estaRodando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.get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()) </a:t>
            </a: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{</a:t>
            </a:r>
            <a:endParaRPr sz="1100">
              <a:solidFill>
                <a:srgbClr val="33D453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      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try </a:t>
            </a: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{</a:t>
            </a:r>
            <a:endParaRPr sz="1100">
              <a:solidFill>
                <a:srgbClr val="33D453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          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Socket socket = </a:t>
            </a:r>
            <a:r>
              <a:rPr lang="en" sz="1100">
                <a:solidFill>
                  <a:srgbClr val="9876AA"/>
                </a:solidFill>
                <a:highlight>
                  <a:srgbClr val="2B2B2B"/>
                </a:highlight>
              </a:rPr>
              <a:t>servidor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.accept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()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          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System.</a:t>
            </a:r>
            <a:r>
              <a:rPr i="1" lang="en" sz="1100">
                <a:solidFill>
                  <a:srgbClr val="9876AA"/>
                </a:solidFill>
                <a:highlight>
                  <a:srgbClr val="2B2B2B"/>
                </a:highlight>
              </a:rPr>
              <a:t>out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.println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</a:t>
            </a:r>
            <a:r>
              <a:rPr lang="en" sz="1100">
                <a:solidFill>
                  <a:srgbClr val="6A8759"/>
                </a:solidFill>
                <a:highlight>
                  <a:srgbClr val="2B2B2B"/>
                </a:highlight>
              </a:rPr>
              <a:t>"Aceitando novo cliente na porta "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+ socket.getPort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())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          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DistribuirTarefas distribuirTarefas =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new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DistribuirTarefas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</a:t>
            </a:r>
            <a:r>
              <a:rPr lang="en" sz="1100">
                <a:solidFill>
                  <a:srgbClr val="9876AA"/>
                </a:solidFill>
                <a:highlight>
                  <a:srgbClr val="2B2B2B"/>
                </a:highlight>
              </a:rPr>
              <a:t>threadPool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en" sz="1100">
                <a:solidFill>
                  <a:srgbClr val="9876AA"/>
                </a:solidFill>
                <a:highlight>
                  <a:srgbClr val="2B2B2B"/>
                </a:highlight>
              </a:rPr>
              <a:t>filaDeComandos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socket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, this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)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           </a:t>
            </a:r>
            <a:r>
              <a:rPr lang="en" sz="1100">
                <a:solidFill>
                  <a:srgbClr val="9876AA"/>
                </a:solidFill>
                <a:highlight>
                  <a:srgbClr val="2B2B2B"/>
                </a:highlight>
              </a:rPr>
              <a:t>threadPool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.execute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distribuirTarefas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)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       </a:t>
            </a: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}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catch 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SocketException </a:t>
            </a:r>
            <a:r>
              <a:rPr lang="en" sz="1100">
                <a:solidFill>
                  <a:srgbClr val="B9C618"/>
                </a:solidFill>
                <a:highlight>
                  <a:srgbClr val="2B2B2B"/>
                </a:highlight>
              </a:rPr>
              <a:t>e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) </a:t>
            </a: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{</a:t>
            </a:r>
            <a:endParaRPr sz="1100">
              <a:solidFill>
                <a:srgbClr val="33D453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          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System.</a:t>
            </a:r>
            <a:r>
              <a:rPr i="1" lang="en" sz="1100">
                <a:solidFill>
                  <a:srgbClr val="9876AA"/>
                </a:solidFill>
                <a:highlight>
                  <a:srgbClr val="2B2B2B"/>
                </a:highlight>
              </a:rPr>
              <a:t>out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.println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</a:t>
            </a:r>
            <a:r>
              <a:rPr lang="en" sz="1100">
                <a:solidFill>
                  <a:srgbClr val="6A8759"/>
                </a:solidFill>
                <a:highlight>
                  <a:srgbClr val="2B2B2B"/>
                </a:highlight>
              </a:rPr>
              <a:t>"O servidor desligará depois que todos os clientes desconectarem."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)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       </a:t>
            </a: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}</a:t>
            </a:r>
            <a:endParaRPr sz="1100">
              <a:solidFill>
                <a:srgbClr val="33D453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   }</a:t>
            </a:r>
            <a:endParaRPr sz="1100">
              <a:solidFill>
                <a:srgbClr val="33D453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}</a:t>
            </a:r>
            <a:endParaRPr sz="1100">
              <a:solidFill>
                <a:srgbClr val="33D453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private void </a:t>
            </a:r>
            <a:r>
              <a:rPr lang="en" sz="1100">
                <a:solidFill>
                  <a:srgbClr val="FFC66D"/>
                </a:solidFill>
                <a:highlight>
                  <a:srgbClr val="2B2B2B"/>
                </a:highlight>
              </a:rPr>
              <a:t>incializarConsumidores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int </a:t>
            </a:r>
            <a:r>
              <a:rPr lang="en" sz="1100">
                <a:solidFill>
                  <a:srgbClr val="B9C618"/>
                </a:solidFill>
                <a:highlight>
                  <a:srgbClr val="2B2B2B"/>
                </a:highlight>
              </a:rPr>
              <a:t>numConsumidores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) </a:t>
            </a: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{</a:t>
            </a:r>
            <a:endParaRPr sz="1100">
              <a:solidFill>
                <a:srgbClr val="33D453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  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for 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int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i = </a:t>
            </a:r>
            <a:r>
              <a:rPr lang="en" sz="1100">
                <a:solidFill>
                  <a:srgbClr val="6897BB"/>
                </a:solidFill>
                <a:highlight>
                  <a:srgbClr val="2B2B2B"/>
                </a:highlight>
              </a:rPr>
              <a:t>0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i &lt; </a:t>
            </a:r>
            <a:r>
              <a:rPr lang="en" sz="1100">
                <a:solidFill>
                  <a:srgbClr val="B9C618"/>
                </a:solidFill>
                <a:highlight>
                  <a:srgbClr val="2B2B2B"/>
                </a:highlight>
              </a:rPr>
              <a:t>numConsumidores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i++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) </a:t>
            </a: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{</a:t>
            </a:r>
            <a:endParaRPr sz="1100">
              <a:solidFill>
                <a:srgbClr val="33D453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      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TarefaConsumir tarefa =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new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TarefaConsumir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</a:t>
            </a:r>
            <a:r>
              <a:rPr lang="en" sz="1100">
                <a:solidFill>
                  <a:srgbClr val="9876AA"/>
                </a:solidFill>
                <a:highlight>
                  <a:srgbClr val="2B2B2B"/>
                </a:highlight>
              </a:rPr>
              <a:t>filaDeComandos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)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       this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.</a:t>
            </a:r>
            <a:r>
              <a:rPr lang="en" sz="1100">
                <a:solidFill>
                  <a:srgbClr val="9876AA"/>
                </a:solidFill>
                <a:highlight>
                  <a:srgbClr val="2B2B2B"/>
                </a:highlight>
              </a:rPr>
              <a:t>threadPool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.execute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tarefa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)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   </a:t>
            </a: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}</a:t>
            </a:r>
            <a:endParaRPr sz="1100">
              <a:solidFill>
                <a:srgbClr val="33D453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}</a:t>
            </a:r>
            <a:endParaRPr sz="1100">
              <a:solidFill>
                <a:srgbClr val="33D453"/>
              </a:solidFill>
              <a:highlight>
                <a:srgbClr val="2B2B2B"/>
              </a:highlight>
            </a:endParaRPr>
          </a:p>
        </p:txBody>
      </p:sp>
      <p:cxnSp>
        <p:nvCxnSpPr>
          <p:cNvPr id="536" name="Google Shape;536;p37"/>
          <p:cNvCxnSpPr>
            <a:stCxn id="534" idx="3"/>
          </p:cNvCxnSpPr>
          <p:nvPr/>
        </p:nvCxnSpPr>
        <p:spPr>
          <a:xfrm flipH="1" rot="10800000">
            <a:off x="3917575" y="225475"/>
            <a:ext cx="450900" cy="236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7" name="Google Shape;537;p37"/>
          <p:cNvCxnSpPr/>
          <p:nvPr/>
        </p:nvCxnSpPr>
        <p:spPr>
          <a:xfrm>
            <a:off x="3917525" y="2606975"/>
            <a:ext cx="408600" cy="23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8"/>
          <p:cNvSpPr/>
          <p:nvPr/>
        </p:nvSpPr>
        <p:spPr>
          <a:xfrm>
            <a:off x="231600" y="169100"/>
            <a:ext cx="4340400" cy="2860500"/>
          </a:xfrm>
          <a:prstGeom prst="roundRect">
            <a:avLst>
              <a:gd fmla="val 3779" name="adj"/>
            </a:avLst>
          </a:prstGeom>
          <a:solidFill>
            <a:srgbClr val="2B2B2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public class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ClienteTarefas </a:t>
            </a: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{</a:t>
            </a:r>
            <a:endParaRPr sz="1100">
              <a:solidFill>
                <a:srgbClr val="33D453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3D453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  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public static void </a:t>
            </a:r>
            <a:r>
              <a:rPr lang="en" sz="1100">
                <a:solidFill>
                  <a:srgbClr val="FFC66D"/>
                </a:solidFill>
                <a:highlight>
                  <a:srgbClr val="2B2B2B"/>
                </a:highlight>
              </a:rPr>
              <a:t>main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String</a:t>
            </a:r>
            <a:r>
              <a:rPr lang="en" sz="1100">
                <a:solidFill>
                  <a:srgbClr val="26AA6B"/>
                </a:solidFill>
                <a:highlight>
                  <a:srgbClr val="2B2B2B"/>
                </a:highlight>
              </a:rPr>
              <a:t>[] </a:t>
            </a:r>
            <a:r>
              <a:rPr lang="en" sz="1100">
                <a:solidFill>
                  <a:srgbClr val="B9C618"/>
                </a:solidFill>
                <a:highlight>
                  <a:srgbClr val="2B2B2B"/>
                </a:highlight>
              </a:rPr>
              <a:t>args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)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throws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Exception </a:t>
            </a: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{</a:t>
            </a:r>
            <a:endParaRPr sz="1100">
              <a:solidFill>
                <a:srgbClr val="33D453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      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Socket socket = </a:t>
            </a:r>
            <a:r>
              <a:rPr i="1" lang="en" sz="1100">
                <a:solidFill>
                  <a:srgbClr val="A9B7C6"/>
                </a:solidFill>
                <a:highlight>
                  <a:srgbClr val="2B2B2B"/>
                </a:highlight>
              </a:rPr>
              <a:t>criaConexao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()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      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PrintStream saida =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new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PrintStream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socket.getOutputStream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())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08080"/>
                </a:solidFill>
                <a:highlight>
                  <a:srgbClr val="2B2B2B"/>
                </a:highlight>
              </a:rPr>
              <a:t>//    ***** Execução das threads *****</a:t>
            </a:r>
            <a:endParaRPr sz="1100">
              <a:solidFill>
                <a:srgbClr val="808080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08080"/>
                </a:solidFill>
                <a:highlight>
                  <a:srgbClr val="2B2B2B"/>
                </a:highlight>
              </a:rPr>
              <a:t>      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Thread threadDeSaida = </a:t>
            </a:r>
            <a:r>
              <a:rPr i="1" lang="en" sz="1100">
                <a:solidFill>
                  <a:srgbClr val="A9B7C6"/>
                </a:solidFill>
                <a:highlight>
                  <a:srgbClr val="2B2B2B"/>
                </a:highlight>
              </a:rPr>
              <a:t>criaThreadDeSaida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socket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saida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)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      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threadDeSaida.start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()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       </a:t>
            </a:r>
            <a:r>
              <a:rPr i="1" lang="en" sz="1100">
                <a:solidFill>
                  <a:srgbClr val="A9B7C6"/>
                </a:solidFill>
                <a:highlight>
                  <a:srgbClr val="2B2B2B"/>
                </a:highlight>
              </a:rPr>
              <a:t>criaEExecutaThreadDeEntrada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socket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)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      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threadDeSaida.join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()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      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socket.close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()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   </a:t>
            </a: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}</a:t>
            </a:r>
            <a:endParaRPr sz="1100">
              <a:solidFill>
                <a:srgbClr val="33D453"/>
              </a:solidFill>
              <a:highlight>
                <a:srgbClr val="2B2B2B"/>
              </a:highlight>
            </a:endParaRPr>
          </a:p>
        </p:txBody>
      </p:sp>
      <p:sp>
        <p:nvSpPr>
          <p:cNvPr id="543" name="Google Shape;543;p38"/>
          <p:cNvSpPr/>
          <p:nvPr/>
        </p:nvSpPr>
        <p:spPr>
          <a:xfrm>
            <a:off x="4804950" y="85650"/>
            <a:ext cx="4340400" cy="4739700"/>
          </a:xfrm>
          <a:prstGeom prst="roundRect">
            <a:avLst>
              <a:gd fmla="val 4799" name="adj"/>
            </a:avLst>
          </a:prstGeom>
          <a:solidFill>
            <a:srgbClr val="2B2B2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private static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Socket </a:t>
            </a:r>
            <a:r>
              <a:rPr lang="en" sz="1100">
                <a:solidFill>
                  <a:srgbClr val="FFC66D"/>
                </a:solidFill>
                <a:highlight>
                  <a:srgbClr val="2B2B2B"/>
                </a:highlight>
              </a:rPr>
              <a:t>criaConexao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()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throws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IOException </a:t>
            </a: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{</a:t>
            </a:r>
            <a:endParaRPr sz="1100">
              <a:solidFill>
                <a:srgbClr val="33D453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  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Socket socket =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new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Socket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</a:t>
            </a:r>
            <a:r>
              <a:rPr lang="en" sz="1100">
                <a:solidFill>
                  <a:srgbClr val="6A8759"/>
                </a:solidFill>
                <a:highlight>
                  <a:srgbClr val="2B2B2B"/>
                </a:highlight>
              </a:rPr>
              <a:t>"localhost"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,</a:t>
            </a:r>
            <a:r>
              <a:rPr lang="en" sz="1100">
                <a:solidFill>
                  <a:srgbClr val="6897BB"/>
                </a:solidFill>
                <a:highlight>
                  <a:srgbClr val="2B2B2B"/>
                </a:highlight>
              </a:rPr>
              <a:t>12345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)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  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System.</a:t>
            </a:r>
            <a:r>
              <a:rPr i="1" lang="en" sz="1100">
                <a:solidFill>
                  <a:srgbClr val="9876AA"/>
                </a:solidFill>
                <a:highlight>
                  <a:srgbClr val="2B2B2B"/>
                </a:highlight>
              </a:rPr>
              <a:t>out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.println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</a:t>
            </a:r>
            <a:r>
              <a:rPr lang="en" sz="1100">
                <a:solidFill>
                  <a:srgbClr val="6A8759"/>
                </a:solidFill>
                <a:highlight>
                  <a:srgbClr val="2B2B2B"/>
                </a:highlight>
              </a:rPr>
              <a:t>"Conexão estabelecida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\n</a:t>
            </a:r>
            <a:r>
              <a:rPr lang="en" sz="1100">
                <a:solidFill>
                  <a:srgbClr val="6A8759"/>
                </a:solidFill>
                <a:highlight>
                  <a:srgbClr val="2B2B2B"/>
                </a:highlight>
              </a:rPr>
              <a:t> Pode enviar comandos!"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)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   return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socket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}</a:t>
            </a:r>
            <a:endParaRPr sz="1100">
              <a:solidFill>
                <a:srgbClr val="33D453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3D453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private static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Thread </a:t>
            </a:r>
            <a:r>
              <a:rPr lang="en" sz="1100">
                <a:solidFill>
                  <a:srgbClr val="FFC66D"/>
                </a:solidFill>
                <a:highlight>
                  <a:srgbClr val="2B2B2B"/>
                </a:highlight>
              </a:rPr>
              <a:t>criaThreadDeSaida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Socket </a:t>
            </a:r>
            <a:r>
              <a:rPr lang="en" sz="1100">
                <a:solidFill>
                  <a:srgbClr val="B9C618"/>
                </a:solidFill>
                <a:highlight>
                  <a:srgbClr val="2B2B2B"/>
                </a:highlight>
              </a:rPr>
              <a:t>socket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PrintStream </a:t>
            </a:r>
            <a:r>
              <a:rPr lang="en" sz="1100">
                <a:solidFill>
                  <a:srgbClr val="B9C618"/>
                </a:solidFill>
                <a:highlight>
                  <a:srgbClr val="2B2B2B"/>
                </a:highlight>
              </a:rPr>
              <a:t>saida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) </a:t>
            </a: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{</a:t>
            </a:r>
            <a:endParaRPr sz="1100">
              <a:solidFill>
                <a:srgbClr val="33D453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  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return new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Thread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(()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-&gt; </a:t>
            </a:r>
            <a:r>
              <a:rPr i="1" lang="en" sz="1100">
                <a:solidFill>
                  <a:srgbClr val="A9B7C6"/>
                </a:solidFill>
                <a:highlight>
                  <a:srgbClr val="2B2B2B"/>
                </a:highlight>
              </a:rPr>
              <a:t>executaComandosNoServidor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</a:t>
            </a:r>
            <a:r>
              <a:rPr lang="en" sz="1100">
                <a:solidFill>
                  <a:srgbClr val="B389C5"/>
                </a:solidFill>
                <a:highlight>
                  <a:srgbClr val="2B2B2B"/>
                </a:highlight>
              </a:rPr>
              <a:t>socket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en" sz="1100">
                <a:solidFill>
                  <a:srgbClr val="B389C5"/>
                </a:solidFill>
                <a:highlight>
                  <a:srgbClr val="2B2B2B"/>
                </a:highlight>
              </a:rPr>
              <a:t>saida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)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en" sz="1100">
                <a:solidFill>
                  <a:srgbClr val="6A8759"/>
                </a:solidFill>
                <a:highlight>
                  <a:srgbClr val="2B2B2B"/>
                </a:highlight>
              </a:rPr>
              <a:t>"ThreadDeSaida"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)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}</a:t>
            </a:r>
            <a:endParaRPr sz="1100">
              <a:solidFill>
                <a:srgbClr val="33D453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3D453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private static void </a:t>
            </a:r>
            <a:r>
              <a:rPr lang="en" sz="1100">
                <a:solidFill>
                  <a:srgbClr val="FFC66D"/>
                </a:solidFill>
                <a:highlight>
                  <a:srgbClr val="2B2B2B"/>
                </a:highlight>
              </a:rPr>
              <a:t>imprimeRespostaDoServidor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Socket </a:t>
            </a:r>
            <a:r>
              <a:rPr lang="en" sz="1100">
                <a:solidFill>
                  <a:srgbClr val="B9C618"/>
                </a:solidFill>
                <a:highlight>
                  <a:srgbClr val="2B2B2B"/>
                </a:highlight>
              </a:rPr>
              <a:t>socket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) </a:t>
            </a: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{</a:t>
            </a:r>
            <a:endParaRPr sz="1100">
              <a:solidFill>
                <a:srgbClr val="33D453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  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try </a:t>
            </a: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{</a:t>
            </a:r>
            <a:endParaRPr sz="1100">
              <a:solidFill>
                <a:srgbClr val="33D453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      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Scanner respostaServidor =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new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Scanner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</a:t>
            </a:r>
            <a:r>
              <a:rPr lang="en" sz="1100">
                <a:solidFill>
                  <a:srgbClr val="B9C618"/>
                </a:solidFill>
                <a:highlight>
                  <a:srgbClr val="2B2B2B"/>
                </a:highlight>
              </a:rPr>
              <a:t>socket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.getInputStream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())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       while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respostaServidor.hasNextLine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())</a:t>
            </a: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{</a:t>
            </a:r>
            <a:endParaRPr sz="1100">
              <a:solidFill>
                <a:srgbClr val="33D453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          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System.</a:t>
            </a:r>
            <a:r>
              <a:rPr i="1" lang="en" sz="1100">
                <a:solidFill>
                  <a:srgbClr val="9876AA"/>
                </a:solidFill>
                <a:highlight>
                  <a:srgbClr val="2B2B2B"/>
                </a:highlight>
              </a:rPr>
              <a:t>out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.println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respostaServidor.nextLine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())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       </a:t>
            </a: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}</a:t>
            </a:r>
            <a:endParaRPr sz="1100">
              <a:solidFill>
                <a:srgbClr val="33D453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   }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catch 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Exception </a:t>
            </a:r>
            <a:r>
              <a:rPr lang="en" sz="1100">
                <a:solidFill>
                  <a:srgbClr val="B9C618"/>
                </a:solidFill>
                <a:highlight>
                  <a:srgbClr val="2B2B2B"/>
                </a:highlight>
              </a:rPr>
              <a:t>e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) </a:t>
            </a: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{</a:t>
            </a:r>
            <a:endParaRPr sz="1100">
              <a:solidFill>
                <a:srgbClr val="33D453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      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System.</a:t>
            </a:r>
            <a:r>
              <a:rPr i="1" lang="en" sz="1100">
                <a:solidFill>
                  <a:srgbClr val="9876AA"/>
                </a:solidFill>
                <a:highlight>
                  <a:srgbClr val="2B2B2B"/>
                </a:highlight>
              </a:rPr>
              <a:t>out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.println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</a:t>
            </a:r>
            <a:r>
              <a:rPr lang="en" sz="1100">
                <a:solidFill>
                  <a:srgbClr val="6A8759"/>
                </a:solidFill>
                <a:highlight>
                  <a:srgbClr val="2B2B2B"/>
                </a:highlight>
              </a:rPr>
              <a:t>"IOException: "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+ </a:t>
            </a:r>
            <a:r>
              <a:rPr lang="en" sz="1100">
                <a:solidFill>
                  <a:srgbClr val="B9C618"/>
                </a:solidFill>
                <a:highlight>
                  <a:srgbClr val="2B2B2B"/>
                </a:highlight>
              </a:rPr>
              <a:t>e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.getMessage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())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   </a:t>
            </a: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}</a:t>
            </a:r>
            <a:endParaRPr sz="1100">
              <a:solidFill>
                <a:srgbClr val="33D453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3D453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39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39"/>
          <p:cNvSpPr/>
          <p:nvPr/>
        </p:nvSpPr>
        <p:spPr>
          <a:xfrm>
            <a:off x="520850" y="156250"/>
            <a:ext cx="7669800" cy="4830900"/>
          </a:xfrm>
          <a:prstGeom prst="roundRect">
            <a:avLst>
              <a:gd fmla="val 3532" name="adj"/>
            </a:avLst>
          </a:prstGeom>
          <a:solidFill>
            <a:srgbClr val="2B2B2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private static void </a:t>
            </a:r>
            <a:r>
              <a:rPr lang="en" sz="1100">
                <a:solidFill>
                  <a:srgbClr val="FFC66D"/>
                </a:solidFill>
                <a:highlight>
                  <a:srgbClr val="2B2B2B"/>
                </a:highlight>
              </a:rPr>
              <a:t>executaComandosNoServidor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Socket </a:t>
            </a:r>
            <a:r>
              <a:rPr lang="en" sz="1100">
                <a:solidFill>
                  <a:srgbClr val="B9C618"/>
                </a:solidFill>
                <a:highlight>
                  <a:srgbClr val="2B2B2B"/>
                </a:highlight>
              </a:rPr>
              <a:t>socket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PrintStream </a:t>
            </a:r>
            <a:r>
              <a:rPr lang="en" sz="1100">
                <a:solidFill>
                  <a:srgbClr val="B9C618"/>
                </a:solidFill>
                <a:highlight>
                  <a:srgbClr val="2B2B2B"/>
                </a:highlight>
              </a:rPr>
              <a:t>saida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) </a:t>
            </a: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{</a:t>
            </a:r>
            <a:endParaRPr sz="1100">
              <a:solidFill>
                <a:srgbClr val="33D453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   </a:t>
            </a:r>
            <a:r>
              <a:rPr i="1" lang="en" sz="1100">
                <a:solidFill>
                  <a:srgbClr val="A9B7C6"/>
                </a:solidFill>
                <a:highlight>
                  <a:srgbClr val="2B2B2B"/>
                </a:highlight>
              </a:rPr>
              <a:t>pegaInputEPrinta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</a:t>
            </a:r>
            <a:r>
              <a:rPr lang="en" sz="1100">
                <a:solidFill>
                  <a:srgbClr val="B9C618"/>
                </a:solidFill>
                <a:highlight>
                  <a:srgbClr val="2B2B2B"/>
                </a:highlight>
              </a:rPr>
              <a:t>saida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)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   </a:t>
            </a:r>
            <a:r>
              <a:rPr lang="en" sz="1100">
                <a:solidFill>
                  <a:srgbClr val="B9C618"/>
                </a:solidFill>
                <a:highlight>
                  <a:srgbClr val="2B2B2B"/>
                </a:highlight>
              </a:rPr>
              <a:t>saida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.println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</a:t>
            </a:r>
            <a:r>
              <a:rPr lang="en" sz="1100">
                <a:solidFill>
                  <a:srgbClr val="6A8759"/>
                </a:solidFill>
                <a:highlight>
                  <a:srgbClr val="2B2B2B"/>
                </a:highlight>
              </a:rPr>
              <a:t>"Encerrando o cliente "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+ </a:t>
            </a:r>
            <a:r>
              <a:rPr lang="en" sz="1100">
                <a:solidFill>
                  <a:srgbClr val="B9C618"/>
                </a:solidFill>
                <a:highlight>
                  <a:srgbClr val="2B2B2B"/>
                </a:highlight>
              </a:rPr>
              <a:t>socket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)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   </a:t>
            </a:r>
            <a:r>
              <a:rPr lang="en" sz="1100">
                <a:solidFill>
                  <a:srgbClr val="B9C618"/>
                </a:solidFill>
                <a:highlight>
                  <a:srgbClr val="2B2B2B"/>
                </a:highlight>
              </a:rPr>
              <a:t>saida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.close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()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}</a:t>
            </a:r>
            <a:endParaRPr sz="1100">
              <a:solidFill>
                <a:srgbClr val="33D453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3D453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private static void </a:t>
            </a:r>
            <a:r>
              <a:rPr lang="en" sz="1100">
                <a:solidFill>
                  <a:srgbClr val="FFC66D"/>
                </a:solidFill>
                <a:highlight>
                  <a:srgbClr val="2B2B2B"/>
                </a:highlight>
              </a:rPr>
              <a:t>pegaInputEPrinta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PrintStream </a:t>
            </a:r>
            <a:r>
              <a:rPr lang="en" sz="1100">
                <a:solidFill>
                  <a:srgbClr val="B9C618"/>
                </a:solidFill>
                <a:highlight>
                  <a:srgbClr val="2B2B2B"/>
                </a:highlight>
              </a:rPr>
              <a:t>saida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) </a:t>
            </a: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{</a:t>
            </a:r>
            <a:endParaRPr sz="1100">
              <a:solidFill>
                <a:srgbClr val="33D453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  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Scanner teclado =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new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Scanner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System.</a:t>
            </a:r>
            <a:r>
              <a:rPr i="1" lang="en" sz="1100">
                <a:solidFill>
                  <a:srgbClr val="9876AA"/>
                </a:solidFill>
                <a:highlight>
                  <a:srgbClr val="2B2B2B"/>
                </a:highlight>
              </a:rPr>
              <a:t>in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)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   while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teclado.hasNextLine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()) </a:t>
            </a: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{</a:t>
            </a:r>
            <a:endParaRPr sz="1100">
              <a:solidFill>
                <a:srgbClr val="33D453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      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String linha = teclado.nextLine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()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       if 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</a:t>
            </a:r>
            <a:r>
              <a:rPr i="1" lang="en" sz="1100">
                <a:solidFill>
                  <a:srgbClr val="A9B7C6"/>
                </a:solidFill>
                <a:highlight>
                  <a:srgbClr val="2B2B2B"/>
                </a:highlight>
              </a:rPr>
              <a:t>ehComandoVazio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linha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))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break;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       </a:t>
            </a:r>
            <a:r>
              <a:rPr lang="en" sz="1100">
                <a:solidFill>
                  <a:srgbClr val="B9C618"/>
                </a:solidFill>
                <a:highlight>
                  <a:srgbClr val="2B2B2B"/>
                </a:highlight>
              </a:rPr>
              <a:t>saida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.println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linha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)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   </a:t>
            </a: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}</a:t>
            </a:r>
            <a:endParaRPr sz="1100">
              <a:solidFill>
                <a:srgbClr val="33D453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}</a:t>
            </a:r>
            <a:endParaRPr sz="1100">
              <a:solidFill>
                <a:srgbClr val="33D453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3D453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private static boolean </a:t>
            </a:r>
            <a:r>
              <a:rPr lang="en" sz="1100">
                <a:solidFill>
                  <a:srgbClr val="FFC66D"/>
                </a:solidFill>
                <a:highlight>
                  <a:srgbClr val="2B2B2B"/>
                </a:highlight>
              </a:rPr>
              <a:t>ehComandoVazio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String </a:t>
            </a:r>
            <a:r>
              <a:rPr lang="en" sz="1100">
                <a:solidFill>
                  <a:srgbClr val="B9C618"/>
                </a:solidFill>
                <a:highlight>
                  <a:srgbClr val="2B2B2B"/>
                </a:highlight>
              </a:rPr>
              <a:t>linha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) </a:t>
            </a: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{</a:t>
            </a:r>
            <a:endParaRPr sz="1100">
              <a:solidFill>
                <a:srgbClr val="33D453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  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return 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</a:t>
            </a:r>
            <a:r>
              <a:rPr lang="en" sz="1100">
                <a:solidFill>
                  <a:srgbClr val="B9C618"/>
                </a:solidFill>
                <a:highlight>
                  <a:srgbClr val="2B2B2B"/>
                </a:highlight>
              </a:rPr>
              <a:t>linha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.trim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()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.equals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</a:t>
            </a:r>
            <a:r>
              <a:rPr lang="en" sz="1100">
                <a:solidFill>
                  <a:srgbClr val="6A8759"/>
                </a:solidFill>
                <a:highlight>
                  <a:srgbClr val="2B2B2B"/>
                </a:highlight>
              </a:rPr>
              <a:t>""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))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}</a:t>
            </a:r>
            <a:endParaRPr sz="1100">
              <a:solidFill>
                <a:srgbClr val="33D453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3D453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private static void </a:t>
            </a:r>
            <a:r>
              <a:rPr lang="en" sz="1100">
                <a:solidFill>
                  <a:srgbClr val="FFC66D"/>
                </a:solidFill>
                <a:highlight>
                  <a:srgbClr val="2B2B2B"/>
                </a:highlight>
              </a:rPr>
              <a:t>criaEExecutaThreadDeEntrada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Socket </a:t>
            </a:r>
            <a:r>
              <a:rPr lang="en" sz="1100">
                <a:solidFill>
                  <a:srgbClr val="B9C618"/>
                </a:solidFill>
                <a:highlight>
                  <a:srgbClr val="2B2B2B"/>
                </a:highlight>
              </a:rPr>
              <a:t>socket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) </a:t>
            </a: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{</a:t>
            </a:r>
            <a:endParaRPr sz="1100">
              <a:solidFill>
                <a:srgbClr val="33D453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  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Thread threadEntrada =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new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Thread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(()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-&gt; </a:t>
            </a:r>
            <a:r>
              <a:rPr i="1" lang="en" sz="1100">
                <a:solidFill>
                  <a:srgbClr val="A9B7C6"/>
                </a:solidFill>
                <a:highlight>
                  <a:srgbClr val="2B2B2B"/>
                </a:highlight>
              </a:rPr>
              <a:t>imprimeRespostaDoServidor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</a:t>
            </a:r>
            <a:r>
              <a:rPr lang="en" sz="1100">
                <a:solidFill>
                  <a:srgbClr val="B389C5"/>
                </a:solidFill>
                <a:highlight>
                  <a:srgbClr val="2B2B2B"/>
                </a:highlight>
              </a:rPr>
              <a:t>socket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)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en" sz="1100">
                <a:solidFill>
                  <a:srgbClr val="6A8759"/>
                </a:solidFill>
                <a:highlight>
                  <a:srgbClr val="2B2B2B"/>
                </a:highlight>
              </a:rPr>
              <a:t>"ThreadDeEntrada"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)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  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threadEntrada.start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()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}</a:t>
            </a:r>
            <a:endParaRPr sz="1100">
              <a:solidFill>
                <a:srgbClr val="33D453"/>
              </a:solidFill>
              <a:highlight>
                <a:srgbClr val="2B2B2B"/>
              </a:highlight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40"/>
          <p:cNvSpPr txBox="1"/>
          <p:nvPr>
            <p:ph type="title"/>
          </p:nvPr>
        </p:nvSpPr>
        <p:spPr>
          <a:xfrm>
            <a:off x="1303800" y="598575"/>
            <a:ext cx="3312000" cy="7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Synchronized</a:t>
            </a:r>
            <a:endParaRPr/>
          </a:p>
        </p:txBody>
      </p:sp>
      <p:sp>
        <p:nvSpPr>
          <p:cNvPr id="556" name="Google Shape;556;p40"/>
          <p:cNvSpPr txBox="1"/>
          <p:nvPr>
            <p:ph idx="1" type="body"/>
          </p:nvPr>
        </p:nvSpPr>
        <p:spPr>
          <a:xfrm>
            <a:off x="1303800" y="1460850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Permite controlar o fluxo (só uma thread tem acesso ao método)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Se uma segunda thread tenta acessar o método, terá que esperar que a primeira termine</a:t>
            </a:r>
            <a:endParaRPr/>
          </a:p>
        </p:txBody>
      </p:sp>
      <p:sp>
        <p:nvSpPr>
          <p:cNvPr id="557" name="Google Shape;557;p40"/>
          <p:cNvSpPr/>
          <p:nvPr/>
        </p:nvSpPr>
        <p:spPr>
          <a:xfrm>
            <a:off x="5000275" y="599000"/>
            <a:ext cx="4023600" cy="1380300"/>
          </a:xfrm>
          <a:prstGeom prst="roundRect">
            <a:avLst>
              <a:gd fmla="val 8488" name="adj"/>
            </a:avLst>
          </a:prstGeom>
          <a:solidFill>
            <a:srgbClr val="2B2B2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public synchronized void </a:t>
            </a:r>
            <a:r>
              <a:rPr lang="en" sz="1100">
                <a:solidFill>
                  <a:srgbClr val="FFC66D"/>
                </a:solidFill>
                <a:highlight>
                  <a:srgbClr val="2B2B2B"/>
                </a:highlight>
              </a:rPr>
              <a:t>remove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() </a:t>
            </a: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{</a:t>
            </a:r>
            <a:endParaRPr sz="1100">
              <a:solidFill>
                <a:srgbClr val="33D453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   </a:t>
            </a:r>
            <a:r>
              <a:rPr lang="en" sz="1100">
                <a:solidFill>
                  <a:srgbClr val="808080"/>
                </a:solidFill>
                <a:highlight>
                  <a:srgbClr val="2B2B2B"/>
                </a:highlight>
              </a:rPr>
              <a:t>//   executa remoção de alguma coisa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}</a:t>
            </a:r>
            <a:endParaRPr sz="1100">
              <a:solidFill>
                <a:srgbClr val="33D453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40"/>
          <p:cNvSpPr/>
          <p:nvPr/>
        </p:nvSpPr>
        <p:spPr>
          <a:xfrm>
            <a:off x="5000275" y="2302350"/>
            <a:ext cx="4023600" cy="1380300"/>
          </a:xfrm>
          <a:prstGeom prst="roundRect">
            <a:avLst>
              <a:gd fmla="val 9432" name="adj"/>
            </a:avLst>
          </a:prstGeom>
          <a:solidFill>
            <a:srgbClr val="2B2B2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synchronized 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this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) </a:t>
            </a: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{</a:t>
            </a:r>
            <a:endParaRPr sz="1100">
              <a:solidFill>
                <a:srgbClr val="33D453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08080"/>
                </a:solidFill>
                <a:highlight>
                  <a:srgbClr val="2B2B2B"/>
                </a:highlight>
              </a:rPr>
              <a:t>//            faz alguma coisa</a:t>
            </a:r>
            <a:endParaRPr sz="1100">
              <a:solidFill>
                <a:srgbClr val="808080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08080"/>
                </a:solidFill>
                <a:highlight>
                  <a:srgbClr val="2B2B2B"/>
                </a:highlight>
              </a:rPr>
              <a:t>       </a:t>
            </a: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}</a:t>
            </a:r>
            <a:endParaRPr sz="1100">
              <a:solidFill>
                <a:srgbClr val="33D453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41"/>
          <p:cNvSpPr txBox="1"/>
          <p:nvPr>
            <p:ph type="title"/>
          </p:nvPr>
        </p:nvSpPr>
        <p:spPr>
          <a:xfrm>
            <a:off x="1303800" y="598575"/>
            <a:ext cx="3312000" cy="7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Semaphore</a:t>
            </a:r>
            <a:endParaRPr/>
          </a:p>
        </p:txBody>
      </p:sp>
      <p:sp>
        <p:nvSpPr>
          <p:cNvPr id="564" name="Google Shape;564;p41"/>
          <p:cNvSpPr txBox="1"/>
          <p:nvPr>
            <p:ph idx="1" type="body"/>
          </p:nvPr>
        </p:nvSpPr>
        <p:spPr>
          <a:xfrm>
            <a:off x="1303800" y="1460850"/>
            <a:ext cx="3312000" cy="26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Permite controlar o acesso a algum recurso através de um contador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Podemos determinar quantos locks queremos disponibilizar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Se todos os locks estão ocupados, a thread é bloqueada e espera a </a:t>
            </a:r>
            <a:r>
              <a:rPr lang="en"/>
              <a:t>liberação</a:t>
            </a:r>
            <a:r>
              <a:rPr lang="en"/>
              <a:t> de algum lock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Após a execução da thread, o lock é liberado para a próxima thread</a:t>
            </a:r>
            <a:endParaRPr/>
          </a:p>
        </p:txBody>
      </p:sp>
      <p:sp>
        <p:nvSpPr>
          <p:cNvPr id="565" name="Google Shape;565;p41"/>
          <p:cNvSpPr/>
          <p:nvPr/>
        </p:nvSpPr>
        <p:spPr>
          <a:xfrm>
            <a:off x="5052350" y="286475"/>
            <a:ext cx="3841500" cy="4609800"/>
          </a:xfrm>
          <a:prstGeom prst="roundRect">
            <a:avLst>
              <a:gd fmla="val 6439" name="adj"/>
            </a:avLst>
          </a:prstGeom>
          <a:solidFill>
            <a:srgbClr val="2B2B2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public class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TesteSemaphore </a:t>
            </a: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{</a:t>
            </a:r>
            <a:endParaRPr sz="1100">
              <a:solidFill>
                <a:srgbClr val="33D453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3D453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  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Semaphore </a:t>
            </a:r>
            <a:r>
              <a:rPr lang="en" sz="1100">
                <a:solidFill>
                  <a:srgbClr val="9876AA"/>
                </a:solidFill>
                <a:highlight>
                  <a:srgbClr val="2B2B2B"/>
                </a:highlight>
              </a:rPr>
              <a:t>semaphore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=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new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Semaphore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</a:t>
            </a:r>
            <a:r>
              <a:rPr lang="en" sz="1100">
                <a:solidFill>
                  <a:srgbClr val="6897BB"/>
                </a:solidFill>
                <a:highlight>
                  <a:srgbClr val="2B2B2B"/>
                </a:highlight>
              </a:rPr>
              <a:t>3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)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   public void </a:t>
            </a:r>
            <a:r>
              <a:rPr lang="en" sz="1100">
                <a:solidFill>
                  <a:srgbClr val="FFC66D"/>
                </a:solidFill>
                <a:highlight>
                  <a:srgbClr val="2B2B2B"/>
                </a:highlight>
              </a:rPr>
              <a:t>run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() </a:t>
            </a: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{</a:t>
            </a:r>
            <a:endParaRPr sz="1100">
              <a:solidFill>
                <a:srgbClr val="33D453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      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try </a:t>
            </a: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{</a:t>
            </a:r>
            <a:endParaRPr sz="1100">
              <a:solidFill>
                <a:srgbClr val="33D453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          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System.</a:t>
            </a:r>
            <a:r>
              <a:rPr i="1" lang="en" sz="1100">
                <a:solidFill>
                  <a:srgbClr val="9876AA"/>
                </a:solidFill>
                <a:highlight>
                  <a:srgbClr val="2B2B2B"/>
                </a:highlight>
              </a:rPr>
              <a:t>out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.println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</a:t>
            </a:r>
            <a:r>
              <a:rPr lang="en" sz="1100">
                <a:solidFill>
                  <a:srgbClr val="6A8759"/>
                </a:solidFill>
                <a:highlight>
                  <a:srgbClr val="2B2B2B"/>
                </a:highlight>
              </a:rPr>
              <a:t>"Adquirindo lock"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)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          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System.</a:t>
            </a:r>
            <a:r>
              <a:rPr i="1" lang="en" sz="1100">
                <a:solidFill>
                  <a:srgbClr val="9876AA"/>
                </a:solidFill>
                <a:highlight>
                  <a:srgbClr val="2B2B2B"/>
                </a:highlight>
              </a:rPr>
              <a:t>out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.println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</a:t>
            </a:r>
            <a:r>
              <a:rPr lang="en" sz="1100">
                <a:solidFill>
                  <a:srgbClr val="6A8759"/>
                </a:solidFill>
                <a:highlight>
                  <a:srgbClr val="2B2B2B"/>
                </a:highlight>
              </a:rPr>
              <a:t>"Permits restantes: "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+ </a:t>
            </a:r>
            <a:r>
              <a:rPr lang="en" sz="1100">
                <a:solidFill>
                  <a:srgbClr val="9876AA"/>
                </a:solidFill>
                <a:highlight>
                  <a:srgbClr val="2B2B2B"/>
                </a:highlight>
              </a:rPr>
              <a:t>semaphore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.availablePermits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())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           </a:t>
            </a:r>
            <a:r>
              <a:rPr lang="en" sz="1100">
                <a:solidFill>
                  <a:srgbClr val="9876AA"/>
                </a:solidFill>
                <a:highlight>
                  <a:srgbClr val="2B2B2B"/>
                </a:highlight>
              </a:rPr>
              <a:t>semaphore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.acquire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()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          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System.</a:t>
            </a:r>
            <a:r>
              <a:rPr i="1" lang="en" sz="1100">
                <a:solidFill>
                  <a:srgbClr val="9876AA"/>
                </a:solidFill>
                <a:highlight>
                  <a:srgbClr val="2B2B2B"/>
                </a:highlight>
              </a:rPr>
              <a:t>out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.println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</a:t>
            </a:r>
            <a:r>
              <a:rPr lang="en" sz="1100">
                <a:solidFill>
                  <a:srgbClr val="6A8759"/>
                </a:solidFill>
                <a:highlight>
                  <a:srgbClr val="2B2B2B"/>
                </a:highlight>
              </a:rPr>
              <a:t>"Permit adquirido"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)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	try </a:t>
            </a: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{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08080"/>
                </a:solidFill>
                <a:highlight>
                  <a:srgbClr val="2B2B2B"/>
                </a:highlight>
              </a:rPr>
              <a:t>//            Fazendo alguma coisa complexa</a:t>
            </a:r>
            <a:endParaRPr sz="1100">
              <a:solidFill>
                <a:srgbClr val="808080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08080"/>
                </a:solidFill>
                <a:highlight>
                  <a:srgbClr val="2B2B2B"/>
                </a:highlight>
              </a:rPr>
              <a:t>//	 e capturando a exceção que possa ser lançada</a:t>
            </a:r>
            <a:endParaRPr sz="1100">
              <a:solidFill>
                <a:srgbClr val="808080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08080"/>
                </a:solidFill>
                <a:highlight>
                  <a:srgbClr val="2B2B2B"/>
                </a:highlight>
              </a:rPr>
              <a:t>	</a:t>
            </a: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}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finally </a:t>
            </a: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{</a:t>
            </a:r>
            <a:endParaRPr sz="1100">
              <a:solidFill>
                <a:srgbClr val="33D453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          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System.</a:t>
            </a:r>
            <a:r>
              <a:rPr i="1" lang="en" sz="1100">
                <a:solidFill>
                  <a:srgbClr val="9876AA"/>
                </a:solidFill>
                <a:highlight>
                  <a:srgbClr val="2B2B2B"/>
                </a:highlight>
              </a:rPr>
              <a:t>out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.println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</a:t>
            </a:r>
            <a:r>
              <a:rPr lang="en" sz="1100">
                <a:solidFill>
                  <a:srgbClr val="6A8759"/>
                </a:solidFill>
                <a:highlight>
                  <a:srgbClr val="2B2B2B"/>
                </a:highlight>
              </a:rPr>
              <a:t>"Liberando lock ..."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)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           </a:t>
            </a:r>
            <a:r>
              <a:rPr lang="en" sz="1100">
                <a:solidFill>
                  <a:srgbClr val="9876AA"/>
                </a:solidFill>
                <a:highlight>
                  <a:srgbClr val="2B2B2B"/>
                </a:highlight>
              </a:rPr>
              <a:t>semaphore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.release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()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          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System.</a:t>
            </a:r>
            <a:r>
              <a:rPr i="1" lang="en" sz="1100">
                <a:solidFill>
                  <a:srgbClr val="9876AA"/>
                </a:solidFill>
                <a:highlight>
                  <a:srgbClr val="2B2B2B"/>
                </a:highlight>
              </a:rPr>
              <a:t>out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.println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</a:t>
            </a:r>
            <a:r>
              <a:rPr lang="en" sz="1100">
                <a:solidFill>
                  <a:srgbClr val="6A8759"/>
                </a:solidFill>
                <a:highlight>
                  <a:srgbClr val="2B2B2B"/>
                </a:highlight>
              </a:rPr>
              <a:t>"Permits disponíveis: "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+ </a:t>
            </a:r>
            <a:r>
              <a:rPr lang="en" sz="1100">
                <a:solidFill>
                  <a:srgbClr val="9876AA"/>
                </a:solidFill>
                <a:highlight>
                  <a:srgbClr val="2B2B2B"/>
                </a:highlight>
              </a:rPr>
              <a:t>semaphore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.availablePermits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())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33D453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08080"/>
                </a:solidFill>
                <a:highlight>
                  <a:srgbClr val="2B2B2B"/>
                </a:highlight>
              </a:rPr>
              <a:t>       </a:t>
            </a: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}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catch 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InterruptedException </a:t>
            </a:r>
            <a:r>
              <a:rPr lang="en" sz="1100">
                <a:solidFill>
                  <a:srgbClr val="B9C618"/>
                </a:solidFill>
                <a:highlight>
                  <a:srgbClr val="2B2B2B"/>
                </a:highlight>
              </a:rPr>
              <a:t>e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) </a:t>
            </a: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{</a:t>
            </a:r>
            <a:endParaRPr sz="1100">
              <a:solidFill>
                <a:srgbClr val="33D453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          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System.</a:t>
            </a:r>
            <a:r>
              <a:rPr i="1" lang="en" sz="1100">
                <a:solidFill>
                  <a:srgbClr val="9876AA"/>
                </a:solidFill>
                <a:highlight>
                  <a:srgbClr val="2B2B2B"/>
                </a:highlight>
              </a:rPr>
              <a:t>out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.println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</a:t>
            </a:r>
            <a:r>
              <a:rPr lang="en" sz="1100">
                <a:solidFill>
                  <a:srgbClr val="6A8759"/>
                </a:solidFill>
                <a:highlight>
                  <a:srgbClr val="2B2B2B"/>
                </a:highlight>
              </a:rPr>
              <a:t>"Deu ruim"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)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       </a:t>
            </a: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} </a:t>
            </a:r>
            <a:endParaRPr sz="1100">
              <a:solidFill>
                <a:srgbClr val="33D453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   }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2"/>
          <p:cNvSpPr txBox="1"/>
          <p:nvPr>
            <p:ph type="ctrTitle"/>
          </p:nvPr>
        </p:nvSpPr>
        <p:spPr>
          <a:xfrm>
            <a:off x="824000" y="1613825"/>
            <a:ext cx="46842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Estruturas de Dados</a:t>
            </a:r>
            <a:endParaRPr/>
          </a:p>
        </p:txBody>
      </p:sp>
      <p:sp>
        <p:nvSpPr>
          <p:cNvPr id="571" name="Google Shape;571;p4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Mutable e Immutable</a:t>
            </a:r>
            <a:endParaRPr/>
          </a:p>
        </p:txBody>
      </p:sp>
      <p:sp>
        <p:nvSpPr>
          <p:cNvPr id="312" name="Google Shape;312;p16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3"/>
          <p:cNvSpPr txBox="1"/>
          <p:nvPr>
            <p:ph type="title"/>
          </p:nvPr>
        </p:nvSpPr>
        <p:spPr>
          <a:xfrm>
            <a:off x="1303800" y="598575"/>
            <a:ext cx="7030500" cy="5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(Vetor)</a:t>
            </a:r>
            <a:endParaRPr/>
          </a:p>
        </p:txBody>
      </p:sp>
      <p:sp>
        <p:nvSpPr>
          <p:cNvPr id="577" name="Google Shape;577;p43"/>
          <p:cNvSpPr txBox="1"/>
          <p:nvPr>
            <p:ph idx="1" type="body"/>
          </p:nvPr>
        </p:nvSpPr>
        <p:spPr>
          <a:xfrm>
            <a:off x="1303800" y="1990050"/>
            <a:ext cx="7030500" cy="8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Declaração de Arrays: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578" name="Google Shape;578;p43"/>
          <p:cNvSpPr txBox="1"/>
          <p:nvPr/>
        </p:nvSpPr>
        <p:spPr>
          <a:xfrm>
            <a:off x="1367250" y="1276163"/>
            <a:ext cx="73338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“Uma coleção sequencial, de tamanho fixo, que guarda elementos do mesmo tipo”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579" name="Google Shape;579;p43"/>
          <p:cNvCxnSpPr/>
          <p:nvPr/>
        </p:nvCxnSpPr>
        <p:spPr>
          <a:xfrm>
            <a:off x="1393300" y="1237050"/>
            <a:ext cx="675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0" name="Google Shape;580;p43"/>
          <p:cNvSpPr/>
          <p:nvPr/>
        </p:nvSpPr>
        <p:spPr>
          <a:xfrm>
            <a:off x="2044375" y="2343875"/>
            <a:ext cx="2734500" cy="3255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2B2B2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int</a:t>
            </a:r>
            <a:r>
              <a:rPr lang="en" sz="1100">
                <a:solidFill>
                  <a:srgbClr val="26AA6B"/>
                </a:solidFill>
                <a:highlight>
                  <a:srgbClr val="2B2B2B"/>
                </a:highlight>
              </a:rPr>
              <a:t>[] </a:t>
            </a:r>
            <a:r>
              <a:rPr lang="en" sz="1100">
                <a:solidFill>
                  <a:srgbClr val="9876AA"/>
                </a:solidFill>
                <a:highlight>
                  <a:srgbClr val="2B2B2B"/>
                </a:highlight>
              </a:rPr>
              <a:t>numeros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=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new int</a:t>
            </a:r>
            <a:r>
              <a:rPr lang="en" sz="1100">
                <a:solidFill>
                  <a:srgbClr val="26AA6B"/>
                </a:solidFill>
                <a:highlight>
                  <a:srgbClr val="2B2B2B"/>
                </a:highlight>
              </a:rPr>
              <a:t>[</a:t>
            </a:r>
            <a:r>
              <a:rPr lang="en" sz="1100">
                <a:solidFill>
                  <a:srgbClr val="6897BB"/>
                </a:solidFill>
                <a:highlight>
                  <a:srgbClr val="2B2B2B"/>
                </a:highlight>
              </a:rPr>
              <a:t>10</a:t>
            </a:r>
            <a:r>
              <a:rPr lang="en" sz="1100">
                <a:solidFill>
                  <a:srgbClr val="26AA6B"/>
                </a:solidFill>
                <a:highlight>
                  <a:srgbClr val="2B2B2B"/>
                </a:highlight>
              </a:rPr>
              <a:t>]</a:t>
            </a:r>
            <a:r>
              <a:rPr lang="en" sz="1100">
                <a:solidFill>
                  <a:srgbClr val="CC7832"/>
                </a:solidFill>
              </a:rPr>
              <a:t>;</a:t>
            </a:r>
            <a:endParaRPr>
              <a:solidFill>
                <a:srgbClr val="CC7832"/>
              </a:solidFill>
            </a:endParaRPr>
          </a:p>
        </p:txBody>
      </p:sp>
      <p:sp>
        <p:nvSpPr>
          <p:cNvPr id="581" name="Google Shape;581;p43"/>
          <p:cNvSpPr txBox="1"/>
          <p:nvPr/>
        </p:nvSpPr>
        <p:spPr>
          <a:xfrm>
            <a:off x="4778875" y="2343875"/>
            <a:ext cx="3242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 -&gt; Cria um array de 10 inteiros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582" name="Google Shape;582;p43"/>
          <p:cNvGrpSpPr/>
          <p:nvPr/>
        </p:nvGrpSpPr>
        <p:grpSpPr>
          <a:xfrm>
            <a:off x="6532975" y="3016186"/>
            <a:ext cx="1312950" cy="1919700"/>
            <a:chOff x="6532975" y="3016186"/>
            <a:chExt cx="1312950" cy="1919700"/>
          </a:xfrm>
        </p:grpSpPr>
        <p:sp>
          <p:nvSpPr>
            <p:cNvPr id="583" name="Google Shape;583;p43"/>
            <p:cNvSpPr/>
            <p:nvPr/>
          </p:nvSpPr>
          <p:spPr>
            <a:xfrm rot="-5400000">
              <a:off x="5683375" y="3865786"/>
              <a:ext cx="1919700" cy="220500"/>
            </a:xfrm>
            <a:prstGeom prst="roundRect">
              <a:avLst>
                <a:gd fmla="val 16667" name="adj"/>
              </a:avLst>
            </a:prstGeom>
            <a:solidFill>
              <a:srgbClr val="840D35"/>
            </a:solidFill>
            <a:ln cap="flat" cmpd="sng" w="9525">
              <a:solidFill>
                <a:srgbClr val="840D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Lorem Ipsum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584" name="Google Shape;584;p43"/>
            <p:cNvGrpSpPr/>
            <p:nvPr/>
          </p:nvGrpSpPr>
          <p:grpSpPr>
            <a:xfrm>
              <a:off x="7281325" y="3017349"/>
              <a:ext cx="564600" cy="1917375"/>
              <a:chOff x="2935975" y="3008575"/>
              <a:chExt cx="564600" cy="1917375"/>
            </a:xfrm>
          </p:grpSpPr>
          <p:sp>
            <p:nvSpPr>
              <p:cNvPr id="585" name="Google Shape;585;p43"/>
              <p:cNvSpPr/>
              <p:nvPr/>
            </p:nvSpPr>
            <p:spPr>
              <a:xfrm>
                <a:off x="2935975" y="4191025"/>
                <a:ext cx="564600" cy="143700"/>
              </a:xfrm>
              <a:prstGeom prst="roundRect">
                <a:avLst>
                  <a:gd fmla="val 16667" name="adj"/>
                </a:avLst>
              </a:prstGeom>
              <a:solidFill>
                <a:srgbClr val="E1165A"/>
              </a:solidFill>
              <a:ln cap="flat" cmpd="sng" w="9525">
                <a:solidFill>
                  <a:srgbClr val="E1165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15</a:t>
                </a:r>
                <a:endParaRPr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86" name="Google Shape;586;p43"/>
              <p:cNvSpPr/>
              <p:nvPr/>
            </p:nvSpPr>
            <p:spPr>
              <a:xfrm>
                <a:off x="2935975" y="4388100"/>
                <a:ext cx="564600" cy="143700"/>
              </a:xfrm>
              <a:prstGeom prst="roundRect">
                <a:avLst>
                  <a:gd fmla="val 16667" name="adj"/>
                </a:avLst>
              </a:prstGeom>
              <a:solidFill>
                <a:srgbClr val="E1165A"/>
              </a:solidFill>
              <a:ln cap="flat" cmpd="sng" w="9525">
                <a:solidFill>
                  <a:srgbClr val="E1165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7</a:t>
                </a:r>
                <a:endParaRPr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87" name="Google Shape;587;p43"/>
              <p:cNvSpPr/>
              <p:nvPr/>
            </p:nvSpPr>
            <p:spPr>
              <a:xfrm>
                <a:off x="2935975" y="4585175"/>
                <a:ext cx="564600" cy="143700"/>
              </a:xfrm>
              <a:prstGeom prst="roundRect">
                <a:avLst>
                  <a:gd fmla="val 16667" name="adj"/>
                </a:avLst>
              </a:prstGeom>
              <a:solidFill>
                <a:srgbClr val="E1165A"/>
              </a:solidFill>
              <a:ln cap="flat" cmpd="sng" w="9525">
                <a:solidFill>
                  <a:srgbClr val="E1165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9</a:t>
                </a:r>
                <a:endParaRPr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88" name="Google Shape;588;p43"/>
              <p:cNvSpPr/>
              <p:nvPr/>
            </p:nvSpPr>
            <p:spPr>
              <a:xfrm>
                <a:off x="2935975" y="4782250"/>
                <a:ext cx="564600" cy="143700"/>
              </a:xfrm>
              <a:prstGeom prst="roundRect">
                <a:avLst>
                  <a:gd fmla="val 16667" name="adj"/>
                </a:avLst>
              </a:prstGeom>
              <a:solidFill>
                <a:srgbClr val="E1165A"/>
              </a:solidFill>
              <a:ln cap="flat" cmpd="sng" w="9525">
                <a:solidFill>
                  <a:srgbClr val="E1165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23</a:t>
                </a:r>
                <a:endParaRPr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89" name="Google Shape;589;p43"/>
              <p:cNvSpPr/>
              <p:nvPr/>
            </p:nvSpPr>
            <p:spPr>
              <a:xfrm>
                <a:off x="2935975" y="3402725"/>
                <a:ext cx="564600" cy="143700"/>
              </a:xfrm>
              <a:prstGeom prst="roundRect">
                <a:avLst>
                  <a:gd fmla="val 16667" name="adj"/>
                </a:avLst>
              </a:prstGeom>
              <a:solidFill>
                <a:srgbClr val="E1165A"/>
              </a:solidFill>
              <a:ln cap="flat" cmpd="sng" w="9525">
                <a:solidFill>
                  <a:srgbClr val="E1165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4</a:t>
                </a:r>
                <a:endParaRPr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90" name="Google Shape;590;p43"/>
              <p:cNvSpPr/>
              <p:nvPr/>
            </p:nvSpPr>
            <p:spPr>
              <a:xfrm>
                <a:off x="2935975" y="3599800"/>
                <a:ext cx="564600" cy="143700"/>
              </a:xfrm>
              <a:prstGeom prst="roundRect">
                <a:avLst>
                  <a:gd fmla="val 16667" name="adj"/>
                </a:avLst>
              </a:prstGeom>
              <a:solidFill>
                <a:srgbClr val="E1165A"/>
              </a:solidFill>
              <a:ln cap="flat" cmpd="sng" w="9525">
                <a:solidFill>
                  <a:srgbClr val="E1165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35</a:t>
                </a:r>
                <a:endParaRPr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91" name="Google Shape;591;p43"/>
              <p:cNvSpPr/>
              <p:nvPr/>
            </p:nvSpPr>
            <p:spPr>
              <a:xfrm>
                <a:off x="2935975" y="3796875"/>
                <a:ext cx="564600" cy="143700"/>
              </a:xfrm>
              <a:prstGeom prst="roundRect">
                <a:avLst>
                  <a:gd fmla="val 16667" name="adj"/>
                </a:avLst>
              </a:prstGeom>
              <a:solidFill>
                <a:srgbClr val="E1165A"/>
              </a:solidFill>
              <a:ln cap="flat" cmpd="sng" w="9525">
                <a:solidFill>
                  <a:srgbClr val="E1165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0</a:t>
                </a:r>
                <a:endParaRPr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92" name="Google Shape;592;p43"/>
              <p:cNvSpPr/>
              <p:nvPr/>
            </p:nvSpPr>
            <p:spPr>
              <a:xfrm>
                <a:off x="2935975" y="3993950"/>
                <a:ext cx="564600" cy="143700"/>
              </a:xfrm>
              <a:prstGeom prst="roundRect">
                <a:avLst>
                  <a:gd fmla="val 16667" name="adj"/>
                </a:avLst>
              </a:prstGeom>
              <a:solidFill>
                <a:srgbClr val="E1165A"/>
              </a:solidFill>
              <a:ln cap="flat" cmpd="sng" w="9525">
                <a:solidFill>
                  <a:srgbClr val="E1165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8</a:t>
                </a:r>
                <a:endParaRPr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93" name="Google Shape;593;p43"/>
              <p:cNvSpPr/>
              <p:nvPr/>
            </p:nvSpPr>
            <p:spPr>
              <a:xfrm>
                <a:off x="2935975" y="3008575"/>
                <a:ext cx="564600" cy="143700"/>
              </a:xfrm>
              <a:prstGeom prst="roundRect">
                <a:avLst>
                  <a:gd fmla="val 16667" name="adj"/>
                </a:avLst>
              </a:prstGeom>
              <a:solidFill>
                <a:srgbClr val="E1165A"/>
              </a:solidFill>
              <a:ln cap="flat" cmpd="sng" w="9525">
                <a:solidFill>
                  <a:srgbClr val="E1165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42</a:t>
                </a:r>
                <a:endParaRPr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94" name="Google Shape;594;p43"/>
              <p:cNvSpPr/>
              <p:nvPr/>
            </p:nvSpPr>
            <p:spPr>
              <a:xfrm>
                <a:off x="2935975" y="3205650"/>
                <a:ext cx="564600" cy="143700"/>
              </a:xfrm>
              <a:prstGeom prst="roundRect">
                <a:avLst>
                  <a:gd fmla="val 16667" name="adj"/>
                </a:avLst>
              </a:prstGeom>
              <a:solidFill>
                <a:srgbClr val="E1165A"/>
              </a:solidFill>
              <a:ln cap="flat" cmpd="sng" w="9525">
                <a:solidFill>
                  <a:srgbClr val="E1165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18</a:t>
                </a:r>
                <a:endParaRPr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595" name="Google Shape;595;p43"/>
            <p:cNvCxnSpPr>
              <a:stCxn id="593" idx="1"/>
              <a:endCxn id="583" idx="2"/>
            </p:cNvCxnSpPr>
            <p:nvPr/>
          </p:nvCxnSpPr>
          <p:spPr>
            <a:xfrm flipH="1">
              <a:off x="6753625" y="3089199"/>
              <a:ext cx="527700" cy="886800"/>
            </a:xfrm>
            <a:prstGeom prst="bentConnector3">
              <a:avLst>
                <a:gd fmla="val 50014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6" name="Google Shape;596;p43"/>
            <p:cNvCxnSpPr>
              <a:stCxn id="594" idx="1"/>
              <a:endCxn id="583" idx="2"/>
            </p:cNvCxnSpPr>
            <p:nvPr/>
          </p:nvCxnSpPr>
          <p:spPr>
            <a:xfrm flipH="1">
              <a:off x="6753625" y="3286274"/>
              <a:ext cx="527700" cy="689700"/>
            </a:xfrm>
            <a:prstGeom prst="bentConnector3">
              <a:avLst>
                <a:gd fmla="val 50014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7" name="Google Shape;597;p43"/>
            <p:cNvCxnSpPr>
              <a:stCxn id="589" idx="1"/>
              <a:endCxn id="583" idx="2"/>
            </p:cNvCxnSpPr>
            <p:nvPr/>
          </p:nvCxnSpPr>
          <p:spPr>
            <a:xfrm flipH="1">
              <a:off x="6753625" y="3483349"/>
              <a:ext cx="527700" cy="492600"/>
            </a:xfrm>
            <a:prstGeom prst="bentConnector3">
              <a:avLst>
                <a:gd fmla="val 50014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8" name="Google Shape;598;p43"/>
            <p:cNvCxnSpPr>
              <a:stCxn id="590" idx="1"/>
              <a:endCxn id="583" idx="2"/>
            </p:cNvCxnSpPr>
            <p:nvPr/>
          </p:nvCxnSpPr>
          <p:spPr>
            <a:xfrm flipH="1">
              <a:off x="6753625" y="3680424"/>
              <a:ext cx="527700" cy="295500"/>
            </a:xfrm>
            <a:prstGeom prst="bentConnector3">
              <a:avLst>
                <a:gd fmla="val 50014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9" name="Google Shape;599;p43"/>
            <p:cNvCxnSpPr>
              <a:stCxn id="591" idx="1"/>
              <a:endCxn id="583" idx="2"/>
            </p:cNvCxnSpPr>
            <p:nvPr/>
          </p:nvCxnSpPr>
          <p:spPr>
            <a:xfrm flipH="1">
              <a:off x="6753625" y="3877499"/>
              <a:ext cx="527700" cy="98400"/>
            </a:xfrm>
            <a:prstGeom prst="bentConnector3">
              <a:avLst>
                <a:gd fmla="val 50014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0" name="Google Shape;600;p43"/>
            <p:cNvCxnSpPr>
              <a:stCxn id="592" idx="1"/>
              <a:endCxn id="583" idx="2"/>
            </p:cNvCxnSpPr>
            <p:nvPr/>
          </p:nvCxnSpPr>
          <p:spPr>
            <a:xfrm rot="10800000">
              <a:off x="6753625" y="3976174"/>
              <a:ext cx="527700" cy="98400"/>
            </a:xfrm>
            <a:prstGeom prst="bentConnector3">
              <a:avLst>
                <a:gd fmla="val 50014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1" name="Google Shape;601;p43"/>
            <p:cNvCxnSpPr>
              <a:stCxn id="585" idx="1"/>
              <a:endCxn id="583" idx="2"/>
            </p:cNvCxnSpPr>
            <p:nvPr/>
          </p:nvCxnSpPr>
          <p:spPr>
            <a:xfrm rot="10800000">
              <a:off x="6753625" y="3976149"/>
              <a:ext cx="527700" cy="295500"/>
            </a:xfrm>
            <a:prstGeom prst="bentConnector3">
              <a:avLst>
                <a:gd fmla="val 50014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2" name="Google Shape;602;p43"/>
            <p:cNvCxnSpPr>
              <a:stCxn id="586" idx="1"/>
              <a:endCxn id="583" idx="2"/>
            </p:cNvCxnSpPr>
            <p:nvPr/>
          </p:nvCxnSpPr>
          <p:spPr>
            <a:xfrm rot="10800000">
              <a:off x="6753625" y="3976124"/>
              <a:ext cx="527700" cy="492600"/>
            </a:xfrm>
            <a:prstGeom prst="bentConnector3">
              <a:avLst>
                <a:gd fmla="val 50014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3" name="Google Shape;603;p43"/>
            <p:cNvCxnSpPr>
              <a:stCxn id="587" idx="1"/>
              <a:endCxn id="583" idx="2"/>
            </p:cNvCxnSpPr>
            <p:nvPr/>
          </p:nvCxnSpPr>
          <p:spPr>
            <a:xfrm rot="10800000">
              <a:off x="6753625" y="3976099"/>
              <a:ext cx="527700" cy="689700"/>
            </a:xfrm>
            <a:prstGeom prst="bentConnector3">
              <a:avLst>
                <a:gd fmla="val 50014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4" name="Google Shape;604;p43"/>
            <p:cNvCxnSpPr>
              <a:stCxn id="588" idx="1"/>
              <a:endCxn id="583" idx="2"/>
            </p:cNvCxnSpPr>
            <p:nvPr/>
          </p:nvCxnSpPr>
          <p:spPr>
            <a:xfrm rot="10800000">
              <a:off x="6753625" y="3976074"/>
              <a:ext cx="527700" cy="886800"/>
            </a:xfrm>
            <a:prstGeom prst="bentConnector3">
              <a:avLst>
                <a:gd fmla="val 50014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05" name="Google Shape;605;p43"/>
          <p:cNvGrpSpPr/>
          <p:nvPr/>
        </p:nvGrpSpPr>
        <p:grpSpPr>
          <a:xfrm>
            <a:off x="2187625" y="3016186"/>
            <a:ext cx="1312950" cy="1919700"/>
            <a:chOff x="2187625" y="3016186"/>
            <a:chExt cx="1312950" cy="1919700"/>
          </a:xfrm>
        </p:grpSpPr>
        <p:sp>
          <p:nvSpPr>
            <p:cNvPr id="606" name="Google Shape;606;p43"/>
            <p:cNvSpPr/>
            <p:nvPr/>
          </p:nvSpPr>
          <p:spPr>
            <a:xfrm rot="-5400000">
              <a:off x="1338025" y="3865786"/>
              <a:ext cx="1919700" cy="220500"/>
            </a:xfrm>
            <a:prstGeom prst="roundRect">
              <a:avLst>
                <a:gd fmla="val 16667" name="adj"/>
              </a:avLst>
            </a:prstGeom>
            <a:solidFill>
              <a:srgbClr val="840D35"/>
            </a:solidFill>
            <a:ln cap="flat" cmpd="sng" w="9525">
              <a:solidFill>
                <a:srgbClr val="840D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Lorem Ipsum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607" name="Google Shape;607;p43"/>
            <p:cNvCxnSpPr>
              <a:stCxn id="608" idx="1"/>
              <a:endCxn id="606" idx="2"/>
            </p:cNvCxnSpPr>
            <p:nvPr/>
          </p:nvCxnSpPr>
          <p:spPr>
            <a:xfrm flipH="1">
              <a:off x="2408275" y="3089199"/>
              <a:ext cx="527700" cy="886800"/>
            </a:xfrm>
            <a:prstGeom prst="bentConnector3">
              <a:avLst>
                <a:gd fmla="val 50014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9" name="Google Shape;609;p43"/>
            <p:cNvCxnSpPr>
              <a:stCxn id="610" idx="1"/>
              <a:endCxn id="606" idx="2"/>
            </p:cNvCxnSpPr>
            <p:nvPr/>
          </p:nvCxnSpPr>
          <p:spPr>
            <a:xfrm flipH="1">
              <a:off x="2408275" y="3286274"/>
              <a:ext cx="527700" cy="689700"/>
            </a:xfrm>
            <a:prstGeom prst="bentConnector3">
              <a:avLst>
                <a:gd fmla="val 50014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1" name="Google Shape;611;p43"/>
            <p:cNvCxnSpPr>
              <a:stCxn id="612" idx="1"/>
              <a:endCxn id="606" idx="2"/>
            </p:cNvCxnSpPr>
            <p:nvPr/>
          </p:nvCxnSpPr>
          <p:spPr>
            <a:xfrm flipH="1">
              <a:off x="2408275" y="3483349"/>
              <a:ext cx="527700" cy="492600"/>
            </a:xfrm>
            <a:prstGeom prst="bentConnector3">
              <a:avLst>
                <a:gd fmla="val 50014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3" name="Google Shape;613;p43"/>
            <p:cNvCxnSpPr>
              <a:stCxn id="614" idx="1"/>
              <a:endCxn id="606" idx="2"/>
            </p:cNvCxnSpPr>
            <p:nvPr/>
          </p:nvCxnSpPr>
          <p:spPr>
            <a:xfrm flipH="1">
              <a:off x="2408275" y="3680424"/>
              <a:ext cx="527700" cy="295500"/>
            </a:xfrm>
            <a:prstGeom prst="bentConnector3">
              <a:avLst>
                <a:gd fmla="val 50014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5" name="Google Shape;615;p43"/>
            <p:cNvCxnSpPr>
              <a:stCxn id="616" idx="1"/>
              <a:endCxn id="606" idx="2"/>
            </p:cNvCxnSpPr>
            <p:nvPr/>
          </p:nvCxnSpPr>
          <p:spPr>
            <a:xfrm flipH="1">
              <a:off x="2408275" y="3877499"/>
              <a:ext cx="527700" cy="98400"/>
            </a:xfrm>
            <a:prstGeom prst="bentConnector3">
              <a:avLst>
                <a:gd fmla="val 50014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7" name="Google Shape;617;p43"/>
            <p:cNvCxnSpPr>
              <a:stCxn id="618" idx="1"/>
              <a:endCxn id="606" idx="2"/>
            </p:cNvCxnSpPr>
            <p:nvPr/>
          </p:nvCxnSpPr>
          <p:spPr>
            <a:xfrm rot="10800000">
              <a:off x="2408275" y="3976174"/>
              <a:ext cx="527700" cy="98400"/>
            </a:xfrm>
            <a:prstGeom prst="bentConnector3">
              <a:avLst>
                <a:gd fmla="val 50014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9" name="Google Shape;619;p43"/>
            <p:cNvCxnSpPr>
              <a:stCxn id="620" idx="1"/>
              <a:endCxn id="606" idx="2"/>
            </p:cNvCxnSpPr>
            <p:nvPr/>
          </p:nvCxnSpPr>
          <p:spPr>
            <a:xfrm rot="10800000">
              <a:off x="2408275" y="3976149"/>
              <a:ext cx="527700" cy="295500"/>
            </a:xfrm>
            <a:prstGeom prst="bentConnector3">
              <a:avLst>
                <a:gd fmla="val 50014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1" name="Google Shape;621;p43"/>
            <p:cNvCxnSpPr>
              <a:stCxn id="622" idx="1"/>
              <a:endCxn id="606" idx="2"/>
            </p:cNvCxnSpPr>
            <p:nvPr/>
          </p:nvCxnSpPr>
          <p:spPr>
            <a:xfrm rot="10800000">
              <a:off x="2408275" y="3976124"/>
              <a:ext cx="527700" cy="492600"/>
            </a:xfrm>
            <a:prstGeom prst="bentConnector3">
              <a:avLst>
                <a:gd fmla="val 50014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3" name="Google Shape;623;p43"/>
            <p:cNvCxnSpPr>
              <a:stCxn id="624" idx="1"/>
              <a:endCxn id="606" idx="2"/>
            </p:cNvCxnSpPr>
            <p:nvPr/>
          </p:nvCxnSpPr>
          <p:spPr>
            <a:xfrm rot="10800000">
              <a:off x="2408275" y="3976099"/>
              <a:ext cx="527700" cy="689700"/>
            </a:xfrm>
            <a:prstGeom prst="bentConnector3">
              <a:avLst>
                <a:gd fmla="val 50014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5" name="Google Shape;625;p43"/>
            <p:cNvCxnSpPr>
              <a:stCxn id="626" idx="1"/>
              <a:endCxn id="606" idx="2"/>
            </p:cNvCxnSpPr>
            <p:nvPr/>
          </p:nvCxnSpPr>
          <p:spPr>
            <a:xfrm rot="10800000">
              <a:off x="2408275" y="3976074"/>
              <a:ext cx="527700" cy="886800"/>
            </a:xfrm>
            <a:prstGeom prst="bentConnector3">
              <a:avLst>
                <a:gd fmla="val 50014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27" name="Google Shape;627;p43"/>
            <p:cNvGrpSpPr/>
            <p:nvPr/>
          </p:nvGrpSpPr>
          <p:grpSpPr>
            <a:xfrm>
              <a:off x="2935975" y="3017349"/>
              <a:ext cx="564600" cy="1917375"/>
              <a:chOff x="2935975" y="3008575"/>
              <a:chExt cx="564600" cy="1917375"/>
            </a:xfrm>
          </p:grpSpPr>
          <p:sp>
            <p:nvSpPr>
              <p:cNvPr id="620" name="Google Shape;620;p43"/>
              <p:cNvSpPr/>
              <p:nvPr/>
            </p:nvSpPr>
            <p:spPr>
              <a:xfrm>
                <a:off x="2935975" y="4191025"/>
                <a:ext cx="564600" cy="143700"/>
              </a:xfrm>
              <a:prstGeom prst="roundRect">
                <a:avLst>
                  <a:gd fmla="val 16667" name="adj"/>
                </a:avLst>
              </a:prstGeom>
              <a:solidFill>
                <a:srgbClr val="E1165A"/>
              </a:solidFill>
              <a:ln cap="flat" cmpd="sng" w="9525">
                <a:solidFill>
                  <a:srgbClr val="E1165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0</a:t>
                </a:r>
                <a:endParaRPr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24" name="Google Shape;624;p43"/>
              <p:cNvSpPr/>
              <p:nvPr/>
            </p:nvSpPr>
            <p:spPr>
              <a:xfrm>
                <a:off x="2935975" y="4585175"/>
                <a:ext cx="564600" cy="143700"/>
              </a:xfrm>
              <a:prstGeom prst="roundRect">
                <a:avLst>
                  <a:gd fmla="val 16667" name="adj"/>
                </a:avLst>
              </a:prstGeom>
              <a:solidFill>
                <a:srgbClr val="E1165A"/>
              </a:solidFill>
              <a:ln cap="flat" cmpd="sng" w="9525">
                <a:solidFill>
                  <a:srgbClr val="E1165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0</a:t>
                </a:r>
                <a:endParaRPr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26" name="Google Shape;626;p43"/>
              <p:cNvSpPr/>
              <p:nvPr/>
            </p:nvSpPr>
            <p:spPr>
              <a:xfrm>
                <a:off x="2935975" y="4782250"/>
                <a:ext cx="564600" cy="143700"/>
              </a:xfrm>
              <a:prstGeom prst="roundRect">
                <a:avLst>
                  <a:gd fmla="val 16667" name="adj"/>
                </a:avLst>
              </a:prstGeom>
              <a:solidFill>
                <a:srgbClr val="E1165A"/>
              </a:solidFill>
              <a:ln cap="flat" cmpd="sng" w="9525">
                <a:solidFill>
                  <a:srgbClr val="E1165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0</a:t>
                </a:r>
                <a:endParaRPr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12" name="Google Shape;612;p43"/>
              <p:cNvSpPr/>
              <p:nvPr/>
            </p:nvSpPr>
            <p:spPr>
              <a:xfrm>
                <a:off x="2935975" y="3402725"/>
                <a:ext cx="564600" cy="143700"/>
              </a:xfrm>
              <a:prstGeom prst="roundRect">
                <a:avLst>
                  <a:gd fmla="val 16667" name="adj"/>
                </a:avLst>
              </a:prstGeom>
              <a:solidFill>
                <a:srgbClr val="E1165A"/>
              </a:solidFill>
              <a:ln cap="flat" cmpd="sng" w="9525">
                <a:solidFill>
                  <a:srgbClr val="E1165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0</a:t>
                </a:r>
                <a:endParaRPr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14" name="Google Shape;614;p43"/>
              <p:cNvSpPr/>
              <p:nvPr/>
            </p:nvSpPr>
            <p:spPr>
              <a:xfrm>
                <a:off x="2935975" y="3599800"/>
                <a:ext cx="564600" cy="143700"/>
              </a:xfrm>
              <a:prstGeom prst="roundRect">
                <a:avLst>
                  <a:gd fmla="val 16667" name="adj"/>
                </a:avLst>
              </a:prstGeom>
              <a:solidFill>
                <a:srgbClr val="E1165A"/>
              </a:solidFill>
              <a:ln cap="flat" cmpd="sng" w="9525">
                <a:solidFill>
                  <a:srgbClr val="E1165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0</a:t>
                </a:r>
                <a:endParaRPr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16" name="Google Shape;616;p43"/>
              <p:cNvSpPr/>
              <p:nvPr/>
            </p:nvSpPr>
            <p:spPr>
              <a:xfrm>
                <a:off x="2935975" y="3796875"/>
                <a:ext cx="564600" cy="143700"/>
              </a:xfrm>
              <a:prstGeom prst="roundRect">
                <a:avLst>
                  <a:gd fmla="val 16667" name="adj"/>
                </a:avLst>
              </a:prstGeom>
              <a:solidFill>
                <a:srgbClr val="E1165A"/>
              </a:solidFill>
              <a:ln cap="flat" cmpd="sng" w="9525">
                <a:solidFill>
                  <a:srgbClr val="E1165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0</a:t>
                </a:r>
                <a:endParaRPr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18" name="Google Shape;618;p43"/>
              <p:cNvSpPr/>
              <p:nvPr/>
            </p:nvSpPr>
            <p:spPr>
              <a:xfrm>
                <a:off x="2935975" y="3993950"/>
                <a:ext cx="564600" cy="143700"/>
              </a:xfrm>
              <a:prstGeom prst="roundRect">
                <a:avLst>
                  <a:gd fmla="val 16667" name="adj"/>
                </a:avLst>
              </a:prstGeom>
              <a:solidFill>
                <a:srgbClr val="E1165A"/>
              </a:solidFill>
              <a:ln cap="flat" cmpd="sng" w="9525">
                <a:solidFill>
                  <a:srgbClr val="E1165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0</a:t>
                </a:r>
                <a:endParaRPr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08" name="Google Shape;608;p43"/>
              <p:cNvSpPr/>
              <p:nvPr/>
            </p:nvSpPr>
            <p:spPr>
              <a:xfrm>
                <a:off x="2935975" y="3008575"/>
                <a:ext cx="564600" cy="143700"/>
              </a:xfrm>
              <a:prstGeom prst="roundRect">
                <a:avLst>
                  <a:gd fmla="val 16667" name="adj"/>
                </a:avLst>
              </a:prstGeom>
              <a:solidFill>
                <a:srgbClr val="E1165A"/>
              </a:solidFill>
              <a:ln cap="flat" cmpd="sng" w="9525">
                <a:solidFill>
                  <a:srgbClr val="E1165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0</a:t>
                </a:r>
                <a:endParaRPr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10" name="Google Shape;610;p43"/>
              <p:cNvSpPr/>
              <p:nvPr/>
            </p:nvSpPr>
            <p:spPr>
              <a:xfrm>
                <a:off x="2935975" y="3205650"/>
                <a:ext cx="564600" cy="143700"/>
              </a:xfrm>
              <a:prstGeom prst="roundRect">
                <a:avLst>
                  <a:gd fmla="val 16667" name="adj"/>
                </a:avLst>
              </a:prstGeom>
              <a:solidFill>
                <a:srgbClr val="E1165A"/>
              </a:solidFill>
              <a:ln cap="flat" cmpd="sng" w="9525">
                <a:solidFill>
                  <a:srgbClr val="E1165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0</a:t>
                </a:r>
                <a:endParaRPr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22" name="Google Shape;622;p43"/>
              <p:cNvSpPr/>
              <p:nvPr/>
            </p:nvSpPr>
            <p:spPr>
              <a:xfrm>
                <a:off x="2935975" y="4388100"/>
                <a:ext cx="564600" cy="143700"/>
              </a:xfrm>
              <a:prstGeom prst="roundRect">
                <a:avLst>
                  <a:gd fmla="val 16667" name="adj"/>
                </a:avLst>
              </a:prstGeom>
              <a:solidFill>
                <a:srgbClr val="E1165A"/>
              </a:solidFill>
              <a:ln cap="flat" cmpd="sng" w="9525">
                <a:solidFill>
                  <a:srgbClr val="E1165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0</a:t>
                </a:r>
                <a:endParaRPr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628" name="Google Shape;628;p43"/>
          <p:cNvSpPr/>
          <p:nvPr/>
        </p:nvSpPr>
        <p:spPr>
          <a:xfrm>
            <a:off x="4225475" y="2973425"/>
            <a:ext cx="1445400" cy="2005200"/>
          </a:xfrm>
          <a:prstGeom prst="roundRect">
            <a:avLst>
              <a:gd fmla="val 16667" name="adj"/>
            </a:avLst>
          </a:prstGeom>
          <a:solidFill>
            <a:srgbClr val="2B2B2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numeros</a:t>
            </a:r>
            <a:r>
              <a:rPr lang="en" sz="1100">
                <a:solidFill>
                  <a:srgbClr val="26AA6B"/>
                </a:solidFill>
                <a:highlight>
                  <a:srgbClr val="2B2B2B"/>
                </a:highlight>
              </a:rPr>
              <a:t>[</a:t>
            </a:r>
            <a:r>
              <a:rPr lang="en" sz="1100">
                <a:solidFill>
                  <a:srgbClr val="6897BB"/>
                </a:solidFill>
                <a:highlight>
                  <a:srgbClr val="2B2B2B"/>
                </a:highlight>
              </a:rPr>
              <a:t>0</a:t>
            </a:r>
            <a:r>
              <a:rPr lang="en" sz="1100">
                <a:solidFill>
                  <a:srgbClr val="26AA6B"/>
                </a:solidFill>
                <a:highlight>
                  <a:srgbClr val="2B2B2B"/>
                </a:highlight>
              </a:rPr>
              <a:t>]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= </a:t>
            </a:r>
            <a:r>
              <a:rPr lang="en" sz="1100">
                <a:solidFill>
                  <a:srgbClr val="6897BB"/>
                </a:solidFill>
                <a:highlight>
                  <a:srgbClr val="2B2B2B"/>
                </a:highlight>
              </a:rPr>
              <a:t>42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numeros</a:t>
            </a:r>
            <a:r>
              <a:rPr lang="en" sz="1100">
                <a:solidFill>
                  <a:srgbClr val="26AA6B"/>
                </a:solidFill>
                <a:highlight>
                  <a:srgbClr val="2B2B2B"/>
                </a:highlight>
              </a:rPr>
              <a:t>[</a:t>
            </a:r>
            <a:r>
              <a:rPr lang="en" sz="1100">
                <a:solidFill>
                  <a:srgbClr val="6897BB"/>
                </a:solidFill>
                <a:highlight>
                  <a:srgbClr val="2B2B2B"/>
                </a:highlight>
              </a:rPr>
              <a:t>1</a:t>
            </a:r>
            <a:r>
              <a:rPr lang="en" sz="1100">
                <a:solidFill>
                  <a:srgbClr val="26AA6B"/>
                </a:solidFill>
                <a:highlight>
                  <a:srgbClr val="2B2B2B"/>
                </a:highlight>
              </a:rPr>
              <a:t>]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= </a:t>
            </a:r>
            <a:r>
              <a:rPr lang="en" sz="1100">
                <a:solidFill>
                  <a:srgbClr val="6897BB"/>
                </a:solidFill>
                <a:highlight>
                  <a:srgbClr val="2B2B2B"/>
                </a:highlight>
              </a:rPr>
              <a:t>18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numeros</a:t>
            </a:r>
            <a:r>
              <a:rPr lang="en" sz="1100">
                <a:solidFill>
                  <a:srgbClr val="26AA6B"/>
                </a:solidFill>
                <a:highlight>
                  <a:srgbClr val="2B2B2B"/>
                </a:highlight>
              </a:rPr>
              <a:t>[</a:t>
            </a:r>
            <a:r>
              <a:rPr lang="en" sz="1100">
                <a:solidFill>
                  <a:srgbClr val="6897BB"/>
                </a:solidFill>
                <a:highlight>
                  <a:srgbClr val="2B2B2B"/>
                </a:highlight>
              </a:rPr>
              <a:t>2</a:t>
            </a:r>
            <a:r>
              <a:rPr lang="en" sz="1100">
                <a:solidFill>
                  <a:srgbClr val="26AA6B"/>
                </a:solidFill>
                <a:highlight>
                  <a:srgbClr val="2B2B2B"/>
                </a:highlight>
              </a:rPr>
              <a:t>]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= </a:t>
            </a:r>
            <a:r>
              <a:rPr lang="en" sz="1100">
                <a:solidFill>
                  <a:srgbClr val="6897BB"/>
                </a:solidFill>
                <a:highlight>
                  <a:srgbClr val="2B2B2B"/>
                </a:highlight>
              </a:rPr>
              <a:t>4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numeros</a:t>
            </a:r>
            <a:r>
              <a:rPr lang="en" sz="1100">
                <a:solidFill>
                  <a:srgbClr val="26AA6B"/>
                </a:solidFill>
                <a:highlight>
                  <a:srgbClr val="2B2B2B"/>
                </a:highlight>
              </a:rPr>
              <a:t>[</a:t>
            </a:r>
            <a:r>
              <a:rPr lang="en" sz="1100">
                <a:solidFill>
                  <a:srgbClr val="6897BB"/>
                </a:solidFill>
                <a:highlight>
                  <a:srgbClr val="2B2B2B"/>
                </a:highlight>
              </a:rPr>
              <a:t>3</a:t>
            </a:r>
            <a:r>
              <a:rPr lang="en" sz="1100">
                <a:solidFill>
                  <a:srgbClr val="26AA6B"/>
                </a:solidFill>
                <a:highlight>
                  <a:srgbClr val="2B2B2B"/>
                </a:highlight>
              </a:rPr>
              <a:t>]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= </a:t>
            </a:r>
            <a:r>
              <a:rPr lang="en" sz="1100">
                <a:solidFill>
                  <a:srgbClr val="6897BB"/>
                </a:solidFill>
                <a:highlight>
                  <a:srgbClr val="2B2B2B"/>
                </a:highlight>
              </a:rPr>
              <a:t>35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numeros</a:t>
            </a:r>
            <a:r>
              <a:rPr lang="en" sz="1100">
                <a:solidFill>
                  <a:srgbClr val="26AA6B"/>
                </a:solidFill>
                <a:highlight>
                  <a:srgbClr val="2B2B2B"/>
                </a:highlight>
              </a:rPr>
              <a:t>[</a:t>
            </a:r>
            <a:r>
              <a:rPr lang="en" sz="1100">
                <a:solidFill>
                  <a:srgbClr val="6897BB"/>
                </a:solidFill>
                <a:highlight>
                  <a:srgbClr val="2B2B2B"/>
                </a:highlight>
              </a:rPr>
              <a:t>4</a:t>
            </a:r>
            <a:r>
              <a:rPr lang="en" sz="1100">
                <a:solidFill>
                  <a:srgbClr val="26AA6B"/>
                </a:solidFill>
                <a:highlight>
                  <a:srgbClr val="2B2B2B"/>
                </a:highlight>
              </a:rPr>
              <a:t>]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= </a:t>
            </a:r>
            <a:r>
              <a:rPr lang="en" sz="1100">
                <a:solidFill>
                  <a:srgbClr val="6897BB"/>
                </a:solidFill>
                <a:highlight>
                  <a:srgbClr val="2B2B2B"/>
                </a:highlight>
              </a:rPr>
              <a:t>0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numeros</a:t>
            </a:r>
            <a:r>
              <a:rPr lang="en" sz="1100">
                <a:solidFill>
                  <a:srgbClr val="26AA6B"/>
                </a:solidFill>
                <a:highlight>
                  <a:srgbClr val="2B2B2B"/>
                </a:highlight>
              </a:rPr>
              <a:t>[</a:t>
            </a:r>
            <a:r>
              <a:rPr lang="en" sz="1100">
                <a:solidFill>
                  <a:srgbClr val="6897BB"/>
                </a:solidFill>
                <a:highlight>
                  <a:srgbClr val="2B2B2B"/>
                </a:highlight>
              </a:rPr>
              <a:t>5</a:t>
            </a:r>
            <a:r>
              <a:rPr lang="en" sz="1100">
                <a:solidFill>
                  <a:srgbClr val="26AA6B"/>
                </a:solidFill>
                <a:highlight>
                  <a:srgbClr val="2B2B2B"/>
                </a:highlight>
              </a:rPr>
              <a:t>]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= </a:t>
            </a:r>
            <a:r>
              <a:rPr lang="en" sz="1100">
                <a:solidFill>
                  <a:srgbClr val="6897BB"/>
                </a:solidFill>
                <a:highlight>
                  <a:srgbClr val="2B2B2B"/>
                </a:highlight>
              </a:rPr>
              <a:t>8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numeros</a:t>
            </a:r>
            <a:r>
              <a:rPr lang="en" sz="1100">
                <a:solidFill>
                  <a:srgbClr val="26AA6B"/>
                </a:solidFill>
                <a:highlight>
                  <a:srgbClr val="2B2B2B"/>
                </a:highlight>
              </a:rPr>
              <a:t>[</a:t>
            </a:r>
            <a:r>
              <a:rPr lang="en" sz="1100">
                <a:solidFill>
                  <a:srgbClr val="6897BB"/>
                </a:solidFill>
                <a:highlight>
                  <a:srgbClr val="2B2B2B"/>
                </a:highlight>
              </a:rPr>
              <a:t>6</a:t>
            </a:r>
            <a:r>
              <a:rPr lang="en" sz="1100">
                <a:solidFill>
                  <a:srgbClr val="26AA6B"/>
                </a:solidFill>
                <a:highlight>
                  <a:srgbClr val="2B2B2B"/>
                </a:highlight>
              </a:rPr>
              <a:t>]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= </a:t>
            </a:r>
            <a:r>
              <a:rPr lang="en" sz="1100">
                <a:solidFill>
                  <a:srgbClr val="6897BB"/>
                </a:solidFill>
                <a:highlight>
                  <a:srgbClr val="2B2B2B"/>
                </a:highlight>
              </a:rPr>
              <a:t>15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numeros</a:t>
            </a:r>
            <a:r>
              <a:rPr lang="en" sz="1100">
                <a:solidFill>
                  <a:srgbClr val="26AA6B"/>
                </a:solidFill>
                <a:highlight>
                  <a:srgbClr val="2B2B2B"/>
                </a:highlight>
              </a:rPr>
              <a:t>[</a:t>
            </a:r>
            <a:r>
              <a:rPr lang="en" sz="1100">
                <a:solidFill>
                  <a:srgbClr val="6897BB"/>
                </a:solidFill>
                <a:highlight>
                  <a:srgbClr val="2B2B2B"/>
                </a:highlight>
              </a:rPr>
              <a:t>7</a:t>
            </a:r>
            <a:r>
              <a:rPr lang="en" sz="1100">
                <a:solidFill>
                  <a:srgbClr val="26AA6B"/>
                </a:solidFill>
                <a:highlight>
                  <a:srgbClr val="2B2B2B"/>
                </a:highlight>
              </a:rPr>
              <a:t>]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= </a:t>
            </a:r>
            <a:r>
              <a:rPr lang="en" sz="1100">
                <a:solidFill>
                  <a:srgbClr val="6897BB"/>
                </a:solidFill>
                <a:highlight>
                  <a:srgbClr val="2B2B2B"/>
                </a:highlight>
              </a:rPr>
              <a:t>7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numeros</a:t>
            </a:r>
            <a:r>
              <a:rPr lang="en" sz="1100">
                <a:solidFill>
                  <a:srgbClr val="26AA6B"/>
                </a:solidFill>
                <a:highlight>
                  <a:srgbClr val="2B2B2B"/>
                </a:highlight>
              </a:rPr>
              <a:t>[</a:t>
            </a:r>
            <a:r>
              <a:rPr lang="en" sz="1100">
                <a:solidFill>
                  <a:srgbClr val="6897BB"/>
                </a:solidFill>
                <a:highlight>
                  <a:srgbClr val="2B2B2B"/>
                </a:highlight>
              </a:rPr>
              <a:t>8</a:t>
            </a:r>
            <a:r>
              <a:rPr lang="en" sz="1100">
                <a:solidFill>
                  <a:srgbClr val="26AA6B"/>
                </a:solidFill>
                <a:highlight>
                  <a:srgbClr val="2B2B2B"/>
                </a:highlight>
              </a:rPr>
              <a:t>]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= </a:t>
            </a:r>
            <a:r>
              <a:rPr lang="en" sz="1100">
                <a:solidFill>
                  <a:srgbClr val="6897BB"/>
                </a:solidFill>
                <a:highlight>
                  <a:srgbClr val="2B2B2B"/>
                </a:highlight>
              </a:rPr>
              <a:t>9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numeros</a:t>
            </a:r>
            <a:r>
              <a:rPr lang="en" sz="1100">
                <a:solidFill>
                  <a:srgbClr val="26AA6B"/>
                </a:solidFill>
                <a:highlight>
                  <a:srgbClr val="2B2B2B"/>
                </a:highlight>
              </a:rPr>
              <a:t>[</a:t>
            </a:r>
            <a:r>
              <a:rPr lang="en" sz="1100">
                <a:solidFill>
                  <a:srgbClr val="6897BB"/>
                </a:solidFill>
                <a:highlight>
                  <a:srgbClr val="2B2B2B"/>
                </a:highlight>
              </a:rPr>
              <a:t>9</a:t>
            </a:r>
            <a:r>
              <a:rPr lang="en" sz="1100">
                <a:solidFill>
                  <a:srgbClr val="26AA6B"/>
                </a:solidFill>
                <a:highlight>
                  <a:srgbClr val="2B2B2B"/>
                </a:highlight>
              </a:rPr>
              <a:t>]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= </a:t>
            </a:r>
            <a:r>
              <a:rPr lang="en" sz="1100">
                <a:solidFill>
                  <a:srgbClr val="6897BB"/>
                </a:solidFill>
                <a:highlight>
                  <a:srgbClr val="2B2B2B"/>
                </a:highlight>
              </a:rPr>
              <a:t>23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</p:txBody>
      </p:sp>
      <p:cxnSp>
        <p:nvCxnSpPr>
          <p:cNvPr id="629" name="Google Shape;629;p43"/>
          <p:cNvCxnSpPr>
            <a:endCxn id="628" idx="1"/>
          </p:cNvCxnSpPr>
          <p:nvPr/>
        </p:nvCxnSpPr>
        <p:spPr>
          <a:xfrm>
            <a:off x="3600575" y="3976025"/>
            <a:ext cx="62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0" name="Google Shape;630;p43"/>
          <p:cNvCxnSpPr>
            <a:stCxn id="628" idx="3"/>
            <a:endCxn id="583" idx="0"/>
          </p:cNvCxnSpPr>
          <p:nvPr/>
        </p:nvCxnSpPr>
        <p:spPr>
          <a:xfrm>
            <a:off x="5670875" y="3976025"/>
            <a:ext cx="86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4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Implementações de List:</a:t>
            </a:r>
            <a:endParaRPr b="1" i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ArrayList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Vector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Stack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LinkedList: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SinglyLinkedList (SLL)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DoublyLinkedList(DLL)</a:t>
            </a:r>
            <a:endParaRPr/>
          </a:p>
        </p:txBody>
      </p:sp>
      <p:sp>
        <p:nvSpPr>
          <p:cNvPr id="636" name="Google Shape;636;p44"/>
          <p:cNvSpPr txBox="1"/>
          <p:nvPr>
            <p:ph type="title"/>
          </p:nvPr>
        </p:nvSpPr>
        <p:spPr>
          <a:xfrm>
            <a:off x="1303800" y="598575"/>
            <a:ext cx="7030500" cy="5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Listas (java.util.List)</a:t>
            </a:r>
            <a:endParaRPr/>
          </a:p>
        </p:txBody>
      </p:sp>
      <p:sp>
        <p:nvSpPr>
          <p:cNvPr id="637" name="Google Shape;637;p44"/>
          <p:cNvSpPr txBox="1"/>
          <p:nvPr/>
        </p:nvSpPr>
        <p:spPr>
          <a:xfrm>
            <a:off x="1367250" y="1276163"/>
            <a:ext cx="73338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“Uma sequencia ordenada de objetos”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638" name="Google Shape;638;p44"/>
          <p:cNvCxnSpPr/>
          <p:nvPr/>
        </p:nvCxnSpPr>
        <p:spPr>
          <a:xfrm>
            <a:off x="1393300" y="1237050"/>
            <a:ext cx="675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4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ArrayList - Vector</a:t>
            </a:r>
            <a:endParaRPr/>
          </a:p>
        </p:txBody>
      </p:sp>
      <p:sp>
        <p:nvSpPr>
          <p:cNvPr id="644" name="Google Shape;644;p4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Recebe itens repetidos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Usa um Array para organizar e armazenar os dados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Consultas rápidas mas inserções/remoções lentas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Aumenta e diminui </a:t>
            </a:r>
            <a:r>
              <a:rPr lang="en"/>
              <a:t>dinamicamente</a:t>
            </a:r>
            <a:r>
              <a:rPr lang="en"/>
              <a:t> para manter a otimização de dados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645" name="Google Shape;645;p45"/>
          <p:cNvCxnSpPr/>
          <p:nvPr/>
        </p:nvCxnSpPr>
        <p:spPr>
          <a:xfrm>
            <a:off x="1393300" y="1237050"/>
            <a:ext cx="675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0" name="Google Shape;650;p46"/>
          <p:cNvGrpSpPr/>
          <p:nvPr/>
        </p:nvGrpSpPr>
        <p:grpSpPr>
          <a:xfrm>
            <a:off x="4607475" y="966866"/>
            <a:ext cx="2823660" cy="3209757"/>
            <a:chOff x="1118225" y="283725"/>
            <a:chExt cx="2090825" cy="4076400"/>
          </a:xfrm>
        </p:grpSpPr>
        <p:sp>
          <p:nvSpPr>
            <p:cNvPr id="651" name="Google Shape;651;p46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6"/>
            <p:cNvSpPr/>
            <p:nvPr/>
          </p:nvSpPr>
          <p:spPr>
            <a:xfrm>
              <a:off x="1233923" y="1225061"/>
              <a:ext cx="18150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1D7E74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Sincronizado</a:t>
              </a:r>
              <a:endParaRPr sz="1200">
                <a:solidFill>
                  <a:srgbClr val="1D7E74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1D7E74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(ThreadSafe)</a:t>
              </a:r>
              <a:endParaRPr sz="1200">
                <a:solidFill>
                  <a:srgbClr val="1D7E74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653" name="Google Shape;653;p46"/>
            <p:cNvSpPr/>
            <p:nvPr/>
          </p:nvSpPr>
          <p:spPr>
            <a:xfrm>
              <a:off x="1233850" y="470600"/>
              <a:ext cx="1815000" cy="6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000">
                  <a:solidFill>
                    <a:srgbClr val="1D7E74"/>
                  </a:solidFill>
                  <a:latin typeface="Roboto"/>
                  <a:ea typeface="Roboto"/>
                  <a:cs typeface="Roboto"/>
                  <a:sym typeface="Roboto"/>
                </a:rPr>
                <a:t>Vector</a:t>
              </a:r>
              <a:endParaRPr sz="4000">
                <a:solidFill>
                  <a:srgbClr val="1D7E74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654" name="Google Shape;654;p46"/>
            <p:cNvSpPr/>
            <p:nvPr/>
          </p:nvSpPr>
          <p:spPr>
            <a:xfrm rot="5400000">
              <a:off x="1947729" y="1968131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6"/>
            <p:cNvSpPr/>
            <p:nvPr/>
          </p:nvSpPr>
          <p:spPr>
            <a:xfrm>
              <a:off x="1126147" y="2360451"/>
              <a:ext cx="2030400" cy="10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Dobra o tamanho da lista caso todos os espaços sejam preenchidos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+ Lento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JDK 1.0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56" name="Google Shape;656;p46"/>
            <p:cNvSpPr/>
            <p:nvPr/>
          </p:nvSpPr>
          <p:spPr>
            <a:xfrm>
              <a:off x="1118225" y="341738"/>
              <a:ext cx="2048100" cy="16578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1D7E7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7" name="Google Shape;657;p46"/>
          <p:cNvGrpSpPr/>
          <p:nvPr/>
        </p:nvGrpSpPr>
        <p:grpSpPr>
          <a:xfrm>
            <a:off x="1636678" y="966866"/>
            <a:ext cx="2823671" cy="3209757"/>
            <a:chOff x="1118222" y="283725"/>
            <a:chExt cx="2090834" cy="4076400"/>
          </a:xfrm>
        </p:grpSpPr>
        <p:sp>
          <p:nvSpPr>
            <p:cNvPr id="658" name="Google Shape;658;p46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6"/>
            <p:cNvSpPr/>
            <p:nvPr/>
          </p:nvSpPr>
          <p:spPr>
            <a:xfrm>
              <a:off x="1118222" y="341742"/>
              <a:ext cx="2048100" cy="16284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1D7E7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6"/>
            <p:cNvSpPr/>
            <p:nvPr/>
          </p:nvSpPr>
          <p:spPr>
            <a:xfrm>
              <a:off x="1233923" y="1225061"/>
              <a:ext cx="18150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1D7E74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Não sincronizado (ThreadUnsafe)</a:t>
              </a:r>
              <a:endParaRPr sz="1200">
                <a:solidFill>
                  <a:srgbClr val="1D7E74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661" name="Google Shape;661;p46"/>
            <p:cNvSpPr/>
            <p:nvPr/>
          </p:nvSpPr>
          <p:spPr>
            <a:xfrm>
              <a:off x="1233923" y="1846625"/>
              <a:ext cx="1815000" cy="82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1D7E7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2" name="Google Shape;662;p46"/>
            <p:cNvSpPr/>
            <p:nvPr/>
          </p:nvSpPr>
          <p:spPr>
            <a:xfrm>
              <a:off x="1233850" y="470600"/>
              <a:ext cx="1815000" cy="6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000">
                  <a:solidFill>
                    <a:srgbClr val="1D7E74"/>
                  </a:solidFill>
                  <a:latin typeface="Roboto"/>
                  <a:ea typeface="Roboto"/>
                  <a:cs typeface="Roboto"/>
                  <a:sym typeface="Roboto"/>
                </a:rPr>
                <a:t>ArrayList</a:t>
              </a:r>
              <a:endParaRPr b="1" sz="4000">
                <a:solidFill>
                  <a:srgbClr val="1D7E7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3" name="Google Shape;663;p46"/>
            <p:cNvSpPr/>
            <p:nvPr/>
          </p:nvSpPr>
          <p:spPr>
            <a:xfrm rot="5400000">
              <a:off x="1938955" y="1948775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6"/>
            <p:cNvSpPr/>
            <p:nvPr/>
          </p:nvSpPr>
          <p:spPr>
            <a:xfrm>
              <a:off x="1178656" y="2342486"/>
              <a:ext cx="2030400" cy="10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Aumenta 50% do tamanho da lista caso todos os espaços sejam preenchidos</a:t>
              </a: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+ Rápido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JDK 1.2 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65" name="Google Shape;665;p46"/>
          <p:cNvGrpSpPr/>
          <p:nvPr/>
        </p:nvGrpSpPr>
        <p:grpSpPr>
          <a:xfrm>
            <a:off x="4793681" y="1113670"/>
            <a:ext cx="2451256" cy="1305677"/>
            <a:chOff x="1233850" y="541808"/>
            <a:chExt cx="1815073" cy="1220144"/>
          </a:xfrm>
        </p:grpSpPr>
        <p:sp>
          <p:nvSpPr>
            <p:cNvPr id="666" name="Google Shape;666;p46"/>
            <p:cNvSpPr/>
            <p:nvPr/>
          </p:nvSpPr>
          <p:spPr>
            <a:xfrm>
              <a:off x="1233923" y="1153853"/>
              <a:ext cx="18150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1D7E74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Sincronizado</a:t>
              </a:r>
              <a:endParaRPr sz="1200">
                <a:solidFill>
                  <a:srgbClr val="1D7E74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1D7E74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(ThreadSafe)</a:t>
              </a:r>
              <a:endParaRPr sz="1200">
                <a:solidFill>
                  <a:srgbClr val="1D7E74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667" name="Google Shape;667;p46"/>
            <p:cNvSpPr/>
            <p:nvPr/>
          </p:nvSpPr>
          <p:spPr>
            <a:xfrm>
              <a:off x="1233850" y="541808"/>
              <a:ext cx="1815000" cy="6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000">
                  <a:solidFill>
                    <a:srgbClr val="1D7E74"/>
                  </a:solidFill>
                  <a:latin typeface="Roboto"/>
                  <a:ea typeface="Roboto"/>
                  <a:cs typeface="Roboto"/>
                  <a:sym typeface="Roboto"/>
                </a:rPr>
                <a:t>Vector</a:t>
              </a:r>
              <a:endParaRPr b="1" sz="4000">
                <a:solidFill>
                  <a:srgbClr val="1D7E7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68" name="Google Shape;668;p46"/>
          <p:cNvSpPr/>
          <p:nvPr/>
        </p:nvSpPr>
        <p:spPr>
          <a:xfrm>
            <a:off x="4325250" y="2325000"/>
            <a:ext cx="493500" cy="4935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4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(Pilha)</a:t>
            </a:r>
            <a:endParaRPr/>
          </a:p>
        </p:txBody>
      </p:sp>
      <p:sp>
        <p:nvSpPr>
          <p:cNvPr id="674" name="Google Shape;674;p4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LIFO (Last-in-First-Out)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Não é possível adicionar ou remover a partir de um index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Sempre recebemos o ultimo item adicionado</a:t>
            </a:r>
            <a:endParaRPr/>
          </a:p>
        </p:txBody>
      </p:sp>
      <p:cxnSp>
        <p:nvCxnSpPr>
          <p:cNvPr id="675" name="Google Shape;675;p47"/>
          <p:cNvCxnSpPr/>
          <p:nvPr/>
        </p:nvCxnSpPr>
        <p:spPr>
          <a:xfrm>
            <a:off x="1393300" y="1237050"/>
            <a:ext cx="675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48"/>
          <p:cNvSpPr/>
          <p:nvPr/>
        </p:nvSpPr>
        <p:spPr>
          <a:xfrm>
            <a:off x="600075" y="2166992"/>
            <a:ext cx="1041900" cy="1688700"/>
          </a:xfrm>
          <a:prstGeom prst="can">
            <a:avLst>
              <a:gd fmla="val 25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48"/>
          <p:cNvSpPr/>
          <p:nvPr/>
        </p:nvSpPr>
        <p:spPr>
          <a:xfrm>
            <a:off x="687843" y="3461067"/>
            <a:ext cx="866400" cy="2631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#1</a:t>
            </a:r>
            <a:endParaRPr/>
          </a:p>
        </p:txBody>
      </p:sp>
      <p:sp>
        <p:nvSpPr>
          <p:cNvPr id="682" name="Google Shape;682;p48"/>
          <p:cNvSpPr/>
          <p:nvPr/>
        </p:nvSpPr>
        <p:spPr>
          <a:xfrm>
            <a:off x="687843" y="3227090"/>
            <a:ext cx="866400" cy="2631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#2</a:t>
            </a:r>
            <a:endParaRPr/>
          </a:p>
        </p:txBody>
      </p:sp>
      <p:sp>
        <p:nvSpPr>
          <p:cNvPr id="683" name="Google Shape;683;p48"/>
          <p:cNvSpPr/>
          <p:nvPr/>
        </p:nvSpPr>
        <p:spPr>
          <a:xfrm>
            <a:off x="687843" y="2993114"/>
            <a:ext cx="866400" cy="2631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#3</a:t>
            </a:r>
            <a:endParaRPr/>
          </a:p>
        </p:txBody>
      </p:sp>
      <p:sp>
        <p:nvSpPr>
          <p:cNvPr id="684" name="Google Shape;684;p48"/>
          <p:cNvSpPr/>
          <p:nvPr/>
        </p:nvSpPr>
        <p:spPr>
          <a:xfrm>
            <a:off x="687843" y="2759138"/>
            <a:ext cx="866400" cy="2631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#4</a:t>
            </a:r>
            <a:endParaRPr/>
          </a:p>
        </p:txBody>
      </p:sp>
      <p:sp>
        <p:nvSpPr>
          <p:cNvPr id="685" name="Google Shape;685;p48"/>
          <p:cNvSpPr/>
          <p:nvPr/>
        </p:nvSpPr>
        <p:spPr>
          <a:xfrm>
            <a:off x="1891244" y="1977589"/>
            <a:ext cx="866400" cy="2631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#5</a:t>
            </a:r>
            <a:endParaRPr/>
          </a:p>
        </p:txBody>
      </p:sp>
      <p:sp>
        <p:nvSpPr>
          <p:cNvPr id="686" name="Google Shape;686;p48"/>
          <p:cNvSpPr txBox="1"/>
          <p:nvPr/>
        </p:nvSpPr>
        <p:spPr>
          <a:xfrm>
            <a:off x="852222" y="1747975"/>
            <a:ext cx="9336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push(E e)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87" name="Google Shape;687;p48"/>
          <p:cNvSpPr/>
          <p:nvPr/>
        </p:nvSpPr>
        <p:spPr>
          <a:xfrm>
            <a:off x="3246300" y="2376505"/>
            <a:ext cx="1041900" cy="1688700"/>
          </a:xfrm>
          <a:prstGeom prst="can">
            <a:avLst>
              <a:gd fmla="val 25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48"/>
          <p:cNvSpPr/>
          <p:nvPr/>
        </p:nvSpPr>
        <p:spPr>
          <a:xfrm>
            <a:off x="3334068" y="3670579"/>
            <a:ext cx="866400" cy="2631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#1</a:t>
            </a:r>
            <a:endParaRPr/>
          </a:p>
        </p:txBody>
      </p:sp>
      <p:sp>
        <p:nvSpPr>
          <p:cNvPr id="689" name="Google Shape;689;p48"/>
          <p:cNvSpPr/>
          <p:nvPr/>
        </p:nvSpPr>
        <p:spPr>
          <a:xfrm>
            <a:off x="3334068" y="3436603"/>
            <a:ext cx="866400" cy="2631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#2</a:t>
            </a:r>
            <a:endParaRPr/>
          </a:p>
        </p:txBody>
      </p:sp>
      <p:sp>
        <p:nvSpPr>
          <p:cNvPr id="690" name="Google Shape;690;p48"/>
          <p:cNvSpPr/>
          <p:nvPr/>
        </p:nvSpPr>
        <p:spPr>
          <a:xfrm>
            <a:off x="3334068" y="3202627"/>
            <a:ext cx="866400" cy="2631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#3</a:t>
            </a:r>
            <a:endParaRPr/>
          </a:p>
        </p:txBody>
      </p:sp>
      <p:sp>
        <p:nvSpPr>
          <p:cNvPr id="691" name="Google Shape;691;p48"/>
          <p:cNvSpPr/>
          <p:nvPr/>
        </p:nvSpPr>
        <p:spPr>
          <a:xfrm>
            <a:off x="3334068" y="2968650"/>
            <a:ext cx="866400" cy="2631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#4</a:t>
            </a:r>
            <a:endParaRPr/>
          </a:p>
        </p:txBody>
      </p:sp>
      <p:sp>
        <p:nvSpPr>
          <p:cNvPr id="692" name="Google Shape;692;p48"/>
          <p:cNvSpPr txBox="1"/>
          <p:nvPr/>
        </p:nvSpPr>
        <p:spPr>
          <a:xfrm>
            <a:off x="3498459" y="1957488"/>
            <a:ext cx="7020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pop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()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693" name="Google Shape;693;p48"/>
          <p:cNvCxnSpPr>
            <a:stCxn id="685" idx="2"/>
            <a:endCxn id="684" idx="1"/>
          </p:cNvCxnSpPr>
          <p:nvPr/>
        </p:nvCxnSpPr>
        <p:spPr>
          <a:xfrm flipH="1">
            <a:off x="1121144" y="2109139"/>
            <a:ext cx="770100" cy="6501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94" name="Google Shape;694;p48"/>
          <p:cNvSpPr/>
          <p:nvPr/>
        </p:nvSpPr>
        <p:spPr>
          <a:xfrm>
            <a:off x="3334069" y="2746089"/>
            <a:ext cx="866400" cy="263100"/>
          </a:xfrm>
          <a:prstGeom prst="can">
            <a:avLst>
              <a:gd fmla="val 25000" name="adj"/>
            </a:avLst>
          </a:prstGeom>
          <a:solidFill>
            <a:srgbClr val="8DD8D3">
              <a:alpha val="36920"/>
            </a:srgbClr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#5</a:t>
            </a:r>
            <a:endParaRPr/>
          </a:p>
        </p:txBody>
      </p:sp>
      <p:cxnSp>
        <p:nvCxnSpPr>
          <p:cNvPr id="695" name="Google Shape;695;p48"/>
          <p:cNvCxnSpPr>
            <a:stCxn id="694" idx="0"/>
          </p:cNvCxnSpPr>
          <p:nvPr/>
        </p:nvCxnSpPr>
        <p:spPr>
          <a:xfrm rot="-5400000">
            <a:off x="3780619" y="2046414"/>
            <a:ext cx="752100" cy="7788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6" name="Google Shape;696;p48"/>
          <p:cNvSpPr/>
          <p:nvPr/>
        </p:nvSpPr>
        <p:spPr>
          <a:xfrm>
            <a:off x="5643250" y="2489830"/>
            <a:ext cx="1041900" cy="1688700"/>
          </a:xfrm>
          <a:prstGeom prst="can">
            <a:avLst>
              <a:gd fmla="val 25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48"/>
          <p:cNvSpPr/>
          <p:nvPr/>
        </p:nvSpPr>
        <p:spPr>
          <a:xfrm>
            <a:off x="5731018" y="3783904"/>
            <a:ext cx="866400" cy="2631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#1</a:t>
            </a:r>
            <a:endParaRPr/>
          </a:p>
        </p:txBody>
      </p:sp>
      <p:sp>
        <p:nvSpPr>
          <p:cNvPr id="698" name="Google Shape;698;p48"/>
          <p:cNvSpPr/>
          <p:nvPr/>
        </p:nvSpPr>
        <p:spPr>
          <a:xfrm>
            <a:off x="5731018" y="3549928"/>
            <a:ext cx="866400" cy="2631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#2</a:t>
            </a:r>
            <a:endParaRPr/>
          </a:p>
        </p:txBody>
      </p:sp>
      <p:sp>
        <p:nvSpPr>
          <p:cNvPr id="699" name="Google Shape;699;p48"/>
          <p:cNvSpPr/>
          <p:nvPr/>
        </p:nvSpPr>
        <p:spPr>
          <a:xfrm>
            <a:off x="5731018" y="3315952"/>
            <a:ext cx="866400" cy="2631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#3</a:t>
            </a:r>
            <a:endParaRPr/>
          </a:p>
        </p:txBody>
      </p:sp>
      <p:sp>
        <p:nvSpPr>
          <p:cNvPr id="700" name="Google Shape;700;p48"/>
          <p:cNvSpPr/>
          <p:nvPr/>
        </p:nvSpPr>
        <p:spPr>
          <a:xfrm>
            <a:off x="5731018" y="3081975"/>
            <a:ext cx="866400" cy="2631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#4</a:t>
            </a:r>
            <a:endParaRPr/>
          </a:p>
        </p:txBody>
      </p:sp>
      <p:sp>
        <p:nvSpPr>
          <p:cNvPr id="701" name="Google Shape;701;p48"/>
          <p:cNvSpPr txBox="1"/>
          <p:nvPr/>
        </p:nvSpPr>
        <p:spPr>
          <a:xfrm>
            <a:off x="5462234" y="1957488"/>
            <a:ext cx="7020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peek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()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702" name="Google Shape;702;p48"/>
          <p:cNvCxnSpPr>
            <a:stCxn id="700" idx="0"/>
            <a:endCxn id="703" idx="3"/>
          </p:cNvCxnSpPr>
          <p:nvPr/>
        </p:nvCxnSpPr>
        <p:spPr>
          <a:xfrm rot="-5400000">
            <a:off x="5746018" y="2429250"/>
            <a:ext cx="1136700" cy="300300"/>
          </a:xfrm>
          <a:prstGeom prst="curvedConnector3">
            <a:avLst>
              <a:gd fmla="val 52893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703" name="Google Shape;703;p48"/>
          <p:cNvSpPr/>
          <p:nvPr/>
        </p:nvSpPr>
        <p:spPr>
          <a:xfrm>
            <a:off x="6031169" y="1747964"/>
            <a:ext cx="866400" cy="2631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#4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4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Queue(Interface)</a:t>
            </a:r>
            <a:endParaRPr/>
          </a:p>
        </p:txBody>
      </p:sp>
      <p:sp>
        <p:nvSpPr>
          <p:cNvPr id="709" name="Google Shape;709;p4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FIFO (First-in-First-Out)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Não é possível adicionar/remover a partir de um index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Sempre recebemos o primeiro item adicionado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Geralmente criada usando uma LinkedList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Queue&lt;String&gt; fila = new LinkedList&lt;&gt;();</a:t>
            </a:r>
            <a:endParaRPr/>
          </a:p>
        </p:txBody>
      </p:sp>
      <p:cxnSp>
        <p:nvCxnSpPr>
          <p:cNvPr id="710" name="Google Shape;710;p49"/>
          <p:cNvCxnSpPr/>
          <p:nvPr/>
        </p:nvCxnSpPr>
        <p:spPr>
          <a:xfrm>
            <a:off x="1393300" y="1237050"/>
            <a:ext cx="675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50"/>
          <p:cNvSpPr/>
          <p:nvPr/>
        </p:nvSpPr>
        <p:spPr>
          <a:xfrm>
            <a:off x="514400" y="3204675"/>
            <a:ext cx="909300" cy="909300"/>
          </a:xfrm>
          <a:prstGeom prst="cube">
            <a:avLst>
              <a:gd fmla="val 541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#3</a:t>
            </a:r>
            <a:endParaRPr/>
          </a:p>
        </p:txBody>
      </p:sp>
      <p:sp>
        <p:nvSpPr>
          <p:cNvPr id="716" name="Google Shape;716;p50"/>
          <p:cNvSpPr/>
          <p:nvPr/>
        </p:nvSpPr>
        <p:spPr>
          <a:xfrm>
            <a:off x="400975" y="3312050"/>
            <a:ext cx="909300" cy="909300"/>
          </a:xfrm>
          <a:prstGeom prst="cube">
            <a:avLst>
              <a:gd fmla="val 541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#2</a:t>
            </a:r>
            <a:endParaRPr/>
          </a:p>
        </p:txBody>
      </p:sp>
      <p:sp>
        <p:nvSpPr>
          <p:cNvPr id="717" name="Google Shape;717;p50"/>
          <p:cNvSpPr/>
          <p:nvPr/>
        </p:nvSpPr>
        <p:spPr>
          <a:xfrm>
            <a:off x="246800" y="3403000"/>
            <a:ext cx="909300" cy="909300"/>
          </a:xfrm>
          <a:prstGeom prst="cube">
            <a:avLst>
              <a:gd fmla="val 541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#1</a:t>
            </a:r>
            <a:endParaRPr/>
          </a:p>
        </p:txBody>
      </p:sp>
      <p:sp>
        <p:nvSpPr>
          <p:cNvPr id="718" name="Google Shape;718;p50"/>
          <p:cNvSpPr/>
          <p:nvPr/>
        </p:nvSpPr>
        <p:spPr>
          <a:xfrm>
            <a:off x="1751400" y="2402750"/>
            <a:ext cx="909300" cy="909300"/>
          </a:xfrm>
          <a:prstGeom prst="cube">
            <a:avLst>
              <a:gd fmla="val 541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#4</a:t>
            </a:r>
            <a:endParaRPr/>
          </a:p>
        </p:txBody>
      </p:sp>
      <p:sp>
        <p:nvSpPr>
          <p:cNvPr id="719" name="Google Shape;719;p50"/>
          <p:cNvSpPr txBox="1"/>
          <p:nvPr/>
        </p:nvSpPr>
        <p:spPr>
          <a:xfrm>
            <a:off x="370175" y="2484575"/>
            <a:ext cx="9093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offer(E e)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720" name="Google Shape;720;p50"/>
          <p:cNvCxnSpPr>
            <a:stCxn id="718" idx="2"/>
            <a:endCxn id="715" idx="5"/>
          </p:cNvCxnSpPr>
          <p:nvPr/>
        </p:nvCxnSpPr>
        <p:spPr>
          <a:xfrm flipH="1">
            <a:off x="1423800" y="2882010"/>
            <a:ext cx="327600" cy="752700"/>
          </a:xfrm>
          <a:prstGeom prst="curvedConnector3">
            <a:avLst>
              <a:gd fmla="val 5001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721" name="Google Shape;721;p50"/>
          <p:cNvSpPr/>
          <p:nvPr/>
        </p:nvSpPr>
        <p:spPr>
          <a:xfrm>
            <a:off x="4795600" y="2678513"/>
            <a:ext cx="909300" cy="909300"/>
          </a:xfrm>
          <a:prstGeom prst="cube">
            <a:avLst>
              <a:gd fmla="val 541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#3</a:t>
            </a:r>
            <a:endParaRPr/>
          </a:p>
        </p:txBody>
      </p:sp>
      <p:sp>
        <p:nvSpPr>
          <p:cNvPr id="722" name="Google Shape;722;p50"/>
          <p:cNvSpPr/>
          <p:nvPr/>
        </p:nvSpPr>
        <p:spPr>
          <a:xfrm>
            <a:off x="4682175" y="2785888"/>
            <a:ext cx="909300" cy="909300"/>
          </a:xfrm>
          <a:prstGeom prst="cube">
            <a:avLst>
              <a:gd fmla="val 541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#2</a:t>
            </a:r>
            <a:endParaRPr/>
          </a:p>
        </p:txBody>
      </p:sp>
      <p:sp>
        <p:nvSpPr>
          <p:cNvPr id="723" name="Google Shape;723;p50"/>
          <p:cNvSpPr/>
          <p:nvPr/>
        </p:nvSpPr>
        <p:spPr>
          <a:xfrm>
            <a:off x="3402775" y="3396388"/>
            <a:ext cx="909300" cy="909300"/>
          </a:xfrm>
          <a:prstGeom prst="cube">
            <a:avLst>
              <a:gd fmla="val 5413" name="adj"/>
            </a:avLst>
          </a:prstGeom>
          <a:solidFill>
            <a:srgbClr val="8DD8D3">
              <a:alpha val="36920"/>
            </a:srgbClr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#1</a:t>
            </a:r>
            <a:endParaRPr/>
          </a:p>
        </p:txBody>
      </p:sp>
      <p:sp>
        <p:nvSpPr>
          <p:cNvPr id="724" name="Google Shape;724;p50"/>
          <p:cNvSpPr txBox="1"/>
          <p:nvPr/>
        </p:nvSpPr>
        <p:spPr>
          <a:xfrm>
            <a:off x="4950100" y="3875788"/>
            <a:ext cx="9093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pop()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remove()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725" name="Google Shape;725;p50"/>
          <p:cNvCxnSpPr>
            <a:stCxn id="722" idx="3"/>
            <a:endCxn id="723" idx="4"/>
          </p:cNvCxnSpPr>
          <p:nvPr/>
        </p:nvCxnSpPr>
        <p:spPr>
          <a:xfrm rot="5400000">
            <a:off x="4597265" y="3360838"/>
            <a:ext cx="180600" cy="849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726" name="Google Shape;726;p50"/>
          <p:cNvSpPr/>
          <p:nvPr/>
        </p:nvSpPr>
        <p:spPr>
          <a:xfrm>
            <a:off x="7802625" y="2678513"/>
            <a:ext cx="909300" cy="909300"/>
          </a:xfrm>
          <a:prstGeom prst="cube">
            <a:avLst>
              <a:gd fmla="val 541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#3</a:t>
            </a:r>
            <a:endParaRPr/>
          </a:p>
        </p:txBody>
      </p:sp>
      <p:sp>
        <p:nvSpPr>
          <p:cNvPr id="727" name="Google Shape;727;p50"/>
          <p:cNvSpPr/>
          <p:nvPr/>
        </p:nvSpPr>
        <p:spPr>
          <a:xfrm>
            <a:off x="7689200" y="2785888"/>
            <a:ext cx="909300" cy="909300"/>
          </a:xfrm>
          <a:prstGeom prst="cube">
            <a:avLst>
              <a:gd fmla="val 541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#2</a:t>
            </a:r>
            <a:endParaRPr/>
          </a:p>
        </p:txBody>
      </p:sp>
      <p:sp>
        <p:nvSpPr>
          <p:cNvPr id="728" name="Google Shape;728;p50"/>
          <p:cNvSpPr/>
          <p:nvPr/>
        </p:nvSpPr>
        <p:spPr>
          <a:xfrm>
            <a:off x="7535025" y="2876838"/>
            <a:ext cx="909300" cy="909300"/>
          </a:xfrm>
          <a:prstGeom prst="cube">
            <a:avLst>
              <a:gd fmla="val 541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#1</a:t>
            </a:r>
            <a:endParaRPr/>
          </a:p>
        </p:txBody>
      </p:sp>
      <p:sp>
        <p:nvSpPr>
          <p:cNvPr id="729" name="Google Shape;729;p50"/>
          <p:cNvSpPr txBox="1"/>
          <p:nvPr/>
        </p:nvSpPr>
        <p:spPr>
          <a:xfrm>
            <a:off x="8048050" y="4221338"/>
            <a:ext cx="9093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peek()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30" name="Google Shape;730;p50"/>
          <p:cNvSpPr/>
          <p:nvPr/>
        </p:nvSpPr>
        <p:spPr>
          <a:xfrm>
            <a:off x="6404575" y="3695188"/>
            <a:ext cx="909300" cy="909300"/>
          </a:xfrm>
          <a:prstGeom prst="cube">
            <a:avLst>
              <a:gd fmla="val 541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#1</a:t>
            </a:r>
            <a:endParaRPr/>
          </a:p>
        </p:txBody>
      </p:sp>
      <p:cxnSp>
        <p:nvCxnSpPr>
          <p:cNvPr id="731" name="Google Shape;731;p50"/>
          <p:cNvCxnSpPr>
            <a:stCxn id="728" idx="3"/>
            <a:endCxn id="730" idx="5"/>
          </p:cNvCxnSpPr>
          <p:nvPr/>
        </p:nvCxnSpPr>
        <p:spPr>
          <a:xfrm rot="5400000">
            <a:off x="7469915" y="3629988"/>
            <a:ext cx="339000" cy="651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732" name="Google Shape;732;p50"/>
          <p:cNvSpPr txBox="1"/>
          <p:nvPr/>
        </p:nvSpPr>
        <p:spPr>
          <a:xfrm>
            <a:off x="400975" y="2135250"/>
            <a:ext cx="9093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add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(E e)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5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LinkedLists</a:t>
            </a:r>
            <a:endParaRPr/>
          </a:p>
        </p:txBody>
      </p:sp>
      <p:sp>
        <p:nvSpPr>
          <p:cNvPr id="738" name="Google Shape;738;p5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Usa referências para organizar a ordem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Rápidas inserções mas lentas consultas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Aumenta e diminui dinamicamente para manter a otimização de dados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ThreadUnsafe</a:t>
            </a:r>
            <a:endParaRPr/>
          </a:p>
        </p:txBody>
      </p:sp>
      <p:cxnSp>
        <p:nvCxnSpPr>
          <p:cNvPr id="739" name="Google Shape;739;p51"/>
          <p:cNvCxnSpPr/>
          <p:nvPr/>
        </p:nvCxnSpPr>
        <p:spPr>
          <a:xfrm>
            <a:off x="1393300" y="1237050"/>
            <a:ext cx="675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52"/>
          <p:cNvSpPr txBox="1"/>
          <p:nvPr>
            <p:ph type="ctrTitle"/>
          </p:nvPr>
        </p:nvSpPr>
        <p:spPr>
          <a:xfrm>
            <a:off x="1844325" y="747900"/>
            <a:ext cx="5456100" cy="170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SLL x DLL</a:t>
            </a:r>
            <a:endParaRPr/>
          </a:p>
        </p:txBody>
      </p:sp>
      <p:sp>
        <p:nvSpPr>
          <p:cNvPr id="745" name="Google Shape;745;p52"/>
          <p:cNvSpPr/>
          <p:nvPr/>
        </p:nvSpPr>
        <p:spPr>
          <a:xfrm>
            <a:off x="118025" y="1558725"/>
            <a:ext cx="740350" cy="441600"/>
          </a:xfrm>
          <a:prstGeom prst="flowChartPunchedCard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Celula</a:t>
            </a:r>
            <a:endParaRPr/>
          </a:p>
        </p:txBody>
      </p:sp>
      <p:sp>
        <p:nvSpPr>
          <p:cNvPr id="746" name="Google Shape;746;p52"/>
          <p:cNvSpPr/>
          <p:nvPr/>
        </p:nvSpPr>
        <p:spPr>
          <a:xfrm>
            <a:off x="1309500" y="1558725"/>
            <a:ext cx="740350" cy="441600"/>
          </a:xfrm>
          <a:prstGeom prst="flowChartPunchedCard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Celula</a:t>
            </a:r>
            <a:endParaRPr/>
          </a:p>
        </p:txBody>
      </p:sp>
      <p:cxnSp>
        <p:nvCxnSpPr>
          <p:cNvPr id="747" name="Google Shape;747;p52"/>
          <p:cNvCxnSpPr>
            <a:stCxn id="745" idx="3"/>
            <a:endCxn id="746" idx="1"/>
          </p:cNvCxnSpPr>
          <p:nvPr/>
        </p:nvCxnSpPr>
        <p:spPr>
          <a:xfrm>
            <a:off x="858375" y="1779525"/>
            <a:ext cx="451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8" name="Google Shape;748;p52"/>
          <p:cNvSpPr/>
          <p:nvPr/>
        </p:nvSpPr>
        <p:spPr>
          <a:xfrm>
            <a:off x="2500975" y="1558725"/>
            <a:ext cx="740350" cy="441600"/>
          </a:xfrm>
          <a:prstGeom prst="flowChartPunchedCard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Celula</a:t>
            </a:r>
            <a:endParaRPr/>
          </a:p>
        </p:txBody>
      </p:sp>
      <p:cxnSp>
        <p:nvCxnSpPr>
          <p:cNvPr id="749" name="Google Shape;749;p52"/>
          <p:cNvCxnSpPr>
            <a:stCxn id="746" idx="3"/>
            <a:endCxn id="748" idx="1"/>
          </p:cNvCxnSpPr>
          <p:nvPr/>
        </p:nvCxnSpPr>
        <p:spPr>
          <a:xfrm>
            <a:off x="2049850" y="1779525"/>
            <a:ext cx="451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0" name="Google Shape;750;p52"/>
          <p:cNvSpPr/>
          <p:nvPr/>
        </p:nvSpPr>
        <p:spPr>
          <a:xfrm>
            <a:off x="2500975" y="2363750"/>
            <a:ext cx="740350" cy="441600"/>
          </a:xfrm>
          <a:prstGeom prst="flowChartPunchedCard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Celula</a:t>
            </a:r>
            <a:endParaRPr/>
          </a:p>
        </p:txBody>
      </p:sp>
      <p:cxnSp>
        <p:nvCxnSpPr>
          <p:cNvPr id="751" name="Google Shape;751;p52"/>
          <p:cNvCxnSpPr>
            <a:stCxn id="748" idx="2"/>
            <a:endCxn id="750" idx="0"/>
          </p:cNvCxnSpPr>
          <p:nvPr/>
        </p:nvCxnSpPr>
        <p:spPr>
          <a:xfrm>
            <a:off x="2871150" y="2000325"/>
            <a:ext cx="0" cy="36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2" name="Google Shape;752;p52"/>
          <p:cNvSpPr/>
          <p:nvPr/>
        </p:nvSpPr>
        <p:spPr>
          <a:xfrm>
            <a:off x="1309500" y="2363750"/>
            <a:ext cx="740350" cy="441600"/>
          </a:xfrm>
          <a:prstGeom prst="flowChartPunchedCard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Celula</a:t>
            </a:r>
            <a:endParaRPr/>
          </a:p>
        </p:txBody>
      </p:sp>
      <p:cxnSp>
        <p:nvCxnSpPr>
          <p:cNvPr id="753" name="Google Shape;753;p52"/>
          <p:cNvCxnSpPr>
            <a:stCxn id="750" idx="1"/>
            <a:endCxn id="752" idx="3"/>
          </p:cNvCxnSpPr>
          <p:nvPr/>
        </p:nvCxnSpPr>
        <p:spPr>
          <a:xfrm rot="10800000">
            <a:off x="2049775" y="2584550"/>
            <a:ext cx="451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4" name="Google Shape;754;p52"/>
          <p:cNvSpPr/>
          <p:nvPr/>
        </p:nvSpPr>
        <p:spPr>
          <a:xfrm>
            <a:off x="118025" y="2363750"/>
            <a:ext cx="740350" cy="441600"/>
          </a:xfrm>
          <a:prstGeom prst="flowChartPunchedCard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Celula</a:t>
            </a:r>
            <a:endParaRPr/>
          </a:p>
        </p:txBody>
      </p:sp>
      <p:cxnSp>
        <p:nvCxnSpPr>
          <p:cNvPr id="755" name="Google Shape;755;p52"/>
          <p:cNvCxnSpPr>
            <a:stCxn id="752" idx="1"/>
            <a:endCxn id="754" idx="3"/>
          </p:cNvCxnSpPr>
          <p:nvPr/>
        </p:nvCxnSpPr>
        <p:spPr>
          <a:xfrm rot="10800000">
            <a:off x="858300" y="2584550"/>
            <a:ext cx="451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6" name="Google Shape;756;p52"/>
          <p:cNvSpPr/>
          <p:nvPr/>
        </p:nvSpPr>
        <p:spPr>
          <a:xfrm>
            <a:off x="118025" y="3168775"/>
            <a:ext cx="740350" cy="441600"/>
          </a:xfrm>
          <a:prstGeom prst="flowChartPunchedCard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Celula</a:t>
            </a:r>
            <a:endParaRPr/>
          </a:p>
        </p:txBody>
      </p:sp>
      <p:sp>
        <p:nvSpPr>
          <p:cNvPr id="757" name="Google Shape;757;p52"/>
          <p:cNvSpPr/>
          <p:nvPr/>
        </p:nvSpPr>
        <p:spPr>
          <a:xfrm>
            <a:off x="1309575" y="3168775"/>
            <a:ext cx="740350" cy="441600"/>
          </a:xfrm>
          <a:prstGeom prst="flowChartPunchedCard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Celula</a:t>
            </a:r>
            <a:endParaRPr/>
          </a:p>
        </p:txBody>
      </p:sp>
      <p:sp>
        <p:nvSpPr>
          <p:cNvPr id="758" name="Google Shape;758;p52"/>
          <p:cNvSpPr/>
          <p:nvPr/>
        </p:nvSpPr>
        <p:spPr>
          <a:xfrm>
            <a:off x="2501125" y="3168775"/>
            <a:ext cx="740350" cy="441600"/>
          </a:xfrm>
          <a:prstGeom prst="flowChartPunchedCard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Celula</a:t>
            </a:r>
            <a:endParaRPr/>
          </a:p>
        </p:txBody>
      </p:sp>
      <p:cxnSp>
        <p:nvCxnSpPr>
          <p:cNvPr id="759" name="Google Shape;759;p52"/>
          <p:cNvCxnSpPr>
            <a:stCxn id="754" idx="2"/>
            <a:endCxn id="756" idx="0"/>
          </p:cNvCxnSpPr>
          <p:nvPr/>
        </p:nvCxnSpPr>
        <p:spPr>
          <a:xfrm>
            <a:off x="488200" y="2805350"/>
            <a:ext cx="0" cy="36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0" name="Google Shape;760;p52"/>
          <p:cNvCxnSpPr>
            <a:stCxn id="756" idx="3"/>
            <a:endCxn id="757" idx="1"/>
          </p:cNvCxnSpPr>
          <p:nvPr/>
        </p:nvCxnSpPr>
        <p:spPr>
          <a:xfrm>
            <a:off x="858375" y="3389575"/>
            <a:ext cx="451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1" name="Google Shape;761;p52"/>
          <p:cNvCxnSpPr>
            <a:stCxn id="757" idx="3"/>
            <a:endCxn id="758" idx="1"/>
          </p:cNvCxnSpPr>
          <p:nvPr/>
        </p:nvCxnSpPr>
        <p:spPr>
          <a:xfrm>
            <a:off x="2049925" y="3389575"/>
            <a:ext cx="451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2" name="Google Shape;762;p52"/>
          <p:cNvSpPr/>
          <p:nvPr/>
        </p:nvSpPr>
        <p:spPr>
          <a:xfrm>
            <a:off x="5916675" y="1558725"/>
            <a:ext cx="740350" cy="441600"/>
          </a:xfrm>
          <a:prstGeom prst="flowChartPunchedCard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Celula</a:t>
            </a:r>
            <a:endParaRPr/>
          </a:p>
        </p:txBody>
      </p:sp>
      <p:sp>
        <p:nvSpPr>
          <p:cNvPr id="763" name="Google Shape;763;p52"/>
          <p:cNvSpPr/>
          <p:nvPr/>
        </p:nvSpPr>
        <p:spPr>
          <a:xfrm>
            <a:off x="7108150" y="1558725"/>
            <a:ext cx="740350" cy="441600"/>
          </a:xfrm>
          <a:prstGeom prst="flowChartPunchedCard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Celula</a:t>
            </a:r>
            <a:endParaRPr/>
          </a:p>
        </p:txBody>
      </p:sp>
      <p:cxnSp>
        <p:nvCxnSpPr>
          <p:cNvPr id="764" name="Google Shape;764;p52"/>
          <p:cNvCxnSpPr>
            <a:stCxn id="762" idx="3"/>
            <a:endCxn id="763" idx="1"/>
          </p:cNvCxnSpPr>
          <p:nvPr/>
        </p:nvCxnSpPr>
        <p:spPr>
          <a:xfrm>
            <a:off x="6657025" y="1779525"/>
            <a:ext cx="451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65" name="Google Shape;765;p52"/>
          <p:cNvSpPr/>
          <p:nvPr/>
        </p:nvSpPr>
        <p:spPr>
          <a:xfrm>
            <a:off x="8299625" y="1558725"/>
            <a:ext cx="740350" cy="441600"/>
          </a:xfrm>
          <a:prstGeom prst="flowChartPunchedCard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Celula</a:t>
            </a:r>
            <a:endParaRPr/>
          </a:p>
        </p:txBody>
      </p:sp>
      <p:cxnSp>
        <p:nvCxnSpPr>
          <p:cNvPr id="766" name="Google Shape;766;p52"/>
          <p:cNvCxnSpPr>
            <a:stCxn id="763" idx="3"/>
            <a:endCxn id="765" idx="1"/>
          </p:cNvCxnSpPr>
          <p:nvPr/>
        </p:nvCxnSpPr>
        <p:spPr>
          <a:xfrm>
            <a:off x="7848500" y="1779525"/>
            <a:ext cx="451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67" name="Google Shape;767;p52"/>
          <p:cNvSpPr/>
          <p:nvPr/>
        </p:nvSpPr>
        <p:spPr>
          <a:xfrm>
            <a:off x="8299625" y="2363750"/>
            <a:ext cx="740350" cy="441600"/>
          </a:xfrm>
          <a:prstGeom prst="flowChartPunchedCard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Celula</a:t>
            </a:r>
            <a:endParaRPr/>
          </a:p>
        </p:txBody>
      </p:sp>
      <p:cxnSp>
        <p:nvCxnSpPr>
          <p:cNvPr id="768" name="Google Shape;768;p52"/>
          <p:cNvCxnSpPr>
            <a:stCxn id="765" idx="2"/>
            <a:endCxn id="767" idx="0"/>
          </p:cNvCxnSpPr>
          <p:nvPr/>
        </p:nvCxnSpPr>
        <p:spPr>
          <a:xfrm>
            <a:off x="8669800" y="2000325"/>
            <a:ext cx="0" cy="36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69" name="Google Shape;769;p52"/>
          <p:cNvSpPr/>
          <p:nvPr/>
        </p:nvSpPr>
        <p:spPr>
          <a:xfrm>
            <a:off x="7108150" y="2363750"/>
            <a:ext cx="740350" cy="441600"/>
          </a:xfrm>
          <a:prstGeom prst="flowChartPunchedCard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Celula</a:t>
            </a:r>
            <a:endParaRPr/>
          </a:p>
        </p:txBody>
      </p:sp>
      <p:cxnSp>
        <p:nvCxnSpPr>
          <p:cNvPr id="770" name="Google Shape;770;p52"/>
          <p:cNvCxnSpPr>
            <a:stCxn id="767" idx="1"/>
            <a:endCxn id="769" idx="3"/>
          </p:cNvCxnSpPr>
          <p:nvPr/>
        </p:nvCxnSpPr>
        <p:spPr>
          <a:xfrm rot="10800000">
            <a:off x="7848425" y="2584550"/>
            <a:ext cx="451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71" name="Google Shape;771;p52"/>
          <p:cNvSpPr/>
          <p:nvPr/>
        </p:nvSpPr>
        <p:spPr>
          <a:xfrm>
            <a:off x="5916675" y="2363750"/>
            <a:ext cx="740350" cy="441600"/>
          </a:xfrm>
          <a:prstGeom prst="flowChartPunchedCard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Celula</a:t>
            </a:r>
            <a:endParaRPr/>
          </a:p>
        </p:txBody>
      </p:sp>
      <p:cxnSp>
        <p:nvCxnSpPr>
          <p:cNvPr id="772" name="Google Shape;772;p52"/>
          <p:cNvCxnSpPr>
            <a:stCxn id="769" idx="1"/>
            <a:endCxn id="771" idx="3"/>
          </p:cNvCxnSpPr>
          <p:nvPr/>
        </p:nvCxnSpPr>
        <p:spPr>
          <a:xfrm rot="10800000">
            <a:off x="6656950" y="2584550"/>
            <a:ext cx="451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73" name="Google Shape;773;p52"/>
          <p:cNvSpPr/>
          <p:nvPr/>
        </p:nvSpPr>
        <p:spPr>
          <a:xfrm>
            <a:off x="5916675" y="3168775"/>
            <a:ext cx="740350" cy="441600"/>
          </a:xfrm>
          <a:prstGeom prst="flowChartPunchedCard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Celula</a:t>
            </a:r>
            <a:endParaRPr/>
          </a:p>
        </p:txBody>
      </p:sp>
      <p:sp>
        <p:nvSpPr>
          <p:cNvPr id="774" name="Google Shape;774;p52"/>
          <p:cNvSpPr/>
          <p:nvPr/>
        </p:nvSpPr>
        <p:spPr>
          <a:xfrm>
            <a:off x="7108225" y="3168775"/>
            <a:ext cx="740350" cy="441600"/>
          </a:xfrm>
          <a:prstGeom prst="flowChartPunchedCard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Celula</a:t>
            </a:r>
            <a:endParaRPr/>
          </a:p>
        </p:txBody>
      </p:sp>
      <p:sp>
        <p:nvSpPr>
          <p:cNvPr id="775" name="Google Shape;775;p52"/>
          <p:cNvSpPr/>
          <p:nvPr/>
        </p:nvSpPr>
        <p:spPr>
          <a:xfrm>
            <a:off x="8299775" y="3168775"/>
            <a:ext cx="740350" cy="441600"/>
          </a:xfrm>
          <a:prstGeom prst="flowChartPunchedCard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Celula</a:t>
            </a:r>
            <a:endParaRPr/>
          </a:p>
        </p:txBody>
      </p:sp>
      <p:cxnSp>
        <p:nvCxnSpPr>
          <p:cNvPr id="776" name="Google Shape;776;p52"/>
          <p:cNvCxnSpPr>
            <a:stCxn id="771" idx="2"/>
            <a:endCxn id="773" idx="0"/>
          </p:cNvCxnSpPr>
          <p:nvPr/>
        </p:nvCxnSpPr>
        <p:spPr>
          <a:xfrm>
            <a:off x="6286850" y="2805350"/>
            <a:ext cx="0" cy="36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77" name="Google Shape;777;p52"/>
          <p:cNvCxnSpPr>
            <a:stCxn id="773" idx="3"/>
            <a:endCxn id="774" idx="1"/>
          </p:cNvCxnSpPr>
          <p:nvPr/>
        </p:nvCxnSpPr>
        <p:spPr>
          <a:xfrm>
            <a:off x="6657025" y="3389575"/>
            <a:ext cx="451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78" name="Google Shape;778;p52"/>
          <p:cNvCxnSpPr>
            <a:stCxn id="774" idx="3"/>
            <a:endCxn id="775" idx="1"/>
          </p:cNvCxnSpPr>
          <p:nvPr/>
        </p:nvCxnSpPr>
        <p:spPr>
          <a:xfrm>
            <a:off x="7848575" y="3389575"/>
            <a:ext cx="451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7"/>
          <p:cNvSpPr txBox="1"/>
          <p:nvPr>
            <p:ph type="title"/>
          </p:nvPr>
        </p:nvSpPr>
        <p:spPr>
          <a:xfrm>
            <a:off x="1303800" y="598575"/>
            <a:ext cx="3312000" cy="8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Mutable</a:t>
            </a:r>
            <a:endParaRPr/>
          </a:p>
        </p:txBody>
      </p:sp>
      <p:sp>
        <p:nvSpPr>
          <p:cNvPr id="318" name="Google Shape;318;p17"/>
          <p:cNvSpPr txBox="1"/>
          <p:nvPr>
            <p:ph idx="1" type="body"/>
          </p:nvPr>
        </p:nvSpPr>
        <p:spPr>
          <a:xfrm>
            <a:off x="1303800" y="1460850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É possível mudar os atributos e estados depois que o objeto é criado</a:t>
            </a:r>
            <a:endParaRPr/>
          </a:p>
        </p:txBody>
      </p:sp>
      <p:sp>
        <p:nvSpPr>
          <p:cNvPr id="319" name="Google Shape;319;p17"/>
          <p:cNvSpPr/>
          <p:nvPr/>
        </p:nvSpPr>
        <p:spPr>
          <a:xfrm>
            <a:off x="4453350" y="91150"/>
            <a:ext cx="4232100" cy="4961100"/>
          </a:xfrm>
          <a:prstGeom prst="roundRect">
            <a:avLst>
              <a:gd fmla="val 5230" name="adj"/>
            </a:avLst>
          </a:prstGeom>
          <a:solidFill>
            <a:srgbClr val="2B2B2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08080"/>
                </a:solidFill>
                <a:highlight>
                  <a:srgbClr val="2B2B2B"/>
                </a:highlight>
              </a:rPr>
              <a:t>// classe mutável</a:t>
            </a:r>
            <a:endParaRPr sz="1100">
              <a:solidFill>
                <a:srgbClr val="808080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public class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Pessoa </a:t>
            </a: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{</a:t>
            </a:r>
            <a:endParaRPr sz="1100">
              <a:solidFill>
                <a:srgbClr val="33D453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3D453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08080"/>
                </a:solidFill>
                <a:highlight>
                  <a:srgbClr val="2B2B2B"/>
                </a:highlight>
              </a:rPr>
              <a:t>//    Campos imutáveis</a:t>
            </a:r>
            <a:endParaRPr sz="1100">
              <a:solidFill>
                <a:srgbClr val="808080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08080"/>
                </a:solidFill>
                <a:highlight>
                  <a:srgbClr val="2B2B2B"/>
                </a:highlight>
              </a:rPr>
              <a:t>  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private final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String </a:t>
            </a:r>
            <a:r>
              <a:rPr lang="en" sz="1100">
                <a:solidFill>
                  <a:srgbClr val="9876AA"/>
                </a:solidFill>
                <a:highlight>
                  <a:srgbClr val="2B2B2B"/>
                </a:highlight>
              </a:rPr>
              <a:t>nome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   private final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String </a:t>
            </a:r>
            <a:r>
              <a:rPr lang="en" sz="1100">
                <a:solidFill>
                  <a:srgbClr val="9876AA"/>
                </a:solidFill>
                <a:highlight>
                  <a:srgbClr val="2B2B2B"/>
                </a:highlight>
              </a:rPr>
              <a:t>cpf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  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08080"/>
                </a:solidFill>
                <a:highlight>
                  <a:srgbClr val="2B2B2B"/>
                </a:highlight>
              </a:rPr>
              <a:t>//    Campo mutável</a:t>
            </a:r>
            <a:endParaRPr sz="1100">
              <a:solidFill>
                <a:srgbClr val="808080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08080"/>
                </a:solidFill>
                <a:highlight>
                  <a:srgbClr val="2B2B2B"/>
                </a:highlight>
              </a:rPr>
              <a:t>  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private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EstadoCivil </a:t>
            </a:r>
            <a:r>
              <a:rPr lang="en" sz="1100">
                <a:solidFill>
                  <a:srgbClr val="9876AA"/>
                </a:solidFill>
                <a:highlight>
                  <a:srgbClr val="2B2B2B"/>
                </a:highlight>
              </a:rPr>
              <a:t>estadoCivil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   public </a:t>
            </a:r>
            <a:r>
              <a:rPr lang="en" sz="1100">
                <a:solidFill>
                  <a:srgbClr val="FFC66D"/>
                </a:solidFill>
                <a:highlight>
                  <a:srgbClr val="2B2B2B"/>
                </a:highlight>
              </a:rPr>
              <a:t>Pessoa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String </a:t>
            </a:r>
            <a:r>
              <a:rPr lang="en" sz="1100">
                <a:solidFill>
                  <a:srgbClr val="B9C618"/>
                </a:solidFill>
                <a:highlight>
                  <a:srgbClr val="2B2B2B"/>
                </a:highlight>
              </a:rPr>
              <a:t>nome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String </a:t>
            </a:r>
            <a:r>
              <a:rPr lang="en" sz="1100">
                <a:solidFill>
                  <a:srgbClr val="B9C618"/>
                </a:solidFill>
                <a:highlight>
                  <a:srgbClr val="2B2B2B"/>
                </a:highlight>
              </a:rPr>
              <a:t>cpf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) </a:t>
            </a: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{</a:t>
            </a:r>
            <a:endParaRPr sz="1100">
              <a:solidFill>
                <a:srgbClr val="33D453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      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this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.</a:t>
            </a:r>
            <a:r>
              <a:rPr lang="en" sz="1100">
                <a:solidFill>
                  <a:srgbClr val="9876AA"/>
                </a:solidFill>
                <a:highlight>
                  <a:srgbClr val="2B2B2B"/>
                </a:highlight>
              </a:rPr>
              <a:t>nome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= </a:t>
            </a:r>
            <a:r>
              <a:rPr lang="en" sz="1100">
                <a:solidFill>
                  <a:srgbClr val="B9C618"/>
                </a:solidFill>
                <a:highlight>
                  <a:srgbClr val="2B2B2B"/>
                </a:highlight>
              </a:rPr>
              <a:t>nome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       this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.</a:t>
            </a:r>
            <a:r>
              <a:rPr lang="en" sz="1100">
                <a:solidFill>
                  <a:srgbClr val="9876AA"/>
                </a:solidFill>
                <a:highlight>
                  <a:srgbClr val="2B2B2B"/>
                </a:highlight>
              </a:rPr>
              <a:t>cpf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= </a:t>
            </a:r>
            <a:r>
              <a:rPr lang="en" sz="1100">
                <a:solidFill>
                  <a:srgbClr val="B9C618"/>
                </a:solidFill>
                <a:highlight>
                  <a:srgbClr val="2B2B2B"/>
                </a:highlight>
              </a:rPr>
              <a:t>cpf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       this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.</a:t>
            </a:r>
            <a:r>
              <a:rPr lang="en" sz="1100">
                <a:solidFill>
                  <a:srgbClr val="9876AA"/>
                </a:solidFill>
                <a:highlight>
                  <a:srgbClr val="2B2B2B"/>
                </a:highlight>
              </a:rPr>
              <a:t>estadoCivil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= EstadoCivil.</a:t>
            </a:r>
            <a:r>
              <a:rPr i="1" lang="en" sz="1100">
                <a:solidFill>
                  <a:srgbClr val="9876AA"/>
                </a:solidFill>
                <a:highlight>
                  <a:srgbClr val="2B2B2B"/>
                </a:highlight>
              </a:rPr>
              <a:t>SOLTEIRO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   </a:t>
            </a: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}</a:t>
            </a:r>
            <a:endParaRPr sz="1100">
              <a:solidFill>
                <a:srgbClr val="33D453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3D453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  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public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String </a:t>
            </a:r>
            <a:r>
              <a:rPr lang="en" sz="1100">
                <a:solidFill>
                  <a:srgbClr val="FFC66D"/>
                </a:solidFill>
                <a:highlight>
                  <a:srgbClr val="2B2B2B"/>
                </a:highlight>
              </a:rPr>
              <a:t>getNome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() </a:t>
            </a: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{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return </a:t>
            </a:r>
            <a:r>
              <a:rPr lang="en" sz="1100">
                <a:solidFill>
                  <a:srgbClr val="9876AA"/>
                </a:solidFill>
                <a:highlight>
                  <a:srgbClr val="2B2B2B"/>
                </a:highlight>
              </a:rPr>
              <a:t>nome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 </a:t>
            </a: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}</a:t>
            </a:r>
            <a:endParaRPr sz="1100">
              <a:solidFill>
                <a:srgbClr val="33D453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  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public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String </a:t>
            </a:r>
            <a:r>
              <a:rPr lang="en" sz="1100">
                <a:solidFill>
                  <a:srgbClr val="FFC66D"/>
                </a:solidFill>
                <a:highlight>
                  <a:srgbClr val="2B2B2B"/>
                </a:highlight>
              </a:rPr>
              <a:t>getCpf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() </a:t>
            </a: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{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return </a:t>
            </a:r>
            <a:r>
              <a:rPr lang="en" sz="1100">
                <a:solidFill>
                  <a:srgbClr val="9876AA"/>
                </a:solidFill>
                <a:highlight>
                  <a:srgbClr val="2B2B2B"/>
                </a:highlight>
              </a:rPr>
              <a:t>cpf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 </a:t>
            </a: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}</a:t>
            </a:r>
            <a:endParaRPr sz="1100">
              <a:solidFill>
                <a:srgbClr val="33D453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3D453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  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public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EstadoCivil </a:t>
            </a:r>
            <a:r>
              <a:rPr lang="en" sz="1100">
                <a:solidFill>
                  <a:srgbClr val="FFC66D"/>
                </a:solidFill>
                <a:highlight>
                  <a:srgbClr val="2B2B2B"/>
                </a:highlight>
              </a:rPr>
              <a:t>getEstadoCivil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() </a:t>
            </a: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{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return </a:t>
            </a:r>
            <a:r>
              <a:rPr lang="en" sz="1100">
                <a:solidFill>
                  <a:srgbClr val="9876AA"/>
                </a:solidFill>
                <a:highlight>
                  <a:srgbClr val="2B2B2B"/>
                </a:highlight>
              </a:rPr>
              <a:t>estadoCivil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  </a:t>
            </a: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}</a:t>
            </a:r>
            <a:endParaRPr sz="1100">
              <a:solidFill>
                <a:srgbClr val="33D453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3D453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  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public void </a:t>
            </a:r>
            <a:r>
              <a:rPr lang="en" sz="1100">
                <a:solidFill>
                  <a:srgbClr val="FFC66D"/>
                </a:solidFill>
                <a:highlight>
                  <a:srgbClr val="2B2B2B"/>
                </a:highlight>
              </a:rPr>
              <a:t>setEstadoCivil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EstadoCivil </a:t>
            </a:r>
            <a:r>
              <a:rPr lang="en" sz="1100">
                <a:solidFill>
                  <a:srgbClr val="B9C618"/>
                </a:solidFill>
                <a:highlight>
                  <a:srgbClr val="2B2B2B"/>
                </a:highlight>
              </a:rPr>
              <a:t>estadoCivil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) </a:t>
            </a: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{</a:t>
            </a:r>
            <a:endParaRPr sz="1100">
              <a:solidFill>
                <a:srgbClr val="33D453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      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this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.</a:t>
            </a:r>
            <a:r>
              <a:rPr lang="en" sz="1100">
                <a:solidFill>
                  <a:srgbClr val="9876AA"/>
                </a:solidFill>
                <a:highlight>
                  <a:srgbClr val="2B2B2B"/>
                </a:highlight>
              </a:rPr>
              <a:t>estadoCivil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= </a:t>
            </a:r>
            <a:r>
              <a:rPr lang="en" sz="1100">
                <a:solidFill>
                  <a:srgbClr val="B9C618"/>
                </a:solidFill>
                <a:highlight>
                  <a:srgbClr val="2B2B2B"/>
                </a:highlight>
              </a:rPr>
              <a:t>estadoCivil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   </a:t>
            </a: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}</a:t>
            </a:r>
            <a:endParaRPr sz="1100">
              <a:solidFill>
                <a:srgbClr val="33D453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3" name="Google Shape;783;p53"/>
          <p:cNvGrpSpPr/>
          <p:nvPr/>
        </p:nvGrpSpPr>
        <p:grpSpPr>
          <a:xfrm>
            <a:off x="4607475" y="966866"/>
            <a:ext cx="2823660" cy="3209757"/>
            <a:chOff x="1118225" y="283725"/>
            <a:chExt cx="2090825" cy="4076400"/>
          </a:xfrm>
        </p:grpSpPr>
        <p:sp>
          <p:nvSpPr>
            <p:cNvPr id="784" name="Google Shape;784;p53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53"/>
            <p:cNvSpPr/>
            <p:nvPr/>
          </p:nvSpPr>
          <p:spPr>
            <a:xfrm>
              <a:off x="1233923" y="1225061"/>
              <a:ext cx="18150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1D7E74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Sincronizado</a:t>
              </a:r>
              <a:endParaRPr sz="1200">
                <a:solidFill>
                  <a:srgbClr val="1D7E74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1D7E74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(ThreadSafe)</a:t>
              </a:r>
              <a:endParaRPr sz="1200">
                <a:solidFill>
                  <a:srgbClr val="1D7E74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786" name="Google Shape;786;p53"/>
            <p:cNvSpPr/>
            <p:nvPr/>
          </p:nvSpPr>
          <p:spPr>
            <a:xfrm>
              <a:off x="1233850" y="470600"/>
              <a:ext cx="1815000" cy="6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000">
                  <a:solidFill>
                    <a:srgbClr val="1D7E74"/>
                  </a:solidFill>
                  <a:latin typeface="Roboto"/>
                  <a:ea typeface="Roboto"/>
                  <a:cs typeface="Roboto"/>
                  <a:sym typeface="Roboto"/>
                </a:rPr>
                <a:t>Vector</a:t>
              </a:r>
              <a:endParaRPr sz="4000">
                <a:solidFill>
                  <a:srgbClr val="1D7E74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787" name="Google Shape;787;p53"/>
            <p:cNvSpPr/>
            <p:nvPr/>
          </p:nvSpPr>
          <p:spPr>
            <a:xfrm rot="5400000">
              <a:off x="1947729" y="1968131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53"/>
            <p:cNvSpPr/>
            <p:nvPr/>
          </p:nvSpPr>
          <p:spPr>
            <a:xfrm>
              <a:off x="1126147" y="2360451"/>
              <a:ext cx="2030400" cy="10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Roboto"/>
                <a:buChar char="●"/>
              </a:pPr>
              <a:r>
                <a:rPr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Usa 2 links de referência (anterior e próxima)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Roboto"/>
                <a:buChar char="●"/>
              </a:pPr>
              <a:r>
                <a:rPr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Ocupa mais espaço na memória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Roboto"/>
                <a:buChar char="●"/>
              </a:pPr>
              <a:r>
                <a:rPr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Acesso aos elementos mais eficiente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89" name="Google Shape;789;p53"/>
            <p:cNvSpPr/>
            <p:nvPr/>
          </p:nvSpPr>
          <p:spPr>
            <a:xfrm>
              <a:off x="1118225" y="341738"/>
              <a:ext cx="2048100" cy="16578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1D7E7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0" name="Google Shape;790;p53"/>
          <p:cNvGrpSpPr/>
          <p:nvPr/>
        </p:nvGrpSpPr>
        <p:grpSpPr>
          <a:xfrm>
            <a:off x="1636678" y="966866"/>
            <a:ext cx="2823671" cy="3209757"/>
            <a:chOff x="1118222" y="283725"/>
            <a:chExt cx="2090834" cy="4076400"/>
          </a:xfrm>
        </p:grpSpPr>
        <p:sp>
          <p:nvSpPr>
            <p:cNvPr id="791" name="Google Shape;791;p53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53"/>
            <p:cNvSpPr/>
            <p:nvPr/>
          </p:nvSpPr>
          <p:spPr>
            <a:xfrm>
              <a:off x="1118222" y="341742"/>
              <a:ext cx="2048100" cy="16284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1D7E7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53"/>
            <p:cNvSpPr/>
            <p:nvPr/>
          </p:nvSpPr>
          <p:spPr>
            <a:xfrm>
              <a:off x="1233923" y="1225061"/>
              <a:ext cx="18150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1D7E74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794" name="Google Shape;794;p53"/>
            <p:cNvSpPr/>
            <p:nvPr/>
          </p:nvSpPr>
          <p:spPr>
            <a:xfrm>
              <a:off x="1233923" y="1846625"/>
              <a:ext cx="1815000" cy="82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1D7E7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95" name="Google Shape;795;p53"/>
            <p:cNvSpPr/>
            <p:nvPr/>
          </p:nvSpPr>
          <p:spPr>
            <a:xfrm>
              <a:off x="1233850" y="470600"/>
              <a:ext cx="1815000" cy="6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000">
                  <a:solidFill>
                    <a:srgbClr val="1D7E74"/>
                  </a:solidFill>
                  <a:latin typeface="Roboto"/>
                  <a:ea typeface="Roboto"/>
                  <a:cs typeface="Roboto"/>
                  <a:sym typeface="Roboto"/>
                </a:rPr>
                <a:t>SLL</a:t>
              </a:r>
              <a:endParaRPr b="1" sz="4000">
                <a:solidFill>
                  <a:srgbClr val="1D7E7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96" name="Google Shape;796;p53"/>
            <p:cNvSpPr/>
            <p:nvPr/>
          </p:nvSpPr>
          <p:spPr>
            <a:xfrm rot="5400000">
              <a:off x="1938955" y="1948775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53"/>
            <p:cNvSpPr/>
            <p:nvPr/>
          </p:nvSpPr>
          <p:spPr>
            <a:xfrm>
              <a:off x="1178656" y="2342486"/>
              <a:ext cx="2030400" cy="10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Roboto"/>
                <a:buChar char="●"/>
              </a:pPr>
              <a:r>
                <a:rPr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Usa só um link de referência (próxima celula)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Roboto"/>
                <a:buChar char="●"/>
              </a:pPr>
              <a:r>
                <a:rPr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Ocupa menos espaço na memória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Roboto"/>
                <a:buChar char="●"/>
              </a:pPr>
              <a:r>
                <a:rPr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Acesso aos elementos menos eficiente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98" name="Google Shape;798;p53"/>
          <p:cNvGrpSpPr/>
          <p:nvPr/>
        </p:nvGrpSpPr>
        <p:grpSpPr>
          <a:xfrm>
            <a:off x="4793681" y="1113670"/>
            <a:ext cx="2451256" cy="1305677"/>
            <a:chOff x="1233850" y="541808"/>
            <a:chExt cx="1815073" cy="1220144"/>
          </a:xfrm>
        </p:grpSpPr>
        <p:sp>
          <p:nvSpPr>
            <p:cNvPr id="799" name="Google Shape;799;p53"/>
            <p:cNvSpPr/>
            <p:nvPr/>
          </p:nvSpPr>
          <p:spPr>
            <a:xfrm>
              <a:off x="1233923" y="1153853"/>
              <a:ext cx="18150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1D7E74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800" name="Google Shape;800;p53"/>
            <p:cNvSpPr/>
            <p:nvPr/>
          </p:nvSpPr>
          <p:spPr>
            <a:xfrm>
              <a:off x="1233850" y="541808"/>
              <a:ext cx="1815000" cy="6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000">
                  <a:solidFill>
                    <a:srgbClr val="1D7E74"/>
                  </a:solidFill>
                  <a:latin typeface="Roboto"/>
                  <a:ea typeface="Roboto"/>
                  <a:cs typeface="Roboto"/>
                  <a:sym typeface="Roboto"/>
                </a:rPr>
                <a:t>DLL</a:t>
              </a:r>
              <a:endParaRPr b="1" sz="4000">
                <a:solidFill>
                  <a:srgbClr val="1D7E7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01" name="Google Shape;801;p53"/>
          <p:cNvSpPr/>
          <p:nvPr/>
        </p:nvSpPr>
        <p:spPr>
          <a:xfrm>
            <a:off x="4325250" y="2325000"/>
            <a:ext cx="493500" cy="4935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53"/>
          <p:cNvSpPr/>
          <p:nvPr/>
        </p:nvSpPr>
        <p:spPr>
          <a:xfrm>
            <a:off x="2683263" y="1870350"/>
            <a:ext cx="730500" cy="33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Dados</a:t>
            </a:r>
            <a:endParaRPr/>
          </a:p>
        </p:txBody>
      </p:sp>
      <p:sp>
        <p:nvSpPr>
          <p:cNvPr id="803" name="Google Shape;803;p53"/>
          <p:cNvSpPr/>
          <p:nvPr/>
        </p:nvSpPr>
        <p:spPr>
          <a:xfrm>
            <a:off x="3413763" y="1870350"/>
            <a:ext cx="416700" cy="337800"/>
          </a:xfrm>
          <a:prstGeom prst="rect">
            <a:avLst/>
          </a:prstGeom>
          <a:solidFill>
            <a:srgbClr val="1D7E7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Link</a:t>
            </a:r>
            <a:endParaRPr sz="1000"/>
          </a:p>
        </p:txBody>
      </p:sp>
      <p:grpSp>
        <p:nvGrpSpPr>
          <p:cNvPr id="804" name="Google Shape;804;p53"/>
          <p:cNvGrpSpPr/>
          <p:nvPr/>
        </p:nvGrpSpPr>
        <p:grpSpPr>
          <a:xfrm>
            <a:off x="5237350" y="1870350"/>
            <a:ext cx="1563900" cy="337800"/>
            <a:chOff x="5237350" y="1870350"/>
            <a:chExt cx="1563900" cy="337800"/>
          </a:xfrm>
        </p:grpSpPr>
        <p:sp>
          <p:nvSpPr>
            <p:cNvPr id="805" name="Google Shape;805;p53"/>
            <p:cNvSpPr/>
            <p:nvPr/>
          </p:nvSpPr>
          <p:spPr>
            <a:xfrm>
              <a:off x="5654038" y="1870350"/>
              <a:ext cx="730500" cy="337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Dados</a:t>
              </a:r>
              <a:endParaRPr/>
            </a:p>
          </p:txBody>
        </p:sp>
        <p:sp>
          <p:nvSpPr>
            <p:cNvPr id="806" name="Google Shape;806;p53"/>
            <p:cNvSpPr/>
            <p:nvPr/>
          </p:nvSpPr>
          <p:spPr>
            <a:xfrm>
              <a:off x="6384550" y="1870350"/>
              <a:ext cx="416700" cy="337800"/>
            </a:xfrm>
            <a:prstGeom prst="rect">
              <a:avLst/>
            </a:prstGeom>
            <a:solidFill>
              <a:srgbClr val="1D7E7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Link</a:t>
              </a:r>
              <a:endParaRPr sz="1000"/>
            </a:p>
          </p:txBody>
        </p:sp>
        <p:sp>
          <p:nvSpPr>
            <p:cNvPr id="807" name="Google Shape;807;p53"/>
            <p:cNvSpPr/>
            <p:nvPr/>
          </p:nvSpPr>
          <p:spPr>
            <a:xfrm>
              <a:off x="5237350" y="1870350"/>
              <a:ext cx="416700" cy="337800"/>
            </a:xfrm>
            <a:prstGeom prst="rect">
              <a:avLst/>
            </a:prstGeom>
            <a:solidFill>
              <a:srgbClr val="1D7E7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Link</a:t>
              </a:r>
              <a:endParaRPr sz="1000"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5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(Interface)</a:t>
            </a:r>
            <a:endParaRPr/>
          </a:p>
        </p:txBody>
      </p:sp>
      <p:sp>
        <p:nvSpPr>
          <p:cNvPr id="813" name="Google Shape;813;p5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Não podem conter itens repetidos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Implementação mais usada: HashSet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Não é possível adquirir um item a partir de um index.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Para recuperar algum elemento, é necessário usar um Iterator (ou um foreach, a partir do Java 5)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55"/>
          <p:cNvSpPr/>
          <p:nvPr/>
        </p:nvSpPr>
        <p:spPr>
          <a:xfrm>
            <a:off x="1562575" y="247400"/>
            <a:ext cx="5482200" cy="4648800"/>
          </a:xfrm>
          <a:prstGeom prst="roundRect">
            <a:avLst>
              <a:gd fmla="val 5154" name="adj"/>
            </a:avLst>
          </a:prstGeom>
          <a:solidFill>
            <a:srgbClr val="2B2B2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Set&lt;Aluno&gt; set =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new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HashSet&lt;&gt;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()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Aluno douglas =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new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Aluno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</a:t>
            </a:r>
            <a:r>
              <a:rPr lang="en" sz="1100">
                <a:solidFill>
                  <a:srgbClr val="6A8759"/>
                </a:solidFill>
                <a:highlight>
                  <a:srgbClr val="2B2B2B"/>
                </a:highlight>
              </a:rPr>
              <a:t>"Douglas"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en" sz="1100">
                <a:solidFill>
                  <a:srgbClr val="6897BB"/>
                </a:solidFill>
                <a:highlight>
                  <a:srgbClr val="2B2B2B"/>
                </a:highlight>
              </a:rPr>
              <a:t>3729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)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Aluno mauricio =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new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Aluno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</a:t>
            </a:r>
            <a:r>
              <a:rPr lang="en" sz="1100">
                <a:solidFill>
                  <a:srgbClr val="6A8759"/>
                </a:solidFill>
                <a:highlight>
                  <a:srgbClr val="2B2B2B"/>
                </a:highlight>
              </a:rPr>
              <a:t>"Mauricio"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en" sz="1100">
                <a:solidFill>
                  <a:srgbClr val="6897BB"/>
                </a:solidFill>
                <a:highlight>
                  <a:srgbClr val="2B2B2B"/>
                </a:highlight>
              </a:rPr>
              <a:t>2587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)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Aluno isadora =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new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Aluno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</a:t>
            </a:r>
            <a:r>
              <a:rPr lang="en" sz="1100">
                <a:solidFill>
                  <a:srgbClr val="6A8759"/>
                </a:solidFill>
                <a:highlight>
                  <a:srgbClr val="2B2B2B"/>
                </a:highlight>
              </a:rPr>
              <a:t>"Isadora"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en" sz="1100">
                <a:solidFill>
                  <a:srgbClr val="6897BB"/>
                </a:solidFill>
                <a:highlight>
                  <a:srgbClr val="2B2B2B"/>
                </a:highlight>
              </a:rPr>
              <a:t>3652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)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set.add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mauricio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)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set.add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douglas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)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set.add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douglas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)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set.add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isadora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)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System.</a:t>
            </a:r>
            <a:r>
              <a:rPr i="1" lang="en" sz="1100">
                <a:solidFill>
                  <a:srgbClr val="9876AA"/>
                </a:solidFill>
                <a:highlight>
                  <a:srgbClr val="2B2B2B"/>
                </a:highlight>
              </a:rPr>
              <a:t>out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.println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</a:t>
            </a:r>
            <a:r>
              <a:rPr lang="en" sz="1100">
                <a:solidFill>
                  <a:srgbClr val="6A8759"/>
                </a:solidFill>
                <a:highlight>
                  <a:srgbClr val="2B2B2B"/>
                </a:highlight>
              </a:rPr>
              <a:t>"************ Usando foreach ************"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)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for 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Aluno aluno : set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) </a:t>
            </a: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{</a:t>
            </a:r>
            <a:endParaRPr sz="1100">
              <a:solidFill>
                <a:srgbClr val="33D453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  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System.</a:t>
            </a:r>
            <a:r>
              <a:rPr i="1" lang="en" sz="1100">
                <a:solidFill>
                  <a:srgbClr val="9876AA"/>
                </a:solidFill>
                <a:highlight>
                  <a:srgbClr val="2B2B2B"/>
                </a:highlight>
              </a:rPr>
              <a:t>out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.println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aluno.getNome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())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}</a:t>
            </a:r>
            <a:endParaRPr sz="1100">
              <a:solidFill>
                <a:srgbClr val="33D453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System.</a:t>
            </a:r>
            <a:r>
              <a:rPr i="1" lang="en" sz="1100">
                <a:solidFill>
                  <a:srgbClr val="9876AA"/>
                </a:solidFill>
                <a:highlight>
                  <a:srgbClr val="2B2B2B"/>
                </a:highlight>
              </a:rPr>
              <a:t>out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.println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</a:t>
            </a:r>
            <a:r>
              <a:rPr lang="en" sz="1100">
                <a:solidFill>
                  <a:srgbClr val="6A8759"/>
                </a:solidFill>
                <a:highlight>
                  <a:srgbClr val="2B2B2B"/>
                </a:highlight>
              </a:rPr>
              <a:t>"************ Usando metodo foreach() ************"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)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set.forEach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</a:t>
            </a:r>
            <a:r>
              <a:rPr lang="en" sz="1100">
                <a:solidFill>
                  <a:srgbClr val="B9C618"/>
                </a:solidFill>
                <a:highlight>
                  <a:srgbClr val="2B2B2B"/>
                </a:highlight>
              </a:rPr>
              <a:t>aluno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-&gt; </a:t>
            </a: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{</a:t>
            </a:r>
            <a:endParaRPr sz="1100">
              <a:solidFill>
                <a:srgbClr val="33D453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  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System.</a:t>
            </a:r>
            <a:r>
              <a:rPr i="1" lang="en" sz="1100">
                <a:solidFill>
                  <a:srgbClr val="9876AA"/>
                </a:solidFill>
                <a:highlight>
                  <a:srgbClr val="2B2B2B"/>
                </a:highlight>
              </a:rPr>
              <a:t>out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.println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</a:t>
            </a:r>
            <a:r>
              <a:rPr lang="en" sz="1100">
                <a:solidFill>
                  <a:srgbClr val="B9C618"/>
                </a:solidFill>
                <a:highlight>
                  <a:srgbClr val="2B2B2B"/>
                </a:highlight>
              </a:rPr>
              <a:t>aluno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.getNome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())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}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)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System.</a:t>
            </a:r>
            <a:r>
              <a:rPr i="1" lang="en" sz="1100">
                <a:solidFill>
                  <a:srgbClr val="9876AA"/>
                </a:solidFill>
                <a:highlight>
                  <a:srgbClr val="2B2B2B"/>
                </a:highlight>
              </a:rPr>
              <a:t>out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.println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</a:t>
            </a:r>
            <a:r>
              <a:rPr lang="en" sz="1100">
                <a:solidFill>
                  <a:srgbClr val="6A8759"/>
                </a:solidFill>
                <a:highlight>
                  <a:srgbClr val="2B2B2B"/>
                </a:highlight>
              </a:rPr>
              <a:t>"************ Usando iterator ************"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)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Iterator&lt;Aluno&gt; iterator = set.iterator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()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while 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iterator.hasNext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()) </a:t>
            </a: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{</a:t>
            </a:r>
            <a:endParaRPr sz="1100">
              <a:solidFill>
                <a:srgbClr val="33D453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  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Aluno aluno = iterator.next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()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  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System.</a:t>
            </a:r>
            <a:r>
              <a:rPr i="1" lang="en" sz="1100">
                <a:solidFill>
                  <a:srgbClr val="9876AA"/>
                </a:solidFill>
                <a:highlight>
                  <a:srgbClr val="2B2B2B"/>
                </a:highlight>
              </a:rPr>
              <a:t>out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.println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aluno.getNome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())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}</a:t>
            </a:r>
            <a:endParaRPr sz="1100">
              <a:solidFill>
                <a:srgbClr val="33D453"/>
              </a:solidFill>
              <a:highlight>
                <a:srgbClr val="2B2B2B"/>
              </a:highlight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5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 (Interface)</a:t>
            </a:r>
            <a:endParaRPr/>
          </a:p>
        </p:txBody>
      </p:sp>
      <p:cxnSp>
        <p:nvCxnSpPr>
          <p:cNvPr id="824" name="Google Shape;824;p56"/>
          <p:cNvCxnSpPr/>
          <p:nvPr/>
        </p:nvCxnSpPr>
        <p:spPr>
          <a:xfrm>
            <a:off x="1393300" y="1237050"/>
            <a:ext cx="675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5" name="Google Shape;825;p56"/>
          <p:cNvSpPr txBox="1"/>
          <p:nvPr/>
        </p:nvSpPr>
        <p:spPr>
          <a:xfrm>
            <a:off x="1367250" y="1276163"/>
            <a:ext cx="73338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Mapeia valores para suas chaves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57"/>
          <p:cNvSpPr/>
          <p:nvPr/>
        </p:nvSpPr>
        <p:spPr>
          <a:xfrm>
            <a:off x="1571600" y="1506750"/>
            <a:ext cx="1714500" cy="21300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57"/>
          <p:cNvSpPr/>
          <p:nvPr/>
        </p:nvSpPr>
        <p:spPr>
          <a:xfrm>
            <a:off x="4572000" y="1506750"/>
            <a:ext cx="1714500" cy="21300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57"/>
          <p:cNvSpPr/>
          <p:nvPr/>
        </p:nvSpPr>
        <p:spPr>
          <a:xfrm>
            <a:off x="2039188" y="1740475"/>
            <a:ext cx="779325" cy="428625"/>
          </a:xfrm>
          <a:prstGeom prst="flowChartDecision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#1</a:t>
            </a:r>
            <a:endParaRPr/>
          </a:p>
        </p:txBody>
      </p:sp>
      <p:sp>
        <p:nvSpPr>
          <p:cNvPr id="833" name="Google Shape;833;p57"/>
          <p:cNvSpPr/>
          <p:nvPr/>
        </p:nvSpPr>
        <p:spPr>
          <a:xfrm>
            <a:off x="2039188" y="2282525"/>
            <a:ext cx="779325" cy="428625"/>
          </a:xfrm>
          <a:prstGeom prst="flowChartDecision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#2</a:t>
            </a:r>
            <a:endParaRPr/>
          </a:p>
        </p:txBody>
      </p:sp>
      <p:sp>
        <p:nvSpPr>
          <p:cNvPr id="834" name="Google Shape;834;p57"/>
          <p:cNvSpPr/>
          <p:nvPr/>
        </p:nvSpPr>
        <p:spPr>
          <a:xfrm>
            <a:off x="2039175" y="2889525"/>
            <a:ext cx="779325" cy="428625"/>
          </a:xfrm>
          <a:prstGeom prst="flowChartDecision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#3</a:t>
            </a:r>
            <a:endParaRPr/>
          </a:p>
        </p:txBody>
      </p:sp>
      <p:sp>
        <p:nvSpPr>
          <p:cNvPr id="835" name="Google Shape;835;p57"/>
          <p:cNvSpPr txBox="1"/>
          <p:nvPr/>
        </p:nvSpPr>
        <p:spPr>
          <a:xfrm>
            <a:off x="2039154" y="1078050"/>
            <a:ext cx="10263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Chave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6" name="Google Shape;836;p57"/>
          <p:cNvSpPr txBox="1"/>
          <p:nvPr/>
        </p:nvSpPr>
        <p:spPr>
          <a:xfrm>
            <a:off x="4916104" y="1078050"/>
            <a:ext cx="10263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Valor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7" name="Google Shape;837;p57"/>
          <p:cNvSpPr/>
          <p:nvPr/>
        </p:nvSpPr>
        <p:spPr>
          <a:xfrm>
            <a:off x="5078550" y="1799950"/>
            <a:ext cx="662418" cy="369144"/>
          </a:xfrm>
          <a:prstGeom prst="flowChartDocumen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838" name="Google Shape;838;p57"/>
          <p:cNvSpPr/>
          <p:nvPr/>
        </p:nvSpPr>
        <p:spPr>
          <a:xfrm>
            <a:off x="4772888" y="2462288"/>
            <a:ext cx="662418" cy="369144"/>
          </a:xfrm>
          <a:prstGeom prst="flowChartDocumen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sp>
        <p:nvSpPr>
          <p:cNvPr id="839" name="Google Shape;839;p57"/>
          <p:cNvSpPr/>
          <p:nvPr/>
        </p:nvSpPr>
        <p:spPr>
          <a:xfrm>
            <a:off x="5435300" y="2919263"/>
            <a:ext cx="662418" cy="369144"/>
          </a:xfrm>
          <a:prstGeom prst="flowChartDocumen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cxnSp>
        <p:nvCxnSpPr>
          <p:cNvPr id="840" name="Google Shape;840;p57"/>
          <p:cNvCxnSpPr>
            <a:stCxn id="832" idx="3"/>
            <a:endCxn id="837" idx="0"/>
          </p:cNvCxnSpPr>
          <p:nvPr/>
        </p:nvCxnSpPr>
        <p:spPr>
          <a:xfrm flipH="1" rot="10800000">
            <a:off x="2818513" y="1799988"/>
            <a:ext cx="2591100" cy="154800"/>
          </a:xfrm>
          <a:prstGeom prst="curvedConnector4">
            <a:avLst>
              <a:gd fmla="val 43612" name="adj1"/>
              <a:gd fmla="val 2538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41" name="Google Shape;841;p57"/>
          <p:cNvCxnSpPr>
            <a:stCxn id="833" idx="3"/>
            <a:endCxn id="839" idx="2"/>
          </p:cNvCxnSpPr>
          <p:nvPr/>
        </p:nvCxnSpPr>
        <p:spPr>
          <a:xfrm>
            <a:off x="2818513" y="2496838"/>
            <a:ext cx="2948100" cy="767100"/>
          </a:xfrm>
          <a:prstGeom prst="curvedConnector4">
            <a:avLst>
              <a:gd fmla="val 44381" name="adj1"/>
              <a:gd fmla="val 133619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42" name="Google Shape;842;p57"/>
          <p:cNvCxnSpPr>
            <a:stCxn id="834" idx="3"/>
            <a:endCxn id="838" idx="1"/>
          </p:cNvCxnSpPr>
          <p:nvPr/>
        </p:nvCxnSpPr>
        <p:spPr>
          <a:xfrm flipH="1" rot="10800000">
            <a:off x="2818500" y="2646938"/>
            <a:ext cx="1954500" cy="4569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5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HashMap</a:t>
            </a:r>
            <a:endParaRPr/>
          </a:p>
        </p:txBody>
      </p:sp>
      <p:sp>
        <p:nvSpPr>
          <p:cNvPr id="848" name="Google Shape;848;p5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Usa um algoritmo de espalhamento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Rápidas consultas e inserções</a:t>
            </a:r>
            <a:endParaRPr/>
          </a:p>
        </p:txBody>
      </p:sp>
      <p:cxnSp>
        <p:nvCxnSpPr>
          <p:cNvPr id="849" name="Google Shape;849;p58"/>
          <p:cNvCxnSpPr/>
          <p:nvPr/>
        </p:nvCxnSpPr>
        <p:spPr>
          <a:xfrm>
            <a:off x="1393300" y="1237050"/>
            <a:ext cx="675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0" name="Google Shape;850;p58"/>
          <p:cNvSpPr txBox="1"/>
          <p:nvPr/>
        </p:nvSpPr>
        <p:spPr>
          <a:xfrm>
            <a:off x="1367250" y="1276163"/>
            <a:ext cx="73338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Implementação mais usada da interface Map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59"/>
          <p:cNvSpPr/>
          <p:nvPr/>
        </p:nvSpPr>
        <p:spPr>
          <a:xfrm>
            <a:off x="1766450" y="558500"/>
            <a:ext cx="5754000" cy="8184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59"/>
          <p:cNvSpPr txBox="1"/>
          <p:nvPr/>
        </p:nvSpPr>
        <p:spPr>
          <a:xfrm>
            <a:off x="2039141" y="181850"/>
            <a:ext cx="32601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Aluno(</a:t>
            </a: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Chave)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7" name="Google Shape;857;p59"/>
          <p:cNvSpPr/>
          <p:nvPr/>
        </p:nvSpPr>
        <p:spPr>
          <a:xfrm>
            <a:off x="2039150" y="753350"/>
            <a:ext cx="1402800" cy="428700"/>
          </a:xfrm>
          <a:prstGeom prst="diamond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José</a:t>
            </a:r>
            <a:endParaRPr/>
          </a:p>
        </p:txBody>
      </p:sp>
      <p:sp>
        <p:nvSpPr>
          <p:cNvPr id="858" name="Google Shape;858;p59"/>
          <p:cNvSpPr/>
          <p:nvPr/>
        </p:nvSpPr>
        <p:spPr>
          <a:xfrm>
            <a:off x="3870600" y="753350"/>
            <a:ext cx="1402800" cy="428700"/>
          </a:xfrm>
          <a:prstGeom prst="diamond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Maria</a:t>
            </a:r>
            <a:endParaRPr/>
          </a:p>
        </p:txBody>
      </p:sp>
      <p:sp>
        <p:nvSpPr>
          <p:cNvPr id="859" name="Google Shape;859;p59"/>
          <p:cNvSpPr/>
          <p:nvPr/>
        </p:nvSpPr>
        <p:spPr>
          <a:xfrm>
            <a:off x="5702050" y="753350"/>
            <a:ext cx="1402800" cy="428700"/>
          </a:xfrm>
          <a:prstGeom prst="diamond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João</a:t>
            </a:r>
            <a:endParaRPr/>
          </a:p>
        </p:txBody>
      </p:sp>
      <p:sp>
        <p:nvSpPr>
          <p:cNvPr id="860" name="Google Shape;860;p59"/>
          <p:cNvSpPr/>
          <p:nvPr/>
        </p:nvSpPr>
        <p:spPr>
          <a:xfrm>
            <a:off x="727375" y="2423400"/>
            <a:ext cx="1039200" cy="23508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59"/>
          <p:cNvSpPr/>
          <p:nvPr/>
        </p:nvSpPr>
        <p:spPr>
          <a:xfrm>
            <a:off x="2039150" y="2423400"/>
            <a:ext cx="1039200" cy="23508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59"/>
          <p:cNvSpPr txBox="1"/>
          <p:nvPr/>
        </p:nvSpPr>
        <p:spPr>
          <a:xfrm rot="-5400000">
            <a:off x="-480600" y="3345450"/>
            <a:ext cx="16755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Matricula(Valores)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3" name="Google Shape;863;p59"/>
          <p:cNvSpPr/>
          <p:nvPr/>
        </p:nvSpPr>
        <p:spPr>
          <a:xfrm>
            <a:off x="987125" y="2701625"/>
            <a:ext cx="506574" cy="272754"/>
          </a:xfrm>
          <a:prstGeom prst="flowChartDocumen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59"/>
          <p:cNvSpPr/>
          <p:nvPr/>
        </p:nvSpPr>
        <p:spPr>
          <a:xfrm>
            <a:off x="993688" y="3139775"/>
            <a:ext cx="506574" cy="272754"/>
          </a:xfrm>
          <a:prstGeom prst="flowChartDocumen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59"/>
          <p:cNvSpPr/>
          <p:nvPr/>
        </p:nvSpPr>
        <p:spPr>
          <a:xfrm>
            <a:off x="987125" y="3577925"/>
            <a:ext cx="506574" cy="272754"/>
          </a:xfrm>
          <a:prstGeom prst="flowChartDocumen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59"/>
          <p:cNvSpPr/>
          <p:nvPr/>
        </p:nvSpPr>
        <p:spPr>
          <a:xfrm>
            <a:off x="2302188" y="2701625"/>
            <a:ext cx="506574" cy="272754"/>
          </a:xfrm>
          <a:prstGeom prst="flowChartDocumen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59"/>
          <p:cNvSpPr/>
          <p:nvPr/>
        </p:nvSpPr>
        <p:spPr>
          <a:xfrm>
            <a:off x="2308750" y="3139775"/>
            <a:ext cx="506574" cy="272754"/>
          </a:xfrm>
          <a:prstGeom prst="flowChartDocumen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369</a:t>
            </a:r>
            <a:endParaRPr/>
          </a:p>
        </p:txBody>
      </p:sp>
      <p:sp>
        <p:nvSpPr>
          <p:cNvPr id="868" name="Google Shape;868;p59"/>
          <p:cNvSpPr/>
          <p:nvPr/>
        </p:nvSpPr>
        <p:spPr>
          <a:xfrm>
            <a:off x="2302188" y="3577925"/>
            <a:ext cx="506574" cy="272754"/>
          </a:xfrm>
          <a:prstGeom prst="flowChartDocumen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59"/>
          <p:cNvSpPr/>
          <p:nvPr/>
        </p:nvSpPr>
        <p:spPr>
          <a:xfrm>
            <a:off x="2308750" y="4016075"/>
            <a:ext cx="506574" cy="272754"/>
          </a:xfrm>
          <a:prstGeom prst="flowChartDocumen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59"/>
          <p:cNvSpPr/>
          <p:nvPr/>
        </p:nvSpPr>
        <p:spPr>
          <a:xfrm>
            <a:off x="3416000" y="3351075"/>
            <a:ext cx="1402800" cy="2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59"/>
          <p:cNvSpPr txBox="1"/>
          <p:nvPr/>
        </p:nvSpPr>
        <p:spPr>
          <a:xfrm>
            <a:off x="3724400" y="2524950"/>
            <a:ext cx="786000" cy="10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Nunito"/>
                <a:ea typeface="Nunito"/>
                <a:cs typeface="Nunito"/>
                <a:sym typeface="Nunito"/>
              </a:rPr>
              <a:t>...</a:t>
            </a:r>
            <a:endParaRPr sz="6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72" name="Google Shape;872;p59"/>
          <p:cNvSpPr/>
          <p:nvPr/>
        </p:nvSpPr>
        <p:spPr>
          <a:xfrm>
            <a:off x="5036125" y="2423400"/>
            <a:ext cx="1039200" cy="23508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59"/>
          <p:cNvSpPr/>
          <p:nvPr/>
        </p:nvSpPr>
        <p:spPr>
          <a:xfrm>
            <a:off x="5295875" y="2701625"/>
            <a:ext cx="506574" cy="272754"/>
          </a:xfrm>
          <a:prstGeom prst="flowChartDocumen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123</a:t>
            </a:r>
            <a:endParaRPr/>
          </a:p>
        </p:txBody>
      </p:sp>
      <p:sp>
        <p:nvSpPr>
          <p:cNvPr id="874" name="Google Shape;874;p59"/>
          <p:cNvSpPr/>
          <p:nvPr/>
        </p:nvSpPr>
        <p:spPr>
          <a:xfrm>
            <a:off x="5302438" y="3139775"/>
            <a:ext cx="506574" cy="272754"/>
          </a:xfrm>
          <a:prstGeom prst="flowChartDocumen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258</a:t>
            </a:r>
            <a:endParaRPr/>
          </a:p>
        </p:txBody>
      </p:sp>
      <p:sp>
        <p:nvSpPr>
          <p:cNvPr id="875" name="Google Shape;875;p59"/>
          <p:cNvSpPr/>
          <p:nvPr/>
        </p:nvSpPr>
        <p:spPr>
          <a:xfrm>
            <a:off x="5295875" y="3577925"/>
            <a:ext cx="506574" cy="272754"/>
          </a:xfrm>
          <a:prstGeom prst="flowChartDocumen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59"/>
          <p:cNvSpPr/>
          <p:nvPr/>
        </p:nvSpPr>
        <p:spPr>
          <a:xfrm>
            <a:off x="6292650" y="2423400"/>
            <a:ext cx="1039200" cy="23508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59"/>
          <p:cNvSpPr/>
          <p:nvPr/>
        </p:nvSpPr>
        <p:spPr>
          <a:xfrm>
            <a:off x="6552400" y="2701625"/>
            <a:ext cx="506574" cy="272754"/>
          </a:xfrm>
          <a:prstGeom prst="flowChartDocumen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59"/>
          <p:cNvSpPr/>
          <p:nvPr/>
        </p:nvSpPr>
        <p:spPr>
          <a:xfrm>
            <a:off x="6558963" y="3139775"/>
            <a:ext cx="506574" cy="272754"/>
          </a:xfrm>
          <a:prstGeom prst="flowChartDocumen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59"/>
          <p:cNvSpPr/>
          <p:nvPr/>
        </p:nvSpPr>
        <p:spPr>
          <a:xfrm>
            <a:off x="6552400" y="3577925"/>
            <a:ext cx="506574" cy="272754"/>
          </a:xfrm>
          <a:prstGeom prst="flowChartDocumen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0" name="Google Shape;880;p59"/>
          <p:cNvCxnSpPr>
            <a:stCxn id="857" idx="2"/>
            <a:endCxn id="873" idx="0"/>
          </p:cNvCxnSpPr>
          <p:nvPr/>
        </p:nvCxnSpPr>
        <p:spPr>
          <a:xfrm flipH="1" rot="-5400000">
            <a:off x="3385100" y="537500"/>
            <a:ext cx="1519500" cy="28086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1" name="Google Shape;881;p59"/>
          <p:cNvCxnSpPr>
            <a:stCxn id="858" idx="2"/>
            <a:endCxn id="867" idx="3"/>
          </p:cNvCxnSpPr>
          <p:nvPr/>
        </p:nvCxnSpPr>
        <p:spPr>
          <a:xfrm rot="5400000">
            <a:off x="2646600" y="1350650"/>
            <a:ext cx="2094000" cy="17568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2" name="Google Shape;882;p59"/>
          <p:cNvCxnSpPr>
            <a:stCxn id="859" idx="2"/>
            <a:endCxn id="874" idx="3"/>
          </p:cNvCxnSpPr>
          <p:nvPr/>
        </p:nvCxnSpPr>
        <p:spPr>
          <a:xfrm rot="5400000">
            <a:off x="5059300" y="1931900"/>
            <a:ext cx="2094000" cy="594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8"/>
          <p:cNvSpPr txBox="1"/>
          <p:nvPr>
            <p:ph type="title"/>
          </p:nvPr>
        </p:nvSpPr>
        <p:spPr>
          <a:xfrm>
            <a:off x="1303800" y="598575"/>
            <a:ext cx="33120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Immutable</a:t>
            </a:r>
            <a:endParaRPr/>
          </a:p>
        </p:txBody>
      </p:sp>
      <p:sp>
        <p:nvSpPr>
          <p:cNvPr id="325" name="Google Shape;325;p18"/>
          <p:cNvSpPr txBox="1"/>
          <p:nvPr>
            <p:ph idx="1" type="body"/>
          </p:nvPr>
        </p:nvSpPr>
        <p:spPr>
          <a:xfrm>
            <a:off x="1303800" y="13152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Não se pode alterar os dados depois de criado o objeto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Objetos mais simples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ThreadSafe</a:t>
            </a:r>
            <a:endParaRPr/>
          </a:p>
        </p:txBody>
      </p:sp>
      <p:sp>
        <p:nvSpPr>
          <p:cNvPr id="326" name="Google Shape;326;p18"/>
          <p:cNvSpPr/>
          <p:nvPr/>
        </p:nvSpPr>
        <p:spPr>
          <a:xfrm>
            <a:off x="5456025" y="598575"/>
            <a:ext cx="3450600" cy="4232100"/>
          </a:xfrm>
          <a:prstGeom prst="roundRect">
            <a:avLst>
              <a:gd fmla="val 6037" name="adj"/>
            </a:avLst>
          </a:prstGeom>
          <a:solidFill>
            <a:srgbClr val="2B2B2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public final class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Carta </a:t>
            </a: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{</a:t>
            </a:r>
            <a:endParaRPr sz="1100">
              <a:solidFill>
                <a:srgbClr val="33D453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3D453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  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private final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Integer </a:t>
            </a:r>
            <a:r>
              <a:rPr lang="en" sz="1100">
                <a:solidFill>
                  <a:srgbClr val="9876AA"/>
                </a:solidFill>
                <a:highlight>
                  <a:srgbClr val="2B2B2B"/>
                </a:highlight>
              </a:rPr>
              <a:t>valor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   private final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Naipe </a:t>
            </a:r>
            <a:r>
              <a:rPr lang="en" sz="1100">
                <a:solidFill>
                  <a:srgbClr val="9876AA"/>
                </a:solidFill>
                <a:highlight>
                  <a:srgbClr val="2B2B2B"/>
                </a:highlight>
              </a:rPr>
              <a:t>naipe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   public </a:t>
            </a:r>
            <a:r>
              <a:rPr lang="en" sz="1100">
                <a:solidFill>
                  <a:srgbClr val="FFC66D"/>
                </a:solidFill>
                <a:highlight>
                  <a:srgbClr val="2B2B2B"/>
                </a:highlight>
              </a:rPr>
              <a:t>Carta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Integer </a:t>
            </a:r>
            <a:r>
              <a:rPr lang="en" sz="1100">
                <a:solidFill>
                  <a:srgbClr val="B9C618"/>
                </a:solidFill>
                <a:highlight>
                  <a:srgbClr val="2B2B2B"/>
                </a:highlight>
              </a:rPr>
              <a:t>valor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Naipe </a:t>
            </a:r>
            <a:r>
              <a:rPr lang="en" sz="1100">
                <a:solidFill>
                  <a:srgbClr val="B9C618"/>
                </a:solidFill>
                <a:highlight>
                  <a:srgbClr val="2B2B2B"/>
                </a:highlight>
              </a:rPr>
              <a:t>naipe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) </a:t>
            </a: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{</a:t>
            </a:r>
            <a:endParaRPr sz="1100">
              <a:solidFill>
                <a:srgbClr val="33D453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      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this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.</a:t>
            </a:r>
            <a:r>
              <a:rPr lang="en" sz="1100">
                <a:solidFill>
                  <a:srgbClr val="9876AA"/>
                </a:solidFill>
                <a:highlight>
                  <a:srgbClr val="2B2B2B"/>
                </a:highlight>
              </a:rPr>
              <a:t>valor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= </a:t>
            </a:r>
            <a:r>
              <a:rPr lang="en" sz="1100">
                <a:solidFill>
                  <a:srgbClr val="B9C618"/>
                </a:solidFill>
                <a:highlight>
                  <a:srgbClr val="2B2B2B"/>
                </a:highlight>
              </a:rPr>
              <a:t>valor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       this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.</a:t>
            </a:r>
            <a:r>
              <a:rPr lang="en" sz="1100">
                <a:solidFill>
                  <a:srgbClr val="9876AA"/>
                </a:solidFill>
                <a:highlight>
                  <a:srgbClr val="2B2B2B"/>
                </a:highlight>
              </a:rPr>
              <a:t>naipe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= </a:t>
            </a:r>
            <a:r>
              <a:rPr lang="en" sz="1100">
                <a:solidFill>
                  <a:srgbClr val="B9C618"/>
                </a:solidFill>
                <a:highlight>
                  <a:srgbClr val="2B2B2B"/>
                </a:highlight>
              </a:rPr>
              <a:t>naipe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   </a:t>
            </a: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}</a:t>
            </a:r>
            <a:endParaRPr sz="1100">
              <a:solidFill>
                <a:srgbClr val="33D453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3D453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  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public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Integer </a:t>
            </a:r>
            <a:r>
              <a:rPr lang="en" sz="1100">
                <a:solidFill>
                  <a:srgbClr val="FFC66D"/>
                </a:solidFill>
                <a:highlight>
                  <a:srgbClr val="2B2B2B"/>
                </a:highlight>
              </a:rPr>
              <a:t>getValor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() </a:t>
            </a: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{</a:t>
            </a:r>
            <a:endParaRPr sz="1100">
              <a:solidFill>
                <a:srgbClr val="33D453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      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return </a:t>
            </a:r>
            <a:r>
              <a:rPr lang="en" sz="1100">
                <a:solidFill>
                  <a:srgbClr val="9876AA"/>
                </a:solidFill>
                <a:highlight>
                  <a:srgbClr val="2B2B2B"/>
                </a:highlight>
              </a:rPr>
              <a:t>valor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   </a:t>
            </a: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}</a:t>
            </a:r>
            <a:endParaRPr sz="1100">
              <a:solidFill>
                <a:srgbClr val="33D453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3D453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  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public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Naipe </a:t>
            </a:r>
            <a:r>
              <a:rPr lang="en" sz="1100">
                <a:solidFill>
                  <a:srgbClr val="FFC66D"/>
                </a:solidFill>
                <a:highlight>
                  <a:srgbClr val="2B2B2B"/>
                </a:highlight>
              </a:rPr>
              <a:t>getNaipe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() </a:t>
            </a: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{</a:t>
            </a:r>
            <a:endParaRPr sz="1100">
              <a:solidFill>
                <a:srgbClr val="33D453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      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return </a:t>
            </a:r>
            <a:r>
              <a:rPr lang="en" sz="1100">
                <a:solidFill>
                  <a:srgbClr val="9876AA"/>
                </a:solidFill>
                <a:highlight>
                  <a:srgbClr val="2B2B2B"/>
                </a:highlight>
              </a:rPr>
              <a:t>naipe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   </a:t>
            </a: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}</a:t>
            </a:r>
            <a:endParaRPr sz="1100">
              <a:solidFill>
                <a:srgbClr val="33D453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}</a:t>
            </a:r>
            <a:endParaRPr sz="1100">
              <a:solidFill>
                <a:srgbClr val="33D453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9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Referencias</a:t>
            </a:r>
            <a:endParaRPr/>
          </a:p>
        </p:txBody>
      </p:sp>
      <p:sp>
        <p:nvSpPr>
          <p:cNvPr id="332" name="Google Shape;332;p19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0"/>
          <p:cNvSpPr txBox="1"/>
          <p:nvPr>
            <p:ph idx="1" type="body"/>
          </p:nvPr>
        </p:nvSpPr>
        <p:spPr>
          <a:xfrm>
            <a:off x="1303800" y="781300"/>
            <a:ext cx="7095000" cy="37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Referências</a:t>
            </a:r>
            <a:r>
              <a:rPr lang="en" sz="1500"/>
              <a:t>, em Java, se diferenciam por como o coletor de lixo lida com elas</a:t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Strong Reference (Padrão)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Weak Reference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Soft Reference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Phantom Reference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1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1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1"/>
          <p:cNvSpPr/>
          <p:nvPr/>
        </p:nvSpPr>
        <p:spPr>
          <a:xfrm>
            <a:off x="1211000" y="279900"/>
            <a:ext cx="4049700" cy="4583700"/>
          </a:xfrm>
          <a:prstGeom prst="roundRect">
            <a:avLst>
              <a:gd fmla="val 5787" name="adj"/>
            </a:avLst>
          </a:prstGeom>
          <a:solidFill>
            <a:srgbClr val="2B2B2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public static void </a:t>
            </a:r>
            <a:r>
              <a:rPr lang="en" sz="1100">
                <a:solidFill>
                  <a:srgbClr val="FFC66D"/>
                </a:solidFill>
                <a:highlight>
                  <a:srgbClr val="2B2B2B"/>
                </a:highlight>
              </a:rPr>
              <a:t>main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String</a:t>
            </a:r>
            <a:r>
              <a:rPr lang="en" sz="1100">
                <a:solidFill>
                  <a:srgbClr val="26AA6B"/>
                </a:solidFill>
                <a:highlight>
                  <a:srgbClr val="2B2B2B"/>
                </a:highlight>
              </a:rPr>
              <a:t>[] </a:t>
            </a:r>
            <a:r>
              <a:rPr lang="en" sz="1100">
                <a:solidFill>
                  <a:srgbClr val="B9C618"/>
                </a:solidFill>
                <a:highlight>
                  <a:srgbClr val="2B2B2B"/>
                </a:highlight>
              </a:rPr>
              <a:t>args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) </a:t>
            </a: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{</a:t>
            </a:r>
            <a:endParaRPr sz="1100">
              <a:solidFill>
                <a:srgbClr val="33D453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      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Carro c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08080"/>
                </a:solidFill>
                <a:highlight>
                  <a:srgbClr val="2B2B2B"/>
                </a:highlight>
              </a:rPr>
              <a:t>//        0 objetos criados</a:t>
            </a:r>
            <a:endParaRPr sz="1100">
              <a:solidFill>
                <a:srgbClr val="808080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08080"/>
                </a:solidFill>
                <a:highlight>
                  <a:srgbClr val="2B2B2B"/>
                </a:highlight>
              </a:rPr>
              <a:t>      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c =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new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Carro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()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08080"/>
                </a:solidFill>
                <a:highlight>
                  <a:srgbClr val="2B2B2B"/>
                </a:highlight>
              </a:rPr>
              <a:t>//        1 objeto criado</a:t>
            </a:r>
            <a:endParaRPr sz="1100">
              <a:solidFill>
                <a:srgbClr val="808080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08080"/>
                </a:solidFill>
                <a:highlight>
                  <a:srgbClr val="2B2B2B"/>
                </a:highlight>
              </a:rPr>
              <a:t>      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c.</a:t>
            </a:r>
            <a:r>
              <a:rPr lang="en" sz="1100">
                <a:solidFill>
                  <a:srgbClr val="9876AA"/>
                </a:solidFill>
                <a:highlight>
                  <a:srgbClr val="2B2B2B"/>
                </a:highlight>
              </a:rPr>
              <a:t>ano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= </a:t>
            </a:r>
            <a:r>
              <a:rPr lang="en" sz="1100">
                <a:solidFill>
                  <a:srgbClr val="6897BB"/>
                </a:solidFill>
                <a:highlight>
                  <a:srgbClr val="2B2B2B"/>
                </a:highlight>
              </a:rPr>
              <a:t>2014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      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c.</a:t>
            </a:r>
            <a:r>
              <a:rPr lang="en" sz="1100">
                <a:solidFill>
                  <a:srgbClr val="9876AA"/>
                </a:solidFill>
                <a:highlight>
                  <a:srgbClr val="2B2B2B"/>
                </a:highlight>
              </a:rPr>
              <a:t>nome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= </a:t>
            </a:r>
            <a:r>
              <a:rPr lang="en" sz="1100">
                <a:solidFill>
                  <a:srgbClr val="6A8759"/>
                </a:solidFill>
                <a:highlight>
                  <a:srgbClr val="2B2B2B"/>
                </a:highlight>
              </a:rPr>
              <a:t>"Brasilia"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      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      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c =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new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Carro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()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08080"/>
                </a:solidFill>
                <a:highlight>
                  <a:srgbClr val="2B2B2B"/>
                </a:highlight>
              </a:rPr>
              <a:t>//        2 objetos criados - 1 </a:t>
            </a:r>
            <a:r>
              <a:rPr lang="en" sz="1100">
                <a:solidFill>
                  <a:srgbClr val="808080"/>
                </a:solidFill>
                <a:highlight>
                  <a:srgbClr val="2B2B2B"/>
                </a:highlight>
              </a:rPr>
              <a:t>inacessível</a:t>
            </a:r>
            <a:endParaRPr sz="1100">
              <a:solidFill>
                <a:srgbClr val="808080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08080"/>
                </a:solidFill>
                <a:highlight>
                  <a:srgbClr val="2B2B2B"/>
                </a:highlight>
              </a:rPr>
              <a:t>      </a:t>
            </a:r>
            <a:endParaRPr sz="1100">
              <a:solidFill>
                <a:srgbClr val="808080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08080"/>
                </a:solidFill>
                <a:highlight>
                  <a:srgbClr val="2B2B2B"/>
                </a:highlight>
              </a:rPr>
              <a:t>      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if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</a:t>
            </a:r>
            <a:r>
              <a:rPr lang="en" sz="1100">
                <a:solidFill>
                  <a:srgbClr val="6897BB"/>
                </a:solidFill>
                <a:highlight>
                  <a:srgbClr val="2B2B2B"/>
                </a:highlight>
              </a:rPr>
              <a:t>5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&gt;</a:t>
            </a:r>
            <a:r>
              <a:rPr lang="en" sz="1100">
                <a:solidFill>
                  <a:srgbClr val="6897BB"/>
                </a:solidFill>
                <a:highlight>
                  <a:srgbClr val="2B2B2B"/>
                </a:highlight>
              </a:rPr>
              <a:t>3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) </a:t>
            </a: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{</a:t>
            </a:r>
            <a:endParaRPr sz="1100">
              <a:solidFill>
                <a:srgbClr val="33D453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          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Carro c2 =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new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Carro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()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       </a:t>
            </a: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}</a:t>
            </a:r>
            <a:endParaRPr sz="1100">
              <a:solidFill>
                <a:srgbClr val="33D453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08080"/>
                </a:solidFill>
                <a:highlight>
                  <a:srgbClr val="2B2B2B"/>
                </a:highlight>
              </a:rPr>
              <a:t>//        3 objetos criados - 2 </a:t>
            </a:r>
            <a:r>
              <a:rPr lang="en" sz="1100">
                <a:solidFill>
                  <a:srgbClr val="808080"/>
                </a:solidFill>
                <a:highlight>
                  <a:srgbClr val="2B2B2B"/>
                </a:highlight>
              </a:rPr>
              <a:t>inacessíveis</a:t>
            </a:r>
            <a:endParaRPr sz="1100">
              <a:solidFill>
                <a:srgbClr val="808080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808080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08080"/>
                </a:solidFill>
                <a:highlight>
                  <a:srgbClr val="2B2B2B"/>
                </a:highlight>
              </a:rPr>
              <a:t>      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Carro c3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       for 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int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i = </a:t>
            </a:r>
            <a:r>
              <a:rPr lang="en" sz="1100">
                <a:solidFill>
                  <a:srgbClr val="6897BB"/>
                </a:solidFill>
                <a:highlight>
                  <a:srgbClr val="2B2B2B"/>
                </a:highlight>
              </a:rPr>
              <a:t>0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i &lt; </a:t>
            </a:r>
            <a:r>
              <a:rPr lang="en" sz="1100">
                <a:solidFill>
                  <a:srgbClr val="6897BB"/>
                </a:solidFill>
                <a:highlight>
                  <a:srgbClr val="2B2B2B"/>
                </a:highlight>
              </a:rPr>
              <a:t>5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i++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) </a:t>
            </a: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{</a:t>
            </a:r>
            <a:endParaRPr sz="1100">
              <a:solidFill>
                <a:srgbClr val="33D453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          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c3 =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new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Carro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()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       </a:t>
            </a: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}</a:t>
            </a:r>
            <a:endParaRPr sz="1100">
              <a:solidFill>
                <a:srgbClr val="33D453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08080"/>
                </a:solidFill>
                <a:highlight>
                  <a:srgbClr val="2B2B2B"/>
                </a:highlight>
              </a:rPr>
              <a:t>//        8 objetos criados - 6 </a:t>
            </a:r>
            <a:r>
              <a:rPr lang="en" sz="1100">
                <a:solidFill>
                  <a:srgbClr val="808080"/>
                </a:solidFill>
                <a:highlight>
                  <a:srgbClr val="2B2B2B"/>
                </a:highlight>
              </a:rPr>
              <a:t>inacessíveis</a:t>
            </a:r>
            <a:endParaRPr sz="1100">
              <a:solidFill>
                <a:srgbClr val="808080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08080"/>
                </a:solidFill>
                <a:highlight>
                  <a:srgbClr val="2B2B2B"/>
                </a:highlight>
              </a:rPr>
              <a:t>   </a:t>
            </a:r>
            <a:r>
              <a:rPr lang="en" sz="1100">
                <a:solidFill>
                  <a:srgbClr val="33D453"/>
                </a:solidFill>
                <a:highlight>
                  <a:srgbClr val="2B2B2B"/>
                </a:highlight>
              </a:rPr>
              <a:t>}</a:t>
            </a:r>
            <a:endParaRPr sz="1100">
              <a:solidFill>
                <a:srgbClr val="33D453"/>
              </a:solidFill>
              <a:highlight>
                <a:srgbClr val="2B2B2B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2"/>
          <p:cNvSpPr txBox="1"/>
          <p:nvPr>
            <p:ph type="title"/>
          </p:nvPr>
        </p:nvSpPr>
        <p:spPr>
          <a:xfrm>
            <a:off x="1303800" y="598575"/>
            <a:ext cx="33120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Strong Reference</a:t>
            </a:r>
            <a:endParaRPr/>
          </a:p>
        </p:txBody>
      </p:sp>
      <p:sp>
        <p:nvSpPr>
          <p:cNvPr id="350" name="Google Shape;350;p22"/>
          <p:cNvSpPr txBox="1"/>
          <p:nvPr>
            <p:ph idx="1" type="body"/>
          </p:nvPr>
        </p:nvSpPr>
        <p:spPr>
          <a:xfrm>
            <a:off x="1303800" y="12809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Padrão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Só é elegível para ser coletado quando o objeto passa a apontar para </a:t>
            </a:r>
            <a:r>
              <a:rPr lang="en"/>
              <a:t>null</a:t>
            </a:r>
            <a:endParaRPr/>
          </a:p>
        </p:txBody>
      </p:sp>
      <p:sp>
        <p:nvSpPr>
          <p:cNvPr id="351" name="Google Shape;351;p22"/>
          <p:cNvSpPr/>
          <p:nvPr/>
        </p:nvSpPr>
        <p:spPr>
          <a:xfrm>
            <a:off x="4726800" y="989650"/>
            <a:ext cx="4336200" cy="3268500"/>
          </a:xfrm>
          <a:prstGeom prst="roundRect">
            <a:avLst>
              <a:gd fmla="val 7170" name="adj"/>
            </a:avLst>
          </a:prstGeom>
          <a:solidFill>
            <a:srgbClr val="2B2B2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Clazz c =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new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Clazz</a:t>
            </a:r>
            <a:r>
              <a:rPr i="1" lang="en" sz="1100">
                <a:solidFill>
                  <a:srgbClr val="19D1D4"/>
                </a:solidFill>
                <a:highlight>
                  <a:srgbClr val="2B2B2B"/>
                </a:highlight>
              </a:rPr>
              <a:t>()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08080"/>
                </a:solidFill>
                <a:highlight>
                  <a:srgbClr val="2B2B2B"/>
                </a:highlight>
              </a:rPr>
              <a:t>// StrongReference - não elegível para coleta - Clazz@2c8d66b2</a:t>
            </a:r>
            <a:endParaRPr sz="1100">
              <a:solidFill>
                <a:srgbClr val="808080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808080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c =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null;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08080"/>
                </a:solidFill>
                <a:highlight>
                  <a:srgbClr val="2B2B2B"/>
                </a:highlight>
              </a:rPr>
              <a:t>// elegível para coleta</a:t>
            </a:r>
            <a:endParaRPr sz="1100">
              <a:solidFill>
                <a:srgbClr val="808080"/>
              </a:solidFill>
              <a:highlight>
                <a:srgbClr val="2B2B2B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