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a43dd64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a43dd64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Esconder os metodos e atributos de uma classe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getCódigoDeBarras -&gt; Sem setCB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9ce783e76_0_1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9ce783e76_0_1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Relação mae-filho = LivroFisico vem de Filho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9ce783e76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9ce783e76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Diminui complexidade = uso de design patterns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a1b57b8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a1b57b8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a1b57b87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a1b57b87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9ce783e76_0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9ce783e76_0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9ce783e76_1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9ce783e76_1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Clareza = Facilita leitura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Manutenção = Impressora(OperaçãoMatematica) - Só preciso ter uma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9ce783e76_1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9ce783e76_1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Como um contrato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Diferenças entre Interface e Abstrata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Metodos em interfaces nao podem ter implementação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“Posso ser só mamifero OU ave, nunca os dois” - Exceto ornintorrinco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9ce783e76_1_1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9ce783e76_1_1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9ce783e76_1_1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9ce783e76_1_1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9ce783e7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9ce783e7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Backup: Ter varias versões antigas do código disponivel para consulta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9ce783e76_1_1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59ce783e76_1_1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9ce783e76_1_1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9ce783e76_1_1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9ce783e76_1_1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9ce783e76_1_1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9ce783e7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9ce783e7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9ce783e7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9ce783e7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Outras plataformas: BitBuket e GitLab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RedeSocial - Perfis e atividades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Fork e pull-request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9ce783e7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9ce783e7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9ce783e76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9ce783e76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highlight>
                  <a:srgbClr val="FFFFFF"/>
                </a:highlight>
              </a:rPr>
              <a:t>Kevlin Henney - “É possivel programar OO em Java”, 2011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“Bons objetos seriam pessimas pessoas: ignorantes, apaticos e egoistas”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Ignorantes = Só sabem nada além do mundo deles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Apatico = o que os outros fazem, nao impacta nele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Egoista = Não se importa com os outros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9ce783e76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9ce783e76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a3fa12aa1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a3fa12aa1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Jornaleiro - getValor() -&gt; Fazer if-else e calcular imposto / calculaValorImposto()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Programação voltada a interface: O que o objeto faz e não como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 jornaleiro pega o dinheiro e entrega o jornal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Não:  passo a passo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implementação deve estar escondida. Não importa se ele imprime na hora ou já traz impresso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“Um objeto deve chamar somente metodos de si mesmo ou parametros passados a ele” - pessoa.getCep().getEndereco().getRua() (alto acoplamento -&gt; Train Wreck)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Liskov -&gt; Pré-MaisRestritas e Pós-MaisFrouxas (Quadrado extends Retangulo)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9ce783e7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9ce783e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Segurança = Não é todo mundo que mexe em todos os atributos (Information Hidding)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Responsabilidade unica = só uma classe pode mexer no atributo, então ela é responsavel por tudo o que envolve esse atributo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2448225" y="447900"/>
            <a:ext cx="4247700" cy="4247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2571750" y="571500"/>
            <a:ext cx="4000500" cy="400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type="ctrTitle"/>
          </p:nvPr>
        </p:nvSpPr>
        <p:spPr>
          <a:xfrm>
            <a:off x="2771700" y="1441775"/>
            <a:ext cx="3600600" cy="1510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4800"/>
              <a:buNone/>
              <a:defRPr b="1" sz="4800">
                <a:solidFill>
                  <a:srgbClr val="455A6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4800"/>
              <a:buNone/>
              <a:defRPr b="1" sz="4800">
                <a:solidFill>
                  <a:srgbClr val="455A6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4800"/>
              <a:buNone/>
              <a:defRPr b="1" sz="4800">
                <a:solidFill>
                  <a:srgbClr val="455A6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4800"/>
              <a:buNone/>
              <a:defRPr b="1" sz="4800">
                <a:solidFill>
                  <a:srgbClr val="455A6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4800"/>
              <a:buNone/>
              <a:defRPr b="1" sz="4800">
                <a:solidFill>
                  <a:srgbClr val="455A6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4800"/>
              <a:buNone/>
              <a:defRPr b="1" sz="4800">
                <a:solidFill>
                  <a:srgbClr val="455A6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4800"/>
              <a:buNone/>
              <a:defRPr b="1" sz="4800">
                <a:solidFill>
                  <a:srgbClr val="455A6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4800"/>
              <a:buNone/>
              <a:defRPr b="1" sz="4800">
                <a:solidFill>
                  <a:srgbClr val="455A6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4800"/>
              <a:buNone/>
              <a:defRPr b="1" sz="4800">
                <a:solidFill>
                  <a:srgbClr val="455A64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371625" y="3105075"/>
            <a:ext cx="2486100" cy="828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None/>
              <a:defRPr sz="1800">
                <a:solidFill>
                  <a:srgbClr val="455A6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None/>
              <a:defRPr sz="1800">
                <a:solidFill>
                  <a:srgbClr val="455A6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None/>
              <a:defRPr sz="1800">
                <a:solidFill>
                  <a:srgbClr val="455A6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None/>
              <a:defRPr sz="1800">
                <a:solidFill>
                  <a:srgbClr val="455A6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None/>
              <a:defRPr sz="1800">
                <a:solidFill>
                  <a:srgbClr val="455A6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None/>
              <a:defRPr sz="1800">
                <a:solidFill>
                  <a:srgbClr val="455A6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None/>
              <a:defRPr sz="1800">
                <a:solidFill>
                  <a:srgbClr val="455A6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None/>
              <a:defRPr sz="1800">
                <a:solidFill>
                  <a:srgbClr val="455A6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None/>
              <a:defRPr sz="1800">
                <a:solidFill>
                  <a:srgbClr val="455A64"/>
                </a:solidFill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2355525" y="312600"/>
            <a:ext cx="4518300" cy="4518300"/>
          </a:xfrm>
          <a:prstGeom prst="ellipse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2581178" y="538253"/>
            <a:ext cx="4066800" cy="4066800"/>
          </a:xfrm>
          <a:prstGeom prst="ellipse">
            <a:avLst/>
          </a:prstGeom>
          <a:noFill/>
          <a:ln cap="flat" cmpd="sng" w="28575">
            <a:solidFill>
              <a:srgbClr val="EE22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type="ctrTitle"/>
          </p:nvPr>
        </p:nvSpPr>
        <p:spPr>
          <a:xfrm>
            <a:off x="2709675" y="1441775"/>
            <a:ext cx="3810000" cy="1510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3019350" y="3105075"/>
            <a:ext cx="3105300" cy="828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github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ctrTitle"/>
          </p:nvPr>
        </p:nvSpPr>
        <p:spPr>
          <a:xfrm>
            <a:off x="2709675" y="1441775"/>
            <a:ext cx="3810000" cy="15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e GitHub</a:t>
            </a:r>
            <a:endParaRPr/>
          </a:p>
        </p:txBody>
      </p:sp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3019350" y="3105075"/>
            <a:ext cx="3105300" cy="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idx="1" type="subTitle"/>
          </p:nvPr>
        </p:nvSpPr>
        <p:spPr>
          <a:xfrm>
            <a:off x="724950" y="38257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saber se está bem encapsulado?</a:t>
            </a:r>
            <a:endParaRPr/>
          </a:p>
        </p:txBody>
      </p:sp>
      <p:sp>
        <p:nvSpPr>
          <p:cNvPr id="233" name="Google Shape;233;p24"/>
          <p:cNvSpPr/>
          <p:nvPr/>
        </p:nvSpPr>
        <p:spPr>
          <a:xfrm>
            <a:off x="688200" y="2395050"/>
            <a:ext cx="3374400" cy="1430700"/>
          </a:xfrm>
          <a:prstGeom prst="roundRect">
            <a:avLst>
              <a:gd fmla="val 8332" name="adj"/>
            </a:avLst>
          </a:prstGeom>
          <a:solidFill>
            <a:srgbClr val="2B2B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NotaFiscal nf = </a:t>
            </a:r>
            <a:r>
              <a:rPr lang="en" sz="1100">
                <a:solidFill>
                  <a:srgbClr val="CC7832"/>
                </a:solidFill>
              </a:rPr>
              <a:t>new </a:t>
            </a:r>
            <a:r>
              <a:rPr lang="en" sz="1100">
                <a:solidFill>
                  <a:srgbClr val="A9B7C6"/>
                </a:solidFill>
              </a:rPr>
              <a:t>NotaFiscal</a:t>
            </a:r>
            <a:r>
              <a:rPr i="1" lang="en" sz="1100">
                <a:solidFill>
                  <a:srgbClr val="19D1D4"/>
                </a:solidFill>
              </a:rPr>
              <a:t>()</a:t>
            </a:r>
            <a:r>
              <a:rPr lang="en" sz="1100">
                <a:solidFill>
                  <a:srgbClr val="CC7832"/>
                </a:solidFill>
              </a:rPr>
              <a:t>;</a:t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double </a:t>
            </a:r>
            <a:r>
              <a:rPr lang="en" sz="1100">
                <a:solidFill>
                  <a:srgbClr val="A9B7C6"/>
                </a:solidFill>
              </a:rPr>
              <a:t>valor = nf.calculaValorImposto</a:t>
            </a:r>
            <a:r>
              <a:rPr i="1" lang="en" sz="1100">
                <a:solidFill>
                  <a:srgbClr val="19D1D4"/>
                </a:solidFill>
              </a:rPr>
              <a:t>()</a:t>
            </a:r>
            <a:r>
              <a:rPr lang="en" sz="1100">
                <a:solidFill>
                  <a:srgbClr val="CC7832"/>
                </a:solidFill>
              </a:rPr>
              <a:t>;</a:t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4905050" y="783450"/>
            <a:ext cx="41217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O que o método faz?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4905050" y="1698375"/>
            <a:ext cx="41217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Como ele faz?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24"/>
          <p:cNvSpPr txBox="1"/>
          <p:nvPr>
            <p:ph type="title"/>
          </p:nvPr>
        </p:nvSpPr>
        <p:spPr>
          <a:xfrm>
            <a:off x="730000" y="13186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Encapsulamento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>
            <p:ph type="title"/>
          </p:nvPr>
        </p:nvSpPr>
        <p:spPr>
          <a:xfrm>
            <a:off x="730000" y="13186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Herança</a:t>
            </a:r>
            <a:endParaRPr/>
          </a:p>
        </p:txBody>
      </p:sp>
      <p:sp>
        <p:nvSpPr>
          <p:cNvPr id="242" name="Google Shape;242;p25"/>
          <p:cNvSpPr txBox="1"/>
          <p:nvPr>
            <p:ph idx="1" type="subTitle"/>
          </p:nvPr>
        </p:nvSpPr>
        <p:spPr>
          <a:xfrm>
            <a:off x="160825" y="2077650"/>
            <a:ext cx="4168500" cy="23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Um objeto adquire as propriedades e comportamentos da classe mãe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Cria uma relação mãe-filho(parent-child) entre duas classes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Mecanismo robusto e natural para organizar e estruturar softwares</a:t>
            </a:r>
            <a:endParaRPr/>
          </a:p>
        </p:txBody>
      </p:sp>
      <p:cxnSp>
        <p:nvCxnSpPr>
          <p:cNvPr id="243" name="Google Shape;243;p25"/>
          <p:cNvCxnSpPr>
            <a:stCxn id="244" idx="2"/>
            <a:endCxn id="245" idx="0"/>
          </p:cNvCxnSpPr>
          <p:nvPr/>
        </p:nvCxnSpPr>
        <p:spPr>
          <a:xfrm flipH="1" rot="-5400000">
            <a:off x="7012400" y="644138"/>
            <a:ext cx="886500" cy="10959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46" name="Google Shape;246;p25"/>
          <p:cNvCxnSpPr>
            <a:stCxn id="247" idx="0"/>
            <a:endCxn id="244" idx="2"/>
          </p:cNvCxnSpPr>
          <p:nvPr/>
        </p:nvCxnSpPr>
        <p:spPr>
          <a:xfrm rot="-5400000">
            <a:off x="5887163" y="614813"/>
            <a:ext cx="886500" cy="11544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48" name="Google Shape;248;p25"/>
          <p:cNvCxnSpPr>
            <a:stCxn id="247" idx="2"/>
            <a:endCxn id="249" idx="0"/>
          </p:cNvCxnSpPr>
          <p:nvPr/>
        </p:nvCxnSpPr>
        <p:spPr>
          <a:xfrm flipH="1" rot="-5400000">
            <a:off x="5273213" y="2557763"/>
            <a:ext cx="1477200" cy="5172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50" name="Google Shape;250;p25"/>
          <p:cNvCxnSpPr>
            <a:stCxn id="251" idx="0"/>
            <a:endCxn id="247" idx="2"/>
          </p:cNvCxnSpPr>
          <p:nvPr/>
        </p:nvCxnSpPr>
        <p:spPr>
          <a:xfrm rot="-5400000">
            <a:off x="4741146" y="2542650"/>
            <a:ext cx="1477200" cy="5472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52" name="Google Shape;252;p25"/>
          <p:cNvCxnSpPr>
            <a:stCxn id="245" idx="2"/>
            <a:endCxn id="253" idx="0"/>
          </p:cNvCxnSpPr>
          <p:nvPr/>
        </p:nvCxnSpPr>
        <p:spPr>
          <a:xfrm flipH="1" rot="-5400000">
            <a:off x="7584463" y="2497013"/>
            <a:ext cx="1477200" cy="6387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54" name="Google Shape;254;p25"/>
          <p:cNvCxnSpPr>
            <a:stCxn id="255" idx="0"/>
            <a:endCxn id="245" idx="2"/>
          </p:cNvCxnSpPr>
          <p:nvPr/>
        </p:nvCxnSpPr>
        <p:spPr>
          <a:xfrm rot="-5400000">
            <a:off x="6955670" y="2506925"/>
            <a:ext cx="1477200" cy="618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256" name="Google Shape;256;p25"/>
          <p:cNvGrpSpPr/>
          <p:nvPr/>
        </p:nvGrpSpPr>
        <p:grpSpPr>
          <a:xfrm>
            <a:off x="6138650" y="306325"/>
            <a:ext cx="1538100" cy="442513"/>
            <a:chOff x="3802950" y="1145950"/>
            <a:chExt cx="1538100" cy="442513"/>
          </a:xfrm>
        </p:grpSpPr>
        <p:sp>
          <p:nvSpPr>
            <p:cNvPr id="244" name="Google Shape;244;p25"/>
            <p:cNvSpPr txBox="1"/>
            <p:nvPr/>
          </p:nvSpPr>
          <p:spPr>
            <a:xfrm>
              <a:off x="3802950" y="1145963"/>
              <a:ext cx="1538100" cy="442500"/>
            </a:xfrm>
            <a:prstGeom prst="rect">
              <a:avLst/>
            </a:prstGeom>
            <a:solidFill>
              <a:srgbClr val="155B54"/>
            </a:solidFill>
            <a:ln cap="flat" cmpd="sng" w="19050">
              <a:solidFill>
                <a:srgbClr val="155B5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Livro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3802950" y="1145950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258" name="Google Shape;258;p25"/>
          <p:cNvGrpSpPr/>
          <p:nvPr/>
        </p:nvGrpSpPr>
        <p:grpSpPr>
          <a:xfrm>
            <a:off x="4984163" y="1635250"/>
            <a:ext cx="1538100" cy="442513"/>
            <a:chOff x="2032650" y="2350450"/>
            <a:chExt cx="1538100" cy="442513"/>
          </a:xfrm>
        </p:grpSpPr>
        <p:sp>
          <p:nvSpPr>
            <p:cNvPr id="247" name="Google Shape;247;p25"/>
            <p:cNvSpPr txBox="1"/>
            <p:nvPr/>
          </p:nvSpPr>
          <p:spPr>
            <a:xfrm>
              <a:off x="2032650" y="2350463"/>
              <a:ext cx="1538100" cy="442500"/>
            </a:xfrm>
            <a:prstGeom prst="rect">
              <a:avLst/>
            </a:prstGeom>
            <a:solidFill>
              <a:srgbClr val="1D7E74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Livro Fisico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2032650" y="2350450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25"/>
          <p:cNvGrpSpPr/>
          <p:nvPr/>
        </p:nvGrpSpPr>
        <p:grpSpPr>
          <a:xfrm>
            <a:off x="7234663" y="1635250"/>
            <a:ext cx="1538100" cy="442513"/>
            <a:chOff x="5573250" y="2350450"/>
            <a:chExt cx="1538100" cy="442513"/>
          </a:xfrm>
        </p:grpSpPr>
        <p:sp>
          <p:nvSpPr>
            <p:cNvPr id="245" name="Google Shape;245;p25"/>
            <p:cNvSpPr txBox="1"/>
            <p:nvPr/>
          </p:nvSpPr>
          <p:spPr>
            <a:xfrm>
              <a:off x="5573250" y="2350463"/>
              <a:ext cx="1538100" cy="442500"/>
            </a:xfrm>
            <a:prstGeom prst="rect">
              <a:avLst/>
            </a:prstGeom>
            <a:solidFill>
              <a:srgbClr val="1D7E74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E-Book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5573250" y="2350450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25"/>
          <p:cNvGrpSpPr/>
          <p:nvPr/>
        </p:nvGrpSpPr>
        <p:grpSpPr>
          <a:xfrm>
            <a:off x="8271221" y="3554837"/>
            <a:ext cx="742441" cy="442513"/>
            <a:chOff x="6418500" y="3555025"/>
            <a:chExt cx="1538100" cy="442513"/>
          </a:xfrm>
        </p:grpSpPr>
        <p:sp>
          <p:nvSpPr>
            <p:cNvPr id="253" name="Google Shape;253;p25"/>
            <p:cNvSpPr txBox="1"/>
            <p:nvPr/>
          </p:nvSpPr>
          <p:spPr>
            <a:xfrm>
              <a:off x="6418500" y="3555038"/>
              <a:ext cx="1538100" cy="442500"/>
            </a:xfrm>
            <a:prstGeom prst="rect">
              <a:avLst/>
            </a:prstGeom>
            <a:solidFill>
              <a:srgbClr val="249C90"/>
            </a:solidFill>
            <a:ln cap="flat" cmpd="sng" w="19050">
              <a:solidFill>
                <a:srgbClr val="249C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E-Bok2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6418500" y="3555025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25"/>
          <p:cNvGrpSpPr/>
          <p:nvPr/>
        </p:nvGrpSpPr>
        <p:grpSpPr>
          <a:xfrm>
            <a:off x="7008750" y="3554825"/>
            <a:ext cx="752439" cy="442500"/>
            <a:chOff x="4728000" y="3555038"/>
            <a:chExt cx="1538100" cy="442500"/>
          </a:xfrm>
        </p:grpSpPr>
        <p:sp>
          <p:nvSpPr>
            <p:cNvPr id="255" name="Google Shape;255;p25"/>
            <p:cNvSpPr txBox="1"/>
            <p:nvPr/>
          </p:nvSpPr>
          <p:spPr>
            <a:xfrm>
              <a:off x="4728000" y="3555038"/>
              <a:ext cx="1538100" cy="442500"/>
            </a:xfrm>
            <a:prstGeom prst="rect">
              <a:avLst/>
            </a:prstGeom>
            <a:solidFill>
              <a:srgbClr val="249C90"/>
            </a:solidFill>
            <a:ln cap="flat" cmpd="sng" w="19050">
              <a:solidFill>
                <a:srgbClr val="249C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E-Book1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4728000" y="3555100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Google Shape;266;p25"/>
          <p:cNvGrpSpPr/>
          <p:nvPr/>
        </p:nvGrpSpPr>
        <p:grpSpPr>
          <a:xfrm>
            <a:off x="5894327" y="3554850"/>
            <a:ext cx="1056218" cy="442500"/>
            <a:chOff x="2877893" y="3555050"/>
            <a:chExt cx="1538107" cy="442500"/>
          </a:xfrm>
        </p:grpSpPr>
        <p:sp>
          <p:nvSpPr>
            <p:cNvPr id="249" name="Google Shape;249;p25"/>
            <p:cNvSpPr txBox="1"/>
            <p:nvPr/>
          </p:nvSpPr>
          <p:spPr>
            <a:xfrm>
              <a:off x="2877893" y="3555050"/>
              <a:ext cx="1095600" cy="442500"/>
            </a:xfrm>
            <a:prstGeom prst="rect">
              <a:avLst/>
            </a:prstGeom>
            <a:solidFill>
              <a:srgbClr val="249C90"/>
            </a:solidFill>
            <a:ln cap="flat" cmpd="sng" w="19050">
              <a:solidFill>
                <a:srgbClr val="249C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Livro2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2877900" y="3555100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25"/>
          <p:cNvGrpSpPr/>
          <p:nvPr/>
        </p:nvGrpSpPr>
        <p:grpSpPr>
          <a:xfrm>
            <a:off x="4792374" y="3554850"/>
            <a:ext cx="1056223" cy="442500"/>
            <a:chOff x="1187386" y="3555050"/>
            <a:chExt cx="1538114" cy="442500"/>
          </a:xfrm>
        </p:grpSpPr>
        <p:sp>
          <p:nvSpPr>
            <p:cNvPr id="251" name="Google Shape;251;p25"/>
            <p:cNvSpPr txBox="1"/>
            <p:nvPr/>
          </p:nvSpPr>
          <p:spPr>
            <a:xfrm>
              <a:off x="1187386" y="3555050"/>
              <a:ext cx="1205100" cy="442500"/>
            </a:xfrm>
            <a:prstGeom prst="rect">
              <a:avLst/>
            </a:prstGeom>
            <a:solidFill>
              <a:srgbClr val="249C90"/>
            </a:solidFill>
            <a:ln cap="flat" cmpd="sng" w="19050">
              <a:solidFill>
                <a:srgbClr val="249C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Livro1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1187400" y="3555100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"/>
          <p:cNvSpPr txBox="1"/>
          <p:nvPr>
            <p:ph type="title"/>
          </p:nvPr>
        </p:nvSpPr>
        <p:spPr>
          <a:xfrm>
            <a:off x="730000" y="1318650"/>
            <a:ext cx="33009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Abstração</a:t>
            </a:r>
            <a:endParaRPr/>
          </a:p>
        </p:txBody>
      </p:sp>
      <p:sp>
        <p:nvSpPr>
          <p:cNvPr id="275" name="Google Shape;275;p26"/>
          <p:cNvSpPr txBox="1"/>
          <p:nvPr>
            <p:ph idx="1" type="subTitle"/>
          </p:nvPr>
        </p:nvSpPr>
        <p:spPr>
          <a:xfrm>
            <a:off x="152750" y="2386425"/>
            <a:ext cx="42159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Agrupa classes similares como irmãs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Diminui a complexidade de implementação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Não pode ser instanciada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6"/>
          <p:cNvSpPr/>
          <p:nvPr/>
        </p:nvSpPr>
        <p:spPr>
          <a:xfrm>
            <a:off x="4854050" y="3139075"/>
            <a:ext cx="3909600" cy="17841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6"/>
          <p:cNvSpPr txBox="1"/>
          <p:nvPr/>
        </p:nvSpPr>
        <p:spPr>
          <a:xfrm>
            <a:off x="4998350" y="2660200"/>
            <a:ext cx="12987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Lato"/>
                <a:ea typeface="Lato"/>
                <a:cs typeface="Lato"/>
                <a:sym typeface="Lato"/>
              </a:rPr>
              <a:t>Objeto</a:t>
            </a:r>
            <a:endParaRPr sz="18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26"/>
          <p:cNvSpPr/>
          <p:nvPr/>
        </p:nvSpPr>
        <p:spPr>
          <a:xfrm>
            <a:off x="5077075" y="3256050"/>
            <a:ext cx="490800" cy="490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ƒx</a:t>
            </a:r>
            <a:endParaRPr sz="1200"/>
          </a:p>
        </p:txBody>
      </p:sp>
      <p:sp>
        <p:nvSpPr>
          <p:cNvPr id="279" name="Google Shape;279;p26"/>
          <p:cNvSpPr/>
          <p:nvPr/>
        </p:nvSpPr>
        <p:spPr>
          <a:xfrm>
            <a:off x="5077075" y="3775700"/>
            <a:ext cx="490800" cy="490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ƒx</a:t>
            </a:r>
            <a:endParaRPr sz="1200"/>
          </a:p>
        </p:txBody>
      </p:sp>
      <p:sp>
        <p:nvSpPr>
          <p:cNvPr id="280" name="Google Shape;280;p26"/>
          <p:cNvSpPr/>
          <p:nvPr/>
        </p:nvSpPr>
        <p:spPr>
          <a:xfrm>
            <a:off x="5741100" y="3256050"/>
            <a:ext cx="490800" cy="490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ƒx</a:t>
            </a:r>
            <a:endParaRPr sz="1200"/>
          </a:p>
        </p:txBody>
      </p:sp>
      <p:sp>
        <p:nvSpPr>
          <p:cNvPr id="281" name="Google Shape;281;p26"/>
          <p:cNvSpPr/>
          <p:nvPr/>
        </p:nvSpPr>
        <p:spPr>
          <a:xfrm>
            <a:off x="5741100" y="3785725"/>
            <a:ext cx="490800" cy="4908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ƒx</a:t>
            </a:r>
            <a:endParaRPr sz="1200"/>
          </a:p>
        </p:txBody>
      </p:sp>
      <p:sp>
        <p:nvSpPr>
          <p:cNvPr id="282" name="Google Shape;282;p26"/>
          <p:cNvSpPr/>
          <p:nvPr/>
        </p:nvSpPr>
        <p:spPr>
          <a:xfrm>
            <a:off x="6405125" y="3256050"/>
            <a:ext cx="490800" cy="490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</a:rPr>
              <a:t>ƒx</a:t>
            </a:r>
            <a:endParaRPr sz="1200">
              <a:solidFill>
                <a:srgbClr val="B7B7B7"/>
              </a:solidFill>
            </a:endParaRPr>
          </a:p>
        </p:txBody>
      </p:sp>
      <p:sp>
        <p:nvSpPr>
          <p:cNvPr id="283" name="Google Shape;283;p26"/>
          <p:cNvSpPr/>
          <p:nvPr/>
        </p:nvSpPr>
        <p:spPr>
          <a:xfrm>
            <a:off x="6405125" y="3785725"/>
            <a:ext cx="490800" cy="490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</a:rPr>
              <a:t>ƒx</a:t>
            </a:r>
            <a:endParaRPr sz="1200">
              <a:solidFill>
                <a:srgbClr val="B7B7B7"/>
              </a:solidFill>
            </a:endParaRPr>
          </a:p>
        </p:txBody>
      </p:sp>
      <p:sp>
        <p:nvSpPr>
          <p:cNvPr id="284" name="Google Shape;284;p26"/>
          <p:cNvSpPr/>
          <p:nvPr/>
        </p:nvSpPr>
        <p:spPr>
          <a:xfrm>
            <a:off x="5077075" y="4315400"/>
            <a:ext cx="490800" cy="490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</a:rPr>
              <a:t>ƒx</a:t>
            </a:r>
            <a:endParaRPr sz="1200">
              <a:solidFill>
                <a:srgbClr val="B7B7B7"/>
              </a:solidFill>
            </a:endParaRPr>
          </a:p>
        </p:txBody>
      </p:sp>
      <p:sp>
        <p:nvSpPr>
          <p:cNvPr id="285" name="Google Shape;285;p26"/>
          <p:cNvSpPr/>
          <p:nvPr/>
        </p:nvSpPr>
        <p:spPr>
          <a:xfrm>
            <a:off x="5741100" y="4325425"/>
            <a:ext cx="490800" cy="490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</a:rPr>
              <a:t>ƒx</a:t>
            </a:r>
            <a:endParaRPr sz="1200">
              <a:solidFill>
                <a:srgbClr val="B7B7B7"/>
              </a:solidFill>
            </a:endParaRPr>
          </a:p>
        </p:txBody>
      </p:sp>
      <p:sp>
        <p:nvSpPr>
          <p:cNvPr id="286" name="Google Shape;286;p26"/>
          <p:cNvSpPr/>
          <p:nvPr/>
        </p:nvSpPr>
        <p:spPr>
          <a:xfrm>
            <a:off x="6405125" y="4325425"/>
            <a:ext cx="490800" cy="490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</a:rPr>
              <a:t>ƒx</a:t>
            </a:r>
            <a:endParaRPr sz="1200">
              <a:solidFill>
                <a:srgbClr val="B7B7B7"/>
              </a:solidFill>
            </a:endParaRPr>
          </a:p>
        </p:txBody>
      </p:sp>
      <p:sp>
        <p:nvSpPr>
          <p:cNvPr id="287" name="Google Shape;287;p26"/>
          <p:cNvSpPr/>
          <p:nvPr/>
        </p:nvSpPr>
        <p:spPr>
          <a:xfrm>
            <a:off x="7297750" y="3256050"/>
            <a:ext cx="490800" cy="490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</a:rPr>
              <a:t>X</a:t>
            </a:r>
            <a:endParaRPr sz="1200">
              <a:solidFill>
                <a:srgbClr val="B7B7B7"/>
              </a:solidFill>
            </a:endParaRPr>
          </a:p>
        </p:txBody>
      </p:sp>
      <p:sp>
        <p:nvSpPr>
          <p:cNvPr id="288" name="Google Shape;288;p26"/>
          <p:cNvSpPr/>
          <p:nvPr/>
        </p:nvSpPr>
        <p:spPr>
          <a:xfrm>
            <a:off x="7896200" y="3256050"/>
            <a:ext cx="490800" cy="490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</a:rPr>
              <a:t>X</a:t>
            </a:r>
            <a:endParaRPr sz="1200">
              <a:solidFill>
                <a:srgbClr val="B7B7B7"/>
              </a:solidFill>
            </a:endParaRPr>
          </a:p>
        </p:txBody>
      </p:sp>
      <p:sp>
        <p:nvSpPr>
          <p:cNvPr id="289" name="Google Shape;289;p26"/>
          <p:cNvSpPr/>
          <p:nvPr/>
        </p:nvSpPr>
        <p:spPr>
          <a:xfrm>
            <a:off x="7297750" y="3785725"/>
            <a:ext cx="490800" cy="490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</a:rPr>
              <a:t>X</a:t>
            </a:r>
            <a:endParaRPr sz="1200">
              <a:solidFill>
                <a:srgbClr val="B7B7B7"/>
              </a:solidFill>
            </a:endParaRPr>
          </a:p>
        </p:txBody>
      </p:sp>
      <p:sp>
        <p:nvSpPr>
          <p:cNvPr id="290" name="Google Shape;290;p26"/>
          <p:cNvSpPr/>
          <p:nvPr/>
        </p:nvSpPr>
        <p:spPr>
          <a:xfrm>
            <a:off x="7896200" y="3785725"/>
            <a:ext cx="490800" cy="490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</a:rPr>
              <a:t>X</a:t>
            </a:r>
            <a:endParaRPr sz="1200">
              <a:solidFill>
                <a:srgbClr val="B7B7B7"/>
              </a:solidFill>
            </a:endParaRPr>
          </a:p>
        </p:txBody>
      </p:sp>
      <p:sp>
        <p:nvSpPr>
          <p:cNvPr id="291" name="Google Shape;291;p26"/>
          <p:cNvSpPr/>
          <p:nvPr/>
        </p:nvSpPr>
        <p:spPr>
          <a:xfrm>
            <a:off x="7297750" y="4325425"/>
            <a:ext cx="490800" cy="490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</a:rPr>
              <a:t>X</a:t>
            </a:r>
            <a:endParaRPr sz="1200">
              <a:solidFill>
                <a:srgbClr val="B7B7B7"/>
              </a:solidFill>
            </a:endParaRPr>
          </a:p>
        </p:txBody>
      </p:sp>
      <p:sp>
        <p:nvSpPr>
          <p:cNvPr id="292" name="Google Shape;292;p26"/>
          <p:cNvSpPr/>
          <p:nvPr/>
        </p:nvSpPr>
        <p:spPr>
          <a:xfrm>
            <a:off x="7896200" y="4325425"/>
            <a:ext cx="490800" cy="490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</a:rPr>
              <a:t>X</a:t>
            </a:r>
            <a:endParaRPr sz="1200">
              <a:solidFill>
                <a:srgbClr val="B7B7B7"/>
              </a:solidFill>
            </a:endParaRPr>
          </a:p>
        </p:txBody>
      </p:sp>
      <p:cxnSp>
        <p:nvCxnSpPr>
          <p:cNvPr id="293" name="Google Shape;293;p26"/>
          <p:cNvCxnSpPr/>
          <p:nvPr/>
        </p:nvCxnSpPr>
        <p:spPr>
          <a:xfrm>
            <a:off x="7123650" y="3279775"/>
            <a:ext cx="0" cy="148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26"/>
          <p:cNvSpPr/>
          <p:nvPr/>
        </p:nvSpPr>
        <p:spPr>
          <a:xfrm>
            <a:off x="4854050" y="876100"/>
            <a:ext cx="3909600" cy="17841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"/>
          <p:cNvSpPr txBox="1"/>
          <p:nvPr/>
        </p:nvSpPr>
        <p:spPr>
          <a:xfrm>
            <a:off x="4998350" y="400825"/>
            <a:ext cx="24714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Lato"/>
                <a:ea typeface="Lato"/>
                <a:cs typeface="Lato"/>
                <a:sym typeface="Lato"/>
              </a:rPr>
              <a:t>Classe abstrta</a:t>
            </a:r>
            <a:endParaRPr sz="18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26"/>
          <p:cNvSpPr/>
          <p:nvPr/>
        </p:nvSpPr>
        <p:spPr>
          <a:xfrm>
            <a:off x="5137625" y="996675"/>
            <a:ext cx="490800" cy="490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ƒx</a:t>
            </a:r>
            <a:endParaRPr sz="1200"/>
          </a:p>
        </p:txBody>
      </p:sp>
      <p:sp>
        <p:nvSpPr>
          <p:cNvPr id="297" name="Google Shape;297;p26"/>
          <p:cNvSpPr/>
          <p:nvPr/>
        </p:nvSpPr>
        <p:spPr>
          <a:xfrm>
            <a:off x="5137625" y="1516325"/>
            <a:ext cx="490800" cy="490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ƒx</a:t>
            </a:r>
            <a:endParaRPr sz="1200"/>
          </a:p>
        </p:txBody>
      </p:sp>
      <p:sp>
        <p:nvSpPr>
          <p:cNvPr id="298" name="Google Shape;298;p26"/>
          <p:cNvSpPr/>
          <p:nvPr/>
        </p:nvSpPr>
        <p:spPr>
          <a:xfrm>
            <a:off x="5801650" y="996675"/>
            <a:ext cx="490800" cy="490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ƒx</a:t>
            </a:r>
            <a:endParaRPr sz="1200"/>
          </a:p>
        </p:txBody>
      </p:sp>
      <p:cxnSp>
        <p:nvCxnSpPr>
          <p:cNvPr id="299" name="Google Shape;299;p26"/>
          <p:cNvCxnSpPr>
            <a:stCxn id="294" idx="2"/>
            <a:endCxn id="276" idx="0"/>
          </p:cNvCxnSpPr>
          <p:nvPr/>
        </p:nvCxnSpPr>
        <p:spPr>
          <a:xfrm>
            <a:off x="6808850" y="2660200"/>
            <a:ext cx="0" cy="4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26"/>
          <p:cNvSpPr/>
          <p:nvPr/>
        </p:nvSpPr>
        <p:spPr>
          <a:xfrm>
            <a:off x="5810513" y="1526350"/>
            <a:ext cx="490800" cy="4908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</a:rPr>
              <a:t>ƒx</a:t>
            </a:r>
            <a:endParaRPr sz="12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"/>
          <p:cNvSpPr/>
          <p:nvPr/>
        </p:nvSpPr>
        <p:spPr>
          <a:xfrm>
            <a:off x="4713800" y="424225"/>
            <a:ext cx="4310100" cy="3475800"/>
          </a:xfrm>
          <a:prstGeom prst="roundRect">
            <a:avLst>
              <a:gd fmla="val 3179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public abstract class </a:t>
            </a:r>
            <a:r>
              <a:rPr lang="en" sz="1100">
                <a:solidFill>
                  <a:srgbClr val="A9B7C6"/>
                </a:solidFill>
              </a:rPr>
              <a:t>TemplateImpostoCondicional </a:t>
            </a:r>
            <a:r>
              <a:rPr lang="en" sz="1100">
                <a:solidFill>
                  <a:srgbClr val="CC7832"/>
                </a:solidFill>
              </a:rPr>
              <a:t>implements </a:t>
            </a:r>
            <a:r>
              <a:rPr lang="en" sz="1100">
                <a:solidFill>
                  <a:srgbClr val="A9B7C6"/>
                </a:solidFill>
              </a:rPr>
              <a:t>Imposto </a:t>
            </a:r>
            <a:r>
              <a:rPr lang="en" sz="1100">
                <a:solidFill>
                  <a:srgbClr val="33D453"/>
                </a:solidFill>
              </a:rPr>
              <a:t>{</a:t>
            </a:r>
            <a:endParaRPr sz="1100">
              <a:solidFill>
                <a:srgbClr val="33D45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</a:rPr>
              <a:t>   </a:t>
            </a:r>
            <a:r>
              <a:rPr lang="en" sz="1100">
                <a:solidFill>
                  <a:srgbClr val="BBB529"/>
                </a:solidFill>
              </a:rPr>
              <a:t>@Override</a:t>
            </a:r>
            <a:endParaRPr sz="1100">
              <a:solidFill>
                <a:srgbClr val="BBB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529"/>
                </a:solidFill>
              </a:rPr>
              <a:t>   </a:t>
            </a:r>
            <a:r>
              <a:rPr lang="en" sz="1100">
                <a:solidFill>
                  <a:srgbClr val="CC7832"/>
                </a:solidFill>
              </a:rPr>
              <a:t>public double </a:t>
            </a:r>
            <a:r>
              <a:rPr lang="en" sz="1100">
                <a:solidFill>
                  <a:srgbClr val="FFC66D"/>
                </a:solidFill>
              </a:rPr>
              <a:t>calcula</a:t>
            </a:r>
            <a:r>
              <a:rPr i="1" lang="en" sz="1100">
                <a:solidFill>
                  <a:srgbClr val="19D1D4"/>
                </a:solidFill>
              </a:rPr>
              <a:t>(</a:t>
            </a:r>
            <a:r>
              <a:rPr lang="en" sz="1100">
                <a:solidFill>
                  <a:srgbClr val="A9B7C6"/>
                </a:solidFill>
              </a:rPr>
              <a:t>Orcamento </a:t>
            </a:r>
            <a:r>
              <a:rPr lang="en" sz="1100">
                <a:solidFill>
                  <a:srgbClr val="B9C618"/>
                </a:solidFill>
              </a:rPr>
              <a:t>orcamento</a:t>
            </a:r>
            <a:r>
              <a:rPr i="1" lang="en" sz="1100">
                <a:solidFill>
                  <a:srgbClr val="19D1D4"/>
                </a:solidFill>
              </a:rPr>
              <a:t>) </a:t>
            </a:r>
            <a:r>
              <a:rPr lang="en" sz="1100">
                <a:solidFill>
                  <a:srgbClr val="33D453"/>
                </a:solidFill>
              </a:rPr>
              <a:t>{</a:t>
            </a:r>
            <a:endParaRPr sz="1100">
              <a:solidFill>
                <a:srgbClr val="33D45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</a:rPr>
              <a:t>       </a:t>
            </a:r>
            <a:r>
              <a:rPr lang="en" sz="1100">
                <a:solidFill>
                  <a:srgbClr val="CC7832"/>
                </a:solidFill>
              </a:rPr>
              <a:t>if</a:t>
            </a:r>
            <a:r>
              <a:rPr i="1" lang="en" sz="1100">
                <a:solidFill>
                  <a:srgbClr val="19D1D4"/>
                </a:solidFill>
              </a:rPr>
              <a:t>(</a:t>
            </a:r>
            <a:r>
              <a:rPr lang="en" sz="1100">
                <a:solidFill>
                  <a:srgbClr val="A9B7C6"/>
                </a:solidFill>
              </a:rPr>
              <a:t>deveUsarMaximaTaxacao</a:t>
            </a:r>
            <a:r>
              <a:rPr i="1" lang="en" sz="1100">
                <a:solidFill>
                  <a:srgbClr val="19D1D4"/>
                </a:solidFill>
              </a:rPr>
              <a:t>(</a:t>
            </a:r>
            <a:r>
              <a:rPr lang="en" sz="1100">
                <a:solidFill>
                  <a:srgbClr val="B9C618"/>
                </a:solidFill>
              </a:rPr>
              <a:t>orcamento</a:t>
            </a:r>
            <a:r>
              <a:rPr i="1" lang="en" sz="1100">
                <a:solidFill>
                  <a:srgbClr val="19D1D4"/>
                </a:solidFill>
              </a:rPr>
              <a:t>)) </a:t>
            </a:r>
            <a:r>
              <a:rPr lang="en" sz="1100">
                <a:solidFill>
                  <a:srgbClr val="CC7832"/>
                </a:solidFill>
              </a:rPr>
              <a:t>return </a:t>
            </a:r>
            <a:r>
              <a:rPr lang="en" sz="1100">
                <a:solidFill>
                  <a:srgbClr val="A9B7C6"/>
                </a:solidFill>
              </a:rPr>
              <a:t>maximaTaxacao</a:t>
            </a:r>
            <a:r>
              <a:rPr i="1" lang="en" sz="1100">
                <a:solidFill>
                  <a:srgbClr val="19D1D4"/>
                </a:solidFill>
              </a:rPr>
              <a:t>(</a:t>
            </a:r>
            <a:r>
              <a:rPr lang="en" sz="1100">
                <a:solidFill>
                  <a:srgbClr val="B9C618"/>
                </a:solidFill>
              </a:rPr>
              <a:t>orcamento</a:t>
            </a:r>
            <a:r>
              <a:rPr i="1" lang="en" sz="1100">
                <a:solidFill>
                  <a:srgbClr val="19D1D4"/>
                </a:solidFill>
              </a:rPr>
              <a:t>)</a:t>
            </a:r>
            <a:r>
              <a:rPr lang="en" sz="1100">
                <a:solidFill>
                  <a:srgbClr val="CC7832"/>
                </a:solidFill>
              </a:rPr>
              <a:t>;</a:t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       else return </a:t>
            </a:r>
            <a:r>
              <a:rPr lang="en" sz="1100">
                <a:solidFill>
                  <a:srgbClr val="A9B7C6"/>
                </a:solidFill>
              </a:rPr>
              <a:t>minimaTaxacao</a:t>
            </a:r>
            <a:r>
              <a:rPr i="1" lang="en" sz="1100">
                <a:solidFill>
                  <a:srgbClr val="19D1D4"/>
                </a:solidFill>
              </a:rPr>
              <a:t>(</a:t>
            </a:r>
            <a:r>
              <a:rPr lang="en" sz="1100">
                <a:solidFill>
                  <a:srgbClr val="B9C618"/>
                </a:solidFill>
              </a:rPr>
              <a:t>orcamento</a:t>
            </a:r>
            <a:r>
              <a:rPr i="1" lang="en" sz="1100">
                <a:solidFill>
                  <a:srgbClr val="19D1D4"/>
                </a:solidFill>
              </a:rPr>
              <a:t>)</a:t>
            </a:r>
            <a:r>
              <a:rPr lang="en" sz="1100">
                <a:solidFill>
                  <a:srgbClr val="CC7832"/>
                </a:solidFill>
              </a:rPr>
              <a:t>;</a:t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   </a:t>
            </a:r>
            <a:r>
              <a:rPr lang="en" sz="1100">
                <a:solidFill>
                  <a:srgbClr val="33D453"/>
                </a:solidFill>
              </a:rPr>
              <a:t>}</a:t>
            </a:r>
            <a:endParaRPr sz="1100">
              <a:solidFill>
                <a:srgbClr val="33D45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D45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</a:rPr>
              <a:t>   </a:t>
            </a:r>
            <a:r>
              <a:rPr lang="en" sz="1100">
                <a:solidFill>
                  <a:srgbClr val="CC7832"/>
                </a:solidFill>
              </a:rPr>
              <a:t>protected abstract double </a:t>
            </a:r>
            <a:r>
              <a:rPr lang="en" sz="1100">
                <a:solidFill>
                  <a:srgbClr val="FFC66D"/>
                </a:solidFill>
              </a:rPr>
              <a:t>minimaTaxacao</a:t>
            </a:r>
            <a:r>
              <a:rPr i="1" lang="en" sz="1100">
                <a:solidFill>
                  <a:srgbClr val="19D1D4"/>
                </a:solidFill>
              </a:rPr>
              <a:t>(</a:t>
            </a:r>
            <a:r>
              <a:rPr lang="en" sz="1100">
                <a:solidFill>
                  <a:srgbClr val="A9B7C6"/>
                </a:solidFill>
              </a:rPr>
              <a:t>Orcamento </a:t>
            </a:r>
            <a:r>
              <a:rPr lang="en" sz="1100">
                <a:solidFill>
                  <a:srgbClr val="B9C618"/>
                </a:solidFill>
              </a:rPr>
              <a:t>orcamento</a:t>
            </a:r>
            <a:r>
              <a:rPr i="1" lang="en" sz="1100">
                <a:solidFill>
                  <a:srgbClr val="19D1D4"/>
                </a:solidFill>
              </a:rPr>
              <a:t>)</a:t>
            </a:r>
            <a:r>
              <a:rPr lang="en" sz="1100">
                <a:solidFill>
                  <a:srgbClr val="CC7832"/>
                </a:solidFill>
              </a:rPr>
              <a:t>;</a:t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   protected abstract double </a:t>
            </a:r>
            <a:r>
              <a:rPr lang="en" sz="1100">
                <a:solidFill>
                  <a:srgbClr val="FFC66D"/>
                </a:solidFill>
              </a:rPr>
              <a:t>maximaTaxacao</a:t>
            </a:r>
            <a:r>
              <a:rPr i="1" lang="en" sz="1100">
                <a:solidFill>
                  <a:srgbClr val="19D1D4"/>
                </a:solidFill>
              </a:rPr>
              <a:t>(</a:t>
            </a:r>
            <a:r>
              <a:rPr lang="en" sz="1100">
                <a:solidFill>
                  <a:srgbClr val="A9B7C6"/>
                </a:solidFill>
              </a:rPr>
              <a:t>Orcamento </a:t>
            </a:r>
            <a:r>
              <a:rPr lang="en" sz="1100">
                <a:solidFill>
                  <a:srgbClr val="B9C618"/>
                </a:solidFill>
              </a:rPr>
              <a:t>orcamento</a:t>
            </a:r>
            <a:r>
              <a:rPr i="1" lang="en" sz="1100">
                <a:solidFill>
                  <a:srgbClr val="19D1D4"/>
                </a:solidFill>
              </a:rPr>
              <a:t>)</a:t>
            </a:r>
            <a:r>
              <a:rPr lang="en" sz="1100">
                <a:solidFill>
                  <a:srgbClr val="CC7832"/>
                </a:solidFill>
              </a:rPr>
              <a:t>;</a:t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   protected abstract boolean </a:t>
            </a:r>
            <a:r>
              <a:rPr lang="en" sz="1100">
                <a:solidFill>
                  <a:srgbClr val="FFC66D"/>
                </a:solidFill>
              </a:rPr>
              <a:t>deveUsarMaximaTaxacao</a:t>
            </a:r>
            <a:r>
              <a:rPr i="1" lang="en" sz="1100">
                <a:solidFill>
                  <a:srgbClr val="19D1D4"/>
                </a:solidFill>
              </a:rPr>
              <a:t>(</a:t>
            </a:r>
            <a:r>
              <a:rPr lang="en" sz="1100">
                <a:solidFill>
                  <a:srgbClr val="A9B7C6"/>
                </a:solidFill>
              </a:rPr>
              <a:t>Orcamento </a:t>
            </a:r>
            <a:r>
              <a:rPr lang="en" sz="1100">
                <a:solidFill>
                  <a:srgbClr val="B9C618"/>
                </a:solidFill>
              </a:rPr>
              <a:t>orcamento</a:t>
            </a:r>
            <a:r>
              <a:rPr i="1" lang="en" sz="1100">
                <a:solidFill>
                  <a:srgbClr val="19D1D4"/>
                </a:solidFill>
              </a:rPr>
              <a:t>)</a:t>
            </a:r>
            <a:r>
              <a:rPr lang="en" sz="1100">
                <a:solidFill>
                  <a:srgbClr val="CC7832"/>
                </a:solidFill>
              </a:rPr>
              <a:t>;</a:t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      </a:t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</a:rPr>
              <a:t>}</a:t>
            </a:r>
            <a:endParaRPr sz="1100">
              <a:solidFill>
                <a:srgbClr val="33D453"/>
              </a:solidFill>
            </a:endParaRPr>
          </a:p>
        </p:txBody>
      </p:sp>
      <p:sp>
        <p:nvSpPr>
          <p:cNvPr id="306" name="Google Shape;306;p2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 Abstrata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Objeto</a:t>
            </a:r>
            <a:endParaRPr/>
          </a:p>
        </p:txBody>
      </p:sp>
      <p:sp>
        <p:nvSpPr>
          <p:cNvPr id="312" name="Google Shape;312;p28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8"/>
          <p:cNvSpPr/>
          <p:nvPr/>
        </p:nvSpPr>
        <p:spPr>
          <a:xfrm>
            <a:off x="4661700" y="111700"/>
            <a:ext cx="4310100" cy="4922400"/>
          </a:xfrm>
          <a:prstGeom prst="roundRect">
            <a:avLst>
              <a:gd fmla="val 3323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public class </a:t>
            </a:r>
            <a:r>
              <a:rPr lang="en" sz="1100">
                <a:solidFill>
                  <a:srgbClr val="A9B7C6"/>
                </a:solidFill>
              </a:rPr>
              <a:t>IKCV </a:t>
            </a:r>
            <a:r>
              <a:rPr lang="en" sz="1100">
                <a:solidFill>
                  <a:srgbClr val="CC7832"/>
                </a:solidFill>
              </a:rPr>
              <a:t>extends </a:t>
            </a:r>
            <a:r>
              <a:rPr lang="en" sz="1100">
                <a:solidFill>
                  <a:srgbClr val="A9B7C6"/>
                </a:solidFill>
              </a:rPr>
              <a:t>TemplateImpostoCondicional </a:t>
            </a:r>
            <a:r>
              <a:rPr lang="en" sz="1100">
                <a:solidFill>
                  <a:srgbClr val="33D453"/>
                </a:solidFill>
              </a:rPr>
              <a:t>{</a:t>
            </a:r>
            <a:endParaRPr sz="1100">
              <a:solidFill>
                <a:srgbClr val="33D45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D45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D45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</a:rPr>
              <a:t>   </a:t>
            </a:r>
            <a:r>
              <a:rPr lang="en" sz="1100">
                <a:solidFill>
                  <a:srgbClr val="CC7832"/>
                </a:solidFill>
              </a:rPr>
              <a:t>private boolean </a:t>
            </a:r>
            <a:r>
              <a:rPr lang="en" sz="1100">
                <a:solidFill>
                  <a:srgbClr val="FFC66D"/>
                </a:solidFill>
              </a:rPr>
              <a:t>temItemMaiorQue100Reais</a:t>
            </a:r>
            <a:r>
              <a:rPr i="1" lang="en" sz="1100">
                <a:solidFill>
                  <a:srgbClr val="19D1D4"/>
                </a:solidFill>
              </a:rPr>
              <a:t>(</a:t>
            </a:r>
            <a:r>
              <a:rPr lang="en" sz="1100">
                <a:solidFill>
                  <a:srgbClr val="A9B7C6"/>
                </a:solidFill>
              </a:rPr>
              <a:t>Orcamento </a:t>
            </a:r>
            <a:r>
              <a:rPr lang="en" sz="1100">
                <a:solidFill>
                  <a:srgbClr val="B9C618"/>
                </a:solidFill>
              </a:rPr>
              <a:t>orcamento</a:t>
            </a:r>
            <a:r>
              <a:rPr i="1" lang="en" sz="1100">
                <a:solidFill>
                  <a:srgbClr val="19D1D4"/>
                </a:solidFill>
              </a:rPr>
              <a:t>) </a:t>
            </a:r>
            <a:r>
              <a:rPr lang="en" sz="1100">
                <a:solidFill>
                  <a:srgbClr val="33D453"/>
                </a:solidFill>
              </a:rPr>
              <a:t>{</a:t>
            </a:r>
            <a:endParaRPr sz="1100">
              <a:solidFill>
                <a:srgbClr val="33D45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</a:rPr>
              <a:t>       </a:t>
            </a:r>
            <a:r>
              <a:rPr lang="en" sz="1100">
                <a:solidFill>
                  <a:srgbClr val="CC7832"/>
                </a:solidFill>
              </a:rPr>
              <a:t>for </a:t>
            </a:r>
            <a:r>
              <a:rPr i="1" lang="en" sz="1100">
                <a:solidFill>
                  <a:srgbClr val="19D1D4"/>
                </a:solidFill>
              </a:rPr>
              <a:t>(</a:t>
            </a:r>
            <a:r>
              <a:rPr lang="en" sz="1100">
                <a:solidFill>
                  <a:srgbClr val="A9B7C6"/>
                </a:solidFill>
              </a:rPr>
              <a:t>Item item : </a:t>
            </a:r>
            <a:r>
              <a:rPr lang="en" sz="1100">
                <a:solidFill>
                  <a:srgbClr val="B9C618"/>
                </a:solidFill>
              </a:rPr>
              <a:t>orcamento</a:t>
            </a:r>
            <a:r>
              <a:rPr lang="en" sz="1100">
                <a:solidFill>
                  <a:srgbClr val="A9B7C6"/>
                </a:solidFill>
              </a:rPr>
              <a:t>.getItens</a:t>
            </a:r>
            <a:r>
              <a:rPr i="1" lang="en" sz="1100">
                <a:solidFill>
                  <a:srgbClr val="19D1D4"/>
                </a:solidFill>
              </a:rPr>
              <a:t>()) </a:t>
            </a:r>
            <a:r>
              <a:rPr lang="en" sz="1100">
                <a:solidFill>
                  <a:srgbClr val="33D453"/>
                </a:solidFill>
              </a:rPr>
              <a:t>{</a:t>
            </a:r>
            <a:endParaRPr sz="1100">
              <a:solidFill>
                <a:srgbClr val="33D45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</a:rPr>
              <a:t>           </a:t>
            </a:r>
            <a:r>
              <a:rPr lang="en" sz="1100">
                <a:solidFill>
                  <a:srgbClr val="CC7832"/>
                </a:solidFill>
              </a:rPr>
              <a:t>if</a:t>
            </a:r>
            <a:r>
              <a:rPr i="1" lang="en" sz="1100">
                <a:solidFill>
                  <a:srgbClr val="19D1D4"/>
                </a:solidFill>
              </a:rPr>
              <a:t>(</a:t>
            </a:r>
            <a:r>
              <a:rPr lang="en" sz="1100">
                <a:solidFill>
                  <a:srgbClr val="A9B7C6"/>
                </a:solidFill>
              </a:rPr>
              <a:t>item.getValor</a:t>
            </a:r>
            <a:r>
              <a:rPr i="1" lang="en" sz="1100">
                <a:solidFill>
                  <a:srgbClr val="19D1D4"/>
                </a:solidFill>
              </a:rPr>
              <a:t>() </a:t>
            </a:r>
            <a:r>
              <a:rPr lang="en" sz="1100">
                <a:solidFill>
                  <a:srgbClr val="A9B7C6"/>
                </a:solidFill>
              </a:rPr>
              <a:t>&gt; </a:t>
            </a:r>
            <a:r>
              <a:rPr lang="en" sz="1100">
                <a:solidFill>
                  <a:srgbClr val="6897BB"/>
                </a:solidFill>
              </a:rPr>
              <a:t>100</a:t>
            </a:r>
            <a:r>
              <a:rPr i="1" lang="en" sz="1100">
                <a:solidFill>
                  <a:srgbClr val="19D1D4"/>
                </a:solidFill>
              </a:rPr>
              <a:t>) </a:t>
            </a:r>
            <a:r>
              <a:rPr lang="en" sz="1100">
                <a:solidFill>
                  <a:srgbClr val="CC7832"/>
                </a:solidFill>
              </a:rPr>
              <a:t>return true;</a:t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       </a:t>
            </a:r>
            <a:r>
              <a:rPr lang="en" sz="1100">
                <a:solidFill>
                  <a:srgbClr val="33D453"/>
                </a:solidFill>
              </a:rPr>
              <a:t>}</a:t>
            </a:r>
            <a:endParaRPr sz="1100">
              <a:solidFill>
                <a:srgbClr val="33D45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</a:rPr>
              <a:t>       </a:t>
            </a:r>
            <a:r>
              <a:rPr lang="en" sz="1100">
                <a:solidFill>
                  <a:srgbClr val="CC7832"/>
                </a:solidFill>
              </a:rPr>
              <a:t>return false;</a:t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   </a:t>
            </a:r>
            <a:r>
              <a:rPr lang="en" sz="1100">
                <a:solidFill>
                  <a:srgbClr val="33D453"/>
                </a:solidFill>
              </a:rPr>
              <a:t>}</a:t>
            </a:r>
            <a:endParaRPr sz="1100">
              <a:solidFill>
                <a:srgbClr val="33D45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D45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</a:rPr>
              <a:t>   </a:t>
            </a:r>
            <a:r>
              <a:rPr lang="en" sz="1100">
                <a:solidFill>
                  <a:srgbClr val="BBB529"/>
                </a:solidFill>
              </a:rPr>
              <a:t>@Override</a:t>
            </a:r>
            <a:endParaRPr sz="1100">
              <a:solidFill>
                <a:srgbClr val="BBB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529"/>
                </a:solidFill>
              </a:rPr>
              <a:t>   </a:t>
            </a:r>
            <a:r>
              <a:rPr lang="en" sz="1100">
                <a:solidFill>
                  <a:srgbClr val="CC7832"/>
                </a:solidFill>
              </a:rPr>
              <a:t>public double </a:t>
            </a:r>
            <a:r>
              <a:rPr lang="en" sz="1100">
                <a:solidFill>
                  <a:srgbClr val="FFC66D"/>
                </a:solidFill>
              </a:rPr>
              <a:t>minimaTaxacao</a:t>
            </a:r>
            <a:r>
              <a:rPr i="1" lang="en" sz="1100">
                <a:solidFill>
                  <a:srgbClr val="19D1D4"/>
                </a:solidFill>
              </a:rPr>
              <a:t>(</a:t>
            </a:r>
            <a:r>
              <a:rPr lang="en" sz="1100">
                <a:solidFill>
                  <a:srgbClr val="A9B7C6"/>
                </a:solidFill>
              </a:rPr>
              <a:t>Orcamento </a:t>
            </a:r>
            <a:r>
              <a:rPr lang="en" sz="1100">
                <a:solidFill>
                  <a:srgbClr val="B9C618"/>
                </a:solidFill>
              </a:rPr>
              <a:t>orcamento</a:t>
            </a:r>
            <a:r>
              <a:rPr i="1" lang="en" sz="1100">
                <a:solidFill>
                  <a:srgbClr val="19D1D4"/>
                </a:solidFill>
              </a:rPr>
              <a:t>) </a:t>
            </a:r>
            <a:r>
              <a:rPr lang="en" sz="1100">
                <a:solidFill>
                  <a:srgbClr val="33D453"/>
                </a:solidFill>
              </a:rPr>
              <a:t>{</a:t>
            </a:r>
            <a:endParaRPr sz="1100">
              <a:solidFill>
                <a:srgbClr val="33D45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</a:rPr>
              <a:t>       </a:t>
            </a:r>
            <a:r>
              <a:rPr lang="en" sz="1100">
                <a:solidFill>
                  <a:srgbClr val="CC7832"/>
                </a:solidFill>
              </a:rPr>
              <a:t>return </a:t>
            </a:r>
            <a:r>
              <a:rPr lang="en" sz="1100">
                <a:solidFill>
                  <a:srgbClr val="B9C618"/>
                </a:solidFill>
              </a:rPr>
              <a:t>orcamento</a:t>
            </a:r>
            <a:r>
              <a:rPr lang="en" sz="1100">
                <a:solidFill>
                  <a:srgbClr val="A9B7C6"/>
                </a:solidFill>
              </a:rPr>
              <a:t>.getValor</a:t>
            </a:r>
            <a:r>
              <a:rPr i="1" lang="en" sz="1100">
                <a:solidFill>
                  <a:srgbClr val="19D1D4"/>
                </a:solidFill>
              </a:rPr>
              <a:t>() </a:t>
            </a:r>
            <a:r>
              <a:rPr lang="en" sz="1100">
                <a:solidFill>
                  <a:srgbClr val="A9B7C6"/>
                </a:solidFill>
              </a:rPr>
              <a:t>* </a:t>
            </a:r>
            <a:r>
              <a:rPr lang="en" sz="1100">
                <a:solidFill>
                  <a:srgbClr val="6897BB"/>
                </a:solidFill>
              </a:rPr>
              <a:t>0.06</a:t>
            </a:r>
            <a:r>
              <a:rPr lang="en" sz="1100">
                <a:solidFill>
                  <a:srgbClr val="CC7832"/>
                </a:solidFill>
              </a:rPr>
              <a:t>;</a:t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   </a:t>
            </a:r>
            <a:r>
              <a:rPr lang="en" sz="1100">
                <a:solidFill>
                  <a:srgbClr val="33D453"/>
                </a:solidFill>
              </a:rPr>
              <a:t>}</a:t>
            </a:r>
            <a:endParaRPr sz="1100">
              <a:solidFill>
                <a:srgbClr val="33D45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D45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</a:rPr>
              <a:t>   </a:t>
            </a:r>
            <a:r>
              <a:rPr lang="en" sz="1100">
                <a:solidFill>
                  <a:srgbClr val="BBB529"/>
                </a:solidFill>
              </a:rPr>
              <a:t>@Override</a:t>
            </a:r>
            <a:endParaRPr sz="1100">
              <a:solidFill>
                <a:srgbClr val="BBB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529"/>
                </a:solidFill>
              </a:rPr>
              <a:t>   </a:t>
            </a:r>
            <a:r>
              <a:rPr lang="en" sz="1100">
                <a:solidFill>
                  <a:srgbClr val="CC7832"/>
                </a:solidFill>
              </a:rPr>
              <a:t>public double </a:t>
            </a:r>
            <a:r>
              <a:rPr lang="en" sz="1100">
                <a:solidFill>
                  <a:srgbClr val="FFC66D"/>
                </a:solidFill>
              </a:rPr>
              <a:t>maximaTaxacao</a:t>
            </a:r>
            <a:r>
              <a:rPr i="1" lang="en" sz="1100">
                <a:solidFill>
                  <a:srgbClr val="19D1D4"/>
                </a:solidFill>
              </a:rPr>
              <a:t>(</a:t>
            </a:r>
            <a:r>
              <a:rPr lang="en" sz="1100">
                <a:solidFill>
                  <a:srgbClr val="A9B7C6"/>
                </a:solidFill>
              </a:rPr>
              <a:t>Orcamento </a:t>
            </a:r>
            <a:r>
              <a:rPr lang="en" sz="1100">
                <a:solidFill>
                  <a:srgbClr val="B9C618"/>
                </a:solidFill>
              </a:rPr>
              <a:t>orcamento</a:t>
            </a:r>
            <a:r>
              <a:rPr i="1" lang="en" sz="1100">
                <a:solidFill>
                  <a:srgbClr val="19D1D4"/>
                </a:solidFill>
              </a:rPr>
              <a:t>) </a:t>
            </a:r>
            <a:r>
              <a:rPr lang="en" sz="1100">
                <a:solidFill>
                  <a:srgbClr val="33D453"/>
                </a:solidFill>
              </a:rPr>
              <a:t>{</a:t>
            </a:r>
            <a:endParaRPr sz="1100">
              <a:solidFill>
                <a:srgbClr val="33D45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</a:rPr>
              <a:t>       </a:t>
            </a:r>
            <a:r>
              <a:rPr lang="en" sz="1100">
                <a:solidFill>
                  <a:srgbClr val="CC7832"/>
                </a:solidFill>
              </a:rPr>
              <a:t>return </a:t>
            </a:r>
            <a:r>
              <a:rPr lang="en" sz="1100">
                <a:solidFill>
                  <a:srgbClr val="B9C618"/>
                </a:solidFill>
              </a:rPr>
              <a:t>orcamento</a:t>
            </a:r>
            <a:r>
              <a:rPr lang="en" sz="1100">
                <a:solidFill>
                  <a:srgbClr val="A9B7C6"/>
                </a:solidFill>
              </a:rPr>
              <a:t>.getValor</a:t>
            </a:r>
            <a:r>
              <a:rPr i="1" lang="en" sz="1100">
                <a:solidFill>
                  <a:srgbClr val="19D1D4"/>
                </a:solidFill>
              </a:rPr>
              <a:t>() </a:t>
            </a:r>
            <a:r>
              <a:rPr lang="en" sz="1100">
                <a:solidFill>
                  <a:srgbClr val="A9B7C6"/>
                </a:solidFill>
              </a:rPr>
              <a:t>* </a:t>
            </a:r>
            <a:r>
              <a:rPr lang="en" sz="1100">
                <a:solidFill>
                  <a:srgbClr val="6897BB"/>
                </a:solidFill>
              </a:rPr>
              <a:t>0.1</a:t>
            </a:r>
            <a:r>
              <a:rPr lang="en" sz="1100">
                <a:solidFill>
                  <a:srgbClr val="CC7832"/>
                </a:solidFill>
              </a:rPr>
              <a:t>;</a:t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   </a:t>
            </a:r>
            <a:r>
              <a:rPr lang="en" sz="1100">
                <a:solidFill>
                  <a:srgbClr val="33D453"/>
                </a:solidFill>
              </a:rPr>
              <a:t>}</a:t>
            </a:r>
            <a:endParaRPr sz="1100">
              <a:solidFill>
                <a:srgbClr val="33D45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D45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</a:rPr>
              <a:t>   </a:t>
            </a:r>
            <a:r>
              <a:rPr lang="en" sz="1100">
                <a:solidFill>
                  <a:srgbClr val="BBB529"/>
                </a:solidFill>
              </a:rPr>
              <a:t>@Override</a:t>
            </a:r>
            <a:endParaRPr sz="1100">
              <a:solidFill>
                <a:srgbClr val="BBB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529"/>
                </a:solidFill>
              </a:rPr>
              <a:t>   </a:t>
            </a:r>
            <a:r>
              <a:rPr lang="en" sz="1100">
                <a:solidFill>
                  <a:srgbClr val="CC7832"/>
                </a:solidFill>
              </a:rPr>
              <a:t>public boolean </a:t>
            </a:r>
            <a:r>
              <a:rPr lang="en" sz="1100">
                <a:solidFill>
                  <a:srgbClr val="FFC66D"/>
                </a:solidFill>
              </a:rPr>
              <a:t>deveUsarMaximaTaxacao</a:t>
            </a:r>
            <a:r>
              <a:rPr i="1" lang="en" sz="1100">
                <a:solidFill>
                  <a:srgbClr val="19D1D4"/>
                </a:solidFill>
              </a:rPr>
              <a:t>(</a:t>
            </a:r>
            <a:r>
              <a:rPr lang="en" sz="1100">
                <a:solidFill>
                  <a:srgbClr val="A9B7C6"/>
                </a:solidFill>
              </a:rPr>
              <a:t>Orcamento </a:t>
            </a:r>
            <a:r>
              <a:rPr lang="en" sz="1100">
                <a:solidFill>
                  <a:srgbClr val="B9C618"/>
                </a:solidFill>
              </a:rPr>
              <a:t>orcamento</a:t>
            </a:r>
            <a:r>
              <a:rPr i="1" lang="en" sz="1100">
                <a:solidFill>
                  <a:srgbClr val="19D1D4"/>
                </a:solidFill>
              </a:rPr>
              <a:t>) </a:t>
            </a:r>
            <a:r>
              <a:rPr lang="en" sz="1100">
                <a:solidFill>
                  <a:srgbClr val="33D453"/>
                </a:solidFill>
              </a:rPr>
              <a:t>{</a:t>
            </a:r>
            <a:endParaRPr sz="1100">
              <a:solidFill>
                <a:srgbClr val="33D45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</a:rPr>
              <a:t>       </a:t>
            </a:r>
            <a:r>
              <a:rPr lang="en" sz="1100">
                <a:solidFill>
                  <a:srgbClr val="CC7832"/>
                </a:solidFill>
              </a:rPr>
              <a:t>return </a:t>
            </a:r>
            <a:r>
              <a:rPr lang="en" sz="1100">
                <a:solidFill>
                  <a:srgbClr val="B9C618"/>
                </a:solidFill>
              </a:rPr>
              <a:t>orcamento</a:t>
            </a:r>
            <a:r>
              <a:rPr lang="en" sz="1100">
                <a:solidFill>
                  <a:srgbClr val="A9B7C6"/>
                </a:solidFill>
              </a:rPr>
              <a:t>.getValor</a:t>
            </a:r>
            <a:r>
              <a:rPr i="1" lang="en" sz="1100">
                <a:solidFill>
                  <a:srgbClr val="19D1D4"/>
                </a:solidFill>
              </a:rPr>
              <a:t>()</a:t>
            </a:r>
            <a:r>
              <a:rPr lang="en" sz="1100">
                <a:solidFill>
                  <a:srgbClr val="A9B7C6"/>
                </a:solidFill>
              </a:rPr>
              <a:t>&gt; </a:t>
            </a:r>
            <a:r>
              <a:rPr lang="en" sz="1100">
                <a:solidFill>
                  <a:srgbClr val="6897BB"/>
                </a:solidFill>
              </a:rPr>
              <a:t>500 </a:t>
            </a:r>
            <a:r>
              <a:rPr lang="en" sz="1100">
                <a:solidFill>
                  <a:srgbClr val="A9B7C6"/>
                </a:solidFill>
              </a:rPr>
              <a:t>&amp;&amp; temItemMaiorQue100Reais</a:t>
            </a:r>
            <a:r>
              <a:rPr i="1" lang="en" sz="1100">
                <a:solidFill>
                  <a:srgbClr val="19D1D4"/>
                </a:solidFill>
              </a:rPr>
              <a:t>(</a:t>
            </a:r>
            <a:r>
              <a:rPr lang="en" sz="1100">
                <a:solidFill>
                  <a:srgbClr val="B9C618"/>
                </a:solidFill>
              </a:rPr>
              <a:t>orcamento</a:t>
            </a:r>
            <a:r>
              <a:rPr i="1" lang="en" sz="1100">
                <a:solidFill>
                  <a:srgbClr val="19D1D4"/>
                </a:solidFill>
              </a:rPr>
              <a:t>)</a:t>
            </a:r>
            <a:r>
              <a:rPr lang="en" sz="1100">
                <a:solidFill>
                  <a:srgbClr val="CC7832"/>
                </a:solidFill>
              </a:rPr>
              <a:t>;</a:t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   </a:t>
            </a:r>
            <a:r>
              <a:rPr lang="en" sz="1100">
                <a:solidFill>
                  <a:srgbClr val="33D453"/>
                </a:solidFill>
              </a:rPr>
              <a:t>}</a:t>
            </a:r>
            <a:endParaRPr sz="1100">
              <a:solidFill>
                <a:srgbClr val="33D45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D453"/>
                </a:solidFill>
              </a:rPr>
              <a:t>}</a:t>
            </a:r>
            <a:endParaRPr sz="1100">
              <a:solidFill>
                <a:srgbClr val="33D45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/>
          <p:nvPr>
            <p:ph type="title"/>
          </p:nvPr>
        </p:nvSpPr>
        <p:spPr>
          <a:xfrm>
            <a:off x="204700" y="13842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Encapsulamento x Abstração</a:t>
            </a:r>
            <a:endParaRPr/>
          </a:p>
        </p:txBody>
      </p:sp>
      <p:sp>
        <p:nvSpPr>
          <p:cNvPr id="319" name="Google Shape;319;p2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Separar o código em unidades (objetos)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Conta, Agencia, Titular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Gerente, Funcionário, Cliente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Esconde atributos e métodos por razões de segurança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en"/>
              <a:t>Criar um “molde” que pode ser aplicado com facilidade para classes semelhantes: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Livro(abstrata) -&gt; Ebook, LivroFisico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Permite focar em quais informações um objeto deve conter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Polimorfismo</a:t>
            </a:r>
            <a:endParaRPr/>
          </a:p>
        </p:txBody>
      </p:sp>
      <p:sp>
        <p:nvSpPr>
          <p:cNvPr id="326" name="Google Shape;326;p30"/>
          <p:cNvSpPr txBox="1"/>
          <p:nvPr>
            <p:ph idx="1" type="subTitle"/>
          </p:nvPr>
        </p:nvSpPr>
        <p:spPr>
          <a:xfrm>
            <a:off x="730000" y="20036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Reutilização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Clareza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Manutenção de código</a:t>
            </a:r>
            <a:endParaRPr/>
          </a:p>
        </p:txBody>
      </p:sp>
      <p:sp>
        <p:nvSpPr>
          <p:cNvPr id="327" name="Google Shape;327;p30"/>
          <p:cNvSpPr/>
          <p:nvPr/>
        </p:nvSpPr>
        <p:spPr>
          <a:xfrm>
            <a:off x="4776100" y="116525"/>
            <a:ext cx="4052400" cy="973800"/>
          </a:xfrm>
          <a:prstGeom prst="roundRect">
            <a:avLst>
              <a:gd fmla="val 4334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public abstract class </a:t>
            </a:r>
            <a:r>
              <a:rPr lang="en" sz="1100">
                <a:solidFill>
                  <a:srgbClr val="A9B7C6"/>
                </a:solidFill>
              </a:rPr>
              <a:t>OperacaoMatematica {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   </a:t>
            </a:r>
            <a:r>
              <a:rPr lang="en" sz="1100">
                <a:solidFill>
                  <a:srgbClr val="CC7832"/>
                </a:solidFill>
              </a:rPr>
              <a:t>public abstract double </a:t>
            </a:r>
            <a:r>
              <a:rPr lang="en" sz="1100">
                <a:solidFill>
                  <a:srgbClr val="FFC66D"/>
                </a:solidFill>
              </a:rPr>
              <a:t>calcula</a:t>
            </a:r>
            <a:r>
              <a:rPr lang="en" sz="1100">
                <a:solidFill>
                  <a:srgbClr val="A9B7C6"/>
                </a:solidFill>
              </a:rPr>
              <a:t>(</a:t>
            </a:r>
            <a:r>
              <a:rPr lang="en" sz="1100">
                <a:solidFill>
                  <a:srgbClr val="CC7832"/>
                </a:solidFill>
              </a:rPr>
              <a:t>double </a:t>
            </a:r>
            <a:r>
              <a:rPr lang="en" sz="1100">
                <a:solidFill>
                  <a:srgbClr val="A9B7C6"/>
                </a:solidFill>
              </a:rPr>
              <a:t>x</a:t>
            </a:r>
            <a:r>
              <a:rPr lang="en" sz="1100">
                <a:solidFill>
                  <a:srgbClr val="CC7832"/>
                </a:solidFill>
              </a:rPr>
              <a:t>, double </a:t>
            </a:r>
            <a:r>
              <a:rPr lang="en" sz="1100">
                <a:solidFill>
                  <a:srgbClr val="A9B7C6"/>
                </a:solidFill>
              </a:rPr>
              <a:t>y)</a:t>
            </a:r>
            <a:r>
              <a:rPr lang="en" sz="1100">
                <a:solidFill>
                  <a:srgbClr val="CC7832"/>
                </a:solidFill>
              </a:rPr>
              <a:t>;</a:t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}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0"/>
          <p:cNvSpPr/>
          <p:nvPr/>
        </p:nvSpPr>
        <p:spPr>
          <a:xfrm>
            <a:off x="4776100" y="1140775"/>
            <a:ext cx="4052400" cy="1579200"/>
          </a:xfrm>
          <a:prstGeom prst="roundRect">
            <a:avLst>
              <a:gd fmla="val 4334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public class </a:t>
            </a:r>
            <a:r>
              <a:rPr lang="en" sz="1100">
                <a:solidFill>
                  <a:srgbClr val="A9B7C6"/>
                </a:solidFill>
              </a:rPr>
              <a:t>Soma </a:t>
            </a:r>
            <a:r>
              <a:rPr lang="en" sz="1100">
                <a:solidFill>
                  <a:srgbClr val="CC7832"/>
                </a:solidFill>
              </a:rPr>
              <a:t>extends </a:t>
            </a:r>
            <a:r>
              <a:rPr lang="en" sz="1100">
                <a:solidFill>
                  <a:srgbClr val="A9B7C6"/>
                </a:solidFill>
              </a:rPr>
              <a:t>OperacaoMatematica {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   </a:t>
            </a:r>
            <a:r>
              <a:rPr lang="en" sz="1100">
                <a:solidFill>
                  <a:srgbClr val="BBB529"/>
                </a:solidFill>
              </a:rPr>
              <a:t>@Override</a:t>
            </a:r>
            <a:endParaRPr sz="1100">
              <a:solidFill>
                <a:srgbClr val="BBB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529"/>
                </a:solidFill>
              </a:rPr>
              <a:t>   </a:t>
            </a:r>
            <a:r>
              <a:rPr lang="en" sz="1100">
                <a:solidFill>
                  <a:srgbClr val="CC7832"/>
                </a:solidFill>
              </a:rPr>
              <a:t>public double </a:t>
            </a:r>
            <a:r>
              <a:rPr lang="en" sz="1100">
                <a:solidFill>
                  <a:srgbClr val="FFC66D"/>
                </a:solidFill>
              </a:rPr>
              <a:t>calcula</a:t>
            </a:r>
            <a:r>
              <a:rPr lang="en" sz="1100">
                <a:solidFill>
                  <a:srgbClr val="A9B7C6"/>
                </a:solidFill>
              </a:rPr>
              <a:t>(</a:t>
            </a:r>
            <a:r>
              <a:rPr lang="en" sz="1100">
                <a:solidFill>
                  <a:srgbClr val="CC7832"/>
                </a:solidFill>
              </a:rPr>
              <a:t>double </a:t>
            </a:r>
            <a:r>
              <a:rPr lang="en" sz="1100">
                <a:solidFill>
                  <a:srgbClr val="A9B7C6"/>
                </a:solidFill>
              </a:rPr>
              <a:t>x</a:t>
            </a:r>
            <a:r>
              <a:rPr lang="en" sz="1100">
                <a:solidFill>
                  <a:srgbClr val="CC7832"/>
                </a:solidFill>
              </a:rPr>
              <a:t>, double </a:t>
            </a:r>
            <a:r>
              <a:rPr lang="en" sz="1100">
                <a:solidFill>
                  <a:srgbClr val="A9B7C6"/>
                </a:solidFill>
              </a:rPr>
              <a:t>y) {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       </a:t>
            </a:r>
            <a:r>
              <a:rPr lang="en" sz="1100">
                <a:solidFill>
                  <a:srgbClr val="CC7832"/>
                </a:solidFill>
              </a:rPr>
              <a:t>return </a:t>
            </a:r>
            <a:r>
              <a:rPr lang="en" sz="1100">
                <a:solidFill>
                  <a:srgbClr val="A9B7C6"/>
                </a:solidFill>
              </a:rPr>
              <a:t>x+y</a:t>
            </a:r>
            <a:r>
              <a:rPr lang="en" sz="1100">
                <a:solidFill>
                  <a:srgbClr val="CC7832"/>
                </a:solidFill>
              </a:rPr>
              <a:t>;</a:t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   </a:t>
            </a:r>
            <a:r>
              <a:rPr lang="en" sz="1100">
                <a:solidFill>
                  <a:srgbClr val="A9B7C6"/>
                </a:solidFill>
              </a:rPr>
              <a:t>}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}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</a:endParaRPr>
          </a:p>
        </p:txBody>
      </p:sp>
      <p:sp>
        <p:nvSpPr>
          <p:cNvPr id="329" name="Google Shape;329;p30"/>
          <p:cNvSpPr/>
          <p:nvPr/>
        </p:nvSpPr>
        <p:spPr>
          <a:xfrm>
            <a:off x="4776100" y="2770425"/>
            <a:ext cx="4052400" cy="2323800"/>
          </a:xfrm>
          <a:prstGeom prst="roundRect">
            <a:avLst>
              <a:gd fmla="val 4311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public class </a:t>
            </a:r>
            <a:r>
              <a:rPr lang="en" sz="1100">
                <a:solidFill>
                  <a:srgbClr val="A9B7C6"/>
                </a:solidFill>
              </a:rPr>
              <a:t>Teste {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   </a:t>
            </a:r>
            <a:r>
              <a:rPr lang="en" sz="1100">
                <a:solidFill>
                  <a:srgbClr val="CC7832"/>
                </a:solidFill>
              </a:rPr>
              <a:t>public static void </a:t>
            </a:r>
            <a:r>
              <a:rPr lang="en" sz="1100">
                <a:solidFill>
                  <a:srgbClr val="FFC66D"/>
                </a:solidFill>
              </a:rPr>
              <a:t>main</a:t>
            </a:r>
            <a:r>
              <a:rPr lang="en" sz="1100">
                <a:solidFill>
                  <a:srgbClr val="A9B7C6"/>
                </a:solidFill>
              </a:rPr>
              <a:t>(String[] args) {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       OperacaoMatematica soma = </a:t>
            </a:r>
            <a:r>
              <a:rPr lang="en" sz="1100">
                <a:solidFill>
                  <a:srgbClr val="CC7832"/>
                </a:solidFill>
              </a:rPr>
              <a:t>new </a:t>
            </a:r>
            <a:r>
              <a:rPr lang="en" sz="1100">
                <a:solidFill>
                  <a:srgbClr val="A9B7C6"/>
                </a:solidFill>
              </a:rPr>
              <a:t>Soma()</a:t>
            </a:r>
            <a:r>
              <a:rPr lang="en" sz="1100">
                <a:solidFill>
                  <a:srgbClr val="CC7832"/>
                </a:solidFill>
              </a:rPr>
              <a:t>;</a:t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       </a:t>
            </a:r>
            <a:r>
              <a:rPr lang="en" sz="1100">
                <a:solidFill>
                  <a:srgbClr val="A9B7C6"/>
                </a:solidFill>
              </a:rPr>
              <a:t>Soma soma2 = </a:t>
            </a:r>
            <a:r>
              <a:rPr lang="en" sz="1100">
                <a:solidFill>
                  <a:srgbClr val="CC7832"/>
                </a:solidFill>
              </a:rPr>
              <a:t>new </a:t>
            </a:r>
            <a:r>
              <a:rPr lang="en" sz="1100">
                <a:solidFill>
                  <a:srgbClr val="A9B7C6"/>
                </a:solidFill>
              </a:rPr>
              <a:t>Soma()</a:t>
            </a:r>
            <a:r>
              <a:rPr lang="en" sz="1100">
                <a:solidFill>
                  <a:srgbClr val="CC7832"/>
                </a:solidFill>
              </a:rPr>
              <a:t>;</a:t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       </a:t>
            </a:r>
            <a:r>
              <a:rPr lang="en" sz="1100">
                <a:solidFill>
                  <a:srgbClr val="A9B7C6"/>
                </a:solidFill>
              </a:rPr>
              <a:t>soma.calcula(</a:t>
            </a:r>
            <a:r>
              <a:rPr lang="en" sz="1100">
                <a:solidFill>
                  <a:srgbClr val="6897BB"/>
                </a:solidFill>
              </a:rPr>
              <a:t>5</a:t>
            </a:r>
            <a:r>
              <a:rPr lang="en" sz="1100">
                <a:solidFill>
                  <a:srgbClr val="CC7832"/>
                </a:solidFill>
              </a:rPr>
              <a:t>,</a:t>
            </a:r>
            <a:r>
              <a:rPr lang="en" sz="1100">
                <a:solidFill>
                  <a:srgbClr val="6897BB"/>
                </a:solidFill>
              </a:rPr>
              <a:t>7</a:t>
            </a:r>
            <a:r>
              <a:rPr lang="en" sz="1100">
                <a:solidFill>
                  <a:srgbClr val="A9B7C6"/>
                </a:solidFill>
              </a:rPr>
              <a:t>)</a:t>
            </a:r>
            <a:r>
              <a:rPr lang="en" sz="1100">
                <a:solidFill>
                  <a:srgbClr val="CC7832"/>
                </a:solidFill>
              </a:rPr>
              <a:t>;</a:t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       </a:t>
            </a:r>
            <a:r>
              <a:rPr lang="en" sz="1100">
                <a:solidFill>
                  <a:srgbClr val="A9B7C6"/>
                </a:solidFill>
              </a:rPr>
              <a:t>soma2.calcula(</a:t>
            </a:r>
            <a:r>
              <a:rPr lang="en" sz="1100">
                <a:solidFill>
                  <a:srgbClr val="6897BB"/>
                </a:solidFill>
              </a:rPr>
              <a:t>8</a:t>
            </a:r>
            <a:r>
              <a:rPr lang="en" sz="1100">
                <a:solidFill>
                  <a:srgbClr val="CC7832"/>
                </a:solidFill>
              </a:rPr>
              <a:t>,</a:t>
            </a:r>
            <a:r>
              <a:rPr lang="en" sz="1100">
                <a:solidFill>
                  <a:srgbClr val="6897BB"/>
                </a:solidFill>
              </a:rPr>
              <a:t>9</a:t>
            </a:r>
            <a:r>
              <a:rPr lang="en" sz="1100">
                <a:solidFill>
                  <a:srgbClr val="A9B7C6"/>
                </a:solidFill>
              </a:rPr>
              <a:t>)</a:t>
            </a:r>
            <a:r>
              <a:rPr lang="en" sz="1100">
                <a:solidFill>
                  <a:srgbClr val="CC7832"/>
                </a:solidFill>
              </a:rPr>
              <a:t>;</a:t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       </a:t>
            </a:r>
            <a:r>
              <a:rPr lang="en" sz="1100">
                <a:solidFill>
                  <a:srgbClr val="A9B7C6"/>
                </a:solidFill>
              </a:rPr>
              <a:t>OperacaoMatematica sub = </a:t>
            </a:r>
            <a:r>
              <a:rPr lang="en" sz="1100">
                <a:solidFill>
                  <a:srgbClr val="CC7832"/>
                </a:solidFill>
              </a:rPr>
              <a:t>new </a:t>
            </a:r>
            <a:r>
              <a:rPr lang="en" sz="1100">
                <a:solidFill>
                  <a:srgbClr val="A9B7C6"/>
                </a:solidFill>
              </a:rPr>
              <a:t>Subtracao()</a:t>
            </a:r>
            <a:r>
              <a:rPr lang="en" sz="1100">
                <a:solidFill>
                  <a:srgbClr val="CC7832"/>
                </a:solidFill>
              </a:rPr>
              <a:t>;</a:t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       </a:t>
            </a:r>
            <a:r>
              <a:rPr lang="en" sz="1100">
                <a:solidFill>
                  <a:srgbClr val="A9B7C6"/>
                </a:solidFill>
              </a:rPr>
              <a:t>sub.calcula(</a:t>
            </a:r>
            <a:r>
              <a:rPr lang="en" sz="1100">
                <a:solidFill>
                  <a:srgbClr val="6897BB"/>
                </a:solidFill>
              </a:rPr>
              <a:t>7</a:t>
            </a:r>
            <a:r>
              <a:rPr lang="en" sz="1100">
                <a:solidFill>
                  <a:srgbClr val="CC7832"/>
                </a:solidFill>
              </a:rPr>
              <a:t>,</a:t>
            </a:r>
            <a:r>
              <a:rPr lang="en" sz="1100">
                <a:solidFill>
                  <a:srgbClr val="6897BB"/>
                </a:solidFill>
              </a:rPr>
              <a:t>5</a:t>
            </a:r>
            <a:r>
              <a:rPr lang="en" sz="1100">
                <a:solidFill>
                  <a:srgbClr val="A9B7C6"/>
                </a:solidFill>
              </a:rPr>
              <a:t>)</a:t>
            </a:r>
            <a:r>
              <a:rPr lang="en" sz="1100">
                <a:solidFill>
                  <a:srgbClr val="CC7832"/>
                </a:solidFill>
              </a:rPr>
              <a:t>;</a:t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      </a:t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   </a:t>
            </a:r>
            <a:r>
              <a:rPr lang="en" sz="1100">
                <a:solidFill>
                  <a:srgbClr val="A9B7C6"/>
                </a:solidFill>
              </a:rPr>
              <a:t>}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}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/>
          <p:nvPr>
            <p:ph type="title"/>
          </p:nvPr>
        </p:nvSpPr>
        <p:spPr>
          <a:xfrm>
            <a:off x="730000" y="1318650"/>
            <a:ext cx="4059000" cy="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(protocolo)</a:t>
            </a:r>
            <a:endParaRPr/>
          </a:p>
        </p:txBody>
      </p:sp>
      <p:sp>
        <p:nvSpPr>
          <p:cNvPr id="335" name="Google Shape;335;p31"/>
          <p:cNvSpPr/>
          <p:nvPr/>
        </p:nvSpPr>
        <p:spPr>
          <a:xfrm>
            <a:off x="3666006" y="1953675"/>
            <a:ext cx="1251300" cy="3600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Animal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6" name="Google Shape;336;p31"/>
          <p:cNvSpPr/>
          <p:nvPr/>
        </p:nvSpPr>
        <p:spPr>
          <a:xfrm>
            <a:off x="1466900" y="2421943"/>
            <a:ext cx="1251300" cy="3600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31"/>
          <p:cNvSpPr/>
          <p:nvPr/>
        </p:nvSpPr>
        <p:spPr>
          <a:xfrm>
            <a:off x="3666009" y="2607293"/>
            <a:ext cx="1251300" cy="3600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Mamifero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8" name="Google Shape;338;p31"/>
          <p:cNvSpPr/>
          <p:nvPr/>
        </p:nvSpPr>
        <p:spPr>
          <a:xfrm>
            <a:off x="4367896" y="3260936"/>
            <a:ext cx="1251300" cy="3600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Cachorro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9" name="Google Shape;339;p31"/>
          <p:cNvSpPr/>
          <p:nvPr/>
        </p:nvSpPr>
        <p:spPr>
          <a:xfrm>
            <a:off x="2917408" y="3260936"/>
            <a:ext cx="1251300" cy="3600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Cavalo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0" name="Google Shape;340;p31"/>
          <p:cNvSpPr/>
          <p:nvPr/>
        </p:nvSpPr>
        <p:spPr>
          <a:xfrm>
            <a:off x="1466900" y="3260936"/>
            <a:ext cx="1251300" cy="3600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Papagario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41" name="Google Shape;341;p31"/>
          <p:cNvCxnSpPr>
            <a:stCxn id="335" idx="2"/>
            <a:endCxn id="337" idx="0"/>
          </p:cNvCxnSpPr>
          <p:nvPr/>
        </p:nvCxnSpPr>
        <p:spPr>
          <a:xfrm flipH="1" rot="-5400000">
            <a:off x="4145106" y="2460225"/>
            <a:ext cx="293700" cy="6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2" name="Google Shape;342;p31"/>
          <p:cNvCxnSpPr>
            <a:stCxn id="336" idx="0"/>
            <a:endCxn id="335" idx="1"/>
          </p:cNvCxnSpPr>
          <p:nvPr/>
        </p:nvCxnSpPr>
        <p:spPr>
          <a:xfrm rot="-5400000">
            <a:off x="2735150" y="1491043"/>
            <a:ext cx="288300" cy="15735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3" name="Google Shape;343;p31"/>
          <p:cNvCxnSpPr>
            <a:stCxn id="340" idx="0"/>
            <a:endCxn id="336" idx="2"/>
          </p:cNvCxnSpPr>
          <p:nvPr/>
        </p:nvCxnSpPr>
        <p:spPr>
          <a:xfrm rot="-5400000">
            <a:off x="1853300" y="3021086"/>
            <a:ext cx="479100" cy="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4" name="Google Shape;344;p31"/>
          <p:cNvCxnSpPr>
            <a:stCxn id="337" idx="2"/>
            <a:endCxn id="338" idx="0"/>
          </p:cNvCxnSpPr>
          <p:nvPr/>
        </p:nvCxnSpPr>
        <p:spPr>
          <a:xfrm flipH="1" rot="-5400000">
            <a:off x="4495809" y="2763143"/>
            <a:ext cx="293700" cy="7020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5" name="Google Shape;345;p31"/>
          <p:cNvCxnSpPr>
            <a:stCxn id="339" idx="0"/>
            <a:endCxn id="337" idx="2"/>
          </p:cNvCxnSpPr>
          <p:nvPr/>
        </p:nvCxnSpPr>
        <p:spPr>
          <a:xfrm rot="-5400000">
            <a:off x="3770458" y="2739836"/>
            <a:ext cx="293700" cy="7485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6" name="Google Shape;346;p31"/>
          <p:cNvSpPr/>
          <p:nvPr/>
        </p:nvSpPr>
        <p:spPr>
          <a:xfrm>
            <a:off x="6104421" y="2280536"/>
            <a:ext cx="1251300" cy="3600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Baleia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47" name="Google Shape;347;p31"/>
          <p:cNvCxnSpPr>
            <a:stCxn id="337" idx="3"/>
            <a:endCxn id="346" idx="0"/>
          </p:cNvCxnSpPr>
          <p:nvPr/>
        </p:nvCxnSpPr>
        <p:spPr>
          <a:xfrm flipH="1" rot="10800000">
            <a:off x="4917309" y="2280593"/>
            <a:ext cx="1812900" cy="506700"/>
          </a:xfrm>
          <a:prstGeom prst="bentConnector4">
            <a:avLst>
              <a:gd fmla="val 32741" name="adj1"/>
              <a:gd fmla="val 147007" name="adj2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31"/>
          <p:cNvSpPr/>
          <p:nvPr/>
        </p:nvSpPr>
        <p:spPr>
          <a:xfrm>
            <a:off x="4367900" y="4399350"/>
            <a:ext cx="1818900" cy="360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AnimalEstimacao</a:t>
            </a:r>
            <a:endParaRPr/>
          </a:p>
        </p:txBody>
      </p:sp>
      <p:cxnSp>
        <p:nvCxnSpPr>
          <p:cNvPr id="349" name="Google Shape;349;p31"/>
          <p:cNvCxnSpPr>
            <a:stCxn id="348" idx="3"/>
            <a:endCxn id="338" idx="2"/>
          </p:cNvCxnSpPr>
          <p:nvPr/>
        </p:nvCxnSpPr>
        <p:spPr>
          <a:xfrm flipH="1" rot="5400000">
            <a:off x="4746200" y="3868200"/>
            <a:ext cx="778500" cy="2838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31"/>
          <p:cNvCxnSpPr>
            <a:stCxn id="351" idx="2"/>
            <a:endCxn id="348" idx="3"/>
          </p:cNvCxnSpPr>
          <p:nvPr/>
        </p:nvCxnSpPr>
        <p:spPr>
          <a:xfrm rot="5400000">
            <a:off x="5623846" y="3426836"/>
            <a:ext cx="626100" cy="13191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p31"/>
          <p:cNvSpPr/>
          <p:nvPr/>
        </p:nvSpPr>
        <p:spPr>
          <a:xfrm>
            <a:off x="1850050" y="4399350"/>
            <a:ext cx="1818900" cy="360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AnimalDomesticado</a:t>
            </a:r>
            <a:endParaRPr/>
          </a:p>
        </p:txBody>
      </p:sp>
      <p:sp>
        <p:nvSpPr>
          <p:cNvPr id="351" name="Google Shape;351;p31"/>
          <p:cNvSpPr/>
          <p:nvPr/>
        </p:nvSpPr>
        <p:spPr>
          <a:xfrm>
            <a:off x="5970796" y="3413336"/>
            <a:ext cx="1251300" cy="3600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Gato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53" name="Google Shape;353;p31"/>
          <p:cNvCxnSpPr>
            <a:stCxn id="351" idx="0"/>
            <a:endCxn id="337" idx="3"/>
          </p:cNvCxnSpPr>
          <p:nvPr/>
        </p:nvCxnSpPr>
        <p:spPr>
          <a:xfrm flipH="1" rot="5400000">
            <a:off x="5443846" y="2260736"/>
            <a:ext cx="626100" cy="1679100"/>
          </a:xfrm>
          <a:prstGeom prst="bentConnector2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31"/>
          <p:cNvCxnSpPr>
            <a:stCxn id="352" idx="3"/>
            <a:endCxn id="339" idx="2"/>
          </p:cNvCxnSpPr>
          <p:nvPr/>
        </p:nvCxnSpPr>
        <p:spPr>
          <a:xfrm rot="-5400000">
            <a:off x="2762050" y="3618300"/>
            <a:ext cx="778500" cy="7836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31"/>
          <p:cNvCxnSpPr>
            <a:stCxn id="352" idx="3"/>
            <a:endCxn id="338" idx="2"/>
          </p:cNvCxnSpPr>
          <p:nvPr/>
        </p:nvCxnSpPr>
        <p:spPr>
          <a:xfrm rot="-5400000">
            <a:off x="3487300" y="2893050"/>
            <a:ext cx="778500" cy="22341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1"/>
          <p:cNvCxnSpPr>
            <a:stCxn id="352" idx="3"/>
            <a:endCxn id="351" idx="2"/>
          </p:cNvCxnSpPr>
          <p:nvPr/>
        </p:nvCxnSpPr>
        <p:spPr>
          <a:xfrm rot="-5400000">
            <a:off x="4364950" y="2167800"/>
            <a:ext cx="626100" cy="38370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p31"/>
          <p:cNvSpPr/>
          <p:nvPr/>
        </p:nvSpPr>
        <p:spPr>
          <a:xfrm>
            <a:off x="7083700" y="690150"/>
            <a:ext cx="2060400" cy="88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1"/>
          <p:cNvSpPr/>
          <p:nvPr/>
        </p:nvSpPr>
        <p:spPr>
          <a:xfrm>
            <a:off x="7292525" y="764595"/>
            <a:ext cx="169200" cy="169200"/>
          </a:xfrm>
          <a:prstGeom prst="ellipse">
            <a:avLst/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1"/>
          <p:cNvSpPr txBox="1"/>
          <p:nvPr/>
        </p:nvSpPr>
        <p:spPr>
          <a:xfrm>
            <a:off x="7565900" y="705045"/>
            <a:ext cx="14136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Classe Abstrata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31"/>
          <p:cNvSpPr/>
          <p:nvPr/>
        </p:nvSpPr>
        <p:spPr>
          <a:xfrm>
            <a:off x="7292525" y="1056135"/>
            <a:ext cx="169200" cy="169200"/>
          </a:xfrm>
          <a:prstGeom prst="ellipse">
            <a:avLst/>
          </a:prstGeom>
          <a:solidFill>
            <a:srgbClr val="0E94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1"/>
          <p:cNvSpPr txBox="1"/>
          <p:nvPr/>
        </p:nvSpPr>
        <p:spPr>
          <a:xfrm>
            <a:off x="7565900" y="996585"/>
            <a:ext cx="14136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Classe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2" name="Google Shape;362;p31"/>
          <p:cNvSpPr/>
          <p:nvPr/>
        </p:nvSpPr>
        <p:spPr>
          <a:xfrm>
            <a:off x="7292525" y="1347675"/>
            <a:ext cx="169200" cy="1692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1"/>
          <p:cNvSpPr txBox="1"/>
          <p:nvPr/>
        </p:nvSpPr>
        <p:spPr>
          <a:xfrm>
            <a:off x="7565900" y="1288125"/>
            <a:ext cx="14136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Interface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2"/>
          <p:cNvSpPr/>
          <p:nvPr/>
        </p:nvSpPr>
        <p:spPr>
          <a:xfrm>
            <a:off x="389675" y="1480650"/>
            <a:ext cx="3707400" cy="2182200"/>
          </a:xfrm>
          <a:prstGeom prst="roundRect">
            <a:avLst>
              <a:gd fmla="val 8163" name="adj"/>
            </a:avLst>
          </a:prstGeom>
          <a:solidFill>
            <a:srgbClr val="434343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public abstract class </a:t>
            </a:r>
            <a:r>
              <a:rPr lang="en" sz="1100">
                <a:solidFill>
                  <a:srgbClr val="A9B7C6"/>
                </a:solidFill>
              </a:rPr>
              <a:t>Animal {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   </a:t>
            </a:r>
            <a:r>
              <a:rPr lang="en" sz="1100">
                <a:solidFill>
                  <a:srgbClr val="CC7832"/>
                </a:solidFill>
              </a:rPr>
              <a:t>private </a:t>
            </a:r>
            <a:r>
              <a:rPr lang="en" sz="1100">
                <a:solidFill>
                  <a:srgbClr val="A9B7C6"/>
                </a:solidFill>
              </a:rPr>
              <a:t>String </a:t>
            </a:r>
            <a:r>
              <a:rPr lang="en" sz="1100">
                <a:solidFill>
                  <a:srgbClr val="9876AA"/>
                </a:solidFill>
              </a:rPr>
              <a:t>nome</a:t>
            </a:r>
            <a:r>
              <a:rPr lang="en" sz="1100">
                <a:solidFill>
                  <a:srgbClr val="CC7832"/>
                </a:solidFill>
              </a:rPr>
              <a:t>;</a:t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   public abstract </a:t>
            </a:r>
            <a:r>
              <a:rPr lang="en" sz="1100">
                <a:solidFill>
                  <a:srgbClr val="A9B7C6"/>
                </a:solidFill>
              </a:rPr>
              <a:t>String </a:t>
            </a:r>
            <a:r>
              <a:rPr lang="en" sz="1100">
                <a:solidFill>
                  <a:srgbClr val="FFC66D"/>
                </a:solidFill>
              </a:rPr>
              <a:t>emitirSom</a:t>
            </a:r>
            <a:r>
              <a:rPr lang="en" sz="1100">
                <a:solidFill>
                  <a:srgbClr val="A9B7C6"/>
                </a:solidFill>
              </a:rPr>
              <a:t>()</a:t>
            </a:r>
            <a:r>
              <a:rPr lang="en" sz="1100">
                <a:solidFill>
                  <a:srgbClr val="CC7832"/>
                </a:solidFill>
              </a:rPr>
              <a:t>;</a:t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   public </a:t>
            </a:r>
            <a:r>
              <a:rPr lang="en" sz="1100">
                <a:solidFill>
                  <a:srgbClr val="A9B7C6"/>
                </a:solidFill>
              </a:rPr>
              <a:t>String </a:t>
            </a:r>
            <a:r>
              <a:rPr lang="en" sz="1100">
                <a:solidFill>
                  <a:srgbClr val="FFC66D"/>
                </a:solidFill>
              </a:rPr>
              <a:t>getNome</a:t>
            </a:r>
            <a:r>
              <a:rPr lang="en" sz="1100">
                <a:solidFill>
                  <a:srgbClr val="A9B7C6"/>
                </a:solidFill>
              </a:rPr>
              <a:t>() { </a:t>
            </a:r>
            <a:r>
              <a:rPr lang="en" sz="1100">
                <a:solidFill>
                  <a:srgbClr val="CC7832"/>
                </a:solidFill>
              </a:rPr>
              <a:t>return </a:t>
            </a:r>
            <a:r>
              <a:rPr lang="en" sz="1100">
                <a:solidFill>
                  <a:srgbClr val="9876AA"/>
                </a:solidFill>
              </a:rPr>
              <a:t>nome</a:t>
            </a:r>
            <a:r>
              <a:rPr lang="en" sz="1100">
                <a:solidFill>
                  <a:srgbClr val="CC7832"/>
                </a:solidFill>
              </a:rPr>
              <a:t>; </a:t>
            </a:r>
            <a:r>
              <a:rPr lang="en" sz="1100">
                <a:solidFill>
                  <a:srgbClr val="A9B7C6"/>
                </a:solidFill>
              </a:rPr>
              <a:t>}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   </a:t>
            </a:r>
            <a:r>
              <a:rPr lang="en" sz="1100">
                <a:solidFill>
                  <a:srgbClr val="CC7832"/>
                </a:solidFill>
              </a:rPr>
              <a:t>public void </a:t>
            </a:r>
            <a:r>
              <a:rPr lang="en" sz="1100">
                <a:solidFill>
                  <a:srgbClr val="FFC66D"/>
                </a:solidFill>
              </a:rPr>
              <a:t>setNome</a:t>
            </a:r>
            <a:r>
              <a:rPr lang="en" sz="1100">
                <a:solidFill>
                  <a:srgbClr val="A9B7C6"/>
                </a:solidFill>
              </a:rPr>
              <a:t>(String nome) { </a:t>
            </a:r>
            <a:r>
              <a:rPr lang="en" sz="1100">
                <a:solidFill>
                  <a:srgbClr val="CC7832"/>
                </a:solidFill>
              </a:rPr>
              <a:t>this</a:t>
            </a:r>
            <a:r>
              <a:rPr lang="en" sz="1100">
                <a:solidFill>
                  <a:srgbClr val="A9B7C6"/>
                </a:solidFill>
              </a:rPr>
              <a:t>.</a:t>
            </a:r>
            <a:r>
              <a:rPr lang="en" sz="1100">
                <a:solidFill>
                  <a:srgbClr val="9876AA"/>
                </a:solidFill>
              </a:rPr>
              <a:t>nome </a:t>
            </a:r>
            <a:r>
              <a:rPr lang="en" sz="1100">
                <a:solidFill>
                  <a:srgbClr val="A9B7C6"/>
                </a:solidFill>
              </a:rPr>
              <a:t>= nome</a:t>
            </a:r>
            <a:r>
              <a:rPr lang="en" sz="1100">
                <a:solidFill>
                  <a:srgbClr val="CC7832"/>
                </a:solidFill>
              </a:rPr>
              <a:t>; </a:t>
            </a:r>
            <a:r>
              <a:rPr lang="en" sz="1100">
                <a:solidFill>
                  <a:srgbClr val="A9B7C6"/>
                </a:solidFill>
              </a:rPr>
              <a:t>}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}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2"/>
          <p:cNvSpPr/>
          <p:nvPr/>
        </p:nvSpPr>
        <p:spPr>
          <a:xfrm>
            <a:off x="4928375" y="1013250"/>
            <a:ext cx="3707400" cy="1558500"/>
          </a:xfrm>
          <a:prstGeom prst="roundRect">
            <a:avLst>
              <a:gd fmla="val 8163" name="adj"/>
            </a:avLst>
          </a:prstGeom>
          <a:solidFill>
            <a:srgbClr val="434343"/>
          </a:solidFill>
          <a:ln cap="flat" cmpd="sng" w="1905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public abstract class </a:t>
            </a:r>
            <a:r>
              <a:rPr lang="en" sz="1100">
                <a:solidFill>
                  <a:srgbClr val="A9B7C6"/>
                </a:solidFill>
              </a:rPr>
              <a:t>Mamifero </a:t>
            </a:r>
            <a:r>
              <a:rPr lang="en" sz="1100">
                <a:solidFill>
                  <a:srgbClr val="CC7832"/>
                </a:solidFill>
              </a:rPr>
              <a:t>extends </a:t>
            </a:r>
            <a:r>
              <a:rPr lang="en" sz="1100">
                <a:solidFill>
                  <a:srgbClr val="A9B7C6"/>
                </a:solidFill>
              </a:rPr>
              <a:t>Animal {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   </a:t>
            </a:r>
            <a:r>
              <a:rPr lang="en" sz="1100">
                <a:solidFill>
                  <a:srgbClr val="CC7832"/>
                </a:solidFill>
              </a:rPr>
              <a:t>private </a:t>
            </a:r>
            <a:r>
              <a:rPr lang="en" sz="1100">
                <a:solidFill>
                  <a:srgbClr val="A9B7C6"/>
                </a:solidFill>
              </a:rPr>
              <a:t>String </a:t>
            </a:r>
            <a:r>
              <a:rPr lang="en" sz="1100">
                <a:solidFill>
                  <a:srgbClr val="9876AA"/>
                </a:solidFill>
              </a:rPr>
              <a:t>especie</a:t>
            </a:r>
            <a:r>
              <a:rPr lang="en" sz="1100">
                <a:solidFill>
                  <a:srgbClr val="CC7832"/>
                </a:solidFill>
              </a:rPr>
              <a:t>;</a:t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   public abstract void </a:t>
            </a:r>
            <a:r>
              <a:rPr lang="en" sz="1100">
                <a:solidFill>
                  <a:srgbClr val="FFC66D"/>
                </a:solidFill>
              </a:rPr>
              <a:t>amamentar</a:t>
            </a:r>
            <a:r>
              <a:rPr lang="en" sz="1100">
                <a:solidFill>
                  <a:srgbClr val="A9B7C6"/>
                </a:solidFill>
              </a:rPr>
              <a:t>()</a:t>
            </a:r>
            <a:r>
              <a:rPr lang="en" sz="1100">
                <a:solidFill>
                  <a:srgbClr val="CC7832"/>
                </a:solidFill>
              </a:rPr>
              <a:t>;</a:t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}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</a:endParaRPr>
          </a:p>
        </p:txBody>
      </p:sp>
      <p:sp>
        <p:nvSpPr>
          <p:cNvPr id="370" name="Google Shape;370;p32"/>
          <p:cNvSpPr/>
          <p:nvPr/>
        </p:nvSpPr>
        <p:spPr>
          <a:xfrm>
            <a:off x="4928500" y="2950275"/>
            <a:ext cx="3707400" cy="1008300"/>
          </a:xfrm>
          <a:prstGeom prst="roundRect">
            <a:avLst>
              <a:gd fmla="val 8163" name="adj"/>
            </a:avLst>
          </a:prstGeom>
          <a:solidFill>
            <a:srgbClr val="434343"/>
          </a:solidFill>
          <a:ln cap="flat" cmpd="sng" w="1905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public abstract class </a:t>
            </a:r>
            <a:r>
              <a:rPr lang="en" sz="1100">
                <a:solidFill>
                  <a:srgbClr val="A9B7C6"/>
                </a:solidFill>
              </a:rPr>
              <a:t>Ave </a:t>
            </a:r>
            <a:r>
              <a:rPr lang="en" sz="1100">
                <a:solidFill>
                  <a:srgbClr val="CC7832"/>
                </a:solidFill>
              </a:rPr>
              <a:t>extends </a:t>
            </a:r>
            <a:r>
              <a:rPr lang="en" sz="1100">
                <a:solidFill>
                  <a:srgbClr val="A9B7C6"/>
                </a:solidFill>
              </a:rPr>
              <a:t>Animal {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   </a:t>
            </a:r>
            <a:r>
              <a:rPr lang="en" sz="1100">
                <a:solidFill>
                  <a:srgbClr val="CC7832"/>
                </a:solidFill>
              </a:rPr>
              <a:t>public abstract void </a:t>
            </a:r>
            <a:r>
              <a:rPr lang="en" sz="1100">
                <a:solidFill>
                  <a:srgbClr val="FFC66D"/>
                </a:solidFill>
              </a:rPr>
              <a:t>voar</a:t>
            </a:r>
            <a:r>
              <a:rPr lang="en" sz="1100">
                <a:solidFill>
                  <a:srgbClr val="A9B7C6"/>
                </a:solidFill>
              </a:rPr>
              <a:t>()</a:t>
            </a:r>
            <a:r>
              <a:rPr lang="en" sz="1100">
                <a:solidFill>
                  <a:srgbClr val="CC7832"/>
                </a:solidFill>
              </a:rPr>
              <a:t>;</a:t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}</a:t>
            </a:r>
            <a:endParaRPr sz="1100">
              <a:solidFill>
                <a:srgbClr val="CC7832"/>
              </a:solidFill>
            </a:endParaRPr>
          </a:p>
        </p:txBody>
      </p:sp>
      <p:cxnSp>
        <p:nvCxnSpPr>
          <p:cNvPr id="371" name="Google Shape;371;p32"/>
          <p:cNvCxnSpPr>
            <a:stCxn id="368" idx="3"/>
            <a:endCxn id="369" idx="1"/>
          </p:cNvCxnSpPr>
          <p:nvPr/>
        </p:nvCxnSpPr>
        <p:spPr>
          <a:xfrm flipH="1" rot="10800000">
            <a:off x="4097075" y="1792350"/>
            <a:ext cx="831300" cy="779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32"/>
          <p:cNvCxnSpPr>
            <a:stCxn id="368" idx="3"/>
            <a:endCxn id="370" idx="1"/>
          </p:cNvCxnSpPr>
          <p:nvPr/>
        </p:nvCxnSpPr>
        <p:spPr>
          <a:xfrm>
            <a:off x="4097075" y="2571750"/>
            <a:ext cx="831300" cy="8826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3"/>
          <p:cNvSpPr/>
          <p:nvPr/>
        </p:nvSpPr>
        <p:spPr>
          <a:xfrm>
            <a:off x="857250" y="1491850"/>
            <a:ext cx="3339900" cy="10800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public interface </a:t>
            </a:r>
            <a:r>
              <a:rPr lang="en" sz="1100">
                <a:solidFill>
                  <a:srgbClr val="A9B7C6"/>
                </a:solidFill>
              </a:rPr>
              <a:t>AnimalDomesticado {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   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   </a:t>
            </a:r>
            <a:r>
              <a:rPr lang="en" sz="1100">
                <a:solidFill>
                  <a:srgbClr val="CC7832"/>
                </a:solidFill>
              </a:rPr>
              <a:t>void </a:t>
            </a:r>
            <a:r>
              <a:rPr lang="en" sz="1100">
                <a:solidFill>
                  <a:srgbClr val="FFC66D"/>
                </a:solidFill>
              </a:rPr>
              <a:t>levarVeterinario</a:t>
            </a:r>
            <a:r>
              <a:rPr lang="en" sz="1100">
                <a:solidFill>
                  <a:srgbClr val="A9B7C6"/>
                </a:solidFill>
              </a:rPr>
              <a:t>()</a:t>
            </a:r>
            <a:r>
              <a:rPr lang="en" sz="1100">
                <a:solidFill>
                  <a:srgbClr val="CC7832"/>
                </a:solidFill>
              </a:rPr>
              <a:t>;</a:t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   void </a:t>
            </a:r>
            <a:r>
              <a:rPr lang="en" sz="1100">
                <a:solidFill>
                  <a:srgbClr val="FFC66D"/>
                </a:solidFill>
              </a:rPr>
              <a:t>alimentar</a:t>
            </a:r>
            <a:r>
              <a:rPr lang="en" sz="1100">
                <a:solidFill>
                  <a:srgbClr val="A9B7C6"/>
                </a:solidFill>
              </a:rPr>
              <a:t>()</a:t>
            </a:r>
            <a:r>
              <a:rPr lang="en" sz="1100">
                <a:solidFill>
                  <a:srgbClr val="CC7832"/>
                </a:solidFill>
              </a:rPr>
              <a:t>;</a:t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}</a:t>
            </a:r>
            <a:endParaRPr/>
          </a:p>
        </p:txBody>
      </p:sp>
      <p:sp>
        <p:nvSpPr>
          <p:cNvPr id="378" name="Google Shape;378;p33"/>
          <p:cNvSpPr/>
          <p:nvPr/>
        </p:nvSpPr>
        <p:spPr>
          <a:xfrm>
            <a:off x="4572000" y="1491850"/>
            <a:ext cx="3339900" cy="10800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public interface </a:t>
            </a:r>
            <a:r>
              <a:rPr lang="en" sz="1100">
                <a:solidFill>
                  <a:srgbClr val="A9B7C6"/>
                </a:solidFill>
              </a:rPr>
              <a:t>AnimalEstimacao {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   </a:t>
            </a:r>
            <a:r>
              <a:rPr lang="en" sz="1100">
                <a:solidFill>
                  <a:srgbClr val="CC7832"/>
                </a:solidFill>
              </a:rPr>
              <a:t>void </a:t>
            </a:r>
            <a:r>
              <a:rPr lang="en" sz="1100">
                <a:solidFill>
                  <a:srgbClr val="FFC66D"/>
                </a:solidFill>
              </a:rPr>
              <a:t>brincar</a:t>
            </a:r>
            <a:r>
              <a:rPr lang="en" sz="1100">
                <a:solidFill>
                  <a:srgbClr val="A9B7C6"/>
                </a:solidFill>
              </a:rPr>
              <a:t>()</a:t>
            </a:r>
            <a:r>
              <a:rPr lang="en" sz="1100">
                <a:solidFill>
                  <a:srgbClr val="CC7832"/>
                </a:solidFill>
              </a:rPr>
              <a:t>;</a:t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   void </a:t>
            </a:r>
            <a:r>
              <a:rPr lang="en" sz="1100">
                <a:solidFill>
                  <a:srgbClr val="FFC66D"/>
                </a:solidFill>
              </a:rPr>
              <a:t>passear</a:t>
            </a:r>
            <a:r>
              <a:rPr lang="en" sz="1100">
                <a:solidFill>
                  <a:srgbClr val="A9B7C6"/>
                </a:solidFill>
              </a:rPr>
              <a:t>()</a:t>
            </a:r>
            <a:r>
              <a:rPr lang="en" sz="1100">
                <a:solidFill>
                  <a:srgbClr val="CC7832"/>
                </a:solidFill>
              </a:rPr>
              <a:t>;</a:t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}</a:t>
            </a:r>
            <a:endParaRPr sz="1100">
              <a:solidFill>
                <a:srgbClr val="CC7832"/>
              </a:solidFill>
            </a:endParaRPr>
          </a:p>
        </p:txBody>
      </p:sp>
      <p:sp>
        <p:nvSpPr>
          <p:cNvPr id="379" name="Google Shape;379;p33"/>
          <p:cNvSpPr/>
          <p:nvPr/>
        </p:nvSpPr>
        <p:spPr>
          <a:xfrm>
            <a:off x="2148700" y="3328800"/>
            <a:ext cx="4620300" cy="1514100"/>
          </a:xfrm>
          <a:prstGeom prst="wedgeRectCallout">
            <a:avLst>
              <a:gd fmla="val -34822" name="adj1"/>
              <a:gd fmla="val -82502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Todos os campos de interfaces são públicos, estáticos e finais: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3"/>
          <p:cNvSpPr/>
          <p:nvPr/>
        </p:nvSpPr>
        <p:spPr>
          <a:xfrm>
            <a:off x="2651550" y="4000250"/>
            <a:ext cx="3840900" cy="2784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public static final int </a:t>
            </a:r>
            <a:r>
              <a:rPr i="1" lang="en" sz="1100">
                <a:solidFill>
                  <a:srgbClr val="9876AA"/>
                </a:solidFill>
              </a:rPr>
              <a:t>id </a:t>
            </a:r>
            <a:r>
              <a:rPr lang="en" sz="1100">
                <a:solidFill>
                  <a:srgbClr val="A9B7C6"/>
                </a:solidFill>
              </a:rPr>
              <a:t>= </a:t>
            </a:r>
            <a:r>
              <a:rPr lang="en" sz="1100">
                <a:solidFill>
                  <a:srgbClr val="6897BB"/>
                </a:solidFill>
              </a:rPr>
              <a:t>2</a:t>
            </a:r>
            <a:r>
              <a:rPr lang="en" sz="1100">
                <a:solidFill>
                  <a:srgbClr val="CC7832"/>
                </a:solidFill>
              </a:rPr>
              <a:t>;</a:t>
            </a:r>
            <a:endParaRPr/>
          </a:p>
        </p:txBody>
      </p:sp>
      <p:sp>
        <p:nvSpPr>
          <p:cNvPr id="381" name="Google Shape;381;p33"/>
          <p:cNvSpPr/>
          <p:nvPr/>
        </p:nvSpPr>
        <p:spPr>
          <a:xfrm>
            <a:off x="2651550" y="4345225"/>
            <a:ext cx="3840900" cy="2784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int </a:t>
            </a:r>
            <a:r>
              <a:rPr i="1" lang="en" sz="1100">
                <a:solidFill>
                  <a:srgbClr val="9876AA"/>
                </a:solidFill>
              </a:rPr>
              <a:t>id </a:t>
            </a:r>
            <a:r>
              <a:rPr lang="en" sz="1100">
                <a:solidFill>
                  <a:srgbClr val="A9B7C6"/>
                </a:solidFill>
              </a:rPr>
              <a:t>= </a:t>
            </a:r>
            <a:r>
              <a:rPr lang="en" sz="1100">
                <a:solidFill>
                  <a:srgbClr val="6897BB"/>
                </a:solidFill>
              </a:rPr>
              <a:t>2</a:t>
            </a:r>
            <a:r>
              <a:rPr lang="en" sz="1100">
                <a:solidFill>
                  <a:srgbClr val="CC7832"/>
                </a:solidFill>
              </a:rPr>
              <a:t>;</a:t>
            </a:r>
            <a:endParaRPr/>
          </a:p>
        </p:txBody>
      </p:sp>
      <p:cxnSp>
        <p:nvCxnSpPr>
          <p:cNvPr id="382" name="Google Shape;382;p33"/>
          <p:cNvCxnSpPr>
            <a:stCxn id="380" idx="1"/>
            <a:endCxn id="381" idx="1"/>
          </p:cNvCxnSpPr>
          <p:nvPr/>
        </p:nvCxnSpPr>
        <p:spPr>
          <a:xfrm>
            <a:off x="2651550" y="4139450"/>
            <a:ext cx="600" cy="345000"/>
          </a:xfrm>
          <a:prstGeom prst="curvedConnector3">
            <a:avLst>
              <a:gd fmla="val -25362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	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624500" y="20264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Controle de versões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Backup do código (segurança)</a:t>
            </a:r>
            <a:endParaRPr sz="1800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725" y="567800"/>
            <a:ext cx="1233975" cy="12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4"/>
          <p:cNvSpPr/>
          <p:nvPr/>
        </p:nvSpPr>
        <p:spPr>
          <a:xfrm>
            <a:off x="200425" y="1514125"/>
            <a:ext cx="4308600" cy="2856600"/>
          </a:xfrm>
          <a:prstGeom prst="roundRect">
            <a:avLst>
              <a:gd fmla="val 7280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public class </a:t>
            </a:r>
            <a:r>
              <a:rPr lang="en" sz="1100">
                <a:solidFill>
                  <a:srgbClr val="A9B7C6"/>
                </a:solidFill>
              </a:rPr>
              <a:t>Cachorro </a:t>
            </a:r>
            <a:r>
              <a:rPr lang="en" sz="1100">
                <a:solidFill>
                  <a:srgbClr val="CC7832"/>
                </a:solidFill>
              </a:rPr>
              <a:t>extends </a:t>
            </a:r>
            <a:r>
              <a:rPr lang="en" sz="1100">
                <a:solidFill>
                  <a:srgbClr val="A9B7C6"/>
                </a:solidFill>
              </a:rPr>
              <a:t>Mamifero </a:t>
            </a:r>
            <a:r>
              <a:rPr lang="en" sz="1100">
                <a:solidFill>
                  <a:srgbClr val="CC7832"/>
                </a:solidFill>
              </a:rPr>
              <a:t>implements </a:t>
            </a:r>
            <a:r>
              <a:rPr lang="en" sz="1100">
                <a:solidFill>
                  <a:srgbClr val="A9B7C6"/>
                </a:solidFill>
              </a:rPr>
              <a:t>AnimalDomesticado</a:t>
            </a:r>
            <a:r>
              <a:rPr lang="en" sz="1100">
                <a:solidFill>
                  <a:srgbClr val="CC7832"/>
                </a:solidFill>
              </a:rPr>
              <a:t>, </a:t>
            </a:r>
            <a:r>
              <a:rPr lang="en" sz="1100">
                <a:solidFill>
                  <a:srgbClr val="A9B7C6"/>
                </a:solidFill>
              </a:rPr>
              <a:t>AnimalEstimacao {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   </a:t>
            </a:r>
            <a:r>
              <a:rPr lang="en" sz="1100">
                <a:solidFill>
                  <a:srgbClr val="BBB529"/>
                </a:solidFill>
              </a:rPr>
              <a:t>@Override</a:t>
            </a:r>
            <a:endParaRPr sz="1100">
              <a:solidFill>
                <a:srgbClr val="BBB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529"/>
                </a:solidFill>
              </a:rPr>
              <a:t>   </a:t>
            </a:r>
            <a:r>
              <a:rPr lang="en" sz="1100">
                <a:solidFill>
                  <a:srgbClr val="CC7832"/>
                </a:solidFill>
              </a:rPr>
              <a:t>public void </a:t>
            </a:r>
            <a:r>
              <a:rPr lang="en" sz="1100">
                <a:solidFill>
                  <a:srgbClr val="FFC66D"/>
                </a:solidFill>
              </a:rPr>
              <a:t>levarVeterinario</a:t>
            </a:r>
            <a:r>
              <a:rPr lang="en" sz="1100">
                <a:solidFill>
                  <a:srgbClr val="A9B7C6"/>
                </a:solidFill>
              </a:rPr>
              <a:t>() { }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   </a:t>
            </a:r>
            <a:r>
              <a:rPr lang="en" sz="1100">
                <a:solidFill>
                  <a:srgbClr val="BBB529"/>
                </a:solidFill>
              </a:rPr>
              <a:t>@Override</a:t>
            </a:r>
            <a:endParaRPr sz="1100">
              <a:solidFill>
                <a:srgbClr val="BBB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529"/>
                </a:solidFill>
              </a:rPr>
              <a:t>   </a:t>
            </a:r>
            <a:r>
              <a:rPr lang="en" sz="1100">
                <a:solidFill>
                  <a:srgbClr val="CC7832"/>
                </a:solidFill>
              </a:rPr>
              <a:t>public void </a:t>
            </a:r>
            <a:r>
              <a:rPr lang="en" sz="1100">
                <a:solidFill>
                  <a:srgbClr val="FFC66D"/>
                </a:solidFill>
              </a:rPr>
              <a:t>alimentar</a:t>
            </a:r>
            <a:r>
              <a:rPr lang="en" sz="1100">
                <a:solidFill>
                  <a:srgbClr val="A9B7C6"/>
                </a:solidFill>
              </a:rPr>
              <a:t>() { }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   </a:t>
            </a:r>
            <a:r>
              <a:rPr lang="en" sz="1100">
                <a:solidFill>
                  <a:srgbClr val="BBB529"/>
                </a:solidFill>
              </a:rPr>
              <a:t>@Override</a:t>
            </a:r>
            <a:endParaRPr sz="1100">
              <a:solidFill>
                <a:srgbClr val="BBB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529"/>
                </a:solidFill>
              </a:rPr>
              <a:t>   </a:t>
            </a:r>
            <a:r>
              <a:rPr lang="en" sz="1100">
                <a:solidFill>
                  <a:srgbClr val="CC7832"/>
                </a:solidFill>
              </a:rPr>
              <a:t>public void </a:t>
            </a:r>
            <a:r>
              <a:rPr lang="en" sz="1100">
                <a:solidFill>
                  <a:srgbClr val="FFC66D"/>
                </a:solidFill>
              </a:rPr>
              <a:t>brincar</a:t>
            </a:r>
            <a:r>
              <a:rPr lang="en" sz="1100">
                <a:solidFill>
                  <a:srgbClr val="A9B7C6"/>
                </a:solidFill>
              </a:rPr>
              <a:t>() { }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   </a:t>
            </a:r>
            <a:r>
              <a:rPr lang="en" sz="1100">
                <a:solidFill>
                  <a:srgbClr val="BBB529"/>
                </a:solidFill>
              </a:rPr>
              <a:t>@Override</a:t>
            </a:r>
            <a:endParaRPr sz="1100">
              <a:solidFill>
                <a:srgbClr val="BBB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529"/>
                </a:solidFill>
              </a:rPr>
              <a:t>   </a:t>
            </a:r>
            <a:r>
              <a:rPr lang="en" sz="1100">
                <a:solidFill>
                  <a:srgbClr val="CC7832"/>
                </a:solidFill>
              </a:rPr>
              <a:t>public void </a:t>
            </a:r>
            <a:r>
              <a:rPr lang="en" sz="1100">
                <a:solidFill>
                  <a:srgbClr val="FFC66D"/>
                </a:solidFill>
              </a:rPr>
              <a:t>passear</a:t>
            </a:r>
            <a:r>
              <a:rPr lang="en" sz="1100">
                <a:solidFill>
                  <a:srgbClr val="A9B7C6"/>
                </a:solidFill>
              </a:rPr>
              <a:t>() { }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   </a:t>
            </a:r>
            <a:r>
              <a:rPr lang="en" sz="1100">
                <a:solidFill>
                  <a:srgbClr val="BBB529"/>
                </a:solidFill>
              </a:rPr>
              <a:t>@Override</a:t>
            </a:r>
            <a:endParaRPr sz="1100">
              <a:solidFill>
                <a:srgbClr val="BBB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529"/>
                </a:solidFill>
              </a:rPr>
              <a:t>   </a:t>
            </a:r>
            <a:r>
              <a:rPr lang="en" sz="1100">
                <a:solidFill>
                  <a:srgbClr val="CC7832"/>
                </a:solidFill>
              </a:rPr>
              <a:t>public void </a:t>
            </a:r>
            <a:r>
              <a:rPr lang="en" sz="1100">
                <a:solidFill>
                  <a:srgbClr val="FFC66D"/>
                </a:solidFill>
              </a:rPr>
              <a:t>amamentar</a:t>
            </a:r>
            <a:r>
              <a:rPr lang="en" sz="1100">
                <a:solidFill>
                  <a:srgbClr val="A9B7C6"/>
                </a:solidFill>
              </a:rPr>
              <a:t>() { }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   </a:t>
            </a:r>
            <a:r>
              <a:rPr lang="en" sz="1100">
                <a:solidFill>
                  <a:srgbClr val="BBB529"/>
                </a:solidFill>
              </a:rPr>
              <a:t>@Override</a:t>
            </a:r>
            <a:endParaRPr sz="1100">
              <a:solidFill>
                <a:srgbClr val="BBB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529"/>
                </a:solidFill>
              </a:rPr>
              <a:t>   </a:t>
            </a:r>
            <a:r>
              <a:rPr lang="en" sz="1100">
                <a:solidFill>
                  <a:srgbClr val="CC7832"/>
                </a:solidFill>
              </a:rPr>
              <a:t>public </a:t>
            </a:r>
            <a:r>
              <a:rPr lang="en" sz="1100">
                <a:solidFill>
                  <a:srgbClr val="A9B7C6"/>
                </a:solidFill>
              </a:rPr>
              <a:t>String </a:t>
            </a:r>
            <a:r>
              <a:rPr lang="en" sz="1100">
                <a:solidFill>
                  <a:srgbClr val="FFC66D"/>
                </a:solidFill>
              </a:rPr>
              <a:t>emitirSom</a:t>
            </a:r>
            <a:r>
              <a:rPr lang="en" sz="1100">
                <a:solidFill>
                  <a:srgbClr val="A9B7C6"/>
                </a:solidFill>
              </a:rPr>
              <a:t>() { </a:t>
            </a:r>
            <a:r>
              <a:rPr lang="en" sz="1100">
                <a:solidFill>
                  <a:srgbClr val="CC7832"/>
                </a:solidFill>
              </a:rPr>
              <a:t>return </a:t>
            </a:r>
            <a:r>
              <a:rPr lang="en" sz="1100">
                <a:solidFill>
                  <a:srgbClr val="6A8759"/>
                </a:solidFill>
              </a:rPr>
              <a:t>"Au au"</a:t>
            </a:r>
            <a:r>
              <a:rPr lang="en" sz="1100">
                <a:solidFill>
                  <a:srgbClr val="CC7832"/>
                </a:solidFill>
              </a:rPr>
              <a:t>; </a:t>
            </a:r>
            <a:r>
              <a:rPr lang="en" sz="1100">
                <a:solidFill>
                  <a:srgbClr val="A9B7C6"/>
                </a:solidFill>
              </a:rPr>
              <a:t>}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}</a:t>
            </a:r>
            <a:endParaRPr/>
          </a:p>
        </p:txBody>
      </p:sp>
      <p:sp>
        <p:nvSpPr>
          <p:cNvPr id="388" name="Google Shape;388;p34"/>
          <p:cNvSpPr/>
          <p:nvPr/>
        </p:nvSpPr>
        <p:spPr>
          <a:xfrm>
            <a:off x="4666400" y="1514125"/>
            <a:ext cx="4308600" cy="2856600"/>
          </a:xfrm>
          <a:prstGeom prst="roundRect">
            <a:avLst>
              <a:gd fmla="val 6568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public class </a:t>
            </a:r>
            <a:r>
              <a:rPr lang="en" sz="1100">
                <a:solidFill>
                  <a:srgbClr val="A9B7C6"/>
                </a:solidFill>
              </a:rPr>
              <a:t>Gato </a:t>
            </a:r>
            <a:r>
              <a:rPr lang="en" sz="1100">
                <a:solidFill>
                  <a:srgbClr val="CC7832"/>
                </a:solidFill>
              </a:rPr>
              <a:t>extends </a:t>
            </a:r>
            <a:r>
              <a:rPr lang="en" sz="1100">
                <a:solidFill>
                  <a:srgbClr val="A9B7C6"/>
                </a:solidFill>
              </a:rPr>
              <a:t>Mamifero </a:t>
            </a:r>
            <a:r>
              <a:rPr lang="en" sz="1100">
                <a:solidFill>
                  <a:srgbClr val="CC7832"/>
                </a:solidFill>
              </a:rPr>
              <a:t>implements </a:t>
            </a:r>
            <a:r>
              <a:rPr lang="en" sz="1100">
                <a:solidFill>
                  <a:srgbClr val="A9B7C6"/>
                </a:solidFill>
              </a:rPr>
              <a:t>AnimalDomesticado</a:t>
            </a:r>
            <a:r>
              <a:rPr lang="en" sz="1100">
                <a:solidFill>
                  <a:srgbClr val="CC7832"/>
                </a:solidFill>
              </a:rPr>
              <a:t>, </a:t>
            </a:r>
            <a:r>
              <a:rPr lang="en" sz="1100">
                <a:solidFill>
                  <a:srgbClr val="A9B7C6"/>
                </a:solidFill>
              </a:rPr>
              <a:t>AnimalEstimacao{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   </a:t>
            </a:r>
            <a:r>
              <a:rPr lang="en" sz="1100">
                <a:solidFill>
                  <a:srgbClr val="BBB529"/>
                </a:solidFill>
              </a:rPr>
              <a:t>@Override</a:t>
            </a:r>
            <a:endParaRPr sz="1100">
              <a:solidFill>
                <a:srgbClr val="BBB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529"/>
                </a:solidFill>
              </a:rPr>
              <a:t>   </a:t>
            </a:r>
            <a:r>
              <a:rPr lang="en" sz="1100">
                <a:solidFill>
                  <a:srgbClr val="CC7832"/>
                </a:solidFill>
              </a:rPr>
              <a:t>public void </a:t>
            </a:r>
            <a:r>
              <a:rPr lang="en" sz="1100">
                <a:solidFill>
                  <a:srgbClr val="FFC66D"/>
                </a:solidFill>
              </a:rPr>
              <a:t>levarVeterinario</a:t>
            </a:r>
            <a:r>
              <a:rPr lang="en" sz="1100">
                <a:solidFill>
                  <a:srgbClr val="A9B7C6"/>
                </a:solidFill>
              </a:rPr>
              <a:t>() { }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   </a:t>
            </a:r>
            <a:r>
              <a:rPr lang="en" sz="1100">
                <a:solidFill>
                  <a:srgbClr val="BBB529"/>
                </a:solidFill>
              </a:rPr>
              <a:t>@Override</a:t>
            </a:r>
            <a:endParaRPr sz="1100">
              <a:solidFill>
                <a:srgbClr val="BBB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529"/>
                </a:solidFill>
              </a:rPr>
              <a:t>   </a:t>
            </a:r>
            <a:r>
              <a:rPr lang="en" sz="1100">
                <a:solidFill>
                  <a:srgbClr val="CC7832"/>
                </a:solidFill>
              </a:rPr>
              <a:t>public void </a:t>
            </a:r>
            <a:r>
              <a:rPr lang="en" sz="1100">
                <a:solidFill>
                  <a:srgbClr val="FFC66D"/>
                </a:solidFill>
              </a:rPr>
              <a:t>alimentar</a:t>
            </a:r>
            <a:r>
              <a:rPr lang="en" sz="1100">
                <a:solidFill>
                  <a:srgbClr val="A9B7C6"/>
                </a:solidFill>
              </a:rPr>
              <a:t>() { }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   </a:t>
            </a:r>
            <a:r>
              <a:rPr lang="en" sz="1100">
                <a:solidFill>
                  <a:srgbClr val="BBB529"/>
                </a:solidFill>
              </a:rPr>
              <a:t>@Override</a:t>
            </a:r>
            <a:endParaRPr sz="1100">
              <a:solidFill>
                <a:srgbClr val="BBB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529"/>
                </a:solidFill>
              </a:rPr>
              <a:t>   </a:t>
            </a:r>
            <a:r>
              <a:rPr lang="en" sz="1100">
                <a:solidFill>
                  <a:srgbClr val="CC7832"/>
                </a:solidFill>
              </a:rPr>
              <a:t>public void </a:t>
            </a:r>
            <a:r>
              <a:rPr lang="en" sz="1100">
                <a:solidFill>
                  <a:srgbClr val="FFC66D"/>
                </a:solidFill>
              </a:rPr>
              <a:t>brincar</a:t>
            </a:r>
            <a:r>
              <a:rPr lang="en" sz="1100">
                <a:solidFill>
                  <a:srgbClr val="A9B7C6"/>
                </a:solidFill>
              </a:rPr>
              <a:t>() { }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   </a:t>
            </a:r>
            <a:r>
              <a:rPr lang="en" sz="1100">
                <a:solidFill>
                  <a:srgbClr val="BBB529"/>
                </a:solidFill>
              </a:rPr>
              <a:t>@Override</a:t>
            </a:r>
            <a:endParaRPr sz="1100">
              <a:solidFill>
                <a:srgbClr val="BBB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529"/>
                </a:solidFill>
              </a:rPr>
              <a:t>   </a:t>
            </a:r>
            <a:r>
              <a:rPr lang="en" sz="1100">
                <a:solidFill>
                  <a:srgbClr val="CC7832"/>
                </a:solidFill>
              </a:rPr>
              <a:t>public void </a:t>
            </a:r>
            <a:r>
              <a:rPr lang="en" sz="1100">
                <a:solidFill>
                  <a:srgbClr val="FFC66D"/>
                </a:solidFill>
              </a:rPr>
              <a:t>passear</a:t>
            </a:r>
            <a:r>
              <a:rPr lang="en" sz="1100">
                <a:solidFill>
                  <a:srgbClr val="A9B7C6"/>
                </a:solidFill>
              </a:rPr>
              <a:t>() { }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   </a:t>
            </a:r>
            <a:r>
              <a:rPr lang="en" sz="1100">
                <a:solidFill>
                  <a:srgbClr val="BBB529"/>
                </a:solidFill>
              </a:rPr>
              <a:t>@Override</a:t>
            </a:r>
            <a:endParaRPr sz="1100">
              <a:solidFill>
                <a:srgbClr val="BBB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529"/>
                </a:solidFill>
              </a:rPr>
              <a:t>   </a:t>
            </a:r>
            <a:r>
              <a:rPr lang="en" sz="1100">
                <a:solidFill>
                  <a:srgbClr val="CC7832"/>
                </a:solidFill>
              </a:rPr>
              <a:t>public void </a:t>
            </a:r>
            <a:r>
              <a:rPr lang="en" sz="1100">
                <a:solidFill>
                  <a:srgbClr val="FFC66D"/>
                </a:solidFill>
              </a:rPr>
              <a:t>amamentar</a:t>
            </a:r>
            <a:r>
              <a:rPr lang="en" sz="1100">
                <a:solidFill>
                  <a:srgbClr val="A9B7C6"/>
                </a:solidFill>
              </a:rPr>
              <a:t>() { }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   </a:t>
            </a:r>
            <a:r>
              <a:rPr lang="en" sz="1100">
                <a:solidFill>
                  <a:srgbClr val="BBB529"/>
                </a:solidFill>
              </a:rPr>
              <a:t>@Override</a:t>
            </a:r>
            <a:endParaRPr sz="1100">
              <a:solidFill>
                <a:srgbClr val="BBB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529"/>
                </a:solidFill>
              </a:rPr>
              <a:t>   </a:t>
            </a:r>
            <a:r>
              <a:rPr lang="en" sz="1100">
                <a:solidFill>
                  <a:srgbClr val="CC7832"/>
                </a:solidFill>
              </a:rPr>
              <a:t>public </a:t>
            </a:r>
            <a:r>
              <a:rPr lang="en" sz="1100">
                <a:solidFill>
                  <a:srgbClr val="A9B7C6"/>
                </a:solidFill>
              </a:rPr>
              <a:t>String </a:t>
            </a:r>
            <a:r>
              <a:rPr lang="en" sz="1100">
                <a:solidFill>
                  <a:srgbClr val="FFC66D"/>
                </a:solidFill>
              </a:rPr>
              <a:t>emitirSom</a:t>
            </a:r>
            <a:r>
              <a:rPr lang="en" sz="1100">
                <a:solidFill>
                  <a:srgbClr val="A9B7C6"/>
                </a:solidFill>
              </a:rPr>
              <a:t>() { </a:t>
            </a:r>
            <a:r>
              <a:rPr lang="en" sz="1100">
                <a:solidFill>
                  <a:srgbClr val="CC7832"/>
                </a:solidFill>
              </a:rPr>
              <a:t>return </a:t>
            </a:r>
            <a:r>
              <a:rPr lang="en" sz="1100">
                <a:solidFill>
                  <a:srgbClr val="6A8759"/>
                </a:solidFill>
              </a:rPr>
              <a:t>"Miau"</a:t>
            </a:r>
            <a:r>
              <a:rPr lang="en" sz="1100">
                <a:solidFill>
                  <a:srgbClr val="CC7832"/>
                </a:solidFill>
              </a:rPr>
              <a:t>; </a:t>
            </a:r>
            <a:r>
              <a:rPr lang="en" sz="1100">
                <a:solidFill>
                  <a:srgbClr val="A9B7C6"/>
                </a:solidFill>
              </a:rPr>
              <a:t>}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5"/>
          <p:cNvSpPr/>
          <p:nvPr/>
        </p:nvSpPr>
        <p:spPr>
          <a:xfrm>
            <a:off x="200425" y="1514125"/>
            <a:ext cx="4308600" cy="2349000"/>
          </a:xfrm>
          <a:prstGeom prst="roundRect">
            <a:avLst>
              <a:gd fmla="val 7280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public class </a:t>
            </a:r>
            <a:r>
              <a:rPr lang="en" sz="1100">
                <a:solidFill>
                  <a:srgbClr val="A9B7C6"/>
                </a:solidFill>
              </a:rPr>
              <a:t>Cavalo </a:t>
            </a:r>
            <a:r>
              <a:rPr lang="en" sz="1100">
                <a:solidFill>
                  <a:srgbClr val="CC7832"/>
                </a:solidFill>
              </a:rPr>
              <a:t>extends </a:t>
            </a:r>
            <a:r>
              <a:rPr lang="en" sz="1100">
                <a:solidFill>
                  <a:srgbClr val="A9B7C6"/>
                </a:solidFill>
              </a:rPr>
              <a:t>Mamifero </a:t>
            </a:r>
            <a:r>
              <a:rPr lang="en" sz="1100">
                <a:solidFill>
                  <a:srgbClr val="CC7832"/>
                </a:solidFill>
              </a:rPr>
              <a:t>implements </a:t>
            </a:r>
            <a:r>
              <a:rPr lang="en" sz="1100">
                <a:solidFill>
                  <a:srgbClr val="A9B7C6"/>
                </a:solidFill>
              </a:rPr>
              <a:t>AnimalDomesticado {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   </a:t>
            </a:r>
            <a:r>
              <a:rPr lang="en" sz="1100">
                <a:solidFill>
                  <a:srgbClr val="BBB529"/>
                </a:solidFill>
              </a:rPr>
              <a:t>@Override</a:t>
            </a:r>
            <a:endParaRPr sz="1100">
              <a:solidFill>
                <a:srgbClr val="BBB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529"/>
                </a:solidFill>
              </a:rPr>
              <a:t>   </a:t>
            </a:r>
            <a:r>
              <a:rPr lang="en" sz="1100">
                <a:solidFill>
                  <a:srgbClr val="CC7832"/>
                </a:solidFill>
              </a:rPr>
              <a:t>public void </a:t>
            </a:r>
            <a:r>
              <a:rPr lang="en" sz="1100">
                <a:solidFill>
                  <a:srgbClr val="FFC66D"/>
                </a:solidFill>
              </a:rPr>
              <a:t>levarVeterinario</a:t>
            </a:r>
            <a:r>
              <a:rPr lang="en" sz="1100">
                <a:solidFill>
                  <a:srgbClr val="A9B7C6"/>
                </a:solidFill>
              </a:rPr>
              <a:t>() {  }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   </a:t>
            </a:r>
            <a:r>
              <a:rPr lang="en" sz="1100">
                <a:solidFill>
                  <a:srgbClr val="BBB529"/>
                </a:solidFill>
              </a:rPr>
              <a:t>@Override</a:t>
            </a:r>
            <a:endParaRPr sz="1100">
              <a:solidFill>
                <a:srgbClr val="BBB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529"/>
                </a:solidFill>
              </a:rPr>
              <a:t>   </a:t>
            </a:r>
            <a:r>
              <a:rPr lang="en" sz="1100">
                <a:solidFill>
                  <a:srgbClr val="CC7832"/>
                </a:solidFill>
              </a:rPr>
              <a:t>public void </a:t>
            </a:r>
            <a:r>
              <a:rPr lang="en" sz="1100">
                <a:solidFill>
                  <a:srgbClr val="FFC66D"/>
                </a:solidFill>
              </a:rPr>
              <a:t>alimentar</a:t>
            </a:r>
            <a:r>
              <a:rPr lang="en" sz="1100">
                <a:solidFill>
                  <a:srgbClr val="A9B7C6"/>
                </a:solidFill>
              </a:rPr>
              <a:t>() { }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   </a:t>
            </a:r>
            <a:r>
              <a:rPr lang="en" sz="1100">
                <a:solidFill>
                  <a:srgbClr val="BBB529"/>
                </a:solidFill>
              </a:rPr>
              <a:t>@Override</a:t>
            </a:r>
            <a:endParaRPr sz="1100">
              <a:solidFill>
                <a:srgbClr val="BBB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529"/>
                </a:solidFill>
              </a:rPr>
              <a:t>   </a:t>
            </a:r>
            <a:r>
              <a:rPr lang="en" sz="1100">
                <a:solidFill>
                  <a:srgbClr val="CC7832"/>
                </a:solidFill>
              </a:rPr>
              <a:t>public void </a:t>
            </a:r>
            <a:r>
              <a:rPr lang="en" sz="1100">
                <a:solidFill>
                  <a:srgbClr val="FFC66D"/>
                </a:solidFill>
              </a:rPr>
              <a:t>amamentar</a:t>
            </a:r>
            <a:r>
              <a:rPr lang="en" sz="1100">
                <a:solidFill>
                  <a:srgbClr val="A9B7C6"/>
                </a:solidFill>
              </a:rPr>
              <a:t>() { }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   </a:t>
            </a:r>
            <a:r>
              <a:rPr lang="en" sz="1100">
                <a:solidFill>
                  <a:srgbClr val="BBB529"/>
                </a:solidFill>
              </a:rPr>
              <a:t>@Override</a:t>
            </a:r>
            <a:endParaRPr sz="1100">
              <a:solidFill>
                <a:srgbClr val="BBB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529"/>
                </a:solidFill>
              </a:rPr>
              <a:t>   </a:t>
            </a:r>
            <a:r>
              <a:rPr lang="en" sz="1100">
                <a:solidFill>
                  <a:srgbClr val="CC7832"/>
                </a:solidFill>
              </a:rPr>
              <a:t>public </a:t>
            </a:r>
            <a:r>
              <a:rPr lang="en" sz="1100">
                <a:solidFill>
                  <a:srgbClr val="A9B7C6"/>
                </a:solidFill>
              </a:rPr>
              <a:t>String </a:t>
            </a:r>
            <a:r>
              <a:rPr lang="en" sz="1100">
                <a:solidFill>
                  <a:srgbClr val="FFC66D"/>
                </a:solidFill>
              </a:rPr>
              <a:t>emitirSom</a:t>
            </a:r>
            <a:r>
              <a:rPr lang="en" sz="1100">
                <a:solidFill>
                  <a:srgbClr val="A9B7C6"/>
                </a:solidFill>
              </a:rPr>
              <a:t>() { </a:t>
            </a:r>
            <a:r>
              <a:rPr lang="en" sz="1100">
                <a:solidFill>
                  <a:srgbClr val="CC7832"/>
                </a:solidFill>
              </a:rPr>
              <a:t>return null; </a:t>
            </a:r>
            <a:r>
              <a:rPr lang="en" sz="1100">
                <a:solidFill>
                  <a:srgbClr val="A9B7C6"/>
                </a:solidFill>
              </a:rPr>
              <a:t>}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}</a:t>
            </a:r>
            <a:endParaRPr sz="1100">
              <a:solidFill>
                <a:srgbClr val="CC7832"/>
              </a:solidFill>
            </a:endParaRPr>
          </a:p>
        </p:txBody>
      </p:sp>
      <p:sp>
        <p:nvSpPr>
          <p:cNvPr id="394" name="Google Shape;394;p35"/>
          <p:cNvSpPr/>
          <p:nvPr/>
        </p:nvSpPr>
        <p:spPr>
          <a:xfrm>
            <a:off x="4666400" y="634600"/>
            <a:ext cx="4308600" cy="2104200"/>
          </a:xfrm>
          <a:prstGeom prst="roundRect">
            <a:avLst>
              <a:gd fmla="val 6568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public class </a:t>
            </a:r>
            <a:r>
              <a:rPr lang="en" sz="1100">
                <a:solidFill>
                  <a:srgbClr val="A9B7C6"/>
                </a:solidFill>
              </a:rPr>
              <a:t>Papagaio </a:t>
            </a:r>
            <a:r>
              <a:rPr lang="en" sz="1100">
                <a:solidFill>
                  <a:srgbClr val="CC7832"/>
                </a:solidFill>
              </a:rPr>
              <a:t>extends </a:t>
            </a:r>
            <a:r>
              <a:rPr lang="en" sz="1100">
                <a:solidFill>
                  <a:srgbClr val="A9B7C6"/>
                </a:solidFill>
              </a:rPr>
              <a:t>Ave {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   </a:t>
            </a:r>
            <a:r>
              <a:rPr lang="en" sz="1100">
                <a:solidFill>
                  <a:srgbClr val="BBB529"/>
                </a:solidFill>
              </a:rPr>
              <a:t>@Override</a:t>
            </a:r>
            <a:endParaRPr sz="1100">
              <a:solidFill>
                <a:srgbClr val="BBB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529"/>
                </a:solidFill>
              </a:rPr>
              <a:t>   </a:t>
            </a:r>
            <a:r>
              <a:rPr lang="en" sz="1100">
                <a:solidFill>
                  <a:srgbClr val="CC7832"/>
                </a:solidFill>
              </a:rPr>
              <a:t>public void </a:t>
            </a:r>
            <a:r>
              <a:rPr lang="en" sz="1100">
                <a:solidFill>
                  <a:srgbClr val="FFC66D"/>
                </a:solidFill>
              </a:rPr>
              <a:t>voar</a:t>
            </a:r>
            <a:r>
              <a:rPr lang="en" sz="1100">
                <a:solidFill>
                  <a:srgbClr val="A9B7C6"/>
                </a:solidFill>
              </a:rPr>
              <a:t>() {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   }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   </a:t>
            </a:r>
            <a:r>
              <a:rPr lang="en" sz="1100">
                <a:solidFill>
                  <a:srgbClr val="BBB529"/>
                </a:solidFill>
              </a:rPr>
              <a:t>@Override</a:t>
            </a:r>
            <a:endParaRPr sz="1100">
              <a:solidFill>
                <a:srgbClr val="BBB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529"/>
                </a:solidFill>
              </a:rPr>
              <a:t>   </a:t>
            </a:r>
            <a:r>
              <a:rPr lang="en" sz="1100">
                <a:solidFill>
                  <a:srgbClr val="CC7832"/>
                </a:solidFill>
              </a:rPr>
              <a:t>public </a:t>
            </a:r>
            <a:r>
              <a:rPr lang="en" sz="1100">
                <a:solidFill>
                  <a:srgbClr val="A9B7C6"/>
                </a:solidFill>
              </a:rPr>
              <a:t>String </a:t>
            </a:r>
            <a:r>
              <a:rPr lang="en" sz="1100">
                <a:solidFill>
                  <a:srgbClr val="FFC66D"/>
                </a:solidFill>
              </a:rPr>
              <a:t>emitirSom</a:t>
            </a:r>
            <a:r>
              <a:rPr lang="en" sz="1100">
                <a:solidFill>
                  <a:srgbClr val="A9B7C6"/>
                </a:solidFill>
              </a:rPr>
              <a:t>() {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       </a:t>
            </a:r>
            <a:r>
              <a:rPr lang="en" sz="1100">
                <a:solidFill>
                  <a:srgbClr val="CC7832"/>
                </a:solidFill>
              </a:rPr>
              <a:t>return </a:t>
            </a:r>
            <a:r>
              <a:rPr lang="en" sz="1100">
                <a:solidFill>
                  <a:srgbClr val="6A8759"/>
                </a:solidFill>
              </a:rPr>
              <a:t>"Piupiu"</a:t>
            </a:r>
            <a:r>
              <a:rPr lang="en" sz="1100">
                <a:solidFill>
                  <a:srgbClr val="CC7832"/>
                </a:solidFill>
              </a:rPr>
              <a:t>;</a:t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   </a:t>
            </a:r>
            <a:r>
              <a:rPr lang="en" sz="1100">
                <a:solidFill>
                  <a:srgbClr val="A9B7C6"/>
                </a:solidFill>
              </a:rPr>
              <a:t>}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}</a:t>
            </a:r>
            <a:endParaRPr sz="1100">
              <a:solidFill>
                <a:srgbClr val="CC7832"/>
              </a:solidFill>
            </a:endParaRPr>
          </a:p>
        </p:txBody>
      </p:sp>
      <p:sp>
        <p:nvSpPr>
          <p:cNvPr id="395" name="Google Shape;395;p35"/>
          <p:cNvSpPr/>
          <p:nvPr/>
        </p:nvSpPr>
        <p:spPr>
          <a:xfrm>
            <a:off x="4666400" y="2810700"/>
            <a:ext cx="4308600" cy="2104200"/>
          </a:xfrm>
          <a:prstGeom prst="roundRect">
            <a:avLst>
              <a:gd fmla="val 6568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public class </a:t>
            </a:r>
            <a:r>
              <a:rPr lang="en" sz="1100">
                <a:solidFill>
                  <a:srgbClr val="A9B7C6"/>
                </a:solidFill>
              </a:rPr>
              <a:t>Baleia </a:t>
            </a:r>
            <a:r>
              <a:rPr lang="en" sz="1100">
                <a:solidFill>
                  <a:srgbClr val="CC7832"/>
                </a:solidFill>
              </a:rPr>
              <a:t>extends </a:t>
            </a:r>
            <a:r>
              <a:rPr lang="en" sz="1100">
                <a:solidFill>
                  <a:srgbClr val="A9B7C6"/>
                </a:solidFill>
              </a:rPr>
              <a:t>Mamifero {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   </a:t>
            </a:r>
            <a:r>
              <a:rPr lang="en" sz="1100">
                <a:solidFill>
                  <a:srgbClr val="BBB529"/>
                </a:solidFill>
              </a:rPr>
              <a:t>@Override</a:t>
            </a:r>
            <a:endParaRPr sz="1100">
              <a:solidFill>
                <a:srgbClr val="BBB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529"/>
                </a:solidFill>
              </a:rPr>
              <a:t>   </a:t>
            </a:r>
            <a:r>
              <a:rPr lang="en" sz="1100">
                <a:solidFill>
                  <a:srgbClr val="CC7832"/>
                </a:solidFill>
              </a:rPr>
              <a:t>public void </a:t>
            </a:r>
            <a:r>
              <a:rPr lang="en" sz="1100">
                <a:solidFill>
                  <a:srgbClr val="FFC66D"/>
                </a:solidFill>
              </a:rPr>
              <a:t>amamentar</a:t>
            </a:r>
            <a:r>
              <a:rPr lang="en" sz="1100">
                <a:solidFill>
                  <a:srgbClr val="A9B7C6"/>
                </a:solidFill>
              </a:rPr>
              <a:t>() {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       </a:t>
            </a:r>
            <a:r>
              <a:rPr lang="en" sz="1100">
                <a:solidFill>
                  <a:srgbClr val="808080"/>
                </a:solidFill>
              </a:rPr>
              <a:t>// Nada</a:t>
            </a:r>
            <a:endParaRPr sz="1100">
              <a:solidFill>
                <a:srgbClr val="808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</a:rPr>
              <a:t>   </a:t>
            </a:r>
            <a:r>
              <a:rPr lang="en" sz="1100">
                <a:solidFill>
                  <a:srgbClr val="A9B7C6"/>
                </a:solidFill>
              </a:rPr>
              <a:t>}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   </a:t>
            </a:r>
            <a:r>
              <a:rPr lang="en" sz="1100">
                <a:solidFill>
                  <a:srgbClr val="BBB529"/>
                </a:solidFill>
              </a:rPr>
              <a:t>@Override</a:t>
            </a:r>
            <a:endParaRPr sz="1100">
              <a:solidFill>
                <a:srgbClr val="BBB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529"/>
                </a:solidFill>
              </a:rPr>
              <a:t>   </a:t>
            </a:r>
            <a:r>
              <a:rPr lang="en" sz="1100">
                <a:solidFill>
                  <a:srgbClr val="CC7832"/>
                </a:solidFill>
              </a:rPr>
              <a:t>public </a:t>
            </a:r>
            <a:r>
              <a:rPr lang="en" sz="1100">
                <a:solidFill>
                  <a:srgbClr val="A9B7C6"/>
                </a:solidFill>
              </a:rPr>
              <a:t>String </a:t>
            </a:r>
            <a:r>
              <a:rPr lang="en" sz="1100">
                <a:solidFill>
                  <a:srgbClr val="FFC66D"/>
                </a:solidFill>
              </a:rPr>
              <a:t>emitirSom</a:t>
            </a:r>
            <a:r>
              <a:rPr lang="en" sz="1100">
                <a:solidFill>
                  <a:srgbClr val="A9B7C6"/>
                </a:solidFill>
              </a:rPr>
              <a:t>() {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       </a:t>
            </a:r>
            <a:r>
              <a:rPr lang="en" sz="1100">
                <a:solidFill>
                  <a:srgbClr val="CC7832"/>
                </a:solidFill>
              </a:rPr>
              <a:t>return null;</a:t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   </a:t>
            </a:r>
            <a:r>
              <a:rPr lang="en" sz="1100">
                <a:solidFill>
                  <a:srgbClr val="A9B7C6"/>
                </a:solidFill>
              </a:rPr>
              <a:t>}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}</a:t>
            </a:r>
            <a:endParaRPr sz="1100">
              <a:solidFill>
                <a:srgbClr val="CC783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6"/>
          <p:cNvSpPr txBox="1"/>
          <p:nvPr>
            <p:ph type="title"/>
          </p:nvPr>
        </p:nvSpPr>
        <p:spPr>
          <a:xfrm>
            <a:off x="730000" y="1318650"/>
            <a:ext cx="3300900" cy="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Statics</a:t>
            </a:r>
            <a:endParaRPr/>
          </a:p>
        </p:txBody>
      </p:sp>
      <p:sp>
        <p:nvSpPr>
          <p:cNvPr id="401" name="Google Shape;401;p36"/>
          <p:cNvSpPr txBox="1"/>
          <p:nvPr>
            <p:ph idx="1" type="subTitle"/>
          </p:nvPr>
        </p:nvSpPr>
        <p:spPr>
          <a:xfrm>
            <a:off x="151075" y="1812750"/>
            <a:ext cx="3879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Métodos estáticos não precisam de </a:t>
            </a:r>
            <a:r>
              <a:rPr lang="en"/>
              <a:t>instâncias</a:t>
            </a:r>
            <a:r>
              <a:rPr lang="en"/>
              <a:t> para serem chamados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6"/>
          <p:cNvSpPr txBox="1"/>
          <p:nvPr>
            <p:ph idx="1" type="subTitle"/>
          </p:nvPr>
        </p:nvSpPr>
        <p:spPr>
          <a:xfrm>
            <a:off x="151075" y="2571750"/>
            <a:ext cx="38799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Constantes através de interfaces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6"/>
          <p:cNvSpPr/>
          <p:nvPr/>
        </p:nvSpPr>
        <p:spPr>
          <a:xfrm>
            <a:off x="4842900" y="119500"/>
            <a:ext cx="4097100" cy="1469700"/>
          </a:xfrm>
          <a:prstGeom prst="roundRect">
            <a:avLst>
              <a:gd fmla="val 6823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public class </a:t>
            </a:r>
            <a:r>
              <a:rPr lang="en" sz="1100">
                <a:solidFill>
                  <a:srgbClr val="A9B7C6"/>
                </a:solidFill>
              </a:rPr>
              <a:t>Fibonnacci {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   </a:t>
            </a:r>
            <a:r>
              <a:rPr lang="en" sz="1100">
                <a:solidFill>
                  <a:srgbClr val="CC7832"/>
                </a:solidFill>
              </a:rPr>
              <a:t>public static int </a:t>
            </a:r>
            <a:r>
              <a:rPr lang="en" sz="1100">
                <a:solidFill>
                  <a:srgbClr val="FFC66D"/>
                </a:solidFill>
              </a:rPr>
              <a:t>calcula</a:t>
            </a:r>
            <a:r>
              <a:rPr lang="en" sz="1100">
                <a:solidFill>
                  <a:srgbClr val="A9B7C6"/>
                </a:solidFill>
              </a:rPr>
              <a:t>(</a:t>
            </a:r>
            <a:r>
              <a:rPr lang="en" sz="1100">
                <a:solidFill>
                  <a:srgbClr val="CC7832"/>
                </a:solidFill>
              </a:rPr>
              <a:t>int </a:t>
            </a:r>
            <a:r>
              <a:rPr lang="en" sz="1100">
                <a:solidFill>
                  <a:srgbClr val="A9B7C6"/>
                </a:solidFill>
              </a:rPr>
              <a:t>n) {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       </a:t>
            </a:r>
            <a:r>
              <a:rPr lang="en" sz="1100">
                <a:solidFill>
                  <a:srgbClr val="CC7832"/>
                </a:solidFill>
              </a:rPr>
              <a:t>if </a:t>
            </a:r>
            <a:r>
              <a:rPr lang="en" sz="1100">
                <a:solidFill>
                  <a:srgbClr val="A9B7C6"/>
                </a:solidFill>
              </a:rPr>
              <a:t>(n &lt; </a:t>
            </a:r>
            <a:r>
              <a:rPr lang="en" sz="1100">
                <a:solidFill>
                  <a:srgbClr val="6897BB"/>
                </a:solidFill>
              </a:rPr>
              <a:t>2</a:t>
            </a:r>
            <a:r>
              <a:rPr lang="en" sz="1100">
                <a:solidFill>
                  <a:srgbClr val="A9B7C6"/>
                </a:solidFill>
              </a:rPr>
              <a:t>)   </a:t>
            </a:r>
            <a:r>
              <a:rPr lang="en" sz="1100">
                <a:solidFill>
                  <a:srgbClr val="CC7832"/>
                </a:solidFill>
              </a:rPr>
              <a:t>return </a:t>
            </a:r>
            <a:r>
              <a:rPr lang="en" sz="1100">
                <a:solidFill>
                  <a:srgbClr val="6897BB"/>
                </a:solidFill>
              </a:rPr>
              <a:t>1</a:t>
            </a:r>
            <a:r>
              <a:rPr lang="en" sz="1100">
                <a:solidFill>
                  <a:srgbClr val="CC7832"/>
                </a:solidFill>
              </a:rPr>
              <a:t>;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       </a:t>
            </a:r>
            <a:r>
              <a:rPr lang="en" sz="1100">
                <a:solidFill>
                  <a:srgbClr val="CC7832"/>
                </a:solidFill>
              </a:rPr>
              <a:t>return </a:t>
            </a:r>
            <a:r>
              <a:rPr i="1" lang="en" sz="1100">
                <a:solidFill>
                  <a:srgbClr val="A9B7C6"/>
                </a:solidFill>
              </a:rPr>
              <a:t>calcula</a:t>
            </a:r>
            <a:r>
              <a:rPr lang="en" sz="1100">
                <a:solidFill>
                  <a:srgbClr val="A9B7C6"/>
                </a:solidFill>
              </a:rPr>
              <a:t>(n-</a:t>
            </a:r>
            <a:r>
              <a:rPr lang="en" sz="1100">
                <a:solidFill>
                  <a:srgbClr val="6897BB"/>
                </a:solidFill>
              </a:rPr>
              <a:t>1</a:t>
            </a:r>
            <a:r>
              <a:rPr lang="en" sz="1100">
                <a:solidFill>
                  <a:srgbClr val="A9B7C6"/>
                </a:solidFill>
              </a:rPr>
              <a:t>) + </a:t>
            </a:r>
            <a:r>
              <a:rPr i="1" lang="en" sz="1100">
                <a:solidFill>
                  <a:srgbClr val="A9B7C6"/>
                </a:solidFill>
              </a:rPr>
              <a:t>calcula</a:t>
            </a:r>
            <a:r>
              <a:rPr lang="en" sz="1100">
                <a:solidFill>
                  <a:srgbClr val="A9B7C6"/>
                </a:solidFill>
              </a:rPr>
              <a:t>(n-</a:t>
            </a:r>
            <a:r>
              <a:rPr lang="en" sz="1100">
                <a:solidFill>
                  <a:srgbClr val="6897BB"/>
                </a:solidFill>
              </a:rPr>
              <a:t>2</a:t>
            </a:r>
            <a:r>
              <a:rPr lang="en" sz="1100">
                <a:solidFill>
                  <a:srgbClr val="A9B7C6"/>
                </a:solidFill>
              </a:rPr>
              <a:t>)</a:t>
            </a:r>
            <a:r>
              <a:rPr lang="en" sz="1100">
                <a:solidFill>
                  <a:srgbClr val="CC7832"/>
                </a:solidFill>
              </a:rPr>
              <a:t>;</a:t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   </a:t>
            </a:r>
            <a:r>
              <a:rPr lang="en" sz="1100">
                <a:solidFill>
                  <a:srgbClr val="A9B7C6"/>
                </a:solidFill>
              </a:rPr>
              <a:t>}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}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6"/>
          <p:cNvSpPr/>
          <p:nvPr/>
        </p:nvSpPr>
        <p:spPr>
          <a:xfrm>
            <a:off x="4842900" y="1665150"/>
            <a:ext cx="4097100" cy="1589400"/>
          </a:xfrm>
          <a:prstGeom prst="roundRect">
            <a:avLst>
              <a:gd fmla="val 4202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public class </a:t>
            </a:r>
            <a:r>
              <a:rPr lang="en" sz="1100">
                <a:solidFill>
                  <a:srgbClr val="A9B7C6"/>
                </a:solidFill>
              </a:rPr>
              <a:t>Teste {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   </a:t>
            </a:r>
            <a:r>
              <a:rPr lang="en" sz="1100">
                <a:solidFill>
                  <a:srgbClr val="CC7832"/>
                </a:solidFill>
              </a:rPr>
              <a:t>public static void </a:t>
            </a:r>
            <a:r>
              <a:rPr lang="en" sz="1100">
                <a:solidFill>
                  <a:srgbClr val="FFC66D"/>
                </a:solidFill>
              </a:rPr>
              <a:t>main</a:t>
            </a:r>
            <a:r>
              <a:rPr lang="en" sz="1100">
                <a:solidFill>
                  <a:srgbClr val="A9B7C6"/>
                </a:solidFill>
              </a:rPr>
              <a:t>(String[] args) {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      System.</a:t>
            </a:r>
            <a:r>
              <a:rPr i="1" lang="en" sz="1100">
                <a:solidFill>
                  <a:srgbClr val="9876AA"/>
                </a:solidFill>
              </a:rPr>
              <a:t>out</a:t>
            </a:r>
            <a:r>
              <a:rPr lang="en" sz="1100">
                <a:solidFill>
                  <a:srgbClr val="A9B7C6"/>
                </a:solidFill>
              </a:rPr>
              <a:t>.println(Constantes.</a:t>
            </a:r>
            <a:r>
              <a:rPr i="1" lang="en" sz="1100">
                <a:solidFill>
                  <a:srgbClr val="9876AA"/>
                </a:solidFill>
              </a:rPr>
              <a:t>PROJECT_NAME </a:t>
            </a:r>
            <a:r>
              <a:rPr lang="en" sz="1100">
                <a:solidFill>
                  <a:srgbClr val="A9B7C6"/>
                </a:solidFill>
              </a:rPr>
              <a:t>+ </a:t>
            </a:r>
            <a:r>
              <a:rPr lang="en" sz="1100">
                <a:solidFill>
                  <a:srgbClr val="6A8759"/>
                </a:solidFill>
              </a:rPr>
              <a:t>":"</a:t>
            </a:r>
            <a:r>
              <a:rPr lang="en" sz="1100">
                <a:solidFill>
                  <a:srgbClr val="A9B7C6"/>
                </a:solidFill>
              </a:rPr>
              <a:t>)</a:t>
            </a:r>
            <a:r>
              <a:rPr lang="en" sz="1100">
                <a:solidFill>
                  <a:srgbClr val="CC7832"/>
                </a:solidFill>
              </a:rPr>
              <a:t>;</a:t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      for</a:t>
            </a:r>
            <a:r>
              <a:rPr lang="en" sz="1100">
                <a:solidFill>
                  <a:srgbClr val="A9B7C6"/>
                </a:solidFill>
              </a:rPr>
              <a:t>(</a:t>
            </a:r>
            <a:r>
              <a:rPr lang="en" sz="1100">
                <a:solidFill>
                  <a:srgbClr val="CC7832"/>
                </a:solidFill>
              </a:rPr>
              <a:t>int </a:t>
            </a:r>
            <a:r>
              <a:rPr lang="en" sz="1100">
                <a:solidFill>
                  <a:srgbClr val="A9B7C6"/>
                </a:solidFill>
              </a:rPr>
              <a:t>i = Constantes.</a:t>
            </a:r>
            <a:r>
              <a:rPr i="1" lang="en" sz="1100">
                <a:solidFill>
                  <a:srgbClr val="9876AA"/>
                </a:solidFill>
              </a:rPr>
              <a:t>I</a:t>
            </a:r>
            <a:r>
              <a:rPr lang="en" sz="1100">
                <a:solidFill>
                  <a:srgbClr val="CC7832"/>
                </a:solidFill>
              </a:rPr>
              <a:t>; </a:t>
            </a:r>
            <a:r>
              <a:rPr lang="en" sz="1100">
                <a:solidFill>
                  <a:srgbClr val="A9B7C6"/>
                </a:solidFill>
              </a:rPr>
              <a:t>i&lt;Constantes.</a:t>
            </a:r>
            <a:r>
              <a:rPr i="1" lang="en" sz="1100">
                <a:solidFill>
                  <a:srgbClr val="9876AA"/>
                </a:solidFill>
              </a:rPr>
              <a:t>LIMITE</a:t>
            </a:r>
            <a:r>
              <a:rPr lang="en" sz="1100">
                <a:solidFill>
                  <a:srgbClr val="CC7832"/>
                </a:solidFill>
              </a:rPr>
              <a:t>; </a:t>
            </a:r>
            <a:r>
              <a:rPr lang="en" sz="1100">
                <a:solidFill>
                  <a:srgbClr val="A9B7C6"/>
                </a:solidFill>
              </a:rPr>
              <a:t>i++) {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      System.</a:t>
            </a:r>
            <a:r>
              <a:rPr i="1" lang="en" sz="1100">
                <a:solidFill>
                  <a:srgbClr val="9876AA"/>
                </a:solidFill>
              </a:rPr>
              <a:t>out</a:t>
            </a:r>
            <a:r>
              <a:rPr lang="en" sz="1100">
                <a:solidFill>
                  <a:srgbClr val="A9B7C6"/>
                </a:solidFill>
              </a:rPr>
              <a:t>.println(Fibonnacci.</a:t>
            </a:r>
            <a:r>
              <a:rPr i="1" lang="en" sz="1100">
                <a:solidFill>
                  <a:srgbClr val="A9B7C6"/>
                </a:solidFill>
              </a:rPr>
              <a:t>calcula</a:t>
            </a:r>
            <a:r>
              <a:rPr lang="en" sz="1100">
                <a:solidFill>
                  <a:srgbClr val="A9B7C6"/>
                </a:solidFill>
              </a:rPr>
              <a:t>(i))</a:t>
            </a:r>
            <a:r>
              <a:rPr lang="en" sz="1100">
                <a:solidFill>
                  <a:srgbClr val="CC7832"/>
                </a:solidFill>
              </a:rPr>
              <a:t>;</a:t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      </a:t>
            </a:r>
            <a:r>
              <a:rPr lang="en" sz="1100">
                <a:solidFill>
                  <a:srgbClr val="A9B7C6"/>
                </a:solidFill>
              </a:rPr>
              <a:t>}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   }</a:t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}</a:t>
            </a:r>
            <a:endParaRPr/>
          </a:p>
        </p:txBody>
      </p:sp>
      <p:sp>
        <p:nvSpPr>
          <p:cNvPr id="405" name="Google Shape;405;p36"/>
          <p:cNvSpPr/>
          <p:nvPr/>
        </p:nvSpPr>
        <p:spPr>
          <a:xfrm>
            <a:off x="4842900" y="3330500"/>
            <a:ext cx="4097100" cy="1256400"/>
          </a:xfrm>
          <a:prstGeom prst="roundRect">
            <a:avLst>
              <a:gd fmla="val 4202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public interface </a:t>
            </a:r>
            <a:r>
              <a:rPr lang="en" sz="1100">
                <a:solidFill>
                  <a:srgbClr val="A9B7C6"/>
                </a:solidFill>
              </a:rPr>
              <a:t>Constantes {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   </a:t>
            </a:r>
            <a:r>
              <a:rPr lang="en" sz="1100">
                <a:solidFill>
                  <a:srgbClr val="CC7832"/>
                </a:solidFill>
              </a:rPr>
              <a:t>int </a:t>
            </a:r>
            <a:r>
              <a:rPr i="1" lang="en" sz="1100">
                <a:solidFill>
                  <a:srgbClr val="9876AA"/>
                </a:solidFill>
              </a:rPr>
              <a:t>ANSWER </a:t>
            </a:r>
            <a:r>
              <a:rPr lang="en" sz="1100">
                <a:solidFill>
                  <a:srgbClr val="A9B7C6"/>
                </a:solidFill>
              </a:rPr>
              <a:t>= </a:t>
            </a:r>
            <a:r>
              <a:rPr lang="en" sz="1100">
                <a:solidFill>
                  <a:srgbClr val="6897BB"/>
                </a:solidFill>
              </a:rPr>
              <a:t>42</a:t>
            </a:r>
            <a:r>
              <a:rPr lang="en" sz="1100">
                <a:solidFill>
                  <a:srgbClr val="CC7832"/>
                </a:solidFill>
              </a:rPr>
              <a:t>;</a:t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   String </a:t>
            </a:r>
            <a:r>
              <a:rPr i="1" lang="en" sz="1100">
                <a:solidFill>
                  <a:srgbClr val="9876AA"/>
                </a:solidFill>
              </a:rPr>
              <a:t>PROJECT_NAME </a:t>
            </a:r>
            <a:r>
              <a:rPr lang="en" sz="1100">
                <a:solidFill>
                  <a:srgbClr val="A9B7C6"/>
                </a:solidFill>
              </a:rPr>
              <a:t>= </a:t>
            </a:r>
            <a:r>
              <a:rPr lang="en" sz="1100">
                <a:solidFill>
                  <a:srgbClr val="6A8759"/>
                </a:solidFill>
              </a:rPr>
              <a:t>"Fibonnacci Numbers"</a:t>
            </a:r>
            <a:r>
              <a:rPr lang="en" sz="1100">
                <a:solidFill>
                  <a:srgbClr val="CC7832"/>
                </a:solidFill>
              </a:rPr>
              <a:t>;</a:t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   int </a:t>
            </a:r>
            <a:r>
              <a:rPr i="1" lang="en" sz="1100">
                <a:solidFill>
                  <a:srgbClr val="9876AA"/>
                </a:solidFill>
              </a:rPr>
              <a:t>LIMITE </a:t>
            </a:r>
            <a:r>
              <a:rPr lang="en" sz="1100">
                <a:solidFill>
                  <a:srgbClr val="A9B7C6"/>
                </a:solidFill>
              </a:rPr>
              <a:t>= </a:t>
            </a:r>
            <a:r>
              <a:rPr lang="en" sz="1100">
                <a:solidFill>
                  <a:srgbClr val="6897BB"/>
                </a:solidFill>
              </a:rPr>
              <a:t>15</a:t>
            </a:r>
            <a:r>
              <a:rPr lang="en" sz="1100">
                <a:solidFill>
                  <a:srgbClr val="CC7832"/>
                </a:solidFill>
              </a:rPr>
              <a:t>;</a:t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</a:rPr>
              <a:t>   int </a:t>
            </a:r>
            <a:r>
              <a:rPr i="1" lang="en" sz="1100">
                <a:solidFill>
                  <a:srgbClr val="9876AA"/>
                </a:solidFill>
              </a:rPr>
              <a:t>I </a:t>
            </a:r>
            <a:r>
              <a:rPr lang="en" sz="1100">
                <a:solidFill>
                  <a:srgbClr val="A9B7C6"/>
                </a:solidFill>
              </a:rPr>
              <a:t>= </a:t>
            </a:r>
            <a:r>
              <a:rPr lang="en" sz="1100">
                <a:solidFill>
                  <a:srgbClr val="6897BB"/>
                </a:solidFill>
              </a:rPr>
              <a:t>0</a:t>
            </a:r>
            <a:r>
              <a:rPr lang="en" sz="1100">
                <a:solidFill>
                  <a:srgbClr val="CC7832"/>
                </a:solidFill>
              </a:rPr>
              <a:t>;</a:t>
            </a:r>
            <a:endParaRPr sz="11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</a:rPr>
              <a:t>}</a:t>
            </a:r>
            <a:endParaRPr sz="11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</a:endParaRPr>
          </a:p>
        </p:txBody>
      </p:sp>
      <p:cxnSp>
        <p:nvCxnSpPr>
          <p:cNvPr id="406" name="Google Shape;406;p36"/>
          <p:cNvCxnSpPr>
            <a:stCxn id="404" idx="1"/>
            <a:endCxn id="403" idx="1"/>
          </p:cNvCxnSpPr>
          <p:nvPr/>
        </p:nvCxnSpPr>
        <p:spPr>
          <a:xfrm flipH="1" rot="10800000">
            <a:off x="4842900" y="854250"/>
            <a:ext cx="600" cy="1605600"/>
          </a:xfrm>
          <a:prstGeom prst="curvedConnector3">
            <a:avLst>
              <a:gd fmla="val -389666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36"/>
          <p:cNvCxnSpPr>
            <a:stCxn id="401" idx="3"/>
          </p:cNvCxnSpPr>
          <p:nvPr/>
        </p:nvCxnSpPr>
        <p:spPr>
          <a:xfrm flipH="1" rot="10800000">
            <a:off x="4030975" y="1614150"/>
            <a:ext cx="578100" cy="578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36"/>
          <p:cNvCxnSpPr>
            <a:stCxn id="402" idx="3"/>
            <a:endCxn id="405" idx="1"/>
          </p:cNvCxnSpPr>
          <p:nvPr/>
        </p:nvCxnSpPr>
        <p:spPr>
          <a:xfrm>
            <a:off x="4030975" y="2788800"/>
            <a:ext cx="811800" cy="11700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Google Shape;409;p36"/>
          <p:cNvSpPr txBox="1"/>
          <p:nvPr/>
        </p:nvSpPr>
        <p:spPr>
          <a:xfrm>
            <a:off x="156250" y="3177250"/>
            <a:ext cx="4179900" cy="17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5A5A5A"/>
                </a:solidFill>
                <a:latin typeface="Lato"/>
                <a:ea typeface="Lato"/>
                <a:cs typeface="Lato"/>
                <a:sym typeface="Lato"/>
              </a:rPr>
              <a:t>Atributos estáticos possuem o mesmo valor, independente de quantos objetos são instanciados</a:t>
            </a:r>
            <a:endParaRPr sz="1600">
              <a:solidFill>
                <a:srgbClr val="5A5A5A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Principais Comandos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1984248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CCCCCC"/>
                </a:highlight>
              </a:rPr>
              <a:t>$ git init </a:t>
            </a:r>
            <a:r>
              <a:rPr lang="en"/>
              <a:t>- Cria um repositório local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CCCCCC"/>
                </a:highlight>
              </a:rPr>
              <a:t>$ git clone </a:t>
            </a:r>
            <a:r>
              <a:rPr lang="en">
                <a:solidFill>
                  <a:srgbClr val="38761D"/>
                </a:solidFill>
                <a:highlight>
                  <a:srgbClr val="CCCCCC"/>
                </a:highlight>
              </a:rPr>
              <a:t>url</a:t>
            </a:r>
            <a:r>
              <a:rPr lang="en">
                <a:solidFill>
                  <a:srgbClr val="000000"/>
                </a:solidFill>
                <a:highlight>
                  <a:srgbClr val="CCCCCC"/>
                </a:highlight>
              </a:rPr>
              <a:t> </a:t>
            </a:r>
            <a:r>
              <a:rPr lang="en">
                <a:solidFill>
                  <a:srgbClr val="434343"/>
                </a:solidFill>
              </a:rPr>
              <a:t>- Clona um </a:t>
            </a:r>
            <a:r>
              <a:rPr lang="en"/>
              <a:t>repositório</a:t>
            </a:r>
            <a:r>
              <a:rPr lang="en">
                <a:solidFill>
                  <a:srgbClr val="434343"/>
                </a:solidFill>
              </a:rPr>
              <a:t> remoto para uma pasta local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CCCCCC"/>
                </a:highlight>
              </a:rPr>
              <a:t>$ git remote add </a:t>
            </a:r>
            <a:r>
              <a:rPr lang="en">
                <a:solidFill>
                  <a:srgbClr val="38761D"/>
                </a:solidFill>
                <a:highlight>
                  <a:srgbClr val="CCCCCC"/>
                </a:highlight>
              </a:rPr>
              <a:t>&lt;uri&gt;</a:t>
            </a:r>
            <a:r>
              <a:rPr lang="en"/>
              <a:t> - Adiciona um repositório remoto (não necessário caso tenha sido usado o clone)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CCCCCC"/>
                </a:highlight>
              </a:rPr>
              <a:t>$ git add </a:t>
            </a:r>
            <a:r>
              <a:rPr lang="en">
                <a:solidFill>
                  <a:srgbClr val="38761D"/>
                </a:solidFill>
                <a:highlight>
                  <a:srgbClr val="CCCCCC"/>
                </a:highlight>
              </a:rPr>
              <a:t>&lt;files&gt;</a:t>
            </a:r>
            <a:r>
              <a:rPr lang="en"/>
              <a:t> - Adiciona ao index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CCCCCC"/>
                </a:highlight>
              </a:rPr>
              <a:t>$ git commit </a:t>
            </a:r>
            <a:r>
              <a:rPr lang="en">
                <a:solidFill>
                  <a:srgbClr val="38761D"/>
                </a:solidFill>
                <a:highlight>
                  <a:srgbClr val="CCCCCC"/>
                </a:highlight>
              </a:rPr>
              <a:t>-m “Message”</a:t>
            </a:r>
            <a:r>
              <a:rPr lang="en"/>
              <a:t> - Commit dos arquivos do index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CCCCCC"/>
                </a:highlight>
              </a:rPr>
              <a:t>$ git pull </a:t>
            </a:r>
            <a:r>
              <a:rPr lang="en"/>
              <a:t> - Atualiza os arquivos locais baseados no repositório remoto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CCCCCC"/>
                </a:highlight>
              </a:rPr>
              <a:t>$ git push </a:t>
            </a:r>
            <a:r>
              <a:rPr lang="en">
                <a:solidFill>
                  <a:srgbClr val="38761D"/>
                </a:solidFill>
                <a:highlight>
                  <a:srgbClr val="CCCCCC"/>
                </a:highlight>
              </a:rPr>
              <a:t>origin master</a:t>
            </a:r>
            <a:r>
              <a:rPr lang="en"/>
              <a:t> - Envia os arquivos para o repositório remoto, na branch master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CCCCCC"/>
                </a:highlight>
              </a:rPr>
              <a:t>$ git checkout -b </a:t>
            </a:r>
            <a:r>
              <a:rPr lang="en">
                <a:solidFill>
                  <a:srgbClr val="38761D"/>
                </a:solidFill>
                <a:highlight>
                  <a:srgbClr val="CCCCCC"/>
                </a:highlight>
              </a:rPr>
              <a:t>&lt;branch&gt;</a:t>
            </a:r>
            <a:r>
              <a:rPr lang="en">
                <a:solidFill>
                  <a:srgbClr val="666666"/>
                </a:solidFill>
                <a:highlight>
                  <a:srgbClr val="CCCCCC"/>
                </a:highlight>
              </a:rPr>
              <a:t> </a:t>
            </a:r>
            <a:r>
              <a:rPr lang="en">
                <a:solidFill>
                  <a:srgbClr val="666666"/>
                </a:solidFill>
              </a:rPr>
              <a:t>- Cria uma branch e troca para ela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CCCCCC"/>
                </a:highlight>
              </a:rPr>
              <a:t>$ git merge </a:t>
            </a:r>
            <a:r>
              <a:rPr lang="en">
                <a:solidFill>
                  <a:srgbClr val="38761D"/>
                </a:solidFill>
                <a:highlight>
                  <a:srgbClr val="CCCCCC"/>
                </a:highlight>
              </a:rPr>
              <a:t>&lt;branch&gt;</a:t>
            </a:r>
            <a:r>
              <a:rPr lang="en"/>
              <a:t> - Faz o merge de uma branch para a outra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301550"/>
            <a:ext cx="7688700" cy="1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Plataforma de hospedagem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Compartilhamento de código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Contribuição para projetos OpenSource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650" y="2949700"/>
            <a:ext cx="4798349" cy="19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729450" y="1764775"/>
            <a:ext cx="24381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ctrTitle"/>
          </p:nvPr>
        </p:nvSpPr>
        <p:spPr>
          <a:xfrm>
            <a:off x="2771700" y="1441775"/>
            <a:ext cx="3600600" cy="15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</a:t>
            </a:r>
            <a:endParaRPr/>
          </a:p>
        </p:txBody>
      </p:sp>
      <p:sp>
        <p:nvSpPr>
          <p:cNvPr id="128" name="Google Shape;128;p19"/>
          <p:cNvSpPr txBox="1"/>
          <p:nvPr>
            <p:ph idx="1" type="subTitle"/>
          </p:nvPr>
        </p:nvSpPr>
        <p:spPr>
          <a:xfrm>
            <a:off x="3371625" y="3105075"/>
            <a:ext cx="2486100" cy="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Object-Oriented Programming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30000" y="1318650"/>
            <a:ext cx="33009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Procedural x OO</a:t>
            </a:r>
            <a:endParaRPr/>
          </a:p>
        </p:txBody>
      </p:sp>
      <p:sp>
        <p:nvSpPr>
          <p:cNvPr id="134" name="Google Shape;134;p20"/>
          <p:cNvSpPr txBox="1"/>
          <p:nvPr>
            <p:ph idx="1" type="subTitle"/>
          </p:nvPr>
        </p:nvSpPr>
        <p:spPr>
          <a:xfrm>
            <a:off x="2343875" y="1902300"/>
            <a:ext cx="2109300" cy="24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OOP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Objetos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Campos e métodos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Reaproveitamento de código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Métodos com poucos parametros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Controle de acesso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180175" y="1967850"/>
            <a:ext cx="1932000" cy="29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Programção Procedural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Lista de procedimentos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Muitas variáveis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Muito Copy+Paste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Funções com muitos parâmetros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Dificil manutenção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6" name="Google Shape;136;p20"/>
          <p:cNvCxnSpPr/>
          <p:nvPr/>
        </p:nvCxnSpPr>
        <p:spPr>
          <a:xfrm>
            <a:off x="2269600" y="1883625"/>
            <a:ext cx="0" cy="28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20"/>
          <p:cNvSpPr/>
          <p:nvPr/>
        </p:nvSpPr>
        <p:spPr>
          <a:xfrm>
            <a:off x="5037900" y="440550"/>
            <a:ext cx="3358500" cy="1894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titular </a:t>
            </a:r>
            <a:r>
              <a:rPr lang="en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6DB74"/>
                </a:solidFill>
                <a:latin typeface="Courier New"/>
                <a:ea typeface="Courier New"/>
                <a:cs typeface="Courier New"/>
                <a:sym typeface="Courier New"/>
              </a:rPr>
              <a:t>"Douglas"</a:t>
            </a:r>
            <a:r>
              <a:rPr lang="en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cpf </a:t>
            </a:r>
            <a:r>
              <a:rPr lang="en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11122233345</a:t>
            </a:r>
            <a:r>
              <a:rPr lang="en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cc </a:t>
            </a:r>
            <a:r>
              <a:rPr lang="en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987654</a:t>
            </a:r>
            <a:r>
              <a:rPr lang="en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saldo </a:t>
            </a:r>
            <a:r>
              <a:rPr lang="en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en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saca</a:t>
            </a:r>
            <a:r>
              <a:rPr lang="en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saldo</a:t>
            </a:r>
            <a:r>
              <a:rPr lang="en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n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saldo </a:t>
            </a:r>
            <a:r>
              <a:rPr lang="en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valor;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6100375" y="669075"/>
            <a:ext cx="73362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5037900" y="2812375"/>
            <a:ext cx="3358500" cy="2172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conta </a:t>
            </a:r>
            <a:r>
              <a:rPr lang="en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titular: </a:t>
            </a:r>
            <a:r>
              <a:rPr lang="en" sz="1050">
                <a:solidFill>
                  <a:srgbClr val="E6DB74"/>
                </a:solidFill>
                <a:latin typeface="Courier New"/>
                <a:ea typeface="Courier New"/>
                <a:cs typeface="Courier New"/>
                <a:sym typeface="Courier New"/>
              </a:rPr>
              <a:t>"Douglas"</a:t>
            </a:r>
            <a:r>
              <a:rPr lang="en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cpf: </a:t>
            </a:r>
            <a:r>
              <a:rPr lang="en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11122233345</a:t>
            </a:r>
            <a:r>
              <a:rPr lang="en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cc: </a:t>
            </a:r>
            <a:r>
              <a:rPr lang="en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987654</a:t>
            </a:r>
            <a:r>
              <a:rPr lang="en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saldo: </a:t>
            </a:r>
            <a:r>
              <a:rPr lang="en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en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saca</a:t>
            </a:r>
            <a:r>
              <a:rPr lang="en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lang="en" sz="105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n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.saldo </a:t>
            </a:r>
            <a:r>
              <a:rPr lang="en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valor;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5037900" y="86075"/>
            <a:ext cx="29385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Programação Procedural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5155800" y="2427025"/>
            <a:ext cx="24927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OOP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3659286" y="1355530"/>
            <a:ext cx="1825500" cy="525300"/>
          </a:xfrm>
          <a:prstGeom prst="rect">
            <a:avLst/>
          </a:prstGeom>
          <a:solidFill>
            <a:srgbClr val="085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OOP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6668709" y="3262666"/>
            <a:ext cx="1825500" cy="5253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Polimorfismo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4662423" y="3262666"/>
            <a:ext cx="1825500" cy="5253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Abstração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2656125" y="3262666"/>
            <a:ext cx="1825500" cy="5253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Herança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649839" y="3262666"/>
            <a:ext cx="1825500" cy="5253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Encapsulamento</a:t>
            </a:r>
            <a:endParaRPr sz="1500">
              <a:solidFill>
                <a:srgbClr val="FFFFFF"/>
              </a:solidFill>
            </a:endParaRPr>
          </a:p>
        </p:txBody>
      </p:sp>
      <p:cxnSp>
        <p:nvCxnSpPr>
          <p:cNvPr id="151" name="Google Shape;151;p21"/>
          <p:cNvCxnSpPr>
            <a:stCxn id="146" idx="2"/>
            <a:endCxn id="149" idx="0"/>
          </p:cNvCxnSpPr>
          <p:nvPr/>
        </p:nvCxnSpPr>
        <p:spPr>
          <a:xfrm rot="5400000">
            <a:off x="3379536" y="2070130"/>
            <a:ext cx="1381800" cy="10032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21"/>
          <p:cNvCxnSpPr>
            <a:stCxn id="150" idx="0"/>
            <a:endCxn id="146" idx="2"/>
          </p:cNvCxnSpPr>
          <p:nvPr/>
        </p:nvCxnSpPr>
        <p:spPr>
          <a:xfrm rot="-5400000">
            <a:off x="2376339" y="1067116"/>
            <a:ext cx="1381800" cy="30093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21"/>
          <p:cNvCxnSpPr>
            <a:stCxn id="146" idx="2"/>
            <a:endCxn id="147" idx="0"/>
          </p:cNvCxnSpPr>
          <p:nvPr/>
        </p:nvCxnSpPr>
        <p:spPr>
          <a:xfrm flipH="1" rot="-5400000">
            <a:off x="5385786" y="1067080"/>
            <a:ext cx="1381800" cy="30093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21"/>
          <p:cNvCxnSpPr>
            <a:stCxn id="148" idx="0"/>
            <a:endCxn id="146" idx="2"/>
          </p:cNvCxnSpPr>
          <p:nvPr/>
        </p:nvCxnSpPr>
        <p:spPr>
          <a:xfrm flipH="1" rot="5400000">
            <a:off x="4382673" y="2070166"/>
            <a:ext cx="1381800" cy="10032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Algumas práticas: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729325" y="2078875"/>
            <a:ext cx="4587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Information Hidding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Tell, don’t ask (Mande, não peça)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Programação voltada a interface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Lei de Demeter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Liskov Substitute Principle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730000" y="13186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Modificadores de Acesso</a:t>
            </a:r>
            <a:endParaRPr/>
          </a:p>
        </p:txBody>
      </p:sp>
      <p:sp>
        <p:nvSpPr>
          <p:cNvPr id="166" name="Google Shape;166;p23"/>
          <p:cNvSpPr txBox="1"/>
          <p:nvPr>
            <p:ph idx="1" type="subTitle"/>
          </p:nvPr>
        </p:nvSpPr>
        <p:spPr>
          <a:xfrm>
            <a:off x="268150" y="2392625"/>
            <a:ext cx="4224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Segurança de código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Responsabilidade única com o private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6270528" y="1271825"/>
            <a:ext cx="671100" cy="2001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6949630" y="1271825"/>
            <a:ext cx="671100" cy="2001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Package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4675900" y="1271825"/>
            <a:ext cx="1586700" cy="2001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" name="Google Shape;170;p23"/>
          <p:cNvGrpSpPr/>
          <p:nvPr/>
        </p:nvGrpSpPr>
        <p:grpSpPr>
          <a:xfrm>
            <a:off x="4676560" y="1936031"/>
            <a:ext cx="2944467" cy="449521"/>
            <a:chOff x="943723" y="3783775"/>
            <a:chExt cx="4417805" cy="674450"/>
          </a:xfrm>
        </p:grpSpPr>
        <p:sp>
          <p:nvSpPr>
            <p:cNvPr id="171" name="Google Shape;171;p23"/>
            <p:cNvSpPr/>
            <p:nvPr/>
          </p:nvSpPr>
          <p:spPr>
            <a:xfrm>
              <a:off x="943723" y="3783775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1632122" y="3783788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943723" y="3783788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3335463" y="3783788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4354429" y="3783788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1210848" y="3783832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23"/>
            <p:cNvSpPr/>
            <p:nvPr/>
          </p:nvSpPr>
          <p:spPr>
            <a:xfrm rot="-2700000">
              <a:off x="4705031" y="4021667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1704725" y="3783825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protected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9" name="Google Shape;179;p23"/>
          <p:cNvGrpSpPr/>
          <p:nvPr/>
        </p:nvGrpSpPr>
        <p:grpSpPr>
          <a:xfrm>
            <a:off x="4676560" y="1479296"/>
            <a:ext cx="2944467" cy="449521"/>
            <a:chOff x="943723" y="3098500"/>
            <a:chExt cx="4417805" cy="674450"/>
          </a:xfrm>
        </p:grpSpPr>
        <p:sp>
          <p:nvSpPr>
            <p:cNvPr id="180" name="Google Shape;180;p23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3335463" y="309851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4354429" y="309851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p23"/>
            <p:cNvSpPr/>
            <p:nvPr/>
          </p:nvSpPr>
          <p:spPr>
            <a:xfrm rot="-2700000">
              <a:off x="4705031" y="3336392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public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8" name="Google Shape;188;p23"/>
          <p:cNvSpPr/>
          <p:nvPr/>
        </p:nvSpPr>
        <p:spPr>
          <a:xfrm>
            <a:off x="7628727" y="1271825"/>
            <a:ext cx="671100" cy="2001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Subclass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3"/>
          <p:cNvSpPr/>
          <p:nvPr/>
        </p:nvSpPr>
        <p:spPr>
          <a:xfrm>
            <a:off x="7628729" y="1479195"/>
            <a:ext cx="671100" cy="4494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3"/>
          <p:cNvSpPr/>
          <p:nvPr/>
        </p:nvSpPr>
        <p:spPr>
          <a:xfrm rot="-2700000">
            <a:off x="7862244" y="1665015"/>
            <a:ext cx="204071" cy="77640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3"/>
          <p:cNvSpPr/>
          <p:nvPr/>
        </p:nvSpPr>
        <p:spPr>
          <a:xfrm>
            <a:off x="7628729" y="1935845"/>
            <a:ext cx="671100" cy="4494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/>
          <p:nvPr/>
        </p:nvSpPr>
        <p:spPr>
          <a:xfrm rot="-2700000">
            <a:off x="7862244" y="2121665"/>
            <a:ext cx="204071" cy="77640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8307823" y="1271825"/>
            <a:ext cx="671100" cy="2001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World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8307826" y="1479195"/>
            <a:ext cx="671100" cy="4494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 rot="-2700000">
            <a:off x="8541341" y="1665015"/>
            <a:ext cx="204071" cy="77640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8307826" y="1935845"/>
            <a:ext cx="671100" cy="4494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7628111" y="2392533"/>
            <a:ext cx="671100" cy="4494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7628111" y="2849183"/>
            <a:ext cx="671100" cy="4494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8307208" y="2392533"/>
            <a:ext cx="671100" cy="4494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8307208" y="2849183"/>
            <a:ext cx="671100" cy="4494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23"/>
          <p:cNvGrpSpPr/>
          <p:nvPr/>
        </p:nvGrpSpPr>
        <p:grpSpPr>
          <a:xfrm>
            <a:off x="4675941" y="2392634"/>
            <a:ext cx="2944467" cy="449521"/>
            <a:chOff x="943723" y="3098500"/>
            <a:chExt cx="4417805" cy="674450"/>
          </a:xfrm>
        </p:grpSpPr>
        <p:sp>
          <p:nvSpPr>
            <p:cNvPr id="202" name="Google Shape;202;p23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3335463" y="309851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4354429" y="309851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23"/>
            <p:cNvSpPr/>
            <p:nvPr/>
          </p:nvSpPr>
          <p:spPr>
            <a:xfrm rot="-2700000">
              <a:off x="4705031" y="3336392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no-modifier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0" name="Google Shape;210;p23"/>
          <p:cNvGrpSpPr/>
          <p:nvPr/>
        </p:nvGrpSpPr>
        <p:grpSpPr>
          <a:xfrm>
            <a:off x="4675941" y="2023933"/>
            <a:ext cx="4103854" cy="1274957"/>
            <a:chOff x="943723" y="2545311"/>
            <a:chExt cx="6157321" cy="1912914"/>
          </a:xfrm>
        </p:grpSpPr>
        <p:sp>
          <p:nvSpPr>
            <p:cNvPr id="211" name="Google Shape;211;p23"/>
            <p:cNvSpPr/>
            <p:nvPr/>
          </p:nvSpPr>
          <p:spPr>
            <a:xfrm>
              <a:off x="943723" y="3783775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1632122" y="3783788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943723" y="3783788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3335463" y="3783788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4354429" y="3783788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1210848" y="3783832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1704725" y="3783825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private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6690644" y="2545311"/>
              <a:ext cx="410400" cy="410400"/>
            </a:xfrm>
            <a:prstGeom prst="mathMultiply">
              <a:avLst>
                <a:gd fmla="val 508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219" name="Google Shape;219;p23"/>
          <p:cNvSpPr/>
          <p:nvPr/>
        </p:nvSpPr>
        <p:spPr>
          <a:xfrm rot="-2700000">
            <a:off x="6504051" y="1665025"/>
            <a:ext cx="204071" cy="77640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 rot="-2700000">
            <a:off x="6504051" y="2121675"/>
            <a:ext cx="204071" cy="77640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 rot="-2700000">
            <a:off x="6504051" y="2578402"/>
            <a:ext cx="204071" cy="77640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"/>
          <p:cNvSpPr/>
          <p:nvPr/>
        </p:nvSpPr>
        <p:spPr>
          <a:xfrm rot="-2700000">
            <a:off x="6504051" y="3035013"/>
            <a:ext cx="204071" cy="77640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8506044" y="2480520"/>
            <a:ext cx="273300" cy="2733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4" name="Google Shape;224;p23"/>
          <p:cNvSpPr/>
          <p:nvPr/>
        </p:nvSpPr>
        <p:spPr>
          <a:xfrm>
            <a:off x="7826986" y="2480520"/>
            <a:ext cx="273300" cy="2733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5" name="Google Shape;225;p23"/>
          <p:cNvSpPr/>
          <p:nvPr/>
        </p:nvSpPr>
        <p:spPr>
          <a:xfrm>
            <a:off x="7827566" y="2937189"/>
            <a:ext cx="273300" cy="2733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6" name="Google Shape;226;p23"/>
          <p:cNvSpPr/>
          <p:nvPr/>
        </p:nvSpPr>
        <p:spPr>
          <a:xfrm>
            <a:off x="8506044" y="2937208"/>
            <a:ext cx="273300" cy="2733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7" name="Google Shape;227;p23"/>
          <p:cNvSpPr/>
          <p:nvPr/>
        </p:nvSpPr>
        <p:spPr>
          <a:xfrm>
            <a:off x="7129918" y="2937208"/>
            <a:ext cx="273300" cy="2733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