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63" r:id="rId8"/>
    <p:sldId id="260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4F65-930D-42A8-A057-AD768331C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F1FBF-126F-472B-A37F-F63ED41C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0A4-F41F-4D27-9474-CD79D518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EBCC-FA12-434A-BE75-B828D6E6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7D55-A02E-4034-86BA-2D0CED9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4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FC0-B6D0-4E2E-AE1B-BFDABFC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A53F-9457-48B1-B371-C2D18331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6ABE-DE3E-4F16-9571-883E81C0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98BB-03CF-4366-B81D-7177552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D7E2-36C8-4F07-9421-F0C73E2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49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114ED-BF50-4D49-AE5E-C27E28F8E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C4C5B-169F-409D-ABC9-C1D32CA43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157C-719B-4C11-88C5-0590FEE1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7625-1184-4C8A-8C4E-77C2C32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2C03-0B44-4BB7-99AE-59C8A13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D537-DB76-4106-B0C0-224C4AAD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C3D6-B895-4834-9A63-5DD25DE4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5408-05B6-43C5-A09E-9D68A74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6A26-8DB7-4F97-861F-626A82F0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5989-023B-4357-B53E-695BE5D2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1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704-EE45-417B-A982-2AC0AE6A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23E5-88C6-4EB6-AE71-C28F1C0E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6F4A-6D3D-45DD-954C-F89F8D19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1DDB-4A2B-489D-AF05-277452C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6373-4AD9-4954-85B4-58738492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8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F70A-03A2-4C94-A784-0954115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9832-11D3-4E5E-82B7-C9B2A440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3052-B956-4AFA-8746-F073A670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9FF2-EC1A-422C-B603-D7B2D7D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203D-7D8A-4B2D-820F-E24EF26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70BA-A230-41CA-B13E-3254486B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89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2655-73CB-4591-A3BE-B00BC8FD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DFD0-D642-491E-BCE6-08D7768B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26FB4-0F32-4465-B6DB-A34D4DBA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FFE41-F302-451E-85D2-35630572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F8A3-B1D1-4F56-A135-A22C54306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953BD-C2BC-4610-893D-2DA4C21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D84AA-B113-441A-8BEA-5BAC4D57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18650-95BD-43C5-A683-B97C2C0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1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C023-068E-447A-8945-67ABF52C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EEB9E-6B99-4A2A-9D05-66BF6E9D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395E-296B-4293-B7CE-8F533EFB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24270-A962-484B-8000-838D7CED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8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C8420-8672-4F86-82FF-8D97132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3591B-F541-4437-945C-3148023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E4F2E-D34A-4B0A-9CC4-41B6B61C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4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99F-4265-444B-95BB-036E317C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121-D5EB-4590-ABE7-CA555ACD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3C1A4-E83D-43AA-B77D-7B031D6C7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B4B7-EBEA-40F0-AC88-8114579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E60E-5476-4956-8537-1B0032B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98781-05EE-4F90-9A73-366CA9A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3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1E93-A4CE-4F0D-90A3-642ABC1C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D17DE-0F4C-41E1-9F46-AC737F6A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C8E3-1BDB-4C47-93DD-6DB7EBD6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74BB-C69E-448E-A60D-A2F749CA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B391-2594-4709-98D9-FB232A1A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9C86-3C68-4979-B780-627F660B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3AAE2-43FE-485F-9814-01365D9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22C1-1920-4D29-8B63-A7D069FA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8379-F576-4A6C-B8B0-423C4CB2A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D9C7-684E-4F2E-BD57-18C32F42D100}" type="datetimeFigureOut">
              <a:rPr lang="en-CA" smtClean="0"/>
              <a:t>2021-10-22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1640-58D6-47EB-9120-9F0E2AD08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8E-EB3D-42DD-B32C-3B99D29F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58D5-3749-43B3-B8C1-945F16471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40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4FDF4-4597-4F01-97D8-FA0CFF2A1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272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D361-DBC2-49CF-A9A5-92BBCDE1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Data For Good</a:t>
            </a:r>
            <a:br>
              <a:rPr lang="en-US" sz="4400"/>
            </a:br>
            <a:br>
              <a:rPr lang="en-US" sz="4400"/>
            </a:br>
            <a:r>
              <a:rPr lang="en-US" sz="4400"/>
              <a:t>Social Media Datathon Challenge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16AB-B14E-45A3-99EC-EEA26674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9</a:t>
            </a:r>
          </a:p>
          <a:p>
            <a:pPr algn="l"/>
            <a:r>
              <a:rPr lang="en-US" sz="2000"/>
              <a:t>Douglas Thoms</a:t>
            </a:r>
          </a:p>
          <a:p>
            <a:pPr algn="l"/>
            <a:r>
              <a:rPr lang="en-US" sz="2000"/>
              <a:t>Farhad Kerimov</a:t>
            </a:r>
            <a:endParaRPr lang="en-CA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38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FCAD-AC87-4936-9F59-BBFF67E5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Hashtags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7E1B-84A7-41F7-9EE2-3EC31803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Hashtags seem to make little difference, if not deployed strategically.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suggest: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Avoid retweeting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Reply often to relevant tweets and incorporate hashtags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hashtags in your own tweets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D6293E-FA98-4BF1-A1ED-A55503088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77" y="1900395"/>
            <a:ext cx="6169214" cy="490452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90F0CB4-347C-4D2E-B06E-6DEBBFD1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142701"/>
            <a:ext cx="7940351" cy="17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6B5C-1210-4FC3-B658-04D45A3C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 One more tip from data: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E4E9E4-DFE8-4EE8-9A56-0578E6A5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Best time to tweet on business days at lunchtime and afternoon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81B245C-622C-4028-9266-BF8B30E587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93179"/>
            <a:ext cx="5431536" cy="3802072"/>
          </a:xfrm>
          <a:prstGeom prst="rect">
            <a:avLst/>
          </a:prstGeom>
        </p:spPr>
      </p:pic>
      <p:pic>
        <p:nvPicPr>
          <p:cNvPr id="8" name="Content Placeholder 7" descr="Chart, icon&#10;&#10;Description automatically generated">
            <a:extLst>
              <a:ext uri="{FF2B5EF4-FFF2-40B4-BE49-F238E27FC236}">
                <a16:creationId xmlns:a16="http://schemas.microsoft.com/office/drawing/2014/main" id="{CAE7A132-9E72-4859-A6C7-CCF1F063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288165"/>
            <a:ext cx="5431536" cy="38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D6C56-2937-458C-BF50-9D316F9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Definitions</a:t>
            </a:r>
            <a:endParaRPr lang="en-C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1C29-7115-4672-AE05-06203B93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Business problem: How can we increase engagement?</a:t>
            </a:r>
          </a:p>
          <a:p>
            <a:r>
              <a:rPr lang="en-US" sz="2200" dirty="0"/>
              <a:t>What is engagement?</a:t>
            </a:r>
          </a:p>
          <a:p>
            <a:pPr lvl="1"/>
            <a:r>
              <a:rPr lang="en-US" sz="1800" dirty="0"/>
              <a:t>An interaction with a tweet such as retweeting, liking (favorite), or replying</a:t>
            </a:r>
          </a:p>
          <a:p>
            <a:endParaRPr lang="en-US" sz="2200" dirty="0"/>
          </a:p>
          <a:p>
            <a:r>
              <a:rPr lang="en-US" sz="2200" dirty="0"/>
              <a:t>Why is engagement useful?</a:t>
            </a:r>
          </a:p>
          <a:p>
            <a:pPr lvl="1"/>
            <a:r>
              <a:rPr lang="en-US" sz="1800" dirty="0"/>
              <a:t>Engagement is useful for a variety of purposes (e.g. increase awareness of an issue, increase attendance for an event, </a:t>
            </a:r>
            <a:r>
              <a:rPr lang="en-US" sz="1800" dirty="0" err="1"/>
              <a:t>etc</a:t>
            </a:r>
            <a:r>
              <a:rPr lang="en-US" sz="1800" dirty="0"/>
              <a:t>). In general, the purpose is to increase visibility on social media.</a:t>
            </a:r>
            <a:endParaRPr lang="en-CA" sz="1800" dirty="0"/>
          </a:p>
          <a:p>
            <a:endParaRPr lang="en-CA" sz="2200" dirty="0"/>
          </a:p>
          <a:p>
            <a:r>
              <a:rPr lang="en-CA" sz="2200" dirty="0"/>
              <a:t>We used ‘Favorite Count’ and ‘Retweet Count’ to measure engagement in the given dataset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8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7A568-1D09-4D2C-9176-4D3F5585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Objective</a:t>
            </a:r>
            <a:endParaRPr lang="en-CA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F435-4167-4074-943F-4DA1487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Increase retweets and favorites to improve visibility of organizations’ activities and strengthen network allies.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6763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003E-BCD9-48C1-8A36-81BF555B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400"/>
              <a:t>Recommendations to achieve the objective</a:t>
            </a:r>
            <a:endParaRPr lang="en-CA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F6B6-BE5E-423F-BC13-7A8DC1F6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Engaging (by replying and quoting) others’ tweets may increase chances to increase engagement</a:t>
            </a:r>
          </a:p>
          <a:p>
            <a:r>
              <a:rPr lang="en-US" sz="2200" dirty="0"/>
              <a:t>Deploy hashtags strategically in own tweets, replies to and quotes of others. </a:t>
            </a:r>
          </a:p>
          <a:p>
            <a:r>
              <a:rPr lang="en-US" sz="2200" dirty="0"/>
              <a:t>Avoid retweeting only: data shows retweeting has little impact</a:t>
            </a:r>
          </a:p>
          <a:p>
            <a:r>
              <a:rPr lang="en-US" sz="2200" dirty="0"/>
              <a:t>Engage with specific, relevant, and busy accounts. For example: @RegionWaterloo has over 79K followers and tweets regularly on a variety of topics</a:t>
            </a:r>
          </a:p>
        </p:txBody>
      </p:sp>
    </p:spTree>
    <p:extLst>
      <p:ext uri="{BB962C8B-B14F-4D97-AF65-F5344CB8AC3E}">
        <p14:creationId xmlns:p14="http://schemas.microsoft.com/office/powerpoint/2010/main" val="12138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4893F-2713-4CEA-8E8C-682F9D27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 of our analysis</a:t>
            </a:r>
            <a:endParaRPr lang="en-C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2925-9451-456A-B5F7-7D6B3E59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Methodology: </a:t>
            </a:r>
            <a:endParaRPr lang="en-CA" sz="2200" dirty="0"/>
          </a:p>
          <a:p>
            <a:pPr lvl="1"/>
            <a:r>
              <a:rPr lang="en-CA" sz="2200" dirty="0"/>
              <a:t>Made use of Python’s matplotlib library for visualizations</a:t>
            </a:r>
          </a:p>
          <a:p>
            <a:pPr lvl="1"/>
            <a:r>
              <a:rPr lang="en-CA" sz="2200" dirty="0"/>
              <a:t>Counted occurrences of use and non-use of features of organizations’ strategies on social media such as media, quotes, in the tweets with engagement levels at the 75</a:t>
            </a:r>
            <a:r>
              <a:rPr lang="en-CA" sz="2200" baseline="30000" dirty="0"/>
              <a:t>th</a:t>
            </a:r>
            <a:r>
              <a:rPr lang="en-CA" sz="2200" dirty="0"/>
              <a:t> percentile (2 favorites, 3 retweets)</a:t>
            </a:r>
          </a:p>
          <a:p>
            <a:pPr lvl="1"/>
            <a:r>
              <a:rPr lang="en-CA" sz="2200" dirty="0"/>
              <a:t>Compared the impact of use and non-use of features on engagement of the entire dataset</a:t>
            </a:r>
          </a:p>
          <a:p>
            <a:pPr lvl="1"/>
            <a:endParaRPr lang="en-CA" sz="2200" dirty="0"/>
          </a:p>
          <a:p>
            <a:r>
              <a:rPr lang="en-CA" sz="2200" dirty="0"/>
              <a:t>Our main observation in the data is that organizations adopted similar strategies on social media, which do not make significant impact on engagement. </a:t>
            </a:r>
            <a:r>
              <a:rPr lang="en-CA" sz="2200" b="1" dirty="0"/>
              <a:t>We argue that they need to engage with other accounts by replying, tagging them, deploying hashtags in own tweets and quotes instead of simply retweeting. </a:t>
            </a:r>
          </a:p>
          <a:p>
            <a:pPr lvl="1"/>
            <a:endParaRPr lang="en-CA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75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E5C4A-AC15-4916-AFBE-157363B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Patterns in the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58C7-FD61-4776-88DF-0F7EE4AB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Organizations behave mostly in the same way: </a:t>
            </a:r>
          </a:p>
          <a:p>
            <a:pPr lvl="1"/>
            <a:r>
              <a:rPr lang="en-US" sz="2200" dirty="0"/>
              <a:t>Little use of media</a:t>
            </a:r>
          </a:p>
          <a:p>
            <a:pPr lvl="1"/>
            <a:r>
              <a:rPr lang="en-US" sz="2200" dirty="0"/>
              <a:t>Little use of hashtags</a:t>
            </a:r>
          </a:p>
          <a:p>
            <a:pPr lvl="1"/>
            <a:r>
              <a:rPr lang="en-US" sz="2200" dirty="0"/>
              <a:t>Mostly retweet</a:t>
            </a:r>
          </a:p>
          <a:p>
            <a:pPr marL="0" indent="0">
              <a:buNone/>
            </a:pPr>
            <a:r>
              <a:rPr lang="en-US" sz="1400" dirty="0"/>
              <a:t>(bars count tweets of 75</a:t>
            </a:r>
            <a:r>
              <a:rPr lang="en-US" sz="1400" baseline="30000" dirty="0"/>
              <a:t>th</a:t>
            </a:r>
            <a:r>
              <a:rPr lang="en-US" sz="1400" dirty="0"/>
              <a:t> percentile, which is 2 favorites and 3 retweets)</a:t>
            </a:r>
          </a:p>
          <a:p>
            <a:endParaRPr lang="en-US" sz="2600" dirty="0"/>
          </a:p>
          <a:p>
            <a:r>
              <a:rPr lang="en-US" sz="2600" dirty="0"/>
              <a:t>Results…</a:t>
            </a:r>
          </a:p>
        </p:txBody>
      </p:sp>
      <p:pic>
        <p:nvPicPr>
          <p:cNvPr id="14" name="Content Placeholder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E687FE-BD57-4960-9534-4962ED034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48" y="0"/>
            <a:ext cx="6132638" cy="68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B7558-E717-406F-ABA6-EFF0F1B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6D8D-1646-43EB-93AB-B7B608BE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Continued…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Results ... ?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DBA946-3763-4A1F-8905-DEFD4D12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20" y="57754"/>
            <a:ext cx="6034532" cy="67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D69BD-27D2-4948-999B-9300ADED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of strategies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6C580-7DF5-4AE2-B423-88811747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Distribution of tweets with different features by count of favorites (x-axis) and retweets (y-axis)</a:t>
            </a:r>
          </a:p>
        </p:txBody>
      </p:sp>
      <p:pic>
        <p:nvPicPr>
          <p:cNvPr id="6" name="Content Placeholder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96B7340-D618-431A-8287-8A6E30D5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69" y="11311"/>
            <a:ext cx="6262874" cy="68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2109-EF46-45D4-BB2E-DA6A9071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ways to improve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B9EF1-4265-48D2-B202-256FF347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Try to reply more often than retweeting others’ tweets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Set priority to be retweeted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201E744-CE22-40E1-9E9D-8A5DB39E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06" y="171142"/>
            <a:ext cx="6903720" cy="303763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C5A79DD-83EC-421D-90AE-13933655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8" y="3208778"/>
            <a:ext cx="6728635" cy="30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For Good  Social Media Datathon Challenge</vt:lpstr>
      <vt:lpstr>Definitions</vt:lpstr>
      <vt:lpstr>Objective</vt:lpstr>
      <vt:lpstr>Recommendations to achieve the objective</vt:lpstr>
      <vt:lpstr>Overview of our analysis</vt:lpstr>
      <vt:lpstr>Patterns in the strategies</vt:lpstr>
      <vt:lpstr>Strategies</vt:lpstr>
      <vt:lpstr>Results of strategies</vt:lpstr>
      <vt:lpstr>Potential ways to improve</vt:lpstr>
      <vt:lpstr>Hashtags</vt:lpstr>
      <vt:lpstr> One more tip from data: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Good  Social Media Datathon Challenge</dc:title>
  <dc:creator>Farhad Kerimov</dc:creator>
  <cp:lastModifiedBy>Farhad Kerimov</cp:lastModifiedBy>
  <cp:revision>1</cp:revision>
  <dcterms:created xsi:type="dcterms:W3CDTF">2021-10-23T02:42:15Z</dcterms:created>
  <dcterms:modified xsi:type="dcterms:W3CDTF">2021-10-23T04:27:55Z</dcterms:modified>
</cp:coreProperties>
</file>