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58" r:id="rId7"/>
    <p:sldId id="263" r:id="rId8"/>
    <p:sldId id="260" r:id="rId9"/>
    <p:sldId id="261" r:id="rId10"/>
    <p:sldId id="264" r:id="rId11"/>
    <p:sldId id="267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D01BAA-2C56-4734-88F6-56337792CD7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42A501D-D728-4BCA-8F93-2A133A1038B3}">
      <dgm:prSet/>
      <dgm:spPr/>
      <dgm:t>
        <a:bodyPr/>
        <a:lstStyle/>
        <a:p>
          <a:r>
            <a:rPr lang="en-US"/>
            <a:t>Which hashtags are global and which are more local? What is the difference in impact? </a:t>
          </a:r>
        </a:p>
      </dgm:t>
    </dgm:pt>
    <dgm:pt modelId="{BD3BB3D6-9B7D-458B-8AFF-488B4BBB582B}" type="parTrans" cxnId="{FC8110AF-0747-4677-ACE4-3E27E50A2779}">
      <dgm:prSet/>
      <dgm:spPr/>
      <dgm:t>
        <a:bodyPr/>
        <a:lstStyle/>
        <a:p>
          <a:endParaRPr lang="en-US"/>
        </a:p>
      </dgm:t>
    </dgm:pt>
    <dgm:pt modelId="{2278C1A8-3227-4A05-BD99-D3ABC26DACF4}" type="sibTrans" cxnId="{FC8110AF-0747-4677-ACE4-3E27E50A2779}">
      <dgm:prSet/>
      <dgm:spPr/>
      <dgm:t>
        <a:bodyPr/>
        <a:lstStyle/>
        <a:p>
          <a:endParaRPr lang="en-US"/>
        </a:p>
      </dgm:t>
    </dgm:pt>
    <dgm:pt modelId="{BB77710E-A82D-43CE-A2CA-94B1AECB6B2A}">
      <dgm:prSet/>
      <dgm:spPr/>
      <dgm:t>
        <a:bodyPr/>
        <a:lstStyle/>
        <a:p>
          <a:r>
            <a:rPr lang="en-US"/>
            <a:t>What is the frequency and nature of engagement of followers with organizations’ tweets</a:t>
          </a:r>
        </a:p>
      </dgm:t>
    </dgm:pt>
    <dgm:pt modelId="{D6F76E8B-CA2C-4ED2-9B7D-F3C0D7906860}" type="parTrans" cxnId="{020707EF-1D46-401B-ACF6-0AAF7785E63F}">
      <dgm:prSet/>
      <dgm:spPr/>
      <dgm:t>
        <a:bodyPr/>
        <a:lstStyle/>
        <a:p>
          <a:endParaRPr lang="en-US"/>
        </a:p>
      </dgm:t>
    </dgm:pt>
    <dgm:pt modelId="{EB65ED19-1961-47AE-B1A8-13D8EBD83314}" type="sibTrans" cxnId="{020707EF-1D46-401B-ACF6-0AAF7785E63F}">
      <dgm:prSet/>
      <dgm:spPr/>
      <dgm:t>
        <a:bodyPr/>
        <a:lstStyle/>
        <a:p>
          <a:endParaRPr lang="en-US"/>
        </a:p>
      </dgm:t>
    </dgm:pt>
    <dgm:pt modelId="{D7196512-9A38-4E26-A7BF-EBEEF0EAEB7D}">
      <dgm:prSet/>
      <dgm:spPr/>
      <dgm:t>
        <a:bodyPr/>
        <a:lstStyle/>
        <a:p>
          <a:r>
            <a:rPr lang="en-US"/>
            <a:t>We would like to revisit this topic after a couple months to see the difference after new strategies are deployed. </a:t>
          </a:r>
        </a:p>
      </dgm:t>
    </dgm:pt>
    <dgm:pt modelId="{7CA948CC-97B9-4400-A28A-0AC856CE0A4C}" type="parTrans" cxnId="{E9CBEB2C-0C38-475D-8ED5-A17CAA8F0515}">
      <dgm:prSet/>
      <dgm:spPr/>
      <dgm:t>
        <a:bodyPr/>
        <a:lstStyle/>
        <a:p>
          <a:endParaRPr lang="en-US"/>
        </a:p>
      </dgm:t>
    </dgm:pt>
    <dgm:pt modelId="{752DAC5F-1F6F-425A-85E6-BDD378BE6122}" type="sibTrans" cxnId="{E9CBEB2C-0C38-475D-8ED5-A17CAA8F0515}">
      <dgm:prSet/>
      <dgm:spPr/>
      <dgm:t>
        <a:bodyPr/>
        <a:lstStyle/>
        <a:p>
          <a:endParaRPr lang="en-US"/>
        </a:p>
      </dgm:t>
    </dgm:pt>
    <dgm:pt modelId="{24DA1A18-AE14-4B26-A3F4-ACD091721F8A}" type="pres">
      <dgm:prSet presAssocID="{E8D01BAA-2C56-4734-88F6-56337792CD73}" presName="linear" presStyleCnt="0">
        <dgm:presLayoutVars>
          <dgm:animLvl val="lvl"/>
          <dgm:resizeHandles val="exact"/>
        </dgm:presLayoutVars>
      </dgm:prSet>
      <dgm:spPr/>
    </dgm:pt>
    <dgm:pt modelId="{19101A54-56E7-4061-9F9D-843C62C1E759}" type="pres">
      <dgm:prSet presAssocID="{242A501D-D728-4BCA-8F93-2A133A1038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21B25F9-92ED-442F-A750-59DA64CAB265}" type="pres">
      <dgm:prSet presAssocID="{2278C1A8-3227-4A05-BD99-D3ABC26DACF4}" presName="spacer" presStyleCnt="0"/>
      <dgm:spPr/>
    </dgm:pt>
    <dgm:pt modelId="{E0B1E9F3-C63C-4CDA-A043-69022F8E643F}" type="pres">
      <dgm:prSet presAssocID="{BB77710E-A82D-43CE-A2CA-94B1AECB6B2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D0974CA-E599-461C-A8FF-6D5B354B122B}" type="pres">
      <dgm:prSet presAssocID="{EB65ED19-1961-47AE-B1A8-13D8EBD83314}" presName="spacer" presStyleCnt="0"/>
      <dgm:spPr/>
    </dgm:pt>
    <dgm:pt modelId="{FEB85636-2159-48A1-B4E7-41E4F472B44D}" type="pres">
      <dgm:prSet presAssocID="{D7196512-9A38-4E26-A7BF-EBEEF0EAEB7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ADB5515-9D6B-492B-B190-8DB5CF9F5C93}" type="presOf" srcId="{BB77710E-A82D-43CE-A2CA-94B1AECB6B2A}" destId="{E0B1E9F3-C63C-4CDA-A043-69022F8E643F}" srcOrd="0" destOrd="0" presId="urn:microsoft.com/office/officeart/2005/8/layout/vList2"/>
    <dgm:cxn modelId="{E9CBEB2C-0C38-475D-8ED5-A17CAA8F0515}" srcId="{E8D01BAA-2C56-4734-88F6-56337792CD73}" destId="{D7196512-9A38-4E26-A7BF-EBEEF0EAEB7D}" srcOrd="2" destOrd="0" parTransId="{7CA948CC-97B9-4400-A28A-0AC856CE0A4C}" sibTransId="{752DAC5F-1F6F-425A-85E6-BDD378BE6122}"/>
    <dgm:cxn modelId="{CBEE9244-78AA-4C4C-B963-B8BD465596AB}" type="presOf" srcId="{E8D01BAA-2C56-4734-88F6-56337792CD73}" destId="{24DA1A18-AE14-4B26-A3F4-ACD091721F8A}" srcOrd="0" destOrd="0" presId="urn:microsoft.com/office/officeart/2005/8/layout/vList2"/>
    <dgm:cxn modelId="{FC8110AF-0747-4677-ACE4-3E27E50A2779}" srcId="{E8D01BAA-2C56-4734-88F6-56337792CD73}" destId="{242A501D-D728-4BCA-8F93-2A133A1038B3}" srcOrd="0" destOrd="0" parTransId="{BD3BB3D6-9B7D-458B-8AFF-488B4BBB582B}" sibTransId="{2278C1A8-3227-4A05-BD99-D3ABC26DACF4}"/>
    <dgm:cxn modelId="{2D1996B1-74EC-4C40-8DCA-F1696588C031}" type="presOf" srcId="{D7196512-9A38-4E26-A7BF-EBEEF0EAEB7D}" destId="{FEB85636-2159-48A1-B4E7-41E4F472B44D}" srcOrd="0" destOrd="0" presId="urn:microsoft.com/office/officeart/2005/8/layout/vList2"/>
    <dgm:cxn modelId="{A58827B6-9DAF-49BA-A3E9-BA87806E0098}" type="presOf" srcId="{242A501D-D728-4BCA-8F93-2A133A1038B3}" destId="{19101A54-56E7-4061-9F9D-843C62C1E759}" srcOrd="0" destOrd="0" presId="urn:microsoft.com/office/officeart/2005/8/layout/vList2"/>
    <dgm:cxn modelId="{020707EF-1D46-401B-ACF6-0AAF7785E63F}" srcId="{E8D01BAA-2C56-4734-88F6-56337792CD73}" destId="{BB77710E-A82D-43CE-A2CA-94B1AECB6B2A}" srcOrd="1" destOrd="0" parTransId="{D6F76E8B-CA2C-4ED2-9B7D-F3C0D7906860}" sibTransId="{EB65ED19-1961-47AE-B1A8-13D8EBD83314}"/>
    <dgm:cxn modelId="{42EB80F9-E7C2-47E0-80B3-DE1AE79D7B96}" type="presParOf" srcId="{24DA1A18-AE14-4B26-A3F4-ACD091721F8A}" destId="{19101A54-56E7-4061-9F9D-843C62C1E759}" srcOrd="0" destOrd="0" presId="urn:microsoft.com/office/officeart/2005/8/layout/vList2"/>
    <dgm:cxn modelId="{4C74930A-222B-4F77-90CA-C4C42278BFA8}" type="presParOf" srcId="{24DA1A18-AE14-4B26-A3F4-ACD091721F8A}" destId="{C21B25F9-92ED-442F-A750-59DA64CAB265}" srcOrd="1" destOrd="0" presId="urn:microsoft.com/office/officeart/2005/8/layout/vList2"/>
    <dgm:cxn modelId="{B612E69C-B66D-4BF2-8806-57A01E347C7D}" type="presParOf" srcId="{24DA1A18-AE14-4B26-A3F4-ACD091721F8A}" destId="{E0B1E9F3-C63C-4CDA-A043-69022F8E643F}" srcOrd="2" destOrd="0" presId="urn:microsoft.com/office/officeart/2005/8/layout/vList2"/>
    <dgm:cxn modelId="{1E3043A0-9D40-467D-8C95-6104E3B1A146}" type="presParOf" srcId="{24DA1A18-AE14-4B26-A3F4-ACD091721F8A}" destId="{4D0974CA-E599-461C-A8FF-6D5B354B122B}" srcOrd="3" destOrd="0" presId="urn:microsoft.com/office/officeart/2005/8/layout/vList2"/>
    <dgm:cxn modelId="{D6A47000-0386-46E0-A7F5-944BA4DA8707}" type="presParOf" srcId="{24DA1A18-AE14-4B26-A3F4-ACD091721F8A}" destId="{FEB85636-2159-48A1-B4E7-41E4F472B44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01A54-56E7-4061-9F9D-843C62C1E759}">
      <dsp:nvSpPr>
        <dsp:cNvPr id="0" name=""/>
        <dsp:cNvSpPr/>
      </dsp:nvSpPr>
      <dsp:spPr>
        <a:xfrm>
          <a:off x="0" y="276758"/>
          <a:ext cx="6263640" cy="15947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Which hashtags are global and which are more local? What is the difference in impact? </a:t>
          </a:r>
        </a:p>
      </dsp:txBody>
      <dsp:txXfrm>
        <a:off x="77847" y="354605"/>
        <a:ext cx="6107946" cy="1439016"/>
      </dsp:txXfrm>
    </dsp:sp>
    <dsp:sp modelId="{E0B1E9F3-C63C-4CDA-A043-69022F8E643F}">
      <dsp:nvSpPr>
        <dsp:cNvPr id="0" name=""/>
        <dsp:cNvSpPr/>
      </dsp:nvSpPr>
      <dsp:spPr>
        <a:xfrm>
          <a:off x="0" y="1954988"/>
          <a:ext cx="6263640" cy="159471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frequency and nature of engagement of followers with organizations’ tweets</a:t>
          </a:r>
        </a:p>
      </dsp:txBody>
      <dsp:txXfrm>
        <a:off x="77847" y="2032835"/>
        <a:ext cx="6107946" cy="1439016"/>
      </dsp:txXfrm>
    </dsp:sp>
    <dsp:sp modelId="{FEB85636-2159-48A1-B4E7-41E4F472B44D}">
      <dsp:nvSpPr>
        <dsp:cNvPr id="0" name=""/>
        <dsp:cNvSpPr/>
      </dsp:nvSpPr>
      <dsp:spPr>
        <a:xfrm>
          <a:off x="0" y="3633219"/>
          <a:ext cx="6263640" cy="159471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We would like to revisit this topic after a couple months to see the difference after new strategies are deployed. </a:t>
          </a:r>
        </a:p>
      </dsp:txBody>
      <dsp:txXfrm>
        <a:off x="77847" y="3711066"/>
        <a:ext cx="6107946" cy="1439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4F65-930D-42A8-A057-AD768331C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F1FBF-126F-472B-A37F-F63ED41C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D70A4-F41F-4D27-9474-CD79D518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D9C7-684E-4F2E-BD57-18C32F42D100}" type="datetimeFigureOut">
              <a:rPr lang="en-CA" smtClean="0"/>
              <a:t>2021-10-23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7EBCC-FA12-434A-BE75-B828D6E6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97D55-A02E-4034-86BA-2D0CED90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58D5-3749-43B3-B8C1-945F16471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541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6FC0-B6D0-4E2E-AE1B-BFDABFC3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EA53F-9457-48B1-B371-C2D18331D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26ABE-DE3E-4F16-9571-883E81C0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D9C7-684E-4F2E-BD57-18C32F42D100}" type="datetimeFigureOut">
              <a:rPr lang="en-CA" smtClean="0"/>
              <a:t>2021-10-23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B98BB-03CF-4366-B81D-7177552C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5D7E2-36C8-4F07-9421-F0C73E26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58D5-3749-43B3-B8C1-945F16471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249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C114ED-BF50-4D49-AE5E-C27E28F8E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C4C5B-169F-409D-ABC9-C1D32CA43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3157C-719B-4C11-88C5-0590FEE1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D9C7-684E-4F2E-BD57-18C32F42D100}" type="datetimeFigureOut">
              <a:rPr lang="en-CA" smtClean="0"/>
              <a:t>2021-10-23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67625-1184-4C8A-8C4E-77C2C326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32C03-0B44-4BB7-99AE-59C8A13F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58D5-3749-43B3-B8C1-945F16471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26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D537-DB76-4106-B0C0-224C4AADF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BC3D6-B895-4834-9A63-5DD25DE42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65408-05B6-43C5-A09E-9D68A741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D9C7-684E-4F2E-BD57-18C32F42D100}" type="datetimeFigureOut">
              <a:rPr lang="en-CA" smtClean="0"/>
              <a:t>2021-10-23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56A26-8DB7-4F97-861F-626A82F0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05989-023B-4357-B53E-695BE5D2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58D5-3749-43B3-B8C1-945F16471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015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4704-EE45-417B-A982-2AC0AE6A0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C23E5-88C6-4EB6-AE71-C28F1C0EB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06F4A-6D3D-45DD-954C-F89F8D19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D9C7-684E-4F2E-BD57-18C32F42D100}" type="datetimeFigureOut">
              <a:rPr lang="en-CA" smtClean="0"/>
              <a:t>2021-10-23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01DDB-4A2B-489D-AF05-277452CB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E6373-4AD9-4954-85B4-58738492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58D5-3749-43B3-B8C1-945F16471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488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F70A-03A2-4C94-A784-0954115C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79832-11D3-4E5E-82B7-C9B2A4400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93052-B956-4AFA-8746-F073A670D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09FF2-EC1A-422C-B603-D7B2D7DC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D9C7-684E-4F2E-BD57-18C32F42D100}" type="datetimeFigureOut">
              <a:rPr lang="en-CA" smtClean="0"/>
              <a:t>2021-10-23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8203D-7D8A-4B2D-820F-E24EF268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770BA-A230-41CA-B13E-3254486B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58D5-3749-43B3-B8C1-945F16471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789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2655-73CB-4591-A3BE-B00BC8FD0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BDFD0-D642-491E-BCE6-08D7768B7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26FB4-0F32-4465-B6DB-A34D4DBAB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FFE41-F302-451E-85D2-356305728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4BF8A3-B1D1-4F56-A135-A22C54306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953BD-C2BC-4610-893D-2DA4C217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D9C7-684E-4F2E-BD57-18C32F42D100}" type="datetimeFigureOut">
              <a:rPr lang="en-CA" smtClean="0"/>
              <a:t>2021-10-23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D84AA-B113-441A-8BEA-5BAC4D57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18650-95BD-43C5-A683-B97C2C0F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58D5-3749-43B3-B8C1-945F16471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715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C023-068E-447A-8945-67ABF52CF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EEB9E-6B99-4A2A-9D05-66BF6E9D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D9C7-684E-4F2E-BD57-18C32F42D100}" type="datetimeFigureOut">
              <a:rPr lang="en-CA" smtClean="0"/>
              <a:t>2021-10-23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3395E-296B-4293-B7CE-8F533EFB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24270-A962-484B-8000-838D7CED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58D5-3749-43B3-B8C1-945F16471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883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FC8420-8672-4F86-82FF-8D97132B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D9C7-684E-4F2E-BD57-18C32F42D100}" type="datetimeFigureOut">
              <a:rPr lang="en-CA" smtClean="0"/>
              <a:t>2021-10-23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83591B-F541-4437-945C-3148023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E4F2E-D34A-4B0A-9CC4-41B6B61C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58D5-3749-43B3-B8C1-945F16471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414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199F-4265-444B-95BB-036E317C9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7D121-D5EB-4590-ABE7-CA555ACDE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3C1A4-E83D-43AA-B77D-7B031D6C7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CB4B7-EBEA-40F0-AC88-81145799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D9C7-684E-4F2E-BD57-18C32F42D100}" type="datetimeFigureOut">
              <a:rPr lang="en-CA" smtClean="0"/>
              <a:t>2021-10-23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DE60E-5476-4956-8537-1B0032BD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98781-05EE-4F90-9A73-366CA9A0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58D5-3749-43B3-B8C1-945F16471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232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E1E93-A4CE-4F0D-90A3-642ABC1C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D17DE-0F4C-41E1-9F46-AC737F6AE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BC8E3-1BDB-4C47-93DD-6DB7EBD65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074BB-C69E-448E-A60D-A2F749CA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D9C7-684E-4F2E-BD57-18C32F42D100}" type="datetimeFigureOut">
              <a:rPr lang="en-CA" smtClean="0"/>
              <a:t>2021-10-23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EB391-2594-4709-98D9-FB232A1A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09C86-3C68-4979-B780-627F660B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58D5-3749-43B3-B8C1-945F16471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272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3AAE2-43FE-485F-9814-01365D99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322C1-1920-4D29-8B63-A7D069FA3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78379-F576-4A6C-B8B0-423C4CB2A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1D9C7-684E-4F2E-BD57-18C32F42D100}" type="datetimeFigureOut">
              <a:rPr lang="en-CA" smtClean="0"/>
              <a:t>2021-10-23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21640-58D6-47EB-9120-9F0E2AD08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9C48E-EB3D-42DD-B32C-3B99D29F8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C58D5-3749-43B3-B8C1-945F16471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440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uglas-thoms/Datathon-2021-10-1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uglas-thoms/Datathon-2021-10-1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84FDF4-4597-4F01-97D8-FA0CFF2A1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2724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5D361-DBC2-49CF-A9A5-92BBCDE1B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/>
              <a:t>Data For Good</a:t>
            </a:r>
            <a:br>
              <a:rPr lang="en-US" sz="4400"/>
            </a:br>
            <a:br>
              <a:rPr lang="en-US" sz="4400"/>
            </a:br>
            <a:r>
              <a:rPr lang="en-US" sz="4400"/>
              <a:t>Social Media Datathon Challenge</a:t>
            </a:r>
            <a:endParaRPr lang="en-CA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716AB-B14E-45A3-99EC-EEA266742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Group 9</a:t>
            </a:r>
          </a:p>
          <a:p>
            <a:pPr algn="l"/>
            <a:r>
              <a:rPr lang="en-US" sz="2000"/>
              <a:t>Douglas Thoms</a:t>
            </a:r>
          </a:p>
          <a:p>
            <a:pPr algn="l"/>
            <a:r>
              <a:rPr lang="en-US" sz="2000"/>
              <a:t>Farhad Kerimov</a:t>
            </a:r>
            <a:endParaRPr lang="en-CA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538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5FCAD-AC87-4936-9F59-BBFF67E55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Hashtags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A7E1B-84A7-41F7-9EE2-3EC318032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Hashtags seem to make little difference, if not deployed strategically.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We suggest: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/>
              <a:t>Avoid retweeting only</a:t>
            </a:r>
            <a:endParaRPr lang="en-US" sz="200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/>
              <a:t>Reply often to relevant tweets and incorporate hashtags</a:t>
            </a:r>
            <a:endParaRPr lang="en-US" sz="200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/>
              <a:t>Use hashtags in your own tweets</a:t>
            </a: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3E05385F-A545-464C-911B-8B69F2003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805586"/>
            <a:ext cx="6903720" cy="524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58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96B5C-1210-4FC3-B658-04D45A3C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 One more tip from data: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5E4E9E4-DFE8-4EE8-9A56-0578E6A5E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2512" y="498698"/>
            <a:ext cx="4940808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Best time to tweet on business days at lunchtime and afternoon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Content Placeholder 9" descr="Icon&#10;&#10;Description automatically generated with medium confidence">
            <a:extLst>
              <a:ext uri="{FF2B5EF4-FFF2-40B4-BE49-F238E27FC236}">
                <a16:creationId xmlns:a16="http://schemas.microsoft.com/office/drawing/2014/main" id="{A81B245C-622C-4028-9266-BF8B30E5879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8" y="2293179"/>
            <a:ext cx="5431536" cy="3802072"/>
          </a:xfrm>
          <a:prstGeom prst="rect">
            <a:avLst/>
          </a:prstGeom>
        </p:spPr>
      </p:pic>
      <p:pic>
        <p:nvPicPr>
          <p:cNvPr id="8" name="Content Placeholder 7" descr="Chart, icon&#10;&#10;Description automatically generated">
            <a:extLst>
              <a:ext uri="{FF2B5EF4-FFF2-40B4-BE49-F238E27FC236}">
                <a16:creationId xmlns:a16="http://schemas.microsoft.com/office/drawing/2014/main" id="{CAE7A132-9E72-4859-A6C7-CCF1F0631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408" y="2288165"/>
            <a:ext cx="5431536" cy="380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17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E60510-6990-43A8-A857-C84259A5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824060" cy="2414488"/>
          </a:xfrm>
        </p:spPr>
        <p:txBody>
          <a:bodyPr anchor="t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We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Recommend</a:t>
            </a:r>
            <a:endParaRPr lang="en-CA" sz="5400" dirty="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7DA83C-6319-424C-AA46-3D9249F8C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To increase engagement:</a:t>
            </a:r>
          </a:p>
          <a:p>
            <a:r>
              <a:rPr lang="en-US" sz="2200" dirty="0"/>
              <a:t>Engage with other accounts by replying, quoting, and tagging them in your tweets</a:t>
            </a:r>
          </a:p>
          <a:p>
            <a:r>
              <a:rPr lang="en-US" sz="2200" dirty="0"/>
              <a:t>Deploy hashtags strategically in own tweets, replies to and quotes of others</a:t>
            </a:r>
          </a:p>
          <a:p>
            <a:r>
              <a:rPr lang="en-US" sz="2200" dirty="0"/>
              <a:t>Avoid retweeting only</a:t>
            </a:r>
          </a:p>
          <a:p>
            <a:r>
              <a:rPr lang="en-US" sz="2200" dirty="0"/>
              <a:t>Target accounts such as @RegionWaterloo with high follower count and plug into relevant quotes your cause with a reply, quote, or tag</a:t>
            </a:r>
          </a:p>
          <a:p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599569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BCD0-66B5-435C-B437-972C50A90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Future questions for analysis</a:t>
            </a:r>
            <a:endParaRPr lang="en-CA" sz="6000">
              <a:solidFill>
                <a:schemeClr val="accent5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70A67C-0230-4F93-B0DE-6A50F0BC92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987491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5155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F9E26-B45D-4398-BDD2-A7158931E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Thank you!</a:t>
            </a:r>
            <a:endParaRPr lang="en-CA" sz="5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32CDD-638A-4FEF-9920-7F6FDD206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We are happy to </a:t>
            </a:r>
            <a:r>
              <a:rPr lang="en-US" sz="2200"/>
              <a:t>answer your </a:t>
            </a:r>
            <a:r>
              <a:rPr lang="en-US" sz="2200" dirty="0"/>
              <a:t>questions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Please find our repository at: </a:t>
            </a:r>
            <a:r>
              <a:rPr lang="en-US" sz="1800" dirty="0">
                <a:hlinkClick r:id="rId2"/>
              </a:rPr>
              <a:t>https://github.com/douglas-thoms/Datathon-2021-10-16</a:t>
            </a:r>
            <a:endParaRPr lang="en-US" sz="1800" dirty="0"/>
          </a:p>
          <a:p>
            <a:pPr marL="0" indent="0">
              <a:buNone/>
            </a:pPr>
            <a:endParaRPr lang="en-CA" sz="2200" dirty="0"/>
          </a:p>
          <a:p>
            <a:pPr marL="0" indent="0">
              <a:buNone/>
            </a:pPr>
            <a:endParaRPr lang="en-CA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122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D6C56-2937-458C-BF50-9D316F975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Definitions</a:t>
            </a:r>
            <a:endParaRPr lang="en-CA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91C29-7115-4672-AE05-06203B93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Business problem: How can we increase engagement?</a:t>
            </a:r>
          </a:p>
          <a:p>
            <a:r>
              <a:rPr lang="en-US" sz="2200" dirty="0"/>
              <a:t>What is engagement?</a:t>
            </a:r>
          </a:p>
          <a:p>
            <a:pPr lvl="1"/>
            <a:r>
              <a:rPr lang="en-US" sz="1800" dirty="0"/>
              <a:t>An interaction with a tweet such as retweeting, liking (favorite), or replying</a:t>
            </a:r>
          </a:p>
          <a:p>
            <a:endParaRPr lang="en-US" sz="2200" dirty="0"/>
          </a:p>
          <a:p>
            <a:r>
              <a:rPr lang="en-US" sz="2200" dirty="0"/>
              <a:t>Why is engagement useful?</a:t>
            </a:r>
          </a:p>
          <a:p>
            <a:pPr lvl="1"/>
            <a:r>
              <a:rPr lang="en-US" sz="1800" dirty="0"/>
              <a:t>Engagement is useful for a variety of purposes (e.g. increase awareness of an issue, increase attendance for an event, </a:t>
            </a:r>
            <a:r>
              <a:rPr lang="en-US" sz="1800" dirty="0" err="1"/>
              <a:t>etc</a:t>
            </a:r>
            <a:r>
              <a:rPr lang="en-US" sz="1800" dirty="0"/>
              <a:t>). In general, the purpose is to increase visibility on social media.</a:t>
            </a:r>
            <a:endParaRPr lang="en-CA" sz="1800" dirty="0"/>
          </a:p>
          <a:p>
            <a:endParaRPr lang="en-CA" sz="2200" dirty="0"/>
          </a:p>
          <a:p>
            <a:r>
              <a:rPr lang="en-CA" sz="2200" dirty="0"/>
              <a:t>We used ‘Favorite Count’ and ‘Retweet Count’ to measure engagement in the given dataset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6387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7A568-1D09-4D2C-9176-4D3F5585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Objective</a:t>
            </a:r>
            <a:endParaRPr lang="en-CA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F435-4167-4074-943F-4DA14876C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200" dirty="0"/>
          </a:p>
          <a:p>
            <a:pPr marL="0" indent="0" algn="ctr">
              <a:buNone/>
            </a:pPr>
            <a:endParaRPr lang="en-US" sz="2200" dirty="0"/>
          </a:p>
          <a:p>
            <a:pPr marL="0" indent="0" algn="ctr">
              <a:buNone/>
            </a:pPr>
            <a:endParaRPr lang="en-US" sz="2200" dirty="0"/>
          </a:p>
          <a:p>
            <a:pPr marL="0" indent="0" algn="ctr">
              <a:buNone/>
            </a:pPr>
            <a:r>
              <a:rPr lang="en-US" sz="2200" dirty="0"/>
              <a:t>Increase retweets and favorites to improve visibility of organizations’ activities and strengthen network allies.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1867630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2003E-BCD9-48C1-8A36-81BF555BD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3400"/>
              <a:t>Recommendations to achieve the objective</a:t>
            </a:r>
            <a:endParaRPr lang="en-CA" sz="3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F6B6-BE5E-423F-BC13-7A8DC1F69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Engaging (by replying and quoting) others’ tweets may increase chances to increase engagement</a:t>
            </a:r>
          </a:p>
          <a:p>
            <a:r>
              <a:rPr lang="en-US" sz="2200" dirty="0"/>
              <a:t>Deploy hashtags strategically in own tweets, replies to and quotes of others. </a:t>
            </a:r>
          </a:p>
          <a:p>
            <a:r>
              <a:rPr lang="en-US" sz="2200" dirty="0"/>
              <a:t>Avoid retweeting only: data shows retweeting has little impact</a:t>
            </a:r>
          </a:p>
          <a:p>
            <a:r>
              <a:rPr lang="en-US" sz="2200" dirty="0"/>
              <a:t>Engage with specific, relevant, and busy accounts. For example: @RegionWaterloo has over 79K followers and tweets regularly on a variety of topics</a:t>
            </a:r>
          </a:p>
        </p:txBody>
      </p:sp>
    </p:spTree>
    <p:extLst>
      <p:ext uri="{BB962C8B-B14F-4D97-AF65-F5344CB8AC3E}">
        <p14:creationId xmlns:p14="http://schemas.microsoft.com/office/powerpoint/2010/main" val="121389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4893F-2713-4CEA-8E8C-682F9D27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Overview of our analysis</a:t>
            </a:r>
            <a:endParaRPr lang="en-CA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A2925-9451-456A-B5F7-7D6B3E593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Methodology: </a:t>
            </a:r>
            <a:endParaRPr lang="en-CA" sz="2200" dirty="0"/>
          </a:p>
          <a:p>
            <a:pPr lvl="1"/>
            <a:r>
              <a:rPr lang="en-CA" sz="2200" dirty="0"/>
              <a:t>Made use of Python’s matplotlib library for visualizations</a:t>
            </a:r>
          </a:p>
          <a:p>
            <a:pPr lvl="1"/>
            <a:r>
              <a:rPr lang="en-CA" sz="2200" dirty="0"/>
              <a:t>Counted occurrences of use and non-use of features of organizations’ strategies on social media such as media, quotes, in the tweets with engagement levels at the 75</a:t>
            </a:r>
            <a:r>
              <a:rPr lang="en-CA" sz="2200" baseline="30000" dirty="0"/>
              <a:t>th</a:t>
            </a:r>
            <a:r>
              <a:rPr lang="en-CA" sz="2200" dirty="0"/>
              <a:t> percentile (2 favorites, 3 retweets)</a:t>
            </a:r>
          </a:p>
          <a:p>
            <a:pPr lvl="1"/>
            <a:r>
              <a:rPr lang="en-CA" sz="2200" dirty="0"/>
              <a:t>Compared the impact of use and non-use of features on engagement of the entire dataset</a:t>
            </a:r>
          </a:p>
          <a:p>
            <a:pPr lvl="1"/>
            <a:r>
              <a:rPr lang="en-CA" sz="2200" dirty="0"/>
              <a:t>Our repository is at: </a:t>
            </a:r>
            <a:r>
              <a:rPr lang="en-CA" sz="2200" dirty="0">
                <a:hlinkClick r:id="rId2"/>
              </a:rPr>
              <a:t>https://github.com/douglas-thoms/Datathon-2021-10-16</a:t>
            </a:r>
            <a:r>
              <a:rPr lang="en-CA" sz="2200" dirty="0"/>
              <a:t> </a:t>
            </a:r>
          </a:p>
          <a:p>
            <a:pPr lvl="1"/>
            <a:endParaRPr lang="en-CA" sz="2200" dirty="0"/>
          </a:p>
          <a:p>
            <a:r>
              <a:rPr lang="en-CA" sz="2200" dirty="0"/>
              <a:t>Our main observation in the data is that organizations adopted similar strategies on social media, which do not make significant impact on engagement. </a:t>
            </a:r>
            <a:r>
              <a:rPr lang="en-CA" sz="2200" b="1" dirty="0"/>
              <a:t>We argue that they need to engage with other accounts by replying, tagging them, deploying hashtags in own tweets and quotes instead of simply retweeting. </a:t>
            </a:r>
          </a:p>
          <a:p>
            <a:pPr lvl="1"/>
            <a:endParaRPr lang="en-CA" sz="22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3751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E5C4A-AC15-4916-AFBE-157363BB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Patterns in the strategies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E58C7-FD61-4776-88DF-0F7EE4AB3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Organizations behave mostly in the same way: </a:t>
            </a:r>
          </a:p>
          <a:p>
            <a:pPr lvl="1"/>
            <a:r>
              <a:rPr lang="en-US" sz="2200" dirty="0"/>
              <a:t>Little use of media</a:t>
            </a:r>
          </a:p>
          <a:p>
            <a:pPr lvl="1"/>
            <a:r>
              <a:rPr lang="en-US" sz="2200" dirty="0"/>
              <a:t>Little use of hashtags</a:t>
            </a:r>
          </a:p>
          <a:p>
            <a:pPr lvl="1"/>
            <a:r>
              <a:rPr lang="en-US" sz="2200" dirty="0"/>
              <a:t>Mostly retweet</a:t>
            </a:r>
          </a:p>
          <a:p>
            <a:pPr marL="0" indent="0">
              <a:buNone/>
            </a:pPr>
            <a:r>
              <a:rPr lang="en-US" sz="1400" dirty="0"/>
              <a:t>(bars count tweets of 75</a:t>
            </a:r>
            <a:r>
              <a:rPr lang="en-US" sz="1400" baseline="30000" dirty="0"/>
              <a:t>th</a:t>
            </a:r>
            <a:r>
              <a:rPr lang="en-US" sz="1400" dirty="0"/>
              <a:t> percentile, which is 2 favorites and 3 retweets)</a:t>
            </a:r>
          </a:p>
          <a:p>
            <a:endParaRPr lang="en-US" sz="2600" dirty="0"/>
          </a:p>
          <a:p>
            <a:r>
              <a:rPr lang="en-US" sz="2600" dirty="0"/>
              <a:t>Results…</a:t>
            </a:r>
          </a:p>
        </p:txBody>
      </p:sp>
      <p:pic>
        <p:nvPicPr>
          <p:cNvPr id="14" name="Content Placeholder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6E687FE-BD57-4960-9534-4962ED034C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648" y="0"/>
            <a:ext cx="6132638" cy="681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1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B7558-E717-406F-ABA6-EFF0F1B9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Strategies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26D8D-1646-43EB-93AB-B7B608BE8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Continued…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Results ... ?</a:t>
            </a:r>
          </a:p>
        </p:txBody>
      </p:sp>
      <p:pic>
        <p:nvPicPr>
          <p:cNvPr id="6" name="Content Placeholder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FDBA946-3763-4A1F-8905-DEFD4D129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20" y="57754"/>
            <a:ext cx="6034532" cy="674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7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D69BD-27D2-4948-999B-9300ADED9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of strategies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6C580-7DF5-4AE2-B423-888117476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Distribution of tweets with different features by count of favorites (x-axis) and retweets (y-axis)</a:t>
            </a:r>
          </a:p>
        </p:txBody>
      </p:sp>
      <p:pic>
        <p:nvPicPr>
          <p:cNvPr id="6" name="Content Placeholder 5" descr="A picture containing text, window&#10;&#10;Description automatically generated">
            <a:extLst>
              <a:ext uri="{FF2B5EF4-FFF2-40B4-BE49-F238E27FC236}">
                <a16:creationId xmlns:a16="http://schemas.microsoft.com/office/drawing/2014/main" id="{B96B7340-D618-431A-8287-8A6E30D59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869" y="11311"/>
            <a:ext cx="6262874" cy="680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2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E2109-EF46-45D4-BB2E-DA6A90715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Potential ways to improve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B9EF1-4265-48D2-B202-256FF347E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Try to reply more often than retweeting others’ tweets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Set priority to be retweeted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E201E744-CE22-40E1-9E9D-8A5DB39EC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06" y="171142"/>
            <a:ext cx="6903720" cy="3037636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5C5A79DD-83EC-421D-90AE-13933655C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48" y="3208778"/>
            <a:ext cx="6728635" cy="308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67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611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Data For Good  Social Media Datathon Challenge</vt:lpstr>
      <vt:lpstr>Definitions</vt:lpstr>
      <vt:lpstr>Objective</vt:lpstr>
      <vt:lpstr>Recommendations to achieve the objective</vt:lpstr>
      <vt:lpstr>Overview of our analysis</vt:lpstr>
      <vt:lpstr>Patterns in the strategies</vt:lpstr>
      <vt:lpstr>Strategies</vt:lpstr>
      <vt:lpstr>Results of strategies</vt:lpstr>
      <vt:lpstr>Potential ways to improve</vt:lpstr>
      <vt:lpstr>Hashtags</vt:lpstr>
      <vt:lpstr> One more tip from data:</vt:lpstr>
      <vt:lpstr>We Recommend</vt:lpstr>
      <vt:lpstr>Future questions for analysis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For Good  Social Media Datathon Challenge</dc:title>
  <dc:creator>Farhad Kerimov</dc:creator>
  <cp:lastModifiedBy>Farhad Kerimov</cp:lastModifiedBy>
  <cp:revision>4</cp:revision>
  <dcterms:created xsi:type="dcterms:W3CDTF">2021-10-23T02:42:15Z</dcterms:created>
  <dcterms:modified xsi:type="dcterms:W3CDTF">2021-10-23T04:55:05Z</dcterms:modified>
</cp:coreProperties>
</file>