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58" r:id="rId5"/>
    <p:sldId id="266" r:id="rId6"/>
    <p:sldId id="267" r:id="rId7"/>
    <p:sldId id="259" r:id="rId8"/>
    <p:sldId id="260" r:id="rId9"/>
    <p:sldId id="261" r:id="rId10"/>
    <p:sldId id="262" r:id="rId11"/>
    <p:sldId id="263" r:id="rId12"/>
    <p:sldId id="268" r:id="rId13"/>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7BCD-C387-D3FB-B611-39001C0F22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7DF104A3-70F8-A4BE-A2E5-9B3390E800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7278824D-70E6-7FFA-ECE2-39DB3233EA10}"/>
              </a:ext>
            </a:extLst>
          </p:cNvPr>
          <p:cNvSpPr>
            <a:spLocks noGrp="1"/>
          </p:cNvSpPr>
          <p:nvPr>
            <p:ph type="dt" sz="half" idx="10"/>
          </p:nvPr>
        </p:nvSpPr>
        <p:spPr/>
        <p:txBody>
          <a:bodyPr/>
          <a:lstStyle/>
          <a:p>
            <a:fld id="{D5AA1C4C-D671-4CDB-B875-AD502002EED0}" type="datetimeFigureOut">
              <a:rPr lang="en-DE" smtClean="0"/>
              <a:t>29/09/2025</a:t>
            </a:fld>
            <a:endParaRPr lang="en-DE"/>
          </a:p>
        </p:txBody>
      </p:sp>
      <p:sp>
        <p:nvSpPr>
          <p:cNvPr id="5" name="Footer Placeholder 4">
            <a:extLst>
              <a:ext uri="{FF2B5EF4-FFF2-40B4-BE49-F238E27FC236}">
                <a16:creationId xmlns:a16="http://schemas.microsoft.com/office/drawing/2014/main" id="{7902B4A3-8698-8525-0E23-19CA55FDBC04}"/>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80A2C7AB-7046-FF34-475F-CF8C91BECC24}"/>
              </a:ext>
            </a:extLst>
          </p:cNvPr>
          <p:cNvSpPr>
            <a:spLocks noGrp="1"/>
          </p:cNvSpPr>
          <p:nvPr>
            <p:ph type="sldNum" sz="quarter" idx="12"/>
          </p:nvPr>
        </p:nvSpPr>
        <p:spPr/>
        <p:txBody>
          <a:bodyPr/>
          <a:lstStyle/>
          <a:p>
            <a:fld id="{B5A8D4AE-9C92-4424-BBD3-B935AC9BFF0F}" type="slidenum">
              <a:rPr lang="en-DE" smtClean="0"/>
              <a:t>‹#›</a:t>
            </a:fld>
            <a:endParaRPr lang="en-DE"/>
          </a:p>
        </p:txBody>
      </p:sp>
    </p:spTree>
    <p:extLst>
      <p:ext uri="{BB962C8B-B14F-4D97-AF65-F5344CB8AC3E}">
        <p14:creationId xmlns:p14="http://schemas.microsoft.com/office/powerpoint/2010/main" val="248068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7D223-AC66-D59B-5255-A0E5AF36FD77}"/>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FA10DE16-4F28-D2ED-8EA8-D265801DE0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171F7145-16EB-6636-70CF-7BD44FC23B58}"/>
              </a:ext>
            </a:extLst>
          </p:cNvPr>
          <p:cNvSpPr>
            <a:spLocks noGrp="1"/>
          </p:cNvSpPr>
          <p:nvPr>
            <p:ph type="dt" sz="half" idx="10"/>
          </p:nvPr>
        </p:nvSpPr>
        <p:spPr/>
        <p:txBody>
          <a:bodyPr/>
          <a:lstStyle/>
          <a:p>
            <a:fld id="{D5AA1C4C-D671-4CDB-B875-AD502002EED0}" type="datetimeFigureOut">
              <a:rPr lang="en-DE" smtClean="0"/>
              <a:t>29/09/2025</a:t>
            </a:fld>
            <a:endParaRPr lang="en-DE"/>
          </a:p>
        </p:txBody>
      </p:sp>
      <p:sp>
        <p:nvSpPr>
          <p:cNvPr id="5" name="Footer Placeholder 4">
            <a:extLst>
              <a:ext uri="{FF2B5EF4-FFF2-40B4-BE49-F238E27FC236}">
                <a16:creationId xmlns:a16="http://schemas.microsoft.com/office/drawing/2014/main" id="{4DB351F7-E3EF-0B02-E7C0-67DB8BD1D1F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903C618D-E949-249F-D082-10BBEFFAF700}"/>
              </a:ext>
            </a:extLst>
          </p:cNvPr>
          <p:cNvSpPr>
            <a:spLocks noGrp="1"/>
          </p:cNvSpPr>
          <p:nvPr>
            <p:ph type="sldNum" sz="quarter" idx="12"/>
          </p:nvPr>
        </p:nvSpPr>
        <p:spPr/>
        <p:txBody>
          <a:bodyPr/>
          <a:lstStyle/>
          <a:p>
            <a:fld id="{B5A8D4AE-9C92-4424-BBD3-B935AC9BFF0F}" type="slidenum">
              <a:rPr lang="en-DE" smtClean="0"/>
              <a:t>‹#›</a:t>
            </a:fld>
            <a:endParaRPr lang="en-DE"/>
          </a:p>
        </p:txBody>
      </p:sp>
    </p:spTree>
    <p:extLst>
      <p:ext uri="{BB962C8B-B14F-4D97-AF65-F5344CB8AC3E}">
        <p14:creationId xmlns:p14="http://schemas.microsoft.com/office/powerpoint/2010/main" val="3671041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1F146D-1A55-29AB-31DA-D0FB86700C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306FCB0C-27EE-4F99-20A3-E06D84D633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1FC3EDF2-8414-CFF6-F4F7-4A9FBDA8F73C}"/>
              </a:ext>
            </a:extLst>
          </p:cNvPr>
          <p:cNvSpPr>
            <a:spLocks noGrp="1"/>
          </p:cNvSpPr>
          <p:nvPr>
            <p:ph type="dt" sz="half" idx="10"/>
          </p:nvPr>
        </p:nvSpPr>
        <p:spPr/>
        <p:txBody>
          <a:bodyPr/>
          <a:lstStyle/>
          <a:p>
            <a:fld id="{D5AA1C4C-D671-4CDB-B875-AD502002EED0}" type="datetimeFigureOut">
              <a:rPr lang="en-DE" smtClean="0"/>
              <a:t>29/09/2025</a:t>
            </a:fld>
            <a:endParaRPr lang="en-DE"/>
          </a:p>
        </p:txBody>
      </p:sp>
      <p:sp>
        <p:nvSpPr>
          <p:cNvPr id="5" name="Footer Placeholder 4">
            <a:extLst>
              <a:ext uri="{FF2B5EF4-FFF2-40B4-BE49-F238E27FC236}">
                <a16:creationId xmlns:a16="http://schemas.microsoft.com/office/drawing/2014/main" id="{8908952F-1899-137E-0D6D-49DD5B994059}"/>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9BB16892-AF61-CF7F-7194-4D9075252576}"/>
              </a:ext>
            </a:extLst>
          </p:cNvPr>
          <p:cNvSpPr>
            <a:spLocks noGrp="1"/>
          </p:cNvSpPr>
          <p:nvPr>
            <p:ph type="sldNum" sz="quarter" idx="12"/>
          </p:nvPr>
        </p:nvSpPr>
        <p:spPr/>
        <p:txBody>
          <a:bodyPr/>
          <a:lstStyle/>
          <a:p>
            <a:fld id="{B5A8D4AE-9C92-4424-BBD3-B935AC9BFF0F}" type="slidenum">
              <a:rPr lang="en-DE" smtClean="0"/>
              <a:t>‹#›</a:t>
            </a:fld>
            <a:endParaRPr lang="en-DE"/>
          </a:p>
        </p:txBody>
      </p:sp>
    </p:spTree>
    <p:extLst>
      <p:ext uri="{BB962C8B-B14F-4D97-AF65-F5344CB8AC3E}">
        <p14:creationId xmlns:p14="http://schemas.microsoft.com/office/powerpoint/2010/main" val="81869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12072-21E9-5599-07CB-ECFE66BF1EA9}"/>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54663404-DB8B-537F-C1A8-1423DECE11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2C8A0EA9-0A2A-08BC-EE26-DD24B3C2279F}"/>
              </a:ext>
            </a:extLst>
          </p:cNvPr>
          <p:cNvSpPr>
            <a:spLocks noGrp="1"/>
          </p:cNvSpPr>
          <p:nvPr>
            <p:ph type="dt" sz="half" idx="10"/>
          </p:nvPr>
        </p:nvSpPr>
        <p:spPr/>
        <p:txBody>
          <a:bodyPr/>
          <a:lstStyle/>
          <a:p>
            <a:fld id="{D5AA1C4C-D671-4CDB-B875-AD502002EED0}" type="datetimeFigureOut">
              <a:rPr lang="en-DE" smtClean="0"/>
              <a:t>29/09/2025</a:t>
            </a:fld>
            <a:endParaRPr lang="en-DE"/>
          </a:p>
        </p:txBody>
      </p:sp>
      <p:sp>
        <p:nvSpPr>
          <p:cNvPr id="5" name="Footer Placeholder 4">
            <a:extLst>
              <a:ext uri="{FF2B5EF4-FFF2-40B4-BE49-F238E27FC236}">
                <a16:creationId xmlns:a16="http://schemas.microsoft.com/office/drawing/2014/main" id="{92823349-93A6-73C8-50E1-DAF6E622183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A2200A0A-8B4D-B7E0-C6B1-4D7D99168217}"/>
              </a:ext>
            </a:extLst>
          </p:cNvPr>
          <p:cNvSpPr>
            <a:spLocks noGrp="1"/>
          </p:cNvSpPr>
          <p:nvPr>
            <p:ph type="sldNum" sz="quarter" idx="12"/>
          </p:nvPr>
        </p:nvSpPr>
        <p:spPr/>
        <p:txBody>
          <a:bodyPr/>
          <a:lstStyle/>
          <a:p>
            <a:fld id="{B5A8D4AE-9C92-4424-BBD3-B935AC9BFF0F}" type="slidenum">
              <a:rPr lang="en-DE" smtClean="0"/>
              <a:t>‹#›</a:t>
            </a:fld>
            <a:endParaRPr lang="en-DE"/>
          </a:p>
        </p:txBody>
      </p:sp>
    </p:spTree>
    <p:extLst>
      <p:ext uri="{BB962C8B-B14F-4D97-AF65-F5344CB8AC3E}">
        <p14:creationId xmlns:p14="http://schemas.microsoft.com/office/powerpoint/2010/main" val="2308686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89C81-0BF8-8CEF-0C5D-1B77B52FE85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668473D4-14F9-804E-9E7B-7C30CD596F6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F156D4-E430-1904-6481-F7BED433726D}"/>
              </a:ext>
            </a:extLst>
          </p:cNvPr>
          <p:cNvSpPr>
            <a:spLocks noGrp="1"/>
          </p:cNvSpPr>
          <p:nvPr>
            <p:ph type="dt" sz="half" idx="10"/>
          </p:nvPr>
        </p:nvSpPr>
        <p:spPr/>
        <p:txBody>
          <a:bodyPr/>
          <a:lstStyle/>
          <a:p>
            <a:fld id="{D5AA1C4C-D671-4CDB-B875-AD502002EED0}" type="datetimeFigureOut">
              <a:rPr lang="en-DE" smtClean="0"/>
              <a:t>29/09/2025</a:t>
            </a:fld>
            <a:endParaRPr lang="en-DE"/>
          </a:p>
        </p:txBody>
      </p:sp>
      <p:sp>
        <p:nvSpPr>
          <p:cNvPr id="5" name="Footer Placeholder 4">
            <a:extLst>
              <a:ext uri="{FF2B5EF4-FFF2-40B4-BE49-F238E27FC236}">
                <a16:creationId xmlns:a16="http://schemas.microsoft.com/office/drawing/2014/main" id="{AE52D4F6-28F4-E168-47F7-66BE8B6835BD}"/>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63BE38C8-AB93-1DD9-71C2-A31B908754FF}"/>
              </a:ext>
            </a:extLst>
          </p:cNvPr>
          <p:cNvSpPr>
            <a:spLocks noGrp="1"/>
          </p:cNvSpPr>
          <p:nvPr>
            <p:ph type="sldNum" sz="quarter" idx="12"/>
          </p:nvPr>
        </p:nvSpPr>
        <p:spPr/>
        <p:txBody>
          <a:bodyPr/>
          <a:lstStyle/>
          <a:p>
            <a:fld id="{B5A8D4AE-9C92-4424-BBD3-B935AC9BFF0F}" type="slidenum">
              <a:rPr lang="en-DE" smtClean="0"/>
              <a:t>‹#›</a:t>
            </a:fld>
            <a:endParaRPr lang="en-DE"/>
          </a:p>
        </p:txBody>
      </p:sp>
    </p:spTree>
    <p:extLst>
      <p:ext uri="{BB962C8B-B14F-4D97-AF65-F5344CB8AC3E}">
        <p14:creationId xmlns:p14="http://schemas.microsoft.com/office/powerpoint/2010/main" val="528149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DB748-25A6-E387-7578-AC5FDD23C5F7}"/>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FFFEEFE2-282D-FCB2-B7FD-187E767A97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A6150D90-1184-C725-CE43-411A003BDB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0934D041-C2DD-B1F5-C69A-1C0EE52169F3}"/>
              </a:ext>
            </a:extLst>
          </p:cNvPr>
          <p:cNvSpPr>
            <a:spLocks noGrp="1"/>
          </p:cNvSpPr>
          <p:nvPr>
            <p:ph type="dt" sz="half" idx="10"/>
          </p:nvPr>
        </p:nvSpPr>
        <p:spPr/>
        <p:txBody>
          <a:bodyPr/>
          <a:lstStyle/>
          <a:p>
            <a:fld id="{D5AA1C4C-D671-4CDB-B875-AD502002EED0}" type="datetimeFigureOut">
              <a:rPr lang="en-DE" smtClean="0"/>
              <a:t>29/09/2025</a:t>
            </a:fld>
            <a:endParaRPr lang="en-DE"/>
          </a:p>
        </p:txBody>
      </p:sp>
      <p:sp>
        <p:nvSpPr>
          <p:cNvPr id="6" name="Footer Placeholder 5">
            <a:extLst>
              <a:ext uri="{FF2B5EF4-FFF2-40B4-BE49-F238E27FC236}">
                <a16:creationId xmlns:a16="http://schemas.microsoft.com/office/drawing/2014/main" id="{35D59DE0-863C-53B6-C4AA-023FA1FBE52A}"/>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8A8C7080-8654-B0AA-3092-55C91AF6BBFA}"/>
              </a:ext>
            </a:extLst>
          </p:cNvPr>
          <p:cNvSpPr>
            <a:spLocks noGrp="1"/>
          </p:cNvSpPr>
          <p:nvPr>
            <p:ph type="sldNum" sz="quarter" idx="12"/>
          </p:nvPr>
        </p:nvSpPr>
        <p:spPr/>
        <p:txBody>
          <a:bodyPr/>
          <a:lstStyle/>
          <a:p>
            <a:fld id="{B5A8D4AE-9C92-4424-BBD3-B935AC9BFF0F}" type="slidenum">
              <a:rPr lang="en-DE" smtClean="0"/>
              <a:t>‹#›</a:t>
            </a:fld>
            <a:endParaRPr lang="en-DE"/>
          </a:p>
        </p:txBody>
      </p:sp>
    </p:spTree>
    <p:extLst>
      <p:ext uri="{BB962C8B-B14F-4D97-AF65-F5344CB8AC3E}">
        <p14:creationId xmlns:p14="http://schemas.microsoft.com/office/powerpoint/2010/main" val="3009042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18F5E-7704-F92C-3FE5-96AC8D227769}"/>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AFBF35CA-593C-3951-02A7-B262DF0840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E77A02-3CA5-39AC-1585-0B3A2A1557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AD13D89C-FB5E-1A38-5CFA-5D822CA8E3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5D6AE0-C0DE-F203-E793-694900F75FC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4CC81318-80C0-F608-B9B7-7C8D1E7A6BB0}"/>
              </a:ext>
            </a:extLst>
          </p:cNvPr>
          <p:cNvSpPr>
            <a:spLocks noGrp="1"/>
          </p:cNvSpPr>
          <p:nvPr>
            <p:ph type="dt" sz="half" idx="10"/>
          </p:nvPr>
        </p:nvSpPr>
        <p:spPr/>
        <p:txBody>
          <a:bodyPr/>
          <a:lstStyle/>
          <a:p>
            <a:fld id="{D5AA1C4C-D671-4CDB-B875-AD502002EED0}" type="datetimeFigureOut">
              <a:rPr lang="en-DE" smtClean="0"/>
              <a:t>29/09/2025</a:t>
            </a:fld>
            <a:endParaRPr lang="en-DE"/>
          </a:p>
        </p:txBody>
      </p:sp>
      <p:sp>
        <p:nvSpPr>
          <p:cNvPr id="8" name="Footer Placeholder 7">
            <a:extLst>
              <a:ext uri="{FF2B5EF4-FFF2-40B4-BE49-F238E27FC236}">
                <a16:creationId xmlns:a16="http://schemas.microsoft.com/office/drawing/2014/main" id="{CB770417-3129-A22D-6FD7-C2C06B3EC186}"/>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520519AA-1D0A-B9E7-EB92-1F14624F38AB}"/>
              </a:ext>
            </a:extLst>
          </p:cNvPr>
          <p:cNvSpPr>
            <a:spLocks noGrp="1"/>
          </p:cNvSpPr>
          <p:nvPr>
            <p:ph type="sldNum" sz="quarter" idx="12"/>
          </p:nvPr>
        </p:nvSpPr>
        <p:spPr/>
        <p:txBody>
          <a:bodyPr/>
          <a:lstStyle/>
          <a:p>
            <a:fld id="{B5A8D4AE-9C92-4424-BBD3-B935AC9BFF0F}" type="slidenum">
              <a:rPr lang="en-DE" smtClean="0"/>
              <a:t>‹#›</a:t>
            </a:fld>
            <a:endParaRPr lang="en-DE"/>
          </a:p>
        </p:txBody>
      </p:sp>
    </p:spTree>
    <p:extLst>
      <p:ext uri="{BB962C8B-B14F-4D97-AF65-F5344CB8AC3E}">
        <p14:creationId xmlns:p14="http://schemas.microsoft.com/office/powerpoint/2010/main" val="222292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2D7DB-7113-ABA2-88B8-9B1B4CDA7319}"/>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D1987E1E-F8DA-7CC2-C719-E041E789678A}"/>
              </a:ext>
            </a:extLst>
          </p:cNvPr>
          <p:cNvSpPr>
            <a:spLocks noGrp="1"/>
          </p:cNvSpPr>
          <p:nvPr>
            <p:ph type="dt" sz="half" idx="10"/>
          </p:nvPr>
        </p:nvSpPr>
        <p:spPr/>
        <p:txBody>
          <a:bodyPr/>
          <a:lstStyle/>
          <a:p>
            <a:fld id="{D5AA1C4C-D671-4CDB-B875-AD502002EED0}" type="datetimeFigureOut">
              <a:rPr lang="en-DE" smtClean="0"/>
              <a:t>29/09/2025</a:t>
            </a:fld>
            <a:endParaRPr lang="en-DE"/>
          </a:p>
        </p:txBody>
      </p:sp>
      <p:sp>
        <p:nvSpPr>
          <p:cNvPr id="4" name="Footer Placeholder 3">
            <a:extLst>
              <a:ext uri="{FF2B5EF4-FFF2-40B4-BE49-F238E27FC236}">
                <a16:creationId xmlns:a16="http://schemas.microsoft.com/office/drawing/2014/main" id="{E73AE315-0D28-933F-409E-54A46968157C}"/>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5C28ECF7-0051-6D51-9CB1-30CD16C56A10}"/>
              </a:ext>
            </a:extLst>
          </p:cNvPr>
          <p:cNvSpPr>
            <a:spLocks noGrp="1"/>
          </p:cNvSpPr>
          <p:nvPr>
            <p:ph type="sldNum" sz="quarter" idx="12"/>
          </p:nvPr>
        </p:nvSpPr>
        <p:spPr/>
        <p:txBody>
          <a:bodyPr/>
          <a:lstStyle/>
          <a:p>
            <a:fld id="{B5A8D4AE-9C92-4424-BBD3-B935AC9BFF0F}" type="slidenum">
              <a:rPr lang="en-DE" smtClean="0"/>
              <a:t>‹#›</a:t>
            </a:fld>
            <a:endParaRPr lang="en-DE"/>
          </a:p>
        </p:txBody>
      </p:sp>
    </p:spTree>
    <p:extLst>
      <p:ext uri="{BB962C8B-B14F-4D97-AF65-F5344CB8AC3E}">
        <p14:creationId xmlns:p14="http://schemas.microsoft.com/office/powerpoint/2010/main" val="2584471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BD8190-FDA4-2AA1-EAB7-40DA11BFE97D}"/>
              </a:ext>
            </a:extLst>
          </p:cNvPr>
          <p:cNvSpPr>
            <a:spLocks noGrp="1"/>
          </p:cNvSpPr>
          <p:nvPr>
            <p:ph type="dt" sz="half" idx="10"/>
          </p:nvPr>
        </p:nvSpPr>
        <p:spPr/>
        <p:txBody>
          <a:bodyPr/>
          <a:lstStyle/>
          <a:p>
            <a:fld id="{D5AA1C4C-D671-4CDB-B875-AD502002EED0}" type="datetimeFigureOut">
              <a:rPr lang="en-DE" smtClean="0"/>
              <a:t>29/09/2025</a:t>
            </a:fld>
            <a:endParaRPr lang="en-DE"/>
          </a:p>
        </p:txBody>
      </p:sp>
      <p:sp>
        <p:nvSpPr>
          <p:cNvPr id="3" name="Footer Placeholder 2">
            <a:extLst>
              <a:ext uri="{FF2B5EF4-FFF2-40B4-BE49-F238E27FC236}">
                <a16:creationId xmlns:a16="http://schemas.microsoft.com/office/drawing/2014/main" id="{107D214E-934B-93CB-C962-A721100EB953}"/>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B78D6A8D-752A-81AD-061B-CC9AFF238E60}"/>
              </a:ext>
            </a:extLst>
          </p:cNvPr>
          <p:cNvSpPr>
            <a:spLocks noGrp="1"/>
          </p:cNvSpPr>
          <p:nvPr>
            <p:ph type="sldNum" sz="quarter" idx="12"/>
          </p:nvPr>
        </p:nvSpPr>
        <p:spPr/>
        <p:txBody>
          <a:bodyPr/>
          <a:lstStyle/>
          <a:p>
            <a:fld id="{B5A8D4AE-9C92-4424-BBD3-B935AC9BFF0F}" type="slidenum">
              <a:rPr lang="en-DE" smtClean="0"/>
              <a:t>‹#›</a:t>
            </a:fld>
            <a:endParaRPr lang="en-DE"/>
          </a:p>
        </p:txBody>
      </p:sp>
    </p:spTree>
    <p:extLst>
      <p:ext uri="{BB962C8B-B14F-4D97-AF65-F5344CB8AC3E}">
        <p14:creationId xmlns:p14="http://schemas.microsoft.com/office/powerpoint/2010/main" val="3835342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DDE43-D42E-A831-3C1F-99738CC07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C78AFBCC-AED9-0C74-03A5-AA987977D5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2ADDCD15-2ED4-246C-A43E-97835CAFEC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C50188-1432-DAA7-C575-E839A12D9C7B}"/>
              </a:ext>
            </a:extLst>
          </p:cNvPr>
          <p:cNvSpPr>
            <a:spLocks noGrp="1"/>
          </p:cNvSpPr>
          <p:nvPr>
            <p:ph type="dt" sz="half" idx="10"/>
          </p:nvPr>
        </p:nvSpPr>
        <p:spPr/>
        <p:txBody>
          <a:bodyPr/>
          <a:lstStyle/>
          <a:p>
            <a:fld id="{D5AA1C4C-D671-4CDB-B875-AD502002EED0}" type="datetimeFigureOut">
              <a:rPr lang="en-DE" smtClean="0"/>
              <a:t>29/09/2025</a:t>
            </a:fld>
            <a:endParaRPr lang="en-DE"/>
          </a:p>
        </p:txBody>
      </p:sp>
      <p:sp>
        <p:nvSpPr>
          <p:cNvPr id="6" name="Footer Placeholder 5">
            <a:extLst>
              <a:ext uri="{FF2B5EF4-FFF2-40B4-BE49-F238E27FC236}">
                <a16:creationId xmlns:a16="http://schemas.microsoft.com/office/drawing/2014/main" id="{9D975CFA-16C9-E775-4068-AB1C11E70BC3}"/>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40BF5A03-0BC5-6018-DAF1-F5EF4A527BBC}"/>
              </a:ext>
            </a:extLst>
          </p:cNvPr>
          <p:cNvSpPr>
            <a:spLocks noGrp="1"/>
          </p:cNvSpPr>
          <p:nvPr>
            <p:ph type="sldNum" sz="quarter" idx="12"/>
          </p:nvPr>
        </p:nvSpPr>
        <p:spPr/>
        <p:txBody>
          <a:bodyPr/>
          <a:lstStyle/>
          <a:p>
            <a:fld id="{B5A8D4AE-9C92-4424-BBD3-B935AC9BFF0F}" type="slidenum">
              <a:rPr lang="en-DE" smtClean="0"/>
              <a:t>‹#›</a:t>
            </a:fld>
            <a:endParaRPr lang="en-DE"/>
          </a:p>
        </p:txBody>
      </p:sp>
    </p:spTree>
    <p:extLst>
      <p:ext uri="{BB962C8B-B14F-4D97-AF65-F5344CB8AC3E}">
        <p14:creationId xmlns:p14="http://schemas.microsoft.com/office/powerpoint/2010/main" val="2100307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3062A-6800-91E7-86CE-BB5F7969C8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EB3464C1-860D-6139-34C4-C823FC9C63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D8706B5F-C650-3718-EEDF-6102D3B856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72A9D8-D88B-8D04-4E79-83A45D772309}"/>
              </a:ext>
            </a:extLst>
          </p:cNvPr>
          <p:cNvSpPr>
            <a:spLocks noGrp="1"/>
          </p:cNvSpPr>
          <p:nvPr>
            <p:ph type="dt" sz="half" idx="10"/>
          </p:nvPr>
        </p:nvSpPr>
        <p:spPr/>
        <p:txBody>
          <a:bodyPr/>
          <a:lstStyle/>
          <a:p>
            <a:fld id="{D5AA1C4C-D671-4CDB-B875-AD502002EED0}" type="datetimeFigureOut">
              <a:rPr lang="en-DE" smtClean="0"/>
              <a:t>29/09/2025</a:t>
            </a:fld>
            <a:endParaRPr lang="en-DE"/>
          </a:p>
        </p:txBody>
      </p:sp>
      <p:sp>
        <p:nvSpPr>
          <p:cNvPr id="6" name="Footer Placeholder 5">
            <a:extLst>
              <a:ext uri="{FF2B5EF4-FFF2-40B4-BE49-F238E27FC236}">
                <a16:creationId xmlns:a16="http://schemas.microsoft.com/office/drawing/2014/main" id="{B05898F9-3B56-B212-6458-443CE3EADF6F}"/>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A24C4538-6D5D-B492-B435-14583443B765}"/>
              </a:ext>
            </a:extLst>
          </p:cNvPr>
          <p:cNvSpPr>
            <a:spLocks noGrp="1"/>
          </p:cNvSpPr>
          <p:nvPr>
            <p:ph type="sldNum" sz="quarter" idx="12"/>
          </p:nvPr>
        </p:nvSpPr>
        <p:spPr/>
        <p:txBody>
          <a:bodyPr/>
          <a:lstStyle/>
          <a:p>
            <a:fld id="{B5A8D4AE-9C92-4424-BBD3-B935AC9BFF0F}" type="slidenum">
              <a:rPr lang="en-DE" smtClean="0"/>
              <a:t>‹#›</a:t>
            </a:fld>
            <a:endParaRPr lang="en-DE"/>
          </a:p>
        </p:txBody>
      </p:sp>
    </p:spTree>
    <p:extLst>
      <p:ext uri="{BB962C8B-B14F-4D97-AF65-F5344CB8AC3E}">
        <p14:creationId xmlns:p14="http://schemas.microsoft.com/office/powerpoint/2010/main" val="1798053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D0D1E7-669E-50CB-9463-52CB6CEE4A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E422C587-32A1-62E7-0653-2027F53513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6F4940E9-D78F-4CFE-2DA0-171F8776CD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5AA1C4C-D671-4CDB-B875-AD502002EED0}" type="datetimeFigureOut">
              <a:rPr lang="en-DE" smtClean="0"/>
              <a:t>29/09/2025</a:t>
            </a:fld>
            <a:endParaRPr lang="en-DE"/>
          </a:p>
        </p:txBody>
      </p:sp>
      <p:sp>
        <p:nvSpPr>
          <p:cNvPr id="5" name="Footer Placeholder 4">
            <a:extLst>
              <a:ext uri="{FF2B5EF4-FFF2-40B4-BE49-F238E27FC236}">
                <a16:creationId xmlns:a16="http://schemas.microsoft.com/office/drawing/2014/main" id="{D8DC1C0E-3733-01AC-3CDD-2271FAD5FE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DE"/>
          </a:p>
        </p:txBody>
      </p:sp>
      <p:sp>
        <p:nvSpPr>
          <p:cNvPr id="6" name="Slide Number Placeholder 5">
            <a:extLst>
              <a:ext uri="{FF2B5EF4-FFF2-40B4-BE49-F238E27FC236}">
                <a16:creationId xmlns:a16="http://schemas.microsoft.com/office/drawing/2014/main" id="{0C1002F3-DD40-0124-7C7E-E7F0B360D2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5A8D4AE-9C92-4424-BBD3-B935AC9BFF0F}" type="slidenum">
              <a:rPr lang="en-DE" smtClean="0"/>
              <a:t>‹#›</a:t>
            </a:fld>
            <a:endParaRPr lang="en-DE"/>
          </a:p>
        </p:txBody>
      </p:sp>
    </p:spTree>
    <p:extLst>
      <p:ext uri="{BB962C8B-B14F-4D97-AF65-F5344CB8AC3E}">
        <p14:creationId xmlns:p14="http://schemas.microsoft.com/office/powerpoint/2010/main" val="2621008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douglasadamoski/rcourse/" TargetMode="External"/><Relationship Id="rId1" Type="http://schemas.openxmlformats.org/officeDocument/2006/relationships/slideLayout" Target="../slideLayouts/slideLayout1.xml"/><Relationship Id="rId4" Type="http://schemas.openxmlformats.org/officeDocument/2006/relationships/hyperlink" Target="https://survey.academiccloud.de/index.php/175875?lang=e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urvey.academiccloud.de/index.php/175875?lang=en"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r-project.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F5E03-676B-05E6-6DDB-5A59230DDBAD}"/>
              </a:ext>
            </a:extLst>
          </p:cNvPr>
          <p:cNvSpPr>
            <a:spLocks noGrp="1"/>
          </p:cNvSpPr>
          <p:nvPr>
            <p:ph type="ctrTitle"/>
          </p:nvPr>
        </p:nvSpPr>
        <p:spPr>
          <a:xfrm>
            <a:off x="1524000" y="851308"/>
            <a:ext cx="9144000" cy="1655763"/>
          </a:xfrm>
        </p:spPr>
        <p:txBody>
          <a:bodyPr/>
          <a:lstStyle/>
          <a:p>
            <a:r>
              <a:rPr lang="de-DE" dirty="0" err="1"/>
              <a:t>Introduction</a:t>
            </a:r>
            <a:r>
              <a:rPr lang="de-DE" dirty="0"/>
              <a:t> </a:t>
            </a:r>
            <a:r>
              <a:rPr lang="de-DE" dirty="0" err="1"/>
              <a:t>to</a:t>
            </a:r>
            <a:r>
              <a:rPr lang="de-DE" dirty="0"/>
              <a:t> R</a:t>
            </a:r>
            <a:endParaRPr lang="en-DE" dirty="0"/>
          </a:p>
        </p:txBody>
      </p:sp>
      <p:sp>
        <p:nvSpPr>
          <p:cNvPr id="3" name="Subtitle 2">
            <a:extLst>
              <a:ext uri="{FF2B5EF4-FFF2-40B4-BE49-F238E27FC236}">
                <a16:creationId xmlns:a16="http://schemas.microsoft.com/office/drawing/2014/main" id="{F1301F23-4FB5-A16F-CABB-7942CA3EE2AE}"/>
              </a:ext>
            </a:extLst>
          </p:cNvPr>
          <p:cNvSpPr>
            <a:spLocks noGrp="1"/>
          </p:cNvSpPr>
          <p:nvPr>
            <p:ph type="subTitle" idx="1"/>
          </p:nvPr>
        </p:nvSpPr>
        <p:spPr>
          <a:xfrm>
            <a:off x="1524000" y="2601119"/>
            <a:ext cx="9144000" cy="1655762"/>
          </a:xfrm>
        </p:spPr>
        <p:txBody>
          <a:bodyPr>
            <a:normAutofit lnSpcReduction="10000"/>
          </a:bodyPr>
          <a:lstStyle/>
          <a:p>
            <a:r>
              <a:rPr lang="de-DE" dirty="0"/>
              <a:t>Douglas Adamoski Meira – 29.09.2025</a:t>
            </a:r>
          </a:p>
          <a:p>
            <a:endParaRPr lang="de-DE" dirty="0"/>
          </a:p>
          <a:p>
            <a:endParaRPr lang="de-DE" dirty="0"/>
          </a:p>
          <a:p>
            <a:r>
              <a:rPr lang="en-US" dirty="0">
                <a:hlinkClick r:id="rId2"/>
              </a:rPr>
              <a:t>https://github.com/douglasadamoski/rcourse/</a:t>
            </a:r>
            <a:r>
              <a:rPr lang="en-US" dirty="0"/>
              <a:t> </a:t>
            </a:r>
            <a:endParaRPr lang="en-DE" dirty="0"/>
          </a:p>
        </p:txBody>
      </p:sp>
      <p:pic>
        <p:nvPicPr>
          <p:cNvPr id="5" name="Picture 4" descr="A qr code on a white background&#10;&#10;AI-generated content may be incorrect.">
            <a:extLst>
              <a:ext uri="{FF2B5EF4-FFF2-40B4-BE49-F238E27FC236}">
                <a16:creationId xmlns:a16="http://schemas.microsoft.com/office/drawing/2014/main" id="{3C4C7C0A-3C18-FFC5-2D75-00DFAD1484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01599" y="4003932"/>
            <a:ext cx="2857500" cy="2857500"/>
          </a:xfrm>
          <a:prstGeom prst="rect">
            <a:avLst/>
          </a:prstGeom>
        </p:spPr>
      </p:pic>
      <p:sp>
        <p:nvSpPr>
          <p:cNvPr id="6" name="Subtitle 2">
            <a:extLst>
              <a:ext uri="{FF2B5EF4-FFF2-40B4-BE49-F238E27FC236}">
                <a16:creationId xmlns:a16="http://schemas.microsoft.com/office/drawing/2014/main" id="{4FE001FA-0F6C-868B-A01F-A1E1ED28F257}"/>
              </a:ext>
            </a:extLst>
          </p:cNvPr>
          <p:cNvSpPr txBox="1">
            <a:spLocks/>
          </p:cNvSpPr>
          <p:nvPr/>
        </p:nvSpPr>
        <p:spPr>
          <a:xfrm>
            <a:off x="914400" y="5753742"/>
            <a:ext cx="8416413" cy="9537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de-DE" dirty="0" err="1"/>
              <a:t>Evaluate</a:t>
            </a:r>
            <a:r>
              <a:rPr lang="de-DE" dirty="0"/>
              <a:t> </a:t>
            </a:r>
            <a:r>
              <a:rPr lang="de-DE" dirty="0" err="1"/>
              <a:t>the</a:t>
            </a:r>
            <a:r>
              <a:rPr lang="de-DE" dirty="0"/>
              <a:t> </a:t>
            </a:r>
            <a:r>
              <a:rPr lang="de-DE" dirty="0" err="1"/>
              <a:t>course</a:t>
            </a:r>
            <a:r>
              <a:rPr lang="de-DE" dirty="0"/>
              <a:t> &gt;</a:t>
            </a:r>
          </a:p>
          <a:p>
            <a:pPr algn="r"/>
            <a:r>
              <a:rPr lang="en-US" dirty="0">
                <a:hlinkClick r:id="rId4"/>
              </a:rPr>
              <a:t>https://survey.academiccloud.de/index.php/175875?lang=en</a:t>
            </a:r>
            <a:endParaRPr lang="en-US" dirty="0"/>
          </a:p>
        </p:txBody>
      </p:sp>
    </p:spTree>
    <p:extLst>
      <p:ext uri="{BB962C8B-B14F-4D97-AF65-F5344CB8AC3E}">
        <p14:creationId xmlns:p14="http://schemas.microsoft.com/office/powerpoint/2010/main" val="46392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42CC5-97DE-5E41-4D3C-E6658F5A63F0}"/>
              </a:ext>
            </a:extLst>
          </p:cNvPr>
          <p:cNvSpPr>
            <a:spLocks noGrp="1"/>
          </p:cNvSpPr>
          <p:nvPr>
            <p:ph type="title"/>
          </p:nvPr>
        </p:nvSpPr>
        <p:spPr/>
        <p:txBody>
          <a:bodyPr/>
          <a:lstStyle/>
          <a:p>
            <a:r>
              <a:rPr lang="en-US" dirty="0"/>
              <a:t>Part 6: Visualizing Omics Data – Heatmaps</a:t>
            </a:r>
            <a:br>
              <a:rPr lang="en-US" dirty="0"/>
            </a:br>
            <a:endParaRPr lang="en-DE" dirty="0"/>
          </a:p>
        </p:txBody>
      </p:sp>
      <p:sp>
        <p:nvSpPr>
          <p:cNvPr id="3" name="Content Placeholder 2">
            <a:extLst>
              <a:ext uri="{FF2B5EF4-FFF2-40B4-BE49-F238E27FC236}">
                <a16:creationId xmlns:a16="http://schemas.microsoft.com/office/drawing/2014/main" id="{BAACC64E-8723-CAA8-D3A4-A4691CB3BC16}"/>
              </a:ext>
            </a:extLst>
          </p:cNvPr>
          <p:cNvSpPr>
            <a:spLocks noGrp="1"/>
          </p:cNvSpPr>
          <p:nvPr>
            <p:ph idx="1"/>
          </p:nvPr>
        </p:nvSpPr>
        <p:spPr/>
        <p:txBody>
          <a:bodyPr>
            <a:normAutofit/>
          </a:bodyPr>
          <a:lstStyle/>
          <a:p>
            <a:r>
              <a:rPr lang="en-US" dirty="0"/>
              <a:t>Overview of RNA-seq results (log2 fold changes, expression matrix)</a:t>
            </a:r>
          </a:p>
          <a:p>
            <a:r>
              <a:rPr lang="en-US" dirty="0"/>
              <a:t>Heatmaps and volcano plots</a:t>
            </a:r>
            <a:endParaRPr lang="en-DE" dirty="0"/>
          </a:p>
        </p:txBody>
      </p:sp>
    </p:spTree>
    <p:extLst>
      <p:ext uri="{BB962C8B-B14F-4D97-AF65-F5344CB8AC3E}">
        <p14:creationId xmlns:p14="http://schemas.microsoft.com/office/powerpoint/2010/main" val="2366463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42CC5-97DE-5E41-4D3C-E6658F5A63F0}"/>
              </a:ext>
            </a:extLst>
          </p:cNvPr>
          <p:cNvSpPr>
            <a:spLocks noGrp="1"/>
          </p:cNvSpPr>
          <p:nvPr>
            <p:ph type="title"/>
          </p:nvPr>
        </p:nvSpPr>
        <p:spPr/>
        <p:txBody>
          <a:bodyPr/>
          <a:lstStyle/>
          <a:p>
            <a:r>
              <a:rPr lang="en-US" dirty="0"/>
              <a:t>Part 7: Wrap-up and Q&amp;A</a:t>
            </a:r>
            <a:br>
              <a:rPr lang="en-US" dirty="0"/>
            </a:br>
            <a:endParaRPr lang="en-DE" dirty="0"/>
          </a:p>
        </p:txBody>
      </p:sp>
      <p:sp>
        <p:nvSpPr>
          <p:cNvPr id="3" name="Content Placeholder 2">
            <a:extLst>
              <a:ext uri="{FF2B5EF4-FFF2-40B4-BE49-F238E27FC236}">
                <a16:creationId xmlns:a16="http://schemas.microsoft.com/office/drawing/2014/main" id="{BAACC64E-8723-CAA8-D3A4-A4691CB3BC16}"/>
              </a:ext>
            </a:extLst>
          </p:cNvPr>
          <p:cNvSpPr>
            <a:spLocks noGrp="1"/>
          </p:cNvSpPr>
          <p:nvPr>
            <p:ph idx="1"/>
          </p:nvPr>
        </p:nvSpPr>
        <p:spPr/>
        <p:txBody>
          <a:bodyPr>
            <a:normAutofit/>
          </a:bodyPr>
          <a:lstStyle/>
          <a:p>
            <a:r>
              <a:rPr lang="en-US" dirty="0"/>
              <a:t>Where to go next (R for Data Science, Bioconductor, etc.)</a:t>
            </a:r>
          </a:p>
          <a:p>
            <a:r>
              <a:rPr lang="en-US" dirty="0"/>
              <a:t>Answer questions</a:t>
            </a:r>
            <a:endParaRPr lang="en-DE" dirty="0"/>
          </a:p>
        </p:txBody>
      </p:sp>
    </p:spTree>
    <p:extLst>
      <p:ext uri="{BB962C8B-B14F-4D97-AF65-F5344CB8AC3E}">
        <p14:creationId xmlns:p14="http://schemas.microsoft.com/office/powerpoint/2010/main" val="4235892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F5E03-676B-05E6-6DDB-5A59230DDBAD}"/>
              </a:ext>
            </a:extLst>
          </p:cNvPr>
          <p:cNvSpPr>
            <a:spLocks noGrp="1"/>
          </p:cNvSpPr>
          <p:nvPr>
            <p:ph type="ctrTitle"/>
          </p:nvPr>
        </p:nvSpPr>
        <p:spPr>
          <a:xfrm>
            <a:off x="1524000" y="851308"/>
            <a:ext cx="9144000" cy="1655763"/>
          </a:xfrm>
        </p:spPr>
        <p:txBody>
          <a:bodyPr/>
          <a:lstStyle/>
          <a:p>
            <a:r>
              <a:rPr lang="de-DE" dirty="0" err="1"/>
              <a:t>Introduction</a:t>
            </a:r>
            <a:r>
              <a:rPr lang="de-DE" dirty="0"/>
              <a:t> </a:t>
            </a:r>
            <a:r>
              <a:rPr lang="de-DE" dirty="0" err="1"/>
              <a:t>to</a:t>
            </a:r>
            <a:r>
              <a:rPr lang="de-DE" dirty="0"/>
              <a:t> R</a:t>
            </a:r>
            <a:endParaRPr lang="en-DE" dirty="0"/>
          </a:p>
        </p:txBody>
      </p:sp>
      <p:sp>
        <p:nvSpPr>
          <p:cNvPr id="3" name="Subtitle 2">
            <a:extLst>
              <a:ext uri="{FF2B5EF4-FFF2-40B4-BE49-F238E27FC236}">
                <a16:creationId xmlns:a16="http://schemas.microsoft.com/office/drawing/2014/main" id="{F1301F23-4FB5-A16F-CABB-7942CA3EE2AE}"/>
              </a:ext>
            </a:extLst>
          </p:cNvPr>
          <p:cNvSpPr>
            <a:spLocks noGrp="1"/>
          </p:cNvSpPr>
          <p:nvPr>
            <p:ph type="subTitle" idx="1"/>
          </p:nvPr>
        </p:nvSpPr>
        <p:spPr>
          <a:xfrm>
            <a:off x="1524000" y="2601119"/>
            <a:ext cx="9144000" cy="1655762"/>
          </a:xfrm>
        </p:spPr>
        <p:txBody>
          <a:bodyPr/>
          <a:lstStyle/>
          <a:p>
            <a:r>
              <a:rPr lang="de-DE" dirty="0"/>
              <a:t>Douglas Adamoski Meira – 29.09.2025</a:t>
            </a:r>
            <a:endParaRPr lang="en-DE" dirty="0"/>
          </a:p>
        </p:txBody>
      </p:sp>
      <p:pic>
        <p:nvPicPr>
          <p:cNvPr id="5" name="Picture 4" descr="A qr code on a white background&#10;&#10;AI-generated content may be incorrect.">
            <a:extLst>
              <a:ext uri="{FF2B5EF4-FFF2-40B4-BE49-F238E27FC236}">
                <a16:creationId xmlns:a16="http://schemas.microsoft.com/office/drawing/2014/main" id="{3C4C7C0A-3C18-FFC5-2D75-00DFAD1484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1599" y="4003932"/>
            <a:ext cx="2857500" cy="2857500"/>
          </a:xfrm>
          <a:prstGeom prst="rect">
            <a:avLst/>
          </a:prstGeom>
        </p:spPr>
      </p:pic>
      <p:sp>
        <p:nvSpPr>
          <p:cNvPr id="6" name="Subtitle 2">
            <a:extLst>
              <a:ext uri="{FF2B5EF4-FFF2-40B4-BE49-F238E27FC236}">
                <a16:creationId xmlns:a16="http://schemas.microsoft.com/office/drawing/2014/main" id="{4FE001FA-0F6C-868B-A01F-A1E1ED28F257}"/>
              </a:ext>
            </a:extLst>
          </p:cNvPr>
          <p:cNvSpPr txBox="1">
            <a:spLocks/>
          </p:cNvSpPr>
          <p:nvPr/>
        </p:nvSpPr>
        <p:spPr>
          <a:xfrm>
            <a:off x="914400" y="5753742"/>
            <a:ext cx="8416413" cy="9537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de-DE" dirty="0" err="1"/>
              <a:t>Evaluate</a:t>
            </a:r>
            <a:r>
              <a:rPr lang="de-DE" dirty="0"/>
              <a:t> </a:t>
            </a:r>
            <a:r>
              <a:rPr lang="de-DE" dirty="0" err="1"/>
              <a:t>the</a:t>
            </a:r>
            <a:r>
              <a:rPr lang="de-DE" dirty="0"/>
              <a:t> </a:t>
            </a:r>
            <a:r>
              <a:rPr lang="de-DE" dirty="0" err="1"/>
              <a:t>course</a:t>
            </a:r>
            <a:r>
              <a:rPr lang="de-DE" dirty="0"/>
              <a:t> &gt;</a:t>
            </a:r>
          </a:p>
          <a:p>
            <a:pPr algn="r"/>
            <a:r>
              <a:rPr lang="en-US" dirty="0">
                <a:hlinkClick r:id="rId3"/>
              </a:rPr>
              <a:t>https://survey.academiccloud.de/index.php/175875?lang=en</a:t>
            </a:r>
            <a:endParaRPr lang="en-US" dirty="0"/>
          </a:p>
        </p:txBody>
      </p:sp>
    </p:spTree>
    <p:extLst>
      <p:ext uri="{BB962C8B-B14F-4D97-AF65-F5344CB8AC3E}">
        <p14:creationId xmlns:p14="http://schemas.microsoft.com/office/powerpoint/2010/main" val="1393455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42CC5-97DE-5E41-4D3C-E6658F5A63F0}"/>
              </a:ext>
            </a:extLst>
          </p:cNvPr>
          <p:cNvSpPr>
            <a:spLocks noGrp="1"/>
          </p:cNvSpPr>
          <p:nvPr>
            <p:ph type="title"/>
          </p:nvPr>
        </p:nvSpPr>
        <p:spPr/>
        <p:txBody>
          <a:bodyPr/>
          <a:lstStyle/>
          <a:p>
            <a:r>
              <a:rPr lang="de-DE" dirty="0" err="1"/>
              <a:t>Why</a:t>
            </a:r>
            <a:r>
              <a:rPr lang="de-DE" dirty="0"/>
              <a:t> </a:t>
            </a:r>
            <a:r>
              <a:rPr lang="de-DE" dirty="0" err="1"/>
              <a:t>learn</a:t>
            </a:r>
            <a:r>
              <a:rPr lang="de-DE" dirty="0"/>
              <a:t> R?</a:t>
            </a:r>
            <a:endParaRPr lang="en-DE" dirty="0"/>
          </a:p>
        </p:txBody>
      </p:sp>
      <p:sp>
        <p:nvSpPr>
          <p:cNvPr id="3" name="Content Placeholder 2">
            <a:extLst>
              <a:ext uri="{FF2B5EF4-FFF2-40B4-BE49-F238E27FC236}">
                <a16:creationId xmlns:a16="http://schemas.microsoft.com/office/drawing/2014/main" id="{BAACC64E-8723-CAA8-D3A4-A4691CB3BC16}"/>
              </a:ext>
            </a:extLst>
          </p:cNvPr>
          <p:cNvSpPr>
            <a:spLocks noGrp="1"/>
          </p:cNvSpPr>
          <p:nvPr>
            <p:ph idx="1"/>
          </p:nvPr>
        </p:nvSpPr>
        <p:spPr/>
        <p:txBody>
          <a:bodyPr>
            <a:normAutofit fontScale="77500" lnSpcReduction="20000"/>
          </a:bodyPr>
          <a:lstStyle/>
          <a:p>
            <a:r>
              <a:rPr lang="en-US" dirty="0"/>
              <a:t>Reproducibility</a:t>
            </a:r>
          </a:p>
          <a:p>
            <a:pPr lvl="1"/>
            <a:r>
              <a:rPr lang="en-US" dirty="0"/>
              <a:t>Reproducibility: R scripts record every analysis step. Others (and you in the future) can re-run the exact code to reproduce results. This transparency is crucial for reliable science.</a:t>
            </a:r>
          </a:p>
          <a:p>
            <a:r>
              <a:rPr lang="en-US" dirty="0"/>
              <a:t>Automation</a:t>
            </a:r>
          </a:p>
          <a:p>
            <a:pPr lvl="1"/>
            <a:r>
              <a:rPr lang="en-US" dirty="0"/>
              <a:t>Automation: R is a scripting language, not a point-and-click GUI. You can write loops and functions to automate repetitive tasks (e.g. re-running analyses on new data). This saves time and reduces errors.</a:t>
            </a:r>
          </a:p>
          <a:p>
            <a:r>
              <a:rPr lang="en-US" dirty="0"/>
              <a:t>Visualization</a:t>
            </a:r>
          </a:p>
          <a:p>
            <a:pPr lvl="1"/>
            <a:r>
              <a:rPr lang="en-US" dirty="0"/>
              <a:t>Visualization: R has powerful plotting libraries. For example, the ggplot2 package greatly improves the quality and aesthetics of graphics. You can easily build scatterplots, bar charts, and more with a few commands.</a:t>
            </a:r>
          </a:p>
          <a:p>
            <a:r>
              <a:rPr lang="en-US" dirty="0"/>
              <a:t>Real-world bio examples (e.g., RNA-seq, qPCR, statistical analysis)</a:t>
            </a:r>
          </a:p>
          <a:p>
            <a:pPr lvl="1"/>
            <a:r>
              <a:rPr lang="en-US" dirty="0"/>
              <a:t>Real-World Biology Use: R is widely used in bioinformatics. The Bioconductor project provides thousands of packages for genomic and omics data analysis (e.g. RNA-seq, qPCR, statistical tests). R helps you analyze differential expression (heatmaps, volcano plots) and other experiments in a rigorous, reproducible way.</a:t>
            </a:r>
          </a:p>
          <a:p>
            <a:endParaRPr lang="en-US" dirty="0"/>
          </a:p>
        </p:txBody>
      </p:sp>
    </p:spTree>
    <p:extLst>
      <p:ext uri="{BB962C8B-B14F-4D97-AF65-F5344CB8AC3E}">
        <p14:creationId xmlns:p14="http://schemas.microsoft.com/office/powerpoint/2010/main" val="1796360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42CC5-97DE-5E41-4D3C-E6658F5A63F0}"/>
              </a:ext>
            </a:extLst>
          </p:cNvPr>
          <p:cNvSpPr>
            <a:spLocks noGrp="1"/>
          </p:cNvSpPr>
          <p:nvPr>
            <p:ph type="title"/>
          </p:nvPr>
        </p:nvSpPr>
        <p:spPr/>
        <p:txBody>
          <a:bodyPr/>
          <a:lstStyle/>
          <a:p>
            <a:r>
              <a:rPr lang="en-US" dirty="0"/>
              <a:t>Introduction to R and RStudio</a:t>
            </a:r>
            <a:br>
              <a:rPr lang="en-US" dirty="0"/>
            </a:br>
            <a:endParaRPr lang="en-DE" dirty="0"/>
          </a:p>
        </p:txBody>
      </p:sp>
      <p:sp>
        <p:nvSpPr>
          <p:cNvPr id="3" name="Content Placeholder 2">
            <a:extLst>
              <a:ext uri="{FF2B5EF4-FFF2-40B4-BE49-F238E27FC236}">
                <a16:creationId xmlns:a16="http://schemas.microsoft.com/office/drawing/2014/main" id="{BAACC64E-8723-CAA8-D3A4-A4691CB3BC16}"/>
              </a:ext>
            </a:extLst>
          </p:cNvPr>
          <p:cNvSpPr>
            <a:spLocks noGrp="1"/>
          </p:cNvSpPr>
          <p:nvPr>
            <p:ph idx="1"/>
          </p:nvPr>
        </p:nvSpPr>
        <p:spPr>
          <a:xfrm>
            <a:off x="503903" y="1157031"/>
            <a:ext cx="10515600" cy="2271969"/>
          </a:xfrm>
        </p:spPr>
        <p:txBody>
          <a:bodyPr>
            <a:normAutofit/>
          </a:bodyPr>
          <a:lstStyle/>
          <a:p>
            <a:r>
              <a:rPr lang="en-US" dirty="0"/>
              <a:t>What is R?</a:t>
            </a:r>
          </a:p>
          <a:p>
            <a:pPr lvl="1"/>
            <a:r>
              <a:rPr lang="en-US" dirty="0"/>
              <a:t>R is both a programming language and a software environment for data analysis. It’s an alternative to tools like SPSS or Excel, designed for statistics and graphics. You write commands or scripts in R to perform analyses.</a:t>
            </a:r>
          </a:p>
          <a:p>
            <a:pPr lvl="1"/>
            <a:r>
              <a:rPr lang="en-US" dirty="0">
                <a:hlinkClick r:id="rId2"/>
              </a:rPr>
              <a:t>https://www.r-project.org/</a:t>
            </a:r>
            <a:r>
              <a:rPr lang="en-US" dirty="0"/>
              <a:t> </a:t>
            </a:r>
          </a:p>
        </p:txBody>
      </p:sp>
      <p:pic>
        <p:nvPicPr>
          <p:cNvPr id="5" name="Picture 4" descr="A screenshot of a computer program&#10;&#10;AI-generated content may be incorrect.">
            <a:extLst>
              <a:ext uri="{FF2B5EF4-FFF2-40B4-BE49-F238E27FC236}">
                <a16:creationId xmlns:a16="http://schemas.microsoft.com/office/drawing/2014/main" id="{EFB12E59-7CD9-FFD0-082D-17DC848277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7096" y="3429000"/>
            <a:ext cx="7892716" cy="3334241"/>
          </a:xfrm>
          <a:prstGeom prst="rect">
            <a:avLst/>
          </a:prstGeom>
        </p:spPr>
      </p:pic>
    </p:spTree>
    <p:extLst>
      <p:ext uri="{BB962C8B-B14F-4D97-AF65-F5344CB8AC3E}">
        <p14:creationId xmlns:p14="http://schemas.microsoft.com/office/powerpoint/2010/main" val="1711964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42CC5-97DE-5E41-4D3C-E6658F5A63F0}"/>
              </a:ext>
            </a:extLst>
          </p:cNvPr>
          <p:cNvSpPr>
            <a:spLocks noGrp="1"/>
          </p:cNvSpPr>
          <p:nvPr>
            <p:ph type="title"/>
          </p:nvPr>
        </p:nvSpPr>
        <p:spPr/>
        <p:txBody>
          <a:bodyPr/>
          <a:lstStyle/>
          <a:p>
            <a:r>
              <a:rPr lang="en-US" dirty="0"/>
              <a:t>Introduction to R and RStudio</a:t>
            </a:r>
            <a:br>
              <a:rPr lang="en-US" dirty="0"/>
            </a:br>
            <a:endParaRPr lang="en-DE" dirty="0"/>
          </a:p>
        </p:txBody>
      </p:sp>
      <p:sp>
        <p:nvSpPr>
          <p:cNvPr id="3" name="Content Placeholder 2">
            <a:extLst>
              <a:ext uri="{FF2B5EF4-FFF2-40B4-BE49-F238E27FC236}">
                <a16:creationId xmlns:a16="http://schemas.microsoft.com/office/drawing/2014/main" id="{BAACC64E-8723-CAA8-D3A4-A4691CB3BC16}"/>
              </a:ext>
            </a:extLst>
          </p:cNvPr>
          <p:cNvSpPr>
            <a:spLocks noGrp="1"/>
          </p:cNvSpPr>
          <p:nvPr>
            <p:ph idx="1"/>
          </p:nvPr>
        </p:nvSpPr>
        <p:spPr>
          <a:xfrm>
            <a:off x="661219" y="1253331"/>
            <a:ext cx="10515600" cy="4351338"/>
          </a:xfrm>
        </p:spPr>
        <p:txBody>
          <a:bodyPr>
            <a:normAutofit/>
          </a:bodyPr>
          <a:lstStyle/>
          <a:p>
            <a:r>
              <a:rPr lang="en-US" dirty="0"/>
              <a:t>What is RStudio?</a:t>
            </a:r>
          </a:p>
          <a:p>
            <a:pPr lvl="1"/>
            <a:r>
              <a:rPr lang="en-US" dirty="0"/>
              <a:t>RStudio is a popular Integrated Development Environment (IDE) for R. It provides panes for the Console (interactive commands), Script Editor (write and save .R files), Environment/History (your variables and past commands), and Plots. RStudio requires R to be installed, and together they form a powerful workflow</a:t>
            </a:r>
          </a:p>
        </p:txBody>
      </p:sp>
      <p:pic>
        <p:nvPicPr>
          <p:cNvPr id="5" name="Picture 4" descr="A screenshot of a web page&#10;&#10;AI-generated content may be incorrect.">
            <a:extLst>
              <a:ext uri="{FF2B5EF4-FFF2-40B4-BE49-F238E27FC236}">
                <a16:creationId xmlns:a16="http://schemas.microsoft.com/office/drawing/2014/main" id="{1E83C1FE-C103-3852-4160-24591F3B30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0890" y="3429000"/>
            <a:ext cx="6668230" cy="3064901"/>
          </a:xfrm>
          <a:prstGeom prst="rect">
            <a:avLst/>
          </a:prstGeom>
        </p:spPr>
      </p:pic>
    </p:spTree>
    <p:extLst>
      <p:ext uri="{BB962C8B-B14F-4D97-AF65-F5344CB8AC3E}">
        <p14:creationId xmlns:p14="http://schemas.microsoft.com/office/powerpoint/2010/main" val="2513706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42CC5-97DE-5E41-4D3C-E6658F5A63F0}"/>
              </a:ext>
            </a:extLst>
          </p:cNvPr>
          <p:cNvSpPr>
            <a:spLocks noGrp="1"/>
          </p:cNvSpPr>
          <p:nvPr>
            <p:ph type="title"/>
          </p:nvPr>
        </p:nvSpPr>
        <p:spPr/>
        <p:txBody>
          <a:bodyPr/>
          <a:lstStyle/>
          <a:p>
            <a:r>
              <a:rPr lang="en-US" dirty="0"/>
              <a:t>Introduction to R and RStudio</a:t>
            </a:r>
            <a:br>
              <a:rPr lang="en-US" dirty="0"/>
            </a:br>
            <a:endParaRPr lang="en-DE" dirty="0"/>
          </a:p>
        </p:txBody>
      </p:sp>
      <p:sp>
        <p:nvSpPr>
          <p:cNvPr id="3" name="Content Placeholder 2">
            <a:extLst>
              <a:ext uri="{FF2B5EF4-FFF2-40B4-BE49-F238E27FC236}">
                <a16:creationId xmlns:a16="http://schemas.microsoft.com/office/drawing/2014/main" id="{BAACC64E-8723-CAA8-D3A4-A4691CB3BC16}"/>
              </a:ext>
            </a:extLst>
          </p:cNvPr>
          <p:cNvSpPr>
            <a:spLocks noGrp="1"/>
          </p:cNvSpPr>
          <p:nvPr>
            <p:ph idx="1"/>
          </p:nvPr>
        </p:nvSpPr>
        <p:spPr>
          <a:xfrm>
            <a:off x="641555" y="1253331"/>
            <a:ext cx="10515600" cy="4351338"/>
          </a:xfrm>
        </p:spPr>
        <p:txBody>
          <a:bodyPr>
            <a:normAutofit/>
          </a:bodyPr>
          <a:lstStyle/>
          <a:p>
            <a:r>
              <a:rPr lang="en-US" dirty="0"/>
              <a:t>Scripts &amp; Projects:</a:t>
            </a:r>
          </a:p>
          <a:p>
            <a:pPr lvl="1"/>
            <a:r>
              <a:rPr lang="en-US" dirty="0"/>
              <a:t>You can write code in script files (e.g. </a:t>
            </a:r>
            <a:r>
              <a:rPr lang="en-US" dirty="0" err="1"/>
              <a:t>analysis.R</a:t>
            </a:r>
            <a:r>
              <a:rPr lang="en-US" dirty="0"/>
              <a:t>) and run it in the console. Saving scripts (.R files) documents your work. RStudio projects help organize files and set working directories. Learn to send code from the script pane to the console and save your workspace.</a:t>
            </a:r>
          </a:p>
        </p:txBody>
      </p:sp>
      <p:pic>
        <p:nvPicPr>
          <p:cNvPr id="5" name="Picture 4" descr="A screenshot of a computer&#10;&#10;AI-generated content may be incorrect.">
            <a:extLst>
              <a:ext uri="{FF2B5EF4-FFF2-40B4-BE49-F238E27FC236}">
                <a16:creationId xmlns:a16="http://schemas.microsoft.com/office/drawing/2014/main" id="{1B32154B-8566-5628-5660-F40EEF765F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7194" y="3087916"/>
            <a:ext cx="5759961" cy="3770084"/>
          </a:xfrm>
          <a:prstGeom prst="rect">
            <a:avLst/>
          </a:prstGeom>
        </p:spPr>
      </p:pic>
    </p:spTree>
    <p:extLst>
      <p:ext uri="{BB962C8B-B14F-4D97-AF65-F5344CB8AC3E}">
        <p14:creationId xmlns:p14="http://schemas.microsoft.com/office/powerpoint/2010/main" val="2657312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42CC5-97DE-5E41-4D3C-E6658F5A63F0}"/>
              </a:ext>
            </a:extLst>
          </p:cNvPr>
          <p:cNvSpPr>
            <a:spLocks noGrp="1"/>
          </p:cNvSpPr>
          <p:nvPr>
            <p:ph type="title"/>
          </p:nvPr>
        </p:nvSpPr>
        <p:spPr/>
        <p:txBody>
          <a:bodyPr/>
          <a:lstStyle/>
          <a:p>
            <a:r>
              <a:rPr lang="en-US" dirty="0"/>
              <a:t>Introduction to R and RStudio</a:t>
            </a:r>
            <a:br>
              <a:rPr lang="en-US" dirty="0"/>
            </a:br>
            <a:endParaRPr lang="en-DE" dirty="0"/>
          </a:p>
        </p:txBody>
      </p:sp>
      <p:sp>
        <p:nvSpPr>
          <p:cNvPr id="3" name="Content Placeholder 2">
            <a:extLst>
              <a:ext uri="{FF2B5EF4-FFF2-40B4-BE49-F238E27FC236}">
                <a16:creationId xmlns:a16="http://schemas.microsoft.com/office/drawing/2014/main" id="{BAACC64E-8723-CAA8-D3A4-A4691CB3BC16}"/>
              </a:ext>
            </a:extLst>
          </p:cNvPr>
          <p:cNvSpPr>
            <a:spLocks noGrp="1"/>
          </p:cNvSpPr>
          <p:nvPr>
            <p:ph idx="1"/>
          </p:nvPr>
        </p:nvSpPr>
        <p:spPr>
          <a:xfrm>
            <a:off x="680884" y="1253331"/>
            <a:ext cx="10515600" cy="4351338"/>
          </a:xfrm>
        </p:spPr>
        <p:txBody>
          <a:bodyPr>
            <a:normAutofit/>
          </a:bodyPr>
          <a:lstStyle/>
          <a:p>
            <a:r>
              <a:rPr lang="en-US" dirty="0"/>
              <a:t>Running Commands:</a:t>
            </a:r>
          </a:p>
          <a:p>
            <a:pPr lvl="1"/>
            <a:r>
              <a:rPr lang="en-US" dirty="0"/>
              <a:t>Type commands (or source entire scripts) in the Console to see results immediately. All your variables (data frames, vectors, etc.) appear in the Environment pane. You can clear or restart R as needed.</a:t>
            </a:r>
            <a:endParaRPr lang="en-DE" dirty="0"/>
          </a:p>
        </p:txBody>
      </p:sp>
    </p:spTree>
    <p:extLst>
      <p:ext uri="{BB962C8B-B14F-4D97-AF65-F5344CB8AC3E}">
        <p14:creationId xmlns:p14="http://schemas.microsoft.com/office/powerpoint/2010/main" val="2366058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42CC5-97DE-5E41-4D3C-E6658F5A63F0}"/>
              </a:ext>
            </a:extLst>
          </p:cNvPr>
          <p:cNvSpPr>
            <a:spLocks noGrp="1"/>
          </p:cNvSpPr>
          <p:nvPr>
            <p:ph type="title"/>
          </p:nvPr>
        </p:nvSpPr>
        <p:spPr/>
        <p:txBody>
          <a:bodyPr/>
          <a:lstStyle/>
          <a:p>
            <a:r>
              <a:rPr lang="en-US" dirty="0"/>
              <a:t>Part 3: R Basics - Syntax and Data Types</a:t>
            </a:r>
            <a:br>
              <a:rPr lang="en-US" dirty="0"/>
            </a:br>
            <a:endParaRPr lang="en-DE" dirty="0"/>
          </a:p>
        </p:txBody>
      </p:sp>
      <p:sp>
        <p:nvSpPr>
          <p:cNvPr id="3" name="Content Placeholder 2">
            <a:extLst>
              <a:ext uri="{FF2B5EF4-FFF2-40B4-BE49-F238E27FC236}">
                <a16:creationId xmlns:a16="http://schemas.microsoft.com/office/drawing/2014/main" id="{BAACC64E-8723-CAA8-D3A4-A4691CB3BC16}"/>
              </a:ext>
            </a:extLst>
          </p:cNvPr>
          <p:cNvSpPr>
            <a:spLocks noGrp="1"/>
          </p:cNvSpPr>
          <p:nvPr>
            <p:ph idx="1"/>
          </p:nvPr>
        </p:nvSpPr>
        <p:spPr/>
        <p:txBody>
          <a:bodyPr>
            <a:normAutofit/>
          </a:bodyPr>
          <a:lstStyle/>
          <a:p>
            <a:r>
              <a:rPr lang="en-US" dirty="0"/>
              <a:t>Variables and assignment (&lt;-)</a:t>
            </a:r>
          </a:p>
          <a:p>
            <a:r>
              <a:rPr lang="en-US" dirty="0"/>
              <a:t>Data types: numeric, character, logical</a:t>
            </a:r>
          </a:p>
          <a:p>
            <a:r>
              <a:rPr lang="en-US" dirty="0"/>
              <a:t>Vectors and indexing</a:t>
            </a:r>
          </a:p>
          <a:p>
            <a:r>
              <a:rPr lang="en-US" dirty="0"/>
              <a:t>Basic functions (mean(), sum(), length(), class())</a:t>
            </a:r>
          </a:p>
          <a:p>
            <a:r>
              <a:rPr lang="en-US" dirty="0"/>
              <a:t>Creating and using data frames</a:t>
            </a:r>
            <a:endParaRPr lang="en-DE" dirty="0"/>
          </a:p>
        </p:txBody>
      </p:sp>
    </p:spTree>
    <p:extLst>
      <p:ext uri="{BB962C8B-B14F-4D97-AF65-F5344CB8AC3E}">
        <p14:creationId xmlns:p14="http://schemas.microsoft.com/office/powerpoint/2010/main" val="139354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42CC5-97DE-5E41-4D3C-E6658F5A63F0}"/>
              </a:ext>
            </a:extLst>
          </p:cNvPr>
          <p:cNvSpPr>
            <a:spLocks noGrp="1"/>
          </p:cNvSpPr>
          <p:nvPr>
            <p:ph type="title"/>
          </p:nvPr>
        </p:nvSpPr>
        <p:spPr/>
        <p:txBody>
          <a:bodyPr/>
          <a:lstStyle/>
          <a:p>
            <a:r>
              <a:rPr lang="en-US" dirty="0"/>
              <a:t>Part 4: Data Manipulation and Visualization</a:t>
            </a:r>
            <a:br>
              <a:rPr lang="en-US" dirty="0"/>
            </a:br>
            <a:endParaRPr lang="en-DE" dirty="0"/>
          </a:p>
        </p:txBody>
      </p:sp>
      <p:sp>
        <p:nvSpPr>
          <p:cNvPr id="3" name="Content Placeholder 2">
            <a:extLst>
              <a:ext uri="{FF2B5EF4-FFF2-40B4-BE49-F238E27FC236}">
                <a16:creationId xmlns:a16="http://schemas.microsoft.com/office/drawing/2014/main" id="{BAACC64E-8723-CAA8-D3A4-A4691CB3BC16}"/>
              </a:ext>
            </a:extLst>
          </p:cNvPr>
          <p:cNvSpPr>
            <a:spLocks noGrp="1"/>
          </p:cNvSpPr>
          <p:nvPr>
            <p:ph idx="1"/>
          </p:nvPr>
        </p:nvSpPr>
        <p:spPr/>
        <p:txBody>
          <a:bodyPr>
            <a:normAutofit/>
          </a:bodyPr>
          <a:lstStyle/>
          <a:p>
            <a:r>
              <a:rPr lang="en-US" dirty="0"/>
              <a:t>Importing data into R</a:t>
            </a:r>
          </a:p>
          <a:p>
            <a:r>
              <a:rPr lang="en-US" dirty="0"/>
              <a:t>Reshaping data</a:t>
            </a:r>
          </a:p>
          <a:p>
            <a:r>
              <a:rPr lang="en-US" dirty="0"/>
              <a:t>Basic plots with ggplot2</a:t>
            </a:r>
          </a:p>
          <a:p>
            <a:r>
              <a:rPr lang="en-US" dirty="0"/>
              <a:t>Scatter plot, Bar plot</a:t>
            </a:r>
          </a:p>
          <a:p>
            <a:r>
              <a:rPr lang="en-US" dirty="0"/>
              <a:t>Adding titles, colors, themes</a:t>
            </a:r>
            <a:endParaRPr lang="en-DE" dirty="0"/>
          </a:p>
        </p:txBody>
      </p:sp>
    </p:spTree>
    <p:extLst>
      <p:ext uri="{BB962C8B-B14F-4D97-AF65-F5344CB8AC3E}">
        <p14:creationId xmlns:p14="http://schemas.microsoft.com/office/powerpoint/2010/main" val="4095654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42CC5-97DE-5E41-4D3C-E6658F5A63F0}"/>
              </a:ext>
            </a:extLst>
          </p:cNvPr>
          <p:cNvSpPr>
            <a:spLocks noGrp="1"/>
          </p:cNvSpPr>
          <p:nvPr>
            <p:ph type="title"/>
          </p:nvPr>
        </p:nvSpPr>
        <p:spPr/>
        <p:txBody>
          <a:bodyPr/>
          <a:lstStyle/>
          <a:p>
            <a:r>
              <a:rPr lang="en-US" dirty="0"/>
              <a:t>Part 5: Automating Analysis</a:t>
            </a:r>
            <a:br>
              <a:rPr lang="en-US" dirty="0"/>
            </a:br>
            <a:endParaRPr lang="en-DE" dirty="0"/>
          </a:p>
        </p:txBody>
      </p:sp>
      <p:sp>
        <p:nvSpPr>
          <p:cNvPr id="3" name="Content Placeholder 2">
            <a:extLst>
              <a:ext uri="{FF2B5EF4-FFF2-40B4-BE49-F238E27FC236}">
                <a16:creationId xmlns:a16="http://schemas.microsoft.com/office/drawing/2014/main" id="{BAACC64E-8723-CAA8-D3A4-A4691CB3BC16}"/>
              </a:ext>
            </a:extLst>
          </p:cNvPr>
          <p:cNvSpPr>
            <a:spLocks noGrp="1"/>
          </p:cNvSpPr>
          <p:nvPr>
            <p:ph idx="1"/>
          </p:nvPr>
        </p:nvSpPr>
        <p:spPr/>
        <p:txBody>
          <a:bodyPr>
            <a:normAutofit/>
          </a:bodyPr>
          <a:lstStyle/>
          <a:p>
            <a:r>
              <a:rPr lang="en-US" dirty="0"/>
              <a:t>Looping through samples (for loops)</a:t>
            </a:r>
          </a:p>
          <a:p>
            <a:r>
              <a:rPr lang="en-US" dirty="0"/>
              <a:t>Writing simple functions</a:t>
            </a:r>
          </a:p>
          <a:p>
            <a:r>
              <a:rPr lang="en-US" dirty="0"/>
              <a:t>Automating qPCR normalization and delta-delta Ct</a:t>
            </a:r>
            <a:endParaRPr lang="en-DE" dirty="0"/>
          </a:p>
        </p:txBody>
      </p:sp>
    </p:spTree>
    <p:extLst>
      <p:ext uri="{BB962C8B-B14F-4D97-AF65-F5344CB8AC3E}">
        <p14:creationId xmlns:p14="http://schemas.microsoft.com/office/powerpoint/2010/main" val="822626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654</Words>
  <Application>Microsoft Office PowerPoint</Application>
  <PresentationFormat>Widescreen</PresentationFormat>
  <Paragraphs>55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Introduction to R</vt:lpstr>
      <vt:lpstr>Why learn R?</vt:lpstr>
      <vt:lpstr>Introduction to R and RStudio </vt:lpstr>
      <vt:lpstr>Introduction to R and RStudio </vt:lpstr>
      <vt:lpstr>Introduction to R and RStudio </vt:lpstr>
      <vt:lpstr>Introduction to R and RStudio </vt:lpstr>
      <vt:lpstr>Part 3: R Basics - Syntax and Data Types </vt:lpstr>
      <vt:lpstr>Part 4: Data Manipulation and Visualization </vt:lpstr>
      <vt:lpstr>Part 5: Automating Analysis </vt:lpstr>
      <vt:lpstr>Part 6: Visualizing Omics Data – Heatmaps </vt:lpstr>
      <vt:lpstr>Part 7: Wrap-up and Q&amp;A </vt:lpstr>
      <vt:lpstr>Introduction to R</vt:lpstr>
    </vt:vector>
  </TitlesOfParts>
  <Company>MPI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Adamoski Meira, Douglas</dc:creator>
  <cp:lastModifiedBy>Adamoski Meira, Douglas</cp:lastModifiedBy>
  <cp:revision>2</cp:revision>
  <dcterms:created xsi:type="dcterms:W3CDTF">2025-09-29T04:55:26Z</dcterms:created>
  <dcterms:modified xsi:type="dcterms:W3CDTF">2025-09-29T06:51:03Z</dcterms:modified>
</cp:coreProperties>
</file>