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6A93-29B7-4CE9-A883-DF847BC74E8F}" type="datetimeFigureOut">
              <a:rPr lang="es-ES" smtClean="0"/>
              <a:t>28/11/2020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94BB2-3A30-4D64-B352-1E953EA5E2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57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4BB2-3A30-4D64-B352-1E953EA5E2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91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497659-0EE4-4376-9A94-7A613C633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26087D1-B278-44DB-AB7D-050059258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28AE63C-E7F4-469A-B8D2-58B28B19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2966648-B46E-4671-B5BC-8D35EAC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6687AD0-F38D-4199-A5F8-A825E0F7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46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8734A4-97D8-435D-929A-F55768DD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9A4E43A-4559-4E81-92DB-80B451EC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B7F861D-0D3B-4456-9A1A-46DEB233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15E67CA-0778-468D-8BB1-34960308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6399044-C265-4D24-9BFB-4B2E65DA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61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0D59E7A-7F4E-456D-B841-A7746FF4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0D604FF-2692-42ED-92FA-129E7364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4577507-5CAB-44CA-BD1C-8F47ED70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B88D16-A10E-4A47-B8BD-0EFC32B3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5D08FE7-D8E3-439B-9DB8-5D9818F2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4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356D19-2AEC-48AC-BF8D-F7ABB45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9941B62-9202-4F7E-BFF1-D80F9F99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A11EB9C-C2CF-4C21-A3A3-EB2399DB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961A811-9C4C-4E01-A32A-9FB238C8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CE3B40D-0504-4F81-8DF7-162EABE0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1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D584F9-52F3-4177-B503-16BDA1E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8911805-E8BB-4B8E-8A14-9299EFEC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39E9ADD-521F-441C-A379-0836F914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5185D40-9D0C-4E35-84DD-C6119748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198857E-F274-4193-B8CA-2396BFBD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5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672A6D-2B6B-422E-B438-9950B5E5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4D4659A-1FD0-4309-BB2E-699AF403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5C19141-BBBE-4E1D-A4E1-344D72E0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F6F2DB4-743F-4E93-ACED-9065FCA2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A164B12-E4D7-45F8-9BB9-AECF0346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D720AF4-13FB-4CE1-AF79-808278D6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603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BDE7B4-893C-41B0-8593-90730634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2FF056A-7D99-4F04-822D-D4362C6B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EC3C1A-C0CF-46BE-8289-966F2DAD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49FAA96-BBF4-444E-B371-BE5212CFF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AFAA8FC-4135-46F9-85A4-31F0DB302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61DE0471-FF4D-46DF-95AC-1C8FC0EF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FD0AF02A-F82E-475F-8BF3-C32D43B0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A3A4210-FBD6-45E5-BF16-2206EA1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4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C6C47A-E45C-4C3A-A90E-A684FBEF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0C4284D-7D34-43D6-A6E1-FB36088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20C8E57-6CD1-45DB-80F6-3609538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965FD6-2053-489B-8037-EDD66DB9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25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6BD4428-7405-492F-8B2B-5BFC2E61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3EC86D2-CDD0-406B-84D8-C48837DF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7D3BCAD-4CFE-41F6-8916-17AFED7A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20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1EAFBC-15A8-49D9-89C0-4853621B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47245AE-1A87-4453-95F2-2FA1EC9A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1C80BBF-1CAD-43C7-B752-1885A17B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E66B621-75CD-40B6-8872-E8CC0186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85246C8-BEFD-474C-B803-647BE88F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B9750A3-C587-4ACD-9686-E4EC7468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67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2FC312-A0A9-470D-BC2A-EFA06A27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A94EE41-CFC5-49EE-86E4-D0C90FC85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54ADA99-29B9-465E-B94E-E435C9CD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FB7FE0D-6DF2-41D1-8992-E040208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47D5FF1-6CAD-485C-A513-498A9C8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527B933-D63D-401A-9F1A-6309D794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1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858A037-012E-4758-BB40-53DBA1C3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C0E7FB0-9FE5-49D5-8E24-A3B3CE3E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960D8E1-9655-4913-B622-0A3A76327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D80E-511C-4431-A46F-B323C7B240A1}" type="datetimeFigureOut">
              <a:rPr lang="es-CO" smtClean="0"/>
              <a:t>28/11/2020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1DEAA14-158D-4F57-BDFB-9F82A3AE4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7413CE0-8321-4736-A306-C97A2F37C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AA413-D723-4113-BA42-D5EA39CF8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67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16401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Machine Learning Models for the Prediction of the SEIRD variables for the COVID-19 pandemic based on a Deep Dependence Analysis of Variables</a:t>
            </a:r>
            <a:r>
              <a:rPr lang="es-ES" dirty="0"/>
              <a:t/>
            </a:r>
            <a:br>
              <a:rPr lang="es-ES" dirty="0"/>
            </a:br>
            <a:r>
              <a:rPr lang="en-CA" b="1" dirty="0"/>
              <a:t> 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b="1" dirty="0"/>
          </a:p>
          <a:p>
            <a:pPr marL="0" indent="0" algn="ctr">
              <a:buNone/>
            </a:pPr>
            <a:r>
              <a:rPr lang="es-CO" b="1" dirty="0" smtClean="0"/>
              <a:t>Y</a:t>
            </a:r>
            <a:r>
              <a:rPr lang="es-CO" b="1" dirty="0"/>
              <a:t>. </a:t>
            </a:r>
            <a:r>
              <a:rPr lang="es-CO" b="1" dirty="0" smtClean="0"/>
              <a:t>Quintero, </a:t>
            </a:r>
            <a:r>
              <a:rPr lang="es-CO" b="1" dirty="0"/>
              <a:t>D. </a:t>
            </a:r>
            <a:r>
              <a:rPr lang="es-CO" b="1" dirty="0" err="1" smtClean="0"/>
              <a:t>Ardilas</a:t>
            </a:r>
            <a:r>
              <a:rPr lang="es-CO" b="1" dirty="0" smtClean="0"/>
              <a:t>, </a:t>
            </a:r>
            <a:r>
              <a:rPr lang="es-CO" b="1" dirty="0"/>
              <a:t>J. </a:t>
            </a:r>
            <a:r>
              <a:rPr lang="es-CO" b="1" dirty="0" smtClean="0"/>
              <a:t>Aguilar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05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Objetivo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modelo SEIRD (Susceptible, Expuesto, Infectado, Recuperado y Muerto) es un modelo matemático basado en ecuaciones dinámicas, que ha sido ampliamente utilizado para caracterizar la pandemia de COVID-19. 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>
                <a:solidFill>
                  <a:srgbClr val="FF0000"/>
                </a:solidFill>
              </a:rPr>
              <a:t>En </a:t>
            </a:r>
            <a:r>
              <a:rPr lang="es-ES" dirty="0">
                <a:solidFill>
                  <a:srgbClr val="FF0000"/>
                </a:solidFill>
              </a:rPr>
              <a:t>este </a:t>
            </a:r>
            <a:r>
              <a:rPr lang="es-ES" dirty="0" smtClean="0">
                <a:solidFill>
                  <a:srgbClr val="FF0000"/>
                </a:solidFill>
              </a:rPr>
              <a:t>trabajo </a:t>
            </a:r>
            <a:r>
              <a:rPr lang="es-ES" dirty="0">
                <a:solidFill>
                  <a:srgbClr val="FF0000"/>
                </a:solidFill>
              </a:rPr>
              <a:t>consideramos un enfoque diferente, el desarrollo de modelos predictivos para las variables SEIRD en base a los datos históricos recolectados sobre ellas, y las variables contextuales donde se aplica el modelo. 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En </a:t>
            </a:r>
            <a:r>
              <a:rPr lang="es-ES" dirty="0"/>
              <a:t>particular, las variables contextuales consideradas en este trabajo son: población total, cantidad de personas mayores de 65 años, índice de pobreza, tasas de morbilidad, edad promedio y densidad poblacional.</a:t>
            </a:r>
            <a:r>
              <a:rPr lang="en-CA" dirty="0" smtClean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9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B7BB1B-D3F0-4F80-99A9-D3960D6F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Propuesta Científica</a:t>
            </a:r>
            <a:endParaRPr lang="es-CO" b="1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xmlns="" id="{E25D9B0D-86D8-40C6-94EC-4F9EA4945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2" y="1486501"/>
            <a:ext cx="7179076" cy="10809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7E101292-62F1-4F6A-BBE6-218E10108D20}"/>
                  </a:ext>
                </a:extLst>
              </p:cNvPr>
              <p:cNvSpPr txBox="1"/>
              <p:nvPr/>
            </p:nvSpPr>
            <p:spPr>
              <a:xfrm>
                <a:off x="569650" y="2670397"/>
                <a:ext cx="1105269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400" b="1" dirty="0">
                    <a:solidFill>
                      <a:srgbClr val="FF0000"/>
                    </a:solidFill>
                  </a:rPr>
                  <a:t>El modelo desarrollado consta de 2 componentes: </a:t>
                </a:r>
                <a:endParaRPr lang="es-ES" sz="1400" b="1" dirty="0" smtClean="0">
                  <a:solidFill>
                    <a:srgbClr val="FF0000"/>
                  </a:solidFill>
                </a:endParaRPr>
              </a:p>
              <a:p>
                <a:pPr marL="342900" indent="-342900" algn="just">
                  <a:buAutoNum type="arabicPeriod"/>
                </a:pPr>
                <a:r>
                  <a:rPr lang="es-ES" sz="1400" dirty="0" smtClean="0"/>
                  <a:t>Análisis </a:t>
                </a:r>
                <a:r>
                  <a:rPr lang="es-ES" sz="1400" dirty="0"/>
                  <a:t>de </a:t>
                </a:r>
                <a:r>
                  <a:rPr lang="es-ES" sz="1400" dirty="0" smtClean="0"/>
                  <a:t>dependencias: </a:t>
                </a:r>
                <a:r>
                  <a:rPr lang="es-ES" sz="1400" dirty="0"/>
                  <a:t>identifica las variables importantes para la construcción de los modelos predictivos que tienen como objetivo predecir el comportamiento de las variables SEIRD </a:t>
                </a:r>
                <a:endParaRPr lang="es-ES" sz="1400" dirty="0" smtClean="0"/>
              </a:p>
              <a:p>
                <a:pPr marL="342900" indent="-342900" algn="just">
                  <a:buAutoNum type="arabicPeriod"/>
                </a:pPr>
                <a:r>
                  <a:rPr lang="es-ES" sz="1400" dirty="0" smtClean="0"/>
                  <a:t>Construcción </a:t>
                </a:r>
                <a:r>
                  <a:rPr lang="es-ES" sz="1400" dirty="0"/>
                  <a:t>de los modelos predictivos de las variables SEIRD</a:t>
                </a:r>
                <a:r>
                  <a:rPr lang="es-ES" sz="1400" dirty="0" smtClean="0"/>
                  <a:t>.: para esta fase se usan técnicas de  aprendizaje automático. </a:t>
                </a:r>
                <a:endParaRPr lang="es-ES" sz="1400" dirty="0"/>
              </a:p>
              <a:p>
                <a:pPr algn="just"/>
                <a:endParaRPr lang="es-ES" sz="1400" dirty="0"/>
              </a:p>
              <a:p>
                <a:pPr algn="just"/>
                <a:r>
                  <a:rPr lang="es-ES" sz="1400" b="1" dirty="0" smtClean="0">
                    <a:solidFill>
                      <a:srgbClr val="FF0000"/>
                    </a:solidFill>
                  </a:rPr>
                  <a:t>Para </a:t>
                </a:r>
                <a:r>
                  <a:rPr lang="es-ES" sz="1400" b="1" dirty="0">
                    <a:solidFill>
                      <a:srgbClr val="FF0000"/>
                    </a:solidFill>
                  </a:rPr>
                  <a:t>el análisis de dependencias se usaron 2 enfoques: 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" sz="1400" dirty="0"/>
                  <a:t>Modelos de regresión: lineal, cuadrático, cúbico.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400" dirty="0"/>
                  <a:t>Modelos de series de tiempo, estos se trataron de 2 maneras: modelos AR, MA y ARIMA, y modelos ARIMA con predictores, en el cual se consideró la existencia de relación cruzada entre las variables SEIRD.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400" dirty="0"/>
              </a:p>
              <a:p>
                <a:pPr algn="just"/>
                <a:r>
                  <a:rPr lang="es-ES" sz="1400" b="1" dirty="0">
                    <a:solidFill>
                      <a:srgbClr val="FF0000"/>
                    </a:solidFill>
                  </a:rPr>
                  <a:t>Para los modelos predictivos se consideraron 4 técnicas: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CO" sz="1400" dirty="0"/>
                  <a:t>Regresión Lineal.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CO" sz="1400" dirty="0"/>
                  <a:t>Random Forest.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CO" sz="1400" dirty="0"/>
                  <a:t>Gradiente Boosting.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CO" sz="1400" dirty="0"/>
                  <a:t>Red Neuronal.</a:t>
                </a:r>
              </a:p>
              <a:p>
                <a:pPr algn="just"/>
                <a:endParaRPr lang="es-CO" sz="1400" dirty="0"/>
              </a:p>
              <a:p>
                <a:pPr algn="just"/>
                <a:r>
                  <a:rPr lang="es-CO" sz="1400" b="1" dirty="0" smtClean="0">
                    <a:solidFill>
                      <a:srgbClr val="FF0000"/>
                    </a:solidFill>
                  </a:rPr>
                  <a:t>Los modelos </a:t>
                </a:r>
                <a:r>
                  <a:rPr lang="es-CO" sz="1400" b="1" dirty="0">
                    <a:solidFill>
                      <a:srgbClr val="FF0000"/>
                    </a:solidFill>
                  </a:rPr>
                  <a:t>fueron evaluados mediante varias métricas</a:t>
                </a:r>
                <a:r>
                  <a:rPr lang="es-CO" sz="1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1400" dirty="0"/>
                  <a:t>, MAPE, EAM, ECM y RECM. </a:t>
                </a: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01292-62F1-4F6A-BBE6-218E10108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0" y="2670397"/>
                <a:ext cx="11052699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165" t="-307" r="-110" b="-9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B7BB1B-D3F0-4F80-99A9-D3960D6F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Metodología</a:t>
            </a:r>
            <a:endParaRPr lang="es-CO" b="1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xmlns="" id="{A7380D02-6CC1-447B-9A99-AC1615CB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259"/>
            <a:ext cx="10515600" cy="4252070"/>
          </a:xfrm>
        </p:spPr>
      </p:pic>
    </p:spTree>
    <p:extLst>
      <p:ext uri="{BB962C8B-B14F-4D97-AF65-F5344CB8AC3E}">
        <p14:creationId xmlns:p14="http://schemas.microsoft.com/office/powerpoint/2010/main" val="22676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B7BB1B-D3F0-4F80-99A9-D3960D6F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Resultados Científicos</a:t>
            </a:r>
            <a:endParaRPr lang="es-CO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539942F0-4797-4CCC-9C18-03977FC0C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32975"/>
              </p:ext>
            </p:extLst>
          </p:nvPr>
        </p:nvGraphicFramePr>
        <p:xfrm>
          <a:off x="1002443" y="4828755"/>
          <a:ext cx="9588993" cy="1554480"/>
        </p:xfrm>
        <a:graphic>
          <a:graphicData uri="http://schemas.openxmlformats.org/drawingml/2006/table">
            <a:tbl>
              <a:tblPr/>
              <a:tblGrid>
                <a:gridCol w="1264285">
                  <a:extLst>
                    <a:ext uri="{9D8B030D-6E8A-4147-A177-3AD203B41FA5}">
                      <a16:colId xmlns:a16="http://schemas.microsoft.com/office/drawing/2014/main" xmlns="" val="1567711891"/>
                    </a:ext>
                  </a:extLst>
                </a:gridCol>
                <a:gridCol w="1577678">
                  <a:extLst>
                    <a:ext uri="{9D8B030D-6E8A-4147-A177-3AD203B41FA5}">
                      <a16:colId xmlns:a16="http://schemas.microsoft.com/office/drawing/2014/main" xmlns="" val="2254426915"/>
                    </a:ext>
                  </a:extLst>
                </a:gridCol>
                <a:gridCol w="1411550">
                  <a:extLst>
                    <a:ext uri="{9D8B030D-6E8A-4147-A177-3AD203B41FA5}">
                      <a16:colId xmlns:a16="http://schemas.microsoft.com/office/drawing/2014/main" xmlns="" val="2253126547"/>
                    </a:ext>
                  </a:extLst>
                </a:gridCol>
                <a:gridCol w="1795371">
                  <a:extLst>
                    <a:ext uri="{9D8B030D-6E8A-4147-A177-3AD203B41FA5}">
                      <a16:colId xmlns:a16="http://schemas.microsoft.com/office/drawing/2014/main" xmlns="" val="493286120"/>
                    </a:ext>
                  </a:extLst>
                </a:gridCol>
                <a:gridCol w="1844473">
                  <a:extLst>
                    <a:ext uri="{9D8B030D-6E8A-4147-A177-3AD203B41FA5}">
                      <a16:colId xmlns:a16="http://schemas.microsoft.com/office/drawing/2014/main" xmlns="" val="3481866062"/>
                    </a:ext>
                  </a:extLst>
                </a:gridCol>
                <a:gridCol w="1695636">
                  <a:extLst>
                    <a:ext uri="{9D8B030D-6E8A-4147-A177-3AD203B41FA5}">
                      <a16:colId xmlns:a16="http://schemas.microsoft.com/office/drawing/2014/main" xmlns="" val="271093072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b="1" dirty="0">
                          <a:solidFill>
                            <a:srgbClr val="000000"/>
                          </a:solidFill>
                          <a:effectLst/>
                        </a:rPr>
                        <a:t>Variable de interés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b="1" dirty="0">
                          <a:solidFill>
                            <a:srgbClr val="000000"/>
                          </a:solidFill>
                          <a:effectLst/>
                        </a:rPr>
                        <a:t>Coeficiente de Determinación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b="1" dirty="0">
                          <a:solidFill>
                            <a:srgbClr val="000000"/>
                          </a:solidFill>
                          <a:effectLst/>
                        </a:rPr>
                        <a:t>Error Absoluto Medio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b="1" dirty="0">
                          <a:solidFill>
                            <a:srgbClr val="000000"/>
                          </a:solidFill>
                          <a:effectLst/>
                        </a:rPr>
                        <a:t>Error Cuadrático Medio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</a:rPr>
                        <a:t>Raíz del Error Cuadrático Medio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600" b="1" dirty="0">
                          <a:solidFill>
                            <a:srgbClr val="000000"/>
                          </a:solidFill>
                          <a:effectLst/>
                        </a:rPr>
                        <a:t>Error Absoluto Medio Porcentual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11565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Susceptibles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0.9223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0.0447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0.0078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0.0883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71.1502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10013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Expuestos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0.9422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0.0474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0.0056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0.0748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38.4673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18458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Infectados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0.9582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0.0446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0.0048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0.0692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31.2210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99578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Recuperados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0.9552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0.0440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0.0051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0.0715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28.8394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42819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Decesos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0.9327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0.0540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>
                          <a:solidFill>
                            <a:srgbClr val="000000"/>
                          </a:solidFill>
                          <a:effectLst/>
                        </a:rPr>
                        <a:t>0.0080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0.0893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dirty="0">
                          <a:solidFill>
                            <a:srgbClr val="000000"/>
                          </a:solidFill>
                          <a:effectLst/>
                        </a:rPr>
                        <a:t>31.8928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45623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2A003BEB-D7DD-4FEF-8EC9-618BF2AA86A4}"/>
                  </a:ext>
                </a:extLst>
              </p:cNvPr>
              <p:cNvSpPr txBox="1"/>
              <p:nvPr/>
            </p:nvSpPr>
            <p:spPr>
              <a:xfrm>
                <a:off x="1002443" y="1455184"/>
                <a:ext cx="958899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dirty="0" smtClean="0"/>
                  <a:t>Todas </a:t>
                </a:r>
                <a:r>
                  <a:rPr lang="es-CO" sz="1600" dirty="0"/>
                  <a:t>las técnicas tuvieron </a:t>
                </a:r>
                <a:r>
                  <a:rPr lang="es-CO" sz="1600" b="1" dirty="0">
                    <a:solidFill>
                      <a:srgbClr val="FF0000"/>
                    </a:solidFill>
                  </a:rPr>
                  <a:t>resultados similares</a:t>
                </a:r>
                <a:r>
                  <a:rPr lang="es-CO" sz="1600" dirty="0" smtClean="0"/>
                  <a:t>.</a:t>
                </a:r>
              </a:p>
              <a:p>
                <a:endParaRPr lang="es-CO" sz="1600" dirty="0"/>
              </a:p>
              <a:p>
                <a:r>
                  <a:rPr lang="es-ES" sz="1600" dirty="0"/>
                  <a:t>Los resultados presentados son los obtenidos para el modelo de </a:t>
                </a:r>
                <a:r>
                  <a:rPr lang="es-ES" sz="1600" b="1" dirty="0" err="1">
                    <a:solidFill>
                      <a:srgbClr val="FF0000"/>
                    </a:solidFill>
                  </a:rPr>
                  <a:t>Random</a:t>
                </a:r>
                <a:r>
                  <a:rPr lang="es-E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s-ES" sz="1600" b="1" dirty="0" err="1">
                    <a:solidFill>
                      <a:srgbClr val="FF0000"/>
                    </a:solidFill>
                  </a:rPr>
                  <a:t>Forest</a:t>
                </a:r>
                <a:r>
                  <a:rPr lang="es-ES" sz="1600" dirty="0"/>
                  <a:t>.</a:t>
                </a:r>
                <a:endParaRPr lang="es-CO" sz="1600" dirty="0"/>
              </a:p>
              <a:p>
                <a:endParaRPr lang="es-ES" sz="1600" dirty="0"/>
              </a:p>
              <a:p>
                <a:r>
                  <a:rPr lang="es-ES" sz="1600" dirty="0"/>
                  <a:t>Medición de la </a:t>
                </a:r>
                <a:r>
                  <a:rPr lang="es-ES" b="1" dirty="0">
                    <a:solidFill>
                      <a:srgbClr val="FF0000"/>
                    </a:solidFill>
                  </a:rPr>
                  <a:t>Calidad</a:t>
                </a:r>
                <a:r>
                  <a:rPr lang="es-ES" sz="1600" b="1" dirty="0">
                    <a:solidFill>
                      <a:srgbClr val="FF0000"/>
                    </a:solidFill>
                  </a:rPr>
                  <a:t> del </a:t>
                </a:r>
                <a:r>
                  <a:rPr lang="es-ES" b="1" dirty="0">
                    <a:solidFill>
                      <a:srgbClr val="FF0000"/>
                    </a:solidFill>
                  </a:rPr>
                  <a:t>ajuste</a:t>
                </a:r>
                <a:r>
                  <a:rPr lang="es-E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s-ES" sz="1600" dirty="0"/>
                  <a:t>del modelo: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Coeficiente de determinación: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r>
                  <a:rPr lang="es-ES" sz="1600" dirty="0"/>
                  <a:t>Medición de la </a:t>
                </a:r>
                <a:r>
                  <a:rPr lang="es-ES" b="1" dirty="0">
                    <a:solidFill>
                      <a:srgbClr val="FF0000"/>
                    </a:solidFill>
                  </a:rPr>
                  <a:t>Calidad</a:t>
                </a:r>
                <a:r>
                  <a:rPr lang="es-ES" sz="1600" b="1" dirty="0">
                    <a:solidFill>
                      <a:srgbClr val="FF0000"/>
                    </a:solidFill>
                  </a:rPr>
                  <a:t> de la </a:t>
                </a:r>
                <a:r>
                  <a:rPr lang="es-ES" b="1" dirty="0">
                    <a:solidFill>
                      <a:srgbClr val="FF0000"/>
                    </a:solidFill>
                  </a:rPr>
                  <a:t>capacidad predictiva </a:t>
                </a:r>
                <a:r>
                  <a:rPr lang="es-ES" sz="1600" dirty="0"/>
                  <a:t>del modelo: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Error absoluto medio: EAM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Error cuadrático medio: ECM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Raíz del error cuadrático medio: RECM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Error absoluto medio porcentual: MAPE</a:t>
                </a:r>
                <a:endParaRPr lang="es-CO" sz="16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003BEB-D7DD-4FEF-8EC9-618BF2AA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43" y="1455184"/>
                <a:ext cx="9588993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318" t="-583" b="-5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6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B7BB1B-D3F0-4F80-99A9-D3960D6F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Resultados en la </a:t>
            </a:r>
            <a:r>
              <a:rPr lang="es-ES" b="1" dirty="0"/>
              <a:t>página web</a:t>
            </a:r>
            <a:endParaRPr lang="es-CO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BE910BB9-212F-45F0-B461-89BE4BA1C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57" t="22395" r="2795" b="28723"/>
          <a:stretch/>
        </p:blipFill>
        <p:spPr>
          <a:xfrm>
            <a:off x="97636" y="1468837"/>
            <a:ext cx="3963252" cy="21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7D6FE2D-2C99-4B0A-841E-A22AD4F64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t="29385" r="50571" b="26602"/>
          <a:stretch/>
        </p:blipFill>
        <p:spPr>
          <a:xfrm>
            <a:off x="4153001" y="2100975"/>
            <a:ext cx="3963252" cy="21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4ED7DAC-C6FD-48ED-980D-0B8930C66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375" r="50497" b="19612"/>
          <a:stretch/>
        </p:blipFill>
        <p:spPr>
          <a:xfrm>
            <a:off x="8202588" y="1456555"/>
            <a:ext cx="3900632" cy="21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E8260D66-3B06-4F40-B852-F57ECDF4DC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00" t="36375" r="1917" b="19612"/>
          <a:stretch/>
        </p:blipFill>
        <p:spPr>
          <a:xfrm>
            <a:off x="6807536" y="4432839"/>
            <a:ext cx="4040422" cy="21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D0E3716-5C50-4711-BA4A-D2FACE537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98" t="29385" r="1627" b="26602"/>
          <a:stretch/>
        </p:blipFill>
        <p:spPr>
          <a:xfrm>
            <a:off x="1344042" y="4432839"/>
            <a:ext cx="4065796" cy="21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601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383</Words>
  <Application>Microsoft Office PowerPoint</Application>
  <PresentationFormat>Panorámica</PresentationFormat>
  <Paragraphs>78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Machine Learning Models for the Prediction of the SEIRD variables for the COVID-19 pandemic based on a Deep Dependence Analysis of Variables   </vt:lpstr>
      <vt:lpstr>Objetivo</vt:lpstr>
      <vt:lpstr>Propuesta Científica</vt:lpstr>
      <vt:lpstr>Metodología</vt:lpstr>
      <vt:lpstr>Resultados Científicos</vt:lpstr>
      <vt:lpstr>Resultados en la página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</dc:title>
  <dc:creator>Yullys María Quintero Martínez</dc:creator>
  <cp:lastModifiedBy>jose aguilar</cp:lastModifiedBy>
  <cp:revision>25</cp:revision>
  <dcterms:created xsi:type="dcterms:W3CDTF">2020-11-25T22:02:42Z</dcterms:created>
  <dcterms:modified xsi:type="dcterms:W3CDTF">2020-11-28T08:16:40Z</dcterms:modified>
</cp:coreProperties>
</file>