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57" r:id="rId4"/>
    <p:sldId id="281" r:id="rId5"/>
    <p:sldId id="276" r:id="rId6"/>
    <p:sldId id="275" r:id="rId7"/>
    <p:sldId id="282" r:id="rId8"/>
    <p:sldId id="283" r:id="rId9"/>
    <p:sldId id="284" r:id="rId10"/>
    <p:sldId id="260" r:id="rId11"/>
    <p:sldId id="266" r:id="rId12"/>
    <p:sldId id="279" r:id="rId13"/>
    <p:sldId id="280" r:id="rId14"/>
    <p:sldId id="269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7"/>
    <p:restoredTop sz="96296"/>
  </p:normalViewPr>
  <p:slideViewPr>
    <p:cSldViewPr snapToGrid="0">
      <p:cViewPr varScale="1">
        <p:scale>
          <a:sx n="227" d="100"/>
          <a:sy n="227" d="100"/>
        </p:scale>
        <p:origin x="4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74AC3-B70B-44A0-8C7F-03096367E2A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F5CDA3-9F22-43D2-9911-632D807AEDA9}">
      <dgm:prSet/>
      <dgm:spPr/>
      <dgm:t>
        <a:bodyPr/>
        <a:lstStyle/>
        <a:p>
          <a:pPr>
            <a:defRPr b="1"/>
          </a:pPr>
          <a:r>
            <a:rPr lang="en-GB" dirty="0"/>
            <a:t>Power full machine learning models: </a:t>
          </a:r>
          <a:endParaRPr lang="en-US" dirty="0"/>
        </a:p>
      </dgm:t>
    </dgm:pt>
    <dgm:pt modelId="{6EB15864-E670-45C6-9E89-3A6FF88E4032}" type="parTrans" cxnId="{B9E2BEB1-CAFC-4C7D-B79B-08E654B3139A}">
      <dgm:prSet/>
      <dgm:spPr/>
      <dgm:t>
        <a:bodyPr/>
        <a:lstStyle/>
        <a:p>
          <a:endParaRPr lang="en-US"/>
        </a:p>
      </dgm:t>
    </dgm:pt>
    <dgm:pt modelId="{B21E4AFF-3EB1-4F43-94CB-CCDFA76C61A6}" type="sibTrans" cxnId="{B9E2BEB1-CAFC-4C7D-B79B-08E654B3139A}">
      <dgm:prSet/>
      <dgm:spPr/>
      <dgm:t>
        <a:bodyPr/>
        <a:lstStyle/>
        <a:p>
          <a:endParaRPr lang="en-US"/>
        </a:p>
      </dgm:t>
    </dgm:pt>
    <dgm:pt modelId="{DA11E770-341C-4121-865F-B3DD37DDD9D1}">
      <dgm:prSet/>
      <dgm:spPr/>
      <dgm:t>
        <a:bodyPr/>
        <a:lstStyle/>
        <a:p>
          <a:r>
            <a:rPr lang="en-GB"/>
            <a:t>Dall-E, GPT3, … </a:t>
          </a:r>
          <a:endParaRPr lang="en-US"/>
        </a:p>
      </dgm:t>
    </dgm:pt>
    <dgm:pt modelId="{024AE8CD-F3D9-409E-8D92-68812088A2AE}" type="parTrans" cxnId="{550F3BD2-363B-429F-AE32-50FE91B234EE}">
      <dgm:prSet/>
      <dgm:spPr/>
      <dgm:t>
        <a:bodyPr/>
        <a:lstStyle/>
        <a:p>
          <a:endParaRPr lang="en-US"/>
        </a:p>
      </dgm:t>
    </dgm:pt>
    <dgm:pt modelId="{44995038-3E70-4CD7-9D7E-52D7FA18FA03}" type="sibTrans" cxnId="{550F3BD2-363B-429F-AE32-50FE91B234EE}">
      <dgm:prSet/>
      <dgm:spPr/>
      <dgm:t>
        <a:bodyPr/>
        <a:lstStyle/>
        <a:p>
          <a:endParaRPr lang="en-US"/>
        </a:p>
      </dgm:t>
    </dgm:pt>
    <dgm:pt modelId="{5710C047-D90A-470A-BEAE-036EF5914AAB}">
      <dgm:prSet/>
      <dgm:spPr/>
      <dgm:t>
        <a:bodyPr/>
        <a:lstStyle/>
        <a:p>
          <a:pPr>
            <a:defRPr b="1"/>
          </a:pPr>
          <a:r>
            <a:rPr lang="en-GB"/>
            <a:t>These models require huge amount of data and computational power to be trained </a:t>
          </a:r>
          <a:endParaRPr lang="en-US"/>
        </a:p>
      </dgm:t>
    </dgm:pt>
    <dgm:pt modelId="{154D9AE9-EA95-4D69-AC54-3D207F69009C}" type="parTrans" cxnId="{B7655FF7-943F-4539-9567-E155690BFF1E}">
      <dgm:prSet/>
      <dgm:spPr/>
      <dgm:t>
        <a:bodyPr/>
        <a:lstStyle/>
        <a:p>
          <a:endParaRPr lang="en-US"/>
        </a:p>
      </dgm:t>
    </dgm:pt>
    <dgm:pt modelId="{891CD65E-BBF0-45E7-B0C8-ECA7D31C023A}" type="sibTrans" cxnId="{B7655FF7-943F-4539-9567-E155690BFF1E}">
      <dgm:prSet/>
      <dgm:spPr/>
      <dgm:t>
        <a:bodyPr/>
        <a:lstStyle/>
        <a:p>
          <a:endParaRPr lang="en-US"/>
        </a:p>
      </dgm:t>
    </dgm:pt>
    <dgm:pt modelId="{0A7462BB-B74A-4DEF-9A09-8C2F1ED4B1C3}">
      <dgm:prSet/>
      <dgm:spPr/>
      <dgm:t>
        <a:bodyPr/>
        <a:lstStyle/>
        <a:p>
          <a:pPr>
            <a:defRPr b="1"/>
          </a:pPr>
          <a:r>
            <a:rPr lang="en-GB"/>
            <a:t>To train GPT3, assuming you can fit all data inside one GPU:</a:t>
          </a:r>
          <a:endParaRPr lang="en-US"/>
        </a:p>
      </dgm:t>
    </dgm:pt>
    <dgm:pt modelId="{00659663-C92F-4131-803E-45915674AC55}" type="parTrans" cxnId="{56BBC48C-412A-43F2-ADDA-EA75B25B1D56}">
      <dgm:prSet/>
      <dgm:spPr/>
      <dgm:t>
        <a:bodyPr/>
        <a:lstStyle/>
        <a:p>
          <a:endParaRPr lang="en-US"/>
        </a:p>
      </dgm:t>
    </dgm:pt>
    <dgm:pt modelId="{2EF13E1F-27CE-4E8E-9286-A3E526725C67}" type="sibTrans" cxnId="{56BBC48C-412A-43F2-ADDA-EA75B25B1D56}">
      <dgm:prSet/>
      <dgm:spPr/>
      <dgm:t>
        <a:bodyPr/>
        <a:lstStyle/>
        <a:p>
          <a:endParaRPr lang="en-US"/>
        </a:p>
      </dgm:t>
    </dgm:pt>
    <dgm:pt modelId="{481C4275-91FD-4209-9B98-5CBE1D8FEC62}">
      <dgm:prSet/>
      <dgm:spPr/>
      <dgm:t>
        <a:bodyPr/>
        <a:lstStyle/>
        <a:p>
          <a:r>
            <a:rPr lang="en-GB"/>
            <a:t>288 years using a single v100 Nvidia GPU</a:t>
          </a:r>
          <a:endParaRPr lang="en-US"/>
        </a:p>
      </dgm:t>
    </dgm:pt>
    <dgm:pt modelId="{52887EC3-CEF3-4CF5-896D-08DEA14B0AC3}" type="parTrans" cxnId="{C0CBD687-D4C5-4773-93BE-3305A01012DC}">
      <dgm:prSet/>
      <dgm:spPr/>
      <dgm:t>
        <a:bodyPr/>
        <a:lstStyle/>
        <a:p>
          <a:endParaRPr lang="en-US"/>
        </a:p>
      </dgm:t>
    </dgm:pt>
    <dgm:pt modelId="{F135B5C2-1333-4CE7-BCD5-63CFD7C0C008}" type="sibTrans" cxnId="{C0CBD687-D4C5-4773-93BE-3305A01012DC}">
      <dgm:prSet/>
      <dgm:spPr/>
      <dgm:t>
        <a:bodyPr/>
        <a:lstStyle/>
        <a:p>
          <a:endParaRPr lang="en-US"/>
        </a:p>
      </dgm:t>
    </dgm:pt>
    <dgm:pt modelId="{EA4CDF35-7C76-4323-A978-EDFC77867A53}">
      <dgm:prSet/>
      <dgm:spPr/>
      <dgm:t>
        <a:bodyPr/>
        <a:lstStyle/>
        <a:p>
          <a:pPr>
            <a:defRPr b="1"/>
          </a:pPr>
          <a:r>
            <a:rPr lang="en-GB"/>
            <a:t>Need find a way to scale up computation</a:t>
          </a:r>
          <a:endParaRPr lang="en-US"/>
        </a:p>
      </dgm:t>
    </dgm:pt>
    <dgm:pt modelId="{BC70CC14-3E38-4E3F-BDDA-3668DDB4C9A5}" type="parTrans" cxnId="{F9140506-F9B2-4E1E-9B4E-57414BB7D398}">
      <dgm:prSet/>
      <dgm:spPr/>
      <dgm:t>
        <a:bodyPr/>
        <a:lstStyle/>
        <a:p>
          <a:endParaRPr lang="en-US"/>
        </a:p>
      </dgm:t>
    </dgm:pt>
    <dgm:pt modelId="{25AE4D43-E3E0-40F9-9834-426FFF9784F4}" type="sibTrans" cxnId="{F9140506-F9B2-4E1E-9B4E-57414BB7D398}">
      <dgm:prSet/>
      <dgm:spPr/>
      <dgm:t>
        <a:bodyPr/>
        <a:lstStyle/>
        <a:p>
          <a:endParaRPr lang="en-US"/>
        </a:p>
      </dgm:t>
    </dgm:pt>
    <dgm:pt modelId="{6BEE5E22-43FA-FC4A-804D-EECB3A63CCA4}" type="pres">
      <dgm:prSet presAssocID="{27A74AC3-B70B-44A0-8C7F-03096367E2AF}" presName="outerComposite" presStyleCnt="0">
        <dgm:presLayoutVars>
          <dgm:chMax val="5"/>
          <dgm:dir/>
          <dgm:resizeHandles val="exact"/>
        </dgm:presLayoutVars>
      </dgm:prSet>
      <dgm:spPr/>
    </dgm:pt>
    <dgm:pt modelId="{03B0F8D8-97AC-FD41-BA5A-9A51138FFC69}" type="pres">
      <dgm:prSet presAssocID="{27A74AC3-B70B-44A0-8C7F-03096367E2AF}" presName="dummyMaxCanvas" presStyleCnt="0">
        <dgm:presLayoutVars/>
      </dgm:prSet>
      <dgm:spPr/>
    </dgm:pt>
    <dgm:pt modelId="{EE47E052-63B1-7045-B573-8C15F3ABBE1C}" type="pres">
      <dgm:prSet presAssocID="{27A74AC3-B70B-44A0-8C7F-03096367E2AF}" presName="FourNodes_1" presStyleLbl="node1" presStyleIdx="0" presStyleCnt="4">
        <dgm:presLayoutVars>
          <dgm:bulletEnabled val="1"/>
        </dgm:presLayoutVars>
      </dgm:prSet>
      <dgm:spPr/>
    </dgm:pt>
    <dgm:pt modelId="{4B38E20C-FC5A-FC41-B074-DA8C5693B5D5}" type="pres">
      <dgm:prSet presAssocID="{27A74AC3-B70B-44A0-8C7F-03096367E2AF}" presName="FourNodes_2" presStyleLbl="node1" presStyleIdx="1" presStyleCnt="4">
        <dgm:presLayoutVars>
          <dgm:bulletEnabled val="1"/>
        </dgm:presLayoutVars>
      </dgm:prSet>
      <dgm:spPr/>
    </dgm:pt>
    <dgm:pt modelId="{F0F46C63-FE6B-5A45-B2D6-DF1BBA58DFFD}" type="pres">
      <dgm:prSet presAssocID="{27A74AC3-B70B-44A0-8C7F-03096367E2AF}" presName="FourNodes_3" presStyleLbl="node1" presStyleIdx="2" presStyleCnt="4">
        <dgm:presLayoutVars>
          <dgm:bulletEnabled val="1"/>
        </dgm:presLayoutVars>
      </dgm:prSet>
      <dgm:spPr/>
    </dgm:pt>
    <dgm:pt modelId="{5711F7CE-7E4F-0343-9DEB-985A93138ACE}" type="pres">
      <dgm:prSet presAssocID="{27A74AC3-B70B-44A0-8C7F-03096367E2AF}" presName="FourNodes_4" presStyleLbl="node1" presStyleIdx="3" presStyleCnt="4">
        <dgm:presLayoutVars>
          <dgm:bulletEnabled val="1"/>
        </dgm:presLayoutVars>
      </dgm:prSet>
      <dgm:spPr/>
    </dgm:pt>
    <dgm:pt modelId="{0315C477-B6B2-4244-9C96-BC6C29403B0C}" type="pres">
      <dgm:prSet presAssocID="{27A74AC3-B70B-44A0-8C7F-03096367E2AF}" presName="FourConn_1-2" presStyleLbl="fgAccFollowNode1" presStyleIdx="0" presStyleCnt="3">
        <dgm:presLayoutVars>
          <dgm:bulletEnabled val="1"/>
        </dgm:presLayoutVars>
      </dgm:prSet>
      <dgm:spPr/>
    </dgm:pt>
    <dgm:pt modelId="{AF0175AD-FECC-CB47-850C-DE4F24608081}" type="pres">
      <dgm:prSet presAssocID="{27A74AC3-B70B-44A0-8C7F-03096367E2AF}" presName="FourConn_2-3" presStyleLbl="fgAccFollowNode1" presStyleIdx="1" presStyleCnt="3">
        <dgm:presLayoutVars>
          <dgm:bulletEnabled val="1"/>
        </dgm:presLayoutVars>
      </dgm:prSet>
      <dgm:spPr/>
    </dgm:pt>
    <dgm:pt modelId="{50C099F3-BAA4-7C45-AC21-556B3C8EEC08}" type="pres">
      <dgm:prSet presAssocID="{27A74AC3-B70B-44A0-8C7F-03096367E2AF}" presName="FourConn_3-4" presStyleLbl="fgAccFollowNode1" presStyleIdx="2" presStyleCnt="3">
        <dgm:presLayoutVars>
          <dgm:bulletEnabled val="1"/>
        </dgm:presLayoutVars>
      </dgm:prSet>
      <dgm:spPr/>
    </dgm:pt>
    <dgm:pt modelId="{0DCE7B3C-4311-A84A-8E80-7D5DE3D54C7D}" type="pres">
      <dgm:prSet presAssocID="{27A74AC3-B70B-44A0-8C7F-03096367E2AF}" presName="FourNodes_1_text" presStyleLbl="node1" presStyleIdx="3" presStyleCnt="4">
        <dgm:presLayoutVars>
          <dgm:bulletEnabled val="1"/>
        </dgm:presLayoutVars>
      </dgm:prSet>
      <dgm:spPr/>
    </dgm:pt>
    <dgm:pt modelId="{15129D83-D81D-6B4C-A93F-3A65CB4716A3}" type="pres">
      <dgm:prSet presAssocID="{27A74AC3-B70B-44A0-8C7F-03096367E2AF}" presName="FourNodes_2_text" presStyleLbl="node1" presStyleIdx="3" presStyleCnt="4">
        <dgm:presLayoutVars>
          <dgm:bulletEnabled val="1"/>
        </dgm:presLayoutVars>
      </dgm:prSet>
      <dgm:spPr/>
    </dgm:pt>
    <dgm:pt modelId="{34C33E2A-A68A-8F48-83CB-F9C6DB5B55DF}" type="pres">
      <dgm:prSet presAssocID="{27A74AC3-B70B-44A0-8C7F-03096367E2AF}" presName="FourNodes_3_text" presStyleLbl="node1" presStyleIdx="3" presStyleCnt="4">
        <dgm:presLayoutVars>
          <dgm:bulletEnabled val="1"/>
        </dgm:presLayoutVars>
      </dgm:prSet>
      <dgm:spPr/>
    </dgm:pt>
    <dgm:pt modelId="{16E775C3-C844-E646-B031-6685031E5019}" type="pres">
      <dgm:prSet presAssocID="{27A74AC3-B70B-44A0-8C7F-03096367E2A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9140506-F9B2-4E1E-9B4E-57414BB7D398}" srcId="{27A74AC3-B70B-44A0-8C7F-03096367E2AF}" destId="{EA4CDF35-7C76-4323-A978-EDFC77867A53}" srcOrd="3" destOrd="0" parTransId="{BC70CC14-3E38-4E3F-BDDA-3668DDB4C9A5}" sibTransId="{25AE4D43-E3E0-40F9-9834-426FFF9784F4}"/>
    <dgm:cxn modelId="{10300806-DB3E-D842-AB20-73C20A502E48}" type="presOf" srcId="{5710C047-D90A-470A-BEAE-036EF5914AAB}" destId="{4B38E20C-FC5A-FC41-B074-DA8C5693B5D5}" srcOrd="0" destOrd="0" presId="urn:microsoft.com/office/officeart/2005/8/layout/vProcess5"/>
    <dgm:cxn modelId="{2530DB17-49DC-7A44-97E0-871CF7767ABB}" type="presOf" srcId="{27A74AC3-B70B-44A0-8C7F-03096367E2AF}" destId="{6BEE5E22-43FA-FC4A-804D-EECB3A63CCA4}" srcOrd="0" destOrd="0" presId="urn:microsoft.com/office/officeart/2005/8/layout/vProcess5"/>
    <dgm:cxn modelId="{D0DB5E1D-C56F-9D4E-9CBB-0E3BD6A28F14}" type="presOf" srcId="{B21E4AFF-3EB1-4F43-94CB-CCDFA76C61A6}" destId="{0315C477-B6B2-4244-9C96-BC6C29403B0C}" srcOrd="0" destOrd="0" presId="urn:microsoft.com/office/officeart/2005/8/layout/vProcess5"/>
    <dgm:cxn modelId="{18C77728-CC72-3148-92C2-93A785C3C335}" type="presOf" srcId="{5710C047-D90A-470A-BEAE-036EF5914AAB}" destId="{15129D83-D81D-6B4C-A93F-3A65CB4716A3}" srcOrd="1" destOrd="0" presId="urn:microsoft.com/office/officeart/2005/8/layout/vProcess5"/>
    <dgm:cxn modelId="{1C121E35-1A23-264D-BAD1-5EF4BB62C0DC}" type="presOf" srcId="{EA4CDF35-7C76-4323-A978-EDFC77867A53}" destId="{16E775C3-C844-E646-B031-6685031E5019}" srcOrd="1" destOrd="0" presId="urn:microsoft.com/office/officeart/2005/8/layout/vProcess5"/>
    <dgm:cxn modelId="{D9C32F50-D6A6-294D-9274-CB1CD9F36DB4}" type="presOf" srcId="{DA11E770-341C-4121-865F-B3DD37DDD9D1}" destId="{EE47E052-63B1-7045-B573-8C15F3ABBE1C}" srcOrd="0" destOrd="1" presId="urn:microsoft.com/office/officeart/2005/8/layout/vProcess5"/>
    <dgm:cxn modelId="{50633B53-34BF-C042-8D01-56A2AB9D7D6F}" type="presOf" srcId="{56F5CDA3-9F22-43D2-9911-632D807AEDA9}" destId="{0DCE7B3C-4311-A84A-8E80-7D5DE3D54C7D}" srcOrd="1" destOrd="0" presId="urn:microsoft.com/office/officeart/2005/8/layout/vProcess5"/>
    <dgm:cxn modelId="{D5F4D165-761B-E544-8797-45B23735330D}" type="presOf" srcId="{0A7462BB-B74A-4DEF-9A09-8C2F1ED4B1C3}" destId="{34C33E2A-A68A-8F48-83CB-F9C6DB5B55DF}" srcOrd="1" destOrd="0" presId="urn:microsoft.com/office/officeart/2005/8/layout/vProcess5"/>
    <dgm:cxn modelId="{48A5DA68-FC36-694F-96DB-5E4B68F4116D}" type="presOf" srcId="{891CD65E-BBF0-45E7-B0C8-ECA7D31C023A}" destId="{AF0175AD-FECC-CB47-850C-DE4F24608081}" srcOrd="0" destOrd="0" presId="urn:microsoft.com/office/officeart/2005/8/layout/vProcess5"/>
    <dgm:cxn modelId="{87B8F96A-DCA0-B14F-8AB9-0E1377574E3B}" type="presOf" srcId="{481C4275-91FD-4209-9B98-5CBE1D8FEC62}" destId="{34C33E2A-A68A-8F48-83CB-F9C6DB5B55DF}" srcOrd="1" destOrd="1" presId="urn:microsoft.com/office/officeart/2005/8/layout/vProcess5"/>
    <dgm:cxn modelId="{88FBF46B-D998-7E4C-A0C9-B15C2DB492AF}" type="presOf" srcId="{EA4CDF35-7C76-4323-A978-EDFC77867A53}" destId="{5711F7CE-7E4F-0343-9DEB-985A93138ACE}" srcOrd="0" destOrd="0" presId="urn:microsoft.com/office/officeart/2005/8/layout/vProcess5"/>
    <dgm:cxn modelId="{62FCFE70-D70B-884F-BAB1-F316A7D5EC8F}" type="presOf" srcId="{0A7462BB-B74A-4DEF-9A09-8C2F1ED4B1C3}" destId="{F0F46C63-FE6B-5A45-B2D6-DF1BBA58DFFD}" srcOrd="0" destOrd="0" presId="urn:microsoft.com/office/officeart/2005/8/layout/vProcess5"/>
    <dgm:cxn modelId="{C0CBD687-D4C5-4773-93BE-3305A01012DC}" srcId="{0A7462BB-B74A-4DEF-9A09-8C2F1ED4B1C3}" destId="{481C4275-91FD-4209-9B98-5CBE1D8FEC62}" srcOrd="0" destOrd="0" parTransId="{52887EC3-CEF3-4CF5-896D-08DEA14B0AC3}" sibTransId="{F135B5C2-1333-4CE7-BCD5-63CFD7C0C008}"/>
    <dgm:cxn modelId="{3C200D8C-25BE-524C-A31F-1E0092B687BB}" type="presOf" srcId="{DA11E770-341C-4121-865F-B3DD37DDD9D1}" destId="{0DCE7B3C-4311-A84A-8E80-7D5DE3D54C7D}" srcOrd="1" destOrd="1" presId="urn:microsoft.com/office/officeart/2005/8/layout/vProcess5"/>
    <dgm:cxn modelId="{56BBC48C-412A-43F2-ADDA-EA75B25B1D56}" srcId="{27A74AC3-B70B-44A0-8C7F-03096367E2AF}" destId="{0A7462BB-B74A-4DEF-9A09-8C2F1ED4B1C3}" srcOrd="2" destOrd="0" parTransId="{00659663-C92F-4131-803E-45915674AC55}" sibTransId="{2EF13E1F-27CE-4E8E-9286-A3E526725C67}"/>
    <dgm:cxn modelId="{A37CECA0-B3F6-594B-85DB-54E62DB7B8BB}" type="presOf" srcId="{481C4275-91FD-4209-9B98-5CBE1D8FEC62}" destId="{F0F46C63-FE6B-5A45-B2D6-DF1BBA58DFFD}" srcOrd="0" destOrd="1" presId="urn:microsoft.com/office/officeart/2005/8/layout/vProcess5"/>
    <dgm:cxn modelId="{B9E2BEB1-CAFC-4C7D-B79B-08E654B3139A}" srcId="{27A74AC3-B70B-44A0-8C7F-03096367E2AF}" destId="{56F5CDA3-9F22-43D2-9911-632D807AEDA9}" srcOrd="0" destOrd="0" parTransId="{6EB15864-E670-45C6-9E89-3A6FF88E4032}" sibTransId="{B21E4AFF-3EB1-4F43-94CB-CCDFA76C61A6}"/>
    <dgm:cxn modelId="{550F3BD2-363B-429F-AE32-50FE91B234EE}" srcId="{56F5CDA3-9F22-43D2-9911-632D807AEDA9}" destId="{DA11E770-341C-4121-865F-B3DD37DDD9D1}" srcOrd="0" destOrd="0" parTransId="{024AE8CD-F3D9-409E-8D92-68812088A2AE}" sibTransId="{44995038-3E70-4CD7-9D7E-52D7FA18FA03}"/>
    <dgm:cxn modelId="{BF4EE4D7-FD42-3B4E-803B-A2C6C7D3F9AB}" type="presOf" srcId="{56F5CDA3-9F22-43D2-9911-632D807AEDA9}" destId="{EE47E052-63B1-7045-B573-8C15F3ABBE1C}" srcOrd="0" destOrd="0" presId="urn:microsoft.com/office/officeart/2005/8/layout/vProcess5"/>
    <dgm:cxn modelId="{A3393AEF-3106-0A47-A95C-8352492E8CFB}" type="presOf" srcId="{2EF13E1F-27CE-4E8E-9286-A3E526725C67}" destId="{50C099F3-BAA4-7C45-AC21-556B3C8EEC08}" srcOrd="0" destOrd="0" presId="urn:microsoft.com/office/officeart/2005/8/layout/vProcess5"/>
    <dgm:cxn modelId="{B7655FF7-943F-4539-9567-E155690BFF1E}" srcId="{27A74AC3-B70B-44A0-8C7F-03096367E2AF}" destId="{5710C047-D90A-470A-BEAE-036EF5914AAB}" srcOrd="1" destOrd="0" parTransId="{154D9AE9-EA95-4D69-AC54-3D207F69009C}" sibTransId="{891CD65E-BBF0-45E7-B0C8-ECA7D31C023A}"/>
    <dgm:cxn modelId="{03DFF1AB-2C14-E145-8BF9-E8606464BE7B}" type="presParOf" srcId="{6BEE5E22-43FA-FC4A-804D-EECB3A63CCA4}" destId="{03B0F8D8-97AC-FD41-BA5A-9A51138FFC69}" srcOrd="0" destOrd="0" presId="urn:microsoft.com/office/officeart/2005/8/layout/vProcess5"/>
    <dgm:cxn modelId="{170C3DD9-D74B-624C-B517-5DBF0A85C62E}" type="presParOf" srcId="{6BEE5E22-43FA-FC4A-804D-EECB3A63CCA4}" destId="{EE47E052-63B1-7045-B573-8C15F3ABBE1C}" srcOrd="1" destOrd="0" presId="urn:microsoft.com/office/officeart/2005/8/layout/vProcess5"/>
    <dgm:cxn modelId="{28290D53-BB9D-6B42-BB22-1939FA693790}" type="presParOf" srcId="{6BEE5E22-43FA-FC4A-804D-EECB3A63CCA4}" destId="{4B38E20C-FC5A-FC41-B074-DA8C5693B5D5}" srcOrd="2" destOrd="0" presId="urn:microsoft.com/office/officeart/2005/8/layout/vProcess5"/>
    <dgm:cxn modelId="{CF1555D8-C323-DD4C-A273-DCB3A25CAB66}" type="presParOf" srcId="{6BEE5E22-43FA-FC4A-804D-EECB3A63CCA4}" destId="{F0F46C63-FE6B-5A45-B2D6-DF1BBA58DFFD}" srcOrd="3" destOrd="0" presId="urn:microsoft.com/office/officeart/2005/8/layout/vProcess5"/>
    <dgm:cxn modelId="{2420D3C6-7D87-FE43-8D1F-4EC3AC91E2CA}" type="presParOf" srcId="{6BEE5E22-43FA-FC4A-804D-EECB3A63CCA4}" destId="{5711F7CE-7E4F-0343-9DEB-985A93138ACE}" srcOrd="4" destOrd="0" presId="urn:microsoft.com/office/officeart/2005/8/layout/vProcess5"/>
    <dgm:cxn modelId="{96721D59-DC0D-9C46-90E7-BD891B4090AA}" type="presParOf" srcId="{6BEE5E22-43FA-FC4A-804D-EECB3A63CCA4}" destId="{0315C477-B6B2-4244-9C96-BC6C29403B0C}" srcOrd="5" destOrd="0" presId="urn:microsoft.com/office/officeart/2005/8/layout/vProcess5"/>
    <dgm:cxn modelId="{CE0C13E3-0EA6-074D-ACA1-6770231E1B4F}" type="presParOf" srcId="{6BEE5E22-43FA-FC4A-804D-EECB3A63CCA4}" destId="{AF0175AD-FECC-CB47-850C-DE4F24608081}" srcOrd="6" destOrd="0" presId="urn:microsoft.com/office/officeart/2005/8/layout/vProcess5"/>
    <dgm:cxn modelId="{BAEFA07C-BAC6-8747-BFEB-47099F781F9E}" type="presParOf" srcId="{6BEE5E22-43FA-FC4A-804D-EECB3A63CCA4}" destId="{50C099F3-BAA4-7C45-AC21-556B3C8EEC08}" srcOrd="7" destOrd="0" presId="urn:microsoft.com/office/officeart/2005/8/layout/vProcess5"/>
    <dgm:cxn modelId="{45828632-0B48-E949-AA8C-81655A15F3DB}" type="presParOf" srcId="{6BEE5E22-43FA-FC4A-804D-EECB3A63CCA4}" destId="{0DCE7B3C-4311-A84A-8E80-7D5DE3D54C7D}" srcOrd="8" destOrd="0" presId="urn:microsoft.com/office/officeart/2005/8/layout/vProcess5"/>
    <dgm:cxn modelId="{74CC0F7C-B123-F744-B095-577E96047126}" type="presParOf" srcId="{6BEE5E22-43FA-FC4A-804D-EECB3A63CCA4}" destId="{15129D83-D81D-6B4C-A93F-3A65CB4716A3}" srcOrd="9" destOrd="0" presId="urn:microsoft.com/office/officeart/2005/8/layout/vProcess5"/>
    <dgm:cxn modelId="{9DBFB6A1-B276-8342-8329-D088D0FE2BDB}" type="presParOf" srcId="{6BEE5E22-43FA-FC4A-804D-EECB3A63CCA4}" destId="{34C33E2A-A68A-8F48-83CB-F9C6DB5B55DF}" srcOrd="10" destOrd="0" presId="urn:microsoft.com/office/officeart/2005/8/layout/vProcess5"/>
    <dgm:cxn modelId="{1171D226-EBEC-EE4F-9A83-B22911D38C79}" type="presParOf" srcId="{6BEE5E22-43FA-FC4A-804D-EECB3A63CCA4}" destId="{16E775C3-C844-E646-B031-6685031E501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7E052-63B1-7045-B573-8C15F3ABBE1C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 dirty="0"/>
            <a:t>Power full machine learning models: 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Dall-E, GPT3, … </a:t>
          </a:r>
          <a:endParaRPr lang="en-US" sz="1600" kern="1200"/>
        </a:p>
      </dsp:txBody>
      <dsp:txXfrm>
        <a:off x="23773" y="23773"/>
        <a:ext cx="7797822" cy="764123"/>
      </dsp:txXfrm>
    </dsp:sp>
    <dsp:sp modelId="{4B38E20C-FC5A-FC41-B074-DA8C5693B5D5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These models require huge amount of data and computational power to be trained </a:t>
          </a:r>
          <a:endParaRPr lang="en-US" sz="2000" kern="1200"/>
        </a:p>
      </dsp:txBody>
      <dsp:txXfrm>
        <a:off x="755937" y="983018"/>
        <a:ext cx="7434967" cy="764123"/>
      </dsp:txXfrm>
    </dsp:sp>
    <dsp:sp modelId="{F0F46C63-FE6B-5A45-B2D6-DF1BBA58DFFD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To train GPT3, assuming you can fit all data inside one GPU: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288 years using a single v100 Nvidia GPU</a:t>
          </a:r>
          <a:endParaRPr lang="en-US" sz="1600" kern="1200"/>
        </a:p>
      </dsp:txBody>
      <dsp:txXfrm>
        <a:off x="1477174" y="1942263"/>
        <a:ext cx="7445895" cy="764123"/>
      </dsp:txXfrm>
    </dsp:sp>
    <dsp:sp modelId="{5711F7CE-7E4F-0343-9DEB-985A93138ACE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Need find a way to scale up computation</a:t>
          </a:r>
          <a:endParaRPr lang="en-US" sz="2000" kern="1200"/>
        </a:p>
      </dsp:txBody>
      <dsp:txXfrm>
        <a:off x="2209338" y="2901508"/>
        <a:ext cx="7434967" cy="764123"/>
      </dsp:txXfrm>
    </dsp:sp>
    <dsp:sp modelId="{0315C477-B6B2-4244-9C96-BC6C29403B0C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33384" y="621664"/>
        <a:ext cx="290172" cy="397007"/>
      </dsp:txXfrm>
    </dsp:sp>
    <dsp:sp modelId="{AF0175AD-FECC-CB47-850C-DE4F24608081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65548" y="1580910"/>
        <a:ext cx="290172" cy="397007"/>
      </dsp:txXfrm>
    </dsp:sp>
    <dsp:sp modelId="{50C099F3-BAA4-7C45-AC21-556B3C8EEC08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86785" y="2540155"/>
        <a:ext cx="290172" cy="39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6F837-D4EF-2E44-BFBE-F8B81C424A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E5C54-CDCB-D342-AB17-6C3F4AD77FB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5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DC9F1-4235-071A-F21A-FFAF3801A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C312F6-2EA0-8F3E-A7B6-C7F4E02E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206D9D-6006-F68C-7303-8E58D527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81D3-9F2D-E44B-A80E-B0DB60110E16}" type="datetime1">
              <a:rPr lang="fr-FR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4CF1C-FF72-1D9B-699B-C1EE6A6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D9D74-5C0A-1A25-926E-6B694924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AE34E-20D1-BEB8-B5E1-459A4644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92B462-A1C6-2756-640E-0B49261D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9A944-4870-94F7-28B5-B5AF2E7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7CA9-E0F5-FA47-A410-6B5F1463971B}" type="datetime1">
              <a:rPr lang="fr-FR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46AAC-D1CF-1D17-7DDB-9764542F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6047A-46B2-E4EC-77A6-7267B55E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17AC00-8FD1-5C86-E9C6-E74407950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CC64A4-A1C5-7AD5-ED2C-BD432ED0F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F36FB-AB1F-BF2F-CA95-BA9F7A9E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A82F-F687-5642-9530-06CBD3AD2213}" type="datetime1">
              <a:rPr lang="fr-FR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7E2A8-2A61-5A7E-3C59-2CBA6F15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84A5A-04AF-AC11-FD33-E11CD699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7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48353-09D2-AC5C-7510-D20B04B1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00361-41A1-B805-4E07-6F8EC249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A294F-E78A-680E-8023-9565607B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50E3-1940-0640-AFFC-8BA13A971BD4}" type="datetime1">
              <a:rPr lang="fr-FR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8AC3AA-EDAB-44E5-0513-50B2190C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2A1F3-57F1-3313-BA48-D2A834EA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AB7AB-5081-FEF0-9470-D642FF9E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63B66-845C-A43E-386D-3450FFBE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8AFF2E-FDBC-A923-A644-2E62FBEB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E1EA-8FB0-F547-8735-8987213A01AC}" type="datetime1">
              <a:rPr lang="fr-FR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05897-6027-47A7-1891-C85FADF1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045F5B-4360-C752-3AC0-3CB332E2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2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50705-A49D-5E88-25F6-00D5FF26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33A5E-BCED-B6D7-8CC2-4EE1F4E24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B8FFD6-EFE1-6F18-8531-B29E1F4A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54D1E6-17A4-9A64-FC92-B4B48503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87A-5277-5E45-ACFE-8159CAD1E1A4}" type="datetime1">
              <a:rPr lang="fr-FR" smtClean="0"/>
              <a:t>13/02/2023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DEA07-7DCC-3C45-B881-9AED29BB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7C2ACF-7CB1-7A11-64C9-D2684FC4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007F9-2383-32DC-99C0-9F096CEC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F66DD8-195F-F6B2-C931-2F29D328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258E4-92DA-32CC-C97A-9D9DB380B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0927C0-B31F-7C8D-34D1-DB13CDAF5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E90A6A-C84D-008F-5BDE-634369FB1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85D4E0-CEC1-1069-FB55-11FA090B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111B-A1BB-2344-8285-3A3B4D0BD64C}" type="datetime1">
              <a:rPr lang="fr-FR" smtClean="0"/>
              <a:t>13/02/2023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0F1187-236B-84F6-3E89-422E43E8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BCF980-5907-7C37-CCC8-9A0E4BDF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45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C36CD-6457-B94C-C3E8-2170D5D9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43B9E9-DDE9-13F4-E1BF-8CC0C67B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4270-A3E0-6D4D-9F6C-A00F208500BC}" type="datetime1">
              <a:rPr lang="fr-FR" smtClean="0"/>
              <a:t>13/02/2023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9E1722-5E79-2DCC-FB8B-19C60B96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734027-C831-6AF2-E9AE-DBA3235D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96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EA8013-03C0-882B-51CA-6B02E799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C45-651A-3B45-9DEC-76AE01DCDE33}" type="datetime1">
              <a:rPr lang="fr-FR" smtClean="0"/>
              <a:t>13/02/2023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780F55-F0E1-AD45-5E18-76A2EA12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94B12-ED1B-64F2-51D9-91F75117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5E909-F721-D819-CDC0-AA66B54F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FE2AD-9B8A-529B-91FF-7D88FFA2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10D1B4-49C5-34B4-514B-93E4F969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68C20-2308-1257-6992-62E5A8AD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B093-A0C8-E547-B1BD-704D53882534}" type="datetime1">
              <a:rPr lang="fr-FR" smtClean="0"/>
              <a:t>13/02/2023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7BC5F-33AF-0147-0A33-6B4C9CDD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06B73F-152C-971F-71F1-C8D7F476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8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DB388-8951-89D3-5541-ACB82E70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5DFC7E-353D-0F14-4661-76DD4EDA8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2ED26F-0F65-5D24-1ADE-73E41AC91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15F77-A923-EDED-0667-8B955A11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35BA-476E-B546-B52C-55157F2D279C}" type="datetime1">
              <a:rPr lang="fr-FR" smtClean="0"/>
              <a:t>13/02/2023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EB334-AA39-B197-B390-15CBCDA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95FE43-70D9-CF58-1C3F-E008EF28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5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E8F0AE-C9D6-1903-1C6B-076DF6CF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50A00-E2BC-82E1-3B61-27FB0D1C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F2BA5-3E03-95BE-BD4B-2D96F6333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C747-1ACF-C249-8145-1AB528279023}" type="datetime1">
              <a:rPr lang="fr-FR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D26DF8-8821-29E9-BCD6-E3041B477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7A9FD0-15A7-0E82-6C67-2C0A44451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06F2-9476-E24E-A5B0-BC4B6D7D68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7A042E-932E-AE8E-4A74-58B41906D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Benchmarking the Internet computer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D2467A-328D-A440-4AB1-C61D1E81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46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910DB-2D8C-C954-8C9B-BB133D0E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54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Let’s see if possible to train a Machine learning Model using Blockchain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0D76FA-260D-6199-19ED-C9E80A41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10</a:t>
            </a:fld>
            <a:endParaRPr lang="en-GB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F78DFFB-E37C-0E93-3FDA-7C6378B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55" y="2961244"/>
            <a:ext cx="10515600" cy="2377966"/>
          </a:xfrm>
        </p:spPr>
        <p:txBody>
          <a:bodyPr>
            <a:normAutofit/>
          </a:bodyPr>
          <a:lstStyle/>
          <a:p>
            <a:r>
              <a:rPr lang="en-GB" dirty="0"/>
              <a:t>Real case implementation using Diablo</a:t>
            </a:r>
          </a:p>
          <a:p>
            <a:r>
              <a:rPr lang="en-GB" dirty="0"/>
              <a:t>Blockchain has 8 nodes from AWS, each one with 2vCpu and 4Gb RAM</a:t>
            </a:r>
          </a:p>
          <a:p>
            <a:r>
              <a:rPr lang="en-GB" dirty="0"/>
              <a:t>Nodes in the same AWS region</a:t>
            </a:r>
          </a:p>
        </p:txBody>
      </p:sp>
    </p:spTree>
    <p:extLst>
      <p:ext uri="{BB962C8B-B14F-4D97-AF65-F5344CB8AC3E}">
        <p14:creationId xmlns:p14="http://schemas.microsoft.com/office/powerpoint/2010/main" val="327996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E14B3-63EE-5312-FCF1-CCD558C5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78" y="742238"/>
            <a:ext cx="10515600" cy="1268361"/>
          </a:xfrm>
        </p:spPr>
        <p:txBody>
          <a:bodyPr>
            <a:normAutofit/>
          </a:bodyPr>
          <a:lstStyle/>
          <a:p>
            <a:r>
              <a:rPr lang="en-GB" dirty="0"/>
              <a:t>Calling a smart contract function that copy elements into an array</a:t>
            </a:r>
          </a:p>
          <a:p>
            <a:pPr lvl="1"/>
            <a:r>
              <a:rPr lang="en-GB" dirty="0"/>
              <a:t>100 transactions per second during 20 seconds</a:t>
            </a:r>
          </a:p>
          <a:p>
            <a:pPr lvl="1"/>
            <a:r>
              <a:rPr lang="en-GB" dirty="0"/>
              <a:t>In quorum abort == commit</a:t>
            </a:r>
          </a:p>
          <a:p>
            <a:pPr lvl="1"/>
            <a:endParaRPr lang="en-GB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F7E167-A7C8-A136-CDA4-3499ABF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11</a:t>
            </a:fld>
            <a:endParaRPr lang="en-GB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5AD36AB-F26A-BB2B-7CA0-1CCFB5EB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89" y="136525"/>
            <a:ext cx="10425289" cy="65307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Tuning the transaction size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5F9AC9-AE00-7A2B-527F-520B57AB8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9" t="6941" r="7128" b="3628"/>
          <a:stretch/>
        </p:blipFill>
        <p:spPr>
          <a:xfrm>
            <a:off x="1967813" y="2038983"/>
            <a:ext cx="8256373" cy="48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DA5C3-8960-C359-93B4-1672036F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9"/>
            <a:ext cx="10515600" cy="854075"/>
          </a:xfrm>
        </p:spPr>
        <p:txBody>
          <a:bodyPr/>
          <a:lstStyle/>
          <a:p>
            <a:pPr algn="ctr"/>
            <a:r>
              <a:rPr lang="en-GB" dirty="0"/>
              <a:t>The Redundancy/Pace Trade-off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4B5D3-BBD9-B660-35E2-CC65CDE7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574"/>
            <a:ext cx="10515600" cy="1596982"/>
          </a:xfrm>
        </p:spPr>
        <p:txBody>
          <a:bodyPr/>
          <a:lstStyle/>
          <a:p>
            <a:r>
              <a:rPr lang="en-GB" dirty="0"/>
              <a:t>Pace = how much time between sending each chunk</a:t>
            </a:r>
          </a:p>
          <a:p>
            <a:r>
              <a:rPr lang="en-GB" dirty="0"/>
              <a:t>Redundancy = how many workers we ask the same job</a:t>
            </a:r>
          </a:p>
          <a:p>
            <a:r>
              <a:rPr lang="en-GB" dirty="0"/>
              <a:t>Learning a 1 Million parameters model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03AD2F-3B84-9D96-DDA3-46F9961B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12</a:t>
            </a:fld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7486E5-E3B9-45A1-9978-433653563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6" b="3259"/>
          <a:stretch/>
        </p:blipFill>
        <p:spPr>
          <a:xfrm>
            <a:off x="2431784" y="2549212"/>
            <a:ext cx="7328432" cy="42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2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BE5EE-EA7C-B5E5-68F4-B51E3D0D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65363"/>
          </a:xfrm>
        </p:spPr>
        <p:txBody>
          <a:bodyPr>
            <a:normAutofit/>
          </a:bodyPr>
          <a:lstStyle/>
          <a:p>
            <a:r>
              <a:rPr lang="en-GB" dirty="0"/>
              <a:t>Minimum Pace depending on Model length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24ECC-F1B3-3F80-D2CE-0BDA3D87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888"/>
            <a:ext cx="10515600" cy="510823"/>
          </a:xfrm>
        </p:spPr>
        <p:txBody>
          <a:bodyPr>
            <a:normAutofit/>
          </a:bodyPr>
          <a:lstStyle/>
          <a:p>
            <a:r>
              <a:rPr lang="en-GB" dirty="0"/>
              <a:t>Fix redundancy to 8 (</a:t>
            </a:r>
            <a:r>
              <a:rPr lang="en-GB" dirty="0" err="1"/>
              <a:t>Dfinity</a:t>
            </a:r>
            <a:r>
              <a:rPr lang="en-GB" dirty="0"/>
              <a:t> foundation use 7)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FF277-4864-6B5A-D063-BA880E64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13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0E44D4-F9EE-72BB-9F6F-F31AF3588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" t="6610" r="5219" b="2472"/>
          <a:stretch/>
        </p:blipFill>
        <p:spPr>
          <a:xfrm>
            <a:off x="1956486" y="1523274"/>
            <a:ext cx="8279028" cy="53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5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4156B-1D05-B5CD-3CEA-BD098CCA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50" y="1690799"/>
            <a:ext cx="11839699" cy="534389"/>
          </a:xfrm>
        </p:spPr>
        <p:txBody>
          <a:bodyPr>
            <a:normAutofit/>
          </a:bodyPr>
          <a:lstStyle/>
          <a:p>
            <a:r>
              <a:rPr lang="en-GB" dirty="0"/>
              <a:t>Using 0.25 seconds chunk sending pace to train the following models: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32CD4CA7-613D-97D7-AE5E-862B117FE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30141"/>
              </p:ext>
            </p:extLst>
          </p:nvPr>
        </p:nvGraphicFramePr>
        <p:xfrm>
          <a:off x="472522" y="2741943"/>
          <a:ext cx="10881278" cy="26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438">
                  <a:extLst>
                    <a:ext uri="{9D8B030D-6E8A-4147-A177-3AD203B41FA5}">
                      <a16:colId xmlns:a16="http://schemas.microsoft.com/office/drawing/2014/main" val="1749410733"/>
                    </a:ext>
                  </a:extLst>
                </a:gridCol>
                <a:gridCol w="2560952">
                  <a:extLst>
                    <a:ext uri="{9D8B030D-6E8A-4147-A177-3AD203B41FA5}">
                      <a16:colId xmlns:a16="http://schemas.microsoft.com/office/drawing/2014/main" val="1237074688"/>
                    </a:ext>
                  </a:extLst>
                </a:gridCol>
                <a:gridCol w="2755888">
                  <a:extLst>
                    <a:ext uri="{9D8B030D-6E8A-4147-A177-3AD203B41FA5}">
                      <a16:colId xmlns:a16="http://schemas.microsoft.com/office/drawing/2014/main" val="800655867"/>
                    </a:ext>
                  </a:extLst>
                </a:gridCol>
              </a:tblGrid>
              <a:tr h="622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# epochs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Training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35940"/>
                  </a:ext>
                </a:extLst>
              </a:tr>
              <a:tr h="699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CNN for MNIST (1 million parameters)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7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40226"/>
                  </a:ext>
                </a:extLst>
              </a:tr>
              <a:tr h="6523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BERT (100 million parameters)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8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07892"/>
                  </a:ext>
                </a:extLst>
              </a:tr>
              <a:tr h="656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GPT-3 (175 billion parameters)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dirty="0"/>
                        <a:t>1400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5368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CD532D-2CE8-D44A-2B95-1F321075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14</a:t>
            </a:fld>
            <a:endParaRPr lang="en-GB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D2CADAE-4CFE-D8B6-5147-7405E6B629CB}"/>
              </a:ext>
            </a:extLst>
          </p:cNvPr>
          <p:cNvSpPr txBox="1">
            <a:spLocks/>
          </p:cNvSpPr>
          <p:nvPr/>
        </p:nvSpPr>
        <p:spPr>
          <a:xfrm>
            <a:off x="88072" y="356260"/>
            <a:ext cx="12015851" cy="81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400" dirty="0">
                <a:latin typeface="+mj-lt"/>
              </a:rPr>
              <a:t>Estimated time to train ML model using Blockchain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99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C396E-BEBF-D86F-27F1-2644B920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55"/>
            <a:ext cx="10515600" cy="73179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C5DBD-BCED-65CD-D33F-1D864417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01"/>
            <a:ext cx="10515600" cy="4014693"/>
          </a:xfrm>
        </p:spPr>
        <p:txBody>
          <a:bodyPr>
            <a:normAutofit/>
          </a:bodyPr>
          <a:lstStyle/>
          <a:p>
            <a:r>
              <a:rPr lang="en-GB" dirty="0"/>
              <a:t>Currently, Blockchain not adapted to help for machine learning tasks</a:t>
            </a:r>
          </a:p>
          <a:p>
            <a:pPr lvl="1"/>
            <a:r>
              <a:rPr lang="en-GB" dirty="0" err="1"/>
              <a:t>Txs</a:t>
            </a:r>
            <a:r>
              <a:rPr lang="en-GB" dirty="0"/>
              <a:t> size, Redundancy/Training time trade-off, Relatively small redundancy</a:t>
            </a:r>
          </a:p>
          <a:p>
            <a:pPr lvl="1"/>
            <a:endParaRPr lang="en-GB" dirty="0"/>
          </a:p>
          <a:p>
            <a:r>
              <a:rPr lang="en-GB" dirty="0"/>
              <a:t>May be explored for smaller model</a:t>
            </a:r>
          </a:p>
          <a:p>
            <a:endParaRPr lang="en-GB" dirty="0"/>
          </a:p>
          <a:p>
            <a:r>
              <a:rPr lang="en-GB" dirty="0"/>
              <a:t>Fine tuning in transfer learning </a:t>
            </a:r>
          </a:p>
          <a:p>
            <a:pPr lvl="1"/>
            <a:r>
              <a:rPr lang="en-GB" dirty="0"/>
              <a:t>Only update a subsets of the weights for specialization -&gt; less data to exchange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009049-190B-F662-8086-47AD7C34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3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6C739-2FD6-5D65-E9E7-740B502F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29" y="388374"/>
            <a:ext cx="7270341" cy="588544"/>
          </a:xfrm>
        </p:spPr>
        <p:txBody>
          <a:bodyPr>
            <a:normAutofit fontScale="90000"/>
          </a:bodyPr>
          <a:lstStyle/>
          <a:p>
            <a:r>
              <a:rPr lang="en-GB" dirty="0"/>
              <a:t>Blockchain, a popular technology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E24C0-444D-4699-1629-35F72BFE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5" y="2058658"/>
            <a:ext cx="10777870" cy="3761105"/>
          </a:xfrm>
        </p:spPr>
        <p:txBody>
          <a:bodyPr>
            <a:normAutofit/>
          </a:bodyPr>
          <a:lstStyle/>
          <a:p>
            <a:r>
              <a:rPr lang="en-GB" dirty="0"/>
              <a:t>Blockchain is a popular technology, with a broad range of applications: </a:t>
            </a:r>
          </a:p>
          <a:p>
            <a:pPr lvl="1"/>
            <a:r>
              <a:rPr lang="en-GB" dirty="0"/>
              <a:t>NFT, Decentralized finance apps, Cryptocurrencies</a:t>
            </a:r>
          </a:p>
          <a:p>
            <a:pPr lvl="1"/>
            <a:endParaRPr lang="en-GB" dirty="0"/>
          </a:p>
          <a:p>
            <a:r>
              <a:rPr lang="en-GB" dirty="0"/>
              <a:t>Some projects aiming at using it to run any possible applications</a:t>
            </a:r>
          </a:p>
          <a:p>
            <a:pPr lvl="1"/>
            <a:r>
              <a:rPr lang="en-GB" dirty="0" err="1"/>
              <a:t>Dfinity</a:t>
            </a:r>
            <a:r>
              <a:rPr lang="en-GB" dirty="0"/>
              <a:t> project</a:t>
            </a:r>
          </a:p>
          <a:p>
            <a:pPr lvl="1"/>
            <a:endParaRPr lang="en-GB" dirty="0"/>
          </a:p>
          <a:p>
            <a:r>
              <a:rPr lang="en-GB" dirty="0"/>
              <a:t>Is it possible to use Blockchain to help for heavy computational tasks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E4F0DA-930B-390A-8090-6AC2D50C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8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C080C98-641A-3915-6D84-B566AFA4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12" y="296792"/>
            <a:ext cx="8775575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An heavy application: Machine learning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7BD72B-F842-5221-A9B1-C16A871B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AE06F2-9476-E24E-A5B0-BC4B6D7D684E}" type="slidenum"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F9822246-44AD-2C48-FF56-CEB00A929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4486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39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52BEF-388D-F016-9641-3024FA0F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34" y="320675"/>
            <a:ext cx="8011332" cy="1325563"/>
          </a:xfrm>
        </p:spPr>
        <p:txBody>
          <a:bodyPr/>
          <a:lstStyle/>
          <a:p>
            <a:pPr algn="ctr"/>
            <a:r>
              <a:rPr lang="en-GB" dirty="0"/>
              <a:t>The three main goals of scaling up computational power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F11FA-C39B-7A86-7E4E-C3C0B712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318"/>
            <a:ext cx="10515600" cy="2645636"/>
          </a:xfrm>
        </p:spPr>
        <p:txBody>
          <a:bodyPr/>
          <a:lstStyle/>
          <a:p>
            <a:r>
              <a:rPr lang="en-GB" dirty="0"/>
              <a:t>1. Provide reasonable performances</a:t>
            </a:r>
          </a:p>
          <a:p>
            <a:endParaRPr lang="en-GB" dirty="0"/>
          </a:p>
          <a:p>
            <a:r>
              <a:rPr lang="en-GB" dirty="0"/>
              <a:t>2. Reward those that participate in the process</a:t>
            </a:r>
          </a:p>
          <a:p>
            <a:endParaRPr lang="en-GB" dirty="0"/>
          </a:p>
          <a:p>
            <a:r>
              <a:rPr lang="en-GB" dirty="0"/>
              <a:t>3. Shouldn’t be specific to machine 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73737C-955A-E27D-3EF3-243FB489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20EEA-8640-A9A9-F24C-07C94FC0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988" y="320675"/>
            <a:ext cx="7332023" cy="1325563"/>
          </a:xfrm>
        </p:spPr>
        <p:txBody>
          <a:bodyPr/>
          <a:lstStyle/>
          <a:p>
            <a:r>
              <a:rPr lang="en-GB" dirty="0"/>
              <a:t>Base case: Federated 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2796F-A85F-981A-455D-39483D78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57D6F-7574-6B4A-409B-C4DC2DDCD4AF}"/>
              </a:ext>
            </a:extLst>
          </p:cNvPr>
          <p:cNvSpPr/>
          <p:nvPr/>
        </p:nvSpPr>
        <p:spPr>
          <a:xfrm>
            <a:off x="249382" y="2600696"/>
            <a:ext cx="1674420" cy="165660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2AA4DC-634F-6C1C-60E9-EAC3888EC955}"/>
              </a:ext>
            </a:extLst>
          </p:cNvPr>
          <p:cNvSpPr txBox="1"/>
          <p:nvPr/>
        </p:nvSpPr>
        <p:spPr>
          <a:xfrm>
            <a:off x="492826" y="2077476"/>
            <a:ext cx="134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Server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C84B50-F5E5-4B64-5F4A-0E58F6AF83E6}"/>
              </a:ext>
            </a:extLst>
          </p:cNvPr>
          <p:cNvSpPr txBox="1"/>
          <p:nvPr/>
        </p:nvSpPr>
        <p:spPr>
          <a:xfrm>
            <a:off x="249381" y="2905780"/>
            <a:ext cx="167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ML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D03BE-E5D7-AA6D-8990-E736CB3A8F20}"/>
              </a:ext>
            </a:extLst>
          </p:cNvPr>
          <p:cNvSpPr/>
          <p:nvPr/>
        </p:nvSpPr>
        <p:spPr>
          <a:xfrm>
            <a:off x="10559143" y="1646238"/>
            <a:ext cx="794657" cy="6739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64E13B8-6D4D-A934-56C7-DCCDC77B0B97}"/>
                  </a:ext>
                </a:extLst>
              </p:cNvPr>
              <p:cNvSpPr txBox="1"/>
              <p:nvPr/>
            </p:nvSpPr>
            <p:spPr>
              <a:xfrm>
                <a:off x="10520546" y="1646238"/>
                <a:ext cx="794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64E13B8-6D4D-A934-56C7-DCCDC77B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546" y="1646238"/>
                <a:ext cx="794657" cy="584775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C4920AA-6B19-76FC-7062-296E7B8525A6}"/>
              </a:ext>
            </a:extLst>
          </p:cNvPr>
          <p:cNvSpPr/>
          <p:nvPr/>
        </p:nvSpPr>
        <p:spPr>
          <a:xfrm>
            <a:off x="10559142" y="2647170"/>
            <a:ext cx="794657" cy="6739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6C8FC11-DEFB-49A1-5760-302B27EE76E9}"/>
                  </a:ext>
                </a:extLst>
              </p:cNvPr>
              <p:cNvSpPr txBox="1"/>
              <p:nvPr/>
            </p:nvSpPr>
            <p:spPr>
              <a:xfrm>
                <a:off x="10559143" y="2647170"/>
                <a:ext cx="794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6C8FC11-DEFB-49A1-5760-302B27EE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3" y="2647170"/>
                <a:ext cx="794657" cy="584775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3EE1254-EF37-B77C-D6BA-711E7C2CB14D}"/>
              </a:ext>
            </a:extLst>
          </p:cNvPr>
          <p:cNvSpPr/>
          <p:nvPr/>
        </p:nvSpPr>
        <p:spPr>
          <a:xfrm>
            <a:off x="10559142" y="5211762"/>
            <a:ext cx="794657" cy="6739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88AD8C-175C-5ECB-3ABD-FD9B8B328026}"/>
                  </a:ext>
                </a:extLst>
              </p:cNvPr>
              <p:cNvSpPr txBox="1"/>
              <p:nvPr/>
            </p:nvSpPr>
            <p:spPr>
              <a:xfrm>
                <a:off x="10520545" y="5211762"/>
                <a:ext cx="794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E88AD8C-175C-5ECB-3ABD-FD9B8B32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545" y="5211762"/>
                <a:ext cx="794657" cy="584775"/>
              </a:xfrm>
              <a:prstGeom prst="rect">
                <a:avLst/>
              </a:prstGeom>
              <a:blipFill>
                <a:blip r:embed="rId4"/>
                <a:stretch>
                  <a:fillRect l="-3175"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B0E6BC23-B145-5E69-90CD-216C9DDF64C2}"/>
              </a:ext>
            </a:extLst>
          </p:cNvPr>
          <p:cNvSpPr/>
          <p:nvPr/>
        </p:nvSpPr>
        <p:spPr>
          <a:xfrm>
            <a:off x="10822870" y="3648102"/>
            <a:ext cx="190005" cy="1929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7D17DEA-B4EF-50F9-85D8-BEF8A1E5A9BA}"/>
              </a:ext>
            </a:extLst>
          </p:cNvPr>
          <p:cNvSpPr/>
          <p:nvPr/>
        </p:nvSpPr>
        <p:spPr>
          <a:xfrm>
            <a:off x="10822867" y="4046848"/>
            <a:ext cx="190005" cy="1929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744FC28-DD56-DFD9-C740-3D24B266E0F9}"/>
              </a:ext>
            </a:extLst>
          </p:cNvPr>
          <p:cNvSpPr/>
          <p:nvPr/>
        </p:nvSpPr>
        <p:spPr>
          <a:xfrm>
            <a:off x="10822866" y="4445594"/>
            <a:ext cx="190005" cy="1929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0DEC848-50EF-BB88-5E4B-663476BB9B54}"/>
              </a:ext>
            </a:extLst>
          </p:cNvPr>
          <p:cNvSpPr txBox="1"/>
          <p:nvPr/>
        </p:nvSpPr>
        <p:spPr>
          <a:xfrm>
            <a:off x="4500747" y="1809918"/>
            <a:ext cx="268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 weights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4876A98-14AE-736C-E6A5-4286817DE5CF}"/>
              </a:ext>
            </a:extLst>
          </p:cNvPr>
          <p:cNvCxnSpPr/>
          <p:nvPr/>
        </p:nvCxnSpPr>
        <p:spPr>
          <a:xfrm flipV="1">
            <a:off x="1923802" y="1983201"/>
            <a:ext cx="8596743" cy="8620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3D3F962-7D9B-4A6D-117C-ED6F0EDED8B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962398" y="2939558"/>
            <a:ext cx="8596745" cy="4756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08496-8EEE-D708-8A50-0E605AAE50FE}"/>
              </a:ext>
            </a:extLst>
          </p:cNvPr>
          <p:cNvSpPr txBox="1"/>
          <p:nvPr/>
        </p:nvSpPr>
        <p:spPr>
          <a:xfrm>
            <a:off x="4500747" y="2608190"/>
            <a:ext cx="268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 weights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ABA6E23-E553-E629-31AF-5637BF63F7E0}"/>
              </a:ext>
            </a:extLst>
          </p:cNvPr>
          <p:cNvCxnSpPr>
            <a:cxnSpLocks/>
          </p:cNvCxnSpPr>
          <p:nvPr/>
        </p:nvCxnSpPr>
        <p:spPr>
          <a:xfrm>
            <a:off x="1962398" y="4109461"/>
            <a:ext cx="8596745" cy="13247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ECF80BF-57C9-0CC3-32A7-C760824797FB}"/>
              </a:ext>
            </a:extLst>
          </p:cNvPr>
          <p:cNvSpPr txBox="1"/>
          <p:nvPr/>
        </p:nvSpPr>
        <p:spPr>
          <a:xfrm>
            <a:off x="4500747" y="4034568"/>
            <a:ext cx="268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 weights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BB40FD5-D48E-C110-111B-9D46770A0B4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23802" y="1938626"/>
            <a:ext cx="8596744" cy="8442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6E0BE91-77EB-7D39-C9F0-B6E98A7C189C}"/>
              </a:ext>
            </a:extLst>
          </p:cNvPr>
          <p:cNvCxnSpPr>
            <a:cxnSpLocks/>
          </p:cNvCxnSpPr>
          <p:nvPr/>
        </p:nvCxnSpPr>
        <p:spPr>
          <a:xfrm flipH="1">
            <a:off x="1962398" y="2984133"/>
            <a:ext cx="8558147" cy="4777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8348EBB-6094-1715-A1A1-1E85DAB8A43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923802" y="4034568"/>
            <a:ext cx="8596743" cy="14695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42C5B17A-368E-D595-39D1-B648D34713D4}"/>
              </a:ext>
            </a:extLst>
          </p:cNvPr>
          <p:cNvSpPr txBox="1"/>
          <p:nvPr/>
        </p:nvSpPr>
        <p:spPr>
          <a:xfrm>
            <a:off x="4539344" y="1801565"/>
            <a:ext cx="268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Updated weights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3EF7553-4DFF-3277-9340-ACEBF2B14906}"/>
              </a:ext>
            </a:extLst>
          </p:cNvPr>
          <p:cNvSpPr txBox="1"/>
          <p:nvPr/>
        </p:nvSpPr>
        <p:spPr>
          <a:xfrm>
            <a:off x="4500747" y="2669206"/>
            <a:ext cx="268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Updated weights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61E3BD5-9890-2D52-AFA7-79C8076412EA}"/>
              </a:ext>
            </a:extLst>
          </p:cNvPr>
          <p:cNvSpPr txBox="1"/>
          <p:nvPr/>
        </p:nvSpPr>
        <p:spPr>
          <a:xfrm>
            <a:off x="4651908" y="4037735"/>
            <a:ext cx="268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Updated weights</a:t>
            </a:r>
          </a:p>
        </p:txBody>
      </p:sp>
      <p:sp>
        <p:nvSpPr>
          <p:cNvPr id="51" name="Flèche courbée vers le bas 50">
            <a:extLst>
              <a:ext uri="{FF2B5EF4-FFF2-40B4-BE49-F238E27FC236}">
                <a16:creationId xmlns:a16="http://schemas.microsoft.com/office/drawing/2014/main" id="{B8BE00B1-71B4-C92A-8DCC-56180C302245}"/>
              </a:ext>
            </a:extLst>
          </p:cNvPr>
          <p:cNvSpPr/>
          <p:nvPr/>
        </p:nvSpPr>
        <p:spPr>
          <a:xfrm>
            <a:off x="10597740" y="1062038"/>
            <a:ext cx="794657" cy="4756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3674433-566C-DF25-C580-3B3815A916A6}"/>
              </a:ext>
            </a:extLst>
          </p:cNvPr>
          <p:cNvSpPr txBox="1"/>
          <p:nvPr/>
        </p:nvSpPr>
        <p:spPr>
          <a:xfrm>
            <a:off x="9606172" y="476329"/>
            <a:ext cx="243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 update</a:t>
            </a:r>
          </a:p>
        </p:txBody>
      </p:sp>
      <p:sp>
        <p:nvSpPr>
          <p:cNvPr id="53" name="Flèche courbée vers le haut 52">
            <a:extLst>
              <a:ext uri="{FF2B5EF4-FFF2-40B4-BE49-F238E27FC236}">
                <a16:creationId xmlns:a16="http://schemas.microsoft.com/office/drawing/2014/main" id="{2024D2A2-7F9B-F833-4C0E-DD3B7AB95AB2}"/>
              </a:ext>
            </a:extLst>
          </p:cNvPr>
          <p:cNvSpPr/>
          <p:nvPr/>
        </p:nvSpPr>
        <p:spPr>
          <a:xfrm>
            <a:off x="620486" y="4257305"/>
            <a:ext cx="822552" cy="51451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1CA2EA8-9A8E-DEB0-4885-24EE901E8B7C}"/>
              </a:ext>
            </a:extLst>
          </p:cNvPr>
          <p:cNvSpPr txBox="1"/>
          <p:nvPr/>
        </p:nvSpPr>
        <p:spPr>
          <a:xfrm>
            <a:off x="78488" y="4704240"/>
            <a:ext cx="268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Aggregate results</a:t>
            </a:r>
          </a:p>
        </p:txBody>
      </p:sp>
    </p:spTree>
    <p:extLst>
      <p:ext uri="{BB962C8B-B14F-4D97-AF65-F5344CB8AC3E}">
        <p14:creationId xmlns:p14="http://schemas.microsoft.com/office/powerpoint/2010/main" val="222899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27" grpId="0"/>
      <p:bldP spid="27" grpId="1"/>
      <p:bldP spid="38" grpId="0"/>
      <p:bldP spid="38" grpId="1"/>
      <p:bldP spid="40" grpId="0"/>
      <p:bldP spid="40" grpId="1"/>
      <p:bldP spid="48" grpId="0"/>
      <p:bldP spid="48" grpId="1"/>
      <p:bldP spid="49" grpId="0"/>
      <p:bldP spid="49" grpId="1"/>
      <p:bldP spid="50" grpId="0"/>
      <p:bldP spid="50" grpId="1"/>
      <p:bldP spid="51" grpId="0" animBg="1"/>
      <p:bldP spid="51" grpId="1" animBg="1"/>
      <p:bldP spid="52" grpId="0"/>
      <p:bldP spid="52" grpId="1"/>
      <p:bldP spid="53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9578C-DD47-5E6B-29FF-C9B234E3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My contribution using Blockchain to coordinate workers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E5B34-6B8E-67E4-B356-BC698877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728"/>
            <a:ext cx="10515600" cy="3960529"/>
          </a:xfrm>
        </p:spPr>
        <p:txBody>
          <a:bodyPr>
            <a:normAutofit/>
          </a:bodyPr>
          <a:lstStyle/>
          <a:p>
            <a:r>
              <a:rPr lang="en-GB" dirty="0"/>
              <a:t>Scaling: Anyone could join the process, potential infinite number of workers (Goal 1) </a:t>
            </a:r>
          </a:p>
          <a:p>
            <a:r>
              <a:rPr lang="en-GB" dirty="0"/>
              <a:t>Easy way to reward workers using gas (Goal 2)</a:t>
            </a:r>
          </a:p>
          <a:p>
            <a:r>
              <a:rPr lang="en-GB" dirty="0"/>
              <a:t>Redundancy: replicate tasks. Make sure data is stored securely and isn’t tampered, nice for any application (Goal 3)</a:t>
            </a:r>
          </a:p>
          <a:p>
            <a:r>
              <a:rPr lang="en-GB" dirty="0"/>
              <a:t>Security: Bad workers could be detected based on works they previously provide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3E2FC6-E546-55AE-0BD1-D31F0A8D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9104BB-1784-567B-B10C-2F659693A983}"/>
              </a:ext>
            </a:extLst>
          </p:cNvPr>
          <p:cNvSpPr txBox="1">
            <a:spLocks/>
          </p:cNvSpPr>
          <p:nvPr/>
        </p:nvSpPr>
        <p:spPr>
          <a:xfrm>
            <a:off x="2115301" y="204491"/>
            <a:ext cx="7970589" cy="64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Including the blockchain, a naïve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78CF4-E3CF-D946-F545-719C64D79179}"/>
              </a:ext>
            </a:extLst>
          </p:cNvPr>
          <p:cNvSpPr/>
          <p:nvPr/>
        </p:nvSpPr>
        <p:spPr>
          <a:xfrm>
            <a:off x="249382" y="2600696"/>
            <a:ext cx="1674420" cy="165660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6B44EF-F2F7-5196-CA95-535434E90440}"/>
              </a:ext>
            </a:extLst>
          </p:cNvPr>
          <p:cNvSpPr txBox="1"/>
          <p:nvPr/>
        </p:nvSpPr>
        <p:spPr>
          <a:xfrm rot="19998758">
            <a:off x="1876199" y="1810474"/>
            <a:ext cx="204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Send Model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5382D5-78F6-D957-803D-44392796FBF8}"/>
              </a:ext>
            </a:extLst>
          </p:cNvPr>
          <p:cNvSpPr txBox="1"/>
          <p:nvPr/>
        </p:nvSpPr>
        <p:spPr>
          <a:xfrm>
            <a:off x="249381" y="2905780"/>
            <a:ext cx="167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ML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257F5-E54E-B0F2-D140-A537264D1CC2}"/>
              </a:ext>
            </a:extLst>
          </p:cNvPr>
          <p:cNvSpPr/>
          <p:nvPr/>
        </p:nvSpPr>
        <p:spPr>
          <a:xfrm>
            <a:off x="9723995" y="1699973"/>
            <a:ext cx="794657" cy="6739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23E5951-789B-6F49-D8BE-6379AA2FE3E5}"/>
                  </a:ext>
                </a:extLst>
              </p:cNvPr>
              <p:cNvSpPr txBox="1"/>
              <p:nvPr/>
            </p:nvSpPr>
            <p:spPr>
              <a:xfrm>
                <a:off x="9685398" y="1699973"/>
                <a:ext cx="794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23E5951-789B-6F49-D8BE-6379AA2F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398" y="1699973"/>
                <a:ext cx="794657" cy="584775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2429509-3689-1D8A-243C-60DF7586C373}"/>
              </a:ext>
            </a:extLst>
          </p:cNvPr>
          <p:cNvSpPr/>
          <p:nvPr/>
        </p:nvSpPr>
        <p:spPr>
          <a:xfrm>
            <a:off x="9723994" y="2700905"/>
            <a:ext cx="794657" cy="6739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5CBB02D-BD53-005E-2FBE-4B1499696CE1}"/>
                  </a:ext>
                </a:extLst>
              </p:cNvPr>
              <p:cNvSpPr txBox="1"/>
              <p:nvPr/>
            </p:nvSpPr>
            <p:spPr>
              <a:xfrm>
                <a:off x="9723995" y="2700905"/>
                <a:ext cx="794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5CBB02D-BD53-005E-2FBE-4B149969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995" y="2700905"/>
                <a:ext cx="794657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4B07F4D-E632-43EA-0A2A-924854E3FFB6}"/>
              </a:ext>
            </a:extLst>
          </p:cNvPr>
          <p:cNvSpPr/>
          <p:nvPr/>
        </p:nvSpPr>
        <p:spPr>
          <a:xfrm>
            <a:off x="9723994" y="5265497"/>
            <a:ext cx="794657" cy="6739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7E19231-9C0C-B2E2-EE71-E4693351FD9F}"/>
                  </a:ext>
                </a:extLst>
              </p:cNvPr>
              <p:cNvSpPr txBox="1"/>
              <p:nvPr/>
            </p:nvSpPr>
            <p:spPr>
              <a:xfrm>
                <a:off x="9685397" y="5265497"/>
                <a:ext cx="794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CH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7E19231-9C0C-B2E2-EE71-E4693351F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397" y="5265497"/>
                <a:ext cx="794657" cy="584775"/>
              </a:xfrm>
              <a:prstGeom prst="rect">
                <a:avLst/>
              </a:prstGeom>
              <a:blipFill>
                <a:blip r:embed="rId4"/>
                <a:stretch>
                  <a:fillRect l="-3125"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784064D7-163B-9C40-793B-7E2798829521}"/>
              </a:ext>
            </a:extLst>
          </p:cNvPr>
          <p:cNvSpPr/>
          <p:nvPr/>
        </p:nvSpPr>
        <p:spPr>
          <a:xfrm>
            <a:off x="9987722" y="3701837"/>
            <a:ext cx="190005" cy="1929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F8CA752-6EDC-5FE2-B6C0-EFB66D71D3F6}"/>
              </a:ext>
            </a:extLst>
          </p:cNvPr>
          <p:cNvSpPr/>
          <p:nvPr/>
        </p:nvSpPr>
        <p:spPr>
          <a:xfrm>
            <a:off x="9987719" y="4100583"/>
            <a:ext cx="190005" cy="1929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1CDE2CC-FBD4-168B-EBA1-C8E1F7513E22}"/>
              </a:ext>
            </a:extLst>
          </p:cNvPr>
          <p:cNvSpPr/>
          <p:nvPr/>
        </p:nvSpPr>
        <p:spPr>
          <a:xfrm>
            <a:off x="9987718" y="4499329"/>
            <a:ext cx="190005" cy="1929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 courbée vers le bas 29">
            <a:extLst>
              <a:ext uri="{FF2B5EF4-FFF2-40B4-BE49-F238E27FC236}">
                <a16:creationId xmlns:a16="http://schemas.microsoft.com/office/drawing/2014/main" id="{3A5AC9E8-BA9A-97DB-2D73-96152754CCDE}"/>
              </a:ext>
            </a:extLst>
          </p:cNvPr>
          <p:cNvSpPr/>
          <p:nvPr/>
        </p:nvSpPr>
        <p:spPr>
          <a:xfrm>
            <a:off x="9770210" y="1331102"/>
            <a:ext cx="717462" cy="3459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èche courbée vers le haut 30">
            <a:extLst>
              <a:ext uri="{FF2B5EF4-FFF2-40B4-BE49-F238E27FC236}">
                <a16:creationId xmlns:a16="http://schemas.microsoft.com/office/drawing/2014/main" id="{ED642AA5-91E1-F548-4463-08DCC234E23C}"/>
              </a:ext>
            </a:extLst>
          </p:cNvPr>
          <p:cNvSpPr/>
          <p:nvPr/>
        </p:nvSpPr>
        <p:spPr>
          <a:xfrm>
            <a:off x="620486" y="4257305"/>
            <a:ext cx="822552" cy="51451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89B4D8-0CE3-1EA5-A2CF-FE49122035E1}"/>
              </a:ext>
            </a:extLst>
          </p:cNvPr>
          <p:cNvSpPr txBox="1"/>
          <p:nvPr/>
        </p:nvSpPr>
        <p:spPr>
          <a:xfrm>
            <a:off x="78488" y="4704240"/>
            <a:ext cx="268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Update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7F982D-67A5-0104-9970-A5C9C55077A7}"/>
              </a:ext>
            </a:extLst>
          </p:cNvPr>
          <p:cNvSpPr/>
          <p:nvPr/>
        </p:nvSpPr>
        <p:spPr>
          <a:xfrm>
            <a:off x="4096394" y="1347678"/>
            <a:ext cx="2592538" cy="415058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6204CD0-1EF6-976C-9550-E28D5868B6B3}"/>
              </a:ext>
            </a:extLst>
          </p:cNvPr>
          <p:cNvSpPr txBox="1"/>
          <p:nvPr/>
        </p:nvSpPr>
        <p:spPr>
          <a:xfrm>
            <a:off x="4096394" y="848827"/>
            <a:ext cx="259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Smart contract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DA41A4-BB1C-2D51-BFC8-048E1397282E}"/>
              </a:ext>
            </a:extLst>
          </p:cNvPr>
          <p:cNvCxnSpPr>
            <a:cxnSpLocks/>
          </p:cNvCxnSpPr>
          <p:nvPr/>
        </p:nvCxnSpPr>
        <p:spPr>
          <a:xfrm flipV="1">
            <a:off x="1971304" y="1802710"/>
            <a:ext cx="2125089" cy="11247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8ACEB36-A962-7862-0F53-84A8F7DE6EDE}"/>
              </a:ext>
            </a:extLst>
          </p:cNvPr>
          <p:cNvCxnSpPr>
            <a:cxnSpLocks/>
          </p:cNvCxnSpPr>
          <p:nvPr/>
        </p:nvCxnSpPr>
        <p:spPr>
          <a:xfrm flipH="1" flipV="1">
            <a:off x="6693448" y="2803369"/>
            <a:ext cx="2991949" cy="852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EEB0518-2703-1D24-915E-CB9834311CC6}"/>
              </a:ext>
            </a:extLst>
          </p:cNvPr>
          <p:cNvCxnSpPr>
            <a:cxnSpLocks/>
          </p:cNvCxnSpPr>
          <p:nvPr/>
        </p:nvCxnSpPr>
        <p:spPr>
          <a:xfrm flipH="1" flipV="1">
            <a:off x="1962358" y="3255988"/>
            <a:ext cx="2134035" cy="12585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89C913D-D99D-1282-B749-36147C96B18F}"/>
              </a:ext>
            </a:extLst>
          </p:cNvPr>
          <p:cNvCxnSpPr>
            <a:cxnSpLocks/>
          </p:cNvCxnSpPr>
          <p:nvPr/>
        </p:nvCxnSpPr>
        <p:spPr>
          <a:xfrm>
            <a:off x="6749749" y="1788773"/>
            <a:ext cx="2974245" cy="83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0949D44-F857-C9E2-7536-8411799EA19F}"/>
              </a:ext>
            </a:extLst>
          </p:cNvPr>
          <p:cNvCxnSpPr>
            <a:cxnSpLocks/>
          </p:cNvCxnSpPr>
          <p:nvPr/>
        </p:nvCxnSpPr>
        <p:spPr>
          <a:xfrm>
            <a:off x="6710745" y="4614375"/>
            <a:ext cx="2974652" cy="971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1F6C03A-114D-CF3A-539C-B221BC68250F}"/>
              </a:ext>
            </a:extLst>
          </p:cNvPr>
          <p:cNvCxnSpPr>
            <a:cxnSpLocks/>
          </p:cNvCxnSpPr>
          <p:nvPr/>
        </p:nvCxnSpPr>
        <p:spPr>
          <a:xfrm flipH="1" flipV="1">
            <a:off x="6688931" y="5171864"/>
            <a:ext cx="2996466" cy="477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F58B4D4-8D1A-AC7B-2A26-0EB94DF5CD58}"/>
              </a:ext>
            </a:extLst>
          </p:cNvPr>
          <p:cNvCxnSpPr>
            <a:cxnSpLocks/>
          </p:cNvCxnSpPr>
          <p:nvPr/>
        </p:nvCxnSpPr>
        <p:spPr>
          <a:xfrm flipH="1">
            <a:off x="6727529" y="2164974"/>
            <a:ext cx="2981051" cy="2561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A1E85F9-474D-8616-2211-89BDFB879D1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710745" y="2940649"/>
            <a:ext cx="3013249" cy="97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èche courbée vers le bas 61">
            <a:extLst>
              <a:ext uri="{FF2B5EF4-FFF2-40B4-BE49-F238E27FC236}">
                <a16:creationId xmlns:a16="http://schemas.microsoft.com/office/drawing/2014/main" id="{02E19472-9B4C-A7C0-7F0C-3504FEADA2A9}"/>
              </a:ext>
            </a:extLst>
          </p:cNvPr>
          <p:cNvSpPr/>
          <p:nvPr/>
        </p:nvSpPr>
        <p:spPr>
          <a:xfrm>
            <a:off x="9723994" y="4781501"/>
            <a:ext cx="794657" cy="4756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EA0DC39-E5C6-7371-BC9B-DE99F5BD9CD3}"/>
              </a:ext>
            </a:extLst>
          </p:cNvPr>
          <p:cNvSpPr txBox="1"/>
          <p:nvPr/>
        </p:nvSpPr>
        <p:spPr>
          <a:xfrm>
            <a:off x="4165658" y="1384628"/>
            <a:ext cx="171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B6298FF0-4B7C-464C-C312-10D46AEA8110}"/>
                  </a:ext>
                </a:extLst>
              </p:cNvPr>
              <p:cNvSpPr txBox="1"/>
              <p:nvPr/>
            </p:nvSpPr>
            <p:spPr>
              <a:xfrm>
                <a:off x="4014611" y="2205719"/>
                <a:ext cx="18272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CH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CH" sz="28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𝑃𝑘</m:t>
                          </m:r>
                        </m:e>
                        <m:sub>
                          <m:r>
                            <a:rPr lang="fr-CH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B6298FF0-4B7C-464C-C312-10D46AEA8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11" y="2205719"/>
                <a:ext cx="1827243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960B3BD-A6A4-B8CF-433A-A3E99D8BCEFB}"/>
                  </a:ext>
                </a:extLst>
              </p:cNvPr>
              <p:cNvSpPr txBox="1"/>
              <p:nvPr/>
            </p:nvSpPr>
            <p:spPr>
              <a:xfrm>
                <a:off x="4103945" y="2931286"/>
                <a:ext cx="17170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CH" sz="2800" b="0" i="1" baseline="-2500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CH" sz="28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𝑃𝑘</m:t>
                          </m:r>
                        </m:e>
                        <m:sub>
                          <m:r>
                            <a:rPr lang="fr-CH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960B3BD-A6A4-B8CF-433A-A3E99D8B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45" y="2931286"/>
                <a:ext cx="171700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F6EB2E31-D215-49C7-96CC-5EDC3A7228C9}"/>
                  </a:ext>
                </a:extLst>
              </p:cNvPr>
              <p:cNvSpPr txBox="1"/>
              <p:nvPr/>
            </p:nvSpPr>
            <p:spPr>
              <a:xfrm>
                <a:off x="4069444" y="4614375"/>
                <a:ext cx="17170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CH" sz="2800" b="0" i="1" smtClean="0">
                              <a:latin typeface="Cambria Math" panose="02040503050406030204" pitchFamily="18" charset="0"/>
                            </a:rPr>
                            <m:t>𝑒𝑙𝑒𝑐𝑡𝑒𝑑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F6EB2E31-D215-49C7-96CC-5EDC3A722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44" y="4614375"/>
                <a:ext cx="1717004" cy="523220"/>
              </a:xfrm>
              <a:prstGeom prst="rect">
                <a:avLst/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ZoneTexte 69">
            <a:extLst>
              <a:ext uri="{FF2B5EF4-FFF2-40B4-BE49-F238E27FC236}">
                <a16:creationId xmlns:a16="http://schemas.microsoft.com/office/drawing/2014/main" id="{9EDB6368-01A2-C814-3D03-F492882D30A2}"/>
              </a:ext>
            </a:extLst>
          </p:cNvPr>
          <p:cNvSpPr txBox="1"/>
          <p:nvPr/>
        </p:nvSpPr>
        <p:spPr>
          <a:xfrm>
            <a:off x="409493" y="2177685"/>
            <a:ext cx="134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Server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C73596-C03E-80E9-70CE-B21AD510F9F5}"/>
              </a:ext>
            </a:extLst>
          </p:cNvPr>
          <p:cNvSpPr txBox="1"/>
          <p:nvPr/>
        </p:nvSpPr>
        <p:spPr>
          <a:xfrm rot="1772201">
            <a:off x="2095955" y="3408662"/>
            <a:ext cx="204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New Model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3BB100A-95D2-F1A4-4A3A-3F3677961C5C}"/>
              </a:ext>
            </a:extLst>
          </p:cNvPr>
          <p:cNvSpPr/>
          <p:nvPr/>
        </p:nvSpPr>
        <p:spPr>
          <a:xfrm>
            <a:off x="4586410" y="2872945"/>
            <a:ext cx="152714" cy="1759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424EB2F-05CB-BD82-83BF-2B71AEE94120}"/>
              </a:ext>
            </a:extLst>
          </p:cNvPr>
          <p:cNvSpPr txBox="1"/>
          <p:nvPr/>
        </p:nvSpPr>
        <p:spPr>
          <a:xfrm>
            <a:off x="7062215" y="1303127"/>
            <a:ext cx="211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ML model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C5A281C-8F85-3989-BE33-DC289D4E8CFE}"/>
              </a:ext>
            </a:extLst>
          </p:cNvPr>
          <p:cNvSpPr txBox="1"/>
          <p:nvPr/>
        </p:nvSpPr>
        <p:spPr>
          <a:xfrm>
            <a:off x="7340163" y="4413064"/>
            <a:ext cx="211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6BBBAC1-512D-2D9B-AF5A-EE747958013F}"/>
                  </a:ext>
                </a:extLst>
              </p:cNvPr>
              <p:cNvSpPr txBox="1"/>
              <p:nvPr/>
            </p:nvSpPr>
            <p:spPr>
              <a:xfrm>
                <a:off x="6832026" y="4707656"/>
                <a:ext cx="2113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CH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CH" sz="2800" i="1" baseline="-2500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CH" sz="28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𝑃𝑘</m:t>
                          </m:r>
                        </m:e>
                        <m:sub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6BBBAC1-512D-2D9B-AF5A-EE7479580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026" y="4707656"/>
                <a:ext cx="2113062" cy="523220"/>
              </a:xfrm>
              <a:prstGeom prst="rect">
                <a:avLst/>
              </a:prstGeom>
              <a:blipFill>
                <a:blip r:embed="rId10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6FE58F5-A294-A2B9-A993-7604908B734D}"/>
                  </a:ext>
                </a:extLst>
              </p:cNvPr>
              <p:cNvSpPr txBox="1"/>
              <p:nvPr/>
            </p:nvSpPr>
            <p:spPr>
              <a:xfrm>
                <a:off x="6818751" y="1707567"/>
                <a:ext cx="2113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CH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CH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sz="28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𝑃𝑘</m:t>
                          </m:r>
                        </m:e>
                        <m:sub>
                          <m:r>
                            <a:rPr lang="fr-CH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6FE58F5-A294-A2B9-A993-7604908B7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751" y="1707567"/>
                <a:ext cx="2113062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ZoneTexte 83">
            <a:extLst>
              <a:ext uri="{FF2B5EF4-FFF2-40B4-BE49-F238E27FC236}">
                <a16:creationId xmlns:a16="http://schemas.microsoft.com/office/drawing/2014/main" id="{0C11D00E-0341-1FD3-0545-30845982C14E}"/>
              </a:ext>
            </a:extLst>
          </p:cNvPr>
          <p:cNvSpPr txBox="1"/>
          <p:nvPr/>
        </p:nvSpPr>
        <p:spPr>
          <a:xfrm>
            <a:off x="9175277" y="854058"/>
            <a:ext cx="222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 update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135CC2-C8F0-56D3-C213-18C1DC04C699}"/>
              </a:ext>
            </a:extLst>
          </p:cNvPr>
          <p:cNvSpPr/>
          <p:nvPr/>
        </p:nvSpPr>
        <p:spPr>
          <a:xfrm>
            <a:off x="9074907" y="1600883"/>
            <a:ext cx="2155945" cy="5041385"/>
          </a:xfrm>
          <a:prstGeom prst="rect">
            <a:avLst/>
          </a:prstGeom>
          <a:solidFill>
            <a:schemeClr val="accent2">
              <a:alpha val="36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44742FC-68BC-95C2-5716-C6F89050223B}"/>
              </a:ext>
            </a:extLst>
          </p:cNvPr>
          <p:cNvSpPr txBox="1"/>
          <p:nvPr/>
        </p:nvSpPr>
        <p:spPr>
          <a:xfrm>
            <a:off x="9065788" y="6119048"/>
            <a:ext cx="222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Worker group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DE0518B-9EEE-9DF1-4B7F-D8FACD312B23}"/>
              </a:ext>
            </a:extLst>
          </p:cNvPr>
          <p:cNvSpPr txBox="1"/>
          <p:nvPr/>
        </p:nvSpPr>
        <p:spPr>
          <a:xfrm>
            <a:off x="3762275" y="5866963"/>
            <a:ext cx="4424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Model Stealing 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AEC0CB-806C-1029-9F03-7812EDFEBDAE}"/>
              </a:ext>
            </a:extLst>
          </p:cNvPr>
          <p:cNvSpPr txBox="1"/>
          <p:nvPr/>
        </p:nvSpPr>
        <p:spPr>
          <a:xfrm>
            <a:off x="11656527" y="6472991"/>
            <a:ext cx="46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5431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30" grpId="0" animBg="1"/>
      <p:bldP spid="30" grpId="1" animBg="1"/>
      <p:bldP spid="31" grpId="0" animBg="1"/>
      <p:bldP spid="32" grpId="0"/>
      <p:bldP spid="33" grpId="0" animBg="1"/>
      <p:bldP spid="34" grpId="0"/>
      <p:bldP spid="62" grpId="0" animBg="1"/>
      <p:bldP spid="62" grpId="1" animBg="1"/>
      <p:bldP spid="63" grpId="0"/>
      <p:bldP spid="67" grpId="0"/>
      <p:bldP spid="68" grpId="0"/>
      <p:bldP spid="69" grpId="0"/>
      <p:bldP spid="70" grpId="0"/>
      <p:bldP spid="71" grpId="0"/>
      <p:bldP spid="71" grpId="1"/>
      <p:bldP spid="73" grpId="0" animBg="1"/>
      <p:bldP spid="76" grpId="0"/>
      <p:bldP spid="76" grpId="1"/>
      <p:bldP spid="77" grpId="0"/>
      <p:bldP spid="77" grpId="1"/>
      <p:bldP spid="82" grpId="0"/>
      <p:bldP spid="82" grpId="1"/>
      <p:bldP spid="83" grpId="0"/>
      <p:bldP spid="83" grpId="1"/>
      <p:bldP spid="84" grpId="0"/>
      <p:bldP spid="84" grpId="1"/>
      <p:bldP spid="19" grpId="0" animBg="1"/>
      <p:bldP spid="29" grpId="0"/>
      <p:bldP spid="9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5BD77-86F3-32DE-4BF0-C212D815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613" y="136525"/>
            <a:ext cx="8176774" cy="1325563"/>
          </a:xfrm>
        </p:spPr>
        <p:txBody>
          <a:bodyPr/>
          <a:lstStyle/>
          <a:p>
            <a:r>
              <a:rPr lang="en-GB" dirty="0"/>
              <a:t>Solving the model stealing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CA8188-F415-DF05-4D67-0B428DEFA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830" y="1969045"/>
                <a:ext cx="11250953" cy="3579063"/>
              </a:xfrm>
            </p:spPr>
            <p:txBody>
              <a:bodyPr/>
              <a:lstStyle/>
              <a:p>
                <a:r>
                  <a:rPr lang="en-GB" dirty="0"/>
                  <a:t>Use Commit-Reveal</a:t>
                </a:r>
              </a:p>
              <a:p>
                <a:pPr lvl="1"/>
                <a:r>
                  <a:rPr lang="en-GB" dirty="0"/>
                  <a:t>Commit: Worker ‘</a:t>
                </a:r>
                <a:r>
                  <a:rPr lang="en-GB" dirty="0" err="1"/>
                  <a:t>i</a:t>
                </a:r>
                <a:r>
                  <a:rPr lang="en-GB" dirty="0"/>
                  <a:t>’ sends hash of its result: </a:t>
                </a:r>
                <a:r>
                  <a:rPr lang="en-GB" sz="2400" dirty="0"/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i="1">
                            <a:latin typeface="Cambria Math" panose="02040503050406030204" pitchFamily="18" charset="0"/>
                          </a:rPr>
                          <m:t>𝑃𝑘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pPr lvl="2"/>
                <a:r>
                  <a:rPr lang="en-GB" dirty="0"/>
                  <a:t>Adding public key to make it non-replicable by other workers</a:t>
                </a:r>
              </a:p>
              <a:p>
                <a:pPr lvl="1"/>
                <a:r>
                  <a:rPr lang="en-GB" dirty="0"/>
                  <a:t>Reveal: Worker ‘</a:t>
                </a:r>
                <a:r>
                  <a:rPr lang="en-GB" dirty="0" err="1"/>
                  <a:t>i</a:t>
                </a:r>
                <a:r>
                  <a:rPr lang="en-GB" dirty="0"/>
                  <a:t>’ send model in clear: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400" i="1">
                            <a:latin typeface="Cambria Math" panose="02040503050406030204" pitchFamily="18" charset="0"/>
                          </a:rPr>
                          <m:t>𝑃𝑘</m:t>
                        </m:r>
                      </m:e>
                      <m:sub>
                        <m:r>
                          <a:rPr lang="fr-C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Smart contract compute the hash and compare with commit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During Reveal no more commit accepted, as model sent in clear </a:t>
                </a:r>
              </a:p>
              <a:p>
                <a:pPr lvl="2"/>
                <a:endParaRPr lang="en-GB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CA8188-F415-DF05-4D67-0B428DEFA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30" y="1969045"/>
                <a:ext cx="11250953" cy="3579063"/>
              </a:xfrm>
              <a:blipFill>
                <a:blip r:embed="rId2"/>
                <a:stretch>
                  <a:fillRect l="-1015" t="-3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E4C662-E853-58B8-C12A-67373480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16B41-77E1-71F2-0479-78BDC468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586" y="414310"/>
            <a:ext cx="7363715" cy="766775"/>
          </a:xfrm>
        </p:spPr>
        <p:txBody>
          <a:bodyPr>
            <a:normAutofit/>
          </a:bodyPr>
          <a:lstStyle/>
          <a:p>
            <a:r>
              <a:rPr lang="en-GB" dirty="0"/>
              <a:t>Dealing with limited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B380537-E395-42D8-8636-B3742C87C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7" y="1653967"/>
                <a:ext cx="10515600" cy="322297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Work memory limited: In </a:t>
                </a:r>
                <a:r>
                  <a:rPr lang="en-GB" dirty="0" err="1"/>
                  <a:t>Algorand</a:t>
                </a:r>
                <a:r>
                  <a:rPr lang="en-GB" dirty="0"/>
                  <a:t>, variables of at most 8ko</a:t>
                </a:r>
              </a:p>
              <a:p>
                <a:r>
                  <a:rPr lang="en-GB" dirty="0"/>
                  <a:t>ML model 1M parameter ~ 100Mo &gt;&gt; 8ko</a:t>
                </a:r>
              </a:p>
              <a:p>
                <a:r>
                  <a:rPr lang="en-GB" dirty="0"/>
                  <a:t>Idea: Divide model ‘M’ into chunks M</a:t>
                </a:r>
                <a:r>
                  <a:rPr lang="en-GB" baseline="-25000" dirty="0"/>
                  <a:t>1</a:t>
                </a:r>
                <a:r>
                  <a:rPr lang="en-GB" dirty="0"/>
                  <a:t>,M</a:t>
                </a:r>
                <a:r>
                  <a:rPr lang="en-GB" baseline="-25000" dirty="0"/>
                  <a:t>2</a:t>
                </a:r>
                <a:r>
                  <a:rPr lang="en-GB" dirty="0"/>
                  <a:t>,…M</a:t>
                </a:r>
                <a:r>
                  <a:rPr lang="en-GB" baseline="-25000" dirty="0"/>
                  <a:t>N</a:t>
                </a:r>
                <a:r>
                  <a:rPr lang="en-GB" dirty="0"/>
                  <a:t> </a:t>
                </a:r>
              </a:p>
              <a:p>
                <a:r>
                  <a:rPr lang="en-GB" dirty="0"/>
                  <a:t>Worker ‘</a:t>
                </a:r>
                <a:r>
                  <a:rPr lang="en-GB" dirty="0" err="1"/>
                  <a:t>i</a:t>
                </a:r>
                <a:r>
                  <a:rPr lang="en-GB" dirty="0"/>
                  <a:t>’ sends chunks of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GB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;…;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Using chain hashing</a:t>
                </a:r>
                <a:endParaRPr lang="en-GB" baseline="-25000" dirty="0"/>
              </a:p>
              <a:p>
                <a:pPr lvl="1"/>
                <a:endParaRPr lang="en-GB" baseline="-25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B380537-E395-42D8-8636-B3742C87C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7" y="1653967"/>
                <a:ext cx="10515600" cy="3222978"/>
              </a:xfrm>
              <a:blipFill>
                <a:blip r:embed="rId2"/>
                <a:stretch>
                  <a:fillRect l="-965" t="-3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97FEC1-696D-B457-E846-3691703C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06F2-9476-E24E-A5B0-BC4B6D7D684E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D4AF032-8B77-6BA5-6F7D-7F309FCDBD2C}"/>
                  </a:ext>
                </a:extLst>
              </p:cNvPr>
              <p:cNvSpPr txBox="1"/>
              <p:nvPr/>
            </p:nvSpPr>
            <p:spPr>
              <a:xfrm>
                <a:off x="3096088" y="5000241"/>
                <a:ext cx="5047082" cy="97302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GB" sz="2800" dirty="0"/>
                  <a:t>==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GB" sz="28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fr-CH" sz="2800" b="0" i="1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sz="2800" dirty="0"/>
                  <a:t> | </a:t>
                </a:r>
                <a:r>
                  <a:rPr lang="en-GB" sz="2800" dirty="0" err="1"/>
                  <a:t>Pk</a:t>
                </a:r>
                <a:r>
                  <a:rPr lang="en-GB" sz="2800" baseline="-25000" dirty="0" err="1"/>
                  <a:t>i</a:t>
                </a:r>
                <a:r>
                  <a:rPr lang="en-GB" sz="2800" dirty="0"/>
                  <a:t>)</a:t>
                </a: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D4AF032-8B77-6BA5-6F7D-7F309FCD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088" y="5000241"/>
                <a:ext cx="5047082" cy="973023"/>
              </a:xfrm>
              <a:prstGeom prst="rect">
                <a:avLst/>
              </a:prstGeom>
              <a:blipFill>
                <a:blip r:embed="rId3"/>
                <a:stretch>
                  <a:fillRect l="-2506" t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4AF89C38-9525-9CF0-293F-D17AFBE95722}"/>
                  </a:ext>
                </a:extLst>
              </p:cNvPr>
              <p:cNvSpPr txBox="1"/>
              <p:nvPr/>
            </p:nvSpPr>
            <p:spPr>
              <a:xfrm>
                <a:off x="3096088" y="5569488"/>
                <a:ext cx="711969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GB" sz="2800" dirty="0"/>
                  <a:t>==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| </a:t>
                </a:r>
                <a:r>
                  <a:rPr lang="en-GB" sz="2800" dirty="0" err="1"/>
                  <a:t>Pk</a:t>
                </a:r>
                <a:r>
                  <a:rPr lang="en-GB" sz="2800" baseline="-25000" dirty="0" err="1"/>
                  <a:t>i</a:t>
                </a:r>
                <a:r>
                  <a:rPr lang="en-GB" sz="2800" dirty="0"/>
                  <a:t>)</a:t>
                </a:r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4AF89C38-9525-9CF0-293F-D17AFBE9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088" y="5569488"/>
                <a:ext cx="7119693" cy="523220"/>
              </a:xfrm>
              <a:prstGeom prst="rect">
                <a:avLst/>
              </a:prstGeom>
              <a:blipFill>
                <a:blip r:embed="rId4"/>
                <a:stretch>
                  <a:fillRect l="-1779" t="-11905" b="-30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1B320D7A-79EA-8359-DAD9-D2CB9C52830D}"/>
              </a:ext>
            </a:extLst>
          </p:cNvPr>
          <p:cNvSpPr txBox="1"/>
          <p:nvPr/>
        </p:nvSpPr>
        <p:spPr>
          <a:xfrm>
            <a:off x="804694" y="5046175"/>
            <a:ext cx="2381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Merkle-</a:t>
            </a:r>
            <a:r>
              <a:rPr lang="en-GB" sz="2400" dirty="0" err="1"/>
              <a:t>Damgard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8A7C5C6-F59F-E96D-46B8-83AB13BDB10D}"/>
                  </a:ext>
                </a:extLst>
              </p:cNvPr>
              <p:cNvSpPr txBox="1"/>
              <p:nvPr/>
            </p:nvSpPr>
            <p:spPr>
              <a:xfrm>
                <a:off x="2716599" y="4421258"/>
                <a:ext cx="7119693" cy="97302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=           </a:t>
                </a:r>
                <a14:m>
                  <m:oMath xmlns:m="http://schemas.openxmlformats.org/officeDocument/2006/math">
                    <m:r>
                      <a:rPr lang="fr-CH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dirty="0"/>
                      <m:t>H</m:t>
                    </m:r>
                    <m:r>
                      <m:rPr>
                        <m:nor/>
                      </m:rPr>
                      <a:rPr lang="en-GB" sz="2800" dirty="0"/>
                      <m:t>(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m:rPr>
                        <m:nor/>
                      </m:rPr>
                      <a:rPr lang="en-GB" sz="2800" dirty="0"/>
                      <m:t>)</m:t>
                    </m:r>
                  </m:oMath>
                </a14:m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8A7C5C6-F59F-E96D-46B8-83AB13BD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599" y="4421258"/>
                <a:ext cx="7119693" cy="973023"/>
              </a:xfrm>
              <a:prstGeom prst="rect">
                <a:avLst/>
              </a:prstGeom>
              <a:blipFill>
                <a:blip r:embed="rId5"/>
                <a:stretch>
                  <a:fillRect l="-535" t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7334833-DAAF-E937-BCFE-895F50EC4EDE}"/>
                  </a:ext>
                </a:extLst>
              </p:cNvPr>
              <p:cNvSpPr txBox="1"/>
              <p:nvPr/>
            </p:nvSpPr>
            <p:spPr>
              <a:xfrm>
                <a:off x="2716599" y="4417477"/>
                <a:ext cx="7119693" cy="97302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=        H(              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fr-CH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7334833-DAAF-E937-BCFE-895F50EC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599" y="4417477"/>
                <a:ext cx="7119693" cy="973023"/>
              </a:xfrm>
              <a:prstGeom prst="rect">
                <a:avLst/>
              </a:prstGeom>
              <a:blipFill>
                <a:blip r:embed="rId6"/>
                <a:stretch>
                  <a:fillRect l="-535" t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5665532-5C3D-D07E-BA5F-36A71B99EF59}"/>
                  </a:ext>
                </a:extLst>
              </p:cNvPr>
              <p:cNvSpPr txBox="1"/>
              <p:nvPr/>
            </p:nvSpPr>
            <p:spPr>
              <a:xfrm>
                <a:off x="2716598" y="4417476"/>
                <a:ext cx="7119693" cy="97302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= H(.(</a:t>
                </a:r>
                <a14:m>
                  <m:oMath xmlns:m="http://schemas.openxmlformats.org/officeDocument/2006/math">
                    <m:r>
                      <a:rPr lang="fr-CH" sz="28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fr-CH" sz="2800" b="0" i="0" smtClean="0">
                        <a:latin typeface="Cambria Math" panose="02040503050406030204" pitchFamily="18" charset="0"/>
                      </a:rPr>
                      <m:t>                  . )|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CH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sz="2800" dirty="0"/>
                  <a:t> | </a:t>
                </a:r>
                <a:r>
                  <a:rPr lang="en-GB" sz="2800" dirty="0" err="1"/>
                  <a:t>Pk</a:t>
                </a:r>
                <a:r>
                  <a:rPr lang="en-GB" sz="2800" baseline="-25000" dirty="0" err="1"/>
                  <a:t>i</a:t>
                </a:r>
                <a:r>
                  <a:rPr lang="en-GB" sz="2800" dirty="0"/>
                  <a:t>)</a:t>
                </a: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5665532-5C3D-D07E-BA5F-36A71B99E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598" y="4417476"/>
                <a:ext cx="7119693" cy="973023"/>
              </a:xfrm>
              <a:prstGeom prst="rect">
                <a:avLst/>
              </a:prstGeom>
              <a:blipFill>
                <a:blip r:embed="rId7"/>
                <a:stretch>
                  <a:fillRect l="-535" t="-6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63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20" grpId="0"/>
      <p:bldP spid="28" grpId="0"/>
      <p:bldP spid="31" grpId="0"/>
      <p:bldP spid="35" grpId="0"/>
    </p:bldLst>
  </p:timing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687</Words>
  <Application>Microsoft Macintosh PowerPoint</Application>
  <PresentationFormat>Grand écran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 2013 – 2022</vt:lpstr>
      <vt:lpstr>Benchmarking the Internet computer</vt:lpstr>
      <vt:lpstr>Blockchain, a popular technology</vt:lpstr>
      <vt:lpstr>An heavy application: Machine learning</vt:lpstr>
      <vt:lpstr>The three main goals of scaling up computational power</vt:lpstr>
      <vt:lpstr>Base case: Federated Learning</vt:lpstr>
      <vt:lpstr>My contribution using Blockchain to coordinate workers</vt:lpstr>
      <vt:lpstr>Présentation PowerPoint</vt:lpstr>
      <vt:lpstr>Solving the model stealing problem</vt:lpstr>
      <vt:lpstr>Dealing with limited memory</vt:lpstr>
      <vt:lpstr>Let’s see if possible to train a Machine learning Model using Blockchain</vt:lpstr>
      <vt:lpstr>Tuning the transaction size</vt:lpstr>
      <vt:lpstr>The Redundancy/Pace Trade-off</vt:lpstr>
      <vt:lpstr>Minimum Pace depending on Model length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the Internet computer</dc:title>
  <dc:creator>Douglas Bouchet</dc:creator>
  <cp:lastModifiedBy>Douglas Bouchet</cp:lastModifiedBy>
  <cp:revision>83</cp:revision>
  <dcterms:created xsi:type="dcterms:W3CDTF">2023-02-06T15:22:21Z</dcterms:created>
  <dcterms:modified xsi:type="dcterms:W3CDTF">2023-02-12T23:22:14Z</dcterms:modified>
</cp:coreProperties>
</file>