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4" r:id="rId5"/>
    <p:sldId id="258" r:id="rId6"/>
    <p:sldId id="260" r:id="rId7"/>
    <p:sldId id="259" r:id="rId8"/>
    <p:sldId id="271" r:id="rId9"/>
    <p:sldId id="262" r:id="rId10"/>
    <p:sldId id="261" r:id="rId11"/>
    <p:sldId id="276" r:id="rId12"/>
    <p:sldId id="295" r:id="rId13"/>
    <p:sldId id="275" r:id="rId14"/>
    <p:sldId id="296" r:id="rId15"/>
    <p:sldId id="290" r:id="rId16"/>
    <p:sldId id="277" r:id="rId17"/>
    <p:sldId id="278" r:id="rId18"/>
    <p:sldId id="279" r:id="rId19"/>
    <p:sldId id="273" r:id="rId20"/>
    <p:sldId id="263" r:id="rId21"/>
    <p:sldId id="280" r:id="rId22"/>
    <p:sldId id="281" r:id="rId23"/>
    <p:sldId id="282" r:id="rId24"/>
    <p:sldId id="283" r:id="rId25"/>
    <p:sldId id="284" r:id="rId26"/>
    <p:sldId id="287" r:id="rId27"/>
    <p:sldId id="285" r:id="rId28"/>
    <p:sldId id="286" r:id="rId29"/>
    <p:sldId id="288" r:id="rId30"/>
    <p:sldId id="297" r:id="rId31"/>
    <p:sldId id="289" r:id="rId32"/>
    <p:sldId id="291" r:id="rId33"/>
    <p:sldId id="292" r:id="rId34"/>
    <p:sldId id="298" r:id="rId35"/>
    <p:sldId id="299" r:id="rId36"/>
    <p:sldId id="300" r:id="rId37"/>
    <p:sldId id="293" r:id="rId38"/>
    <p:sldId id="305" r:id="rId39"/>
    <p:sldId id="301" r:id="rId40"/>
    <p:sldId id="302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03" r:id="rId49"/>
    <p:sldId id="268" r:id="rId50"/>
    <p:sldId id="269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85" d="100"/>
          <a:sy n="85" d="100"/>
        </p:scale>
        <p:origin x="22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4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C90-1249-46DC-BEF4-13C92E03415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4757-A4A5-41D1-B2FB-D6EB95D5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FBD30C90-1249-46DC-BEF4-13C92E034152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57874757-A4A5-41D1-B2FB-D6EB95D55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137" y="4259263"/>
            <a:ext cx="9144000" cy="1655762"/>
          </a:xfrm>
        </p:spPr>
        <p:txBody>
          <a:bodyPr/>
          <a:lstStyle/>
          <a:p>
            <a:r>
              <a:rPr lang="en-US" dirty="0"/>
              <a:t>Making Good Predictions From Many Bad Ones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37158" y="914887"/>
            <a:ext cx="3717684" cy="3133187"/>
            <a:chOff x="4079995" y="612279"/>
            <a:chExt cx="3717684" cy="31331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5995" y="612279"/>
              <a:ext cx="1625684" cy="162568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079995" y="2237963"/>
              <a:ext cx="3717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French Script MT" panose="03020402040607040605" pitchFamily="66" charset="0"/>
                </a:rPr>
                <a:t>Château </a:t>
              </a:r>
              <a:r>
                <a:rPr lang="en-US" sz="5400" b="1" dirty="0" err="1">
                  <a:latin typeface="French Script MT" panose="03020402040607040605" pitchFamily="66" charset="0"/>
                </a:rPr>
                <a:t>Èfcharpe</a:t>
              </a:r>
              <a:endParaRPr lang="en-US" sz="5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2930" y="2976025"/>
              <a:ext cx="10118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French Script MT" panose="03020402040607040605" pitchFamily="66" charset="0"/>
                </a:rPr>
                <a:t>2006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001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Stump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“People like it when there is a lot of alcohol”</a:t>
            </a:r>
          </a:p>
        </p:txBody>
      </p:sp>
      <p:sp>
        <p:nvSpPr>
          <p:cNvPr id="6" name="Oval 5"/>
          <p:cNvSpPr/>
          <p:nvPr/>
        </p:nvSpPr>
        <p:spPr>
          <a:xfrm>
            <a:off x="4061639" y="3923324"/>
            <a:ext cx="347330" cy="3402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0941" y="3040914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7.2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0941" y="48102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2.3</a:t>
            </a:r>
          </a:p>
        </p:txBody>
      </p:sp>
      <p:cxnSp>
        <p:nvCxnSpPr>
          <p:cNvPr id="12" name="Connector: Elbow 11"/>
          <p:cNvCxnSpPr/>
          <p:nvPr/>
        </p:nvCxnSpPr>
        <p:spPr>
          <a:xfrm rot="5400000" flipH="1" flipV="1">
            <a:off x="4774251" y="2686634"/>
            <a:ext cx="697744" cy="1775637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6" idx="4"/>
            <a:endCxn id="8" idx="1"/>
          </p:cNvCxnSpPr>
          <p:nvPr/>
        </p:nvCxnSpPr>
        <p:spPr>
          <a:xfrm rot="16200000" flipH="1">
            <a:off x="4757472" y="3741397"/>
            <a:ext cx="731301" cy="1775637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099" y="3908779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&lt; 10.5? </a:t>
            </a:r>
          </a:p>
        </p:txBody>
      </p:sp>
      <p:cxnSp>
        <p:nvCxnSpPr>
          <p:cNvPr id="20" name="Connector: Elbow 19"/>
          <p:cNvCxnSpPr>
            <a:stCxn id="19" idx="3"/>
            <a:endCxn id="6" idx="2"/>
          </p:cNvCxnSpPr>
          <p:nvPr/>
        </p:nvCxnSpPr>
        <p:spPr>
          <a:xfrm>
            <a:off x="3325238" y="4093445"/>
            <a:ext cx="7364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4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select 3 values:</a:t>
            </a:r>
          </a:p>
          <a:p>
            <a:pPr lvl="1"/>
            <a:r>
              <a:rPr lang="en-US" dirty="0"/>
              <a:t>Alcohol level (boundary separating Low and High)</a:t>
            </a:r>
          </a:p>
          <a:p>
            <a:pPr lvl="1"/>
            <a:r>
              <a:rPr lang="en-US" dirty="0"/>
              <a:t>Predicted value for Low &amp; High cases</a:t>
            </a:r>
          </a:p>
          <a:p>
            <a:r>
              <a:rPr lang="en-US" dirty="0"/>
              <a:t>We need to compare models to pick “the best”</a:t>
            </a:r>
          </a:p>
          <a:p>
            <a:r>
              <a:rPr lang="en-US" dirty="0"/>
              <a:t>We will select best candidate, based on </a:t>
            </a:r>
            <a:r>
              <a:rPr lang="en-US" b="1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8600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Cost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= measure of model quality that can be compared</a:t>
            </a:r>
          </a:p>
          <a:p>
            <a:r>
              <a:rPr lang="en-US" dirty="0"/>
              <a:t>Cost = Distance between Actual and Predicted Value</a:t>
            </a:r>
          </a:p>
          <a:p>
            <a:r>
              <a:rPr lang="en-US" dirty="0"/>
              <a:t>Why cost? “Error is costly”, high error = high cost</a:t>
            </a:r>
          </a:p>
        </p:txBody>
      </p:sp>
    </p:spTree>
    <p:extLst>
      <p:ext uri="{BB962C8B-B14F-4D97-AF65-F5344CB8AC3E}">
        <p14:creationId xmlns:p14="http://schemas.microsoft.com/office/powerpoint/2010/main" val="9009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171659" y="2056995"/>
            <a:ext cx="221998" cy="527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5720" y="2222467"/>
            <a:ext cx="221998" cy="361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306184" y="4506583"/>
            <a:ext cx="221998" cy="1891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25671" y="4695735"/>
            <a:ext cx="221998" cy="823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037054" y="4706680"/>
            <a:ext cx="221998" cy="2813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635918" y="4706680"/>
            <a:ext cx="221998" cy="148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80108" y="4683545"/>
            <a:ext cx="22199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09650" y="2553270"/>
            <a:ext cx="221998" cy="55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23334" y="2613188"/>
            <a:ext cx="221998" cy="303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83618" y="2618760"/>
            <a:ext cx="221998" cy="184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22943" y="2618760"/>
            <a:ext cx="221998" cy="6018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38337" y="2601433"/>
            <a:ext cx="221998" cy="11468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599" y="2183274"/>
            <a:ext cx="221998" cy="4181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54" idx="0"/>
          </p:cNvCxnSpPr>
          <p:nvPr/>
        </p:nvCxnSpPr>
        <p:spPr>
          <a:xfrm>
            <a:off x="5049336" y="2601433"/>
            <a:ext cx="2818757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057135" y="3729566"/>
            <a:ext cx="221998" cy="527113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453681" y="3895038"/>
            <a:ext cx="221998" cy="361641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755408" y="3953001"/>
            <a:ext cx="221998" cy="303678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46773" y="4202583"/>
            <a:ext cx="221998" cy="54095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151954" y="3654805"/>
            <a:ext cx="221998" cy="601874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850227" y="3109816"/>
            <a:ext cx="221998" cy="1146863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358861" y="3838520"/>
            <a:ext cx="221998" cy="418159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548500" y="4067525"/>
            <a:ext cx="221998" cy="189154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945046" y="3975300"/>
            <a:ext cx="221998" cy="281379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643319" y="4107879"/>
            <a:ext cx="221998" cy="148800"/>
          </a:xfrm>
          <a:prstGeom prst="rect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Striped Right 2"/>
          <p:cNvSpPr/>
          <p:nvPr/>
        </p:nvSpPr>
        <p:spPr>
          <a:xfrm>
            <a:off x="7467599" y="3552543"/>
            <a:ext cx="1062183" cy="7582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945046" y="4333315"/>
            <a:ext cx="24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Cost = Total Error</a:t>
            </a:r>
          </a:p>
        </p:txBody>
      </p:sp>
    </p:spTree>
    <p:extLst>
      <p:ext uri="{BB962C8B-B14F-4D97-AF65-F5344CB8AC3E}">
        <p14:creationId xmlns:p14="http://schemas.microsoft.com/office/powerpoint/2010/main" val="255742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</a:t>
            </a:r>
          </a:p>
        </p:txBody>
      </p:sp>
    </p:spTree>
    <p:extLst>
      <p:ext uri="{BB962C8B-B14F-4D97-AF65-F5344CB8AC3E}">
        <p14:creationId xmlns:p14="http://schemas.microsoft.com/office/powerpoint/2010/main" val="170907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2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Stumps: Model “condenses” our knowledge</a:t>
            </a:r>
          </a:p>
          <a:p>
            <a:r>
              <a:rPr lang="en-US" dirty="0"/>
              <a:t>Model Cost: distance between target and predicted</a:t>
            </a:r>
          </a:p>
          <a:p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252766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Providers</a:t>
            </a:r>
          </a:p>
          <a:p>
            <a:r>
              <a:rPr lang="en-US" dirty="0"/>
              <a:t>Sequences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08657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Stumps to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9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Recognize Good Wines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a sample of hundreds of wines</a:t>
            </a:r>
          </a:p>
          <a:p>
            <a:r>
              <a:rPr lang="en-US" dirty="0"/>
              <a:t>Each wine has been rated (1 to 10) by humans</a:t>
            </a:r>
          </a:p>
          <a:p>
            <a:r>
              <a:rPr lang="en-US" dirty="0"/>
              <a:t>We have chemical measurements for the wine</a:t>
            </a:r>
          </a:p>
          <a:p>
            <a:pPr lvl="1"/>
            <a:r>
              <a:rPr lang="en-US" dirty="0"/>
              <a:t>Ex: alcohol level, sugar, acidity, …</a:t>
            </a:r>
          </a:p>
          <a:p>
            <a:r>
              <a:rPr lang="en-US" dirty="0"/>
              <a:t>Can we predict the Quality, based on these measurements?</a:t>
            </a:r>
          </a:p>
        </p:txBody>
      </p:sp>
    </p:spTree>
    <p:extLst>
      <p:ext uri="{BB962C8B-B14F-4D97-AF65-F5344CB8AC3E}">
        <p14:creationId xmlns:p14="http://schemas.microsoft.com/office/powerpoint/2010/main" val="277554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Stumps are a weak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71124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only Alcohol Level?</a:t>
            </a:r>
          </a:p>
          <a:p>
            <a:r>
              <a:rPr lang="en-US" dirty="0"/>
              <a:t>Why use only one Stump?</a:t>
            </a:r>
          </a:p>
          <a:p>
            <a:r>
              <a:rPr lang="en-US" dirty="0"/>
              <a:t>We will compose Stumps into Trees</a:t>
            </a:r>
          </a:p>
        </p:txBody>
      </p:sp>
    </p:spTree>
    <p:extLst>
      <p:ext uri="{BB962C8B-B14F-4D97-AF65-F5344CB8AC3E}">
        <p14:creationId xmlns:p14="http://schemas.microsoft.com/office/powerpoint/2010/main" val="227910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Stumps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089451" y="2601433"/>
            <a:ext cx="2778642" cy="7088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</p:spTree>
    <p:extLst>
      <p:ext uri="{BB962C8B-B14F-4D97-AF65-F5344CB8AC3E}">
        <p14:creationId xmlns:p14="http://schemas.microsoft.com/office/powerpoint/2010/main" val="285148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Stumps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14977" y="2255247"/>
            <a:ext cx="1637414" cy="16036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1191" y="2058768"/>
            <a:ext cx="2765593" cy="31157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038527" y="3264500"/>
            <a:ext cx="1365341" cy="3999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6" idx="0"/>
          </p:cNvCxnSpPr>
          <p:nvPr/>
        </p:nvCxnSpPr>
        <p:spPr>
          <a:xfrm flipV="1">
            <a:off x="6401937" y="2014669"/>
            <a:ext cx="1931" cy="322160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92853" y="5236270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11.5</a:t>
            </a:r>
          </a:p>
        </p:txBody>
      </p:sp>
    </p:spTree>
    <p:extLst>
      <p:ext uri="{BB962C8B-B14F-4D97-AF65-F5344CB8AC3E}">
        <p14:creationId xmlns:p14="http://schemas.microsoft.com/office/powerpoint/2010/main" val="201314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Stumps</a:t>
            </a:r>
          </a:p>
        </p:txBody>
      </p:sp>
      <p:sp>
        <p:nvSpPr>
          <p:cNvPr id="6" name="Oval 5"/>
          <p:cNvSpPr/>
          <p:nvPr/>
        </p:nvSpPr>
        <p:spPr>
          <a:xfrm>
            <a:off x="3249740" y="3827789"/>
            <a:ext cx="347330" cy="3402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93877" y="4762770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2.3</a:t>
            </a:r>
          </a:p>
        </p:txBody>
      </p:sp>
      <p:cxnSp>
        <p:nvCxnSpPr>
          <p:cNvPr id="12" name="Connector: Elbow 11"/>
          <p:cNvCxnSpPr>
            <a:endCxn id="17" idx="1"/>
          </p:cNvCxnSpPr>
          <p:nvPr/>
        </p:nvCxnSpPr>
        <p:spPr>
          <a:xfrm rot="5400000" flipH="1" flipV="1">
            <a:off x="3395105" y="3158346"/>
            <a:ext cx="697750" cy="641149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6" idx="4"/>
            <a:endCxn id="8" idx="1"/>
          </p:cNvCxnSpPr>
          <p:nvPr/>
        </p:nvCxnSpPr>
        <p:spPr>
          <a:xfrm rot="16200000" flipH="1">
            <a:off x="5418939" y="2172497"/>
            <a:ext cx="779405" cy="4770472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3813244"/>
            <a:ext cx="16751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Alcohol &lt; 10.5? </a:t>
            </a:r>
          </a:p>
        </p:txBody>
      </p:sp>
      <p:cxnSp>
        <p:nvCxnSpPr>
          <p:cNvPr id="20" name="Connector: Elbow 19"/>
          <p:cNvCxnSpPr>
            <a:stCxn id="19" idx="3"/>
            <a:endCxn id="6" idx="2"/>
          </p:cNvCxnSpPr>
          <p:nvPr/>
        </p:nvCxnSpPr>
        <p:spPr>
          <a:xfrm>
            <a:off x="2513339" y="3997910"/>
            <a:ext cx="7364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4575" y="2959924"/>
            <a:ext cx="347330" cy="3402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93877" y="38468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6.5</a:t>
            </a:r>
          </a:p>
        </p:txBody>
      </p:sp>
      <p:cxnSp>
        <p:nvCxnSpPr>
          <p:cNvPr id="15" name="Connector: Elbow 14"/>
          <p:cNvCxnSpPr>
            <a:stCxn id="11" idx="0"/>
            <a:endCxn id="26" idx="1"/>
          </p:cNvCxnSpPr>
          <p:nvPr/>
        </p:nvCxnSpPr>
        <p:spPr>
          <a:xfrm rot="5400000" flipH="1" flipV="1">
            <a:off x="6937150" y="1703198"/>
            <a:ext cx="737816" cy="1775637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11" idx="4"/>
            <a:endCxn id="13" idx="1"/>
          </p:cNvCxnSpPr>
          <p:nvPr/>
        </p:nvCxnSpPr>
        <p:spPr>
          <a:xfrm rot="16200000" flipH="1">
            <a:off x="6940408" y="2777997"/>
            <a:ext cx="731301" cy="1775637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4555" y="2945379"/>
            <a:ext cx="1653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Alcohol &lt; 11.5? </a:t>
            </a:r>
          </a:p>
        </p:txBody>
      </p:sp>
      <p:cxnSp>
        <p:nvCxnSpPr>
          <p:cNvPr id="18" name="Connector: Elbow 19"/>
          <p:cNvCxnSpPr>
            <a:stCxn id="17" idx="3"/>
            <a:endCxn id="11" idx="2"/>
          </p:cNvCxnSpPr>
          <p:nvPr/>
        </p:nvCxnSpPr>
        <p:spPr>
          <a:xfrm>
            <a:off x="5718412" y="3130045"/>
            <a:ext cx="5261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93877" y="203744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8.2</a:t>
            </a:r>
          </a:p>
        </p:txBody>
      </p:sp>
    </p:spTree>
    <p:extLst>
      <p:ext uri="{BB962C8B-B14F-4D97-AF65-F5344CB8AC3E}">
        <p14:creationId xmlns:p14="http://schemas.microsoft.com/office/powerpoint/2010/main" val="266276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all our input</a:t>
            </a:r>
          </a:p>
        </p:txBody>
      </p:sp>
      <p:sp>
        <p:nvSpPr>
          <p:cNvPr id="6" name="Oval 5"/>
          <p:cNvSpPr/>
          <p:nvPr/>
        </p:nvSpPr>
        <p:spPr>
          <a:xfrm>
            <a:off x="3249740" y="3827789"/>
            <a:ext cx="347330" cy="3402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93877" y="4762770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2.3</a:t>
            </a:r>
          </a:p>
        </p:txBody>
      </p:sp>
      <p:cxnSp>
        <p:nvCxnSpPr>
          <p:cNvPr id="12" name="Connector: Elbow 11"/>
          <p:cNvCxnSpPr>
            <a:endCxn id="17" idx="1"/>
          </p:cNvCxnSpPr>
          <p:nvPr/>
        </p:nvCxnSpPr>
        <p:spPr>
          <a:xfrm rot="5400000" flipH="1" flipV="1">
            <a:off x="3395105" y="3158346"/>
            <a:ext cx="697750" cy="641149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6" idx="4"/>
            <a:endCxn id="8" idx="1"/>
          </p:cNvCxnSpPr>
          <p:nvPr/>
        </p:nvCxnSpPr>
        <p:spPr>
          <a:xfrm rot="16200000" flipH="1">
            <a:off x="5418939" y="2172497"/>
            <a:ext cx="779405" cy="4770472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3813244"/>
            <a:ext cx="16751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Alcohol &lt; 10.5? </a:t>
            </a:r>
          </a:p>
        </p:txBody>
      </p:sp>
      <p:cxnSp>
        <p:nvCxnSpPr>
          <p:cNvPr id="20" name="Connector: Elbow 19"/>
          <p:cNvCxnSpPr>
            <a:stCxn id="19" idx="3"/>
            <a:endCxn id="6" idx="2"/>
          </p:cNvCxnSpPr>
          <p:nvPr/>
        </p:nvCxnSpPr>
        <p:spPr>
          <a:xfrm>
            <a:off x="2513339" y="3997910"/>
            <a:ext cx="7364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4575" y="2959924"/>
            <a:ext cx="347330" cy="3402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93877" y="38468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6.5</a:t>
            </a:r>
          </a:p>
        </p:txBody>
      </p:sp>
      <p:cxnSp>
        <p:nvCxnSpPr>
          <p:cNvPr id="15" name="Connector: Elbow 14"/>
          <p:cNvCxnSpPr>
            <a:stCxn id="11" idx="0"/>
            <a:endCxn id="26" idx="1"/>
          </p:cNvCxnSpPr>
          <p:nvPr/>
        </p:nvCxnSpPr>
        <p:spPr>
          <a:xfrm rot="5400000" flipH="1" flipV="1">
            <a:off x="6937150" y="1703198"/>
            <a:ext cx="737816" cy="1775637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11" idx="4"/>
            <a:endCxn id="13" idx="1"/>
          </p:cNvCxnSpPr>
          <p:nvPr/>
        </p:nvCxnSpPr>
        <p:spPr>
          <a:xfrm rot="16200000" flipH="1">
            <a:off x="6940408" y="2777997"/>
            <a:ext cx="731301" cy="1775637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4555" y="2945379"/>
            <a:ext cx="165385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Acidity &lt; 7.5? </a:t>
            </a:r>
          </a:p>
        </p:txBody>
      </p:sp>
      <p:cxnSp>
        <p:nvCxnSpPr>
          <p:cNvPr id="18" name="Connector: Elbow 19"/>
          <p:cNvCxnSpPr>
            <a:stCxn id="17" idx="3"/>
            <a:endCxn id="11" idx="2"/>
          </p:cNvCxnSpPr>
          <p:nvPr/>
        </p:nvCxnSpPr>
        <p:spPr>
          <a:xfrm>
            <a:off x="5718412" y="3130045"/>
            <a:ext cx="5261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93877" y="203744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Quality = 8.2</a:t>
            </a:r>
          </a:p>
        </p:txBody>
      </p:sp>
    </p:spTree>
    <p:extLst>
      <p:ext uri="{BB962C8B-B14F-4D97-AF65-F5344CB8AC3E}">
        <p14:creationId xmlns:p14="http://schemas.microsoft.com/office/powerpoint/2010/main" val="121000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5507" y="1800447"/>
            <a:ext cx="4834270" cy="42246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54122" y="2146060"/>
            <a:ext cx="318977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9916" y="2752060"/>
            <a:ext cx="318977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720856" y="1609060"/>
            <a:ext cx="21265" cy="4628707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57210" y="2983506"/>
            <a:ext cx="2309467" cy="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5507" y="6134875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976437" y="5198842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Acidity Level</a:t>
            </a:r>
          </a:p>
        </p:txBody>
      </p:sp>
      <p:sp>
        <p:nvSpPr>
          <p:cNvPr id="19" name="Oval 18"/>
          <p:cNvSpPr/>
          <p:nvPr/>
        </p:nvSpPr>
        <p:spPr>
          <a:xfrm>
            <a:off x="3260692" y="3122539"/>
            <a:ext cx="318977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0939" y="3852527"/>
            <a:ext cx="318977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95135" y="3879168"/>
            <a:ext cx="318977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30520" y="2363973"/>
            <a:ext cx="318977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13831" y="2599660"/>
            <a:ext cx="318977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7777" y="3711846"/>
            <a:ext cx="318977" cy="3048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53787" y="3879168"/>
            <a:ext cx="318977" cy="3048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82259" y="3049397"/>
            <a:ext cx="318977" cy="3048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43199" y="4909780"/>
            <a:ext cx="318977" cy="3048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23497" y="4741374"/>
            <a:ext cx="318977" cy="3048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6511" y="5273750"/>
            <a:ext cx="318977" cy="3048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“In </a:t>
            </a:r>
            <a:r>
              <a:rPr lang="en-US" b="1" dirty="0"/>
              <a:t>machine learning</a:t>
            </a:r>
            <a:r>
              <a:rPr lang="en-US" dirty="0"/>
              <a:t> and pattern recognition, a </a:t>
            </a:r>
            <a:r>
              <a:rPr lang="en-US" b="1" dirty="0"/>
              <a:t>feature</a:t>
            </a:r>
            <a:r>
              <a:rPr lang="en-US" dirty="0"/>
              <a:t> is an individual measurable property of a phenomenon being observed. Choosing informative, discriminating and independent </a:t>
            </a:r>
            <a:r>
              <a:rPr lang="en-US" b="1" dirty="0"/>
              <a:t>features</a:t>
            </a:r>
            <a:r>
              <a:rPr lang="en-US" dirty="0"/>
              <a:t> is a crucial step for effective algorithms in pattern recognition, classification and regression.”</a:t>
            </a:r>
          </a:p>
          <a:p>
            <a:pPr marL="0" indent="0" algn="r">
              <a:buNone/>
            </a:pPr>
            <a:r>
              <a:rPr lang="en-US" i="1" dirty="0"/>
              <a:t>Feature (machine learning) - Wikipedia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8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properties of our Wine dataset</a:t>
            </a:r>
          </a:p>
          <a:p>
            <a:r>
              <a:rPr lang="en-US" dirty="0"/>
              <a:t>Features can be “engineered”</a:t>
            </a:r>
          </a:p>
          <a:p>
            <a:r>
              <a:rPr lang="en-US" i="1" dirty="0"/>
              <a:t>Example: if I have the Width and Depth of a house, I might create a “Surface” feature, Width * Depth</a:t>
            </a:r>
          </a:p>
        </p:txBody>
      </p:sp>
    </p:spTree>
    <p:extLst>
      <p:ext uri="{BB962C8B-B14F-4D97-AF65-F5344CB8AC3E}">
        <p14:creationId xmlns:p14="http://schemas.microsoft.com/office/powerpoint/2010/main" val="375647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Sample of Examples (Wine x Quality)</a:t>
            </a:r>
          </a:p>
          <a:p>
            <a:r>
              <a:rPr lang="en-US" dirty="0"/>
              <a:t>Create multiple Stumps for each Feature available</a:t>
            </a:r>
          </a:p>
          <a:p>
            <a:r>
              <a:rPr lang="en-US" dirty="0"/>
              <a:t>Pick the Stump with the lowest cost</a:t>
            </a:r>
          </a:p>
          <a:p>
            <a:r>
              <a:rPr lang="en-US" dirty="0"/>
              <a:t>Stop &amp; Predict average Quality, or </a:t>
            </a:r>
          </a:p>
          <a:p>
            <a:r>
              <a:rPr lang="en-US" dirty="0"/>
              <a:t>Divide the Sample into 2 subsets &amp; Repeat/</a:t>
            </a:r>
            <a:r>
              <a:rPr lang="en-US" dirty="0" err="1"/>
              <a:t>Recurse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9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weak model (Decision Stump)</a:t>
            </a:r>
          </a:p>
          <a:p>
            <a:r>
              <a:rPr lang="en-US" dirty="0"/>
              <a:t>Compose weak stumps into a stronger model (Tree)</a:t>
            </a:r>
          </a:p>
          <a:p>
            <a:r>
              <a:rPr lang="en-US" dirty="0"/>
              <a:t>Explore model validation and over-fitting</a:t>
            </a:r>
          </a:p>
          <a:p>
            <a:r>
              <a:rPr lang="en-US" dirty="0"/>
              <a:t>Compose Trees into (simplified) Boosted Trees</a:t>
            </a:r>
          </a:p>
        </p:txBody>
      </p:sp>
    </p:spTree>
    <p:extLst>
      <p:ext uri="{BB962C8B-B14F-4D97-AF65-F5344CB8AC3E}">
        <p14:creationId xmlns:p14="http://schemas.microsoft.com/office/powerpoint/2010/main" val="45978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Discriminated Unions</a:t>
            </a:r>
          </a:p>
        </p:txBody>
      </p:sp>
    </p:spTree>
    <p:extLst>
      <p:ext uri="{BB962C8B-B14F-4D97-AF65-F5344CB8AC3E}">
        <p14:creationId xmlns:p14="http://schemas.microsoft.com/office/powerpoint/2010/main" val="144071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92968"/>
            <a:ext cx="10515600" cy="4351338"/>
          </a:xfrm>
        </p:spPr>
        <p:txBody>
          <a:bodyPr/>
          <a:lstStyle/>
          <a:p>
            <a:r>
              <a:rPr lang="en-US" dirty="0"/>
              <a:t>Combining Stumps into Trees</a:t>
            </a:r>
          </a:p>
          <a:p>
            <a:r>
              <a:rPr lang="en-US" dirty="0"/>
              <a:t>Training vs. Validation</a:t>
            </a:r>
          </a:p>
          <a:p>
            <a:r>
              <a:rPr lang="en-US" dirty="0"/>
              <a:t>Over-fitting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29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Under-Fitting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74901" y="1535906"/>
            <a:ext cx="6947618" cy="4028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80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“Just Right”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1595718" y="1891553"/>
            <a:ext cx="7019364" cy="3370729"/>
          </a:xfrm>
          <a:custGeom>
            <a:avLst/>
            <a:gdLst>
              <a:gd name="connsiteX0" fmla="*/ 0 w 7019364"/>
              <a:gd name="connsiteY0" fmla="*/ 3370729 h 3370729"/>
              <a:gd name="connsiteX1" fmla="*/ 3048000 w 7019364"/>
              <a:gd name="connsiteY1" fmla="*/ 2572871 h 3370729"/>
              <a:gd name="connsiteX2" fmla="*/ 3872753 w 7019364"/>
              <a:gd name="connsiteY2" fmla="*/ 986118 h 3370729"/>
              <a:gd name="connsiteX3" fmla="*/ 7019364 w 7019364"/>
              <a:gd name="connsiteY3" fmla="*/ 0 h 3370729"/>
              <a:gd name="connsiteX4" fmla="*/ 7019364 w 7019364"/>
              <a:gd name="connsiteY4" fmla="*/ 0 h 337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364" h="3370729">
                <a:moveTo>
                  <a:pt x="0" y="3370729"/>
                </a:moveTo>
                <a:cubicBezTo>
                  <a:pt x="1201270" y="3170517"/>
                  <a:pt x="2402541" y="2970306"/>
                  <a:pt x="3048000" y="2572871"/>
                </a:cubicBezTo>
                <a:cubicBezTo>
                  <a:pt x="3693459" y="2175436"/>
                  <a:pt x="3210859" y="1414930"/>
                  <a:pt x="3872753" y="986118"/>
                </a:cubicBezTo>
                <a:cubicBezTo>
                  <a:pt x="4534647" y="557306"/>
                  <a:pt x="7019364" y="0"/>
                  <a:pt x="7019364" y="0"/>
                </a:cubicBezTo>
                <a:lnTo>
                  <a:pt x="7019364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4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2608729" y="2070847"/>
            <a:ext cx="4652683" cy="2958874"/>
          </a:xfrm>
          <a:custGeom>
            <a:avLst/>
            <a:gdLst>
              <a:gd name="connsiteX0" fmla="*/ 0 w 4652683"/>
              <a:gd name="connsiteY0" fmla="*/ 2671482 h 2958874"/>
              <a:gd name="connsiteX1" fmla="*/ 493059 w 4652683"/>
              <a:gd name="connsiteY1" fmla="*/ 2958353 h 2958874"/>
              <a:gd name="connsiteX2" fmla="*/ 663389 w 4652683"/>
              <a:gd name="connsiteY2" fmla="*/ 2608729 h 2958874"/>
              <a:gd name="connsiteX3" fmla="*/ 1389530 w 4652683"/>
              <a:gd name="connsiteY3" fmla="*/ 2716306 h 2958874"/>
              <a:gd name="connsiteX4" fmla="*/ 1783977 w 4652683"/>
              <a:gd name="connsiteY4" fmla="*/ 2510118 h 2958874"/>
              <a:gd name="connsiteX5" fmla="*/ 2411506 w 4652683"/>
              <a:gd name="connsiteY5" fmla="*/ 1694329 h 2958874"/>
              <a:gd name="connsiteX6" fmla="*/ 2537012 w 4652683"/>
              <a:gd name="connsiteY6" fmla="*/ 1138518 h 2958874"/>
              <a:gd name="connsiteX7" fmla="*/ 2832847 w 4652683"/>
              <a:gd name="connsiteY7" fmla="*/ 744071 h 2958874"/>
              <a:gd name="connsiteX8" fmla="*/ 3576918 w 4652683"/>
              <a:gd name="connsiteY8" fmla="*/ 860612 h 2958874"/>
              <a:gd name="connsiteX9" fmla="*/ 3989295 w 4652683"/>
              <a:gd name="connsiteY9" fmla="*/ 493059 h 2958874"/>
              <a:gd name="connsiteX10" fmla="*/ 4392706 w 4652683"/>
              <a:gd name="connsiteY10" fmla="*/ 188259 h 2958874"/>
              <a:gd name="connsiteX11" fmla="*/ 4652683 w 4652683"/>
              <a:gd name="connsiteY11" fmla="*/ 0 h 295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52683" h="2958874">
                <a:moveTo>
                  <a:pt x="0" y="2671482"/>
                </a:moveTo>
                <a:cubicBezTo>
                  <a:pt x="191247" y="2820147"/>
                  <a:pt x="382494" y="2968812"/>
                  <a:pt x="493059" y="2958353"/>
                </a:cubicBezTo>
                <a:cubicBezTo>
                  <a:pt x="603624" y="2947894"/>
                  <a:pt x="513977" y="2649070"/>
                  <a:pt x="663389" y="2608729"/>
                </a:cubicBezTo>
                <a:cubicBezTo>
                  <a:pt x="812801" y="2568388"/>
                  <a:pt x="1202765" y="2732741"/>
                  <a:pt x="1389530" y="2716306"/>
                </a:cubicBezTo>
                <a:cubicBezTo>
                  <a:pt x="1576295" y="2699871"/>
                  <a:pt x="1613648" y="2680447"/>
                  <a:pt x="1783977" y="2510118"/>
                </a:cubicBezTo>
                <a:cubicBezTo>
                  <a:pt x="1954306" y="2339789"/>
                  <a:pt x="2286000" y="1922929"/>
                  <a:pt x="2411506" y="1694329"/>
                </a:cubicBezTo>
                <a:cubicBezTo>
                  <a:pt x="2537012" y="1465729"/>
                  <a:pt x="2466789" y="1296894"/>
                  <a:pt x="2537012" y="1138518"/>
                </a:cubicBezTo>
                <a:cubicBezTo>
                  <a:pt x="2607236" y="980142"/>
                  <a:pt x="2659529" y="790389"/>
                  <a:pt x="2832847" y="744071"/>
                </a:cubicBezTo>
                <a:cubicBezTo>
                  <a:pt x="3006165" y="697753"/>
                  <a:pt x="3384177" y="902447"/>
                  <a:pt x="3576918" y="860612"/>
                </a:cubicBezTo>
                <a:cubicBezTo>
                  <a:pt x="3769659" y="818777"/>
                  <a:pt x="3853330" y="605118"/>
                  <a:pt x="3989295" y="493059"/>
                </a:cubicBezTo>
                <a:cubicBezTo>
                  <a:pt x="4125260" y="381000"/>
                  <a:pt x="4282141" y="270435"/>
                  <a:pt x="4392706" y="188259"/>
                </a:cubicBezTo>
                <a:cubicBezTo>
                  <a:pt x="4503271" y="106083"/>
                  <a:pt x="4577977" y="53041"/>
                  <a:pt x="465268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8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Discriminated Unions</a:t>
            </a:r>
          </a:p>
          <a:p>
            <a:r>
              <a:rPr lang="en-US" dirty="0"/>
              <a:t>Modelling with Types and Functions</a:t>
            </a:r>
          </a:p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036075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7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Fast, flexible and easy to interpret</a:t>
            </a:r>
          </a:p>
          <a:p>
            <a:r>
              <a:rPr lang="en-US" dirty="0"/>
              <a:t>Tend to over-fit data</a:t>
            </a:r>
          </a:p>
          <a:p>
            <a:r>
              <a:rPr lang="en-US" dirty="0"/>
              <a:t>Can we avoid over-fitting?</a:t>
            </a:r>
          </a:p>
        </p:txBody>
      </p:sp>
    </p:spTree>
    <p:extLst>
      <p:ext uri="{BB962C8B-B14F-4D97-AF65-F5344CB8AC3E}">
        <p14:creationId xmlns:p14="http://schemas.microsoft.com/office/powerpoint/2010/main" val="93445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Stumps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8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over-fitting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Over-fitting = fitting too closely to training set</a:t>
            </a:r>
          </a:p>
          <a:p>
            <a:r>
              <a:rPr lang="en-US" dirty="0"/>
              <a:t>Solution: limit how much Tree can learn</a:t>
            </a:r>
          </a:p>
          <a:p>
            <a:r>
              <a:rPr lang="en-US" dirty="0"/>
              <a:t>Instead of one deep Tree, combine many shallow ones</a:t>
            </a:r>
          </a:p>
          <a:p>
            <a:r>
              <a:rPr lang="en-US" dirty="0"/>
              <a:t>Many ensemble methods: Random Forests, Boosting…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7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Stumps, Revisited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089451" y="2601433"/>
            <a:ext cx="2778642" cy="7088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</p:spTree>
    <p:extLst>
      <p:ext uri="{BB962C8B-B14F-4D97-AF65-F5344CB8AC3E}">
        <p14:creationId xmlns:p14="http://schemas.microsoft.com/office/powerpoint/2010/main" val="1468082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14977" y="2255247"/>
            <a:ext cx="1637414" cy="16036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1191" y="2058768"/>
            <a:ext cx="2765593" cy="31157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038527" y="3264500"/>
            <a:ext cx="1365341" cy="3999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6" idx="0"/>
          </p:cNvCxnSpPr>
          <p:nvPr/>
        </p:nvCxnSpPr>
        <p:spPr>
          <a:xfrm flipV="1">
            <a:off x="6401937" y="2014669"/>
            <a:ext cx="1931" cy="322160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92853" y="5236270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11.5</a:t>
            </a:r>
          </a:p>
        </p:txBody>
      </p:sp>
    </p:spTree>
    <p:extLst>
      <p:ext uri="{BB962C8B-B14F-4D97-AF65-F5344CB8AC3E}">
        <p14:creationId xmlns:p14="http://schemas.microsoft.com/office/powerpoint/2010/main" val="1025334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Angle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089451" y="2601433"/>
            <a:ext cx="2778642" cy="7088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</p:spTree>
    <p:extLst>
      <p:ext uri="{BB962C8B-B14F-4D97-AF65-F5344CB8AC3E}">
        <p14:creationId xmlns:p14="http://schemas.microsoft.com/office/powerpoint/2010/main" val="1521746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Residuals: What We Missed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3924347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429231" y="3373697"/>
            <a:ext cx="10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3956416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3802762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094642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377784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362680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3860725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344114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402953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4432595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339466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411662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49525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328525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089451" y="2601433"/>
            <a:ext cx="2778642" cy="7088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66329" y="2608521"/>
            <a:ext cx="8966" cy="1315826"/>
          </a:xfrm>
          <a:prstGeom prst="line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277832" y="3944874"/>
            <a:ext cx="0" cy="750863"/>
          </a:xfrm>
          <a:prstGeom prst="line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93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against Residuals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3924347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3956416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3802762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094642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377784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362680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3860725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344114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402953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4432595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339466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411662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49525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328525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10805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11.5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020186" y="4316050"/>
            <a:ext cx="4712481" cy="12508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32667" y="3519170"/>
            <a:ext cx="1319724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712692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27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6732667" y="2201352"/>
            <a:ext cx="1319724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026784" y="2891635"/>
            <a:ext cx="1689865" cy="5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68279" y="4961860"/>
            <a:ext cx="2780932" cy="1855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089451" y="2601433"/>
            <a:ext cx="2778642" cy="7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stack models together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0805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11.5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712692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26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Predictor</a:t>
            </a:r>
          </a:p>
          <a:p>
            <a:r>
              <a:rPr lang="en-US" dirty="0"/>
              <a:t>Compute Residuals = Quality – Predicted</a:t>
            </a:r>
          </a:p>
          <a:p>
            <a:r>
              <a:rPr lang="en-US" dirty="0"/>
              <a:t>Learn a Tree against the Residuals</a:t>
            </a:r>
          </a:p>
          <a:p>
            <a:r>
              <a:rPr lang="en-US" dirty="0"/>
              <a:t>Update Predictor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dirty="0"/>
              <a:t>Predictor + Tree</a:t>
            </a:r>
          </a:p>
        </p:txBody>
      </p:sp>
    </p:spTree>
    <p:extLst>
      <p:ext uri="{BB962C8B-B14F-4D97-AF65-F5344CB8AC3E}">
        <p14:creationId xmlns:p14="http://schemas.microsoft.com/office/powerpoint/2010/main" val="3043447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9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you see the following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seen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crude prediction model with Stumps</a:t>
            </a:r>
          </a:p>
          <a:p>
            <a:r>
              <a:rPr lang="en-US" dirty="0"/>
              <a:t>Use cost function to compare model goodness</a:t>
            </a:r>
          </a:p>
          <a:p>
            <a:r>
              <a:rPr lang="en-US" dirty="0"/>
              <a:t>Combine weak models into a decent one</a:t>
            </a:r>
          </a:p>
          <a:p>
            <a:r>
              <a:rPr lang="en-US" dirty="0"/>
              <a:t>Model Validation &amp; Over-fitting</a:t>
            </a:r>
          </a:p>
        </p:txBody>
      </p:sp>
    </p:spTree>
    <p:extLst>
      <p:ext uri="{BB962C8B-B14F-4D97-AF65-F5344CB8AC3E}">
        <p14:creationId xmlns:p14="http://schemas.microsoft.com/office/powerpoint/2010/main" val="3072483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21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 ping me at: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www.brandewinder.com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mathias.brandewinder@gmail.com</a:t>
            </a:r>
          </a:p>
        </p:txBody>
      </p:sp>
      <p:pic>
        <p:nvPicPr>
          <p:cNvPr id="8" name="Picture 2" descr="http://www.machine-learning-projects-for-dot-net-developers.com/assets/book-cov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044" y="2201588"/>
            <a:ext cx="2518756" cy="35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9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Quality = f(Alcohol Level)</a:t>
            </a:r>
          </a:p>
          <a:p>
            <a:r>
              <a:rPr lang="en-US" dirty="0"/>
              <a:t>Quality = number</a:t>
            </a:r>
          </a:p>
          <a:p>
            <a:r>
              <a:rPr lang="en-US" dirty="0"/>
              <a:t>Alcohol Level = number</a:t>
            </a:r>
          </a:p>
          <a:p>
            <a:r>
              <a:rPr lang="en-US" dirty="0"/>
              <a:t>This is a </a:t>
            </a:r>
            <a:r>
              <a:rPr lang="en-US" b="1" dirty="0"/>
              <a:t>regression</a:t>
            </a:r>
            <a:r>
              <a:rPr lang="en-US" dirty="0"/>
              <a:t> model</a:t>
            </a:r>
          </a:p>
          <a:p>
            <a:r>
              <a:rPr lang="en-US" dirty="0"/>
              <a:t>Use a function f to predict Quality, given Alcohol Level</a:t>
            </a:r>
          </a:p>
        </p:txBody>
      </p:sp>
    </p:spTree>
    <p:extLst>
      <p:ext uri="{BB962C8B-B14F-4D97-AF65-F5344CB8AC3E}">
        <p14:creationId xmlns:p14="http://schemas.microsoft.com/office/powerpoint/2010/main" val="257706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fancy…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/>
          <p:cNvSpPr/>
          <p:nvPr/>
        </p:nvSpPr>
        <p:spPr>
          <a:xfrm>
            <a:off x="2551814" y="1765114"/>
            <a:ext cx="5500577" cy="3189657"/>
          </a:xfrm>
          <a:custGeom>
            <a:avLst/>
            <a:gdLst>
              <a:gd name="connsiteX0" fmla="*/ 5528930 w 5528930"/>
              <a:gd name="connsiteY0" fmla="*/ 0 h 3246474"/>
              <a:gd name="connsiteX1" fmla="*/ 4033284 w 5528930"/>
              <a:gd name="connsiteY1" fmla="*/ 645042 h 3246474"/>
              <a:gd name="connsiteX2" fmla="*/ 2927498 w 5528930"/>
              <a:gd name="connsiteY2" fmla="*/ 1325525 h 3246474"/>
              <a:gd name="connsiteX3" fmla="*/ 2041451 w 5528930"/>
              <a:gd name="connsiteY3" fmla="*/ 2601432 h 3246474"/>
              <a:gd name="connsiteX4" fmla="*/ 1233377 w 5528930"/>
              <a:gd name="connsiteY4" fmla="*/ 3083442 h 3246474"/>
              <a:gd name="connsiteX5" fmla="*/ 0 w 5528930"/>
              <a:gd name="connsiteY5" fmla="*/ 3246474 h 324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30" h="3246474">
                <a:moveTo>
                  <a:pt x="5528930" y="0"/>
                </a:moveTo>
                <a:cubicBezTo>
                  <a:pt x="4997893" y="212060"/>
                  <a:pt x="4466856" y="424121"/>
                  <a:pt x="4033284" y="645042"/>
                </a:cubicBezTo>
                <a:cubicBezTo>
                  <a:pt x="3599712" y="865963"/>
                  <a:pt x="3259470" y="999460"/>
                  <a:pt x="2927498" y="1325525"/>
                </a:cubicBezTo>
                <a:cubicBezTo>
                  <a:pt x="2595526" y="1651590"/>
                  <a:pt x="2323805" y="2308446"/>
                  <a:pt x="2041451" y="2601432"/>
                </a:cubicBezTo>
                <a:cubicBezTo>
                  <a:pt x="1759097" y="2894418"/>
                  <a:pt x="1573619" y="2975935"/>
                  <a:pt x="1233377" y="3083442"/>
                </a:cubicBezTo>
                <a:cubicBezTo>
                  <a:pt x="893135" y="3190949"/>
                  <a:pt x="215014" y="3222846"/>
                  <a:pt x="0" y="324647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not fancy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“People like it when there is a lot of alcohol”</a:t>
            </a:r>
          </a:p>
          <a:p>
            <a:r>
              <a:rPr lang="en-US" dirty="0"/>
              <a:t>If Alcohol Level is Low, Predicted Quality is Low</a:t>
            </a:r>
          </a:p>
          <a:p>
            <a:r>
              <a:rPr lang="en-US" dirty="0"/>
              <a:t>If Alcohol Level is High, Predicted Quality is High</a:t>
            </a:r>
          </a:p>
        </p:txBody>
      </p:sp>
    </p:spTree>
    <p:extLst>
      <p:ext uri="{BB962C8B-B14F-4D97-AF65-F5344CB8AC3E}">
        <p14:creationId xmlns:p14="http://schemas.microsoft.com/office/powerpoint/2010/main" val="296877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not fancy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61191" y="2105247"/>
            <a:ext cx="7088" cy="332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186" y="5174513"/>
            <a:ext cx="6032205" cy="20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529802" y="33736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8872" y="519504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 level</a:t>
            </a:r>
          </a:p>
        </p:txBody>
      </p:sp>
      <p:sp>
        <p:nvSpPr>
          <p:cNvPr id="29" name="Oval 28"/>
          <p:cNvSpPr/>
          <p:nvPr/>
        </p:nvSpPr>
        <p:spPr>
          <a:xfrm>
            <a:off x="2636874" y="4727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76876" y="457429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38010" y="4866170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0669" y="2441944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06185" y="439833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25672" y="4632253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75720" y="2105247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83618" y="269363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6784" y="3096699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599" y="205876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4353" y="278072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38337" y="3616641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1659" y="1949358"/>
            <a:ext cx="221998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032299" y="2601433"/>
            <a:ext cx="2778642" cy="7088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44234" y="4695736"/>
            <a:ext cx="2892054" cy="1094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36288" y="2058769"/>
            <a:ext cx="0" cy="350560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832" y="550978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= 10.5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170815" y="2601433"/>
            <a:ext cx="2918637" cy="70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136" y="2390065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7.2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36" y="450658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r>
              <a:rPr lang="en-US" dirty="0">
                <a:sym typeface="Symbol" panose="05050102010706020507" pitchFamily="18" charset="2"/>
              </a:rPr>
              <a:t>2</a:t>
            </a:r>
            <a:r>
              <a:rPr lang="en-US" dirty="0"/>
              <a:t>.3</a:t>
            </a:r>
          </a:p>
        </p:txBody>
      </p:sp>
    </p:spTree>
    <p:extLst>
      <p:ext uri="{BB962C8B-B14F-4D97-AF65-F5344CB8AC3E}">
        <p14:creationId xmlns:p14="http://schemas.microsoft.com/office/powerpoint/2010/main" val="316350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826</Words>
  <Application>Microsoft Office PowerPoint</Application>
  <PresentationFormat>Widescreen</PresentationFormat>
  <Paragraphs>199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Baskerville Old Face</vt:lpstr>
      <vt:lpstr>Calibri</vt:lpstr>
      <vt:lpstr>French Script MT</vt:lpstr>
      <vt:lpstr>Symbol</vt:lpstr>
      <vt:lpstr>Office Theme</vt:lpstr>
      <vt:lpstr>PowerPoint Presentation</vt:lpstr>
      <vt:lpstr>Goal: Recognize Good Wines</vt:lpstr>
      <vt:lpstr>Overall Plan</vt:lpstr>
      <vt:lpstr>Decision Stumps</vt:lpstr>
      <vt:lpstr>Suppose you see the following</vt:lpstr>
      <vt:lpstr>Relationship between variables</vt:lpstr>
      <vt:lpstr>If you are fancy…</vt:lpstr>
      <vt:lpstr>If you are not fancy</vt:lpstr>
      <vt:lpstr>If you are not fancy</vt:lpstr>
      <vt:lpstr>Prediction Stump</vt:lpstr>
      <vt:lpstr>Model Cost</vt:lpstr>
      <vt:lpstr>Model Cost (cont’d)</vt:lpstr>
      <vt:lpstr>Model Cost</vt:lpstr>
      <vt:lpstr>Workshop Material</vt:lpstr>
      <vt:lpstr>Coding time</vt:lpstr>
      <vt:lpstr>Recap</vt:lpstr>
      <vt:lpstr>Machine Learning side</vt:lpstr>
      <vt:lpstr>Functional Side</vt:lpstr>
      <vt:lpstr>From Stumps to Trees</vt:lpstr>
      <vt:lpstr>Stumps are a weak model</vt:lpstr>
      <vt:lpstr>What can we do?</vt:lpstr>
      <vt:lpstr>More Stumps</vt:lpstr>
      <vt:lpstr>More Stumps</vt:lpstr>
      <vt:lpstr>Composing Stumps</vt:lpstr>
      <vt:lpstr>Using all our input</vt:lpstr>
      <vt:lpstr>Multiple features</vt:lpstr>
      <vt:lpstr>Features</vt:lpstr>
      <vt:lpstr>Features</vt:lpstr>
      <vt:lpstr>Algorithm</vt:lpstr>
      <vt:lpstr>Demo: Discriminated Unions</vt:lpstr>
      <vt:lpstr>Coding time</vt:lpstr>
      <vt:lpstr>Recap</vt:lpstr>
      <vt:lpstr>Machine Learning side</vt:lpstr>
      <vt:lpstr>Under-Fitting</vt:lpstr>
      <vt:lpstr>“Just Right”</vt:lpstr>
      <vt:lpstr>Over-Fitting</vt:lpstr>
      <vt:lpstr>Functional Side</vt:lpstr>
      <vt:lpstr>Boosting</vt:lpstr>
      <vt:lpstr>Trees</vt:lpstr>
      <vt:lpstr>Avoiding over-fitting</vt:lpstr>
      <vt:lpstr>Stumps, Revisited</vt:lpstr>
      <vt:lpstr>The Tree Way</vt:lpstr>
      <vt:lpstr>Another Angle</vt:lpstr>
      <vt:lpstr>Residuals: What We Missed</vt:lpstr>
      <vt:lpstr>Correct against Residuals</vt:lpstr>
      <vt:lpstr>… and stack models together</vt:lpstr>
      <vt:lpstr>Algorithm</vt:lpstr>
      <vt:lpstr>Coding time</vt:lpstr>
      <vt:lpstr>Conclusion</vt:lpstr>
      <vt:lpstr>What we have seen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Château Èfcharpe Château Èfcharpe</dc:title>
  <dc:creator>Mathias Brandewinder</dc:creator>
  <cp:lastModifiedBy>Mathias Brandewinder</cp:lastModifiedBy>
  <cp:revision>46</cp:revision>
  <dcterms:created xsi:type="dcterms:W3CDTF">2016-10-08T12:43:40Z</dcterms:created>
  <dcterms:modified xsi:type="dcterms:W3CDTF">2016-12-04T11:40:37Z</dcterms:modified>
</cp:coreProperties>
</file>