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0" r:id="rId2"/>
    <p:sldId id="257" r:id="rId3"/>
    <p:sldId id="258" r:id="rId4"/>
    <p:sldId id="282" r:id="rId5"/>
    <p:sldId id="283" r:id="rId6"/>
    <p:sldId id="28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5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4C1AB-2CDF-4300-9586-43355EDD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5" y="486697"/>
            <a:ext cx="8141109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2D2700-11C1-4842-BB85-DE064CC8664F}"/>
              </a:ext>
            </a:extLst>
          </p:cNvPr>
          <p:cNvSpPr/>
          <p:nvPr/>
        </p:nvSpPr>
        <p:spPr>
          <a:xfrm>
            <a:off x="752167" y="693175"/>
            <a:ext cx="105450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 Baixa Fidelidade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Como o próprio nome indica, o protótipo de baixa fidelidade tem pouca fidelidade, ou seja, é bem diferente do produto final. </a:t>
            </a:r>
            <a:r>
              <a:rPr lang="pt-BR" sz="2800" b="1" dirty="0">
                <a:latin typeface="Montserrat"/>
              </a:rPr>
              <a:t>É o tipo de prototipagem</a:t>
            </a:r>
            <a:r>
              <a:rPr lang="pt-BR" sz="2800" dirty="0">
                <a:latin typeface="Montserrat"/>
              </a:rPr>
              <a:t> </a:t>
            </a:r>
            <a:r>
              <a:rPr lang="pt-BR" sz="2800" b="1" dirty="0">
                <a:latin typeface="Montserrat"/>
              </a:rPr>
              <a:t>mais simples de ser realizado.</a:t>
            </a:r>
            <a:endParaRPr lang="pt-BR" sz="2800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Esse tipo de protótipo tem um baixo nível de detalhes, mas representa as funcionalidades e é muito barato e rápido de fazer, além de ser facilmente descartável.</a:t>
            </a:r>
          </a:p>
          <a:p>
            <a:pPr algn="just"/>
            <a:r>
              <a:rPr lang="pt-BR" sz="2800" dirty="0">
                <a:latin typeface="Montserrat"/>
              </a:rPr>
              <a:t>Um exemplo desse tipo de protótipo é a tela de um aplicativo desenhada no papel, como no exemplo abaixo do </a:t>
            </a:r>
            <a:r>
              <a:rPr lang="pt-BR" sz="2800" dirty="0" err="1">
                <a:latin typeface="Montserrat"/>
              </a:rPr>
              <a:t>Spotify</a:t>
            </a:r>
            <a:r>
              <a:rPr lang="pt-BR" sz="2800" dirty="0">
                <a:latin typeface="Montserrat"/>
              </a:rPr>
              <a:t>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4439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5ACA0B-92EE-451A-B61E-7765761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2" y="855406"/>
            <a:ext cx="10109224" cy="40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43FDD1-E770-42ED-A226-BC05459E6171}"/>
              </a:ext>
            </a:extLst>
          </p:cNvPr>
          <p:cNvSpPr/>
          <p:nvPr/>
        </p:nvSpPr>
        <p:spPr>
          <a:xfrm>
            <a:off x="707923" y="545690"/>
            <a:ext cx="101321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 Alta Fidelidade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Ao contrário do protótipo de baixa fidelidade, </a:t>
            </a:r>
            <a:r>
              <a:rPr lang="pt-BR" sz="2800" b="1" dirty="0">
                <a:latin typeface="Montserrat"/>
              </a:rPr>
              <a:t>os protótipos de alta fidelidade são bem próximos do produto final.</a:t>
            </a:r>
            <a:r>
              <a:rPr lang="pt-BR" sz="2800" dirty="0">
                <a:latin typeface="Montserrat"/>
              </a:rPr>
              <a:t> Tenta apresentá-lo da forma mais fiel possível.</a:t>
            </a:r>
          </a:p>
          <a:p>
            <a:pPr algn="just"/>
            <a:r>
              <a:rPr lang="pt-BR" sz="2800" dirty="0">
                <a:latin typeface="Montserrat"/>
              </a:rPr>
              <a:t>O foco aqui está quase que totalmente nos aspectos visuais e de experiência do usuário. Também permite que o usuário navegue como se fosse o produto final.</a:t>
            </a:r>
          </a:p>
          <a:p>
            <a:pPr algn="just"/>
            <a:r>
              <a:rPr lang="pt-BR" sz="2800" dirty="0">
                <a:latin typeface="Montserrat"/>
              </a:rPr>
              <a:t>O exemplo abaixo é o mesmo do de cima, mas é um protótipo de alta fidelidade ao invés de um de baixa fidelidade.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736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575545-2317-4C68-96FF-F328D440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94" y="280219"/>
            <a:ext cx="9790090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BCBC2A9-E16B-41AB-8A58-DB0D42ED4EB3}"/>
              </a:ext>
            </a:extLst>
          </p:cNvPr>
          <p:cNvSpPr/>
          <p:nvPr/>
        </p:nvSpPr>
        <p:spPr>
          <a:xfrm>
            <a:off x="722671" y="619432"/>
            <a:ext cx="99846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Horizontal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b="1" dirty="0">
                <a:latin typeface="Montserrat"/>
              </a:rPr>
              <a:t>A prototipagem horizontal apresenta várias funcionalidades da versão final, mas não se aprofunda em cada uma delas.</a:t>
            </a:r>
            <a:r>
              <a:rPr lang="pt-BR" sz="2800" dirty="0">
                <a:latin typeface="Montserrat"/>
              </a:rPr>
              <a:t> Por isso, é recomendada nas etapas iniciais do projeto</a:t>
            </a:r>
          </a:p>
          <a:p>
            <a:pPr algn="just"/>
            <a:r>
              <a:rPr lang="pt-BR" sz="2800" dirty="0">
                <a:latin typeface="Montserrat"/>
              </a:rPr>
              <a:t>Na imagem abaixo, está a representação desse tipo de prototipagem. Na linha do topo, estão as funcionalidades; nas ramificações, há um aprofundamento delas. </a:t>
            </a:r>
          </a:p>
          <a:p>
            <a:pPr algn="just"/>
            <a:r>
              <a:rPr lang="pt-BR" sz="2800" dirty="0">
                <a:latin typeface="Montserrat"/>
              </a:rPr>
              <a:t>Na prototipagem horizontal, o foco é analisar apenas a primeira linha.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983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401D87-40F2-4418-81DC-06C770A6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9" y="457200"/>
            <a:ext cx="9438969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7920A2-5647-4348-BA77-A50CDFA950AB}"/>
              </a:ext>
            </a:extLst>
          </p:cNvPr>
          <p:cNvSpPr/>
          <p:nvPr/>
        </p:nvSpPr>
        <p:spPr>
          <a:xfrm>
            <a:off x="766916" y="596742"/>
            <a:ext cx="10220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Vertical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Já na prototipagem vertical, os requisitos são analisados de forma mais profunda. Porém, com mais detalhes, são apresentadas menos funcionalidades.</a:t>
            </a:r>
          </a:p>
          <a:p>
            <a:pPr algn="just"/>
            <a:r>
              <a:rPr lang="pt-BR" sz="2800" dirty="0">
                <a:latin typeface="Montserrat"/>
              </a:rPr>
              <a:t>Na imagem abaixo, está representada a prototipagem vertical. Você pode ver que o foco é nas ramificações, não na linha do topo. </a:t>
            </a:r>
          </a:p>
          <a:p>
            <a:pPr algn="just"/>
            <a:r>
              <a:rPr lang="pt-BR" sz="2800" dirty="0">
                <a:latin typeface="Montserrat"/>
              </a:rPr>
              <a:t>Esse tipo de prototipagem é ideal em estágios mais avançados do projeto e pode ajudar a refinar ainda mais as funcionalidades.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458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F31498-0B41-44AE-BB1A-DC8EBAF0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564125"/>
            <a:ext cx="9484852" cy="53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A10D82-BB70-496A-88F0-ABCD5B44B903}"/>
              </a:ext>
            </a:extLst>
          </p:cNvPr>
          <p:cNvSpPr/>
          <p:nvPr/>
        </p:nvSpPr>
        <p:spPr>
          <a:xfrm>
            <a:off x="1061884" y="678425"/>
            <a:ext cx="95422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Evolutiva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b="1" dirty="0">
                <a:latin typeface="Montserrat"/>
              </a:rPr>
              <a:t>O protótipo evolutivo passará por diversas transformações até chegar na versão final.</a:t>
            </a:r>
            <a:r>
              <a:rPr lang="pt-BR" sz="2800" dirty="0">
                <a:latin typeface="Montserrat"/>
              </a:rPr>
              <a:t> Ou seja, o protótipo será reutilizado ao longo do processo de desenvolvimento.</a:t>
            </a:r>
          </a:p>
          <a:p>
            <a:pPr algn="just"/>
            <a:r>
              <a:rPr lang="pt-BR" sz="2800" dirty="0">
                <a:latin typeface="Montserrat"/>
              </a:rPr>
              <a:t>O protótipo passará de um protótipo para ser a própria versão final. Isso acontece quando a prototipagem é feita através de uma ferramenta de desenvolvimento.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775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5182AB-E86A-480D-BF8F-1B94E880A5F8}"/>
              </a:ext>
            </a:extLst>
          </p:cNvPr>
          <p:cNvSpPr/>
          <p:nvPr/>
        </p:nvSpPr>
        <p:spPr>
          <a:xfrm>
            <a:off x="1430594" y="870155"/>
            <a:ext cx="9306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Prototipagem Descartável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Por fim, temos a prototipação descartável. É a prototipagem mais comum entre todas, porque geralmente </a:t>
            </a:r>
            <a:r>
              <a:rPr lang="pt-BR" sz="2800" b="1" dirty="0">
                <a:latin typeface="Montserrat"/>
              </a:rPr>
              <a:t>o protótipo é usado apenas para visualizar o produto, depois é descartado.</a:t>
            </a:r>
          </a:p>
          <a:p>
            <a:pPr algn="just"/>
            <a:r>
              <a:rPr lang="pt-BR" sz="2800" dirty="0">
                <a:latin typeface="Montserrat"/>
              </a:rPr>
              <a:t>Ou é um protótipo feito no papel ou são usadas ferramentas específicas para a sua criação</a:t>
            </a:r>
          </a:p>
        </p:txBody>
      </p:sp>
    </p:spTree>
    <p:extLst>
      <p:ext uri="{BB962C8B-B14F-4D97-AF65-F5344CB8AC3E}">
        <p14:creationId xmlns:p14="http://schemas.microsoft.com/office/powerpoint/2010/main" val="42382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08B118-3E11-463C-AAE4-886659C9EB23}"/>
              </a:ext>
            </a:extLst>
          </p:cNvPr>
          <p:cNvSpPr txBox="1"/>
          <p:nvPr/>
        </p:nvSpPr>
        <p:spPr>
          <a:xfrm>
            <a:off x="658367" y="597408"/>
            <a:ext cx="111572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Situação-Problema</a:t>
            </a:r>
          </a:p>
          <a:p>
            <a:endParaRPr lang="pt-BR" sz="2400" dirty="0"/>
          </a:p>
          <a:p>
            <a:r>
              <a:rPr lang="pt-BR" sz="2400" dirty="0"/>
              <a:t>Você assumiu uma demanda como programador para o desenvolvimento de um site de uma loja que venderá jogos eletrônicos e já criou uma primeira versão do projeto utilizando a forma tradicional de desenvolvimento, ou seja, com a estrutura de HTML, </a:t>
            </a:r>
            <a:r>
              <a:rPr lang="pt-BR" sz="2400" dirty="0" err="1"/>
              <a:t>Bootstrap</a:t>
            </a:r>
            <a:r>
              <a:rPr lang="pt-BR" sz="2400" dirty="0"/>
              <a:t>, CSS e </a:t>
            </a:r>
            <a:r>
              <a:rPr lang="pt-BR" sz="2400" dirty="0" err="1"/>
              <a:t>JavaScript</a:t>
            </a:r>
            <a:r>
              <a:rPr lang="pt-BR" sz="2400" dirty="0"/>
              <a:t>. No entanto, essa estrutura apresenta algumas desvantagens, como a repetição de códigos e a falta de compatibilidade com outras tecnologias.</a:t>
            </a:r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Tendo isso em vista, agora, você desenvolverá uma nova versão do mesmo projeto, mas aplicando um framework que otimizará o desenvolvimento de códigos, evitando repetições e melhorando a integração com o Back-End. Além disso, você deverá criar a documentação do sistema, que explica como utilizá-lo.</a:t>
            </a:r>
          </a:p>
          <a:p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9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5CA468-2241-4EDC-8B73-54B1D9C61BDF}"/>
              </a:ext>
            </a:extLst>
          </p:cNvPr>
          <p:cNvSpPr/>
          <p:nvPr/>
        </p:nvSpPr>
        <p:spPr>
          <a:xfrm>
            <a:off x="909484" y="675571"/>
            <a:ext cx="98420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Montserrat"/>
              </a:rPr>
              <a:t>Qual a diferença entre protótipo e MVP?</a:t>
            </a:r>
          </a:p>
          <a:p>
            <a:endParaRPr lang="pt-BR" sz="2800" b="1" dirty="0">
              <a:latin typeface="Montserrat"/>
            </a:endParaRPr>
          </a:p>
          <a:p>
            <a:pPr algn="just"/>
            <a:r>
              <a:rPr lang="pt-BR" sz="2800" dirty="0">
                <a:latin typeface="Montserrat"/>
              </a:rPr>
              <a:t>Quando falamos de desenvolvimento de startups, uma dúvida pode surgir em mente. Qual a diferença entre um protótipo e um MVP? E qual eu devo desenvolver?</a:t>
            </a:r>
            <a:endParaRPr lang="pt-BR" sz="28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9316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18AFF6-84F2-4203-AEFC-46CA723C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294967"/>
            <a:ext cx="9792928" cy="62680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4BBCB1-71FD-400F-B2A4-7F4D4FDC0B53}"/>
              </a:ext>
            </a:extLst>
          </p:cNvPr>
          <p:cNvSpPr txBox="1"/>
          <p:nvPr/>
        </p:nvSpPr>
        <p:spPr>
          <a:xfrm>
            <a:off x="7571232" y="5376672"/>
            <a:ext cx="303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252525"/>
                </a:solidFill>
                <a:latin typeface="Montserrat"/>
              </a:rPr>
              <a:t>Minimum</a:t>
            </a:r>
            <a:r>
              <a:rPr lang="pt-BR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b="1" dirty="0" err="1">
                <a:solidFill>
                  <a:srgbClr val="252525"/>
                </a:solidFill>
                <a:latin typeface="Montserrat"/>
              </a:rPr>
              <a:t>Viable</a:t>
            </a:r>
            <a:r>
              <a:rPr lang="pt-BR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b="1" dirty="0" err="1">
                <a:solidFill>
                  <a:srgbClr val="252525"/>
                </a:solidFill>
                <a:latin typeface="Montserrat"/>
              </a:rPr>
              <a:t>Product</a:t>
            </a:r>
            <a:r>
              <a:rPr lang="pt-BR" b="1" dirty="0">
                <a:solidFill>
                  <a:srgbClr val="252525"/>
                </a:solidFill>
                <a:latin typeface="Montserrat"/>
              </a:rPr>
              <a:t>, ou Mínimo </a:t>
            </a:r>
            <a:r>
              <a:rPr lang="pt-BR" b="1">
                <a:solidFill>
                  <a:srgbClr val="252525"/>
                </a:solidFill>
                <a:latin typeface="Montserrat"/>
              </a:rPr>
              <a:t>Produto Viável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7237CC5-24EA-4B1F-B636-9A702C6FF509}"/>
              </a:ext>
            </a:extLst>
          </p:cNvPr>
          <p:cNvCxnSpPr/>
          <p:nvPr/>
        </p:nvCxnSpPr>
        <p:spPr>
          <a:xfrm>
            <a:off x="6693408" y="3593592"/>
            <a:ext cx="1088136" cy="16550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719E8C5-705F-4F79-B5E0-FCD190A955FF}"/>
              </a:ext>
            </a:extLst>
          </p:cNvPr>
          <p:cNvSpPr/>
          <p:nvPr/>
        </p:nvSpPr>
        <p:spPr>
          <a:xfrm>
            <a:off x="899651" y="619433"/>
            <a:ext cx="98666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2525"/>
                </a:solidFill>
                <a:latin typeface="Montserrat"/>
              </a:rPr>
              <a:t>Essa imagem mostra perfeitamente a diferença entre protótipo e MVP.</a:t>
            </a:r>
          </a:p>
          <a:p>
            <a:pPr algn="just"/>
            <a:r>
              <a:rPr lang="pt-BR" sz="2800" b="1" dirty="0">
                <a:solidFill>
                  <a:srgbClr val="252525"/>
                </a:solidFill>
                <a:latin typeface="Montserrat"/>
              </a:rPr>
              <a:t>O protótipo é apenas uma representação do produto.</a:t>
            </a:r>
            <a:r>
              <a:rPr lang="pt-BR" sz="2800" dirty="0">
                <a:solidFill>
                  <a:srgbClr val="252525"/>
                </a:solidFill>
                <a:latin typeface="Montserrat"/>
              </a:rPr>
              <a:t> Ele serve para dar vida à ideia, permitindo que toda a equipe visualize e sugira mudanças antes de começar o desenvolvimento.</a:t>
            </a:r>
          </a:p>
          <a:p>
            <a:pPr algn="just"/>
            <a:r>
              <a:rPr lang="pt-BR" sz="2800" b="1" dirty="0">
                <a:solidFill>
                  <a:srgbClr val="252525"/>
                </a:solidFill>
                <a:latin typeface="Montserrat"/>
              </a:rPr>
              <a:t>Já o MVP (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Minimum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Viable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rgbClr val="252525"/>
                </a:solidFill>
                <a:latin typeface="Montserrat"/>
              </a:rPr>
              <a:t>Product</a:t>
            </a:r>
            <a:r>
              <a:rPr lang="pt-BR" sz="2800" b="1" dirty="0">
                <a:solidFill>
                  <a:srgbClr val="252525"/>
                </a:solidFill>
                <a:latin typeface="Montserrat"/>
              </a:rPr>
              <a:t>, ou Mínimo Produto Viável) é o equivalente a primeira versão do produto ou serviço.</a:t>
            </a:r>
            <a:r>
              <a:rPr lang="pt-BR" sz="2800" dirty="0">
                <a:solidFill>
                  <a:srgbClr val="252525"/>
                </a:solidFill>
                <a:latin typeface="Montserrat"/>
              </a:rPr>
              <a:t> </a:t>
            </a:r>
            <a:endParaRPr lang="pt-BR" sz="2800" b="0" i="0" dirty="0">
              <a:solidFill>
                <a:srgbClr val="252525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22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1DF68F-E0F0-4075-A48D-033F83B31CC4}"/>
              </a:ext>
            </a:extLst>
          </p:cNvPr>
          <p:cNvSpPr txBox="1"/>
          <p:nvPr/>
        </p:nvSpPr>
        <p:spPr>
          <a:xfrm>
            <a:off x="1682496" y="602127"/>
            <a:ext cx="91927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Desse modo, seus principais objetivos serão:</a:t>
            </a:r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- Desenvolver o Front-</a:t>
            </a:r>
            <a:r>
              <a:rPr lang="pt-BR" sz="2400" b="1" dirty="0" err="1"/>
              <a:t>End</a:t>
            </a:r>
            <a:r>
              <a:rPr lang="pt-BR" sz="2400" b="1" dirty="0"/>
              <a:t> do site utilizando o framework do </a:t>
            </a:r>
            <a:r>
              <a:rPr lang="pt-BR" sz="2400" b="1" dirty="0" err="1"/>
              <a:t>JavaScript</a:t>
            </a:r>
            <a:r>
              <a:rPr lang="pt-BR" sz="2400" b="1" dirty="0"/>
              <a:t> Angular, com sua biblioteca de estilização material.</a:t>
            </a:r>
            <a:endParaRPr lang="pt-BR" sz="2400" dirty="0"/>
          </a:p>
          <a:p>
            <a:r>
              <a:rPr lang="pt-BR" sz="2400" b="1" dirty="0"/>
              <a:t>- Criar a documentação do site, finalizando o projeto.</a:t>
            </a:r>
            <a:endParaRPr lang="pt-BR" sz="2400" dirty="0"/>
          </a:p>
          <a:p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Para resolver esses desafios, estude o material digital, participe do fórum de discussão, da </a:t>
            </a:r>
            <a:r>
              <a:rPr lang="pt-BR" sz="2400" dirty="0" err="1"/>
              <a:t>webinar</a:t>
            </a:r>
            <a:r>
              <a:rPr lang="pt-BR" sz="2400" dirty="0"/>
              <a:t>, dos encontros remotos e realize as atividades propostas.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97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73EBAF-3CB1-4357-AC51-7607DC9BAD38}"/>
              </a:ext>
            </a:extLst>
          </p:cNvPr>
          <p:cNvSpPr/>
          <p:nvPr/>
        </p:nvSpPr>
        <p:spPr>
          <a:xfrm>
            <a:off x="840657" y="973394"/>
            <a:ext cx="100141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Pesquisa</a:t>
            </a:r>
          </a:p>
          <a:p>
            <a:endParaRPr lang="pt-BR" sz="2800" b="1" dirty="0"/>
          </a:p>
          <a:p>
            <a:r>
              <a:rPr lang="pt-BR" sz="2800" dirty="0"/>
              <a:t>Seu principal objetivo é entender o público alvo e os possíveis concorrentes do produto. Ela se inicia com a definição de qual é o público alvo e, a partir dele, a criação de algumas </a:t>
            </a:r>
            <a:r>
              <a:rPr lang="pt-BR" sz="2800" i="1" dirty="0"/>
              <a:t>personas</a:t>
            </a:r>
            <a:r>
              <a:rPr lang="pt-BR" sz="2800" dirty="0"/>
              <a:t> para representarem os usuários e seus interesses.</a:t>
            </a:r>
          </a:p>
        </p:txBody>
      </p:sp>
    </p:spTree>
    <p:extLst>
      <p:ext uri="{BB962C8B-B14F-4D97-AF65-F5344CB8AC3E}">
        <p14:creationId xmlns:p14="http://schemas.microsoft.com/office/powerpoint/2010/main" val="6282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D376C5-83C6-4F64-9B54-2EA98A2F0DBF}"/>
              </a:ext>
            </a:extLst>
          </p:cNvPr>
          <p:cNvSpPr txBox="1"/>
          <p:nvPr/>
        </p:nvSpPr>
        <p:spPr>
          <a:xfrm>
            <a:off x="816864" y="1194816"/>
            <a:ext cx="9460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Ideação</a:t>
            </a:r>
          </a:p>
          <a:p>
            <a:endParaRPr lang="pt-BR" sz="2400" b="1" dirty="0"/>
          </a:p>
          <a:p>
            <a:r>
              <a:rPr lang="pt-BR" sz="2400" dirty="0"/>
              <a:t>É o momento em que as ideias e pesquisas da etapa anterior começa a tomar a forma de um produto. Sua primeira etapa é o diagrama de casos de uso, ele serve para mapear, a partir do ponto de vista dos usuários, as funcionalidades e possibilidades que serão desenvolvidas. Depois disso será feito o documento de requisitos, que define quais os processos que farão parte do processo de desenvolvimento. E com essas informações, é realizada uma previsão de orçamento do projeto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F3320A-6FEF-46B0-8749-ABB50583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23912"/>
            <a:ext cx="6667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1DEE24-1CD3-4DE3-BF99-2B6086C4457E}"/>
              </a:ext>
            </a:extLst>
          </p:cNvPr>
          <p:cNvSpPr/>
          <p:nvPr/>
        </p:nvSpPr>
        <p:spPr>
          <a:xfrm>
            <a:off x="1118048" y="384501"/>
            <a:ext cx="105479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O que é prototipagem?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b="1" dirty="0">
                <a:latin typeface="Montserrat"/>
              </a:rPr>
              <a:t>A prototipagem é uma forma de visualizar a sua ideia antes mesmo de tirá-la do papel.</a:t>
            </a:r>
            <a:r>
              <a:rPr lang="pt-BR" sz="2400" dirty="0">
                <a:latin typeface="Montserrat"/>
              </a:rPr>
              <a:t> Ela é de extrema importância para </a:t>
            </a:r>
            <a:r>
              <a:rPr lang="pt-BR" sz="2400" dirty="0">
                <a:solidFill>
                  <a:srgbClr val="FF4F11"/>
                </a:solidFill>
                <a:latin typeface="Montserrat"/>
              </a:rPr>
              <a:t>startups</a:t>
            </a:r>
            <a:r>
              <a:rPr lang="pt-BR" sz="2400" dirty="0">
                <a:latin typeface="Montserrat"/>
              </a:rPr>
              <a:t>, uma vez que evita maiores gastos no desenvolvimento.</a:t>
            </a:r>
          </a:p>
          <a:p>
            <a:pPr algn="just"/>
            <a:r>
              <a:rPr lang="pt-BR" sz="2400" dirty="0">
                <a:latin typeface="Montserrat"/>
              </a:rPr>
              <a:t>Então a prototipagem busca simular a experiência do usuário com a solução final e mostrar como serão as funcionalidades. É a tangibilização da ideia!</a:t>
            </a:r>
          </a:p>
          <a:p>
            <a:pPr algn="just"/>
            <a:r>
              <a:rPr lang="pt-BR" sz="2400" dirty="0">
                <a:latin typeface="Montserrat"/>
              </a:rPr>
              <a:t>O principal benefício de prototipar é, justamente, permitir ver a ideia no papel, tirando ela do mundo abstrato e jogando para o mundo material. Seu objetivo é validar os requisitos do usuário.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69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3A8DD0-6BB3-4541-9392-72227FBC56B0}"/>
              </a:ext>
            </a:extLst>
          </p:cNvPr>
          <p:cNvSpPr/>
          <p:nvPr/>
        </p:nvSpPr>
        <p:spPr>
          <a:xfrm>
            <a:off x="600462" y="285160"/>
            <a:ext cx="102058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Por que prototipar?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Mas, se você ainda não está convencido a prototipar, vamos ver alguns benefícios da prototipagem. Por que você deveria prototipar também?</a:t>
            </a:r>
          </a:p>
          <a:p>
            <a:pPr algn="just"/>
            <a:r>
              <a:rPr lang="pt-BR" sz="2400" b="1" dirty="0">
                <a:latin typeface="Montserrat"/>
              </a:rPr>
              <a:t>Sem custo de desenvolvimento: </a:t>
            </a:r>
            <a:r>
              <a:rPr lang="pt-BR" sz="2400" dirty="0">
                <a:latin typeface="Montserrat"/>
              </a:rPr>
              <a:t>a possibilidade de visualizar a solução antes mesmo de investir no seu desenvolvimento economiza muito tempo e dinheiro, além de evitar grandes falhas.</a:t>
            </a:r>
          </a:p>
          <a:p>
            <a:pPr algn="just"/>
            <a:r>
              <a:rPr lang="pt-BR" sz="2400" b="1" dirty="0">
                <a:latin typeface="Montserrat"/>
              </a:rPr>
              <a:t>Coletar feedbacks:</a:t>
            </a:r>
            <a:r>
              <a:rPr lang="pt-BR" sz="2400" dirty="0">
                <a:latin typeface="Montserrat"/>
              </a:rPr>
              <a:t> além da sua própria equipe, você pode mostrar o protótipo para os possíveis clientes e pedir feedbacks e sugestões. O que nos leva ao próximo ponto…</a:t>
            </a:r>
          </a:p>
          <a:p>
            <a:pPr algn="just"/>
            <a:r>
              <a:rPr lang="pt-BR" sz="2400" b="1" dirty="0">
                <a:latin typeface="Montserrat"/>
              </a:rPr>
              <a:t>Melhora a experiência:</a:t>
            </a:r>
            <a:r>
              <a:rPr lang="pt-BR" sz="2400" dirty="0">
                <a:latin typeface="Montserrat"/>
              </a:rPr>
              <a:t> se você entende o que um possível usuário pensa, o que ele gostou ou deixou de gostar, é possível adaptar e melhorar ao máximo a sua experiência.</a:t>
            </a:r>
          </a:p>
          <a:p>
            <a:pPr algn="just"/>
            <a:r>
              <a:rPr lang="pt-BR" sz="2400" dirty="0">
                <a:latin typeface="Montserrat"/>
              </a:rPr>
              <a:t>Outra vantagem pouco comentada é que a prototipagem</a:t>
            </a:r>
            <a:r>
              <a:rPr lang="pt-BR" sz="2400" b="1" dirty="0">
                <a:latin typeface="Montserrat"/>
              </a:rPr>
              <a:t> facilita a comunicação </a:t>
            </a:r>
            <a:r>
              <a:rPr lang="pt-BR" sz="2400" dirty="0">
                <a:latin typeface="Montserrat"/>
              </a:rPr>
              <a:t>entre diferentes áreas da empresa. Fica muito mais fácil para um desenvolvedor falar com alguém que cuida dos negócios, por exemplo.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875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E298034-CD46-4EE2-BFF5-ABDDC0575EC4}"/>
              </a:ext>
            </a:extLst>
          </p:cNvPr>
          <p:cNvSpPr/>
          <p:nvPr/>
        </p:nvSpPr>
        <p:spPr>
          <a:xfrm>
            <a:off x="722671" y="496723"/>
            <a:ext cx="103976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Montserrat"/>
              </a:rPr>
              <a:t>Tipos de prototipagem</a:t>
            </a:r>
          </a:p>
          <a:p>
            <a:endParaRPr lang="pt-BR" sz="2400" b="1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Há vários tipos de prototipagem que você pode usar dependendo do objetivo do protótipo. Dividimos esses tipos da seguinte forma.</a:t>
            </a:r>
          </a:p>
          <a:p>
            <a:pPr algn="just"/>
            <a:r>
              <a:rPr lang="pt-BR" sz="2400" dirty="0">
                <a:latin typeface="Montserrat"/>
              </a:rPr>
              <a:t> </a:t>
            </a:r>
          </a:p>
          <a:p>
            <a:pPr algn="just"/>
            <a:r>
              <a:rPr lang="pt-BR" sz="2400" b="1" dirty="0">
                <a:latin typeface="Montserrat"/>
              </a:rPr>
              <a:t>Baixa fidelidade X Alta fidelidade:</a:t>
            </a:r>
            <a:r>
              <a:rPr lang="pt-BR" sz="2400" dirty="0">
                <a:latin typeface="Montserrat"/>
              </a:rPr>
              <a:t> de acordo com o nível de fidelidade do protótipo com o produto final.</a:t>
            </a:r>
          </a:p>
          <a:p>
            <a:pPr algn="just"/>
            <a:r>
              <a:rPr lang="pt-BR" sz="2400" b="1" dirty="0">
                <a:latin typeface="Montserrat"/>
              </a:rPr>
              <a:t>Horizontal X Vertical:</a:t>
            </a:r>
            <a:r>
              <a:rPr lang="pt-BR" sz="2400" dirty="0">
                <a:latin typeface="Montserrat"/>
              </a:rPr>
              <a:t> de acordo com o escopo de funcionalidades e a profundidade dos protótipos.</a:t>
            </a:r>
          </a:p>
          <a:p>
            <a:pPr algn="just"/>
            <a:r>
              <a:rPr lang="pt-BR" sz="2400" b="1" dirty="0">
                <a:latin typeface="Montserrat"/>
              </a:rPr>
              <a:t>Descartável X Evolutivo:</a:t>
            </a:r>
            <a:r>
              <a:rPr lang="pt-BR" sz="2400" dirty="0">
                <a:latin typeface="Montserrat"/>
              </a:rPr>
              <a:t> se o protótipo será reutilizado ou não no desenvolvimento final.</a:t>
            </a:r>
          </a:p>
          <a:p>
            <a:pPr algn="just"/>
            <a:r>
              <a:rPr lang="pt-BR" sz="2400" dirty="0">
                <a:latin typeface="Montserrat"/>
              </a:rPr>
              <a:t>Vamos ver o que significa cada um deles!</a:t>
            </a:r>
            <a:endParaRPr lang="pt-BR" sz="2400" b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111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1329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Dos Reis</cp:lastModifiedBy>
  <cp:revision>53</cp:revision>
  <dcterms:created xsi:type="dcterms:W3CDTF">2018-10-25T18:17:28Z</dcterms:created>
  <dcterms:modified xsi:type="dcterms:W3CDTF">2022-03-12T17:58:35Z</dcterms:modified>
</cp:coreProperties>
</file>