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60" r:id="rId2"/>
    <p:sldId id="273" r:id="rId3"/>
    <p:sldId id="274" r:id="rId4"/>
    <p:sldId id="275" r:id="rId5"/>
    <p:sldId id="276" r:id="rId6"/>
    <p:sldId id="277" r:id="rId7"/>
    <p:sldId id="278" r:id="rId8"/>
    <p:sldId id="279" r:id="rId9"/>
    <p:sldId id="280" r:id="rId10"/>
    <p:sldId id="281" r:id="rId11"/>
    <p:sldId id="282" r:id="rId12"/>
    <p:sldId id="283" r:id="rId1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1E3C"/>
    <a:srgbClr val="A322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22"/>
    <p:restoredTop sz="94674"/>
  </p:normalViewPr>
  <p:slideViewPr>
    <p:cSldViewPr snapToGrid="0" snapToObjects="1">
      <p:cViewPr varScale="1">
        <p:scale>
          <a:sx n="65" d="100"/>
          <a:sy n="65" d="100"/>
        </p:scale>
        <p:origin x="6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95" d="100"/>
          <a:sy n="95" d="100"/>
        </p:scale>
        <p:origin x="3152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D3A1DF-988C-DD47-A2FC-66E8BC3ADC5C}" type="datetimeFigureOut">
              <a:rPr lang="pt-BR" smtClean="0"/>
              <a:t>21/10/2021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pt-BR"/>
              <a:t>Editar estilos de texto Mestre
Segundo nível
Terceiro nível
Quarto nível
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76F525-BAAF-C84F-B813-5FFD2F2D03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56462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_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spaço Reservado para Texto 14">
            <a:extLst>
              <a:ext uri="{FF2B5EF4-FFF2-40B4-BE49-F238E27FC236}">
                <a16:creationId xmlns:a16="http://schemas.microsoft.com/office/drawing/2014/main" id="{741322F5-93ED-4D68-A8FF-9359DF6E751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785060" y="2074736"/>
            <a:ext cx="8915514" cy="70788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defRPr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pt-BR" dirty="0"/>
              <a:t>Digitar seu título aqui</a:t>
            </a:r>
          </a:p>
        </p:txBody>
      </p:sp>
      <p:sp>
        <p:nvSpPr>
          <p:cNvPr id="17" name="Espaço Reservado para Texto 16">
            <a:extLst>
              <a:ext uri="{FF2B5EF4-FFF2-40B4-BE49-F238E27FC236}">
                <a16:creationId xmlns:a16="http://schemas.microsoft.com/office/drawing/2014/main" id="{2B77ECB5-455F-48E1-AC6C-CB94B5AD6A0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785060" y="3165925"/>
            <a:ext cx="3496729" cy="3412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rgbClr val="E51E3C"/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pt-BR" dirty="0"/>
              <a:t>Digitar seu subtítulo aqui</a:t>
            </a:r>
          </a:p>
        </p:txBody>
      </p:sp>
      <p:sp>
        <p:nvSpPr>
          <p:cNvPr id="19" name="Espaço Reservado para Texto 18">
            <a:extLst>
              <a:ext uri="{FF2B5EF4-FFF2-40B4-BE49-F238E27FC236}">
                <a16:creationId xmlns:a16="http://schemas.microsoft.com/office/drawing/2014/main" id="{94A25BC8-06B9-4702-900E-C725EC8984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84350" y="3686175"/>
            <a:ext cx="8323263" cy="89978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</a:defRPr>
            </a:lvl1pPr>
          </a:lstStyle>
          <a:p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At vero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eos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et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accusamus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et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iusto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odio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dignissimos</a:t>
            </a:r>
            <a:endParaRPr lang="pt-BR" sz="2000" dirty="0">
              <a:solidFill>
                <a:schemeClr val="tx1">
                  <a:lumMod val="65000"/>
                  <a:lumOff val="35000"/>
                </a:schemeClr>
              </a:solidFill>
              <a:latin typeface="Montserrat" pitchFamily="2" charset="77"/>
            </a:endParaRPr>
          </a:p>
          <a:p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praesentium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voluptatum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deleniti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atque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.</a:t>
            </a:r>
          </a:p>
          <a:p>
            <a:pPr lvl="0"/>
            <a:r>
              <a:rPr lang="pt-BR" dirty="0"/>
              <a:t> </a:t>
            </a:r>
          </a:p>
        </p:txBody>
      </p:sp>
      <p:sp>
        <p:nvSpPr>
          <p:cNvPr id="21" name="Espaço Reservado para Texto 20">
            <a:extLst>
              <a:ext uri="{FF2B5EF4-FFF2-40B4-BE49-F238E27FC236}">
                <a16:creationId xmlns:a16="http://schemas.microsoft.com/office/drawing/2014/main" id="{2CD3EFA3-E8FF-4777-8F73-3A0ED7F42EC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 rot="16200000">
            <a:off x="-195445" y="2677574"/>
            <a:ext cx="1367759" cy="224055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050" b="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0"/>
              </a:defRPr>
            </a:lvl1pPr>
          </a:lstStyle>
          <a:p>
            <a:pPr lvl="0"/>
            <a:r>
              <a:rPr lang="pt-BR" dirty="0"/>
              <a:t>JANEIRO 2019</a:t>
            </a:r>
          </a:p>
        </p:txBody>
      </p:sp>
    </p:spTree>
    <p:extLst>
      <p:ext uri="{BB962C8B-B14F-4D97-AF65-F5344CB8AC3E}">
        <p14:creationId xmlns:p14="http://schemas.microsoft.com/office/powerpoint/2010/main" val="4196019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_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Imagem 7">
            <a:extLst>
              <a:ext uri="{FF2B5EF4-FFF2-40B4-BE49-F238E27FC236}">
                <a16:creationId xmlns:a16="http://schemas.microsoft.com/office/drawing/2014/main" id="{94384EF9-9F88-3F44-960E-23228F2B7B5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16800" y="1"/>
            <a:ext cx="4675200" cy="685800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091D4AD5-11DD-4E82-960B-C503F0BDD19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621485" y="5652000"/>
            <a:ext cx="1783316" cy="600900"/>
          </a:xfrm>
          <a:prstGeom prst="rect">
            <a:avLst/>
          </a:prstGeom>
        </p:spPr>
      </p:pic>
      <p:sp>
        <p:nvSpPr>
          <p:cNvPr id="12" name="Espaço Reservado para Texto 14">
            <a:extLst>
              <a:ext uri="{FF2B5EF4-FFF2-40B4-BE49-F238E27FC236}">
                <a16:creationId xmlns:a16="http://schemas.microsoft.com/office/drawing/2014/main" id="{E8B551AC-1062-45BF-8F6C-49BD2028664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634452" y="2472844"/>
            <a:ext cx="4547502" cy="95615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="1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defRPr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pt-BR" dirty="0"/>
              <a:t>Digitar seu título aqui nesse campo</a:t>
            </a:r>
          </a:p>
        </p:txBody>
      </p:sp>
      <p:sp>
        <p:nvSpPr>
          <p:cNvPr id="13" name="Espaço Reservado para Texto 16">
            <a:extLst>
              <a:ext uri="{FF2B5EF4-FFF2-40B4-BE49-F238E27FC236}">
                <a16:creationId xmlns:a16="http://schemas.microsoft.com/office/drawing/2014/main" id="{A0D0365B-6FD1-4482-BC3D-ADA16531721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634452" y="2109725"/>
            <a:ext cx="3496729" cy="3412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1">
                <a:solidFill>
                  <a:srgbClr val="E51E3C"/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pt-BR" dirty="0"/>
              <a:t>Digitar seu subtítulo aqui</a:t>
            </a:r>
          </a:p>
        </p:txBody>
      </p:sp>
      <p:sp>
        <p:nvSpPr>
          <p:cNvPr id="14" name="Espaço Reservado para Texto 18">
            <a:extLst>
              <a:ext uri="{FF2B5EF4-FFF2-40B4-BE49-F238E27FC236}">
                <a16:creationId xmlns:a16="http://schemas.microsoft.com/office/drawing/2014/main" id="{E0957A65-0BA6-4042-A566-FBBCD4E11B1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633743" y="3783198"/>
            <a:ext cx="4848358" cy="1019147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</a:defRPr>
            </a:lvl1pPr>
          </a:lstStyle>
          <a:p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At vero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eos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et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accusamus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et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iusto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odio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digníssimos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praesentium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voluptatum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deleniti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atque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.</a:t>
            </a:r>
          </a:p>
          <a:p>
            <a:pPr lvl="0"/>
            <a:r>
              <a:rPr lang="pt-BR" dirty="0"/>
              <a:t> </a:t>
            </a:r>
          </a:p>
        </p:txBody>
      </p:sp>
      <p:sp>
        <p:nvSpPr>
          <p:cNvPr id="15" name="Espaço Reservado para Texto 20">
            <a:extLst>
              <a:ext uri="{FF2B5EF4-FFF2-40B4-BE49-F238E27FC236}">
                <a16:creationId xmlns:a16="http://schemas.microsoft.com/office/drawing/2014/main" id="{D769B9D2-9F94-480A-B9CA-79C5B8EC806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 rot="16200000">
            <a:off x="-195445" y="2677574"/>
            <a:ext cx="1367759" cy="224055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050" b="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0"/>
              </a:defRPr>
            </a:lvl1pPr>
          </a:lstStyle>
          <a:p>
            <a:pPr lvl="0"/>
            <a:r>
              <a:rPr lang="pt-BR" dirty="0"/>
              <a:t>JANEIRO 2019</a:t>
            </a:r>
          </a:p>
        </p:txBody>
      </p:sp>
    </p:spTree>
    <p:extLst>
      <p:ext uri="{BB962C8B-B14F-4D97-AF65-F5344CB8AC3E}">
        <p14:creationId xmlns:p14="http://schemas.microsoft.com/office/powerpoint/2010/main" val="1513852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_3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ço Reservado para Texto 20">
            <a:extLst>
              <a:ext uri="{FF2B5EF4-FFF2-40B4-BE49-F238E27FC236}">
                <a16:creationId xmlns:a16="http://schemas.microsoft.com/office/drawing/2014/main" id="{28CAF223-2313-4CD7-91B6-501139C3D33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 rot="16200000">
            <a:off x="-195445" y="2677574"/>
            <a:ext cx="1367759" cy="224055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050" b="0">
                <a:solidFill>
                  <a:schemeClr val="bg1"/>
                </a:solidFill>
                <a:latin typeface="Montserrat Medium" panose="00000600000000000000" pitchFamily="2" charset="0"/>
              </a:defRPr>
            </a:lvl1pPr>
          </a:lstStyle>
          <a:p>
            <a:pPr lvl="0"/>
            <a:r>
              <a:rPr lang="pt-BR" dirty="0"/>
              <a:t>JANEIRO 2019</a:t>
            </a:r>
          </a:p>
        </p:txBody>
      </p:sp>
      <p:sp>
        <p:nvSpPr>
          <p:cNvPr id="12" name="Espaço Reservado para Texto 14">
            <a:extLst>
              <a:ext uri="{FF2B5EF4-FFF2-40B4-BE49-F238E27FC236}">
                <a16:creationId xmlns:a16="http://schemas.microsoft.com/office/drawing/2014/main" id="{960D71C8-8756-424E-9251-B869DC4BD8D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634451" y="2295927"/>
            <a:ext cx="8661274" cy="181624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200" b="1">
                <a:solidFill>
                  <a:schemeClr val="bg1"/>
                </a:solidFill>
                <a:latin typeface="Montserrat" panose="00000500000000000000" pitchFamily="2" charset="0"/>
              </a:defRPr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pt-BR" dirty="0"/>
              <a:t>Digitar seu título aqui nesse campo</a:t>
            </a:r>
          </a:p>
        </p:txBody>
      </p:sp>
      <p:sp>
        <p:nvSpPr>
          <p:cNvPr id="13" name="Espaço Reservado para Texto 16">
            <a:extLst>
              <a:ext uri="{FF2B5EF4-FFF2-40B4-BE49-F238E27FC236}">
                <a16:creationId xmlns:a16="http://schemas.microsoft.com/office/drawing/2014/main" id="{985EDE45-596F-455F-8CFD-3A4E0528687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634452" y="1946038"/>
            <a:ext cx="6010507" cy="31936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1">
                <a:solidFill>
                  <a:schemeClr val="bg1"/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pt-BR" dirty="0"/>
              <a:t>Digitar seu subtítulo aqui</a:t>
            </a:r>
          </a:p>
        </p:txBody>
      </p:sp>
    </p:spTree>
    <p:extLst>
      <p:ext uri="{BB962C8B-B14F-4D97-AF65-F5344CB8AC3E}">
        <p14:creationId xmlns:p14="http://schemas.microsoft.com/office/powerpoint/2010/main" val="117422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_4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ço Reservado para Imagem 7">
            <a:extLst>
              <a:ext uri="{FF2B5EF4-FFF2-40B4-BE49-F238E27FC236}">
                <a16:creationId xmlns:a16="http://schemas.microsoft.com/office/drawing/2014/main" id="{B8881B08-C114-41E0-A225-495C930B29F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111200" y="1"/>
            <a:ext cx="8080800" cy="6858000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sp>
        <p:nvSpPr>
          <p:cNvPr id="17" name="Espaço Reservado para Texto 20">
            <a:extLst>
              <a:ext uri="{FF2B5EF4-FFF2-40B4-BE49-F238E27FC236}">
                <a16:creationId xmlns:a16="http://schemas.microsoft.com/office/drawing/2014/main" id="{D162C169-6ADC-4BE6-8F66-076EE57B47C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 rot="16200000">
            <a:off x="-195445" y="2973741"/>
            <a:ext cx="1367759" cy="224055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050" b="0">
                <a:solidFill>
                  <a:schemeClr val="bg1"/>
                </a:solidFill>
                <a:latin typeface="Montserrat Medium" panose="00000600000000000000" pitchFamily="2" charset="0"/>
              </a:defRPr>
            </a:lvl1pPr>
          </a:lstStyle>
          <a:p>
            <a:pPr lvl="0"/>
            <a:r>
              <a:rPr lang="pt-BR" dirty="0"/>
              <a:t>JANEIRO 2019</a:t>
            </a:r>
          </a:p>
        </p:txBody>
      </p:sp>
      <p:sp>
        <p:nvSpPr>
          <p:cNvPr id="18" name="Espaço Reservado para Texto 14">
            <a:extLst>
              <a:ext uri="{FF2B5EF4-FFF2-40B4-BE49-F238E27FC236}">
                <a16:creationId xmlns:a16="http://schemas.microsoft.com/office/drawing/2014/main" id="{1954C29C-77FC-4A9B-89A4-F058AC1802F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65189" y="2063631"/>
            <a:ext cx="3040877" cy="100005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="1">
                <a:solidFill>
                  <a:schemeClr val="bg1"/>
                </a:solidFill>
                <a:latin typeface="Montserrat" panose="00000500000000000000" pitchFamily="2" charset="0"/>
              </a:defRPr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pt-BR" dirty="0"/>
              <a:t>Digitar seu título aqui</a:t>
            </a:r>
          </a:p>
        </p:txBody>
      </p:sp>
      <p:sp>
        <p:nvSpPr>
          <p:cNvPr id="21" name="Espaço Reservado para Texto 20">
            <a:extLst>
              <a:ext uri="{FF2B5EF4-FFF2-40B4-BE49-F238E27FC236}">
                <a16:creationId xmlns:a16="http://schemas.microsoft.com/office/drawing/2014/main" id="{D851C657-C4B4-42FD-80F9-BE66B0D5DDC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65189" y="3429000"/>
            <a:ext cx="2981286" cy="117325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bg1"/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pt-BR" dirty="0"/>
              <a:t>At vero </a:t>
            </a:r>
            <a:r>
              <a:rPr lang="pt-BR" dirty="0" err="1"/>
              <a:t>eos</a:t>
            </a:r>
            <a:r>
              <a:rPr lang="pt-BR" dirty="0"/>
              <a:t> et </a:t>
            </a:r>
            <a:r>
              <a:rPr lang="pt-BR" dirty="0" err="1"/>
              <a:t>accus</a:t>
            </a:r>
            <a:r>
              <a:rPr lang="pt-BR" dirty="0"/>
              <a:t> </a:t>
            </a:r>
            <a:r>
              <a:rPr lang="pt-BR" dirty="0" err="1"/>
              <a:t>amus</a:t>
            </a:r>
            <a:r>
              <a:rPr lang="pt-BR" dirty="0"/>
              <a:t> et </a:t>
            </a:r>
            <a:r>
              <a:rPr lang="pt-BR" dirty="0" err="1"/>
              <a:t>iusto</a:t>
            </a:r>
            <a:r>
              <a:rPr lang="pt-BR" dirty="0"/>
              <a:t> </a:t>
            </a:r>
            <a:r>
              <a:rPr lang="pt-BR" dirty="0" err="1"/>
              <a:t>djanl</a:t>
            </a:r>
            <a:r>
              <a:rPr lang="pt-BR" dirty="0"/>
              <a:t> </a:t>
            </a:r>
            <a:r>
              <a:rPr lang="pt-BR" dirty="0" err="1"/>
              <a:t>kdepoe</a:t>
            </a:r>
            <a:r>
              <a:rPr lang="pt-BR" dirty="0"/>
              <a:t> p </a:t>
            </a:r>
            <a:r>
              <a:rPr lang="pt-BR" dirty="0" err="1"/>
              <a:t>kdpe</a:t>
            </a:r>
            <a:r>
              <a:rPr lang="pt-BR" dirty="0"/>
              <a:t> </a:t>
            </a:r>
            <a:r>
              <a:rPr lang="pt-BR" dirty="0" err="1"/>
              <a:t>poe</a:t>
            </a:r>
            <a:r>
              <a:rPr lang="pt-BR" dirty="0"/>
              <a:t> </a:t>
            </a:r>
            <a:r>
              <a:rPr lang="pt-BR" dirty="0" err="1"/>
              <a:t>dekpepd</a:t>
            </a:r>
            <a:r>
              <a:rPr lang="pt-BR" dirty="0"/>
              <a:t> </a:t>
            </a:r>
            <a:r>
              <a:rPr lang="pt-BR" dirty="0" err="1"/>
              <a:t>dkep</a:t>
            </a:r>
            <a:endParaRPr lang="pt-BR" dirty="0"/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2ACA8FCE-2A40-4A5E-8EDF-17CAC0C73E61}"/>
              </a:ext>
            </a:extLst>
          </p:cNvPr>
          <p:cNvSpPr/>
          <p:nvPr userDrawn="1"/>
        </p:nvSpPr>
        <p:spPr>
          <a:xfrm>
            <a:off x="4111200" y="0"/>
            <a:ext cx="8080800" cy="6858001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7468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_5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ço Reservado para Texto 20">
            <a:extLst>
              <a:ext uri="{FF2B5EF4-FFF2-40B4-BE49-F238E27FC236}">
                <a16:creationId xmlns:a16="http://schemas.microsoft.com/office/drawing/2014/main" id="{B292629F-8599-4F92-A11D-198792AE743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 rot="16200000">
            <a:off x="-195445" y="2544954"/>
            <a:ext cx="1367759" cy="224055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050" b="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0"/>
              </a:defRPr>
            </a:lvl1pPr>
          </a:lstStyle>
          <a:p>
            <a:pPr lvl="0"/>
            <a:r>
              <a:rPr lang="pt-BR" dirty="0"/>
              <a:t>JANEIRO 2019</a:t>
            </a:r>
          </a:p>
        </p:txBody>
      </p:sp>
      <p:sp>
        <p:nvSpPr>
          <p:cNvPr id="15" name="Espaço Reservado para Texto 14">
            <a:extLst>
              <a:ext uri="{FF2B5EF4-FFF2-40B4-BE49-F238E27FC236}">
                <a16:creationId xmlns:a16="http://schemas.microsoft.com/office/drawing/2014/main" id="{D6232B5F-98D9-4309-9DC0-CCF0ABEE97C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549643" y="2324513"/>
            <a:ext cx="8822865" cy="18845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200" b="1">
                <a:solidFill>
                  <a:srgbClr val="E51E3C"/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pt-BR" dirty="0"/>
              <a:t>Loren Ipsum </a:t>
            </a:r>
            <a:r>
              <a:rPr lang="pt-BR" dirty="0" err="1"/>
              <a:t>Dolor</a:t>
            </a:r>
            <a:r>
              <a:rPr lang="pt-BR" dirty="0"/>
              <a:t> </a:t>
            </a:r>
            <a:r>
              <a:rPr lang="pt-BR" dirty="0" err="1"/>
              <a:t>Sit</a:t>
            </a:r>
            <a:r>
              <a:rPr lang="pt-BR" dirty="0"/>
              <a:t> </a:t>
            </a:r>
            <a:r>
              <a:rPr lang="pt-BR" dirty="0" err="1"/>
              <a:t>Daef</a:t>
            </a:r>
            <a:endParaRPr lang="pt-BR" dirty="0"/>
          </a:p>
        </p:txBody>
      </p:sp>
      <p:sp>
        <p:nvSpPr>
          <p:cNvPr id="17" name="Espaço Reservado para Texto 16">
            <a:extLst>
              <a:ext uri="{FF2B5EF4-FFF2-40B4-BE49-F238E27FC236}">
                <a16:creationId xmlns:a16="http://schemas.microsoft.com/office/drawing/2014/main" id="{1C1E4346-AF9D-4723-AC91-8D1439E7155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549643" y="1880046"/>
            <a:ext cx="7308850" cy="30211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pt-BR" dirty="0">
                <a:latin typeface="Montserrat" panose="00000500000000000000" pitchFamily="2" charset="0"/>
              </a:rPr>
              <a:t>Et vero et </a:t>
            </a:r>
            <a:r>
              <a:rPr lang="pt-BR" dirty="0" err="1">
                <a:latin typeface="Montserrat" panose="00000500000000000000" pitchFamily="2" charset="0"/>
              </a:rPr>
              <a:t>iusto</a:t>
            </a:r>
            <a:r>
              <a:rPr lang="pt-BR" dirty="0">
                <a:latin typeface="Montserrat" panose="00000500000000000000" pitchFamily="2" charset="0"/>
              </a:rPr>
              <a:t> </a:t>
            </a:r>
            <a:r>
              <a:rPr lang="pt-BR" dirty="0" err="1">
                <a:latin typeface="Montserrat" panose="00000500000000000000" pitchFamily="2" charset="0"/>
              </a:rPr>
              <a:t>efsd</a:t>
            </a:r>
            <a:r>
              <a:rPr lang="pt-BR" dirty="0">
                <a:latin typeface="Montserrat" panose="00000500000000000000" pitchFamily="2" charset="0"/>
              </a:rPr>
              <a:t> </a:t>
            </a:r>
            <a:r>
              <a:rPr lang="pt-BR" dirty="0" err="1">
                <a:latin typeface="Montserrat" panose="00000500000000000000" pitchFamily="2" charset="0"/>
              </a:rPr>
              <a:t>apae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37296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_6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Imagem 7">
            <a:extLst>
              <a:ext uri="{FF2B5EF4-FFF2-40B4-BE49-F238E27FC236}">
                <a16:creationId xmlns:a16="http://schemas.microsoft.com/office/drawing/2014/main" id="{5520EFA0-1772-403D-A062-E6DD5F2BB24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1"/>
            <a:ext cx="6096000" cy="685800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3FFA5671-E4C1-4C02-9619-5D3BBC96BA0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621485" y="5652000"/>
            <a:ext cx="1783316" cy="600900"/>
          </a:xfrm>
          <a:prstGeom prst="rect">
            <a:avLst/>
          </a:prstGeom>
        </p:spPr>
      </p:pic>
      <p:sp>
        <p:nvSpPr>
          <p:cNvPr id="11" name="Espaço Reservado para Texto 14">
            <a:extLst>
              <a:ext uri="{FF2B5EF4-FFF2-40B4-BE49-F238E27FC236}">
                <a16:creationId xmlns:a16="http://schemas.microsoft.com/office/drawing/2014/main" id="{4AD7BF10-3B9A-4CAF-A211-E259F6A5860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549643" y="2324513"/>
            <a:ext cx="8822865" cy="18845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200" b="1">
                <a:solidFill>
                  <a:schemeClr val="bg1"/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pt-BR" dirty="0"/>
              <a:t>Loren Ipsum </a:t>
            </a:r>
            <a:r>
              <a:rPr lang="pt-BR" dirty="0" err="1"/>
              <a:t>Dolor</a:t>
            </a:r>
            <a:r>
              <a:rPr lang="pt-BR" dirty="0"/>
              <a:t> </a:t>
            </a:r>
            <a:r>
              <a:rPr lang="pt-BR" dirty="0" err="1"/>
              <a:t>Sit</a:t>
            </a:r>
            <a:r>
              <a:rPr lang="pt-BR" dirty="0"/>
              <a:t> </a:t>
            </a:r>
            <a:r>
              <a:rPr lang="pt-BR" dirty="0" err="1"/>
              <a:t>Daef</a:t>
            </a:r>
            <a:endParaRPr lang="pt-BR" dirty="0"/>
          </a:p>
        </p:txBody>
      </p:sp>
      <p:sp>
        <p:nvSpPr>
          <p:cNvPr id="12" name="Espaço Reservado para Texto 16">
            <a:extLst>
              <a:ext uri="{FF2B5EF4-FFF2-40B4-BE49-F238E27FC236}">
                <a16:creationId xmlns:a16="http://schemas.microsoft.com/office/drawing/2014/main" id="{C9666645-D8A0-4DFC-AED3-612867001E0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549643" y="1880046"/>
            <a:ext cx="7308850" cy="30211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>
                <a:solidFill>
                  <a:schemeClr val="bg1"/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pt-BR" dirty="0">
                <a:latin typeface="Montserrat" panose="00000500000000000000" pitchFamily="2" charset="0"/>
              </a:rPr>
              <a:t>Et vero et </a:t>
            </a:r>
            <a:r>
              <a:rPr lang="pt-BR" dirty="0" err="1">
                <a:latin typeface="Montserrat" panose="00000500000000000000" pitchFamily="2" charset="0"/>
              </a:rPr>
              <a:t>iusto</a:t>
            </a:r>
            <a:r>
              <a:rPr lang="pt-BR" dirty="0">
                <a:latin typeface="Montserrat" panose="00000500000000000000" pitchFamily="2" charset="0"/>
              </a:rPr>
              <a:t> </a:t>
            </a:r>
            <a:r>
              <a:rPr lang="pt-BR" dirty="0" err="1">
                <a:latin typeface="Montserrat" panose="00000500000000000000" pitchFamily="2" charset="0"/>
              </a:rPr>
              <a:t>efsd</a:t>
            </a:r>
            <a:r>
              <a:rPr lang="pt-BR" dirty="0">
                <a:latin typeface="Montserrat" panose="00000500000000000000" pitchFamily="2" charset="0"/>
              </a:rPr>
              <a:t> </a:t>
            </a:r>
            <a:r>
              <a:rPr lang="pt-BR" dirty="0" err="1">
                <a:latin typeface="Montserrat" panose="00000500000000000000" pitchFamily="2" charset="0"/>
              </a:rPr>
              <a:t>apae</a:t>
            </a:r>
            <a:endParaRPr lang="pt-BR" dirty="0"/>
          </a:p>
        </p:txBody>
      </p:sp>
      <p:sp>
        <p:nvSpPr>
          <p:cNvPr id="13" name="Espaço Reservado para Texto 20">
            <a:extLst>
              <a:ext uri="{FF2B5EF4-FFF2-40B4-BE49-F238E27FC236}">
                <a16:creationId xmlns:a16="http://schemas.microsoft.com/office/drawing/2014/main" id="{B08148B9-3BB7-4F2F-B353-8B1E8ACDC30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 rot="16200000">
            <a:off x="-195445" y="2754008"/>
            <a:ext cx="1367759" cy="224055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050" b="0">
                <a:solidFill>
                  <a:schemeClr val="bg1"/>
                </a:solidFill>
                <a:latin typeface="Montserrat Medium" panose="00000600000000000000" pitchFamily="2" charset="0"/>
              </a:defRPr>
            </a:lvl1pPr>
          </a:lstStyle>
          <a:p>
            <a:pPr lvl="0"/>
            <a:r>
              <a:rPr lang="pt-BR" dirty="0"/>
              <a:t>JANEIRO 2019</a:t>
            </a:r>
          </a:p>
        </p:txBody>
      </p:sp>
    </p:spTree>
    <p:extLst>
      <p:ext uri="{BB962C8B-B14F-4D97-AF65-F5344CB8AC3E}">
        <p14:creationId xmlns:p14="http://schemas.microsoft.com/office/powerpoint/2010/main" val="4050657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_9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Imagem 7">
            <a:extLst>
              <a:ext uri="{FF2B5EF4-FFF2-40B4-BE49-F238E27FC236}">
                <a16:creationId xmlns:a16="http://schemas.microsoft.com/office/drawing/2014/main" id="{5B078085-CFB3-474A-8AB2-6057F166766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099200" y="892800"/>
            <a:ext cx="3247200" cy="508320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10" name="Espaço Reservado para Texto 20">
            <a:extLst>
              <a:ext uri="{FF2B5EF4-FFF2-40B4-BE49-F238E27FC236}">
                <a16:creationId xmlns:a16="http://schemas.microsoft.com/office/drawing/2014/main" id="{2EA6C8C7-5399-4A1E-86C0-1D1FD1BFB46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 rot="16200000">
            <a:off x="-195445" y="2691537"/>
            <a:ext cx="1367759" cy="224055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050" b="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0"/>
              </a:defRPr>
            </a:lvl1pPr>
          </a:lstStyle>
          <a:p>
            <a:pPr lvl="0"/>
            <a:r>
              <a:rPr lang="pt-BR" dirty="0"/>
              <a:t>JANEIRO 2019</a:t>
            </a:r>
          </a:p>
        </p:txBody>
      </p:sp>
      <p:sp>
        <p:nvSpPr>
          <p:cNvPr id="11" name="Espaço Reservado para Texto 14">
            <a:extLst>
              <a:ext uri="{FF2B5EF4-FFF2-40B4-BE49-F238E27FC236}">
                <a16:creationId xmlns:a16="http://schemas.microsoft.com/office/drawing/2014/main" id="{00C13B46-ABB9-4116-865F-2BE6FE1A470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634452" y="2472844"/>
            <a:ext cx="4547502" cy="95615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="1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defRPr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pt-BR" dirty="0"/>
              <a:t>Digitar seu título aqui nesse campo</a:t>
            </a:r>
          </a:p>
        </p:txBody>
      </p:sp>
      <p:sp>
        <p:nvSpPr>
          <p:cNvPr id="12" name="Espaço Reservado para Texto 16">
            <a:extLst>
              <a:ext uri="{FF2B5EF4-FFF2-40B4-BE49-F238E27FC236}">
                <a16:creationId xmlns:a16="http://schemas.microsoft.com/office/drawing/2014/main" id="{98DB5B05-5EC5-4378-B425-3F331258D78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634452" y="2109725"/>
            <a:ext cx="3496729" cy="3412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1">
                <a:solidFill>
                  <a:srgbClr val="E51E3C"/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pt-BR" dirty="0"/>
              <a:t>Digitar seu subtítulo aqui</a:t>
            </a:r>
          </a:p>
        </p:txBody>
      </p:sp>
      <p:sp>
        <p:nvSpPr>
          <p:cNvPr id="13" name="Espaço Reservado para Texto 18">
            <a:extLst>
              <a:ext uri="{FF2B5EF4-FFF2-40B4-BE49-F238E27FC236}">
                <a16:creationId xmlns:a16="http://schemas.microsoft.com/office/drawing/2014/main" id="{2225EEEF-C35B-4BE1-9090-F3515CBF38A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633743" y="3783198"/>
            <a:ext cx="4848358" cy="1019147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</a:defRPr>
            </a:lvl1pPr>
          </a:lstStyle>
          <a:p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At vero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eos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et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accusamus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et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iusto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odio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digníssimos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praesentium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voluptatum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deleniti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atque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.</a:t>
            </a:r>
          </a:p>
          <a:p>
            <a:pPr lvl="0"/>
            <a:r>
              <a:rPr lang="pt-B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45343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_7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ço Reservado para Imagem 7">
            <a:extLst>
              <a:ext uri="{FF2B5EF4-FFF2-40B4-BE49-F238E27FC236}">
                <a16:creationId xmlns:a16="http://schemas.microsoft.com/office/drawing/2014/main" id="{27491348-2904-4E3C-976D-C9D70E984EF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1"/>
            <a:ext cx="6096000" cy="685800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D3941022-81D3-45E0-90AF-0C893CAC7DF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621485" y="5652000"/>
            <a:ext cx="1783316" cy="600900"/>
          </a:xfrm>
          <a:prstGeom prst="rect">
            <a:avLst/>
          </a:prstGeom>
        </p:spPr>
      </p:pic>
      <p:sp>
        <p:nvSpPr>
          <p:cNvPr id="14" name="Espaço Reservado para Texto 20">
            <a:extLst>
              <a:ext uri="{FF2B5EF4-FFF2-40B4-BE49-F238E27FC236}">
                <a16:creationId xmlns:a16="http://schemas.microsoft.com/office/drawing/2014/main" id="{E170FF94-C7C6-416D-A6D7-0E6AAF9DB80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 rot="16200000">
            <a:off x="-195445" y="2708495"/>
            <a:ext cx="1367759" cy="224055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050" b="0">
                <a:solidFill>
                  <a:schemeClr val="bg1"/>
                </a:solidFill>
                <a:latin typeface="Montserrat Medium" panose="00000600000000000000" pitchFamily="2" charset="0"/>
              </a:defRPr>
            </a:lvl1pPr>
          </a:lstStyle>
          <a:p>
            <a:pPr lvl="0"/>
            <a:r>
              <a:rPr lang="pt-BR" dirty="0"/>
              <a:t>JANEIRO 2019</a:t>
            </a:r>
          </a:p>
        </p:txBody>
      </p:sp>
      <p:sp>
        <p:nvSpPr>
          <p:cNvPr id="15" name="Espaço Reservado para Texto 14">
            <a:extLst>
              <a:ext uri="{FF2B5EF4-FFF2-40B4-BE49-F238E27FC236}">
                <a16:creationId xmlns:a16="http://schemas.microsoft.com/office/drawing/2014/main" id="{F336D416-E3A3-4C43-A714-47FF94D5546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549643" y="2324513"/>
            <a:ext cx="8822865" cy="18845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200" b="1">
                <a:solidFill>
                  <a:schemeClr val="bg1"/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pt-BR" dirty="0"/>
              <a:t>Loren Ipsum </a:t>
            </a:r>
            <a:r>
              <a:rPr lang="pt-BR" dirty="0" err="1"/>
              <a:t>Dolor</a:t>
            </a:r>
            <a:r>
              <a:rPr lang="pt-BR" dirty="0"/>
              <a:t> </a:t>
            </a:r>
            <a:r>
              <a:rPr lang="pt-BR" dirty="0" err="1"/>
              <a:t>Sit</a:t>
            </a:r>
            <a:r>
              <a:rPr lang="pt-BR" dirty="0"/>
              <a:t> </a:t>
            </a:r>
            <a:r>
              <a:rPr lang="pt-BR" dirty="0" err="1"/>
              <a:t>Daef</a:t>
            </a:r>
            <a:endParaRPr lang="pt-BR" dirty="0"/>
          </a:p>
        </p:txBody>
      </p:sp>
      <p:sp>
        <p:nvSpPr>
          <p:cNvPr id="16" name="Espaço Reservado para Texto 16">
            <a:extLst>
              <a:ext uri="{FF2B5EF4-FFF2-40B4-BE49-F238E27FC236}">
                <a16:creationId xmlns:a16="http://schemas.microsoft.com/office/drawing/2014/main" id="{74F99CB3-0673-4FF3-9B85-3B8440FFC62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549643" y="1880046"/>
            <a:ext cx="7308850" cy="30211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>
                <a:solidFill>
                  <a:schemeClr val="bg1"/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pt-BR" dirty="0">
                <a:latin typeface="Montserrat" panose="00000500000000000000" pitchFamily="2" charset="0"/>
              </a:rPr>
              <a:t>Et vero et </a:t>
            </a:r>
            <a:r>
              <a:rPr lang="pt-BR" dirty="0" err="1">
                <a:latin typeface="Montserrat" panose="00000500000000000000" pitchFamily="2" charset="0"/>
              </a:rPr>
              <a:t>iusto</a:t>
            </a:r>
            <a:r>
              <a:rPr lang="pt-BR" dirty="0">
                <a:latin typeface="Montserrat" panose="00000500000000000000" pitchFamily="2" charset="0"/>
              </a:rPr>
              <a:t> </a:t>
            </a:r>
            <a:r>
              <a:rPr lang="pt-BR" dirty="0" err="1">
                <a:latin typeface="Montserrat" panose="00000500000000000000" pitchFamily="2" charset="0"/>
              </a:rPr>
              <a:t>efsd</a:t>
            </a:r>
            <a:r>
              <a:rPr lang="pt-BR" dirty="0">
                <a:latin typeface="Montserrat" panose="00000500000000000000" pitchFamily="2" charset="0"/>
              </a:rPr>
              <a:t> </a:t>
            </a:r>
            <a:r>
              <a:rPr lang="pt-BR" dirty="0" err="1">
                <a:latin typeface="Montserrat" panose="00000500000000000000" pitchFamily="2" charset="0"/>
              </a:rPr>
              <a:t>apae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49885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_8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ço Reservado para Imagem 7">
            <a:extLst>
              <a:ext uri="{FF2B5EF4-FFF2-40B4-BE49-F238E27FC236}">
                <a16:creationId xmlns:a16="http://schemas.microsoft.com/office/drawing/2014/main" id="{D4967DCA-7669-49F9-A658-8E70FD0991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52800" y="1713600"/>
            <a:ext cx="6105600" cy="344880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13" name="Espaço Reservado para Texto 20">
            <a:extLst>
              <a:ext uri="{FF2B5EF4-FFF2-40B4-BE49-F238E27FC236}">
                <a16:creationId xmlns:a16="http://schemas.microsoft.com/office/drawing/2014/main" id="{26989E0A-3159-456E-8FF7-4A7FA0348C8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 rot="16200000">
            <a:off x="-195445" y="2691537"/>
            <a:ext cx="1367759" cy="224055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050" b="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0"/>
              </a:defRPr>
            </a:lvl1pPr>
          </a:lstStyle>
          <a:p>
            <a:pPr lvl="0"/>
            <a:r>
              <a:rPr lang="pt-BR" dirty="0"/>
              <a:t>JANEIRO 2019</a:t>
            </a:r>
          </a:p>
        </p:txBody>
      </p:sp>
      <p:sp>
        <p:nvSpPr>
          <p:cNvPr id="17" name="Espaço Reservado para Texto 14">
            <a:extLst>
              <a:ext uri="{FF2B5EF4-FFF2-40B4-BE49-F238E27FC236}">
                <a16:creationId xmlns:a16="http://schemas.microsoft.com/office/drawing/2014/main" id="{D14B1311-0417-45F1-9983-D3ECF2644EF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09462" y="2833431"/>
            <a:ext cx="3607643" cy="83372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defRPr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pt-BR" dirty="0"/>
              <a:t>Digitar seu título aqui nesse campo</a:t>
            </a:r>
          </a:p>
        </p:txBody>
      </p:sp>
      <p:sp>
        <p:nvSpPr>
          <p:cNvPr id="18" name="Espaço Reservado para Texto 16">
            <a:extLst>
              <a:ext uri="{FF2B5EF4-FFF2-40B4-BE49-F238E27FC236}">
                <a16:creationId xmlns:a16="http://schemas.microsoft.com/office/drawing/2014/main" id="{34CD557F-3E3F-43FE-AAD8-486BF7897E4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609462" y="3955431"/>
            <a:ext cx="3496729" cy="26204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1">
                <a:solidFill>
                  <a:srgbClr val="E51E3C"/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pt-BR" dirty="0"/>
              <a:t>Digitar seu subtítulo aqui</a:t>
            </a:r>
          </a:p>
        </p:txBody>
      </p:sp>
      <p:sp>
        <p:nvSpPr>
          <p:cNvPr id="21" name="Espaço Reservado para Texto 20">
            <a:extLst>
              <a:ext uri="{FF2B5EF4-FFF2-40B4-BE49-F238E27FC236}">
                <a16:creationId xmlns:a16="http://schemas.microsoft.com/office/drawing/2014/main" id="{0817470E-A528-433B-BD72-A4E57D729F9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608888" y="4235210"/>
            <a:ext cx="3608217" cy="94234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pt-BR" dirty="0" err="1">
                <a:latin typeface="Montserrat" panose="00000500000000000000" pitchFamily="2" charset="0"/>
              </a:rPr>
              <a:t>Mondwd</a:t>
            </a:r>
            <a:r>
              <a:rPr lang="pt-BR" dirty="0">
                <a:latin typeface="Montserrat" panose="00000500000000000000" pitchFamily="2" charset="0"/>
              </a:rPr>
              <a:t> </a:t>
            </a:r>
            <a:r>
              <a:rPr lang="pt-BR" dirty="0" err="1">
                <a:latin typeface="Montserrat" panose="00000500000000000000" pitchFamily="2" charset="0"/>
              </a:rPr>
              <a:t>jqwod</a:t>
            </a:r>
            <a:r>
              <a:rPr lang="pt-BR" dirty="0">
                <a:latin typeface="Montserrat" panose="00000500000000000000" pitchFamily="2" charset="0"/>
              </a:rPr>
              <a:t> </a:t>
            </a:r>
            <a:r>
              <a:rPr lang="pt-BR" dirty="0" err="1">
                <a:latin typeface="Montserrat" panose="00000500000000000000" pitchFamily="2" charset="0"/>
              </a:rPr>
              <a:t>dsoa</a:t>
            </a:r>
            <a:r>
              <a:rPr lang="pt-BR" dirty="0">
                <a:latin typeface="Montserrat" panose="00000500000000000000" pitchFamily="2" charset="0"/>
              </a:rPr>
              <a:t> os </a:t>
            </a:r>
            <a:r>
              <a:rPr lang="pt-BR" dirty="0" err="1">
                <a:latin typeface="Montserrat" panose="00000500000000000000" pitchFamily="2" charset="0"/>
              </a:rPr>
              <a:t>wdwo</a:t>
            </a:r>
            <a:r>
              <a:rPr lang="pt-BR" dirty="0">
                <a:latin typeface="Montserrat" panose="00000500000000000000" pitchFamily="2" charset="0"/>
              </a:rPr>
              <a:t> das </a:t>
            </a:r>
            <a:r>
              <a:rPr lang="pt-BR" dirty="0" err="1">
                <a:latin typeface="Montserrat" panose="00000500000000000000" pitchFamily="2" charset="0"/>
              </a:rPr>
              <a:t>oswo</a:t>
            </a:r>
            <a:r>
              <a:rPr lang="pt-BR" dirty="0">
                <a:latin typeface="Montserrat" panose="00000500000000000000" pitchFamily="2" charset="0"/>
              </a:rPr>
              <a:t> </a:t>
            </a:r>
            <a:r>
              <a:rPr lang="pt-BR" dirty="0" err="1">
                <a:latin typeface="Montserrat" panose="00000500000000000000" pitchFamily="2" charset="0"/>
              </a:rPr>
              <a:t>szoas</a:t>
            </a:r>
            <a:r>
              <a:rPr lang="pt-BR" dirty="0">
                <a:latin typeface="Montserrat" panose="00000500000000000000" pitchFamily="2" charset="0"/>
              </a:rPr>
              <a:t> </a:t>
            </a:r>
            <a:r>
              <a:rPr lang="pt-BR" dirty="0" err="1">
                <a:latin typeface="Montserrat" panose="00000500000000000000" pitchFamily="2" charset="0"/>
              </a:rPr>
              <a:t>osaowo</a:t>
            </a:r>
            <a:r>
              <a:rPr lang="pt-BR" dirty="0">
                <a:latin typeface="Montserrat" panose="00000500000000000000" pitchFamily="2" charset="0"/>
              </a:rPr>
              <a:t> soas </a:t>
            </a:r>
            <a:r>
              <a:rPr lang="pt-BR" dirty="0" err="1">
                <a:latin typeface="Montserrat" panose="00000500000000000000" pitchFamily="2" charset="0"/>
              </a:rPr>
              <a:t>dsaso</a:t>
            </a:r>
            <a:r>
              <a:rPr lang="pt-BR" dirty="0">
                <a:latin typeface="Montserrat" panose="00000500000000000000" pitchFamily="2" charset="0"/>
              </a:rPr>
              <a:t> </a:t>
            </a:r>
            <a:r>
              <a:rPr lang="pt-BR" dirty="0" err="1">
                <a:latin typeface="Montserrat" panose="00000500000000000000" pitchFamily="2" charset="0"/>
              </a:rPr>
              <a:t>owq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92155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43908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jpe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figma.com/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53194A3-C034-4215-98BF-57694317810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pt-BR" dirty="0"/>
              <a:t>Senai - 2021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FB7406F-F29A-4BA7-9EC8-B283FD4893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9807" y="1203705"/>
            <a:ext cx="8465574" cy="4354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3594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53194A3-C034-4215-98BF-57694317810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pt-BR" dirty="0"/>
              <a:t>Senai - 2021</a:t>
            </a:r>
          </a:p>
        </p:txBody>
      </p:sp>
      <p:pic>
        <p:nvPicPr>
          <p:cNvPr id="3" name="Image 7">
            <a:extLst>
              <a:ext uri="{FF2B5EF4-FFF2-40B4-BE49-F238E27FC236}">
                <a16:creationId xmlns:a16="http://schemas.microsoft.com/office/drawing/2014/main" id="{1D5B9AA2-8AAC-4BE5-93E3-6DA93A4AD58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527" b="3881"/>
          <a:stretch/>
        </p:blipFill>
        <p:spPr>
          <a:xfrm>
            <a:off x="6748456" y="3417932"/>
            <a:ext cx="5300547" cy="2432714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4" name="Image 8">
            <a:extLst>
              <a:ext uri="{FF2B5EF4-FFF2-40B4-BE49-F238E27FC236}">
                <a16:creationId xmlns:a16="http://schemas.microsoft.com/office/drawing/2014/main" id="{F40247F9-89CC-4876-B833-D56F00C64A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311" y="1841967"/>
            <a:ext cx="4882016" cy="1587033"/>
          </a:xfrm>
          <a:prstGeom prst="rect">
            <a:avLst/>
          </a:prstGeom>
        </p:spPr>
      </p:pic>
      <p:pic>
        <p:nvPicPr>
          <p:cNvPr id="6" name="Image 9">
            <a:extLst>
              <a:ext uri="{FF2B5EF4-FFF2-40B4-BE49-F238E27FC236}">
                <a16:creationId xmlns:a16="http://schemas.microsoft.com/office/drawing/2014/main" id="{C0CC11E6-670C-4979-99CD-BD7EC87CED4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5266"/>
          <a:stretch/>
        </p:blipFill>
        <p:spPr>
          <a:xfrm>
            <a:off x="2082781" y="3597448"/>
            <a:ext cx="2185075" cy="2879679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7" name="Image 11">
            <a:extLst>
              <a:ext uri="{FF2B5EF4-FFF2-40B4-BE49-F238E27FC236}">
                <a16:creationId xmlns:a16="http://schemas.microsoft.com/office/drawing/2014/main" id="{4B7B01C3-F5DC-489D-B628-FA0820BA470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503"/>
          <a:stretch/>
        </p:blipFill>
        <p:spPr>
          <a:xfrm>
            <a:off x="9266830" y="402127"/>
            <a:ext cx="2012261" cy="2879679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8" name="ZoneTexte 13">
            <a:extLst>
              <a:ext uri="{FF2B5EF4-FFF2-40B4-BE49-F238E27FC236}">
                <a16:creationId xmlns:a16="http://schemas.microsoft.com/office/drawing/2014/main" id="{231F22A6-2953-47E3-863C-2AB96C29C537}"/>
              </a:ext>
            </a:extLst>
          </p:cNvPr>
          <p:cNvSpPr txBox="1"/>
          <p:nvPr/>
        </p:nvSpPr>
        <p:spPr>
          <a:xfrm>
            <a:off x="734311" y="1059510"/>
            <a:ext cx="885967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Reestrutura o layout diminuindo os componentes, além de se adaptar aos demais tipos de resolução de telas.</a:t>
            </a:r>
          </a:p>
        </p:txBody>
      </p:sp>
      <p:sp>
        <p:nvSpPr>
          <p:cNvPr id="9" name="ZoneTexte 17">
            <a:extLst>
              <a:ext uri="{FF2B5EF4-FFF2-40B4-BE49-F238E27FC236}">
                <a16:creationId xmlns:a16="http://schemas.microsoft.com/office/drawing/2014/main" id="{BE597DAE-F385-4E36-B12D-A032B8E68B7C}"/>
              </a:ext>
            </a:extLst>
          </p:cNvPr>
          <p:cNvSpPr txBox="1"/>
          <p:nvPr/>
        </p:nvSpPr>
        <p:spPr>
          <a:xfrm>
            <a:off x="590266" y="655095"/>
            <a:ext cx="60937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b="1" dirty="0">
                <a:latin typeface="Calibri" panose="020F0502020204030204" pitchFamily="34" charset="0"/>
                <a:cs typeface="Calibri" panose="020F0502020204030204" pitchFamily="34" charset="0"/>
              </a:rPr>
              <a:t>b) Banner</a:t>
            </a:r>
          </a:p>
        </p:txBody>
      </p:sp>
    </p:spTree>
    <p:extLst>
      <p:ext uri="{BB962C8B-B14F-4D97-AF65-F5344CB8AC3E}">
        <p14:creationId xmlns:p14="http://schemas.microsoft.com/office/powerpoint/2010/main" val="42382117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53194A3-C034-4215-98BF-57694317810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pt-BR" dirty="0"/>
              <a:t>Senai - 2021</a:t>
            </a: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0385E00C-684C-4321-869E-5C68D221DB1B}"/>
              </a:ext>
            </a:extLst>
          </p:cNvPr>
          <p:cNvSpPr txBox="1">
            <a:spLocks/>
          </p:cNvSpPr>
          <p:nvPr/>
        </p:nvSpPr>
        <p:spPr>
          <a:xfrm>
            <a:off x="554262" y="344742"/>
            <a:ext cx="10515600" cy="119641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chemeClr val="bg1">
                    <a:lumMod val="95000"/>
                    <a:lumOff val="5000"/>
                  </a:schemeClr>
                </a:solidFill>
                <a:ea typeface="+mn-ea"/>
              </a:rPr>
              <a:t>d) Galeria</a:t>
            </a:r>
            <a:endParaRPr lang="pt-BR" sz="2400" b="1" dirty="0">
              <a:solidFill>
                <a:schemeClr val="bg1">
                  <a:lumMod val="95000"/>
                  <a:lumOff val="5000"/>
                </a:schemeClr>
              </a:solidFill>
              <a:ea typeface="+mn-ea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C0DC9E8F-491B-4FC2-B03C-BB484C061A1C}"/>
              </a:ext>
            </a:extLst>
          </p:cNvPr>
          <p:cNvSpPr txBox="1"/>
          <p:nvPr/>
        </p:nvSpPr>
        <p:spPr>
          <a:xfrm>
            <a:off x="530188" y="1329118"/>
            <a:ext cx="9589239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Na versão mobile, temos que diminuir a quantidade de componentes. Aplicar um carrossel de imagens na galeria pode ser uma boa alternativa, pois torna o layout mais sofisticado.</a:t>
            </a:r>
          </a:p>
          <a:p>
            <a:pPr algn="l"/>
            <a:endParaRPr lang="pt-BR" b="0" i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Pode-se criar um botão “veja mais” ou “saiba mais” para abrir uma página interna com as demais fotos.</a:t>
            </a:r>
          </a:p>
          <a:p>
            <a:pPr algn="l"/>
            <a:endParaRPr lang="pt-BR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endParaRPr lang="pt-BR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BDEDC2A0-0C00-432B-A2C3-0A36B34B81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205" t="63583" r="41217" b="10527"/>
          <a:stretch/>
        </p:blipFill>
        <p:spPr>
          <a:xfrm>
            <a:off x="1057309" y="2915917"/>
            <a:ext cx="4114800" cy="2520849"/>
          </a:xfrm>
          <a:prstGeom prst="rect">
            <a:avLst/>
          </a:prstGeom>
        </p:spPr>
      </p:pic>
      <p:pic>
        <p:nvPicPr>
          <p:cNvPr id="7" name="Image 2">
            <a:extLst>
              <a:ext uri="{FF2B5EF4-FFF2-40B4-BE49-F238E27FC236}">
                <a16:creationId xmlns:a16="http://schemas.microsoft.com/office/drawing/2014/main" id="{32C719B8-0017-4CA0-A104-280FCB7378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1156" t="31333" r="13440" b="56346"/>
          <a:stretch/>
        </p:blipFill>
        <p:spPr>
          <a:xfrm>
            <a:off x="6405348" y="4218243"/>
            <a:ext cx="1790971" cy="1232988"/>
          </a:xfrm>
          <a:prstGeom prst="rect">
            <a:avLst/>
          </a:prstGeom>
        </p:spPr>
      </p:pic>
      <p:pic>
        <p:nvPicPr>
          <p:cNvPr id="8" name="Image 6">
            <a:extLst>
              <a:ext uri="{FF2B5EF4-FFF2-40B4-BE49-F238E27FC236}">
                <a16:creationId xmlns:a16="http://schemas.microsoft.com/office/drawing/2014/main" id="{4681CAE5-A99D-45D5-A402-B08864DF13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7730" t="27346" r="2966" b="57094"/>
          <a:stretch/>
        </p:blipFill>
        <p:spPr>
          <a:xfrm>
            <a:off x="9906377" y="4425210"/>
            <a:ext cx="426100" cy="1011556"/>
          </a:xfrm>
          <a:prstGeom prst="rect">
            <a:avLst/>
          </a:prstGeom>
        </p:spPr>
      </p:pic>
      <p:sp>
        <p:nvSpPr>
          <p:cNvPr id="9" name="Título 1">
            <a:extLst>
              <a:ext uri="{FF2B5EF4-FFF2-40B4-BE49-F238E27FC236}">
                <a16:creationId xmlns:a16="http://schemas.microsoft.com/office/drawing/2014/main" id="{04C0457D-0A21-4C17-8845-B6F3D0A1BA9C}"/>
              </a:ext>
            </a:extLst>
          </p:cNvPr>
          <p:cNvSpPr txBox="1">
            <a:spLocks/>
          </p:cNvSpPr>
          <p:nvPr/>
        </p:nvSpPr>
        <p:spPr>
          <a:xfrm>
            <a:off x="706662" y="497142"/>
            <a:ext cx="10515600" cy="119641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ea typeface="+mn-ea"/>
              </a:rPr>
              <a:t>d) Galeria</a:t>
            </a:r>
          </a:p>
        </p:txBody>
      </p:sp>
    </p:spTree>
    <p:extLst>
      <p:ext uri="{BB962C8B-B14F-4D97-AF65-F5344CB8AC3E}">
        <p14:creationId xmlns:p14="http://schemas.microsoft.com/office/powerpoint/2010/main" val="6282246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53194A3-C034-4215-98BF-57694317810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pt-BR" dirty="0"/>
              <a:t>Senai - 2021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EF891D74-833C-4523-88B6-5BEA27895949}"/>
              </a:ext>
            </a:extLst>
          </p:cNvPr>
          <p:cNvSpPr txBox="1"/>
          <p:nvPr/>
        </p:nvSpPr>
        <p:spPr>
          <a:xfrm>
            <a:off x="1027978" y="1207008"/>
            <a:ext cx="918057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/>
              <a:t>Sites de Cores e Ícones</a:t>
            </a:r>
          </a:p>
          <a:p>
            <a:endParaRPr lang="pt-BR" sz="3600" dirty="0"/>
          </a:p>
          <a:p>
            <a:r>
              <a:rPr lang="pt-BR" sz="3600" dirty="0"/>
              <a:t>https://www.iconfinder.com/</a:t>
            </a:r>
          </a:p>
          <a:p>
            <a:r>
              <a:rPr lang="pt-BR" sz="3600" dirty="0"/>
              <a:t>https://br.pinterest.com/</a:t>
            </a:r>
          </a:p>
          <a:p>
            <a:r>
              <a:rPr lang="pt-BR" sz="3600" dirty="0"/>
              <a:t>https://www.behance.</a:t>
            </a:r>
            <a:r>
              <a:rPr lang="pt-BR" sz="3600" dirty="0">
                <a:solidFill>
                  <a:schemeClr val="bg1"/>
                </a:solidFill>
              </a:rPr>
              <a:t>net/</a:t>
            </a:r>
          </a:p>
        </p:txBody>
      </p:sp>
    </p:spTree>
    <p:extLst>
      <p:ext uri="{BB962C8B-B14F-4D97-AF65-F5344CB8AC3E}">
        <p14:creationId xmlns:p14="http://schemas.microsoft.com/office/powerpoint/2010/main" val="38001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53194A3-C034-4215-98BF-57694317810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pt-BR" dirty="0"/>
              <a:t>Senai - 2021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DE1314B6-05A6-40C9-89B7-EB4934EA5A96}"/>
              </a:ext>
            </a:extLst>
          </p:cNvPr>
          <p:cNvSpPr/>
          <p:nvPr/>
        </p:nvSpPr>
        <p:spPr>
          <a:xfrm>
            <a:off x="766916" y="635240"/>
            <a:ext cx="10043652" cy="5144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880"/>
              </a:lnSpc>
            </a:pPr>
            <a:r>
              <a:rPr lang="pt-BR" sz="2800" b="1" dirty="0" err="1">
                <a:solidFill>
                  <a:srgbClr val="00000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Figma</a:t>
            </a:r>
            <a:endParaRPr lang="pt-BR" sz="2800" b="1" dirty="0">
              <a:solidFill>
                <a:srgbClr val="000000"/>
              </a:solidFill>
              <a:latin typeface="Segoe UI" panose="020B0502040204020203" pitchFamily="34" charset="0"/>
              <a:ea typeface="Times New Roman" panose="02020603050405020304" pitchFamily="18" charset="0"/>
            </a:endParaRPr>
          </a:p>
          <a:p>
            <a:pPr>
              <a:lnSpc>
                <a:spcPts val="2880"/>
              </a:lnSpc>
            </a:pPr>
            <a:endParaRPr lang="pt-BR" sz="28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pt-BR" sz="2800" dirty="0" err="1">
                <a:latin typeface="Segoe UI" panose="020B0502040204020203" pitchFamily="34" charset="0"/>
                <a:ea typeface="Times New Roman" panose="02020603050405020304" pitchFamily="18" charset="0"/>
              </a:rPr>
              <a:t>Figma</a:t>
            </a:r>
            <a:r>
              <a:rPr lang="pt-BR" sz="2800" dirty="0">
                <a:latin typeface="Segoe UI" panose="020B0502040204020203" pitchFamily="34" charset="0"/>
                <a:ea typeface="Times New Roman" panose="02020603050405020304" pitchFamily="18" charset="0"/>
              </a:rPr>
              <a:t> é chamada de </a:t>
            </a:r>
            <a:r>
              <a:rPr lang="pt-BR" sz="2800" b="1" dirty="0">
                <a:latin typeface="Segoe UI" panose="020B0502040204020203" pitchFamily="34" charset="0"/>
                <a:ea typeface="Times New Roman" panose="02020603050405020304" pitchFamily="18" charset="0"/>
              </a:rPr>
              <a:t>ferramenta de design de interface colaborativa</a:t>
            </a:r>
            <a:r>
              <a:rPr lang="pt-BR" sz="2800" dirty="0">
                <a:latin typeface="Segoe UI" panose="020B0502040204020203" pitchFamily="34" charset="0"/>
                <a:ea typeface="Times New Roman" panose="02020603050405020304" pitchFamily="18" charset="0"/>
              </a:rPr>
              <a:t> . E se destaca pelo recurso de colaboração. Ele dá aos usuários a capacidade de compartilhar um arquivo de design com vários membros da equipe e obter feedback instantâneo uns dos outros por meio de comentários. Hoje em dia, a maioria das outras ferramentas de design também implementou o recurso de </a:t>
            </a:r>
            <a:r>
              <a:rPr lang="pt-BR" sz="2800" b="1" dirty="0">
                <a:latin typeface="Segoe UI" panose="020B0502040204020203" pitchFamily="34" charset="0"/>
                <a:ea typeface="Times New Roman" panose="02020603050405020304" pitchFamily="18" charset="0"/>
              </a:rPr>
              <a:t>colaboração</a:t>
            </a:r>
            <a:r>
              <a:rPr lang="pt-BR" sz="2800" dirty="0">
                <a:latin typeface="Segoe UI" panose="020B0502040204020203" pitchFamily="34" charset="0"/>
                <a:ea typeface="Times New Roman" panose="02020603050405020304" pitchFamily="18" charset="0"/>
              </a:rPr>
              <a:t> , mas </a:t>
            </a:r>
            <a:r>
              <a:rPr lang="pt-BR" sz="2800" dirty="0" err="1">
                <a:latin typeface="Segoe UI" panose="020B0502040204020203" pitchFamily="34" charset="0"/>
                <a:ea typeface="Times New Roman" panose="02020603050405020304" pitchFamily="18" charset="0"/>
              </a:rPr>
              <a:t>Figma</a:t>
            </a:r>
            <a:r>
              <a:rPr lang="pt-BR" sz="2800" dirty="0">
                <a:latin typeface="Segoe UI" panose="020B0502040204020203" pitchFamily="34" charset="0"/>
                <a:ea typeface="Times New Roman" panose="02020603050405020304" pitchFamily="18" charset="0"/>
              </a:rPr>
              <a:t> foi quem primeiro trouxe isso para a mesa.</a:t>
            </a:r>
            <a:endParaRPr lang="pt-BR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pt-BR" sz="2800" dirty="0" err="1">
                <a:latin typeface="Segoe UI" panose="020B0502040204020203" pitchFamily="34" charset="0"/>
                <a:ea typeface="Times New Roman" panose="02020603050405020304" pitchFamily="18" charset="0"/>
              </a:rPr>
              <a:t>Figma</a:t>
            </a:r>
            <a:r>
              <a:rPr lang="pt-BR" sz="2800" dirty="0">
                <a:latin typeface="Segoe UI" panose="020B0502040204020203" pitchFamily="34" charset="0"/>
                <a:ea typeface="Times New Roman" panose="02020603050405020304" pitchFamily="18" charset="0"/>
              </a:rPr>
              <a:t> também fornece muitos recursos, plug-ins e técnicas úteis que tornam seu fluxo de trabalho mais suave.</a:t>
            </a:r>
            <a:endParaRPr lang="pt-BR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2441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53194A3-C034-4215-98BF-57694317810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pt-BR" dirty="0"/>
              <a:t>Senai - 2021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102FDCC1-64E3-44A1-9948-CE51F081AEC1}"/>
              </a:ext>
            </a:extLst>
          </p:cNvPr>
          <p:cNvSpPr/>
          <p:nvPr/>
        </p:nvSpPr>
        <p:spPr>
          <a:xfrm>
            <a:off x="488434" y="441164"/>
            <a:ext cx="10460828" cy="52681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880"/>
              </a:lnSpc>
            </a:pPr>
            <a:r>
              <a:rPr lang="pt-BR" sz="2400" b="1" dirty="0">
                <a:solidFill>
                  <a:srgbClr val="00000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Por que usar o </a:t>
            </a:r>
            <a:r>
              <a:rPr lang="pt-BR" sz="2400" b="1" dirty="0" err="1">
                <a:solidFill>
                  <a:srgbClr val="00000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Figma</a:t>
            </a:r>
            <a:r>
              <a:rPr lang="pt-BR" sz="2400" b="1" dirty="0">
                <a:solidFill>
                  <a:srgbClr val="00000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?</a:t>
            </a:r>
          </a:p>
          <a:p>
            <a:pPr>
              <a:lnSpc>
                <a:spcPts val="2880"/>
              </a:lnSpc>
            </a:pPr>
            <a:endParaRPr lang="pt-BR" sz="24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pt-BR" sz="2400" dirty="0">
                <a:latin typeface="Segoe UI" panose="020B0502040204020203" pitchFamily="34" charset="0"/>
                <a:ea typeface="Times New Roman" panose="02020603050405020304" pitchFamily="18" charset="0"/>
              </a:rPr>
              <a:t>Apenas alguns anos atrás, em 2016,  </a:t>
            </a:r>
            <a:r>
              <a:rPr lang="pt-BR" sz="2400" b="1" u="sng" dirty="0" err="1">
                <a:solidFill>
                  <a:srgbClr val="3913B8"/>
                </a:solidFill>
                <a:latin typeface="Segoe UI" panose="020B0502040204020203" pitchFamily="34" charset="0"/>
                <a:ea typeface="Times New Roman" panose="02020603050405020304" pitchFamily="18" charset="0"/>
                <a:hlinkClick r:id="rId2"/>
              </a:rPr>
              <a:t>Figma</a:t>
            </a:r>
            <a:r>
              <a:rPr lang="pt-BR" sz="2400" dirty="0">
                <a:latin typeface="Segoe UI" panose="020B0502040204020203" pitchFamily="34" charset="0"/>
                <a:ea typeface="Times New Roman" panose="02020603050405020304" pitchFamily="18" charset="0"/>
              </a:rPr>
              <a:t>  surgiu como a primeira ferramenta de design que utilizou o poder e a acessibilidade da Web, enquanto prometia os mesmos recursos poderosos que você esperaria de um aplicativo nativo. Eles surpreenderam a todos com seu recurso de colaboração em tempo real. Os designers ficaram extasiados por finalmente poderem compartilhar seus designs com seus colegas de trabalho e clientes sem atrito e ver vários ponteiros do mouse desenhando formas simultaneamente. Foi como mágica.</a:t>
            </a:r>
            <a:endParaRPr lang="pt-BR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pt-BR" sz="2400" dirty="0">
                <a:latin typeface="Segoe UI" panose="020B0502040204020203" pitchFamily="34" charset="0"/>
                <a:ea typeface="Times New Roman" panose="02020603050405020304" pitchFamily="18" charset="0"/>
              </a:rPr>
              <a:t>Percorremos um longo caminho desde então. </a:t>
            </a:r>
            <a:r>
              <a:rPr lang="pt-BR" sz="2400" dirty="0" err="1">
                <a:latin typeface="Segoe UI" panose="020B0502040204020203" pitchFamily="34" charset="0"/>
                <a:ea typeface="Times New Roman" panose="02020603050405020304" pitchFamily="18" charset="0"/>
              </a:rPr>
              <a:t>Figma</a:t>
            </a:r>
            <a:r>
              <a:rPr lang="pt-BR" sz="2400" dirty="0">
                <a:latin typeface="Segoe UI" panose="020B0502040204020203" pitchFamily="34" charset="0"/>
                <a:ea typeface="Times New Roman" panose="02020603050405020304" pitchFamily="18" charset="0"/>
              </a:rPr>
              <a:t> elevou a fasquia para o nível mais alto, melhorando continuamente e implementando novos recursos. Hoje, tudo existe na Web e a </a:t>
            </a:r>
            <a:r>
              <a:rPr lang="pt-BR" sz="2400" dirty="0" err="1">
                <a:latin typeface="Segoe UI" panose="020B0502040204020203" pitchFamily="34" charset="0"/>
                <a:ea typeface="Times New Roman" panose="02020603050405020304" pitchFamily="18" charset="0"/>
              </a:rPr>
              <a:t>Figma</a:t>
            </a:r>
            <a:r>
              <a:rPr lang="pt-BR" sz="2400" dirty="0">
                <a:latin typeface="Segoe UI" panose="020B0502040204020203" pitchFamily="34" charset="0"/>
                <a:ea typeface="Times New Roman" panose="02020603050405020304" pitchFamily="18" charset="0"/>
              </a:rPr>
              <a:t> faz uso disso ao máximo, reunindo tudo para designers e desenvolvedores.</a:t>
            </a:r>
            <a:endParaRPr lang="pt-BR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7369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53194A3-C034-4215-98BF-57694317810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pt-BR" dirty="0"/>
              <a:t>Senai - 2021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5367815D-32A3-48AA-9E3C-D8DD79F28EA4}"/>
              </a:ext>
            </a:extLst>
          </p:cNvPr>
          <p:cNvSpPr txBox="1"/>
          <p:nvPr/>
        </p:nvSpPr>
        <p:spPr>
          <a:xfrm>
            <a:off x="1151906" y="807522"/>
            <a:ext cx="932213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O que é UX Design? </a:t>
            </a:r>
            <a:r>
              <a:rPr lang="pt-BR" sz="2400" dirty="0"/>
              <a:t> </a:t>
            </a:r>
          </a:p>
          <a:p>
            <a:endParaRPr lang="pt-BR" sz="2400" b="1" dirty="0"/>
          </a:p>
          <a:p>
            <a:r>
              <a:rPr lang="pt-BR" sz="2400" dirty="0"/>
              <a:t>Para começar, UX significa “</a:t>
            </a:r>
            <a:r>
              <a:rPr lang="pt-BR" sz="2400" b="1" dirty="0" err="1"/>
              <a:t>User</a:t>
            </a:r>
            <a:r>
              <a:rPr lang="pt-BR" sz="2400" b="1" dirty="0"/>
              <a:t> Experience”,</a:t>
            </a:r>
            <a:r>
              <a:rPr lang="pt-BR" sz="2400" dirty="0"/>
              <a:t> ou seja, experiência do usuário. Portanto, o UX Designer é aquele que precisa pensar e conceber todos os </a:t>
            </a:r>
            <a:r>
              <a:rPr lang="pt-BR" sz="2400" b="1" dirty="0"/>
              <a:t>aspectos da interação</a:t>
            </a:r>
            <a:r>
              <a:rPr lang="pt-BR" sz="2400" dirty="0"/>
              <a:t> entre o usuário e a experiência completa do produto, do início ao fim.  Em outras palavras: a forma como um produto é percebido por uma pessoa é a responsabilidade do</a:t>
            </a:r>
            <a:r>
              <a:rPr lang="pt-BR" sz="2400" b="1" dirty="0"/>
              <a:t> UX Designer</a:t>
            </a:r>
            <a:r>
              <a:rPr lang="pt-BR" sz="2400" dirty="0"/>
              <a:t>, além de ser ele quem precisa garantir que o produto flua de maneira lógica de uma etapa a outra. Para ficar ainda mais claro, aqui vai um exemplo: um novo usuário do Uber passa por um processo para se integrar à plataforma, certo? O quão fácil e intuitivo é esse processo é parte do bom trabalho de um UX Designer. </a:t>
            </a:r>
          </a:p>
          <a:p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7951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53194A3-C034-4215-98BF-57694317810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pt-BR" dirty="0"/>
              <a:t>Senai - 2021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930A254-6DFE-4D9E-A77E-FEFE86E24D52}"/>
              </a:ext>
            </a:extLst>
          </p:cNvPr>
          <p:cNvSpPr txBox="1"/>
          <p:nvPr/>
        </p:nvSpPr>
        <p:spPr>
          <a:xfrm>
            <a:off x="766917" y="914400"/>
            <a:ext cx="975462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Existe, ainda, uma subcategoria dentro do UX Design, chamada de UI (</a:t>
            </a:r>
            <a:r>
              <a:rPr lang="pt-BR" sz="2800" b="1" dirty="0" err="1"/>
              <a:t>User</a:t>
            </a:r>
            <a:r>
              <a:rPr lang="pt-BR" sz="2800" b="1" dirty="0"/>
              <a:t> Interface</a:t>
            </a:r>
            <a:r>
              <a:rPr lang="pt-BR" sz="2800" dirty="0"/>
              <a:t>), que significa interface do usuário. Mas o que isso quer dizer? Que o </a:t>
            </a:r>
            <a:r>
              <a:rPr lang="pt-BR" sz="2800" b="1" dirty="0"/>
              <a:t>UI Designer </a:t>
            </a:r>
            <a:r>
              <a:rPr lang="pt-BR" sz="2800" dirty="0"/>
              <a:t>é o responsável por como o</a:t>
            </a:r>
            <a:r>
              <a:rPr lang="pt-BR" sz="2800" b="1" dirty="0"/>
              <a:t> produto é organizado, disposto. </a:t>
            </a:r>
            <a:r>
              <a:rPr lang="pt-BR" sz="2800" dirty="0"/>
              <a:t>O UI Designer é também o profissional que vai desenhar</a:t>
            </a:r>
            <a:r>
              <a:rPr lang="pt-BR" sz="2800" b="1" dirty="0"/>
              <a:t> (design!) cada tela ou página a qual o usuário vai navegar.</a:t>
            </a:r>
            <a:r>
              <a:rPr lang="pt-BR" sz="2800" dirty="0"/>
              <a:t> Sua tarefa é garantir que a interface do usuário (UI) comunique visualmente com tudo o que foi </a:t>
            </a:r>
            <a:r>
              <a:rPr lang="pt-BR" sz="2800" dirty="0">
                <a:solidFill>
                  <a:schemeClr val="bg1"/>
                </a:solidFill>
              </a:rPr>
              <a:t>pensado pelo UX Designer.</a:t>
            </a:r>
          </a:p>
        </p:txBody>
      </p:sp>
    </p:spTree>
    <p:extLst>
      <p:ext uri="{BB962C8B-B14F-4D97-AF65-F5344CB8AC3E}">
        <p14:creationId xmlns:p14="http://schemas.microsoft.com/office/powerpoint/2010/main" val="9198322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53194A3-C034-4215-98BF-57694317810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pt-BR" dirty="0"/>
              <a:t>Senai - 2021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0A91699-AB39-491A-AC0F-EB57422C5B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1509712"/>
            <a:ext cx="7315200" cy="3838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3997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53194A3-C034-4215-98BF-57694317810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pt-BR" dirty="0"/>
              <a:t>Senai - 2021</a:t>
            </a: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FAB42DA0-1C7D-4B85-827A-2E07500496FB}"/>
              </a:ext>
            </a:extLst>
          </p:cNvPr>
          <p:cNvSpPr txBox="1">
            <a:spLocks/>
          </p:cNvSpPr>
          <p:nvPr/>
        </p:nvSpPr>
        <p:spPr>
          <a:xfrm>
            <a:off x="838200" y="494270"/>
            <a:ext cx="10515600" cy="119641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/>
              <a:t>Protótipo para </a:t>
            </a:r>
            <a:r>
              <a:rPr lang="pt-BR" i="1"/>
              <a:t>mobile</a:t>
            </a:r>
            <a:endParaRPr lang="pt-BR" i="1" dirty="0"/>
          </a:p>
        </p:txBody>
      </p:sp>
      <p:pic>
        <p:nvPicPr>
          <p:cNvPr id="4" name="Image 18">
            <a:extLst>
              <a:ext uri="{FF2B5EF4-FFF2-40B4-BE49-F238E27FC236}">
                <a16:creationId xmlns:a16="http://schemas.microsoft.com/office/drawing/2014/main" id="{64F3A1EE-628E-466A-BA80-BCA8CB6AD7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546" t="6809" r="25130"/>
          <a:stretch/>
        </p:blipFill>
        <p:spPr>
          <a:xfrm>
            <a:off x="5703498" y="1194551"/>
            <a:ext cx="4731740" cy="4939827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C037220B-5A6B-49E5-968A-FDB8F54BB3F2}"/>
              </a:ext>
            </a:extLst>
          </p:cNvPr>
          <p:cNvSpPr txBox="1"/>
          <p:nvPr/>
        </p:nvSpPr>
        <p:spPr>
          <a:xfrm>
            <a:off x="1011656" y="2667122"/>
            <a:ext cx="4280647" cy="1295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dirty="0">
                <a:solidFill>
                  <a:srgbClr val="014E8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Prancheta para layout – desktop / 1920px </a:t>
            </a:r>
          </a:p>
          <a:p>
            <a:pPr algn="just">
              <a:lnSpc>
                <a:spcPct val="150000"/>
              </a:lnSpc>
            </a:pPr>
            <a:r>
              <a:rPr lang="pt-BR" dirty="0">
                <a:solidFill>
                  <a:srgbClr val="85BB9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Prancheta para layout – tablet / 768px </a:t>
            </a:r>
          </a:p>
          <a:p>
            <a:pPr algn="just">
              <a:lnSpc>
                <a:spcPct val="150000"/>
              </a:lnSpc>
            </a:pPr>
            <a:r>
              <a:rPr lang="pt-BR" dirty="0">
                <a:solidFill>
                  <a:srgbClr val="992C4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Prancheta para layout – mobile / 320px</a:t>
            </a:r>
          </a:p>
        </p:txBody>
      </p:sp>
    </p:spTree>
    <p:extLst>
      <p:ext uri="{BB962C8B-B14F-4D97-AF65-F5344CB8AC3E}">
        <p14:creationId xmlns:p14="http://schemas.microsoft.com/office/powerpoint/2010/main" val="22145870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53194A3-C034-4215-98BF-57694317810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pt-BR" dirty="0"/>
              <a:t>Senai - 2021</a:t>
            </a: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4D529783-3ACA-4925-84F7-28BD2E32162B}"/>
              </a:ext>
            </a:extLst>
          </p:cNvPr>
          <p:cNvSpPr txBox="1">
            <a:spLocks/>
          </p:cNvSpPr>
          <p:nvPr/>
        </p:nvSpPr>
        <p:spPr>
          <a:xfrm>
            <a:off x="838200" y="494270"/>
            <a:ext cx="10515600" cy="119641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chemeClr val="bg1">
                    <a:lumMod val="95000"/>
                    <a:lumOff val="5000"/>
                  </a:schemeClr>
                </a:solidFill>
                <a:ea typeface="+mn-ea"/>
              </a:rPr>
              <a:t>a) Menu</a:t>
            </a:r>
            <a:endParaRPr lang="pt-BR" sz="2400" b="1" dirty="0">
              <a:solidFill>
                <a:schemeClr val="bg1">
                  <a:lumMod val="95000"/>
                  <a:lumOff val="5000"/>
                </a:schemeClr>
              </a:solidFill>
              <a:ea typeface="+mn-ea"/>
            </a:endParaRP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34D4D1F3-E45C-4AE9-A603-4CB6E5C31B8F}"/>
              </a:ext>
            </a:extLst>
          </p:cNvPr>
          <p:cNvSpPr txBox="1">
            <a:spLocks/>
          </p:cNvSpPr>
          <p:nvPr/>
        </p:nvSpPr>
        <p:spPr>
          <a:xfrm>
            <a:off x="916105" y="1421055"/>
            <a:ext cx="10015751" cy="13722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753954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pPr marL="342900" indent="-34290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pt-BR" sz="7200" dirty="0" err="1">
                <a:solidFill>
                  <a:schemeClr val="tx1"/>
                </a:solidFill>
                <a:ea typeface="+mn-ea"/>
              </a:rPr>
              <a:t>Navbar</a:t>
            </a:r>
            <a:r>
              <a:rPr lang="pt-BR" sz="7200" dirty="0">
                <a:solidFill>
                  <a:schemeClr val="tx1"/>
                </a:solidFill>
                <a:ea typeface="+mn-ea"/>
              </a:rPr>
              <a:t>: desktop para mudança.</a:t>
            </a:r>
          </a:p>
          <a:p>
            <a:pPr marL="342900" indent="-34290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pt-BR" sz="7200" dirty="0">
                <a:solidFill>
                  <a:schemeClr val="tx1"/>
                </a:solidFill>
                <a:ea typeface="+mn-ea"/>
              </a:rPr>
              <a:t>Serão três links: home, jogos e contato.</a:t>
            </a:r>
          </a:p>
          <a:p>
            <a:pPr marL="342900" indent="-34290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pt-BR" sz="7200" dirty="0">
                <a:solidFill>
                  <a:schemeClr val="tx1"/>
                </a:solidFill>
                <a:ea typeface="+mn-ea"/>
              </a:rPr>
              <a:t>Criar o menu </a:t>
            </a:r>
            <a:r>
              <a:rPr lang="pt-BR" sz="7200" dirty="0">
                <a:solidFill>
                  <a:schemeClr val="bg1">
                    <a:lumMod val="95000"/>
                    <a:lumOff val="5000"/>
                  </a:schemeClr>
                </a:solidFill>
                <a:ea typeface="+mn-ea"/>
              </a:rPr>
              <a:t>hambúrguer (menu que ocultará os links).</a:t>
            </a:r>
          </a:p>
          <a:p>
            <a:endParaRPr lang="pt-BR" sz="2400" dirty="0">
              <a:solidFill>
                <a:schemeClr val="bg1">
                  <a:lumMod val="95000"/>
                  <a:lumOff val="5000"/>
                </a:schemeClr>
              </a:solidFill>
              <a:ea typeface="+mn-ea"/>
            </a:endParaRPr>
          </a:p>
          <a:p>
            <a:r>
              <a:rPr lang="pt-BR" sz="2400" dirty="0">
                <a:solidFill>
                  <a:schemeClr val="bg1">
                    <a:lumMod val="95000"/>
                    <a:lumOff val="5000"/>
                  </a:schemeClr>
                </a:solidFill>
                <a:ea typeface="+mn-ea"/>
              </a:rPr>
              <a:t>  </a:t>
            </a:r>
          </a:p>
        </p:txBody>
      </p:sp>
      <p:pic>
        <p:nvPicPr>
          <p:cNvPr id="6" name="Image 2">
            <a:extLst>
              <a:ext uri="{FF2B5EF4-FFF2-40B4-BE49-F238E27FC236}">
                <a16:creationId xmlns:a16="http://schemas.microsoft.com/office/drawing/2014/main" id="{6F04BCC1-A205-4D65-8412-3483C0CAA7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707" b="14718"/>
          <a:stretch/>
        </p:blipFill>
        <p:spPr>
          <a:xfrm>
            <a:off x="2648462" y="3071132"/>
            <a:ext cx="7406866" cy="2873562"/>
          </a:xfrm>
          <a:prstGeom prst="rect">
            <a:avLst/>
          </a:prstGeom>
        </p:spPr>
      </p:pic>
      <p:sp>
        <p:nvSpPr>
          <p:cNvPr id="7" name="ZoneTexte 8">
            <a:extLst>
              <a:ext uri="{FF2B5EF4-FFF2-40B4-BE49-F238E27FC236}">
                <a16:creationId xmlns:a16="http://schemas.microsoft.com/office/drawing/2014/main" id="{8DD5DDA9-948E-4560-931D-CA589EC6FAC2}"/>
              </a:ext>
            </a:extLst>
          </p:cNvPr>
          <p:cNvSpPr txBox="1"/>
          <p:nvPr/>
        </p:nvSpPr>
        <p:spPr>
          <a:xfrm>
            <a:off x="2538484" y="2853040"/>
            <a:ext cx="7902053" cy="7175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9D857926-7B82-49CC-93C7-BB0995867811}"/>
              </a:ext>
            </a:extLst>
          </p:cNvPr>
          <p:cNvSpPr txBox="1">
            <a:spLocks/>
          </p:cNvSpPr>
          <p:nvPr/>
        </p:nvSpPr>
        <p:spPr>
          <a:xfrm>
            <a:off x="990600" y="646670"/>
            <a:ext cx="10515600" cy="119641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ea typeface="+mn-ea"/>
              </a:rPr>
              <a:t>a) Menu</a:t>
            </a:r>
          </a:p>
        </p:txBody>
      </p:sp>
    </p:spTree>
    <p:extLst>
      <p:ext uri="{BB962C8B-B14F-4D97-AF65-F5344CB8AC3E}">
        <p14:creationId xmlns:p14="http://schemas.microsoft.com/office/powerpoint/2010/main" val="11693126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53194A3-C034-4215-98BF-57694317810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pt-BR" dirty="0"/>
              <a:t>Senai - 2021</a:t>
            </a:r>
          </a:p>
        </p:txBody>
      </p:sp>
      <p:pic>
        <p:nvPicPr>
          <p:cNvPr id="3" name="Image 6">
            <a:extLst>
              <a:ext uri="{FF2B5EF4-FFF2-40B4-BE49-F238E27FC236}">
                <a16:creationId xmlns:a16="http://schemas.microsoft.com/office/drawing/2014/main" id="{AD0D96A0-96E7-49A7-A7BF-BC95BE2D72E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37"/>
          <a:stretch/>
        </p:blipFill>
        <p:spPr>
          <a:xfrm>
            <a:off x="7445994" y="1160227"/>
            <a:ext cx="2808738" cy="4367285"/>
          </a:xfrm>
          <a:prstGeom prst="rect">
            <a:avLst/>
          </a:prstGeom>
        </p:spPr>
      </p:pic>
      <p:sp>
        <p:nvSpPr>
          <p:cNvPr id="4" name="ZoneTexte 8">
            <a:extLst>
              <a:ext uri="{FF2B5EF4-FFF2-40B4-BE49-F238E27FC236}">
                <a16:creationId xmlns:a16="http://schemas.microsoft.com/office/drawing/2014/main" id="{A1235D3D-43C5-4870-AFC9-5FD62BCA424F}"/>
              </a:ext>
            </a:extLst>
          </p:cNvPr>
          <p:cNvSpPr txBox="1"/>
          <p:nvPr/>
        </p:nvSpPr>
        <p:spPr>
          <a:xfrm>
            <a:off x="835926" y="1057535"/>
            <a:ext cx="6093724" cy="5324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O menu hambúrguer é um </a:t>
            </a:r>
            <a:r>
              <a:rPr lang="pt-B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navBar</a:t>
            </a: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 representado por um ícone de três linhas horizontais e posicionado na parte superior da tela. </a:t>
            </a:r>
          </a:p>
          <a:p>
            <a:endParaRPr lang="pt-B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Normalmente ele é utilizado para dispositivos de telas pequenas, pois, ao ser clicado, expande-se, mostrando os links que não couberam no layout.</a:t>
            </a:r>
          </a:p>
          <a:p>
            <a:b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2000" b="1" dirty="0">
                <a:latin typeface="Calibri" panose="020F0502020204030204" pitchFamily="34" charset="0"/>
                <a:cs typeface="Calibri" panose="020F0502020204030204" pitchFamily="34" charset="0"/>
              </a:rPr>
              <a:t>Usamos o menu hambúrguer no mobile para que o layout fique mais agradável e legível, além de responsivo. </a:t>
            </a:r>
          </a:p>
          <a:p>
            <a:endParaRPr lang="pt-BR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Se você apenas diminuir a largura na adaptação do desktop para o mobile, o menu ficará espalhado em mais de uma linha, desalinhado e esteticamente desagradável, gerando uma experiência ruim de navegação ao usuário</a:t>
            </a:r>
            <a:r>
              <a:rPr lang="pt-BR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6" name="Flèche : bas 10">
            <a:extLst>
              <a:ext uri="{FF2B5EF4-FFF2-40B4-BE49-F238E27FC236}">
                <a16:creationId xmlns:a16="http://schemas.microsoft.com/office/drawing/2014/main" id="{78251F85-581B-4595-B63E-5F1F854803D5}"/>
              </a:ext>
            </a:extLst>
          </p:cNvPr>
          <p:cNvSpPr/>
          <p:nvPr/>
        </p:nvSpPr>
        <p:spPr>
          <a:xfrm rot="5400000">
            <a:off x="10525053" y="1330490"/>
            <a:ext cx="292536" cy="545912"/>
          </a:xfrm>
          <a:prstGeom prst="downArrow">
            <a:avLst/>
          </a:prstGeom>
          <a:solidFill>
            <a:srgbClr val="C00000"/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2775626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562</TotalTime>
  <Words>817</Words>
  <Application>Microsoft Office PowerPoint</Application>
  <PresentationFormat>Widescreen</PresentationFormat>
  <Paragraphs>53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20" baseType="lpstr">
      <vt:lpstr>Arial</vt:lpstr>
      <vt:lpstr>Calibri</vt:lpstr>
      <vt:lpstr>Calibri Light</vt:lpstr>
      <vt:lpstr>Montserrat</vt:lpstr>
      <vt:lpstr>Montserrat Medium</vt:lpstr>
      <vt:lpstr>Segoe UI</vt:lpstr>
      <vt:lpstr>Times New Roman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Guilherme Akira Higa</dc:creator>
  <cp:lastModifiedBy>Douglas Dos Reis</cp:lastModifiedBy>
  <cp:revision>52</cp:revision>
  <dcterms:created xsi:type="dcterms:W3CDTF">2018-10-25T18:17:28Z</dcterms:created>
  <dcterms:modified xsi:type="dcterms:W3CDTF">2021-10-21T19:17:13Z</dcterms:modified>
</cp:coreProperties>
</file>