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60" r:id="rId2"/>
    <p:sldId id="257" r:id="rId3"/>
    <p:sldId id="258" r:id="rId4"/>
    <p:sldId id="282" r:id="rId5"/>
    <p:sldId id="283" r:id="rId6"/>
    <p:sldId id="284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5" r:id="rId21"/>
    <p:sldId id="286" r:id="rId22"/>
    <p:sldId id="287" r:id="rId23"/>
    <p:sldId id="288" r:id="rId24"/>
    <p:sldId id="289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1E3C"/>
    <a:srgbClr val="A322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4922"/>
    <p:restoredTop sz="94674"/>
  </p:normalViewPr>
  <p:slideViewPr>
    <p:cSldViewPr snapToGrid="0" snapToObjects="1">
      <p:cViewPr varScale="1">
        <p:scale>
          <a:sx n="65" d="100"/>
          <a:sy n="65" d="100"/>
        </p:scale>
        <p:origin x="6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608"/>
    </p:cViewPr>
  </p:sorterViewPr>
  <p:notesViewPr>
    <p:cSldViewPr snapToGrid="0" snapToObjects="1">
      <p:cViewPr varScale="1">
        <p:scale>
          <a:sx n="95" d="100"/>
          <a:sy n="95" d="100"/>
        </p:scale>
        <p:origin x="315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D3A1DF-988C-DD47-A2FC-66E8BC3ADC5C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6F525-BAAF-C84F-B813-5FFD2F2D03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5646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85060" y="2074736"/>
            <a:ext cx="8915514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2B77ECB5-455F-48E1-AC6C-CB94B5AD6A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85060" y="3165925"/>
            <a:ext cx="3496729" cy="341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94A25BC8-06B9-4702-900E-C725EC8984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84350" y="3686175"/>
            <a:ext cx="8323263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  <p:sp>
        <p:nvSpPr>
          <p:cNvPr id="21" name="Espaço Reservado para Texto 20">
            <a:extLst>
              <a:ext uri="{FF2B5EF4-FFF2-40B4-BE49-F238E27FC236}">
                <a16:creationId xmlns:a16="http://schemas.microsoft.com/office/drawing/2014/main" id="{2CD3EFA3-E8FF-4777-8F73-3A0ED7F42E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-195445" y="2677574"/>
            <a:ext cx="1367759" cy="22405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50" b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pt-BR" dirty="0"/>
              <a:t>JANEIRO 2019</a:t>
            </a:r>
          </a:p>
        </p:txBody>
      </p:sp>
    </p:spTree>
    <p:extLst>
      <p:ext uri="{BB962C8B-B14F-4D97-AF65-F5344CB8AC3E}">
        <p14:creationId xmlns:p14="http://schemas.microsoft.com/office/powerpoint/2010/main" val="4196019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94384EF9-9F88-3F44-960E-23228F2B7B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16800" y="1"/>
            <a:ext cx="4675200" cy="68580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091D4AD5-11DD-4E82-960B-C503F0BDD19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21485" y="5652000"/>
            <a:ext cx="1783316" cy="600900"/>
          </a:xfrm>
          <a:prstGeom prst="rect">
            <a:avLst/>
          </a:prstGeom>
        </p:spPr>
      </p:pic>
      <p:sp>
        <p:nvSpPr>
          <p:cNvPr id="12" name="Espaço Reservado para Texto 14">
            <a:extLst>
              <a:ext uri="{FF2B5EF4-FFF2-40B4-BE49-F238E27FC236}">
                <a16:creationId xmlns:a16="http://schemas.microsoft.com/office/drawing/2014/main" id="{E8B551AC-1062-45BF-8F6C-49BD2028664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34452" y="2472844"/>
            <a:ext cx="4547502" cy="9561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 nesse campo</a:t>
            </a:r>
          </a:p>
        </p:txBody>
      </p:sp>
      <p:sp>
        <p:nvSpPr>
          <p:cNvPr id="13" name="Espaço Reservado para Texto 16">
            <a:extLst>
              <a:ext uri="{FF2B5EF4-FFF2-40B4-BE49-F238E27FC236}">
                <a16:creationId xmlns:a16="http://schemas.microsoft.com/office/drawing/2014/main" id="{A0D0365B-6FD1-4482-BC3D-ADA1653172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34452" y="2109725"/>
            <a:ext cx="3496729" cy="341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14" name="Espaço Reservado para Texto 18">
            <a:extLst>
              <a:ext uri="{FF2B5EF4-FFF2-40B4-BE49-F238E27FC236}">
                <a16:creationId xmlns:a16="http://schemas.microsoft.com/office/drawing/2014/main" id="{E0957A65-0BA6-4042-A566-FBBCD4E11B1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33743" y="3783198"/>
            <a:ext cx="4848358" cy="101914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digníssimos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  <p:sp>
        <p:nvSpPr>
          <p:cNvPr id="15" name="Espaço Reservado para Texto 20">
            <a:extLst>
              <a:ext uri="{FF2B5EF4-FFF2-40B4-BE49-F238E27FC236}">
                <a16:creationId xmlns:a16="http://schemas.microsoft.com/office/drawing/2014/main" id="{D769B9D2-9F94-480A-B9CA-79C5B8EC806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-195445" y="2677574"/>
            <a:ext cx="1367759" cy="22405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50" b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pt-BR" dirty="0"/>
              <a:t>JANEIRO 2019</a:t>
            </a:r>
          </a:p>
        </p:txBody>
      </p:sp>
    </p:spTree>
    <p:extLst>
      <p:ext uri="{BB962C8B-B14F-4D97-AF65-F5344CB8AC3E}">
        <p14:creationId xmlns:p14="http://schemas.microsoft.com/office/powerpoint/2010/main" val="1513852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Texto 20">
            <a:extLst>
              <a:ext uri="{FF2B5EF4-FFF2-40B4-BE49-F238E27FC236}">
                <a16:creationId xmlns:a16="http://schemas.microsoft.com/office/drawing/2014/main" id="{28CAF223-2313-4CD7-91B6-501139C3D33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-195445" y="2677574"/>
            <a:ext cx="1367759" cy="22405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50" b="0">
                <a:solidFill>
                  <a:schemeClr val="bg1"/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pt-BR" dirty="0"/>
              <a:t>JANEIRO 2019</a:t>
            </a:r>
          </a:p>
        </p:txBody>
      </p:sp>
      <p:sp>
        <p:nvSpPr>
          <p:cNvPr id="12" name="Espaço Reservado para Texto 14">
            <a:extLst>
              <a:ext uri="{FF2B5EF4-FFF2-40B4-BE49-F238E27FC236}">
                <a16:creationId xmlns:a16="http://schemas.microsoft.com/office/drawing/2014/main" id="{960D71C8-8756-424E-9251-B869DC4BD8D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34451" y="2295927"/>
            <a:ext cx="8661274" cy="18162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 nesse campo</a:t>
            </a:r>
          </a:p>
        </p:txBody>
      </p:sp>
      <p:sp>
        <p:nvSpPr>
          <p:cNvPr id="13" name="Espaço Reservado para Texto 16">
            <a:extLst>
              <a:ext uri="{FF2B5EF4-FFF2-40B4-BE49-F238E27FC236}">
                <a16:creationId xmlns:a16="http://schemas.microsoft.com/office/drawing/2014/main" id="{985EDE45-596F-455F-8CFD-3A4E0528687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34452" y="1946038"/>
            <a:ext cx="6010507" cy="3193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</p:spTree>
    <p:extLst>
      <p:ext uri="{BB962C8B-B14F-4D97-AF65-F5344CB8AC3E}">
        <p14:creationId xmlns:p14="http://schemas.microsoft.com/office/powerpoint/2010/main" val="117422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Imagem 7">
            <a:extLst>
              <a:ext uri="{FF2B5EF4-FFF2-40B4-BE49-F238E27FC236}">
                <a16:creationId xmlns:a16="http://schemas.microsoft.com/office/drawing/2014/main" id="{B8881B08-C114-41E0-A225-495C930B29F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111200" y="1"/>
            <a:ext cx="8080800" cy="6858000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17" name="Espaço Reservado para Texto 20">
            <a:extLst>
              <a:ext uri="{FF2B5EF4-FFF2-40B4-BE49-F238E27FC236}">
                <a16:creationId xmlns:a16="http://schemas.microsoft.com/office/drawing/2014/main" id="{D162C169-6ADC-4BE6-8F66-076EE57B47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-195445" y="2973741"/>
            <a:ext cx="1367759" cy="22405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50" b="0">
                <a:solidFill>
                  <a:schemeClr val="bg1"/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pt-BR" dirty="0"/>
              <a:t>JANEIRO 2019</a:t>
            </a:r>
          </a:p>
        </p:txBody>
      </p:sp>
      <p:sp>
        <p:nvSpPr>
          <p:cNvPr id="18" name="Espaço Reservado para Texto 14">
            <a:extLst>
              <a:ext uri="{FF2B5EF4-FFF2-40B4-BE49-F238E27FC236}">
                <a16:creationId xmlns:a16="http://schemas.microsoft.com/office/drawing/2014/main" id="{1954C29C-77FC-4A9B-89A4-F058AC1802F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65189" y="2063631"/>
            <a:ext cx="3040877" cy="10000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21" name="Espaço Reservado para Texto 20">
            <a:extLst>
              <a:ext uri="{FF2B5EF4-FFF2-40B4-BE49-F238E27FC236}">
                <a16:creationId xmlns:a16="http://schemas.microsoft.com/office/drawing/2014/main" id="{D851C657-C4B4-42FD-80F9-BE66B0D5DD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65189" y="3429000"/>
            <a:ext cx="2981286" cy="11732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At vero </a:t>
            </a:r>
            <a:r>
              <a:rPr lang="pt-BR" dirty="0" err="1"/>
              <a:t>eos</a:t>
            </a:r>
            <a:r>
              <a:rPr lang="pt-BR" dirty="0"/>
              <a:t> et </a:t>
            </a:r>
            <a:r>
              <a:rPr lang="pt-BR" dirty="0" err="1"/>
              <a:t>accus</a:t>
            </a:r>
            <a:r>
              <a:rPr lang="pt-BR" dirty="0"/>
              <a:t> </a:t>
            </a:r>
            <a:r>
              <a:rPr lang="pt-BR" dirty="0" err="1"/>
              <a:t>amus</a:t>
            </a:r>
            <a:r>
              <a:rPr lang="pt-BR" dirty="0"/>
              <a:t> et </a:t>
            </a:r>
            <a:r>
              <a:rPr lang="pt-BR" dirty="0" err="1"/>
              <a:t>iusto</a:t>
            </a:r>
            <a:r>
              <a:rPr lang="pt-BR" dirty="0"/>
              <a:t> </a:t>
            </a:r>
            <a:r>
              <a:rPr lang="pt-BR" dirty="0" err="1"/>
              <a:t>djanl</a:t>
            </a:r>
            <a:r>
              <a:rPr lang="pt-BR" dirty="0"/>
              <a:t> </a:t>
            </a:r>
            <a:r>
              <a:rPr lang="pt-BR" dirty="0" err="1"/>
              <a:t>kdepoe</a:t>
            </a:r>
            <a:r>
              <a:rPr lang="pt-BR" dirty="0"/>
              <a:t> p </a:t>
            </a:r>
            <a:r>
              <a:rPr lang="pt-BR" dirty="0" err="1"/>
              <a:t>kdpe</a:t>
            </a:r>
            <a:r>
              <a:rPr lang="pt-BR" dirty="0"/>
              <a:t> </a:t>
            </a:r>
            <a:r>
              <a:rPr lang="pt-BR" dirty="0" err="1"/>
              <a:t>poe</a:t>
            </a:r>
            <a:r>
              <a:rPr lang="pt-BR" dirty="0"/>
              <a:t> </a:t>
            </a:r>
            <a:r>
              <a:rPr lang="pt-BR" dirty="0" err="1"/>
              <a:t>dekpepd</a:t>
            </a:r>
            <a:r>
              <a:rPr lang="pt-BR" dirty="0"/>
              <a:t> </a:t>
            </a:r>
            <a:r>
              <a:rPr lang="pt-BR" dirty="0" err="1"/>
              <a:t>dkep</a:t>
            </a:r>
            <a:endParaRPr lang="pt-BR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2ACA8FCE-2A40-4A5E-8EDF-17CAC0C73E61}"/>
              </a:ext>
            </a:extLst>
          </p:cNvPr>
          <p:cNvSpPr/>
          <p:nvPr userDrawn="1"/>
        </p:nvSpPr>
        <p:spPr>
          <a:xfrm>
            <a:off x="4111200" y="0"/>
            <a:ext cx="8080800" cy="6858001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7468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20">
            <a:extLst>
              <a:ext uri="{FF2B5EF4-FFF2-40B4-BE49-F238E27FC236}">
                <a16:creationId xmlns:a16="http://schemas.microsoft.com/office/drawing/2014/main" id="{B292629F-8599-4F92-A11D-198792AE743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-195445" y="2544954"/>
            <a:ext cx="1367759" cy="22405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50" b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pt-BR" dirty="0"/>
              <a:t>JANEIRO 2019</a:t>
            </a:r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D6232B5F-98D9-4309-9DC0-CCF0ABEE97C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49643" y="2324513"/>
            <a:ext cx="8822865" cy="1884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Loren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Daef</a:t>
            </a:r>
            <a:endParaRPr lang="pt-BR" dirty="0"/>
          </a:p>
        </p:txBody>
      </p:sp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1C1E4346-AF9D-4723-AC91-8D1439E715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49643" y="1880046"/>
            <a:ext cx="7308850" cy="302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>
                <a:latin typeface="Montserrat" panose="00000500000000000000" pitchFamily="2" charset="0"/>
              </a:rPr>
              <a:t>Et vero et </a:t>
            </a:r>
            <a:r>
              <a:rPr lang="pt-BR" dirty="0" err="1">
                <a:latin typeface="Montserrat" panose="00000500000000000000" pitchFamily="2" charset="0"/>
              </a:rPr>
              <a:t>iusto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efsd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apae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729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6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7">
            <a:extLst>
              <a:ext uri="{FF2B5EF4-FFF2-40B4-BE49-F238E27FC236}">
                <a16:creationId xmlns:a16="http://schemas.microsoft.com/office/drawing/2014/main" id="{5520EFA0-1772-403D-A062-E6DD5F2BB24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3FFA5671-E4C1-4C02-9619-5D3BBC96BA0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21485" y="5652000"/>
            <a:ext cx="1783316" cy="600900"/>
          </a:xfrm>
          <a:prstGeom prst="rect">
            <a:avLst/>
          </a:prstGeom>
        </p:spPr>
      </p:pic>
      <p:sp>
        <p:nvSpPr>
          <p:cNvPr id="11" name="Espaço Reservado para Texto 14">
            <a:extLst>
              <a:ext uri="{FF2B5EF4-FFF2-40B4-BE49-F238E27FC236}">
                <a16:creationId xmlns:a16="http://schemas.microsoft.com/office/drawing/2014/main" id="{4AD7BF10-3B9A-4CAF-A211-E259F6A586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49643" y="2324513"/>
            <a:ext cx="8822865" cy="1884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Loren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Daef</a:t>
            </a:r>
            <a:endParaRPr lang="pt-BR" dirty="0"/>
          </a:p>
        </p:txBody>
      </p:sp>
      <p:sp>
        <p:nvSpPr>
          <p:cNvPr id="12" name="Espaço Reservado para Texto 16">
            <a:extLst>
              <a:ext uri="{FF2B5EF4-FFF2-40B4-BE49-F238E27FC236}">
                <a16:creationId xmlns:a16="http://schemas.microsoft.com/office/drawing/2014/main" id="{C9666645-D8A0-4DFC-AED3-612867001E0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49643" y="1880046"/>
            <a:ext cx="7308850" cy="302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>
                <a:latin typeface="Montserrat" panose="00000500000000000000" pitchFamily="2" charset="0"/>
              </a:rPr>
              <a:t>Et vero et </a:t>
            </a:r>
            <a:r>
              <a:rPr lang="pt-BR" dirty="0" err="1">
                <a:latin typeface="Montserrat" panose="00000500000000000000" pitchFamily="2" charset="0"/>
              </a:rPr>
              <a:t>iusto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efsd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apae</a:t>
            </a:r>
            <a:endParaRPr lang="pt-BR" dirty="0"/>
          </a:p>
        </p:txBody>
      </p:sp>
      <p:sp>
        <p:nvSpPr>
          <p:cNvPr id="13" name="Espaço Reservado para Texto 20">
            <a:extLst>
              <a:ext uri="{FF2B5EF4-FFF2-40B4-BE49-F238E27FC236}">
                <a16:creationId xmlns:a16="http://schemas.microsoft.com/office/drawing/2014/main" id="{B08148B9-3BB7-4F2F-B353-8B1E8ACDC3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-195445" y="2754008"/>
            <a:ext cx="1367759" cy="22405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50" b="0">
                <a:solidFill>
                  <a:schemeClr val="bg1"/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pt-BR" dirty="0"/>
              <a:t>JANEIRO 2019</a:t>
            </a:r>
          </a:p>
        </p:txBody>
      </p:sp>
    </p:spTree>
    <p:extLst>
      <p:ext uri="{BB962C8B-B14F-4D97-AF65-F5344CB8AC3E}">
        <p14:creationId xmlns:p14="http://schemas.microsoft.com/office/powerpoint/2010/main" val="4050657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9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7">
            <a:extLst>
              <a:ext uri="{FF2B5EF4-FFF2-40B4-BE49-F238E27FC236}">
                <a16:creationId xmlns:a16="http://schemas.microsoft.com/office/drawing/2014/main" id="{5B078085-CFB3-474A-8AB2-6057F166766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9200" y="892800"/>
            <a:ext cx="3247200" cy="50832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10" name="Espaço Reservado para Texto 20">
            <a:extLst>
              <a:ext uri="{FF2B5EF4-FFF2-40B4-BE49-F238E27FC236}">
                <a16:creationId xmlns:a16="http://schemas.microsoft.com/office/drawing/2014/main" id="{2EA6C8C7-5399-4A1E-86C0-1D1FD1BFB46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-195445" y="2691537"/>
            <a:ext cx="1367759" cy="22405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50" b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pt-BR" dirty="0"/>
              <a:t>JANEIRO 2019</a:t>
            </a:r>
          </a:p>
        </p:txBody>
      </p:sp>
      <p:sp>
        <p:nvSpPr>
          <p:cNvPr id="11" name="Espaço Reservado para Texto 14">
            <a:extLst>
              <a:ext uri="{FF2B5EF4-FFF2-40B4-BE49-F238E27FC236}">
                <a16:creationId xmlns:a16="http://schemas.microsoft.com/office/drawing/2014/main" id="{00C13B46-ABB9-4116-865F-2BE6FE1A470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34452" y="2472844"/>
            <a:ext cx="4547502" cy="9561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 nesse campo</a:t>
            </a:r>
          </a:p>
        </p:txBody>
      </p:sp>
      <p:sp>
        <p:nvSpPr>
          <p:cNvPr id="12" name="Espaço Reservado para Texto 16">
            <a:extLst>
              <a:ext uri="{FF2B5EF4-FFF2-40B4-BE49-F238E27FC236}">
                <a16:creationId xmlns:a16="http://schemas.microsoft.com/office/drawing/2014/main" id="{98DB5B05-5EC5-4378-B425-3F331258D7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34452" y="2109725"/>
            <a:ext cx="3496729" cy="341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13" name="Espaço Reservado para Texto 18">
            <a:extLst>
              <a:ext uri="{FF2B5EF4-FFF2-40B4-BE49-F238E27FC236}">
                <a16:creationId xmlns:a16="http://schemas.microsoft.com/office/drawing/2014/main" id="{2225EEEF-C35B-4BE1-9090-F3515CBF38A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33743" y="3783198"/>
            <a:ext cx="4848358" cy="101914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digníssimos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45343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7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Imagem 7">
            <a:extLst>
              <a:ext uri="{FF2B5EF4-FFF2-40B4-BE49-F238E27FC236}">
                <a16:creationId xmlns:a16="http://schemas.microsoft.com/office/drawing/2014/main" id="{27491348-2904-4E3C-976D-C9D70E984E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D3941022-81D3-45E0-90AF-0C893CAC7DF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21485" y="5652000"/>
            <a:ext cx="1783316" cy="600900"/>
          </a:xfrm>
          <a:prstGeom prst="rect">
            <a:avLst/>
          </a:prstGeom>
        </p:spPr>
      </p:pic>
      <p:sp>
        <p:nvSpPr>
          <p:cNvPr id="14" name="Espaço Reservado para Texto 20">
            <a:extLst>
              <a:ext uri="{FF2B5EF4-FFF2-40B4-BE49-F238E27FC236}">
                <a16:creationId xmlns:a16="http://schemas.microsoft.com/office/drawing/2014/main" id="{E170FF94-C7C6-416D-A6D7-0E6AAF9DB80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-195445" y="2708495"/>
            <a:ext cx="1367759" cy="22405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50" b="0">
                <a:solidFill>
                  <a:schemeClr val="bg1"/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pt-BR" dirty="0"/>
              <a:t>JANEIRO 2019</a:t>
            </a:r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F336D416-E3A3-4C43-A714-47FF94D554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49643" y="2324513"/>
            <a:ext cx="8822865" cy="1884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Loren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Daef</a:t>
            </a:r>
            <a:endParaRPr lang="pt-BR" dirty="0"/>
          </a:p>
        </p:txBody>
      </p:sp>
      <p:sp>
        <p:nvSpPr>
          <p:cNvPr id="16" name="Espaço Reservado para Texto 16">
            <a:extLst>
              <a:ext uri="{FF2B5EF4-FFF2-40B4-BE49-F238E27FC236}">
                <a16:creationId xmlns:a16="http://schemas.microsoft.com/office/drawing/2014/main" id="{74F99CB3-0673-4FF3-9B85-3B8440FFC62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49643" y="1880046"/>
            <a:ext cx="7308850" cy="302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>
                <a:latin typeface="Montserrat" panose="00000500000000000000" pitchFamily="2" charset="0"/>
              </a:rPr>
              <a:t>Et vero et </a:t>
            </a:r>
            <a:r>
              <a:rPr lang="pt-BR" dirty="0" err="1">
                <a:latin typeface="Montserrat" panose="00000500000000000000" pitchFamily="2" charset="0"/>
              </a:rPr>
              <a:t>iusto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efsd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apae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9885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8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Imagem 7">
            <a:extLst>
              <a:ext uri="{FF2B5EF4-FFF2-40B4-BE49-F238E27FC236}">
                <a16:creationId xmlns:a16="http://schemas.microsoft.com/office/drawing/2014/main" id="{D4967DCA-7669-49F9-A658-8E70FD0991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52800" y="1713600"/>
            <a:ext cx="6105600" cy="34488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13" name="Espaço Reservado para Texto 20">
            <a:extLst>
              <a:ext uri="{FF2B5EF4-FFF2-40B4-BE49-F238E27FC236}">
                <a16:creationId xmlns:a16="http://schemas.microsoft.com/office/drawing/2014/main" id="{26989E0A-3159-456E-8FF7-4A7FA0348C8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-195445" y="2691537"/>
            <a:ext cx="1367759" cy="22405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50" b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pt-BR" dirty="0"/>
              <a:t>JANEIRO 2019</a:t>
            </a:r>
          </a:p>
        </p:txBody>
      </p:sp>
      <p:sp>
        <p:nvSpPr>
          <p:cNvPr id="17" name="Espaço Reservado para Texto 14">
            <a:extLst>
              <a:ext uri="{FF2B5EF4-FFF2-40B4-BE49-F238E27FC236}">
                <a16:creationId xmlns:a16="http://schemas.microsoft.com/office/drawing/2014/main" id="{D14B1311-0417-45F1-9983-D3ECF2644E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09462" y="2833431"/>
            <a:ext cx="3607643" cy="8337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 nesse campo</a:t>
            </a:r>
          </a:p>
        </p:txBody>
      </p:sp>
      <p:sp>
        <p:nvSpPr>
          <p:cNvPr id="18" name="Espaço Reservado para Texto 16">
            <a:extLst>
              <a:ext uri="{FF2B5EF4-FFF2-40B4-BE49-F238E27FC236}">
                <a16:creationId xmlns:a16="http://schemas.microsoft.com/office/drawing/2014/main" id="{34CD557F-3E3F-43FE-AAD8-486BF7897E4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09462" y="3955431"/>
            <a:ext cx="3496729" cy="2620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21" name="Espaço Reservado para Texto 20">
            <a:extLst>
              <a:ext uri="{FF2B5EF4-FFF2-40B4-BE49-F238E27FC236}">
                <a16:creationId xmlns:a16="http://schemas.microsoft.com/office/drawing/2014/main" id="{0817470E-A528-433B-BD72-A4E57D729F9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608888" y="4235210"/>
            <a:ext cx="3608217" cy="9423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 err="1">
                <a:latin typeface="Montserrat" panose="00000500000000000000" pitchFamily="2" charset="0"/>
              </a:rPr>
              <a:t>Mondwd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jqwod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dsoa</a:t>
            </a:r>
            <a:r>
              <a:rPr lang="pt-BR" dirty="0">
                <a:latin typeface="Montserrat" panose="00000500000000000000" pitchFamily="2" charset="0"/>
              </a:rPr>
              <a:t> os </a:t>
            </a:r>
            <a:r>
              <a:rPr lang="pt-BR" dirty="0" err="1">
                <a:latin typeface="Montserrat" panose="00000500000000000000" pitchFamily="2" charset="0"/>
              </a:rPr>
              <a:t>wdwo</a:t>
            </a:r>
            <a:r>
              <a:rPr lang="pt-BR" dirty="0">
                <a:latin typeface="Montserrat" panose="00000500000000000000" pitchFamily="2" charset="0"/>
              </a:rPr>
              <a:t> das </a:t>
            </a:r>
            <a:r>
              <a:rPr lang="pt-BR" dirty="0" err="1">
                <a:latin typeface="Montserrat" panose="00000500000000000000" pitchFamily="2" charset="0"/>
              </a:rPr>
              <a:t>oswo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szoas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osaowo</a:t>
            </a:r>
            <a:r>
              <a:rPr lang="pt-BR" dirty="0">
                <a:latin typeface="Montserrat" panose="00000500000000000000" pitchFamily="2" charset="0"/>
              </a:rPr>
              <a:t> soas </a:t>
            </a:r>
            <a:r>
              <a:rPr lang="pt-BR" dirty="0" err="1">
                <a:latin typeface="Montserrat" panose="00000500000000000000" pitchFamily="2" charset="0"/>
              </a:rPr>
              <a:t>dsaso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owq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2155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3908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sites.google.com/" TargetMode="External"/><Relationship Id="rId3" Type="http://schemas.openxmlformats.org/officeDocument/2006/relationships/hyperlink" Target="https://www.sketch.com/" TargetMode="External"/><Relationship Id="rId7" Type="http://schemas.openxmlformats.org/officeDocument/2006/relationships/hyperlink" Target="https://www.framer.com/" TargetMode="External"/><Relationship Id="rId2" Type="http://schemas.openxmlformats.org/officeDocument/2006/relationships/hyperlink" Target="https://webflow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ninjamock.com/" TargetMode="External"/><Relationship Id="rId5" Type="http://schemas.openxmlformats.org/officeDocument/2006/relationships/hyperlink" Target="https://www.adobe.com/products/xd.html" TargetMode="External"/><Relationship Id="rId10" Type="http://schemas.openxmlformats.org/officeDocument/2006/relationships/hyperlink" Target="https://www.invisionapp.com/" TargetMode="External"/><Relationship Id="rId4" Type="http://schemas.openxmlformats.org/officeDocument/2006/relationships/hyperlink" Target="https://www.figma.com/" TargetMode="External"/><Relationship Id="rId9" Type="http://schemas.openxmlformats.org/officeDocument/2006/relationships/hyperlink" Target="https://miro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53194A3-C034-4215-98BF-5769431781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Senai - 2021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A24C1AB-2CDF-4300-9586-43355EDD7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455" y="486697"/>
            <a:ext cx="8141109" cy="542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59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53194A3-C034-4215-98BF-5769431781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Senai - 2021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32D2700-11C1-4842-BB85-DE064CC8664F}"/>
              </a:ext>
            </a:extLst>
          </p:cNvPr>
          <p:cNvSpPr/>
          <p:nvPr/>
        </p:nvSpPr>
        <p:spPr>
          <a:xfrm>
            <a:off x="752167" y="693175"/>
            <a:ext cx="1054509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latin typeface="Montserrat"/>
              </a:rPr>
              <a:t>Prototipagem de Baixa Fidelidade</a:t>
            </a:r>
          </a:p>
          <a:p>
            <a:endParaRPr lang="pt-BR" sz="2800" b="1" dirty="0">
              <a:latin typeface="Montserrat"/>
            </a:endParaRPr>
          </a:p>
          <a:p>
            <a:pPr algn="just"/>
            <a:r>
              <a:rPr lang="pt-BR" sz="2800" dirty="0">
                <a:latin typeface="Montserrat"/>
              </a:rPr>
              <a:t>Como o próprio nome indica, o protótipo de baixa fidelidade tem pouca fidelidade, ou seja, é bem diferente do produto final. </a:t>
            </a:r>
            <a:r>
              <a:rPr lang="pt-BR" sz="2800" b="1" dirty="0">
                <a:latin typeface="Montserrat"/>
              </a:rPr>
              <a:t>É o tipo de prototipagem</a:t>
            </a:r>
            <a:r>
              <a:rPr lang="pt-BR" sz="2800" dirty="0">
                <a:latin typeface="Montserrat"/>
              </a:rPr>
              <a:t> </a:t>
            </a:r>
            <a:r>
              <a:rPr lang="pt-BR" sz="2800" b="1" dirty="0">
                <a:latin typeface="Montserrat"/>
              </a:rPr>
              <a:t>mais simples de ser realizado.</a:t>
            </a:r>
            <a:endParaRPr lang="pt-BR" sz="2800" dirty="0">
              <a:latin typeface="Montserrat"/>
            </a:endParaRPr>
          </a:p>
          <a:p>
            <a:pPr algn="just"/>
            <a:r>
              <a:rPr lang="pt-BR" sz="2800" dirty="0">
                <a:latin typeface="Montserrat"/>
              </a:rPr>
              <a:t>Esse tipo de protótipo tem um baixo nível de detalhes, mas representa as funcionalidades e é muito barato e rápido de fazer, além de ser facilmente descartável.</a:t>
            </a:r>
          </a:p>
          <a:p>
            <a:pPr algn="just"/>
            <a:r>
              <a:rPr lang="pt-BR" sz="2800" dirty="0">
                <a:latin typeface="Montserrat"/>
              </a:rPr>
              <a:t>Um exemplo desse tipo de protótipo é a tela de um aplicativo desenhada no papel, como no exemplo abaixo do </a:t>
            </a:r>
            <a:r>
              <a:rPr lang="pt-BR" sz="2800" dirty="0" err="1">
                <a:latin typeface="Montserrat"/>
              </a:rPr>
              <a:t>Spotify</a:t>
            </a:r>
            <a:r>
              <a:rPr lang="pt-BR" sz="2800" dirty="0">
                <a:latin typeface="Montserrat"/>
              </a:rPr>
              <a:t>.</a:t>
            </a:r>
            <a:endParaRPr lang="pt-BR" sz="2800" b="0" dirty="0">
              <a:effectLst/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044394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53194A3-C034-4215-98BF-5769431781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Senai - 2021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65ACA0B-92EE-451A-B61E-7765761CD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072" y="855406"/>
            <a:ext cx="10109224" cy="404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441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53194A3-C034-4215-98BF-5769431781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Senai - 2021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B43FDD1-E770-42ED-A226-BC05459E6171}"/>
              </a:ext>
            </a:extLst>
          </p:cNvPr>
          <p:cNvSpPr/>
          <p:nvPr/>
        </p:nvSpPr>
        <p:spPr>
          <a:xfrm>
            <a:off x="707923" y="545690"/>
            <a:ext cx="1013214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latin typeface="Montserrat"/>
              </a:rPr>
              <a:t>Prototipagem de Alta Fidelidade</a:t>
            </a:r>
          </a:p>
          <a:p>
            <a:endParaRPr lang="pt-BR" sz="2800" b="1" dirty="0">
              <a:latin typeface="Montserrat"/>
            </a:endParaRPr>
          </a:p>
          <a:p>
            <a:pPr algn="just"/>
            <a:r>
              <a:rPr lang="pt-BR" sz="2800" dirty="0">
                <a:latin typeface="Montserrat"/>
              </a:rPr>
              <a:t>Ao contrário do protótipo de baixa fidelidade, </a:t>
            </a:r>
            <a:r>
              <a:rPr lang="pt-BR" sz="2800" b="1" dirty="0">
                <a:latin typeface="Montserrat"/>
              </a:rPr>
              <a:t>os protótipos de alta fidelidade são bem próximos do produto final.</a:t>
            </a:r>
            <a:r>
              <a:rPr lang="pt-BR" sz="2800" dirty="0">
                <a:latin typeface="Montserrat"/>
              </a:rPr>
              <a:t> Tenta apresentá-lo da forma mais fiel possível.</a:t>
            </a:r>
          </a:p>
          <a:p>
            <a:pPr algn="just"/>
            <a:r>
              <a:rPr lang="pt-BR" sz="2800" dirty="0">
                <a:latin typeface="Montserrat"/>
              </a:rPr>
              <a:t>O foco aqui está quase que totalmente nos aspectos visuais e de experiência do usuário. Também permite que o usuário navegue como se fosse o produto final.</a:t>
            </a:r>
          </a:p>
          <a:p>
            <a:pPr algn="just"/>
            <a:r>
              <a:rPr lang="pt-BR" sz="2800" dirty="0">
                <a:latin typeface="Montserrat"/>
              </a:rPr>
              <a:t>O exemplo abaixo é o mesmo do de cima, mas é um protótipo de alta fidelidade ao invés de um de baixa fidelidade.</a:t>
            </a:r>
            <a:endParaRPr lang="pt-BR" sz="2800" b="0" dirty="0">
              <a:effectLst/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107369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53194A3-C034-4215-98BF-5769431781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Senai - 2021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6575545-2317-4C68-96FF-F328D4406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394" y="280219"/>
            <a:ext cx="9790090" cy="582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951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53194A3-C034-4215-98BF-5769431781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Senai - 2021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BCBC2A9-E16B-41AB-8A58-DB0D42ED4EB3}"/>
              </a:ext>
            </a:extLst>
          </p:cNvPr>
          <p:cNvSpPr/>
          <p:nvPr/>
        </p:nvSpPr>
        <p:spPr>
          <a:xfrm>
            <a:off x="722671" y="619432"/>
            <a:ext cx="998465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latin typeface="Montserrat"/>
              </a:rPr>
              <a:t>Prototipagem Horizontal</a:t>
            </a:r>
          </a:p>
          <a:p>
            <a:endParaRPr lang="pt-BR" sz="2800" b="1" dirty="0">
              <a:latin typeface="Montserrat"/>
            </a:endParaRPr>
          </a:p>
          <a:p>
            <a:pPr algn="just"/>
            <a:r>
              <a:rPr lang="pt-BR" sz="2800" b="1" dirty="0">
                <a:latin typeface="Montserrat"/>
              </a:rPr>
              <a:t>A prototipagem horizontal apresenta várias funcionalidades da versão final, mas não se aprofunda em cada uma delas.</a:t>
            </a:r>
            <a:r>
              <a:rPr lang="pt-BR" sz="2800" dirty="0">
                <a:latin typeface="Montserrat"/>
              </a:rPr>
              <a:t> Por isso, é recomendada nas etapas iniciais do projeto</a:t>
            </a:r>
          </a:p>
          <a:p>
            <a:pPr algn="just"/>
            <a:r>
              <a:rPr lang="pt-BR" sz="2800" dirty="0">
                <a:latin typeface="Montserrat"/>
              </a:rPr>
              <a:t>Na imagem abaixo, está a representação desse tipo de prototipagem. Na linha do topo, estão as funcionalidades; nas ramificações, há um aprofundamento delas. </a:t>
            </a:r>
          </a:p>
          <a:p>
            <a:pPr algn="just"/>
            <a:r>
              <a:rPr lang="pt-BR" sz="2800" dirty="0">
                <a:latin typeface="Montserrat"/>
              </a:rPr>
              <a:t>Na prototipagem horizontal, o foco é analisar apenas a primeira linha.</a:t>
            </a:r>
            <a:endParaRPr lang="pt-BR" sz="2800" b="0" dirty="0">
              <a:effectLst/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919832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53194A3-C034-4215-98BF-5769431781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Senai - 2021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2401D87-40F2-4418-81DC-06C770A67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869" y="457200"/>
            <a:ext cx="9438969" cy="530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399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53194A3-C034-4215-98BF-5769431781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Senai - 2021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07920A2-5647-4348-BA77-A50CDFA950AB}"/>
              </a:ext>
            </a:extLst>
          </p:cNvPr>
          <p:cNvSpPr/>
          <p:nvPr/>
        </p:nvSpPr>
        <p:spPr>
          <a:xfrm>
            <a:off x="766916" y="596742"/>
            <a:ext cx="1022063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latin typeface="Montserrat"/>
              </a:rPr>
              <a:t>Prototipagem Vertical</a:t>
            </a:r>
          </a:p>
          <a:p>
            <a:endParaRPr lang="pt-BR" sz="2800" b="1" dirty="0">
              <a:latin typeface="Montserrat"/>
            </a:endParaRPr>
          </a:p>
          <a:p>
            <a:pPr algn="just"/>
            <a:r>
              <a:rPr lang="pt-BR" sz="2800" dirty="0">
                <a:latin typeface="Montserrat"/>
              </a:rPr>
              <a:t>Já na prototipagem vertical, os requisitos são analisados de forma mais profunda. Porém, com mais detalhes, são apresentadas menos funcionalidades.</a:t>
            </a:r>
          </a:p>
          <a:p>
            <a:pPr algn="just"/>
            <a:r>
              <a:rPr lang="pt-BR" sz="2800" dirty="0">
                <a:latin typeface="Montserrat"/>
              </a:rPr>
              <a:t>Na imagem abaixo, está representada a prototipagem vertical. Você pode ver que o foco é nas ramificações, não na linha do topo. </a:t>
            </a:r>
          </a:p>
          <a:p>
            <a:pPr algn="just"/>
            <a:r>
              <a:rPr lang="pt-BR" sz="2800" dirty="0">
                <a:latin typeface="Montserrat"/>
              </a:rPr>
              <a:t>Esse tipo de prototipagem é ideal em estágios mais avançados do projeto e pode ajudar a refinar ainda mais as funcionalidades.</a:t>
            </a:r>
            <a:endParaRPr lang="pt-BR" sz="2800" b="0" dirty="0">
              <a:effectLst/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214587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53194A3-C034-4215-98BF-5769431781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Senai - 2021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3F31498-0B41-44AE-BB1A-DC8EBAF0F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890" y="564125"/>
            <a:ext cx="9484852" cy="533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312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53194A3-C034-4215-98BF-5769431781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Senai - 2021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2A10D82-BB70-496A-88F0-ABCD5B44B903}"/>
              </a:ext>
            </a:extLst>
          </p:cNvPr>
          <p:cNvSpPr/>
          <p:nvPr/>
        </p:nvSpPr>
        <p:spPr>
          <a:xfrm>
            <a:off x="1061884" y="678425"/>
            <a:ext cx="954220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latin typeface="Montserrat"/>
              </a:rPr>
              <a:t>Prototipagem Evolutiva</a:t>
            </a:r>
          </a:p>
          <a:p>
            <a:endParaRPr lang="pt-BR" sz="2800" b="1" dirty="0">
              <a:latin typeface="Montserrat"/>
            </a:endParaRPr>
          </a:p>
          <a:p>
            <a:pPr algn="just"/>
            <a:r>
              <a:rPr lang="pt-BR" sz="2800" b="1" dirty="0">
                <a:latin typeface="Montserrat"/>
              </a:rPr>
              <a:t>O protótipo evolutivo passará por diversas transformações até chegar na versão final.</a:t>
            </a:r>
            <a:r>
              <a:rPr lang="pt-BR" sz="2800" dirty="0">
                <a:latin typeface="Montserrat"/>
              </a:rPr>
              <a:t> Ou seja, o protótipo será reutilizado ao longo do processo de desenvolvimento.</a:t>
            </a:r>
          </a:p>
          <a:p>
            <a:pPr algn="just"/>
            <a:r>
              <a:rPr lang="pt-BR" sz="2800" dirty="0">
                <a:latin typeface="Montserrat"/>
              </a:rPr>
              <a:t>O protótipo passará de um protótipo para ser a própria versão final. Isso acontece quando a prototipagem é feita através de uma ferramenta de desenvolvimento.</a:t>
            </a:r>
            <a:endParaRPr lang="pt-BR" sz="2800" b="0" dirty="0">
              <a:effectLst/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727756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53194A3-C034-4215-98BF-5769431781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Senai - 2021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8C5182AB-E86A-480D-BF8F-1B94E880A5F8}"/>
              </a:ext>
            </a:extLst>
          </p:cNvPr>
          <p:cNvSpPr/>
          <p:nvPr/>
        </p:nvSpPr>
        <p:spPr>
          <a:xfrm>
            <a:off x="1430594" y="870155"/>
            <a:ext cx="930623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latin typeface="Montserrat"/>
              </a:rPr>
              <a:t>Prototipagem Descartável</a:t>
            </a:r>
          </a:p>
          <a:p>
            <a:endParaRPr lang="pt-BR" sz="2800" b="1" dirty="0">
              <a:latin typeface="Montserrat"/>
            </a:endParaRPr>
          </a:p>
          <a:p>
            <a:pPr algn="just"/>
            <a:r>
              <a:rPr lang="pt-BR" sz="2800" dirty="0">
                <a:latin typeface="Montserrat"/>
              </a:rPr>
              <a:t>Por fim, temos a prototipação descartável. É a prototipagem mais comum entre todas, porque geralmente </a:t>
            </a:r>
            <a:r>
              <a:rPr lang="pt-BR" sz="2800" b="1" dirty="0">
                <a:latin typeface="Montserrat"/>
              </a:rPr>
              <a:t>o protótipo é usado apenas para visualizar o produto, depois é descartado.</a:t>
            </a:r>
          </a:p>
          <a:p>
            <a:pPr algn="just"/>
            <a:r>
              <a:rPr lang="pt-BR" sz="2800" dirty="0">
                <a:latin typeface="Montserrat"/>
              </a:rPr>
              <a:t>Ou é um protótipo feito no papel ou são usadas ferramentas específicas para a sua criação</a:t>
            </a:r>
          </a:p>
        </p:txBody>
      </p:sp>
    </p:spTree>
    <p:extLst>
      <p:ext uri="{BB962C8B-B14F-4D97-AF65-F5344CB8AC3E}">
        <p14:creationId xmlns:p14="http://schemas.microsoft.com/office/powerpoint/2010/main" val="4238211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53194A3-C034-4215-98BF-5769431781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Senai - 2021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908B118-3E11-463C-AAE4-886659C9EB23}"/>
              </a:ext>
            </a:extLst>
          </p:cNvPr>
          <p:cNvSpPr txBox="1"/>
          <p:nvPr/>
        </p:nvSpPr>
        <p:spPr>
          <a:xfrm>
            <a:off x="658367" y="597408"/>
            <a:ext cx="1115722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Situação-Problema</a:t>
            </a:r>
          </a:p>
          <a:p>
            <a:endParaRPr lang="pt-BR" sz="2400" dirty="0"/>
          </a:p>
          <a:p>
            <a:r>
              <a:rPr lang="pt-BR" sz="2400" dirty="0"/>
              <a:t>Você assumiu uma demanda como programador para o desenvolvimento de um site de uma loja que venderá jogos eletrônicos e já criou uma primeira versão do projeto utilizando a forma tradicional de desenvolvimento, ou seja, com a estrutura de HTML, </a:t>
            </a:r>
            <a:r>
              <a:rPr lang="pt-BR" sz="2400" dirty="0" err="1"/>
              <a:t>Bootstrap</a:t>
            </a:r>
            <a:r>
              <a:rPr lang="pt-BR" sz="2400" dirty="0"/>
              <a:t>, CSS e </a:t>
            </a:r>
            <a:r>
              <a:rPr lang="pt-BR" sz="2400" dirty="0" err="1"/>
              <a:t>JavaScript</a:t>
            </a:r>
            <a:r>
              <a:rPr lang="pt-BR" sz="2400" dirty="0"/>
              <a:t>. No entanto, essa estrutura apresenta algumas desvantagens, como a repetição de códigos e a falta de compatibilidade com outras tecnologias.</a:t>
            </a:r>
          </a:p>
          <a:p>
            <a:br>
              <a:rPr lang="pt-BR" sz="2400" dirty="0"/>
            </a:br>
            <a:endParaRPr lang="pt-BR" sz="2400" dirty="0"/>
          </a:p>
          <a:p>
            <a:r>
              <a:rPr lang="pt-BR" sz="2400" dirty="0"/>
              <a:t>Tendo isso em vista, agora, você desenvolverá uma nova versão do mesmo projeto, mas aplicando um framework que otimizará o desenvolvimento de códigos, evitando repetições e melhorando a integração com o Back-End. Além disso, você deverá criar a documentação do sistema, que explica como utilizá-lo.</a:t>
            </a:r>
          </a:p>
          <a:p>
            <a:br>
              <a:rPr lang="pt-BR" sz="2400" dirty="0">
                <a:solidFill>
                  <a:schemeClr val="bg1"/>
                </a:solidFill>
              </a:rPr>
            </a:br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1910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53194A3-C034-4215-98BF-5769431781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Senai - 2021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05CA468-2241-4EDC-8B73-54B1D9C61BDF}"/>
              </a:ext>
            </a:extLst>
          </p:cNvPr>
          <p:cNvSpPr/>
          <p:nvPr/>
        </p:nvSpPr>
        <p:spPr>
          <a:xfrm>
            <a:off x="909484" y="675571"/>
            <a:ext cx="984209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latin typeface="Montserrat"/>
              </a:rPr>
              <a:t>Qual a diferença entre protótipo e MVP?</a:t>
            </a:r>
          </a:p>
          <a:p>
            <a:endParaRPr lang="pt-BR" sz="2800" b="1" dirty="0">
              <a:latin typeface="Montserrat"/>
            </a:endParaRPr>
          </a:p>
          <a:p>
            <a:pPr algn="just"/>
            <a:r>
              <a:rPr lang="pt-BR" sz="2800" dirty="0">
                <a:latin typeface="Montserrat"/>
              </a:rPr>
              <a:t>Quando falamos de desenvolvimento de startups, uma dúvida pode surgir em mente. Qual a diferença entre um protótipo e um MVP? E qual eu devo desenvolver?</a:t>
            </a:r>
            <a:endParaRPr lang="pt-BR" sz="2800" b="0" dirty="0">
              <a:effectLst/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5931647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53194A3-C034-4215-98BF-5769431781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Senai - 2021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B18AFF6-84F2-4203-AEFC-46CA723C7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395" y="294967"/>
            <a:ext cx="9792928" cy="626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3563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53194A3-C034-4215-98BF-5769431781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Senai - 2021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719E8C5-705F-4F79-B5E0-FCD190A955FF}"/>
              </a:ext>
            </a:extLst>
          </p:cNvPr>
          <p:cNvSpPr/>
          <p:nvPr/>
        </p:nvSpPr>
        <p:spPr>
          <a:xfrm>
            <a:off x="899651" y="619433"/>
            <a:ext cx="986667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>
                <a:solidFill>
                  <a:srgbClr val="252525"/>
                </a:solidFill>
                <a:latin typeface="Montserrat"/>
              </a:rPr>
              <a:t>Essa imagem mostra perfeitamente a diferença entre protótipo e MVP.</a:t>
            </a:r>
          </a:p>
          <a:p>
            <a:pPr algn="just"/>
            <a:r>
              <a:rPr lang="pt-BR" sz="2800" b="1" dirty="0">
                <a:solidFill>
                  <a:srgbClr val="252525"/>
                </a:solidFill>
                <a:latin typeface="Montserrat"/>
              </a:rPr>
              <a:t>O protótipo é apenas uma representação do produto.</a:t>
            </a:r>
            <a:r>
              <a:rPr lang="pt-BR" sz="2800" dirty="0">
                <a:solidFill>
                  <a:srgbClr val="252525"/>
                </a:solidFill>
                <a:latin typeface="Montserrat"/>
              </a:rPr>
              <a:t> Ele serve para dar vida à ideia, permitindo que toda a equipe visualize e sugira mudanças antes de começar o desenvolvimento.</a:t>
            </a:r>
          </a:p>
          <a:p>
            <a:pPr algn="just"/>
            <a:r>
              <a:rPr lang="pt-BR" sz="2800" b="1" dirty="0">
                <a:solidFill>
                  <a:srgbClr val="252525"/>
                </a:solidFill>
                <a:latin typeface="Montserrat"/>
              </a:rPr>
              <a:t>Já o MVP (</a:t>
            </a:r>
            <a:r>
              <a:rPr lang="pt-BR" sz="2800" b="1" dirty="0" err="1">
                <a:solidFill>
                  <a:srgbClr val="252525"/>
                </a:solidFill>
                <a:latin typeface="Montserrat"/>
              </a:rPr>
              <a:t>Minimum</a:t>
            </a:r>
            <a:r>
              <a:rPr lang="pt-BR" sz="2800" b="1" dirty="0">
                <a:solidFill>
                  <a:srgbClr val="252525"/>
                </a:solidFill>
                <a:latin typeface="Montserrat"/>
              </a:rPr>
              <a:t> </a:t>
            </a:r>
            <a:r>
              <a:rPr lang="pt-BR" sz="2800" b="1" dirty="0" err="1">
                <a:solidFill>
                  <a:srgbClr val="252525"/>
                </a:solidFill>
                <a:latin typeface="Montserrat"/>
              </a:rPr>
              <a:t>Viable</a:t>
            </a:r>
            <a:r>
              <a:rPr lang="pt-BR" sz="2800" b="1" dirty="0">
                <a:solidFill>
                  <a:srgbClr val="252525"/>
                </a:solidFill>
                <a:latin typeface="Montserrat"/>
              </a:rPr>
              <a:t> </a:t>
            </a:r>
            <a:r>
              <a:rPr lang="pt-BR" sz="2800" b="1" dirty="0" err="1">
                <a:solidFill>
                  <a:srgbClr val="252525"/>
                </a:solidFill>
                <a:latin typeface="Montserrat"/>
              </a:rPr>
              <a:t>Product</a:t>
            </a:r>
            <a:r>
              <a:rPr lang="pt-BR" sz="2800" b="1" dirty="0">
                <a:solidFill>
                  <a:srgbClr val="252525"/>
                </a:solidFill>
                <a:latin typeface="Montserrat"/>
              </a:rPr>
              <a:t>, ou Mínimo Produto Viável) é o equivalente a primeira versão do produto ou serviço.</a:t>
            </a:r>
            <a:r>
              <a:rPr lang="pt-BR" sz="2800" dirty="0">
                <a:solidFill>
                  <a:srgbClr val="252525"/>
                </a:solidFill>
                <a:latin typeface="Montserrat"/>
              </a:rPr>
              <a:t> </a:t>
            </a:r>
            <a:endParaRPr lang="pt-BR" sz="2800" b="0" i="0" dirty="0">
              <a:solidFill>
                <a:srgbClr val="252525"/>
              </a:solidFill>
              <a:effectLst/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572245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53194A3-C034-4215-98BF-5769431781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Senai - 2021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32F97AB-A95F-4C7E-91C1-5BC2D7EFE46F}"/>
              </a:ext>
            </a:extLst>
          </p:cNvPr>
          <p:cNvSpPr/>
          <p:nvPr/>
        </p:nvSpPr>
        <p:spPr>
          <a:xfrm>
            <a:off x="1396180" y="946783"/>
            <a:ext cx="942913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latin typeface="Montserrat"/>
              </a:rPr>
              <a:t>10 ferramentas para prototipagem</a:t>
            </a:r>
          </a:p>
          <a:p>
            <a:endParaRPr lang="pt-BR" sz="2800" b="1" dirty="0">
              <a:latin typeface="Montserrat"/>
            </a:endParaRPr>
          </a:p>
          <a:p>
            <a:pPr algn="just"/>
            <a:r>
              <a:rPr lang="pt-BR" sz="2800" dirty="0">
                <a:latin typeface="Montserrat"/>
              </a:rPr>
              <a:t>Então vamos à parte que todos estão esperando! Quais são as melhores ferramentas que você pode usar para a prototipagem?</a:t>
            </a:r>
            <a:endParaRPr lang="pt-BR" sz="2800" b="0" dirty="0">
              <a:effectLst/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2060351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53194A3-C034-4215-98BF-5769431781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Senai - 2021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5D50BCB-4FEF-43C2-847D-2C2FCD052FA6}"/>
              </a:ext>
            </a:extLst>
          </p:cNvPr>
          <p:cNvSpPr/>
          <p:nvPr/>
        </p:nvSpPr>
        <p:spPr>
          <a:xfrm>
            <a:off x="929148" y="656413"/>
            <a:ext cx="961594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rgbClr val="252525"/>
                </a:solidFill>
                <a:latin typeface="Montserrat"/>
              </a:rPr>
              <a:t>Aqui temos algumas sugestões.</a:t>
            </a:r>
          </a:p>
          <a:p>
            <a:pPr algn="just"/>
            <a:r>
              <a:rPr lang="pt-BR" sz="2400" dirty="0">
                <a:solidFill>
                  <a:srgbClr val="252525"/>
                </a:solidFill>
                <a:latin typeface="Montserrat"/>
              </a:rPr>
              <a:t> </a:t>
            </a:r>
          </a:p>
          <a:p>
            <a:pPr algn="just"/>
            <a:r>
              <a:rPr lang="pt-BR" sz="2400" dirty="0" err="1">
                <a:solidFill>
                  <a:srgbClr val="FF4F11"/>
                </a:solidFill>
                <a:latin typeface="Montserrat"/>
                <a:hlinkClick r:id="rId2"/>
              </a:rPr>
              <a:t>Webflow</a:t>
            </a:r>
            <a:r>
              <a:rPr lang="pt-BR" sz="2400" b="1" dirty="0">
                <a:solidFill>
                  <a:srgbClr val="252525"/>
                </a:solidFill>
                <a:latin typeface="Montserrat"/>
              </a:rPr>
              <a:t>:</a:t>
            </a:r>
            <a:r>
              <a:rPr lang="pt-BR" sz="2400" dirty="0">
                <a:solidFill>
                  <a:srgbClr val="252525"/>
                </a:solidFill>
                <a:latin typeface="Montserrat"/>
              </a:rPr>
              <a:t> plataforma no-</a:t>
            </a:r>
            <a:r>
              <a:rPr lang="pt-BR" sz="2400" dirty="0" err="1">
                <a:solidFill>
                  <a:srgbClr val="252525"/>
                </a:solidFill>
                <a:latin typeface="Montserrat"/>
              </a:rPr>
              <a:t>code</a:t>
            </a:r>
            <a:r>
              <a:rPr lang="pt-BR" sz="2400" dirty="0">
                <a:solidFill>
                  <a:srgbClr val="252525"/>
                </a:solidFill>
                <a:latin typeface="Montserrat"/>
              </a:rPr>
              <a:t> para design e desenvolvimento de páginas web.</a:t>
            </a:r>
          </a:p>
          <a:p>
            <a:pPr algn="just"/>
            <a:r>
              <a:rPr lang="pt-BR" sz="2400" dirty="0">
                <a:solidFill>
                  <a:srgbClr val="FF4F11"/>
                </a:solidFill>
                <a:latin typeface="Montserrat"/>
                <a:hlinkClick r:id="rId3"/>
              </a:rPr>
              <a:t>Sketch</a:t>
            </a:r>
            <a:r>
              <a:rPr lang="pt-BR" sz="2400" b="1" dirty="0">
                <a:solidFill>
                  <a:srgbClr val="252525"/>
                </a:solidFill>
                <a:latin typeface="Montserrat"/>
              </a:rPr>
              <a:t>:</a:t>
            </a:r>
            <a:r>
              <a:rPr lang="pt-BR" sz="2400" dirty="0">
                <a:solidFill>
                  <a:srgbClr val="252525"/>
                </a:solidFill>
                <a:latin typeface="Montserrat"/>
              </a:rPr>
              <a:t> plataforma para design digital.</a:t>
            </a:r>
          </a:p>
          <a:p>
            <a:pPr algn="just"/>
            <a:r>
              <a:rPr lang="pt-BR" sz="2400" dirty="0" err="1">
                <a:solidFill>
                  <a:srgbClr val="FF4F11"/>
                </a:solidFill>
                <a:latin typeface="Montserrat"/>
                <a:hlinkClick r:id="rId4"/>
              </a:rPr>
              <a:t>Figma</a:t>
            </a:r>
            <a:r>
              <a:rPr lang="pt-BR" sz="2400" b="1" dirty="0">
                <a:solidFill>
                  <a:srgbClr val="252525"/>
                </a:solidFill>
                <a:latin typeface="Montserrat"/>
              </a:rPr>
              <a:t>:</a:t>
            </a:r>
            <a:r>
              <a:rPr lang="pt-BR" sz="2400" dirty="0">
                <a:solidFill>
                  <a:srgbClr val="252525"/>
                </a:solidFill>
                <a:latin typeface="Montserrat"/>
              </a:rPr>
              <a:t> ferramenta colaborativa de design de interface.</a:t>
            </a:r>
          </a:p>
          <a:p>
            <a:pPr algn="just"/>
            <a:r>
              <a:rPr lang="pt-BR" sz="2400" dirty="0">
                <a:solidFill>
                  <a:srgbClr val="FF4F11"/>
                </a:solidFill>
                <a:latin typeface="Montserrat"/>
                <a:hlinkClick r:id="rId5"/>
              </a:rPr>
              <a:t>Adobe XD</a:t>
            </a:r>
            <a:r>
              <a:rPr lang="pt-BR" sz="2400" b="1" dirty="0">
                <a:solidFill>
                  <a:srgbClr val="252525"/>
                </a:solidFill>
                <a:latin typeface="Montserrat"/>
              </a:rPr>
              <a:t>:</a:t>
            </a:r>
            <a:r>
              <a:rPr lang="pt-BR" sz="2400" dirty="0">
                <a:solidFill>
                  <a:srgbClr val="252525"/>
                </a:solidFill>
                <a:latin typeface="Montserrat"/>
              </a:rPr>
              <a:t> a ferramenta colaborativa da Adobe para UX/UI.</a:t>
            </a:r>
          </a:p>
          <a:p>
            <a:pPr algn="just"/>
            <a:r>
              <a:rPr lang="pt-BR" sz="2400" b="1" dirty="0">
                <a:solidFill>
                  <a:srgbClr val="252525"/>
                </a:solidFill>
                <a:latin typeface="Montserrat"/>
              </a:rPr>
              <a:t>PowerPoint:</a:t>
            </a:r>
            <a:r>
              <a:rPr lang="pt-BR" sz="2400" dirty="0">
                <a:solidFill>
                  <a:srgbClr val="252525"/>
                </a:solidFill>
                <a:latin typeface="Montserrat"/>
              </a:rPr>
              <a:t> você pode usar o famoso PowerPoint para organizar protótipos.</a:t>
            </a:r>
          </a:p>
          <a:p>
            <a:pPr algn="just"/>
            <a:r>
              <a:rPr lang="pt-BR" sz="2400" dirty="0" err="1">
                <a:solidFill>
                  <a:srgbClr val="FF4F11"/>
                </a:solidFill>
                <a:latin typeface="Montserrat"/>
                <a:hlinkClick r:id="rId6"/>
              </a:rPr>
              <a:t>NinjaMock</a:t>
            </a:r>
            <a:r>
              <a:rPr lang="pt-BR" sz="2400" b="1" dirty="0">
                <a:solidFill>
                  <a:srgbClr val="252525"/>
                </a:solidFill>
                <a:latin typeface="Montserrat"/>
              </a:rPr>
              <a:t>:</a:t>
            </a:r>
            <a:r>
              <a:rPr lang="pt-BR" sz="2400" dirty="0">
                <a:solidFill>
                  <a:srgbClr val="252525"/>
                </a:solidFill>
                <a:latin typeface="Montserrat"/>
              </a:rPr>
              <a:t> ferramenta de </a:t>
            </a:r>
            <a:r>
              <a:rPr lang="pt-BR" sz="2400" dirty="0" err="1">
                <a:solidFill>
                  <a:srgbClr val="252525"/>
                </a:solidFill>
                <a:latin typeface="Montserrat"/>
              </a:rPr>
              <a:t>wireframes</a:t>
            </a:r>
            <a:r>
              <a:rPr lang="pt-BR" sz="2400" dirty="0">
                <a:solidFill>
                  <a:srgbClr val="252525"/>
                </a:solidFill>
                <a:latin typeface="Montserrat"/>
              </a:rPr>
              <a:t> e </a:t>
            </a:r>
            <a:r>
              <a:rPr lang="pt-BR" sz="2400" dirty="0" err="1">
                <a:solidFill>
                  <a:srgbClr val="252525"/>
                </a:solidFill>
                <a:latin typeface="Montserrat"/>
              </a:rPr>
              <a:t>mockups</a:t>
            </a:r>
            <a:r>
              <a:rPr lang="pt-BR" sz="2400" dirty="0">
                <a:solidFill>
                  <a:srgbClr val="252525"/>
                </a:solidFill>
                <a:latin typeface="Montserrat"/>
              </a:rPr>
              <a:t> online.</a:t>
            </a:r>
          </a:p>
          <a:p>
            <a:pPr algn="just"/>
            <a:r>
              <a:rPr lang="pt-BR" sz="2400" dirty="0" err="1">
                <a:solidFill>
                  <a:srgbClr val="FF4F11"/>
                </a:solidFill>
                <a:latin typeface="Montserrat"/>
                <a:hlinkClick r:id="rId7"/>
              </a:rPr>
              <a:t>Framer</a:t>
            </a:r>
            <a:r>
              <a:rPr lang="pt-BR" sz="2400" b="1" dirty="0">
                <a:solidFill>
                  <a:srgbClr val="252525"/>
                </a:solidFill>
                <a:latin typeface="Montserrat"/>
              </a:rPr>
              <a:t>:</a:t>
            </a:r>
            <a:r>
              <a:rPr lang="pt-BR" sz="2400" dirty="0">
                <a:solidFill>
                  <a:srgbClr val="252525"/>
                </a:solidFill>
                <a:latin typeface="Montserrat"/>
              </a:rPr>
              <a:t> ferramenta de prototipação para equipes.</a:t>
            </a:r>
          </a:p>
          <a:p>
            <a:pPr algn="just"/>
            <a:r>
              <a:rPr lang="pt-BR" sz="2400" dirty="0">
                <a:solidFill>
                  <a:srgbClr val="FF4F11"/>
                </a:solidFill>
                <a:latin typeface="Montserrat"/>
                <a:hlinkClick r:id="rId8"/>
              </a:rPr>
              <a:t>Google sites</a:t>
            </a:r>
            <a:r>
              <a:rPr lang="pt-BR" sz="2400" b="1" dirty="0">
                <a:solidFill>
                  <a:srgbClr val="252525"/>
                </a:solidFill>
                <a:latin typeface="Montserrat"/>
              </a:rPr>
              <a:t>:</a:t>
            </a:r>
            <a:r>
              <a:rPr lang="pt-BR" sz="2400" dirty="0">
                <a:solidFill>
                  <a:srgbClr val="252525"/>
                </a:solidFill>
                <a:latin typeface="Montserrat"/>
              </a:rPr>
              <a:t> ferramenta do Google para criação de sites.</a:t>
            </a:r>
          </a:p>
          <a:p>
            <a:pPr algn="just"/>
            <a:r>
              <a:rPr lang="pt-BR" sz="2400" dirty="0">
                <a:solidFill>
                  <a:srgbClr val="FF4F11"/>
                </a:solidFill>
                <a:latin typeface="Montserrat"/>
                <a:hlinkClick r:id="rId9"/>
              </a:rPr>
              <a:t>Miro</a:t>
            </a:r>
            <a:r>
              <a:rPr lang="pt-BR" sz="2400" b="1" dirty="0">
                <a:solidFill>
                  <a:srgbClr val="252525"/>
                </a:solidFill>
                <a:latin typeface="Montserrat"/>
              </a:rPr>
              <a:t>:</a:t>
            </a:r>
            <a:r>
              <a:rPr lang="pt-BR" sz="2400" dirty="0">
                <a:solidFill>
                  <a:srgbClr val="252525"/>
                </a:solidFill>
                <a:latin typeface="Montserrat"/>
              </a:rPr>
              <a:t> plataforma de </a:t>
            </a:r>
            <a:r>
              <a:rPr lang="pt-BR" sz="2400" dirty="0" err="1">
                <a:solidFill>
                  <a:srgbClr val="252525"/>
                </a:solidFill>
                <a:latin typeface="Montserrat"/>
              </a:rPr>
              <a:t>whiteboard</a:t>
            </a:r>
            <a:r>
              <a:rPr lang="pt-BR" sz="2400" dirty="0">
                <a:solidFill>
                  <a:srgbClr val="252525"/>
                </a:solidFill>
                <a:latin typeface="Montserrat"/>
              </a:rPr>
              <a:t> gratuita e colaborativa. </a:t>
            </a:r>
          </a:p>
          <a:p>
            <a:pPr algn="just"/>
            <a:r>
              <a:rPr lang="pt-BR" sz="2400" dirty="0" err="1">
                <a:solidFill>
                  <a:srgbClr val="FF4F11"/>
                </a:solidFill>
                <a:latin typeface="Montserrat"/>
                <a:hlinkClick r:id="rId10"/>
              </a:rPr>
              <a:t>InVision</a:t>
            </a:r>
            <a:r>
              <a:rPr lang="pt-BR" sz="2400" b="1" dirty="0">
                <a:solidFill>
                  <a:srgbClr val="252525"/>
                </a:solidFill>
                <a:latin typeface="Montserrat"/>
              </a:rPr>
              <a:t>:</a:t>
            </a:r>
            <a:r>
              <a:rPr lang="pt-BR" sz="2400" dirty="0">
                <a:solidFill>
                  <a:srgbClr val="252525"/>
                </a:solidFill>
                <a:latin typeface="Montserrat"/>
              </a:rPr>
              <a:t> plataforma de design, fluxo de trabalho e colaboração.</a:t>
            </a:r>
            <a:endParaRPr lang="pt-BR" sz="2400" b="0" i="0" dirty="0">
              <a:solidFill>
                <a:srgbClr val="252525"/>
              </a:solidFill>
              <a:effectLst/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163864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53194A3-C034-4215-98BF-5769431781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Senai - 2021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31DF68F-E0F0-4075-A48D-033F83B31CC4}"/>
              </a:ext>
            </a:extLst>
          </p:cNvPr>
          <p:cNvSpPr txBox="1"/>
          <p:nvPr/>
        </p:nvSpPr>
        <p:spPr>
          <a:xfrm>
            <a:off x="1682496" y="602127"/>
            <a:ext cx="919276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400" dirty="0"/>
          </a:p>
          <a:p>
            <a:r>
              <a:rPr lang="pt-BR" sz="2400" dirty="0"/>
              <a:t>Desse modo, seus principais objetivos serão:</a:t>
            </a:r>
          </a:p>
          <a:p>
            <a:br>
              <a:rPr lang="pt-BR" sz="2400" dirty="0"/>
            </a:br>
            <a:endParaRPr lang="pt-BR" sz="2400" dirty="0"/>
          </a:p>
          <a:p>
            <a:r>
              <a:rPr lang="pt-BR" sz="2400" b="1" dirty="0"/>
              <a:t>- Desenvolver o Front-</a:t>
            </a:r>
            <a:r>
              <a:rPr lang="pt-BR" sz="2400" b="1" dirty="0" err="1"/>
              <a:t>End</a:t>
            </a:r>
            <a:r>
              <a:rPr lang="pt-BR" sz="2400" b="1" dirty="0"/>
              <a:t> do site utilizando o framework do </a:t>
            </a:r>
            <a:r>
              <a:rPr lang="pt-BR" sz="2400" b="1" dirty="0" err="1"/>
              <a:t>JavaScript</a:t>
            </a:r>
            <a:r>
              <a:rPr lang="pt-BR" sz="2400" b="1" dirty="0"/>
              <a:t> Angular, com sua biblioteca de estilização material.</a:t>
            </a:r>
            <a:endParaRPr lang="pt-BR" sz="2400" dirty="0"/>
          </a:p>
          <a:p>
            <a:r>
              <a:rPr lang="pt-BR" sz="2400" b="1" dirty="0"/>
              <a:t>- Criar a documentação do site, finalizando o projeto.</a:t>
            </a:r>
            <a:endParaRPr lang="pt-BR" sz="2400" dirty="0"/>
          </a:p>
          <a:p>
            <a:br>
              <a:rPr lang="pt-BR" sz="2400" dirty="0"/>
            </a:br>
            <a:endParaRPr lang="pt-BR" sz="2400" dirty="0"/>
          </a:p>
          <a:p>
            <a:r>
              <a:rPr lang="pt-BR" sz="2400" dirty="0"/>
              <a:t>Para resolver esses desafios, estude o material digital, participe do fórum de discussão, da </a:t>
            </a:r>
            <a:r>
              <a:rPr lang="pt-BR" sz="2400" dirty="0" err="1"/>
              <a:t>webinar</a:t>
            </a:r>
            <a:r>
              <a:rPr lang="pt-BR" sz="2400" dirty="0"/>
              <a:t>, dos encontros remotos e realize as atividades propostas.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1972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53194A3-C034-4215-98BF-5769431781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Senai - 2021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D73EBAF-3CB1-4357-AC51-7607DC9BAD38}"/>
              </a:ext>
            </a:extLst>
          </p:cNvPr>
          <p:cNvSpPr/>
          <p:nvPr/>
        </p:nvSpPr>
        <p:spPr>
          <a:xfrm>
            <a:off x="840657" y="973394"/>
            <a:ext cx="1001415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/>
              <a:t>Pesquisa</a:t>
            </a:r>
          </a:p>
          <a:p>
            <a:endParaRPr lang="pt-BR" sz="2800" b="1" dirty="0"/>
          </a:p>
          <a:p>
            <a:r>
              <a:rPr lang="pt-BR" sz="2800" dirty="0"/>
              <a:t>Seu principal objetivo é entender o público alvo e os possíveis concorrentes do produto. Ela se inicia com a definição de qual é o público alvo e, a partir dele, a criação de algumas </a:t>
            </a:r>
            <a:r>
              <a:rPr lang="pt-BR" sz="2800" i="1" dirty="0"/>
              <a:t>personas</a:t>
            </a:r>
            <a:r>
              <a:rPr lang="pt-BR" sz="2800" dirty="0"/>
              <a:t> para representarem os usuários e seus interesses.</a:t>
            </a:r>
          </a:p>
        </p:txBody>
      </p:sp>
    </p:spTree>
    <p:extLst>
      <p:ext uri="{BB962C8B-B14F-4D97-AF65-F5344CB8AC3E}">
        <p14:creationId xmlns:p14="http://schemas.microsoft.com/office/powerpoint/2010/main" val="628224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53194A3-C034-4215-98BF-5769431781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Senai - 2021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9D376C5-83C6-4F64-9B54-2EA98A2F0DBF}"/>
              </a:ext>
            </a:extLst>
          </p:cNvPr>
          <p:cNvSpPr txBox="1"/>
          <p:nvPr/>
        </p:nvSpPr>
        <p:spPr>
          <a:xfrm>
            <a:off x="816864" y="1194816"/>
            <a:ext cx="946099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Ideação</a:t>
            </a:r>
          </a:p>
          <a:p>
            <a:endParaRPr lang="pt-BR" sz="2400" b="1" dirty="0"/>
          </a:p>
          <a:p>
            <a:r>
              <a:rPr lang="pt-BR" sz="2400" dirty="0"/>
              <a:t>É o momento em que as ideias e pesquisas da etapa anterior começa a tomar a forma de um produto. Sua primeira etapa é o diagrama de casos de uso, ele serve para mapear, a partir do ponto de vista dos usuários, as funcionalidades e possibilidades que serão desenvolvidas. Depois disso será feito o documento de requisitos, que define quais os processos que farão parte do processo de desenvolvimento. E com essas informações, é realizada uma previsão de orçamento do projeto final.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01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53194A3-C034-4215-98BF-5769431781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Senai - 2021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8F3320A-6FEF-46B0-8749-ABB50583D5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0" y="823912"/>
            <a:ext cx="666750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167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53194A3-C034-4215-98BF-5769431781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Senai - 2021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DD1DEE24-1CD3-4DE3-BF99-2B6086C4457E}"/>
              </a:ext>
            </a:extLst>
          </p:cNvPr>
          <p:cNvSpPr/>
          <p:nvPr/>
        </p:nvSpPr>
        <p:spPr>
          <a:xfrm>
            <a:off x="1118048" y="384501"/>
            <a:ext cx="1054792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latin typeface="Montserrat"/>
              </a:rPr>
              <a:t>O que é prototipagem?</a:t>
            </a:r>
          </a:p>
          <a:p>
            <a:endParaRPr lang="pt-BR" sz="2400" b="1" dirty="0">
              <a:latin typeface="Montserrat"/>
            </a:endParaRPr>
          </a:p>
          <a:p>
            <a:pPr algn="just"/>
            <a:r>
              <a:rPr lang="pt-BR" sz="2400" b="1" dirty="0">
                <a:latin typeface="Montserrat"/>
              </a:rPr>
              <a:t>A prototipagem é uma forma de visualizar a sua ideia antes mesmo de tirá-la do papel.</a:t>
            </a:r>
            <a:r>
              <a:rPr lang="pt-BR" sz="2400" dirty="0">
                <a:latin typeface="Montserrat"/>
              </a:rPr>
              <a:t> Ela é de extrema importância para </a:t>
            </a:r>
            <a:r>
              <a:rPr lang="pt-BR" sz="2400" dirty="0">
                <a:solidFill>
                  <a:srgbClr val="FF4F11"/>
                </a:solidFill>
                <a:latin typeface="Montserrat"/>
              </a:rPr>
              <a:t>startups</a:t>
            </a:r>
            <a:r>
              <a:rPr lang="pt-BR" sz="2400" dirty="0">
                <a:latin typeface="Montserrat"/>
              </a:rPr>
              <a:t>, uma vez que evita maiores gastos no desenvolvimento.</a:t>
            </a:r>
          </a:p>
          <a:p>
            <a:pPr algn="just"/>
            <a:r>
              <a:rPr lang="pt-BR" sz="2400" dirty="0">
                <a:latin typeface="Montserrat"/>
              </a:rPr>
              <a:t>Então a prototipagem busca simular a experiência do usuário com a solução final e mostrar como serão as funcionalidades. É a tangibilização da ideia!</a:t>
            </a:r>
          </a:p>
          <a:p>
            <a:pPr algn="just"/>
            <a:r>
              <a:rPr lang="pt-BR" sz="2400" dirty="0">
                <a:latin typeface="Montserrat"/>
              </a:rPr>
              <a:t>O principal benefício de prototipar é, justamente, permitir ver a ideia no papel, tirando ela do mundo abstrato e jogando para o mundo material. Seu objetivo é validar os requisitos do usuário.</a:t>
            </a:r>
            <a:endParaRPr lang="pt-BR" sz="2400" b="0" dirty="0">
              <a:effectLst/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496998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53194A3-C034-4215-98BF-5769431781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Senai - 2021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63A8DD0-6BB3-4541-9392-72227FBC56B0}"/>
              </a:ext>
            </a:extLst>
          </p:cNvPr>
          <p:cNvSpPr/>
          <p:nvPr/>
        </p:nvSpPr>
        <p:spPr>
          <a:xfrm>
            <a:off x="600462" y="285160"/>
            <a:ext cx="1020588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latin typeface="Montserrat"/>
              </a:rPr>
              <a:t>Por que prototipar?</a:t>
            </a:r>
          </a:p>
          <a:p>
            <a:endParaRPr lang="pt-BR" sz="2400" b="1" dirty="0">
              <a:latin typeface="Montserrat"/>
            </a:endParaRPr>
          </a:p>
          <a:p>
            <a:pPr algn="just"/>
            <a:r>
              <a:rPr lang="pt-BR" sz="2400" dirty="0">
                <a:latin typeface="Montserrat"/>
              </a:rPr>
              <a:t>Mas, se você ainda não está convencido a prototipar, vamos ver alguns benefícios da prototipagem. Por que você deveria prototipar também?</a:t>
            </a:r>
          </a:p>
          <a:p>
            <a:pPr algn="just"/>
            <a:r>
              <a:rPr lang="pt-BR" sz="2400" b="1" dirty="0">
                <a:latin typeface="Montserrat"/>
              </a:rPr>
              <a:t>Sem custo de desenvolvimento: </a:t>
            </a:r>
            <a:r>
              <a:rPr lang="pt-BR" sz="2400" dirty="0">
                <a:latin typeface="Montserrat"/>
              </a:rPr>
              <a:t>a possibilidade de visualizar a solução antes mesmo de investir no seu desenvolvimento economiza muito tempo e dinheiro, além de evitar grandes falhas.</a:t>
            </a:r>
          </a:p>
          <a:p>
            <a:pPr algn="just"/>
            <a:r>
              <a:rPr lang="pt-BR" sz="2400" b="1" dirty="0">
                <a:latin typeface="Montserrat"/>
              </a:rPr>
              <a:t>Coletar feedbacks:</a:t>
            </a:r>
            <a:r>
              <a:rPr lang="pt-BR" sz="2400" dirty="0">
                <a:latin typeface="Montserrat"/>
              </a:rPr>
              <a:t> além da sua própria equipe, você pode mostrar o protótipo para os possíveis clientes e pedir feedbacks e sugestões. O que nos leva ao próximo ponto…</a:t>
            </a:r>
          </a:p>
          <a:p>
            <a:pPr algn="just"/>
            <a:r>
              <a:rPr lang="pt-BR" sz="2400" b="1" dirty="0">
                <a:latin typeface="Montserrat"/>
              </a:rPr>
              <a:t>Melhora a experiência:</a:t>
            </a:r>
            <a:r>
              <a:rPr lang="pt-BR" sz="2400" dirty="0">
                <a:latin typeface="Montserrat"/>
              </a:rPr>
              <a:t> se você entende o que um possível usuário pensa, o que ele gostou ou deixou de gostar, é possível adaptar e melhorar ao máximo a sua experiência.</a:t>
            </a:r>
          </a:p>
          <a:p>
            <a:pPr algn="just"/>
            <a:r>
              <a:rPr lang="pt-BR" sz="2400" dirty="0">
                <a:latin typeface="Montserrat"/>
              </a:rPr>
              <a:t>Outra vantagem pouco comentada é que a prototipagem</a:t>
            </a:r>
            <a:r>
              <a:rPr lang="pt-BR" sz="2400" b="1" dirty="0">
                <a:latin typeface="Montserrat"/>
              </a:rPr>
              <a:t> facilita a comunicação </a:t>
            </a:r>
            <a:r>
              <a:rPr lang="pt-BR" sz="2400" dirty="0">
                <a:latin typeface="Montserrat"/>
              </a:rPr>
              <a:t>entre diferentes áreas da empresa. Fica muito mais fácil para um desenvolvedor falar com alguém que cuida dos negócios, por exemplo.</a:t>
            </a:r>
            <a:endParaRPr lang="pt-BR" sz="2400" b="0" dirty="0">
              <a:effectLst/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418758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53194A3-C034-4215-98BF-5769431781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Senai - 2021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3E298034-CD46-4EE2-BFF5-ABDDC0575EC4}"/>
              </a:ext>
            </a:extLst>
          </p:cNvPr>
          <p:cNvSpPr/>
          <p:nvPr/>
        </p:nvSpPr>
        <p:spPr>
          <a:xfrm>
            <a:off x="722671" y="496723"/>
            <a:ext cx="1039761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latin typeface="Montserrat"/>
              </a:rPr>
              <a:t>Tipos de prototipagem</a:t>
            </a:r>
          </a:p>
          <a:p>
            <a:endParaRPr lang="pt-BR" sz="2400" b="1" dirty="0">
              <a:latin typeface="Montserrat"/>
            </a:endParaRPr>
          </a:p>
          <a:p>
            <a:pPr algn="just"/>
            <a:r>
              <a:rPr lang="pt-BR" sz="2400" dirty="0">
                <a:latin typeface="Montserrat"/>
              </a:rPr>
              <a:t>Há vários tipos de prototipagem que você pode usar dependendo do objetivo do protótipo. Dividimos esses tipos da seguinte forma.</a:t>
            </a:r>
          </a:p>
          <a:p>
            <a:pPr algn="just"/>
            <a:r>
              <a:rPr lang="pt-BR" sz="2400" dirty="0">
                <a:latin typeface="Montserrat"/>
              </a:rPr>
              <a:t> </a:t>
            </a:r>
          </a:p>
          <a:p>
            <a:pPr algn="just"/>
            <a:r>
              <a:rPr lang="pt-BR" sz="2400" b="1" dirty="0">
                <a:latin typeface="Montserrat"/>
              </a:rPr>
              <a:t>Baixa fidelidade X Alta fidelidade:</a:t>
            </a:r>
            <a:r>
              <a:rPr lang="pt-BR" sz="2400" dirty="0">
                <a:latin typeface="Montserrat"/>
              </a:rPr>
              <a:t> de acordo com o nível de fidelidade do protótipo com o produto final.</a:t>
            </a:r>
          </a:p>
          <a:p>
            <a:pPr algn="just"/>
            <a:r>
              <a:rPr lang="pt-BR" sz="2400" b="1" dirty="0">
                <a:latin typeface="Montserrat"/>
              </a:rPr>
              <a:t>Horizontal X Vertical:</a:t>
            </a:r>
            <a:r>
              <a:rPr lang="pt-BR" sz="2400" dirty="0">
                <a:latin typeface="Montserrat"/>
              </a:rPr>
              <a:t> de acordo com o escopo de funcionalidades e a profundidade dos protótipos.</a:t>
            </a:r>
          </a:p>
          <a:p>
            <a:pPr algn="just"/>
            <a:r>
              <a:rPr lang="pt-BR" sz="2400" b="1" dirty="0">
                <a:latin typeface="Montserrat"/>
              </a:rPr>
              <a:t>Descartável X Evolutivo:</a:t>
            </a:r>
            <a:r>
              <a:rPr lang="pt-BR" sz="2400" dirty="0">
                <a:latin typeface="Montserrat"/>
              </a:rPr>
              <a:t> se o protótipo será reutilizado ou não no desenvolvimento final.</a:t>
            </a:r>
          </a:p>
          <a:p>
            <a:pPr algn="just"/>
            <a:r>
              <a:rPr lang="pt-BR" sz="2400" dirty="0">
                <a:latin typeface="Montserrat"/>
              </a:rPr>
              <a:t>Vamos ver o que significa cada um deles!</a:t>
            </a:r>
            <a:endParaRPr lang="pt-BR" sz="2400" b="0" dirty="0">
              <a:effectLst/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2211117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1472</Words>
  <Application>Microsoft Office PowerPoint</Application>
  <PresentationFormat>Widescreen</PresentationFormat>
  <Paragraphs>112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9" baseType="lpstr">
      <vt:lpstr>Arial</vt:lpstr>
      <vt:lpstr>Calibri</vt:lpstr>
      <vt:lpstr>Montserrat</vt:lpstr>
      <vt:lpstr>Montserrat Medium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Guilherme Akira Higa</dc:creator>
  <cp:lastModifiedBy>Douglas Dos Reis</cp:lastModifiedBy>
  <cp:revision>52</cp:revision>
  <dcterms:created xsi:type="dcterms:W3CDTF">2018-10-25T18:17:28Z</dcterms:created>
  <dcterms:modified xsi:type="dcterms:W3CDTF">2021-10-21T18:37:55Z</dcterms:modified>
</cp:coreProperties>
</file>