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4" r:id="rId8"/>
    <p:sldId id="27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B1D68"/>
    <a:srgbClr val="6D7687"/>
    <a:srgbClr val="686868"/>
    <a:srgbClr val="FACEDC"/>
    <a:srgbClr val="51BAD7"/>
    <a:srgbClr val="ED2F23"/>
    <a:srgbClr val="AF3862"/>
    <a:srgbClr val="FDB91A"/>
    <a:srgbClr val="00ACC2"/>
    <a:srgbClr val="F9806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6.8884746116820814E-2"/>
          <c:y val="0.14731845677404423"/>
          <c:w val="0.41181326187051526"/>
          <c:h val="0.79744477773580835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7B7-4C49-8690-0EE005E96A7E}"/>
              </c:ext>
            </c:extLst>
          </c:dPt>
          <c:dPt>
            <c:idx val="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7B7-4C49-8690-0EE005E96A7E}"/>
              </c:ext>
            </c:extLst>
          </c:dPt>
          <c:dPt>
            <c:idx val="2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7B7-4C49-8690-0EE005E96A7E}"/>
              </c:ext>
            </c:extLst>
          </c:dPt>
          <c:dPt>
            <c:idx val="3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7B7-4C49-8690-0EE005E96A7E}"/>
              </c:ext>
            </c:extLst>
          </c:dPt>
          <c:cat>
            <c:strRef>
              <c:f>Planilha1!$A$2:$A$5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0.59000000000000008</c:v>
                </c:pt>
                <c:pt idx="1">
                  <c:v>0.41000000000000003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7B7-4C49-8690-0EE005E96A7E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476019023232831"/>
          <c:y val="5.442608337904554E-3"/>
          <c:w val="0.39616433980903487"/>
          <c:h val="0.8802626165660998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0D-42CD-A745-87563A091B4E}"/>
              </c:ext>
            </c:extLst>
          </c:dPt>
          <c:dPt>
            <c:idx val="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0D-42CD-A745-87563A091B4E}"/>
              </c:ext>
            </c:extLst>
          </c:dPt>
          <c:dPt>
            <c:idx val="2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0D-42CD-A745-87563A091B4E}"/>
              </c:ext>
            </c:extLst>
          </c:dPt>
          <c:dPt>
            <c:idx val="3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E0D-42CD-A745-87563A091B4E}"/>
              </c:ext>
            </c:extLst>
          </c:dPt>
          <c:cat>
            <c:strRef>
              <c:f>Planilha1!$A$2:$A$5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0.78</c:v>
                </c:pt>
                <c:pt idx="1">
                  <c:v>0.22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E0D-42CD-A745-87563A091B4E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609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1715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9672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5278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9154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565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6337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7370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747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8338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2108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5BB1-1079-430D-B137-C6A2BE58DF05}" type="datetimeFigureOut">
              <a:rPr lang="pt-BR" smtClean="0"/>
              <a:pPr/>
              <a:t>29/09/2017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6BC0-F87C-421B-B2CA-26C6CE2732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6080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ta de cima de objetos decorativos de verão na superfície de madeira Foto gratuita">
            <a:extLst>
              <a:ext uri="{FF2B5EF4-FFF2-40B4-BE49-F238E27FC236}">
                <a16:creationId xmlns:a16="http://schemas.microsoft.com/office/drawing/2014/main" xmlns="" id="{5004F9CC-90DF-4D26-A147-191BA642B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8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474391E0-213A-44AB-BBAA-98598EB7A1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7869" y="1745238"/>
            <a:ext cx="4723809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7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928" t="5291" r="21693" b="5114"/>
          <a:stretch/>
        </p:blipFill>
        <p:spPr>
          <a:xfrm>
            <a:off x="4697913" y="2343061"/>
            <a:ext cx="2790731" cy="4514939"/>
          </a:xfrm>
          <a:prstGeom prst="rect">
            <a:avLst/>
          </a:prstGeom>
        </p:spPr>
      </p:pic>
      <p:sp>
        <p:nvSpPr>
          <p:cNvPr id="3" name="Texto explicativo em elipse 2"/>
          <p:cNvSpPr/>
          <p:nvPr/>
        </p:nvSpPr>
        <p:spPr>
          <a:xfrm>
            <a:off x="2317603" y="3763778"/>
            <a:ext cx="2151710" cy="2127328"/>
          </a:xfrm>
          <a:prstGeom prst="wedgeEllipseCallout">
            <a:avLst>
              <a:gd name="adj1" fmla="val 63518"/>
              <a:gd name="adj2" fmla="val -18315"/>
            </a:avLst>
          </a:prstGeom>
          <a:solidFill>
            <a:srgbClr val="40404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exto explicativo em elipse 14"/>
          <p:cNvSpPr/>
          <p:nvPr/>
        </p:nvSpPr>
        <p:spPr>
          <a:xfrm>
            <a:off x="7500835" y="3517630"/>
            <a:ext cx="2151710" cy="2127328"/>
          </a:xfrm>
          <a:prstGeom prst="wedgeEllipseCallout">
            <a:avLst>
              <a:gd name="adj1" fmla="val -64758"/>
              <a:gd name="adj2" fmla="val -18314"/>
            </a:avLst>
          </a:prstGeom>
          <a:solidFill>
            <a:srgbClr val="D54E3A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exto explicativo em elipse 16"/>
          <p:cNvSpPr/>
          <p:nvPr/>
        </p:nvSpPr>
        <p:spPr>
          <a:xfrm>
            <a:off x="7108126" y="798617"/>
            <a:ext cx="2151710" cy="2127328"/>
          </a:xfrm>
          <a:prstGeom prst="wedgeEllipseCallout">
            <a:avLst>
              <a:gd name="adj1" fmla="val -39969"/>
              <a:gd name="adj2" fmla="val 48549"/>
            </a:avLst>
          </a:prstGeom>
          <a:solidFill>
            <a:srgbClr val="FBC95A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Texto explicativo em elipse 18"/>
          <p:cNvSpPr/>
          <p:nvPr/>
        </p:nvSpPr>
        <p:spPr>
          <a:xfrm>
            <a:off x="2519592" y="985364"/>
            <a:ext cx="2151710" cy="2127328"/>
          </a:xfrm>
          <a:prstGeom prst="wedgeEllipseCallout">
            <a:avLst>
              <a:gd name="adj1" fmla="val 57222"/>
              <a:gd name="adj2" fmla="val 26460"/>
            </a:avLst>
          </a:prstGeom>
          <a:solidFill>
            <a:srgbClr val="00C9B6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596" y="46811"/>
            <a:ext cx="4700423" cy="118272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59299" y="5832833"/>
            <a:ext cx="2268317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/>
              <a:t>Ofertas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61288" y="3108148"/>
            <a:ext cx="2268317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/>
              <a:t>Multicanais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367443" y="5758206"/>
            <a:ext cx="2406304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/>
              <a:t>Personalização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314408" y="2864493"/>
            <a:ext cx="2406304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/>
              <a:t>Preferências</a:t>
            </a:r>
          </a:p>
        </p:txBody>
      </p:sp>
      <p:sp>
        <p:nvSpPr>
          <p:cNvPr id="4" name="AutoShape 2" descr="Resultado de imagem para web icon">
            <a:extLst>
              <a:ext uri="{FF2B5EF4-FFF2-40B4-BE49-F238E27FC236}">
                <a16:creationId xmlns:a16="http://schemas.microsoft.com/office/drawing/2014/main" xmlns="" id="{1552A500-9BD5-4494-8D58-5B17503AC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7229" y="4697907"/>
            <a:ext cx="59929" cy="5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tps://upload.wikimedia.org/wikipedia/commons/thumb/c/c4/Globe_icon.svg/2000px-Globe_icon.svg.png">
            <a:extLst>
              <a:ext uri="{FF2B5EF4-FFF2-40B4-BE49-F238E27FC236}">
                <a16:creationId xmlns:a16="http://schemas.microsoft.com/office/drawing/2014/main" xmlns="" id="{3224AC3D-5E98-452D-8955-391A93B41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349" y="1421307"/>
            <a:ext cx="1348409" cy="13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0.iconfinder.com/data/icons/superuser-web-kit-thin/512/686895-button_switch_power_option_control_lever_on-512.png">
            <a:extLst>
              <a:ext uri="{FF2B5EF4-FFF2-40B4-BE49-F238E27FC236}">
                <a16:creationId xmlns:a16="http://schemas.microsoft.com/office/drawing/2014/main" xmlns="" id="{F56609CF-BF5B-416C-A70E-DFF45AF46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4408" y="985364"/>
            <a:ext cx="1757053" cy="175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8CE5F734-E72A-4366-98DD-223D68A570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8295" y="3890301"/>
            <a:ext cx="1268775" cy="1268775"/>
          </a:xfrm>
          <a:prstGeom prst="rect">
            <a:avLst/>
          </a:prstGeom>
        </p:spPr>
      </p:pic>
      <p:pic>
        <p:nvPicPr>
          <p:cNvPr id="2060" name="Picture 12" descr="https://cdn2.iconfinder.com/data/icons/ui-icon-part-2/128/menu-512.png">
            <a:extLst>
              <a:ext uri="{FF2B5EF4-FFF2-40B4-BE49-F238E27FC236}">
                <a16:creationId xmlns:a16="http://schemas.microsoft.com/office/drawing/2014/main" xmlns="" id="{CBD8618F-6219-4150-A2C2-FDE6056D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9610" y="4017737"/>
            <a:ext cx="1667694" cy="166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8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4762500" y="2680249"/>
            <a:ext cx="2592000" cy="259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7" name="Imagem 10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9039" y="2290421"/>
            <a:ext cx="2507299" cy="2488691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580" y="54339"/>
            <a:ext cx="4700423" cy="1182727"/>
          </a:xfrm>
          <a:prstGeom prst="rect">
            <a:avLst/>
          </a:prstGeom>
        </p:spPr>
      </p:pic>
      <p:sp>
        <p:nvSpPr>
          <p:cNvPr id="72" name="Texto explicativo em elipse 18">
            <a:extLst>
              <a:ext uri="{FF2B5EF4-FFF2-40B4-BE49-F238E27FC236}">
                <a16:creationId xmlns:a16="http://schemas.microsoft.com/office/drawing/2014/main" xmlns="" id="{39AB2739-C317-45E2-991F-53F78623CC2C}"/>
              </a:ext>
            </a:extLst>
          </p:cNvPr>
          <p:cNvSpPr/>
          <p:nvPr/>
        </p:nvSpPr>
        <p:spPr>
          <a:xfrm rot="11094680">
            <a:off x="3216990" y="1142239"/>
            <a:ext cx="1636308" cy="1631314"/>
          </a:xfrm>
          <a:prstGeom prst="wedgeEllipseCallout">
            <a:avLst>
              <a:gd name="adj1" fmla="val 57222"/>
              <a:gd name="adj2" fmla="val 26460"/>
            </a:avLst>
          </a:prstGeom>
          <a:solidFill>
            <a:srgbClr val="00C9B6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AutoShape 2" descr="Resultado de imagem para fidelização icon">
            <a:extLst>
              <a:ext uri="{FF2B5EF4-FFF2-40B4-BE49-F238E27FC236}">
                <a16:creationId xmlns:a16="http://schemas.microsoft.com/office/drawing/2014/main" xmlns="" id="{4B6BB485-7AB7-4506-B841-E936370CE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3" name="Texto explicativo em elipse 16">
            <a:extLst>
              <a:ext uri="{FF2B5EF4-FFF2-40B4-BE49-F238E27FC236}">
                <a16:creationId xmlns:a16="http://schemas.microsoft.com/office/drawing/2014/main" xmlns="" id="{ECB049E9-C6F7-494C-AE31-D3A0FC87435C}"/>
              </a:ext>
            </a:extLst>
          </p:cNvPr>
          <p:cNvSpPr/>
          <p:nvPr/>
        </p:nvSpPr>
        <p:spPr>
          <a:xfrm rot="11440538">
            <a:off x="6839252" y="943066"/>
            <a:ext cx="1607901" cy="1493642"/>
          </a:xfrm>
          <a:prstGeom prst="wedgeEllipseCallout">
            <a:avLst>
              <a:gd name="adj1" fmla="val -39969"/>
              <a:gd name="adj2" fmla="val 48549"/>
            </a:avLst>
          </a:prstGeom>
          <a:solidFill>
            <a:srgbClr val="FBC95A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1" name="Texto explicativo em elipse 2">
            <a:extLst>
              <a:ext uri="{FF2B5EF4-FFF2-40B4-BE49-F238E27FC236}">
                <a16:creationId xmlns:a16="http://schemas.microsoft.com/office/drawing/2014/main" xmlns="" id="{28C57A2A-2BD4-4A3A-9399-BC68A61C9C5A}"/>
              </a:ext>
            </a:extLst>
          </p:cNvPr>
          <p:cNvSpPr/>
          <p:nvPr/>
        </p:nvSpPr>
        <p:spPr>
          <a:xfrm rot="11572918">
            <a:off x="1433511" y="2701883"/>
            <a:ext cx="1665127" cy="1591275"/>
          </a:xfrm>
          <a:prstGeom prst="wedgeEllipseCallout">
            <a:avLst>
              <a:gd name="adj1" fmla="val 63518"/>
              <a:gd name="adj2" fmla="val -18315"/>
            </a:avLst>
          </a:prstGeom>
          <a:solidFill>
            <a:srgbClr val="51BAD7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2" name="Texto explicativo em elipse 14">
            <a:extLst>
              <a:ext uri="{FF2B5EF4-FFF2-40B4-BE49-F238E27FC236}">
                <a16:creationId xmlns:a16="http://schemas.microsoft.com/office/drawing/2014/main" xmlns="" id="{81B62462-4444-4558-AFB8-6211633A125D}"/>
              </a:ext>
            </a:extLst>
          </p:cNvPr>
          <p:cNvSpPr/>
          <p:nvPr/>
        </p:nvSpPr>
        <p:spPr>
          <a:xfrm rot="11731226">
            <a:off x="8981473" y="1883676"/>
            <a:ext cx="1603442" cy="1610396"/>
          </a:xfrm>
          <a:prstGeom prst="wedgeEllipseCallout">
            <a:avLst>
              <a:gd name="adj1" fmla="val -64758"/>
              <a:gd name="adj2" fmla="val -18314"/>
            </a:avLst>
          </a:prstGeom>
          <a:solidFill>
            <a:srgbClr val="FACEDC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3" name="Texto explicativo em elipse 16">
            <a:extLst>
              <a:ext uri="{FF2B5EF4-FFF2-40B4-BE49-F238E27FC236}">
                <a16:creationId xmlns:a16="http://schemas.microsoft.com/office/drawing/2014/main" xmlns="" id="{46A8D11D-DCF1-47A1-9FD0-FC54064DA317}"/>
              </a:ext>
            </a:extLst>
          </p:cNvPr>
          <p:cNvSpPr/>
          <p:nvPr/>
        </p:nvSpPr>
        <p:spPr>
          <a:xfrm rot="20358988">
            <a:off x="2885021" y="4694571"/>
            <a:ext cx="1607901" cy="1493642"/>
          </a:xfrm>
          <a:prstGeom prst="wedgeEllipseCallout">
            <a:avLst>
              <a:gd name="adj1" fmla="val -39969"/>
              <a:gd name="adj2" fmla="val 48549"/>
            </a:avLst>
          </a:prstGeom>
          <a:solidFill>
            <a:srgbClr val="92D05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4" name="Texto explicativo em elipse 2">
            <a:extLst>
              <a:ext uri="{FF2B5EF4-FFF2-40B4-BE49-F238E27FC236}">
                <a16:creationId xmlns:a16="http://schemas.microsoft.com/office/drawing/2014/main" xmlns="" id="{1EA360D2-EC0D-4E78-8D0D-3BBDC2F9A3E4}"/>
              </a:ext>
            </a:extLst>
          </p:cNvPr>
          <p:cNvSpPr/>
          <p:nvPr/>
        </p:nvSpPr>
        <p:spPr>
          <a:xfrm rot="2262330">
            <a:off x="8430532" y="3814987"/>
            <a:ext cx="1665127" cy="1591275"/>
          </a:xfrm>
          <a:prstGeom prst="wedgeEllipseCallout">
            <a:avLst>
              <a:gd name="adj1" fmla="val 63518"/>
              <a:gd name="adj2" fmla="val -18315"/>
            </a:avLst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5" name="Texto explicativo em elipse 18">
            <a:extLst>
              <a:ext uri="{FF2B5EF4-FFF2-40B4-BE49-F238E27FC236}">
                <a16:creationId xmlns:a16="http://schemas.microsoft.com/office/drawing/2014/main" xmlns="" id="{7D7FBF41-5C8A-4AF6-B887-6A103A12B04E}"/>
              </a:ext>
            </a:extLst>
          </p:cNvPr>
          <p:cNvSpPr/>
          <p:nvPr/>
        </p:nvSpPr>
        <p:spPr>
          <a:xfrm rot="1599728">
            <a:off x="5856156" y="4881824"/>
            <a:ext cx="1931224" cy="1712628"/>
          </a:xfrm>
          <a:prstGeom prst="wedgeEllipseCallout">
            <a:avLst>
              <a:gd name="adj1" fmla="val 57222"/>
              <a:gd name="adj2" fmla="val 2646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xmlns="" id="{E7B9FC6E-F9C5-4180-8A4D-B7FBCB1EDF76}"/>
              </a:ext>
            </a:extLst>
          </p:cNvPr>
          <p:cNvSpPr txBox="1"/>
          <p:nvPr/>
        </p:nvSpPr>
        <p:spPr>
          <a:xfrm>
            <a:off x="2900985" y="1737307"/>
            <a:ext cx="2268317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/>
              <a:t>Fidelização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xmlns="" id="{18D113C5-6C25-4509-8ABB-B77E73FBD9A7}"/>
              </a:ext>
            </a:extLst>
          </p:cNvPr>
          <p:cNvSpPr txBox="1"/>
          <p:nvPr/>
        </p:nvSpPr>
        <p:spPr>
          <a:xfrm>
            <a:off x="6509043" y="1250391"/>
            <a:ext cx="2268317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/>
              <a:t>Otimizar tempo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xmlns="" id="{0ACF6FF5-4D96-41D5-8921-767414B2A4CA}"/>
              </a:ext>
            </a:extLst>
          </p:cNvPr>
          <p:cNvSpPr txBox="1"/>
          <p:nvPr/>
        </p:nvSpPr>
        <p:spPr>
          <a:xfrm>
            <a:off x="1156091" y="3114475"/>
            <a:ext cx="2268317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/>
              <a:t>Satisfação cliente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xmlns="" id="{04DDDE9B-137E-4950-9CAC-106FA16620D6}"/>
              </a:ext>
            </a:extLst>
          </p:cNvPr>
          <p:cNvSpPr txBox="1"/>
          <p:nvPr/>
        </p:nvSpPr>
        <p:spPr>
          <a:xfrm>
            <a:off x="8836973" y="2245537"/>
            <a:ext cx="1871120" cy="8002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sz="2300" dirty="0"/>
              <a:t>Análise de preferências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xmlns="" id="{E03F6ECC-C24D-457E-87F7-76A537F1C683}"/>
              </a:ext>
            </a:extLst>
          </p:cNvPr>
          <p:cNvSpPr txBox="1"/>
          <p:nvPr/>
        </p:nvSpPr>
        <p:spPr>
          <a:xfrm>
            <a:off x="8105948" y="4316441"/>
            <a:ext cx="2268317" cy="4462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sz="2300" dirty="0"/>
              <a:t>Comparativo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xmlns="" id="{6109F6D9-9A33-47DC-A100-45CD9EA60E32}"/>
              </a:ext>
            </a:extLst>
          </p:cNvPr>
          <p:cNvSpPr txBox="1"/>
          <p:nvPr/>
        </p:nvSpPr>
        <p:spPr>
          <a:xfrm>
            <a:off x="2554812" y="5272249"/>
            <a:ext cx="2268317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/>
              <a:t>Sugestões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xmlns="" id="{FA7EFC40-2C77-4C97-BE55-4B4307EB287C}"/>
              </a:ext>
            </a:extLst>
          </p:cNvPr>
          <p:cNvSpPr txBox="1"/>
          <p:nvPr/>
        </p:nvSpPr>
        <p:spPr>
          <a:xfrm>
            <a:off x="5687609" y="5207546"/>
            <a:ext cx="2268317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/>
              <a:t>Oferta personalizada</a:t>
            </a:r>
          </a:p>
        </p:txBody>
      </p:sp>
    </p:spTree>
    <p:extLst>
      <p:ext uri="{BB962C8B-B14F-4D97-AF65-F5344CB8AC3E}">
        <p14:creationId xmlns:p14="http://schemas.microsoft.com/office/powerpoint/2010/main" xmlns="" val="246841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930" y="51642"/>
            <a:ext cx="4700423" cy="11827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6EA7C2E-8863-4DD3-8646-ACCB492200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096" y="940905"/>
            <a:ext cx="11721365" cy="56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648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1110547" y="1660884"/>
            <a:ext cx="1704975" cy="1706400"/>
          </a:xfrm>
          <a:prstGeom prst="ellipse">
            <a:avLst/>
          </a:prstGeom>
          <a:solidFill>
            <a:srgbClr val="00ACC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10547" y="2160141"/>
            <a:ext cx="170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195007" y="3096945"/>
            <a:ext cx="2124000" cy="2124000"/>
          </a:xfrm>
          <a:prstGeom prst="ellipse">
            <a:avLst/>
          </a:prstGeom>
          <a:solidFill>
            <a:srgbClr val="EB1D6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5007" y="3651113"/>
            <a:ext cx="21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sz="3000" dirty="0">
                <a:solidFill>
                  <a:schemeClr val="bg1"/>
                </a:solidFill>
                <a:cs typeface="Arial" panose="020B0604020202020204" pitchFamily="34" charset="0"/>
              </a:rPr>
              <a:t>Receita </a:t>
            </a:r>
          </a:p>
          <a:p>
            <a:r>
              <a:rPr lang="pt-BR" sz="3000" dirty="0">
                <a:solidFill>
                  <a:schemeClr val="bg1"/>
                </a:solidFill>
                <a:cs typeface="Arial" panose="020B0604020202020204" pitchFamily="34" charset="0"/>
              </a:rPr>
              <a:t>Recorrente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8688896" y="1398661"/>
            <a:ext cx="2703600" cy="50673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Fluxograma: Conector fora de página 25"/>
          <p:cNvSpPr/>
          <p:nvPr/>
        </p:nvSpPr>
        <p:spPr>
          <a:xfrm>
            <a:off x="8687964" y="1398031"/>
            <a:ext cx="2704530" cy="1057275"/>
          </a:xfrm>
          <a:prstGeom prst="flowChartOffpageConnector">
            <a:avLst/>
          </a:prstGeom>
          <a:solidFill>
            <a:srgbClr val="DD4B5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685583" y="1438631"/>
            <a:ext cx="27069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1"/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/>
              <a:t>CONSUMO ADICIONAL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8698534" y="4335807"/>
            <a:ext cx="27867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Pacote de R$ </a:t>
            </a: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0,03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Hit/Adicional</a:t>
            </a: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805" y="50634"/>
            <a:ext cx="8041321" cy="118272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892484" y="1401241"/>
            <a:ext cx="2703600" cy="50673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890103" y="3397088"/>
            <a:ext cx="27059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Pacote de </a:t>
            </a: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30.000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Hits/Mês</a:t>
            </a:r>
          </a:p>
        </p:txBody>
      </p:sp>
      <p:sp>
        <p:nvSpPr>
          <p:cNvPr id="17" name="Fluxograma: Conector fora de página 16"/>
          <p:cNvSpPr/>
          <p:nvPr/>
        </p:nvSpPr>
        <p:spPr>
          <a:xfrm>
            <a:off x="5892484" y="1398661"/>
            <a:ext cx="2703600" cy="1057275"/>
          </a:xfrm>
          <a:prstGeom prst="flowChartOffpageConnector">
            <a:avLst/>
          </a:prstGeom>
          <a:solidFill>
            <a:srgbClr val="E8A1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892484" y="1599620"/>
            <a:ext cx="270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1"/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/>
              <a:t>PLANO MENSAL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890103" y="5451655"/>
            <a:ext cx="27059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Pacote de </a:t>
            </a: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50.00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Hits/Mês</a:t>
            </a:r>
          </a:p>
        </p:txBody>
      </p:sp>
      <p:cxnSp>
        <p:nvCxnSpPr>
          <p:cNvPr id="36" name="Conector reto 35"/>
          <p:cNvCxnSpPr/>
          <p:nvPr/>
        </p:nvCxnSpPr>
        <p:spPr>
          <a:xfrm flipH="1">
            <a:off x="6030550" y="4442891"/>
            <a:ext cx="24061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3086109" y="1406796"/>
            <a:ext cx="2705096" cy="50673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Conector fora de página 13"/>
          <p:cNvSpPr/>
          <p:nvPr/>
        </p:nvSpPr>
        <p:spPr>
          <a:xfrm>
            <a:off x="3088489" y="1401241"/>
            <a:ext cx="2705097" cy="1057275"/>
          </a:xfrm>
          <a:prstGeom prst="flowChartOffpageConnector">
            <a:avLst/>
          </a:prstGeom>
          <a:solidFill>
            <a:srgbClr val="8CD4D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086107" y="1599620"/>
            <a:ext cx="27168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SEGMENTOS</a:t>
            </a:r>
          </a:p>
        </p:txBody>
      </p:sp>
      <p:pic>
        <p:nvPicPr>
          <p:cNvPr id="134" name="Imagem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7870" y="3813731"/>
            <a:ext cx="720000" cy="720000"/>
          </a:xfrm>
          <a:prstGeom prst="rect">
            <a:avLst/>
          </a:prstGeom>
        </p:spPr>
      </p:pic>
      <p:sp>
        <p:nvSpPr>
          <p:cNvPr id="40" name="Elipse 39"/>
          <p:cNvSpPr/>
          <p:nvPr/>
        </p:nvSpPr>
        <p:spPr>
          <a:xfrm>
            <a:off x="1288557" y="4889605"/>
            <a:ext cx="1587348" cy="158867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229743" y="5373689"/>
            <a:ext cx="17049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sz="3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pt-BR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B74C6F08-BEB1-466B-BFFB-A167B39CF4C1}"/>
              </a:ext>
            </a:extLst>
          </p:cNvPr>
          <p:cNvSpPr txBox="1"/>
          <p:nvPr/>
        </p:nvSpPr>
        <p:spPr>
          <a:xfrm>
            <a:off x="3200391" y="2644080"/>
            <a:ext cx="2705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Agência de Viagem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OTA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Operadora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</a:t>
            </a:r>
          </a:p>
        </p:txBody>
      </p:sp>
      <p:pic>
        <p:nvPicPr>
          <p:cNvPr id="5124" name="Picture 4" descr="Resultado de imagem para value icon">
            <a:extLst>
              <a:ext uri="{FF2B5EF4-FFF2-40B4-BE49-F238E27FC236}">
                <a16:creationId xmlns:a16="http://schemas.microsoft.com/office/drawing/2014/main" xmlns="" id="{F46F288B-CB2F-4549-9F86-F8CE1096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4260" y="2554214"/>
            <a:ext cx="950548" cy="95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Resultado de imagem para value icon">
            <a:extLst>
              <a:ext uri="{FF2B5EF4-FFF2-40B4-BE49-F238E27FC236}">
                <a16:creationId xmlns:a16="http://schemas.microsoft.com/office/drawing/2014/main" xmlns="" id="{A24C610D-7EFA-4FF6-9012-B1CA80C2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4260" y="4626982"/>
            <a:ext cx="950548" cy="95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Resultado de imagem para value icon">
            <a:extLst>
              <a:ext uri="{FF2B5EF4-FFF2-40B4-BE49-F238E27FC236}">
                <a16:creationId xmlns:a16="http://schemas.microsoft.com/office/drawing/2014/main" xmlns="" id="{637E2B12-382F-4D1C-B62C-391EDC58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76250" y="3180753"/>
            <a:ext cx="950548" cy="95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Elipse 53"/>
          <p:cNvSpPr/>
          <p:nvPr/>
        </p:nvSpPr>
        <p:spPr>
          <a:xfrm>
            <a:off x="9407248" y="3013506"/>
            <a:ext cx="573155" cy="573155"/>
          </a:xfrm>
          <a:prstGeom prst="ellipse">
            <a:avLst/>
          </a:prstGeom>
          <a:solidFill>
            <a:srgbClr val="DD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xmlns="" id="{B0E242C7-5078-4F01-915F-E0705DE14E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7248" y="3026596"/>
            <a:ext cx="576340" cy="57634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xmlns="" id="{416B7D8A-C68D-43DC-9272-AD441CDD5B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30444" y="4614585"/>
            <a:ext cx="576340" cy="57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77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entágono 45"/>
          <p:cNvSpPr/>
          <p:nvPr/>
        </p:nvSpPr>
        <p:spPr>
          <a:xfrm rot="16200000">
            <a:off x="10219099" y="3759889"/>
            <a:ext cx="910831" cy="2705101"/>
          </a:xfrm>
          <a:prstGeom prst="homePlate">
            <a:avLst>
              <a:gd name="adj" fmla="val 7476"/>
            </a:avLst>
          </a:prstGeom>
          <a:solidFill>
            <a:srgbClr val="6D7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Pentágono 40"/>
          <p:cNvSpPr/>
          <p:nvPr/>
        </p:nvSpPr>
        <p:spPr>
          <a:xfrm rot="16200000">
            <a:off x="7393187" y="3759891"/>
            <a:ext cx="910832" cy="2705101"/>
          </a:xfrm>
          <a:prstGeom prst="homePlate">
            <a:avLst>
              <a:gd name="adj" fmla="val 7476"/>
            </a:avLst>
          </a:prstGeom>
          <a:solidFill>
            <a:srgbClr val="6D7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635808" y="2257388"/>
            <a:ext cx="5605481" cy="744502"/>
          </a:xfrm>
          <a:prstGeom prst="rect">
            <a:avLst/>
          </a:prstGeom>
          <a:solidFill>
            <a:srgbClr val="6D7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2864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pPr algn="r"/>
            <a:r>
              <a:rPr lang="pt-BR" sz="1400" dirty="0"/>
              <a:t>* Fonte: </a:t>
            </a:r>
            <a:r>
              <a:rPr lang="pt-BR" sz="1400" dirty="0" err="1"/>
              <a:t>MindMiners</a:t>
            </a:r>
            <a:r>
              <a:rPr lang="pt-BR" sz="1400" dirty="0"/>
              <a:t> (Estudo Original Turismo)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071609" y="2345586"/>
            <a:ext cx="409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>
                <a:solidFill>
                  <a:schemeClr val="bg1"/>
                </a:solidFill>
                <a:latin typeface="Corbel" panose="020B0503020204020204" pitchFamily="34" charset="0"/>
              </a:rPr>
              <a:t>Computador</a:t>
            </a:r>
          </a:p>
        </p:txBody>
      </p:sp>
      <p:sp>
        <p:nvSpPr>
          <p:cNvPr id="33" name="Elipse 32"/>
          <p:cNvSpPr/>
          <p:nvPr/>
        </p:nvSpPr>
        <p:spPr>
          <a:xfrm>
            <a:off x="34079" y="2014935"/>
            <a:ext cx="1324146" cy="125478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-150458" y="2312439"/>
            <a:ext cx="180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Arial Black" panose="020B0A04020102020204" pitchFamily="34" charset="0"/>
              </a:rPr>
              <a:t>73%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071609" y="5615008"/>
            <a:ext cx="4083954" cy="1030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>
                <a:solidFill>
                  <a:schemeClr val="bg1"/>
                </a:solidFill>
                <a:latin typeface="Corbel" panose="020B0503020204020204" pitchFamily="34" charset="0"/>
              </a:rPr>
              <a:t>Dos viajantes utilizam smartphone para agendar sua viagem</a:t>
            </a:r>
          </a:p>
        </p:txBody>
      </p:sp>
      <p:sp>
        <p:nvSpPr>
          <p:cNvPr id="40" name="Fluxograma: Conector fora de página 39"/>
          <p:cNvSpPr/>
          <p:nvPr/>
        </p:nvSpPr>
        <p:spPr>
          <a:xfrm>
            <a:off x="6496049" y="1240630"/>
            <a:ext cx="5514976" cy="798212"/>
          </a:xfrm>
          <a:prstGeom prst="flowChartOffpageConnector">
            <a:avLst/>
          </a:prstGeom>
          <a:solidFill>
            <a:srgbClr val="00A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581775" y="1329872"/>
            <a:ext cx="5445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Viajantes que se hospedam em hotel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838780" y="2846920"/>
            <a:ext cx="2019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59%</a:t>
            </a:r>
            <a:endParaRPr lang="pt-B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605197" y="4825108"/>
            <a:ext cx="2486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chemeClr val="bg1"/>
                </a:solidFill>
                <a:latin typeface="Corbel" panose="020B0503020204020204" pitchFamily="34" charset="0"/>
              </a:rPr>
              <a:t>Brasil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455912" y="4826049"/>
            <a:ext cx="2514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chemeClr val="bg1"/>
                </a:solidFill>
                <a:latin typeface="Corbel" panose="020B0503020204020204" pitchFamily="34" charset="0"/>
              </a:rPr>
              <a:t>Exterior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529" y="107173"/>
            <a:ext cx="8041321" cy="1182727"/>
          </a:xfrm>
          <a:prstGeom prst="rect">
            <a:avLst/>
          </a:prstGeom>
        </p:spPr>
      </p:pic>
      <p:graphicFrame>
        <p:nvGraphicFramePr>
          <p:cNvPr id="25" name="Espaço Reservado para Conteúdo 5">
            <a:extLst>
              <a:ext uri="{FF2B5EF4-FFF2-40B4-BE49-F238E27FC236}">
                <a16:creationId xmlns:a16="http://schemas.microsoft.com/office/drawing/2014/main" xmlns="" id="{316D00A7-4A42-4A97-BC5E-71E99FBC98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23004187"/>
              </p:ext>
            </p:extLst>
          </p:nvPr>
        </p:nvGraphicFramePr>
        <p:xfrm>
          <a:off x="6431416" y="1095337"/>
          <a:ext cx="4977880" cy="407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Espaço Reservado para Conteúdo 5">
            <a:extLst>
              <a:ext uri="{FF2B5EF4-FFF2-40B4-BE49-F238E27FC236}">
                <a16:creationId xmlns:a16="http://schemas.microsoft.com/office/drawing/2014/main" xmlns="" id="{ADAB6DBC-455E-4700-889D-E67186A396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94200554"/>
              </p:ext>
            </p:extLst>
          </p:nvPr>
        </p:nvGraphicFramePr>
        <p:xfrm>
          <a:off x="8870076" y="2240998"/>
          <a:ext cx="5184818" cy="233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Título 1">
            <a:extLst>
              <a:ext uri="{FF2B5EF4-FFF2-40B4-BE49-F238E27FC236}">
                <a16:creationId xmlns:a16="http://schemas.microsoft.com/office/drawing/2014/main" xmlns="" id="{F59149A5-2FD1-47D8-B98D-23B6769346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76106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4702AA49-9D7D-4FE5-AF20-26F1BC3D390B}"/>
              </a:ext>
            </a:extLst>
          </p:cNvPr>
          <p:cNvSpPr txBox="1"/>
          <p:nvPr/>
        </p:nvSpPr>
        <p:spPr>
          <a:xfrm>
            <a:off x="9874058" y="2847569"/>
            <a:ext cx="18125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78%</a:t>
            </a:r>
          </a:p>
          <a:p>
            <a:endParaRPr lang="pt-BR" sz="4000" b="1" dirty="0">
              <a:solidFill>
                <a:srgbClr val="6868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uxograma: Conector fora de página 39">
            <a:extLst>
              <a:ext uri="{FF2B5EF4-FFF2-40B4-BE49-F238E27FC236}">
                <a16:creationId xmlns:a16="http://schemas.microsoft.com/office/drawing/2014/main" xmlns="" id="{370A8297-008E-4EF3-9870-E043DD1E6B4A}"/>
              </a:ext>
            </a:extLst>
          </p:cNvPr>
          <p:cNvSpPr/>
          <p:nvPr/>
        </p:nvSpPr>
        <p:spPr>
          <a:xfrm>
            <a:off x="620741" y="1240630"/>
            <a:ext cx="5514976" cy="798212"/>
          </a:xfrm>
          <a:prstGeom prst="flowChartOffpageConnector">
            <a:avLst/>
          </a:prstGeom>
          <a:solidFill>
            <a:srgbClr val="00A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>
                <a:solidFill>
                  <a:schemeClr val="bg1"/>
                </a:solidFill>
                <a:latin typeface="Corbel" panose="020B0503020204020204" pitchFamily="34" charset="0"/>
              </a:rPr>
              <a:t>Dispositivos utilizados para agendar a viagem</a:t>
            </a:r>
            <a:endParaRPr lang="pt-BR" sz="2500" dirty="0">
              <a:latin typeface="Corbel" panose="020B0503020204020204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E2D119B5-CA51-4C46-A3D3-6412B1A56E18}"/>
              </a:ext>
            </a:extLst>
          </p:cNvPr>
          <p:cNvSpPr/>
          <p:nvPr/>
        </p:nvSpPr>
        <p:spPr>
          <a:xfrm>
            <a:off x="643668" y="3487744"/>
            <a:ext cx="5605481" cy="749459"/>
          </a:xfrm>
          <a:prstGeom prst="rect">
            <a:avLst/>
          </a:prstGeom>
          <a:solidFill>
            <a:srgbClr val="6D7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B8BBA5B7-9C24-4384-9CFF-5CD7463F8425}"/>
              </a:ext>
            </a:extLst>
          </p:cNvPr>
          <p:cNvSpPr txBox="1"/>
          <p:nvPr/>
        </p:nvSpPr>
        <p:spPr>
          <a:xfrm>
            <a:off x="2129571" y="3565204"/>
            <a:ext cx="409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>
                <a:solidFill>
                  <a:schemeClr val="bg1"/>
                </a:solidFill>
                <a:latin typeface="Corbel" panose="020B0503020204020204" pitchFamily="34" charset="0"/>
              </a:rPr>
              <a:t>Smartphone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xmlns="" id="{0958B05D-866E-4325-8ADB-05F1335FE5D8}"/>
              </a:ext>
            </a:extLst>
          </p:cNvPr>
          <p:cNvSpPr/>
          <p:nvPr/>
        </p:nvSpPr>
        <p:spPr>
          <a:xfrm>
            <a:off x="25899" y="3325287"/>
            <a:ext cx="1324146" cy="125478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-195768" y="3636301"/>
            <a:ext cx="180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Arial Black" panose="020B0A04020102020204" pitchFamily="34" charset="0"/>
              </a:rPr>
              <a:t>59%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B87672C6-5D3F-4E4C-9EF5-9CC0CDF70C44}"/>
              </a:ext>
            </a:extLst>
          </p:cNvPr>
          <p:cNvSpPr/>
          <p:nvPr/>
        </p:nvSpPr>
        <p:spPr>
          <a:xfrm>
            <a:off x="647938" y="4795053"/>
            <a:ext cx="5605481" cy="748722"/>
          </a:xfrm>
          <a:prstGeom prst="rect">
            <a:avLst/>
          </a:prstGeom>
          <a:solidFill>
            <a:srgbClr val="6D7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xmlns="" id="{4A4FBBEC-DA0C-4D6C-A7B5-8D3E72EBC8BD}"/>
              </a:ext>
            </a:extLst>
          </p:cNvPr>
          <p:cNvSpPr/>
          <p:nvPr/>
        </p:nvSpPr>
        <p:spPr>
          <a:xfrm>
            <a:off x="43009" y="4670404"/>
            <a:ext cx="1324146" cy="1254780"/>
          </a:xfrm>
          <a:prstGeom prst="ellipse">
            <a:avLst/>
          </a:prstGeom>
          <a:solidFill>
            <a:srgbClr val="EB1D6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DDC3A614-5E37-4515-A530-E848AE9A7CC0}"/>
              </a:ext>
            </a:extLst>
          </p:cNvPr>
          <p:cNvSpPr txBox="1"/>
          <p:nvPr/>
        </p:nvSpPr>
        <p:spPr>
          <a:xfrm>
            <a:off x="-150458" y="5007995"/>
            <a:ext cx="180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Arial Black" panose="020B0A04020102020204" pitchFamily="34" charset="0"/>
              </a:rPr>
              <a:t>23%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D01C54CE-DC6D-4432-AAA7-9A64AF23B297}"/>
              </a:ext>
            </a:extLst>
          </p:cNvPr>
          <p:cNvSpPr txBox="1"/>
          <p:nvPr/>
        </p:nvSpPr>
        <p:spPr>
          <a:xfrm>
            <a:off x="2112727" y="4843637"/>
            <a:ext cx="409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>
                <a:solidFill>
                  <a:schemeClr val="bg1"/>
                </a:solidFill>
                <a:latin typeface="Corbel" panose="020B0503020204020204" pitchFamily="34" charset="0"/>
              </a:rPr>
              <a:t>Agência de viagem</a:t>
            </a:r>
          </a:p>
        </p:txBody>
      </p:sp>
    </p:spTree>
    <p:extLst>
      <p:ext uri="{BB962C8B-B14F-4D97-AF65-F5344CB8AC3E}">
        <p14:creationId xmlns:p14="http://schemas.microsoft.com/office/powerpoint/2010/main" xmlns="" val="44304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31112" y="5055943"/>
            <a:ext cx="1980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Mais de                               </a:t>
            </a:r>
          </a:p>
          <a:p>
            <a:r>
              <a:rPr lang="pt-BR" dirty="0">
                <a:solidFill>
                  <a:schemeClr val="bg1"/>
                </a:solidFill>
              </a:rPr>
              <a:t>milhões de inscritos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490985" y="3870571"/>
            <a:ext cx="2376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de adesão </a:t>
            </a:r>
          </a:p>
          <a:p>
            <a:r>
              <a:rPr lang="pt-BR" dirty="0">
                <a:solidFill>
                  <a:schemeClr val="bg1"/>
                </a:solidFill>
              </a:rPr>
              <a:t>em vendas efetivadas para cada </a:t>
            </a:r>
          </a:p>
          <a:p>
            <a:r>
              <a:rPr lang="pt-BR" dirty="0">
                <a:solidFill>
                  <a:schemeClr val="bg1"/>
                </a:solidFill>
              </a:rPr>
              <a:t>campanha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406489" y="3664928"/>
            <a:ext cx="1661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30</a:t>
            </a:r>
            <a:r>
              <a:rPr lang="pt-BR" sz="2800" dirty="0">
                <a:solidFill>
                  <a:schemeClr val="bg1"/>
                </a:solidFill>
                <a:latin typeface="Arial Black" panose="020B0A04020102020204" pitchFamily="34" charset="0"/>
              </a:rPr>
              <a:t>%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782058" y="4838785"/>
            <a:ext cx="1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Arial Black" panose="020B0A04020102020204" pitchFamily="34" charset="0"/>
              </a:rPr>
              <a:t>5,5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6840535" y="4984487"/>
            <a:ext cx="158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A cada</a:t>
            </a:r>
          </a:p>
          <a:p>
            <a:r>
              <a:rPr lang="pt-BR" dirty="0">
                <a:solidFill>
                  <a:schemeClr val="bg1"/>
                </a:solidFill>
              </a:rPr>
              <a:t>Investido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0138287" y="4984487"/>
            <a:ext cx="158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50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rbel" panose="020B0503020204020204" pitchFamily="34" charset="0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De Retorno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9507042" y="4575940"/>
            <a:ext cx="11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 Black" panose="020B0A04020102020204" pitchFamily="34" charset="0"/>
              </a:rPr>
              <a:t>R$</a:t>
            </a:r>
            <a:r>
              <a:rPr lang="pt-BR" sz="3600" dirty="0">
                <a:solidFill>
                  <a:schemeClr val="bg1"/>
                </a:solidFill>
                <a:latin typeface="Arial Black" panose="020B0A04020102020204" pitchFamily="34" charset="0"/>
              </a:rPr>
              <a:t>15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934" y="52307"/>
            <a:ext cx="8041321" cy="117663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103909" y="1433945"/>
            <a:ext cx="11970327" cy="532490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098" name="Picture 2" descr="https://static.tacdn.com/img2/branding/rebrand/TA_brand_logo.png">
            <a:extLst>
              <a:ext uri="{FF2B5EF4-FFF2-40B4-BE49-F238E27FC236}">
                <a16:creationId xmlns:a16="http://schemas.microsoft.com/office/drawing/2014/main" xmlns="" id="{352D8327-F6F0-48B3-BD07-F7370CB73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1131" y="2969589"/>
            <a:ext cx="1801854" cy="121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DB1D7CDB-F067-44C8-80AB-B9B822C440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8505" y="3094654"/>
            <a:ext cx="2714625" cy="962025"/>
          </a:xfrm>
          <a:prstGeom prst="rect">
            <a:avLst/>
          </a:prstGeom>
        </p:spPr>
      </p:pic>
      <p:pic>
        <p:nvPicPr>
          <p:cNvPr id="4104" name="Picture 8" descr="Resultado de imagem para fériasbrasil">
            <a:extLst>
              <a:ext uri="{FF2B5EF4-FFF2-40B4-BE49-F238E27FC236}">
                <a16:creationId xmlns:a16="http://schemas.microsoft.com/office/drawing/2014/main" xmlns="" id="{615668DC-B905-4764-AABF-F6C0584ED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2387" y="3266892"/>
            <a:ext cx="22479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748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362200"/>
            <a:ext cx="12191999" cy="1947333"/>
          </a:xfrm>
          <a:prstGeom prst="rect">
            <a:avLst/>
          </a:prstGeom>
          <a:solidFill>
            <a:srgbClr val="00AC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B879B7D0-7DAA-4A85-BF00-F570AFBC049D}"/>
              </a:ext>
            </a:extLst>
          </p:cNvPr>
          <p:cNvSpPr txBox="1"/>
          <p:nvPr/>
        </p:nvSpPr>
        <p:spPr>
          <a:xfrm>
            <a:off x="198782" y="4664765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Time: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Murillo Siqueira</a:t>
            </a:r>
          </a:p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Jucielton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Santos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Amanda Paiva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Douglas Campos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Valéria Pereira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0A1B847-A256-412C-8630-4AE32357C9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6382" y="2474107"/>
            <a:ext cx="4723809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9667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1861</TotalTime>
  <Words>125</Words>
  <Application>Microsoft Office PowerPoint</Application>
  <PresentationFormat>Personalizar</PresentationFormat>
  <Paragraphs>62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Campos</dc:creator>
  <cp:lastModifiedBy>Douglas Campos</cp:lastModifiedBy>
  <cp:revision>164</cp:revision>
  <dcterms:created xsi:type="dcterms:W3CDTF">2016-03-08T02:08:40Z</dcterms:created>
  <dcterms:modified xsi:type="dcterms:W3CDTF">2017-09-29T11:24:11Z</dcterms:modified>
</cp:coreProperties>
</file>