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70" r:id="rId12"/>
    <p:sldId id="264" r:id="rId13"/>
    <p:sldId id="265" r:id="rId14"/>
    <p:sldId id="268" r:id="rId15"/>
    <p:sldId id="26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2CE0-5512-4119-A76F-AE28E869127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65B-6C7F-4076-918C-CBC793CFC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06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2CE0-5512-4119-A76F-AE28E869127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65B-6C7F-4076-918C-CBC793CFC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27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2CE0-5512-4119-A76F-AE28E869127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65B-6C7F-4076-918C-CBC793CFC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09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2CE0-5512-4119-A76F-AE28E869127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65B-6C7F-4076-918C-CBC793CFC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95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2CE0-5512-4119-A76F-AE28E869127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65B-6C7F-4076-918C-CBC793CFC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53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2CE0-5512-4119-A76F-AE28E869127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65B-6C7F-4076-918C-CBC793CFC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47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2CE0-5512-4119-A76F-AE28E869127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65B-6C7F-4076-918C-CBC793CFC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56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2CE0-5512-4119-A76F-AE28E869127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65B-6C7F-4076-918C-CBC793CFC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71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2CE0-5512-4119-A76F-AE28E869127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65B-6C7F-4076-918C-CBC793CFC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25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2CE0-5512-4119-A76F-AE28E869127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65B-6C7F-4076-918C-CBC793CFC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77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2CE0-5512-4119-A76F-AE28E869127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65B-6C7F-4076-918C-CBC793CFC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02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22CE0-5512-4119-A76F-AE28E869127B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B65B-6C7F-4076-918C-CBC793CFC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58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mp"/><Relationship Id="rId3" Type="http://schemas.openxmlformats.org/officeDocument/2006/relationships/image" Target="../media/image14.tmp"/><Relationship Id="rId7" Type="http://schemas.openxmlformats.org/officeDocument/2006/relationships/image" Target="../media/image18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5.tmp"/><Relationship Id="rId4" Type="http://schemas.openxmlformats.org/officeDocument/2006/relationships/image" Target="../media/image17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7" Type="http://schemas.openxmlformats.org/officeDocument/2006/relationships/image" Target="../media/image11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97475" y="220841"/>
            <a:ext cx="11844271" cy="990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/>
              <a:t>CAP. 1 –  </a:t>
            </a:r>
          </a:p>
        </p:txBody>
      </p:sp>
    </p:spTree>
    <p:extLst>
      <p:ext uri="{BB962C8B-B14F-4D97-AF65-F5344CB8AC3E}">
        <p14:creationId xmlns:p14="http://schemas.microsoft.com/office/powerpoint/2010/main" val="399587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 de </a:t>
            </a:r>
            <a:r>
              <a:rPr lang="pt-BR" dirty="0" err="1"/>
              <a:t>Hooke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9067"/>
          </a:xfrm>
        </p:spPr>
        <p:txBody>
          <a:bodyPr/>
          <a:lstStyle/>
          <a:p>
            <a:r>
              <a:rPr lang="pt-BR" dirty="0"/>
              <a:t>Relação constitutiva descreve diferente tipos de comportamento de material (</a:t>
            </a:r>
            <a:r>
              <a:rPr lang="pt-BR" dirty="0" err="1"/>
              <a:t>Ex</a:t>
            </a:r>
            <a:r>
              <a:rPr lang="pt-BR" dirty="0"/>
              <a:t>: elástico, </a:t>
            </a:r>
            <a:r>
              <a:rPr lang="pt-BR" dirty="0" err="1"/>
              <a:t>viscoelástico</a:t>
            </a:r>
            <a:r>
              <a:rPr lang="pt-BR" dirty="0"/>
              <a:t>, plástico)</a:t>
            </a:r>
          </a:p>
          <a:p>
            <a:r>
              <a:rPr lang="pt-BR" dirty="0"/>
              <a:t>São baseadas em observação experimental</a:t>
            </a:r>
          </a:p>
          <a:p>
            <a:r>
              <a:rPr lang="pt-BR" dirty="0"/>
              <a:t>Relação stress-</a:t>
            </a:r>
            <a:r>
              <a:rPr lang="pt-BR" dirty="0" err="1"/>
              <a:t>strain</a:t>
            </a:r>
            <a:r>
              <a:rPr lang="pt-BR" dirty="0"/>
              <a:t> (equação 3) para material isotrópico, elástico: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18" y="3858088"/>
            <a:ext cx="6315943" cy="1924525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06018" y="26446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021961" y="3936942"/>
            <a:ext cx="3069390" cy="104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G= módulo </a:t>
            </a:r>
            <a:r>
              <a:rPr lang="pt-BR" dirty="0" err="1"/>
              <a:t>Shear</a:t>
            </a:r>
            <a:endParaRPr lang="pt-BR" dirty="0"/>
          </a:p>
          <a:p>
            <a:r>
              <a:rPr lang="pt-BR" dirty="0"/>
              <a:t>K = módulo bulk</a:t>
            </a:r>
          </a:p>
        </p:txBody>
      </p:sp>
    </p:spTree>
    <p:extLst>
      <p:ext uri="{BB962C8B-B14F-4D97-AF65-F5344CB8AC3E}">
        <p14:creationId xmlns:p14="http://schemas.microsoft.com/office/powerpoint/2010/main" val="2171693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CDDE6-D43A-F663-9CC7-EF126620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Detalhar Sigma, G e 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CA1C8-B5D3-5BBA-9251-122E38CDC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Lembrar que costuma se escrever em função de outros módulos mais comuns</a:t>
            </a:r>
          </a:p>
        </p:txBody>
      </p:sp>
    </p:spTree>
    <p:extLst>
      <p:ext uri="{BB962C8B-B14F-4D97-AF65-F5344CB8AC3E}">
        <p14:creationId xmlns:p14="http://schemas.microsoft.com/office/powerpoint/2010/main" val="258278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7002"/>
          </a:xfrm>
        </p:spPr>
        <p:txBody>
          <a:bodyPr/>
          <a:lstStyle/>
          <a:p>
            <a:r>
              <a:rPr lang="pt-BR" dirty="0"/>
              <a:t>Usando notação matricial, obtém se as relações:</a:t>
            </a:r>
          </a:p>
          <a:p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469" y="1825625"/>
            <a:ext cx="2318899" cy="1774462"/>
          </a:xfrm>
          <a:prstGeom prst="rect">
            <a:avLst/>
          </a:prstGeom>
        </p:spPr>
      </p:pic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37" y="2352623"/>
            <a:ext cx="1863811" cy="1429389"/>
          </a:xfrm>
          <a:prstGeom prst="rect">
            <a:avLst/>
          </a:prstGeom>
        </p:spPr>
      </p:pic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48" y="2761706"/>
            <a:ext cx="1019317" cy="514422"/>
          </a:xfrm>
          <a:prstGeom prst="rect">
            <a:avLst/>
          </a:prstGeom>
        </p:spPr>
      </p:pic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822" y="2656980"/>
            <a:ext cx="1076475" cy="943107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3797643" y="2761706"/>
            <a:ext cx="722234" cy="665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12" y="4097119"/>
            <a:ext cx="1076475" cy="943107"/>
          </a:xfrm>
          <a:prstGeom prst="rect">
            <a:avLst/>
          </a:prstGeom>
        </p:spPr>
      </p:pic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" y="3938063"/>
            <a:ext cx="3097950" cy="1261221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>
            <a:off x="4639825" y="4236054"/>
            <a:ext cx="722234" cy="665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298" y="3982803"/>
            <a:ext cx="1324160" cy="1057423"/>
          </a:xfrm>
          <a:prstGeom prst="rect">
            <a:avLst/>
          </a:prstGeom>
        </p:spPr>
      </p:pic>
      <p:pic>
        <p:nvPicPr>
          <p:cNvPr id="13" name="Imagem 12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37" y="5337348"/>
            <a:ext cx="1863811" cy="1429389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48" y="5491563"/>
            <a:ext cx="1324160" cy="1057423"/>
          </a:xfrm>
          <a:prstGeom prst="rect">
            <a:avLst/>
          </a:prstGeom>
        </p:spPr>
      </p:pic>
      <p:sp>
        <p:nvSpPr>
          <p:cNvPr id="15" name="Seta para a direita 14"/>
          <p:cNvSpPr/>
          <p:nvPr/>
        </p:nvSpPr>
        <p:spPr>
          <a:xfrm>
            <a:off x="3933942" y="5710404"/>
            <a:ext cx="722234" cy="665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Recorte de Tela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91" y="5692821"/>
            <a:ext cx="1057423" cy="523948"/>
          </a:xfrm>
          <a:prstGeom prst="rect">
            <a:avLst/>
          </a:prstGeom>
        </p:spPr>
      </p:pic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6087160" y="2944504"/>
            <a:ext cx="1506595" cy="299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Equação 2</a:t>
            </a: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7170436" y="4270950"/>
            <a:ext cx="1506595" cy="299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Equação 3</a:t>
            </a:r>
          </a:p>
        </p:txBody>
      </p:sp>
    </p:spTree>
    <p:extLst>
      <p:ext uri="{BB962C8B-B14F-4D97-AF65-F5344CB8AC3E}">
        <p14:creationId xmlns:p14="http://schemas.microsoft.com/office/powerpoint/2010/main" val="54082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25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Formulação de </a:t>
            </a:r>
            <a:r>
              <a:rPr lang="pt-BR" dirty="0" err="1"/>
              <a:t>displacement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62" y="1825625"/>
            <a:ext cx="1371791" cy="1028844"/>
          </a:xfrm>
          <a:prstGeom prst="rect">
            <a:avLst/>
          </a:prstGeom>
        </p:spPr>
      </p:pic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8" y="4189661"/>
            <a:ext cx="1863811" cy="1429389"/>
          </a:xfrm>
          <a:prstGeom prst="rect">
            <a:avLst/>
          </a:prstGeom>
        </p:spPr>
      </p:pic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42" y="4227157"/>
            <a:ext cx="3097950" cy="1261221"/>
          </a:xfrm>
          <a:prstGeom prst="rect">
            <a:avLst/>
          </a:prstGeom>
        </p:spPr>
      </p:pic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53" y="4143072"/>
            <a:ext cx="1863811" cy="1429389"/>
          </a:xfrm>
          <a:prstGeom prst="rect">
            <a:avLst/>
          </a:prstGeom>
        </p:spPr>
      </p:pic>
      <p:pic>
        <p:nvPicPr>
          <p:cNvPr id="8" name="Imagem 7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89" y="4600555"/>
            <a:ext cx="1019317" cy="514422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>
            <a:off x="9222634" y="4571737"/>
            <a:ext cx="722234" cy="665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377" y="4713024"/>
            <a:ext cx="1057423" cy="523948"/>
          </a:xfrm>
          <a:prstGeom prst="rect">
            <a:avLst/>
          </a:prstGeom>
        </p:spPr>
      </p:pic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674528" y="5866284"/>
            <a:ext cx="10515600" cy="4562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F= Forças de corpo</a:t>
            </a:r>
          </a:p>
        </p:txBody>
      </p:sp>
    </p:spTree>
    <p:extLst>
      <p:ext uri="{BB962C8B-B14F-4D97-AF65-F5344CB8AC3E}">
        <p14:creationId xmlns:p14="http://schemas.microsoft.com/office/powerpoint/2010/main" val="371653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Detalhar forças de corpo: massa </a:t>
            </a:r>
            <a:r>
              <a:rPr lang="pt-BR" dirty="0" err="1"/>
              <a:t>esp</a:t>
            </a:r>
            <a:r>
              <a:rPr lang="pt-BR" dirty="0"/>
              <a:t> x densidade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287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última expressão é um par de </a:t>
            </a:r>
            <a:r>
              <a:rPr lang="pt-BR" dirty="0" err="1"/>
              <a:t>EDPs</a:t>
            </a:r>
            <a:r>
              <a:rPr lang="pt-BR" dirty="0"/>
              <a:t> para os 2 componentes do vetor u</a:t>
            </a:r>
          </a:p>
          <a:p>
            <a:r>
              <a:rPr lang="pt-BR" dirty="0" err="1"/>
              <a:t>Obs</a:t>
            </a:r>
            <a:r>
              <a:rPr lang="pt-BR" dirty="0"/>
              <a:t>: As equações governantes não contém nenhuma derivativa e os </a:t>
            </a:r>
            <a:r>
              <a:rPr lang="pt-BR" dirty="0" err="1"/>
              <a:t>displacements</a:t>
            </a:r>
            <a:r>
              <a:rPr lang="pt-BR" dirty="0"/>
              <a:t> estão sempre estáveis (</a:t>
            </a:r>
            <a:r>
              <a:rPr lang="pt-BR" dirty="0" err="1"/>
              <a:t>steady</a:t>
            </a:r>
            <a:r>
              <a:rPr lang="pt-BR" dirty="0"/>
              <a:t>), como foi o caso da deformação </a:t>
            </a:r>
            <a:r>
              <a:rPr lang="pt-BR" dirty="0" err="1"/>
              <a:t>flexural</a:t>
            </a:r>
            <a:r>
              <a:rPr lang="pt-BR" dirty="0"/>
              <a:t> considerada no capítulo 11.</a:t>
            </a:r>
          </a:p>
        </p:txBody>
      </p:sp>
    </p:spTree>
    <p:extLst>
      <p:ext uri="{BB962C8B-B14F-4D97-AF65-F5344CB8AC3E}">
        <p14:creationId xmlns:p14="http://schemas.microsoft.com/office/powerpoint/2010/main" val="347908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475" y="220841"/>
            <a:ext cx="11844271" cy="2387600"/>
          </a:xfrm>
        </p:spPr>
        <p:txBody>
          <a:bodyPr/>
          <a:lstStyle/>
          <a:p>
            <a:r>
              <a:rPr lang="pt-BR" dirty="0"/>
              <a:t>CAP. 12 – Deformação da Crosta Terrestre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475" y="2507334"/>
            <a:ext cx="9144000" cy="2541184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Demonstra como o FEM é usado para modelar deformação 2D de materiais </a:t>
            </a:r>
            <a:r>
              <a:rPr lang="pt-BR" dirty="0" err="1"/>
              <a:t>viscoelstoplasticos</a:t>
            </a: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Coupled</a:t>
            </a:r>
            <a:r>
              <a:rPr lang="pt-BR" dirty="0"/>
              <a:t> não linear resolvido com um taxa de formulação incremental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Derivação detalhada + script </a:t>
            </a:r>
            <a:r>
              <a:rPr lang="pt-BR" dirty="0" err="1"/>
              <a:t>Matlab</a:t>
            </a:r>
            <a:r>
              <a:rPr lang="pt-BR" dirty="0"/>
              <a:t> para localização arquivamento (</a:t>
            </a:r>
            <a:r>
              <a:rPr lang="pt-BR" dirty="0" err="1"/>
              <a:t>folding</a:t>
            </a:r>
            <a:r>
              <a:rPr lang="pt-BR" dirty="0"/>
              <a:t>) e (</a:t>
            </a:r>
            <a:r>
              <a:rPr lang="pt-BR" dirty="0" err="1"/>
              <a:t>strain</a:t>
            </a:r>
            <a:r>
              <a:rPr lang="pt-BR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Formulação apresentada em 3D é simples (cap.6), mas exige mais recursos computacionais e tratamentos especiais para integração, arranjo e solução (Cap.13)</a:t>
            </a:r>
          </a:p>
        </p:txBody>
      </p:sp>
    </p:spTree>
    <p:extLst>
      <p:ext uri="{BB962C8B-B14F-4D97-AF65-F5344CB8AC3E}">
        <p14:creationId xmlns:p14="http://schemas.microsoft.com/office/powerpoint/2010/main" val="122146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ubtítul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pt-BR" dirty="0"/>
              <a:t>Placa </a:t>
            </a:r>
            <a:r>
              <a:rPr lang="pt-BR" dirty="0" err="1"/>
              <a:t>litosférica</a:t>
            </a:r>
            <a:r>
              <a:rPr lang="pt-BR" dirty="0"/>
              <a:t> elástica foi descrita por uma variável única </a:t>
            </a:r>
            <a:r>
              <a:rPr lang="pt-BR" dirty="0" err="1"/>
              <a:t>w,a</a:t>
            </a:r>
            <a:r>
              <a:rPr lang="pt-BR" dirty="0"/>
              <a:t> deformação vertical do plano centro</a:t>
            </a:r>
          </a:p>
          <a:p>
            <a:pPr marL="0" indent="0" algn="l">
              <a:buNone/>
            </a:pPr>
            <a:r>
              <a:rPr lang="pt-BR" dirty="0"/>
              <a:t>Esse modelo </a:t>
            </a:r>
            <a:r>
              <a:rPr lang="pt-BR" dirty="0" err="1"/>
              <a:t>flexural</a:t>
            </a:r>
            <a:r>
              <a:rPr lang="pt-BR" dirty="0"/>
              <a:t> é utilizável quando há geometrias simples e quando as forças aplicadas e suas </a:t>
            </a:r>
            <a:r>
              <a:rPr lang="pt-BR" dirty="0" err="1"/>
              <a:t>defleções</a:t>
            </a:r>
            <a:r>
              <a:rPr lang="pt-BR" dirty="0"/>
              <a:t> não são muito largas</a:t>
            </a:r>
          </a:p>
          <a:p>
            <a:pPr marL="0" indent="0" algn="l">
              <a:buNone/>
            </a:pPr>
            <a:endParaRPr lang="pt-BR" dirty="0"/>
          </a:p>
          <a:p>
            <a:pPr marL="0" indent="0" algn="l">
              <a:buNone/>
            </a:pPr>
            <a:r>
              <a:rPr lang="pt-BR" dirty="0"/>
              <a:t>Quando não for o caso, é preciso resolver o </a:t>
            </a:r>
            <a:r>
              <a:rPr lang="pt-BR" dirty="0" err="1"/>
              <a:t>displacement</a:t>
            </a:r>
            <a:r>
              <a:rPr lang="pt-BR" dirty="0"/>
              <a:t> (deslocamento) ou o campo de velocidade por todo o sólido</a:t>
            </a:r>
          </a:p>
          <a:p>
            <a:pPr marL="0" indent="0" algn="l">
              <a:buNone/>
            </a:pPr>
            <a:r>
              <a:rPr lang="pt-BR" dirty="0"/>
              <a:t>Apesar de custar mais recursos do computador, o modelo permite entender as deformações de superfície ligadas a terremotos e erupções vulcânicas, por exemplo.</a:t>
            </a:r>
          </a:p>
        </p:txBody>
      </p:sp>
    </p:spTree>
    <p:extLst>
      <p:ext uri="{BB962C8B-B14F-4D97-AF65-F5344CB8AC3E}">
        <p14:creationId xmlns:p14="http://schemas.microsoft.com/office/powerpoint/2010/main" val="187969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Aplicar FEM para Resolver problemas de deformação elástica, </a:t>
            </a:r>
            <a:r>
              <a:rPr lang="pt-BR" dirty="0" err="1"/>
              <a:t>viscoelática</a:t>
            </a:r>
            <a:r>
              <a:rPr lang="pt-BR" dirty="0"/>
              <a:t>, e plástica em 2D</a:t>
            </a:r>
          </a:p>
          <a:p>
            <a:r>
              <a:rPr lang="pt-BR" dirty="0"/>
              <a:t>Etapas</a:t>
            </a:r>
          </a:p>
          <a:p>
            <a:r>
              <a:rPr lang="pt-BR" dirty="0"/>
              <a:t>A) Equações governantes</a:t>
            </a:r>
          </a:p>
          <a:p>
            <a:r>
              <a:rPr lang="pt-BR" dirty="0"/>
              <a:t>B) Formulação de Taxa</a:t>
            </a:r>
          </a:p>
          <a:p>
            <a:r>
              <a:rPr lang="pt-BR" dirty="0"/>
              <a:t>C) </a:t>
            </a:r>
            <a:r>
              <a:rPr lang="pt-BR" dirty="0" err="1"/>
              <a:t>Discretização</a:t>
            </a:r>
            <a:r>
              <a:rPr lang="pt-BR" dirty="0"/>
              <a:t> do FEM</a:t>
            </a:r>
          </a:p>
          <a:p>
            <a:r>
              <a:rPr lang="pt-BR" dirty="0"/>
              <a:t>D) Conceito de </a:t>
            </a:r>
            <a:r>
              <a:rPr lang="pt-BR" dirty="0" err="1"/>
              <a:t>Viscoelastoplasticidade</a:t>
            </a:r>
            <a:endParaRPr lang="pt-BR" dirty="0"/>
          </a:p>
          <a:p>
            <a:r>
              <a:rPr lang="pt-BR" dirty="0"/>
              <a:t>E) Implementação no </a:t>
            </a:r>
            <a:r>
              <a:rPr lang="pt-BR" dirty="0" err="1"/>
              <a:t>Matlab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236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12.1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Equações Governantes</a:t>
            </a:r>
          </a:p>
          <a:p>
            <a:r>
              <a:rPr lang="pt-BR" dirty="0"/>
              <a:t>A) balanceamento de forças (equilíbrio do corpo)</a:t>
            </a:r>
          </a:p>
          <a:p>
            <a:r>
              <a:rPr lang="pt-BR" dirty="0"/>
              <a:t>B) Relação cinemática relacionando estresse e </a:t>
            </a:r>
            <a:r>
              <a:rPr lang="pt-BR" dirty="0" err="1"/>
              <a:t>displacements</a:t>
            </a:r>
            <a:endParaRPr lang="pt-BR" dirty="0"/>
          </a:p>
          <a:p>
            <a:r>
              <a:rPr lang="pt-BR" dirty="0"/>
              <a:t>C) Relação Constituinte que liga estresse e </a:t>
            </a:r>
            <a:r>
              <a:rPr lang="pt-BR" dirty="0" err="1"/>
              <a:t>strains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2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Equação 12.1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969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Considerando Inércia como irrelevante (aplicável em deformações tectônicas </a:t>
            </a:r>
            <a:r>
              <a:rPr lang="pt-BR" dirty="0" err="1"/>
              <a:t>devagares</a:t>
            </a:r>
            <a:r>
              <a:rPr lang="pt-BR" dirty="0"/>
              <a:t>)</a:t>
            </a:r>
          </a:p>
          <a:p>
            <a:r>
              <a:rPr lang="pt-BR" dirty="0"/>
              <a:t>Equações: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0261"/>
            <a:ext cx="4283254" cy="1913795"/>
          </a:xfrm>
          <a:prstGeom prst="rect">
            <a:avLst/>
          </a:prstGeom>
        </p:spPr>
      </p:pic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945" y="3328973"/>
            <a:ext cx="3511787" cy="380142"/>
          </a:xfrm>
          <a:prstGeom prst="rect">
            <a:avLst/>
          </a:prstGeom>
        </p:spPr>
      </p:pic>
      <p:pic>
        <p:nvPicPr>
          <p:cNvPr id="8" name="Imagem 7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945" y="3835765"/>
            <a:ext cx="505395" cy="555932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8962622" y="3278449"/>
            <a:ext cx="1506595" cy="299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estresses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5869640" y="4037557"/>
            <a:ext cx="1506595" cy="299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densidade</a:t>
            </a: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5020100" y="4637639"/>
            <a:ext cx="3663632" cy="358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G = aceleração gravidade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56243" y="54779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 relação deformação-deslocamento define mudanças na geometria que um corpo deformado passa ao estar sujeitos as forças, ela muda conforme deformações são pequenas (infinitesimais) ou grande (finitas)</a:t>
            </a:r>
          </a:p>
        </p:txBody>
      </p:sp>
    </p:spTree>
    <p:extLst>
      <p:ext uri="{BB962C8B-B14F-4D97-AF65-F5344CB8AC3E}">
        <p14:creationId xmlns:p14="http://schemas.microsoft.com/office/powerpoint/2010/main" val="80753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DETALHAR EDP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07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Para </a:t>
            </a:r>
            <a:r>
              <a:rPr lang="pt-BR" dirty="0" err="1"/>
              <a:t>strains</a:t>
            </a:r>
            <a:r>
              <a:rPr lang="pt-BR" dirty="0"/>
              <a:t> pequenos, a relação cinemática entre </a:t>
            </a:r>
            <a:r>
              <a:rPr lang="pt-BR" dirty="0" err="1"/>
              <a:t>strains</a:t>
            </a:r>
            <a:r>
              <a:rPr lang="pt-BR" dirty="0"/>
              <a:t> e </a:t>
            </a:r>
            <a:r>
              <a:rPr lang="pt-BR" dirty="0" err="1"/>
              <a:t>displacement</a:t>
            </a:r>
            <a:r>
              <a:rPr lang="pt-BR" dirty="0"/>
              <a:t> (equação 2), é escrito: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68" y="2673232"/>
            <a:ext cx="3988982" cy="190777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68946" y="4581005"/>
            <a:ext cx="155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Deformações/</a:t>
            </a:r>
            <a:r>
              <a:rPr lang="pt-BR" dirty="0" err="1"/>
              <a:t>strains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170070" y="4581005"/>
            <a:ext cx="1844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Componentes </a:t>
            </a:r>
            <a:r>
              <a:rPr lang="pt-BR" dirty="0" err="1"/>
              <a:t>displacement</a:t>
            </a:r>
            <a:r>
              <a:rPr lang="pt-BR" dirty="0"/>
              <a:t>/deslocamento nas direções x e z</a:t>
            </a:r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36" y="2300844"/>
            <a:ext cx="3791479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2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1138" y="817453"/>
            <a:ext cx="1562846" cy="430646"/>
          </a:xfrm>
        </p:spPr>
        <p:txBody>
          <a:bodyPr>
            <a:normAutofit fontScale="90000"/>
          </a:bodyPr>
          <a:lstStyle/>
          <a:p>
            <a:r>
              <a:rPr lang="pt-BR" sz="1100" dirty="0"/>
              <a:t>Derivada do deslocamento ou deformação normal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82E661-03DB-4AF7-5B4F-A6A52AC0A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18" y="795772"/>
            <a:ext cx="457563" cy="4306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FF17D1-5D50-9041-11C4-8FB7C60C8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77" y="2184569"/>
            <a:ext cx="877595" cy="59933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E0D7EEB1-8314-8838-DA12-78BF41312102}"/>
              </a:ext>
            </a:extLst>
          </p:cNvPr>
          <p:cNvSpPr txBox="1">
            <a:spLocks/>
          </p:cNvSpPr>
          <p:nvPr/>
        </p:nvSpPr>
        <p:spPr>
          <a:xfrm>
            <a:off x="1413154" y="2184569"/>
            <a:ext cx="1385837" cy="430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/>
              <a:t>Distorção angular ou deformação cisalhante</a:t>
            </a:r>
          </a:p>
        </p:txBody>
      </p:sp>
      <p:sp>
        <p:nvSpPr>
          <p:cNvPr id="9" name="Seta para a direita 7">
            <a:extLst>
              <a:ext uri="{FF2B5EF4-FFF2-40B4-BE49-F238E27FC236}">
                <a16:creationId xmlns:a16="http://schemas.microsoft.com/office/drawing/2014/main" id="{5DA89816-1123-260C-6336-A4FAF8EA7485}"/>
              </a:ext>
            </a:extLst>
          </p:cNvPr>
          <p:cNvSpPr/>
          <p:nvPr/>
        </p:nvSpPr>
        <p:spPr>
          <a:xfrm>
            <a:off x="3046881" y="2098117"/>
            <a:ext cx="722234" cy="665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7">
            <a:extLst>
              <a:ext uri="{FF2B5EF4-FFF2-40B4-BE49-F238E27FC236}">
                <a16:creationId xmlns:a16="http://schemas.microsoft.com/office/drawing/2014/main" id="{D4CB2AC9-3AA2-130B-0A9E-DB716C008AF6}"/>
              </a:ext>
            </a:extLst>
          </p:cNvPr>
          <p:cNvSpPr/>
          <p:nvPr/>
        </p:nvSpPr>
        <p:spPr>
          <a:xfrm>
            <a:off x="3084579" y="730083"/>
            <a:ext cx="722234" cy="665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Texto&#10;&#10;Descrição gerada automaticamente com confiança baixa">
            <a:extLst>
              <a:ext uri="{FF2B5EF4-FFF2-40B4-BE49-F238E27FC236}">
                <a16:creationId xmlns:a16="http://schemas.microsoft.com/office/drawing/2014/main" id="{FB8A7B7C-11DC-ACB1-0DA0-4FAB187A0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08" y="1812153"/>
            <a:ext cx="666843" cy="1247949"/>
          </a:xfrm>
          <a:prstGeom prst="rect">
            <a:avLst/>
          </a:prstGeom>
        </p:spPr>
      </p:pic>
      <p:pic>
        <p:nvPicPr>
          <p:cNvPr id="24" name="Imagem 23" descr="Texto&#10;&#10;Descrição gerada automaticamente com confiança baixa">
            <a:extLst>
              <a:ext uri="{FF2B5EF4-FFF2-40B4-BE49-F238E27FC236}">
                <a16:creationId xmlns:a16="http://schemas.microsoft.com/office/drawing/2014/main" id="{F1E2C906-3850-F3A2-8F3E-C408D91B4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134" y="1883601"/>
            <a:ext cx="704948" cy="1105054"/>
          </a:xfrm>
          <a:prstGeom prst="rect">
            <a:avLst/>
          </a:prstGeom>
        </p:spPr>
      </p:pic>
      <p:sp>
        <p:nvSpPr>
          <p:cNvPr id="25" name="Sinal de Adição 24">
            <a:extLst>
              <a:ext uri="{FF2B5EF4-FFF2-40B4-BE49-F238E27FC236}">
                <a16:creationId xmlns:a16="http://schemas.microsoft.com/office/drawing/2014/main" id="{320F2B11-A166-B323-1FD8-079BD4E1B62E}"/>
              </a:ext>
            </a:extLst>
          </p:cNvPr>
          <p:cNvSpPr/>
          <p:nvPr/>
        </p:nvSpPr>
        <p:spPr>
          <a:xfrm>
            <a:off x="5044088" y="2050235"/>
            <a:ext cx="722234" cy="77178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 descr="Texto&#10;&#10;Descrição gerada automaticamente com confiança baixa">
            <a:extLst>
              <a:ext uri="{FF2B5EF4-FFF2-40B4-BE49-F238E27FC236}">
                <a16:creationId xmlns:a16="http://schemas.microsoft.com/office/drawing/2014/main" id="{EB2DB42B-DF33-3A2B-8713-445D1CC1D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08" y="438725"/>
            <a:ext cx="666843" cy="1247949"/>
          </a:xfrm>
          <a:prstGeom prst="rect">
            <a:avLst/>
          </a:prstGeom>
        </p:spPr>
      </p:pic>
      <p:pic>
        <p:nvPicPr>
          <p:cNvPr id="30" name="Imagem 29" descr="Texto&#10;&#10;Descrição gerada automaticamente com confiança baixa">
            <a:extLst>
              <a:ext uri="{FF2B5EF4-FFF2-40B4-BE49-F238E27FC236}">
                <a16:creationId xmlns:a16="http://schemas.microsoft.com/office/drawing/2014/main" id="{CC615941-3154-CC5F-546D-3E9C79EFD2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47" y="1801029"/>
            <a:ext cx="536359" cy="563864"/>
          </a:xfrm>
          <a:prstGeom prst="rect">
            <a:avLst/>
          </a:prstGeom>
        </p:spPr>
      </p:pic>
      <p:pic>
        <p:nvPicPr>
          <p:cNvPr id="32" name="Imagem 31" descr="Uma imagem contendo Texto&#10;&#10;Descrição gerada automaticamente">
            <a:extLst>
              <a:ext uri="{FF2B5EF4-FFF2-40B4-BE49-F238E27FC236}">
                <a16:creationId xmlns:a16="http://schemas.microsoft.com/office/drawing/2014/main" id="{32D675B4-A5B1-7D62-1E70-5313D0F157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69" y="1853953"/>
            <a:ext cx="536360" cy="458015"/>
          </a:xfrm>
          <a:prstGeom prst="rect">
            <a:avLst/>
          </a:prstGeom>
        </p:spPr>
      </p:pic>
      <p:pic>
        <p:nvPicPr>
          <p:cNvPr id="33" name="Imagem 32" descr="Uma imagem contendo Texto&#10;&#10;Descrição gerada automaticamente">
            <a:extLst>
              <a:ext uri="{FF2B5EF4-FFF2-40B4-BE49-F238E27FC236}">
                <a16:creationId xmlns:a16="http://schemas.microsoft.com/office/drawing/2014/main" id="{E63BFDD9-4E3F-9EDE-4824-2E664080F3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7" y="553080"/>
            <a:ext cx="536360" cy="45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74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472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CAP. 12 – Deformação da Crosta Terrestre</vt:lpstr>
      <vt:lpstr>Apresentação do PowerPoint</vt:lpstr>
      <vt:lpstr>Apresentação do PowerPoint</vt:lpstr>
      <vt:lpstr>12.1</vt:lpstr>
      <vt:lpstr>Equação 12.1</vt:lpstr>
      <vt:lpstr>DETALHAR EDP</vt:lpstr>
      <vt:lpstr>Apresentação do PowerPoint</vt:lpstr>
      <vt:lpstr>Derivada do deslocamento ou deformação normal</vt:lpstr>
      <vt:lpstr>Lei de Hooke</vt:lpstr>
      <vt:lpstr>Detalhar Sigma, G e K</vt:lpstr>
      <vt:lpstr>Apresentação do PowerPoint</vt:lpstr>
      <vt:lpstr>Apresentação do PowerPoint</vt:lpstr>
      <vt:lpstr>Detalhar forças de corpo: massa esp x densidade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CAP. 12 – Deformação da Crosta Terrestre</dc:title>
  <dc:creator>Conta da Microsoft</dc:creator>
  <cp:lastModifiedBy>DOUGLAS SANTOS MARQUES FERREIRA</cp:lastModifiedBy>
  <cp:revision>14</cp:revision>
  <dcterms:created xsi:type="dcterms:W3CDTF">2023-07-04T10:41:18Z</dcterms:created>
  <dcterms:modified xsi:type="dcterms:W3CDTF">2023-07-04T21:27:31Z</dcterms:modified>
</cp:coreProperties>
</file>