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Montserrat" charset="0"/>
      <p:regular r:id="rId19"/>
      <p:bold r:id="rId20"/>
      <p:italic r:id="rId21"/>
      <p:boldItalic r:id="rId22"/>
    </p:embeddedFont>
    <p:embeddedFont>
      <p:font typeface="Roboto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Muli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-18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8a1d0ac4_1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8a1d0ac4_1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8a1d0ac4_1_1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b8a1d0ac4_1_1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b8a1d0ac4_1_1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b8a1d0ac4_1_1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8a1d0ac4_1_1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b8a1d0ac4_1_1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b8a1d0ac4_1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b8a1d0ac4_1_1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b8a1d0ac4_1_1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b8a1d0ac4_1_1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b8a1d0ac4_1_1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b8a1d0ac4_1_1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8a1d0ac4_1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8a1d0ac4_1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8a1d0ac4_1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8a1d0ac4_1_1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8a1d0ac4_1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8a1d0ac4_1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8a1d0ac4_1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8a1d0ac4_1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b8a1d0ac4_1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b8a1d0ac4_1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8a1d0ac4_1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b8a1d0ac4_1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b8a1d0ac4_1_1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b8a1d0ac4_1_1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8a1d0ac4_1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b8a1d0ac4_1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bg>
      <p:bgPr>
        <a:solidFill>
          <a:schemeClr val="accen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2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chemeClr val="accen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8" name="Google Shape;118;p24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1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1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1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1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1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1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1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1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1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Muli"/>
              <a:buChar char="▸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▹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33" name="Google Shape;133;p29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134" name="Google Shape;134;p29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9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9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9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9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body" idx="3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Muli"/>
              <a:buChar char="▸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▹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douglas.grande@live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github.com/douglasgrande/techconf2019" TargetMode="External"/><Relationship Id="rId4" Type="http://schemas.openxmlformats.org/officeDocument/2006/relationships/hyperlink" Target="https://www.linkedin.com/in/douglasdegran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ctrTitle"/>
          </p:nvPr>
        </p:nvSpPr>
        <p:spPr>
          <a:xfrm>
            <a:off x="1147625" y="1968875"/>
            <a:ext cx="74988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</a:rPr>
              <a:t>Infraestrutura</a:t>
            </a:r>
            <a:r>
              <a:rPr lang="pt-BR" b="1"/>
              <a:t> Ágil</a:t>
            </a:r>
            <a:endParaRPr b="1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Ambiente Trabalhando por você não você para ele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0" y="178950"/>
            <a:ext cx="21120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PROVISIONAMENTO</a:t>
            </a:r>
            <a:endParaRPr sz="1400"/>
          </a:p>
        </p:txBody>
      </p:sp>
      <p:sp>
        <p:nvSpPr>
          <p:cNvPr id="232" name="Google Shape;232;p39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pt-BR"/>
              <a:t>Disponibilização de ambientes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title"/>
          </p:nvPr>
        </p:nvSpPr>
        <p:spPr>
          <a:xfrm>
            <a:off x="0" y="178950"/>
            <a:ext cx="21120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GERENCIAMENTO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DE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CONFIGURAÇÃO</a:t>
            </a:r>
            <a:endParaRPr sz="1600"/>
          </a:p>
        </p:txBody>
      </p:sp>
      <p:sp>
        <p:nvSpPr>
          <p:cNvPr id="238" name="Google Shape;238;p40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pt-BR"/>
              <a:t>Documentação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pt-BR"/>
              <a:t>Controle de estados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pt-BR"/>
              <a:t>Entrega contínua sem alteração dos resultados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pt-BR"/>
              <a:t>Relatórios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0" y="178950"/>
            <a:ext cx="21120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ORQUESTRAÇÃO</a:t>
            </a:r>
            <a:endParaRPr sz="1600"/>
          </a:p>
        </p:txBody>
      </p:sp>
      <p:sp>
        <p:nvSpPr>
          <p:cNvPr id="244" name="Google Shape;244;p41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pt-BR"/>
              <a:t>Execução de tarefas em tempo real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pt-BR"/>
              <a:t>Convergência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>
            <a:spLocks noGrp="1"/>
          </p:cNvSpPr>
          <p:nvPr>
            <p:ph type="title"/>
          </p:nvPr>
        </p:nvSpPr>
        <p:spPr>
          <a:xfrm>
            <a:off x="0" y="178950"/>
            <a:ext cx="21120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QUE FERRAMENTAS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UTILIZAR?</a:t>
            </a:r>
            <a:endParaRPr sz="1600"/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400" y="1545625"/>
            <a:ext cx="927600" cy="11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400" y="223275"/>
            <a:ext cx="1141354" cy="11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6225" y="3404925"/>
            <a:ext cx="9239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454" y="4053438"/>
            <a:ext cx="8572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2154" y="1635825"/>
            <a:ext cx="11906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9275" y="2355574"/>
            <a:ext cx="1635600" cy="6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99312" y="3381113"/>
            <a:ext cx="8763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ctrTitle" idx="4294967295"/>
          </p:nvPr>
        </p:nvSpPr>
        <p:spPr>
          <a:xfrm>
            <a:off x="985800" y="2571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000000"/>
                </a:solidFill>
              </a:rPr>
              <a:t>HANDS</a:t>
            </a:r>
            <a:r>
              <a:rPr lang="pt-BR" sz="9600"/>
              <a:t> ON</a:t>
            </a:r>
            <a:endParaRPr sz="9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>
            <a:spLocks noGrp="1"/>
          </p:cNvSpPr>
          <p:nvPr>
            <p:ph type="title"/>
          </p:nvPr>
        </p:nvSpPr>
        <p:spPr>
          <a:xfrm>
            <a:off x="0" y="178950"/>
            <a:ext cx="21120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OBRIGADO!</a:t>
            </a:r>
            <a:endParaRPr sz="2400"/>
          </a:p>
        </p:txBody>
      </p:sp>
      <p:sp>
        <p:nvSpPr>
          <p:cNvPr id="267" name="Google Shape;267;p44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▸"/>
            </a:pPr>
            <a:r>
              <a:rPr lang="pt-BR" sz="1400" b="1"/>
              <a:t>E-mail:</a:t>
            </a:r>
            <a:r>
              <a:rPr lang="pt-BR" sz="1400"/>
              <a:t>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douglas.grande@live.com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▸"/>
            </a:pPr>
            <a:r>
              <a:rPr lang="pt-BR" sz="1400" b="1"/>
              <a:t>LinkedIn:</a:t>
            </a:r>
            <a:r>
              <a:rPr lang="pt-BR" sz="1400"/>
              <a:t> </a:t>
            </a:r>
            <a:r>
              <a:rPr lang="pt-BR" sz="1400" u="sng">
                <a:solidFill>
                  <a:schemeClr val="hlink"/>
                </a:solidFill>
                <a:hlinkClick r:id="rId4"/>
              </a:rPr>
              <a:t>https://www.linkedin.com/in/douglasdegrande/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▸"/>
            </a:pPr>
            <a:r>
              <a:rPr lang="pt-BR" sz="1400" b="1"/>
              <a:t>Git:</a:t>
            </a:r>
            <a:r>
              <a:rPr lang="pt-BR" sz="1400"/>
              <a:t> </a:t>
            </a:r>
            <a:r>
              <a:rPr lang="pt-BR" sz="1400" u="sng">
                <a:solidFill>
                  <a:schemeClr val="hlink"/>
                </a:solidFill>
                <a:hlinkClick r:id="rId5"/>
              </a:rPr>
              <a:t>https://github.com/douglasgrande/techconf2019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▸"/>
            </a:pPr>
            <a:r>
              <a:rPr lang="pt-BR" sz="1400"/>
              <a:t>Estamos com vagas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https://sensedia.com/carreiras/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55600" y="178950"/>
            <a:ext cx="1987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WHOAMI?</a:t>
            </a:r>
            <a:endParaRPr sz="2400"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Douglas de Grande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914400" lvl="1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▹"/>
            </a:pPr>
            <a:r>
              <a:rPr lang="pt-BR"/>
              <a:t>14 anos na área de Informática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/>
              <a:t>Analista de Suporte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/>
              <a:t>Admin de Banco de Dados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/>
              <a:t>Admin de Sistemas</a:t>
            </a:r>
            <a:endParaRPr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/>
              <a:t>Analista de Ops Nuvem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/>
          <p:nvPr/>
        </p:nvSpPr>
        <p:spPr>
          <a:xfrm>
            <a:off x="2441325" y="2284800"/>
            <a:ext cx="6301500" cy="573900"/>
          </a:xfrm>
          <a:prstGeom prst="homePlate">
            <a:avLst>
              <a:gd name="adj" fmla="val 5000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2"/>
          <p:cNvSpPr/>
          <p:nvPr/>
        </p:nvSpPr>
        <p:spPr>
          <a:xfrm>
            <a:off x="2695925" y="1846650"/>
            <a:ext cx="1450200" cy="14502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2008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Evento Agile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4783163" y="1846650"/>
            <a:ext cx="1450200" cy="1450200"/>
          </a:xfrm>
          <a:prstGeom prst="ellipse">
            <a:avLst/>
          </a:prstGeom>
          <a:solidFill>
            <a:srgbClr val="3D85C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2009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 deploys per day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2"/>
          <p:cNvSpPr/>
          <p:nvPr/>
        </p:nvSpPr>
        <p:spPr>
          <a:xfrm>
            <a:off x="6870401" y="1846650"/>
            <a:ext cx="1450200" cy="14502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2010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Início da Cultura DevOps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55600" y="178950"/>
            <a:ext cx="19878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QUANDO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TUDO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COMEÇOU?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>
            <a:spLocks noGrp="1"/>
          </p:cNvSpPr>
          <p:nvPr>
            <p:ph type="ctrTitle" idx="4294967295"/>
          </p:nvPr>
        </p:nvSpPr>
        <p:spPr>
          <a:xfrm>
            <a:off x="1219200" y="2421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BIG DEAL!</a:t>
            </a:r>
            <a:endParaRPr sz="9600"/>
          </a:p>
        </p:txBody>
      </p:sp>
      <p:sp>
        <p:nvSpPr>
          <p:cNvPr id="165" name="Google Shape;165;p33"/>
          <p:cNvSpPr txBox="1">
            <a:spLocks noGrp="1"/>
          </p:cNvSpPr>
          <p:nvPr>
            <p:ph type="subTitle" idx="4294967295"/>
          </p:nvPr>
        </p:nvSpPr>
        <p:spPr>
          <a:xfrm>
            <a:off x="1264101" y="3792550"/>
            <a:ext cx="651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/>
              <a:t>O que é </a:t>
            </a:r>
            <a:r>
              <a:rPr lang="pt-BR" sz="1800" b="1">
                <a:solidFill>
                  <a:srgbClr val="FFFFFF"/>
                </a:solidFill>
              </a:rPr>
              <a:t>DEVOPS</a:t>
            </a:r>
            <a:r>
              <a:rPr lang="pt-BR" sz="1800" b="1">
                <a:solidFill>
                  <a:schemeClr val="lt1"/>
                </a:solidFill>
              </a:rPr>
              <a:t>?</a:t>
            </a: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xfrm>
            <a:off x="1297350" y="522750"/>
            <a:ext cx="6549300" cy="4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“É uma cultura que propõe um processo de transformação de toda a organização através de integração, colaboração e feedback”</a:t>
            </a:r>
            <a:endParaRPr/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i="0"/>
              <a:t> </a:t>
            </a:r>
            <a:r>
              <a:rPr lang="pt-BR" sz="1400" i="0"/>
              <a:t>infraagil.io</a:t>
            </a:r>
            <a:endParaRPr sz="1400" i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/>
          <p:nvPr/>
        </p:nvSpPr>
        <p:spPr>
          <a:xfrm rot="-5400000">
            <a:off x="2744491" y="2257666"/>
            <a:ext cx="1140874" cy="1973906"/>
          </a:xfrm>
          <a:prstGeom prst="flowChartOffpageConnector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5"/>
          <p:cNvSpPr/>
          <p:nvPr/>
        </p:nvSpPr>
        <p:spPr>
          <a:xfrm>
            <a:off x="4301880" y="2665900"/>
            <a:ext cx="2294565" cy="1157384"/>
          </a:xfrm>
          <a:custGeom>
            <a:avLst/>
            <a:gdLst/>
            <a:ahLst/>
            <a:cxnLst/>
            <a:rect l="l" t="t" r="r" b="b"/>
            <a:pathLst>
              <a:path w="90142" h="56389" extrusionOk="0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415C80"/>
          </a:solidFill>
          <a:ln>
            <a:noFill/>
          </a:ln>
        </p:spPr>
      </p:sp>
      <p:sp>
        <p:nvSpPr>
          <p:cNvPr id="177" name="Google Shape;177;p35"/>
          <p:cNvSpPr/>
          <p:nvPr/>
        </p:nvSpPr>
        <p:spPr>
          <a:xfrm>
            <a:off x="6596471" y="2665900"/>
            <a:ext cx="2294565" cy="1157384"/>
          </a:xfrm>
          <a:custGeom>
            <a:avLst/>
            <a:gdLst/>
            <a:ahLst/>
            <a:cxnLst/>
            <a:rect l="l" t="t" r="r" b="b"/>
            <a:pathLst>
              <a:path w="90142" h="56389" extrusionOk="0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5E85B9"/>
          </a:solidFill>
          <a:ln>
            <a:noFill/>
          </a:ln>
        </p:spPr>
      </p:sp>
      <p:grpSp>
        <p:nvGrpSpPr>
          <p:cNvPr id="178" name="Google Shape;178;p35"/>
          <p:cNvGrpSpPr/>
          <p:nvPr/>
        </p:nvGrpSpPr>
        <p:grpSpPr>
          <a:xfrm>
            <a:off x="2376985" y="2703805"/>
            <a:ext cx="6563011" cy="1157384"/>
            <a:chOff x="512851" y="2652925"/>
            <a:chExt cx="6445699" cy="1409725"/>
          </a:xfrm>
        </p:grpSpPr>
        <p:sp>
          <p:nvSpPr>
            <p:cNvPr id="179" name="Google Shape;179;p35"/>
            <p:cNvSpPr/>
            <p:nvPr/>
          </p:nvSpPr>
          <p:spPr>
            <a:xfrm rot="-5400000">
              <a:off x="787388" y="2388475"/>
              <a:ext cx="1389525" cy="1938600"/>
            </a:xfrm>
            <a:prstGeom prst="flowChartOffpageConnector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5"/>
            <p:cNvSpPr/>
            <p:nvPr/>
          </p:nvSpPr>
          <p:spPr>
            <a:xfrm>
              <a:off x="2451449" y="2652925"/>
              <a:ext cx="2253550" cy="1409725"/>
            </a:xfrm>
            <a:custGeom>
              <a:avLst/>
              <a:gdLst/>
              <a:ahLst/>
              <a:cxnLst/>
              <a:rect l="l" t="t" r="r" b="b"/>
              <a:pathLst>
                <a:path w="90142" h="56389" extrusionOk="0">
                  <a:moveTo>
                    <a:pt x="0" y="0"/>
                  </a:moveTo>
                  <a:lnTo>
                    <a:pt x="73914" y="0"/>
                  </a:lnTo>
                  <a:lnTo>
                    <a:pt x="90142" y="28107"/>
                  </a:lnTo>
                  <a:lnTo>
                    <a:pt x="73813" y="56389"/>
                  </a:lnTo>
                  <a:lnTo>
                    <a:pt x="0" y="56389"/>
                  </a:lnTo>
                  <a:lnTo>
                    <a:pt x="16140" y="28434"/>
                  </a:lnTo>
                  <a:close/>
                </a:path>
              </a:pathLst>
            </a:custGeom>
            <a:solidFill>
              <a:srgbClr val="595959">
                <a:alpha val="14620"/>
              </a:srgbClr>
            </a:solidFill>
            <a:ln>
              <a:noFill/>
            </a:ln>
          </p:spPr>
        </p:sp>
        <p:sp>
          <p:nvSpPr>
            <p:cNvPr id="181" name="Google Shape;181;p35"/>
            <p:cNvSpPr/>
            <p:nvPr/>
          </p:nvSpPr>
          <p:spPr>
            <a:xfrm>
              <a:off x="4705000" y="2652925"/>
              <a:ext cx="2253550" cy="1409725"/>
            </a:xfrm>
            <a:custGeom>
              <a:avLst/>
              <a:gdLst/>
              <a:ahLst/>
              <a:cxnLst/>
              <a:rect l="l" t="t" r="r" b="b"/>
              <a:pathLst>
                <a:path w="90142" h="56389" extrusionOk="0">
                  <a:moveTo>
                    <a:pt x="0" y="0"/>
                  </a:moveTo>
                  <a:lnTo>
                    <a:pt x="73914" y="0"/>
                  </a:lnTo>
                  <a:lnTo>
                    <a:pt x="90142" y="28107"/>
                  </a:lnTo>
                  <a:lnTo>
                    <a:pt x="73813" y="56389"/>
                  </a:lnTo>
                  <a:lnTo>
                    <a:pt x="0" y="56389"/>
                  </a:lnTo>
                  <a:lnTo>
                    <a:pt x="16140" y="28434"/>
                  </a:lnTo>
                  <a:close/>
                </a:path>
              </a:pathLst>
            </a:custGeom>
            <a:solidFill>
              <a:srgbClr val="595959">
                <a:alpha val="14620"/>
              </a:srgbClr>
            </a:solidFill>
            <a:ln>
              <a:noFill/>
            </a:ln>
          </p:spPr>
        </p:sp>
      </p:grpSp>
      <p:sp>
        <p:nvSpPr>
          <p:cNvPr id="182" name="Google Shape;182;p35"/>
          <p:cNvSpPr txBox="1"/>
          <p:nvPr/>
        </p:nvSpPr>
        <p:spPr>
          <a:xfrm>
            <a:off x="2615479" y="3009538"/>
            <a:ext cx="1210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Sys Admins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4803225" y="3047450"/>
            <a:ext cx="13854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Segurança e resiliência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do ambiente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35"/>
          <p:cNvSpPr txBox="1"/>
          <p:nvPr/>
        </p:nvSpPr>
        <p:spPr>
          <a:xfrm>
            <a:off x="7072650" y="3047450"/>
            <a:ext cx="13854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Resistência em publicar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features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sem teste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35"/>
          <p:cNvSpPr/>
          <p:nvPr/>
        </p:nvSpPr>
        <p:spPr>
          <a:xfrm rot="5400000">
            <a:off x="7333656" y="911917"/>
            <a:ext cx="1140874" cy="1973906"/>
          </a:xfrm>
          <a:prstGeom prst="flowChartOffpageConnector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5"/>
          <p:cNvSpPr/>
          <p:nvPr/>
        </p:nvSpPr>
        <p:spPr>
          <a:xfrm rot="10800000">
            <a:off x="4622577" y="1320205"/>
            <a:ext cx="2294565" cy="1157384"/>
          </a:xfrm>
          <a:custGeom>
            <a:avLst/>
            <a:gdLst/>
            <a:ahLst/>
            <a:cxnLst/>
            <a:rect l="l" t="t" r="r" b="b"/>
            <a:pathLst>
              <a:path w="90142" h="56389" extrusionOk="0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415C80"/>
          </a:solidFill>
          <a:ln>
            <a:noFill/>
          </a:ln>
        </p:spPr>
      </p:sp>
      <p:sp>
        <p:nvSpPr>
          <p:cNvPr id="187" name="Google Shape;187;p35"/>
          <p:cNvSpPr/>
          <p:nvPr/>
        </p:nvSpPr>
        <p:spPr>
          <a:xfrm rot="10800000">
            <a:off x="2327985" y="1320205"/>
            <a:ext cx="2294565" cy="1157384"/>
          </a:xfrm>
          <a:custGeom>
            <a:avLst/>
            <a:gdLst/>
            <a:ahLst/>
            <a:cxnLst/>
            <a:rect l="l" t="t" r="r" b="b"/>
            <a:pathLst>
              <a:path w="90142" h="56389" extrusionOk="0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5E85B9"/>
          </a:solidFill>
          <a:ln>
            <a:noFill/>
          </a:ln>
        </p:spPr>
      </p:sp>
      <p:grpSp>
        <p:nvGrpSpPr>
          <p:cNvPr id="188" name="Google Shape;188;p35"/>
          <p:cNvGrpSpPr/>
          <p:nvPr/>
        </p:nvGrpSpPr>
        <p:grpSpPr>
          <a:xfrm rot="10800000">
            <a:off x="2279025" y="1282300"/>
            <a:ext cx="6563011" cy="1157384"/>
            <a:chOff x="512851" y="2652925"/>
            <a:chExt cx="6445699" cy="1409725"/>
          </a:xfrm>
        </p:grpSpPr>
        <p:sp>
          <p:nvSpPr>
            <p:cNvPr id="189" name="Google Shape;189;p35"/>
            <p:cNvSpPr/>
            <p:nvPr/>
          </p:nvSpPr>
          <p:spPr>
            <a:xfrm rot="-5400000">
              <a:off x="787388" y="2388475"/>
              <a:ext cx="1389525" cy="1938600"/>
            </a:xfrm>
            <a:prstGeom prst="flowChartOffpageConnector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2451449" y="2652925"/>
              <a:ext cx="2253550" cy="1409725"/>
            </a:xfrm>
            <a:custGeom>
              <a:avLst/>
              <a:gdLst/>
              <a:ahLst/>
              <a:cxnLst/>
              <a:rect l="l" t="t" r="r" b="b"/>
              <a:pathLst>
                <a:path w="90142" h="56389" extrusionOk="0">
                  <a:moveTo>
                    <a:pt x="0" y="0"/>
                  </a:moveTo>
                  <a:lnTo>
                    <a:pt x="73914" y="0"/>
                  </a:lnTo>
                  <a:lnTo>
                    <a:pt x="90142" y="28107"/>
                  </a:lnTo>
                  <a:lnTo>
                    <a:pt x="73813" y="56389"/>
                  </a:lnTo>
                  <a:lnTo>
                    <a:pt x="0" y="56389"/>
                  </a:lnTo>
                  <a:lnTo>
                    <a:pt x="16140" y="28434"/>
                  </a:lnTo>
                  <a:close/>
                </a:path>
              </a:pathLst>
            </a:custGeom>
            <a:solidFill>
              <a:srgbClr val="595959">
                <a:alpha val="14620"/>
              </a:srgbClr>
            </a:solidFill>
            <a:ln>
              <a:noFill/>
            </a:ln>
          </p:spPr>
        </p:sp>
        <p:sp>
          <p:nvSpPr>
            <p:cNvPr id="191" name="Google Shape;191;p35"/>
            <p:cNvSpPr/>
            <p:nvPr/>
          </p:nvSpPr>
          <p:spPr>
            <a:xfrm>
              <a:off x="4705000" y="2652925"/>
              <a:ext cx="2253550" cy="1409725"/>
            </a:xfrm>
            <a:custGeom>
              <a:avLst/>
              <a:gdLst/>
              <a:ahLst/>
              <a:cxnLst/>
              <a:rect l="l" t="t" r="r" b="b"/>
              <a:pathLst>
                <a:path w="90142" h="56389" extrusionOk="0">
                  <a:moveTo>
                    <a:pt x="0" y="0"/>
                  </a:moveTo>
                  <a:lnTo>
                    <a:pt x="73914" y="0"/>
                  </a:lnTo>
                  <a:lnTo>
                    <a:pt x="90142" y="28107"/>
                  </a:lnTo>
                  <a:lnTo>
                    <a:pt x="73813" y="56389"/>
                  </a:lnTo>
                  <a:lnTo>
                    <a:pt x="0" y="56389"/>
                  </a:lnTo>
                  <a:lnTo>
                    <a:pt x="16140" y="28434"/>
                  </a:lnTo>
                  <a:close/>
                </a:path>
              </a:pathLst>
            </a:custGeom>
            <a:solidFill>
              <a:srgbClr val="595959">
                <a:alpha val="14620"/>
              </a:srgbClr>
            </a:solidFill>
            <a:ln>
              <a:noFill/>
            </a:ln>
          </p:spPr>
        </p:sp>
      </p:grpSp>
      <p:sp>
        <p:nvSpPr>
          <p:cNvPr id="192" name="Google Shape;192;p35"/>
          <p:cNvSpPr txBox="1"/>
          <p:nvPr/>
        </p:nvSpPr>
        <p:spPr>
          <a:xfrm>
            <a:off x="7459904" y="1625925"/>
            <a:ext cx="1210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Devs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5164754" y="1625925"/>
            <a:ext cx="1210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Sys Admins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(Como um problema)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2869629" y="1663850"/>
            <a:ext cx="1210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Atraso no processo de publicação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55600" y="178950"/>
            <a:ext cx="19878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CONFLITOS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ctrTitle" idx="4294967295"/>
          </p:nvPr>
        </p:nvSpPr>
        <p:spPr>
          <a:xfrm>
            <a:off x="685800" y="2571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/>
              <a:t>INFRA ÁGIL</a:t>
            </a:r>
            <a:endParaRPr sz="9600"/>
          </a:p>
        </p:txBody>
      </p:sp>
      <p:sp>
        <p:nvSpPr>
          <p:cNvPr id="201" name="Google Shape;201;p36"/>
          <p:cNvSpPr txBox="1">
            <a:spLocks noGrp="1"/>
          </p:cNvSpPr>
          <p:nvPr>
            <p:ph type="subTitle" idx="4294967295"/>
          </p:nvPr>
        </p:nvSpPr>
        <p:spPr>
          <a:xfrm>
            <a:off x="1612101" y="3876550"/>
            <a:ext cx="651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/>
              <a:t>Escrevendo a </a:t>
            </a:r>
            <a:r>
              <a:rPr lang="pt-BR" sz="1800" b="1">
                <a:solidFill>
                  <a:schemeClr val="lt1"/>
                </a:solidFill>
              </a:rPr>
              <a:t>INFRA</a:t>
            </a: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/>
          <p:nvPr/>
        </p:nvSpPr>
        <p:spPr>
          <a:xfrm>
            <a:off x="3875100" y="2615550"/>
            <a:ext cx="1293300" cy="1293300"/>
          </a:xfrm>
          <a:prstGeom prst="teardrop">
            <a:avLst>
              <a:gd name="adj" fmla="val 100000"/>
            </a:avLst>
          </a:prstGeom>
          <a:solidFill>
            <a:srgbClr val="6FA8DC"/>
          </a:solidFill>
          <a:ln w="952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7"/>
          <p:cNvSpPr/>
          <p:nvPr/>
        </p:nvSpPr>
        <p:spPr>
          <a:xfrm rot="10800000" flipH="1">
            <a:off x="3876000" y="1235550"/>
            <a:ext cx="1292400" cy="1292400"/>
          </a:xfrm>
          <a:prstGeom prst="teardrop">
            <a:avLst>
              <a:gd name="adj" fmla="val 100000"/>
            </a:avLst>
          </a:prstGeom>
          <a:solidFill>
            <a:srgbClr val="6FA8DC"/>
          </a:solidFill>
          <a:ln w="952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7"/>
          <p:cNvSpPr/>
          <p:nvPr/>
        </p:nvSpPr>
        <p:spPr>
          <a:xfrm flipH="1">
            <a:off x="5264400" y="2615550"/>
            <a:ext cx="1293300" cy="1293300"/>
          </a:xfrm>
          <a:prstGeom prst="teardrop">
            <a:avLst>
              <a:gd name="adj" fmla="val 100000"/>
            </a:avLst>
          </a:prstGeom>
          <a:solidFill>
            <a:srgbClr val="6FA8DC"/>
          </a:solidFill>
          <a:ln w="952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7"/>
          <p:cNvSpPr/>
          <p:nvPr/>
        </p:nvSpPr>
        <p:spPr>
          <a:xfrm rot="10800000">
            <a:off x="5264400" y="815550"/>
            <a:ext cx="1712400" cy="1712400"/>
          </a:xfrm>
          <a:prstGeom prst="teardrop">
            <a:avLst>
              <a:gd name="adj" fmla="val 100000"/>
            </a:avLst>
          </a:prstGeom>
          <a:solidFill>
            <a:srgbClr val="6FA8DC"/>
          </a:solidFill>
          <a:ln w="952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7"/>
          <p:cNvSpPr txBox="1"/>
          <p:nvPr/>
        </p:nvSpPr>
        <p:spPr>
          <a:xfrm>
            <a:off x="3924300" y="1675050"/>
            <a:ext cx="11958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Pessoas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5290200" y="1536600"/>
            <a:ext cx="16608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Automação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3923850" y="3037050"/>
            <a:ext cx="11958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Entrega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5264400" y="3055500"/>
            <a:ext cx="12933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Métricas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>
            <a:off x="55600" y="178950"/>
            <a:ext cx="19878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EIXOS DA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INFRA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ÁGIL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2441325" y="2284800"/>
            <a:ext cx="6301500" cy="573900"/>
          </a:xfrm>
          <a:prstGeom prst="homePlate">
            <a:avLst>
              <a:gd name="adj" fmla="val 50000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8"/>
          <p:cNvSpPr/>
          <p:nvPr/>
        </p:nvSpPr>
        <p:spPr>
          <a:xfrm>
            <a:off x="2695925" y="1846650"/>
            <a:ext cx="1450200" cy="14502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8"/>
          <p:cNvSpPr/>
          <p:nvPr/>
        </p:nvSpPr>
        <p:spPr>
          <a:xfrm>
            <a:off x="4783163" y="1846650"/>
            <a:ext cx="1450200" cy="1450200"/>
          </a:xfrm>
          <a:prstGeom prst="ellipse">
            <a:avLst/>
          </a:prstGeom>
          <a:solidFill>
            <a:srgbClr val="3D85C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6870401" y="1846650"/>
            <a:ext cx="1450200" cy="14502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55600" y="178950"/>
            <a:ext cx="19878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AUTOMAÇÃO</a:t>
            </a:r>
            <a:endParaRPr sz="2000"/>
          </a:p>
        </p:txBody>
      </p:sp>
      <p:sp>
        <p:nvSpPr>
          <p:cNvPr id="224" name="Google Shape;224;p38"/>
          <p:cNvSpPr txBox="1"/>
          <p:nvPr/>
        </p:nvSpPr>
        <p:spPr>
          <a:xfrm>
            <a:off x="4783175" y="2168550"/>
            <a:ext cx="145020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Gerenciamento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Configuração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6870400" y="2168550"/>
            <a:ext cx="145020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Orquestração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2695950" y="2168550"/>
            <a:ext cx="145020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Provisionamento</a:t>
            </a:r>
            <a:endParaRPr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PresentationFormat>On-screen Show (16:9)</PresentationFormat>
  <Paragraphs>71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Montserrat</vt:lpstr>
      <vt:lpstr>Roboto</vt:lpstr>
      <vt:lpstr>Calibri</vt:lpstr>
      <vt:lpstr>Muli</vt:lpstr>
      <vt:lpstr>Simple Light</vt:lpstr>
      <vt:lpstr>Aemelia template</vt:lpstr>
      <vt:lpstr>Infraestrutura Ágil O Ambiente Trabalhando por você não você para ele</vt:lpstr>
      <vt:lpstr>WHOAMI?</vt:lpstr>
      <vt:lpstr>QUANDO TUDO COMEÇOU?</vt:lpstr>
      <vt:lpstr>BIG DEAL!</vt:lpstr>
      <vt:lpstr>Slide 5</vt:lpstr>
      <vt:lpstr>CONFLITOS</vt:lpstr>
      <vt:lpstr>INFRA ÁGIL</vt:lpstr>
      <vt:lpstr>EIXOS DA INFRA ÁGIL</vt:lpstr>
      <vt:lpstr>AUTOMAÇÃO</vt:lpstr>
      <vt:lpstr>PROVISIONAMENTO</vt:lpstr>
      <vt:lpstr>GERENCIAMENTO DE CONFIGURAÇÃO</vt:lpstr>
      <vt:lpstr>ORQUESTRAÇÃO</vt:lpstr>
      <vt:lpstr>QUE FERRAMENTAS UTILIZAR?</vt:lpstr>
      <vt:lpstr>HANDS ON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Infraestrutura Ágil O Ambiente Trabalhando por você não você para ele</dc:title>
  <cp:lastModifiedBy>Douglas Grande</cp:lastModifiedBy>
  <cp:revision>1</cp:revision>
  <dcterms:modified xsi:type="dcterms:W3CDTF">2019-11-23T03:09:51Z</dcterms:modified>
</cp:coreProperties>
</file>