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1" r:id="rId4"/>
    <p:sldId id="292" r:id="rId5"/>
    <p:sldId id="290" r:id="rId6"/>
    <p:sldId id="293" r:id="rId7"/>
    <p:sldId id="294" r:id="rId8"/>
    <p:sldId id="296" r:id="rId9"/>
    <p:sldId id="297" r:id="rId10"/>
    <p:sldId id="298" r:id="rId11"/>
    <p:sldId id="299" r:id="rId12"/>
    <p:sldId id="295" r:id="rId13"/>
    <p:sldId id="302" r:id="rId14"/>
    <p:sldId id="303" r:id="rId15"/>
    <p:sldId id="304" r:id="rId16"/>
    <p:sldId id="287" r:id="rId17"/>
    <p:sldId id="306" r:id="rId18"/>
    <p:sldId id="307" r:id="rId19"/>
    <p:sldId id="308" r:id="rId20"/>
    <p:sldId id="305" r:id="rId21"/>
    <p:sldId id="309" r:id="rId22"/>
    <p:sldId id="288" r:id="rId23"/>
    <p:sldId id="310" r:id="rId24"/>
    <p:sldId id="289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Light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JW7a1RJkstcebUx5qU+HcIQr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1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9ffa1c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e9ffa1c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5500" y="1723800"/>
            <a:ext cx="49893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sz="3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615500" y="4564400"/>
            <a:ext cx="32046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 b="1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27" y="1382050"/>
            <a:ext cx="1001773" cy="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- Rosa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15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- Roxo">
  <p:cSld name="TITLE_ONL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16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- Amarelo">
  <p:cSld name="TITLE_ONLY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7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 dividida 2 - Rosa">
  <p:cSld name="ONE_COLUMN_TEXT_2">
    <p:bg>
      <p:bgPr>
        <a:solidFill>
          <a:schemeClr val="accent5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60750" y="1869625"/>
            <a:ext cx="32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7" name="Google Shape;87;p21"/>
          <p:cNvCxnSpPr/>
          <p:nvPr/>
        </p:nvCxnSpPr>
        <p:spPr>
          <a:xfrm>
            <a:off x="773350" y="18696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5293500" y="99735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 dividida 2 - Roxo">
  <p:cSld name="ONE_COLUMN_TEXT_1_1">
    <p:bg>
      <p:bgPr>
        <a:solidFill>
          <a:schemeClr val="accen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660750" y="1869625"/>
            <a:ext cx="32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773350" y="18696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5293500" y="99735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 dividida 2 - Cinza">
  <p:cSld name="ONE_COLUMN_TEXT_1_1_1">
    <p:bg>
      <p:bgPr>
        <a:solidFill>
          <a:schemeClr val="accent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660750" y="1869625"/>
            <a:ext cx="32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95" name="Google Shape;95;p23"/>
          <p:cNvCxnSpPr/>
          <p:nvPr/>
        </p:nvCxnSpPr>
        <p:spPr>
          <a:xfrm>
            <a:off x="773350" y="1869625"/>
            <a:ext cx="386700" cy="0"/>
          </a:xfrm>
          <a:prstGeom prst="straightConnector1">
            <a:avLst/>
          </a:prstGeom>
          <a:noFill/>
          <a:ln w="2857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5293500" y="99735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enda - Rosa">
  <p:cSld name="CAPTION_ONLY_1">
    <p:bg>
      <p:bgPr>
        <a:solidFill>
          <a:schemeClr val="accent5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enda - Roxo">
  <p:cSld name="CAPTION_ONLY_1_1"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enda - Cinza">
  <p:cSld name="CAPTION_ONLY_1_1_1">
    <p:bg>
      <p:bgPr>
        <a:solidFill>
          <a:schemeClr val="accent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ção - Rosa">
  <p:cSld name="SECTION_HEADER_1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60750" y="1875875"/>
            <a:ext cx="7822500" cy="13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ubTitle" idx="1"/>
          </p:nvPr>
        </p:nvSpPr>
        <p:spPr>
          <a:xfrm>
            <a:off x="660750" y="1488575"/>
            <a:ext cx="7822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sz="14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Rosa">
  <p:cSld name="BLANK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Roxo">
  <p:cSld name="BLANK_1_1">
    <p:bg>
      <p:bgPr>
        <a:solidFill>
          <a:srgbClr val="6131B4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Cinza">
  <p:cSld name="BLANK_1_1_1">
    <p:bg>
      <p:bgPr>
        <a:solidFill>
          <a:schemeClr val="accent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ção - Amarelo">
  <p:cSld name="SECTION_HEADER_1_1_1">
    <p:bg>
      <p:bgPr>
        <a:solidFill>
          <a:schemeClr val="accent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60750" y="1875875"/>
            <a:ext cx="7822500" cy="13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660750" y="1488575"/>
            <a:ext cx="7822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Roboto"/>
              <a:buNone/>
              <a:defRPr sz="1400" b="1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- Rosa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817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9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- Roxo">
  <p:cSld name="TITLE_AND_BODY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 sz="1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817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10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- Amarelo">
  <p:cSld name="TITLE_AND_BODY_1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None/>
              <a:defRPr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817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9" name="Google Shape;39;p11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uas colunas - Rosa">
  <p:cSld name="TITLE_AND_BODY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cxnSp>
        <p:nvCxnSpPr>
          <p:cNvPr id="42" name="Google Shape;42;p12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4811065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uas colunas - Roxo">
  <p:cSld name="TITLE_AND_BODY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 sz="1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4811065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uas colunas - Amarelo">
  <p:cSld name="TITLE_AND_BODY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None/>
              <a:defRPr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4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4811065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>
            <a:spLocks noGrp="1"/>
          </p:cNvSpPr>
          <p:nvPr>
            <p:ph type="ctrTitle"/>
          </p:nvPr>
        </p:nvSpPr>
        <p:spPr>
          <a:xfrm>
            <a:off x="615500" y="1723800"/>
            <a:ext cx="49893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Introdução ao desenvolvimento </a:t>
            </a:r>
            <a:r>
              <a:rPr lang="pt-BR" dirty="0" err="1"/>
              <a:t>Backend</a:t>
            </a:r>
            <a:endParaRPr dirty="0"/>
          </a:p>
        </p:txBody>
      </p:sp>
      <p:sp>
        <p:nvSpPr>
          <p:cNvPr id="118" name="Google Shape;118;p1"/>
          <p:cNvSpPr txBox="1">
            <a:spLocks noGrp="1"/>
          </p:cNvSpPr>
          <p:nvPr>
            <p:ph type="subTitle" idx="1"/>
          </p:nvPr>
        </p:nvSpPr>
        <p:spPr>
          <a:xfrm>
            <a:off x="615500" y="4564400"/>
            <a:ext cx="32046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000" dirty="0"/>
              <a:t>Agosto de 2021</a:t>
            </a:r>
            <a:endParaRPr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F94F3-63DC-47B2-9FB2-F4E03AE1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Solução: Detalhar melhor o 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1FDD1-6FD6-4BDB-B463-E65A693F6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Pedir para quem escreveu a receita explicar melhor.</a:t>
            </a:r>
          </a:p>
          <a:p>
            <a:r>
              <a:rPr lang="pt-BR" dirty="0"/>
              <a:t>Como se faz claras em neve?</a:t>
            </a:r>
          </a:p>
          <a:p>
            <a:r>
              <a:rPr lang="pt-BR" dirty="0"/>
              <a:t>Como se separa a gema do ovo?</a:t>
            </a:r>
          </a:p>
          <a:p>
            <a:r>
              <a:rPr lang="pt-BR" dirty="0"/>
              <a:t>Como se quebra um ovo?</a:t>
            </a:r>
          </a:p>
          <a:p>
            <a:r>
              <a:rPr lang="pt-BR" dirty="0"/>
              <a:t>Onde achar um ovo?</a:t>
            </a:r>
          </a:p>
          <a:p>
            <a:r>
              <a:rPr lang="pt-BR" dirty="0"/>
              <a:t>Uso ovo marrom ou branco?</a:t>
            </a:r>
          </a:p>
          <a:p>
            <a:r>
              <a:rPr lang="pt-BR" dirty="0"/>
              <a:t>Pode ser ovo de codorna?</a:t>
            </a:r>
          </a:p>
          <a:p>
            <a:pPr marL="114300" indent="0">
              <a:buNone/>
            </a:pPr>
            <a:endParaRPr lang="pt-BR" dirty="0"/>
          </a:p>
          <a:p>
            <a:pPr marL="114300" indent="0" algn="ctr">
              <a:buNone/>
            </a:pPr>
            <a:r>
              <a:rPr lang="pt-BR" b="1" dirty="0"/>
              <a:t>Quando se pode parar de detalhar ???</a:t>
            </a:r>
          </a:p>
        </p:txBody>
      </p:sp>
    </p:spTree>
    <p:extLst>
      <p:ext uri="{BB962C8B-B14F-4D97-AF65-F5344CB8AC3E}">
        <p14:creationId xmlns:p14="http://schemas.microsoft.com/office/powerpoint/2010/main" val="40839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6DD36-35F9-4164-8794-36EC09B4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máximo de detalhamento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FA4856-2729-4BEA-B3B3-E32B412A8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se convencionar o nível máximo de detalhamento</a:t>
            </a:r>
          </a:p>
          <a:p>
            <a:r>
              <a:rPr lang="pt-BR" dirty="0"/>
              <a:t>Assim, pode-se escrever a receita de bolo neste nível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/>
              <a:t>Por exemplo: </a:t>
            </a:r>
            <a:r>
              <a:rPr lang="pt-BR" dirty="0"/>
              <a:t>considera-se que quem vai fazer o bolo já</a:t>
            </a:r>
          </a:p>
          <a:p>
            <a:pPr marL="114300" indent="0">
              <a:buNone/>
            </a:pPr>
            <a:r>
              <a:rPr lang="pt-BR" dirty="0"/>
              <a:t>fez estágio em alguma doceria por pelo menos 2 anos</a:t>
            </a:r>
          </a:p>
          <a:p>
            <a:pPr marL="114300" indent="0">
              <a:buNone/>
            </a:pPr>
            <a:endParaRPr lang="pt-BR" dirty="0"/>
          </a:p>
          <a:p>
            <a:pPr marL="114300" indent="0" algn="ctr">
              <a:buNone/>
            </a:pPr>
            <a:r>
              <a:rPr lang="pt-BR" b="1" dirty="0"/>
              <a:t>Agora o algoritmo (receita) pode permanecer do jeito que está</a:t>
            </a:r>
          </a:p>
        </p:txBody>
      </p:sp>
    </p:spTree>
    <p:extLst>
      <p:ext uri="{BB962C8B-B14F-4D97-AF65-F5344CB8AC3E}">
        <p14:creationId xmlns:p14="http://schemas.microsoft.com/office/powerpoint/2010/main" val="53374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95165-4B09-45AB-881E-9F6402E7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1D1AE-DF6F-4624-B89A-B11F5F888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Trocar um lâmpada </a:t>
            </a:r>
          </a:p>
          <a:p>
            <a:r>
              <a:rPr lang="pt-BR" dirty="0"/>
              <a:t>Somar 2 números</a:t>
            </a:r>
          </a:p>
          <a:p>
            <a:r>
              <a:rPr lang="pt-BR" dirty="0"/>
              <a:t>Média de 2 números</a:t>
            </a:r>
          </a:p>
        </p:txBody>
      </p:sp>
    </p:spTree>
    <p:extLst>
      <p:ext uri="{BB962C8B-B14F-4D97-AF65-F5344CB8AC3E}">
        <p14:creationId xmlns:p14="http://schemas.microsoft.com/office/powerpoint/2010/main" val="93292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A1E26-ACBD-42E9-8DDF-AF67614E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50" y="445025"/>
            <a:ext cx="4669833" cy="328964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3406D3-93EF-4DA4-81C9-93E265DB5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1152475"/>
            <a:ext cx="5452456" cy="3416400"/>
          </a:xfrm>
        </p:spPr>
        <p:txBody>
          <a:bodyPr/>
          <a:lstStyle/>
          <a:p>
            <a:r>
              <a:rPr lang="pt-BR" dirty="0"/>
              <a:t>Um programa de computador é um conjunto de instruções que descrevem uma tarefa a ser realizada por um computador.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A7FF296-9BBA-4503-B261-2CA0F832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37" y="2301670"/>
            <a:ext cx="4267569" cy="24620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3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70801-49C0-4393-B38A-4D1A1CCA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um programa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2A582-7477-4BF9-A27A-F5CF98212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BA752A1-E836-4AE8-ADA6-213C8F0E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50" y="877067"/>
            <a:ext cx="6886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7AF7D-5FC5-437B-A02B-2D2A9F3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Saída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04EB42-CD39-4658-A87C-B52CF26D3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Serve para representar os dados do computador para o usuário.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Exemplos:</a:t>
            </a:r>
          </a:p>
          <a:p>
            <a:pPr marL="114300" indent="0">
              <a:buNone/>
            </a:pPr>
            <a:r>
              <a:rPr lang="pt-BR" dirty="0"/>
              <a:t>-Exibir na Tela</a:t>
            </a:r>
          </a:p>
          <a:p>
            <a:pPr marL="114300" indent="0">
              <a:buNone/>
            </a:pPr>
            <a:r>
              <a:rPr lang="pt-BR" dirty="0"/>
              <a:t>-Imprimir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/>
              <a:t>Sintaxe: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Escreva(</a:t>
            </a:r>
            <a:r>
              <a:rPr lang="pt-BR" dirty="0">
                <a:solidFill>
                  <a:srgbClr val="FF0000"/>
                </a:solidFill>
              </a:rPr>
              <a:t>&lt;valor&gt;</a:t>
            </a:r>
            <a:r>
              <a:rPr lang="pt-BR" dirty="0"/>
              <a:t>);</a:t>
            </a:r>
          </a:p>
          <a:p>
            <a:pPr marL="114300" indent="0">
              <a:buNone/>
            </a:pPr>
            <a:r>
              <a:rPr lang="pt-BR" dirty="0"/>
              <a:t>Exemplo: </a:t>
            </a:r>
            <a:r>
              <a:rPr lang="pt-BR" dirty="0" err="1"/>
              <a:t>Console.WriteLine</a:t>
            </a:r>
            <a:r>
              <a:rPr lang="pt-BR" dirty="0"/>
              <a:t>(“</a:t>
            </a:r>
            <a:r>
              <a:rPr lang="pt-BR" dirty="0" err="1"/>
              <a:t>Hello</a:t>
            </a:r>
            <a:r>
              <a:rPr lang="pt-BR" dirty="0"/>
              <a:t> World”);</a:t>
            </a:r>
          </a:p>
        </p:txBody>
      </p:sp>
    </p:spTree>
    <p:extLst>
      <p:ext uri="{BB962C8B-B14F-4D97-AF65-F5344CB8AC3E}">
        <p14:creationId xmlns:p14="http://schemas.microsoft.com/office/powerpoint/2010/main" val="13170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A4974-83DA-459F-92DF-0587F72D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F285D-0C48-4412-8A73-A8DD2D901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Para a aula de hoje utilizaremos o </a:t>
            </a:r>
          </a:p>
          <a:p>
            <a:pPr marL="114300" indent="0">
              <a:buNone/>
            </a:pPr>
            <a:r>
              <a:rPr lang="pt-BR" dirty="0">
                <a:hlinkClick r:id="rId2"/>
              </a:rPr>
              <a:t>https://dotnetfiddle.net/</a:t>
            </a:r>
            <a:r>
              <a:rPr lang="pt-BR" dirty="0"/>
              <a:t>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10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499F2-A782-499D-95C3-0196CC09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que dê boas vindas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9477A-F55D-404D-970B-757BF74FD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var nome = “Luiz Augusto”;</a:t>
            </a:r>
          </a:p>
          <a:p>
            <a:pPr marL="114300" indent="0">
              <a:buNone/>
            </a:pPr>
            <a:r>
              <a:rPr lang="pt-BR" dirty="0"/>
              <a:t>Escreva(‘Seja Bem Vindo ’ + nome);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0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153CA-0946-47AB-B032-8B345D2B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que some dois números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DB23B0-5BB8-40ED-B272-572057A8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1" y="1211468"/>
            <a:ext cx="81717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inicio</a:t>
            </a:r>
          </a:p>
          <a:p>
            <a:pPr marL="114300" indent="0">
              <a:buNone/>
            </a:pPr>
            <a:r>
              <a:rPr lang="pt-BR" dirty="0"/>
              <a:t> escreva("Numero A ")</a:t>
            </a:r>
          </a:p>
          <a:p>
            <a:pPr marL="114300" indent="0">
              <a:buNone/>
            </a:pPr>
            <a:r>
              <a:rPr lang="pt-BR" dirty="0"/>
              <a:t> leia(</a:t>
            </a:r>
            <a:r>
              <a:rPr lang="pt-BR" dirty="0" err="1"/>
              <a:t>numeroA</a:t>
            </a:r>
            <a:r>
              <a:rPr lang="pt-BR" dirty="0"/>
              <a:t>)</a:t>
            </a:r>
          </a:p>
          <a:p>
            <a:pPr marL="114300" indent="0">
              <a:buNone/>
            </a:pPr>
            <a:r>
              <a:rPr lang="pt-BR" dirty="0"/>
              <a:t> escreva("Numero B ")</a:t>
            </a:r>
          </a:p>
          <a:p>
            <a:pPr marL="114300" indent="0">
              <a:buNone/>
            </a:pPr>
            <a:r>
              <a:rPr lang="pt-BR" dirty="0"/>
              <a:t> leia(</a:t>
            </a:r>
            <a:r>
              <a:rPr lang="pt-BR" dirty="0" err="1"/>
              <a:t>numeroB</a:t>
            </a:r>
            <a:r>
              <a:rPr lang="pt-BR" dirty="0"/>
              <a:t>)</a:t>
            </a:r>
          </a:p>
          <a:p>
            <a:pPr marL="114300" indent="0">
              <a:buNone/>
            </a:pPr>
            <a:r>
              <a:rPr lang="pt-BR" dirty="0"/>
              <a:t> escreva(</a:t>
            </a:r>
            <a:r>
              <a:rPr lang="pt-BR" dirty="0" err="1"/>
              <a:t>numeroA</a:t>
            </a:r>
            <a:r>
              <a:rPr lang="pt-BR" dirty="0"/>
              <a:t> + </a:t>
            </a:r>
            <a:r>
              <a:rPr lang="pt-BR" dirty="0" err="1"/>
              <a:t>numeroB</a:t>
            </a:r>
            <a:r>
              <a:rPr lang="pt-BR" dirty="0"/>
              <a:t>)</a:t>
            </a:r>
          </a:p>
          <a:p>
            <a:pPr marL="114300" indent="0">
              <a:buNone/>
            </a:pPr>
            <a:r>
              <a:rPr lang="pt-BR" dirty="0" err="1"/>
              <a:t>fimalgoritmo</a:t>
            </a:r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B0BBD31-E8C7-48EE-9EC9-E7406E4D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089" y="0"/>
            <a:ext cx="4282373" cy="27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153CA-0946-47AB-B032-8B345D2B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que mostre a média de 3 notas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DB23B0-5BB8-40ED-B272-572057A8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1" y="1211468"/>
            <a:ext cx="81717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Nota1 = 8.5;</a:t>
            </a:r>
          </a:p>
          <a:p>
            <a:pPr marL="114300" indent="0">
              <a:buNone/>
            </a:pPr>
            <a:r>
              <a:rPr lang="pt-BR" dirty="0"/>
              <a:t>Nota2 = 9.5;</a:t>
            </a:r>
          </a:p>
          <a:p>
            <a:pPr marL="114300" indent="0">
              <a:buNone/>
            </a:pPr>
            <a:r>
              <a:rPr lang="pt-BR" dirty="0"/>
              <a:t>Nota3 = 10.0;</a:t>
            </a:r>
          </a:p>
          <a:p>
            <a:pPr marL="114300" indent="0">
              <a:buNone/>
            </a:pPr>
            <a:r>
              <a:rPr lang="pt-BR" dirty="0"/>
              <a:t>Media = (Nota1 + Nota2 + Nota3) / 3;</a:t>
            </a:r>
          </a:p>
          <a:p>
            <a:pPr marL="114300" indent="0">
              <a:buNone/>
            </a:pPr>
            <a:r>
              <a:rPr lang="pt-BR" dirty="0"/>
              <a:t>Escreva(&lt;media&gt;);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7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9ffa1c11_1_0"/>
          <p:cNvSpPr txBox="1">
            <a:spLocks noGrp="1"/>
          </p:cNvSpPr>
          <p:nvPr>
            <p:ph type="body" idx="1"/>
          </p:nvPr>
        </p:nvSpPr>
        <p:spPr>
          <a:xfrm>
            <a:off x="660750" y="965200"/>
            <a:ext cx="8171700" cy="4178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O que é algoritmo?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Comandos de entrada e saída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Tipos de dados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Expressões sequenciais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Uso de operadores matemáticos</a:t>
            </a:r>
            <a:endParaRPr dirty="0"/>
          </a:p>
        </p:txBody>
      </p:sp>
      <p:sp>
        <p:nvSpPr>
          <p:cNvPr id="123" name="Google Shape;123;gde9ffa1c11_1_0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Aula 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559F3-4802-40AB-9B2B-7AA1A908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entrada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67177-A25A-47AD-9F86-1A95F09AF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Serve para enviar os dados do usuário para o computador.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Exemplos: </a:t>
            </a:r>
          </a:p>
          <a:p>
            <a:pPr marL="114300" indent="0">
              <a:buNone/>
            </a:pPr>
            <a:r>
              <a:rPr lang="pt-BR" dirty="0"/>
              <a:t>Digitar um texto, clicar em um botão..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Sintaxe:</a:t>
            </a:r>
          </a:p>
          <a:p>
            <a:pPr marL="114300" indent="0">
              <a:buNone/>
            </a:pPr>
            <a:r>
              <a:rPr lang="pt-BR" dirty="0"/>
              <a:t>Leia(&lt;</a:t>
            </a:r>
            <a:r>
              <a:rPr lang="pt-BR" dirty="0">
                <a:solidFill>
                  <a:srgbClr val="FF0000"/>
                </a:solidFill>
              </a:rPr>
              <a:t>variável</a:t>
            </a:r>
            <a:r>
              <a:rPr lang="pt-BR" dirty="0"/>
              <a:t>&gt;);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Exemplo: </a:t>
            </a:r>
            <a:r>
              <a:rPr lang="pt-BR" dirty="0" err="1"/>
              <a:t>Console.ReadLine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79513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499F2-A782-499D-95C3-0196CC09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34" y="61567"/>
            <a:ext cx="8171700" cy="572700"/>
          </a:xfrm>
        </p:spPr>
        <p:txBody>
          <a:bodyPr/>
          <a:lstStyle/>
          <a:p>
            <a:r>
              <a:rPr lang="pt-BR" dirty="0"/>
              <a:t>Algoritmo que dê boas vindas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9477A-F55D-404D-970B-757BF74F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666" y="582734"/>
            <a:ext cx="81717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Leia(nome);</a:t>
            </a:r>
          </a:p>
          <a:p>
            <a:pPr marL="114300" indent="0">
              <a:buNone/>
            </a:pPr>
            <a:r>
              <a:rPr lang="pt-BR" dirty="0"/>
              <a:t>Escreva(“Seja Bem Vindo” + nome);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C778C0E-E9D2-40A6-8D18-01E0A3E8A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56"/>
          <a:stretch/>
        </p:blipFill>
        <p:spPr>
          <a:xfrm>
            <a:off x="3009900" y="1712099"/>
            <a:ext cx="61341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D04D9-3323-4F51-BE74-95B9F0E5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 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4DD21-71B0-4429-B7AA-A24C05943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marL="114300" indent="0">
              <a:buNone/>
            </a:pPr>
            <a:r>
              <a:rPr lang="pt-BR" dirty="0"/>
              <a:t>Mostra o status do seu repositório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 </a:t>
            </a:r>
          </a:p>
          <a:p>
            <a:pPr marL="114300" indent="0">
              <a:buNone/>
            </a:pPr>
            <a:r>
              <a:rPr lang="pt-BR" dirty="0"/>
              <a:t>Adiciona todos os arquivos da lista (observe que tem um ponto no final do comando)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“sua mensagem aqui batata” </a:t>
            </a:r>
          </a:p>
          <a:p>
            <a:pPr marL="114300" indent="0">
              <a:buNone/>
            </a:pPr>
            <a:r>
              <a:rPr lang="pt-BR" dirty="0"/>
              <a:t>Grava uma mensagem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main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Empurra seus arquivos para o servidor do </a:t>
            </a:r>
            <a:r>
              <a:rPr lang="pt-BR" dirty="0" err="1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65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DD778-6010-4DB7-8999-DFFE4B13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extras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2ACFB4-1D4F-44D1-8FF1-F034C3CBE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um programa que multiplique dois números e exiba o resultado na tela;</a:t>
            </a:r>
          </a:p>
          <a:p>
            <a:r>
              <a:rPr lang="pt-BR" dirty="0"/>
              <a:t>Um motorista deseja colocar no seu tanque X reais de gasolina. Escreva um algoritmo para ler o preço do litro da gasolina e o valor do pagamento, e exibir quantos litros ele conseguiu colocar no tanque. </a:t>
            </a:r>
          </a:p>
          <a:p>
            <a:r>
              <a:rPr lang="pt-BR" dirty="0"/>
              <a:t>­ A Loja Mamão com Açúcar está vendendo seus produtos em 5 (cinco) prestações sem juros. Faça um algoritmo que receba um valor de uma compra e mostre o valor das prestações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79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me Creator - Funny obrigado pela atenção alguma pergunta? Meme Generator  at MemeCreator.org!">
            <a:extLst>
              <a:ext uri="{FF2B5EF4-FFF2-40B4-BE49-F238E27FC236}">
                <a16:creationId xmlns:a16="http://schemas.microsoft.com/office/drawing/2014/main" id="{2C7CE04B-E402-4E9C-AB15-1C645FB9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68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2F720-820E-49F5-BF1F-7988C4B0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091D6B-C285-4418-A877-3443A2E30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6E87C7-0DEB-4B4F-9595-EB3FEF9C9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025"/>
            <a:ext cx="90884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5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20FA-B61C-40AC-B809-76FF3C7C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1BBC8-FC01-414F-8629-7966E86C7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6BFE84-0E3A-43DC-8741-CFB9119E8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937"/>
            <a:ext cx="9144000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8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B0335-C590-4476-9727-BDBB86D4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50" y="1925"/>
            <a:ext cx="8171700" cy="572700"/>
          </a:xfrm>
        </p:spPr>
        <p:txBody>
          <a:bodyPr/>
          <a:lstStyle/>
          <a:p>
            <a:r>
              <a:rPr lang="pt-BR" dirty="0"/>
              <a:t>O que é algoritmo?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FBB20-2A64-4B64-8893-92B4A84D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574625"/>
            <a:ext cx="8171700" cy="3416400"/>
          </a:xfrm>
        </p:spPr>
        <p:txBody>
          <a:bodyPr/>
          <a:lstStyle/>
          <a:p>
            <a:r>
              <a:rPr lang="pt-BR" dirty="0"/>
              <a:t>Um algoritmo é uma sequência finita de passos para resolver um problema.</a:t>
            </a:r>
          </a:p>
          <a:p>
            <a:r>
              <a:rPr lang="pt-BR" dirty="0"/>
              <a:t>Podemos pensar em algoritmo como uma receita, uma </a:t>
            </a:r>
            <a:r>
              <a:rPr lang="pt-BR" dirty="0" err="1"/>
              <a:t>seqüência</a:t>
            </a:r>
            <a:r>
              <a:rPr lang="pt-BR" dirty="0"/>
              <a:t> de instruções que dão cabo de uma meta específica.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10E2CC-C66B-474F-9561-96ABDBDF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06" y="2102485"/>
            <a:ext cx="7162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9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0E202-7478-438E-B792-B5D4832A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 o algoritmo?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92F480-9197-482C-B80D-C5941E18B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1)Serve para registrar o processo de solução de um </a:t>
            </a:r>
            <a:r>
              <a:rPr lang="pt-BR" b="1" dirty="0"/>
              <a:t>problema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2)Serve para que outra pessoa possa </a:t>
            </a:r>
            <a:r>
              <a:rPr lang="pt-BR" b="1" dirty="0"/>
              <a:t>resolver</a:t>
            </a:r>
            <a:r>
              <a:rPr lang="pt-BR" dirty="0"/>
              <a:t> o mesmo problema, sem ter que reinventar a roda </a:t>
            </a:r>
          </a:p>
        </p:txBody>
      </p:sp>
    </p:spTree>
    <p:extLst>
      <p:ext uri="{BB962C8B-B14F-4D97-AF65-F5344CB8AC3E}">
        <p14:creationId xmlns:p14="http://schemas.microsoft.com/office/powerpoint/2010/main" val="48817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A5248-9FBE-4DD5-B022-F1A3EEB0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BE0A3E-7597-4753-AB51-2022ED160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Receita de Bolo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b="1" u="sng" dirty="0"/>
              <a:t>Características</a:t>
            </a:r>
          </a:p>
          <a:p>
            <a:r>
              <a:rPr lang="pt-BR" dirty="0"/>
              <a:t>Outra pessoa pode fazer o bolo usando esta receita.</a:t>
            </a:r>
          </a:p>
          <a:p>
            <a:r>
              <a:rPr lang="pt-BR" dirty="0"/>
              <a:t>Utilizar verbo imperativo na frase.</a:t>
            </a:r>
          </a:p>
          <a:p>
            <a:r>
              <a:rPr lang="pt-BR" dirty="0"/>
              <a:t>Existe uma ordem para executar as ações.</a:t>
            </a:r>
          </a:p>
          <a:p>
            <a:r>
              <a:rPr lang="pt-BR" dirty="0"/>
              <a:t>Algumas ações devem esperar outras terminarem.</a:t>
            </a:r>
          </a:p>
          <a:p>
            <a:r>
              <a:rPr lang="pt-BR" dirty="0"/>
              <a:t>Algumas ações podem ter a ordem invertida, outras não.</a:t>
            </a:r>
          </a:p>
        </p:txBody>
      </p:sp>
    </p:spTree>
    <p:extLst>
      <p:ext uri="{BB962C8B-B14F-4D97-AF65-F5344CB8AC3E}">
        <p14:creationId xmlns:p14="http://schemas.microsoft.com/office/powerpoint/2010/main" val="180615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382E-8C78-4C4F-A556-04238B3E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E0D30D-F3A2-452B-9C81-099ECE1D3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Bata em uma batedeira a manteiga e o açúcar. </a:t>
            </a:r>
          </a:p>
          <a:p>
            <a:pPr>
              <a:buFont typeface="+mj-lt"/>
              <a:buAutoNum type="arabicPeriod"/>
            </a:pPr>
            <a:r>
              <a:rPr lang="pt-BR" dirty="0"/>
              <a:t>Junte as gemas uma a uma até obter um creme homogêneo.</a:t>
            </a:r>
          </a:p>
          <a:p>
            <a:pPr>
              <a:buFont typeface="+mj-lt"/>
              <a:buAutoNum type="arabicPeriod"/>
            </a:pPr>
            <a:r>
              <a:rPr lang="pt-BR" dirty="0"/>
              <a:t>Adicione o leite aos poucos. </a:t>
            </a:r>
          </a:p>
          <a:p>
            <a:pPr>
              <a:buFont typeface="+mj-lt"/>
              <a:buAutoNum type="arabicPeriod"/>
            </a:pPr>
            <a:r>
              <a:rPr lang="pt-BR" dirty="0"/>
              <a:t>Desligue a batedeira e adicione a farinha de trigo, o chocolate em pó, o fermento e reserve. </a:t>
            </a:r>
          </a:p>
          <a:p>
            <a:pPr>
              <a:buFont typeface="+mj-lt"/>
              <a:buAutoNum type="arabicPeriod"/>
            </a:pPr>
            <a:r>
              <a:rPr lang="pt-BR" dirty="0"/>
              <a:t>Bata as claras em neve e junte-as à massa de chocolate misturando delicadamente. </a:t>
            </a:r>
          </a:p>
          <a:p>
            <a:pPr>
              <a:buFont typeface="+mj-lt"/>
              <a:buAutoNum type="arabicPeriod"/>
            </a:pPr>
            <a:r>
              <a:rPr lang="pt-BR" dirty="0"/>
              <a:t>Unte uma forma retangular pequena com manteiga e farinha e leve para assar em forno médio pré-aquecido por aproximadamente 30 minutos. </a:t>
            </a:r>
          </a:p>
          <a:p>
            <a:pPr>
              <a:buFont typeface="+mj-lt"/>
              <a:buAutoNum type="arabicPeriod"/>
            </a:pPr>
            <a:r>
              <a:rPr lang="pt-BR" dirty="0"/>
              <a:t>Desenforme o bolo ainda quente e reserve.</a:t>
            </a:r>
          </a:p>
        </p:txBody>
      </p:sp>
    </p:spTree>
    <p:extLst>
      <p:ext uri="{BB962C8B-B14F-4D97-AF65-F5344CB8AC3E}">
        <p14:creationId xmlns:p14="http://schemas.microsoft.com/office/powerpoint/2010/main" val="75073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49F58-C64C-462E-A65F-656C9596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da receita de bolo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F451A5-0075-4472-ABA4-932294DDE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Algumas ações são omitidas, quem as escreveu acha que são óbvias (ex.: separar as gemas das claras)</a:t>
            </a:r>
          </a:p>
          <a:p>
            <a:r>
              <a:rPr lang="pt-BR" dirty="0"/>
              <a:t>Quem escreveu a receita espera que a outra que vai fazer o bolo tenha um mínimo de conhecimento culinário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Algumas instruções são obscuras:</a:t>
            </a:r>
          </a:p>
          <a:p>
            <a:r>
              <a:rPr lang="pt-BR" dirty="0"/>
              <a:t>até obter um creme homogêneo</a:t>
            </a:r>
          </a:p>
          <a:p>
            <a:r>
              <a:rPr lang="pt-BR" dirty="0"/>
              <a:t>misturando delicadamente</a:t>
            </a:r>
          </a:p>
          <a:p>
            <a:r>
              <a:rPr lang="pt-BR" dirty="0"/>
              <a:t>forno médio pré-aquecido</a:t>
            </a:r>
          </a:p>
        </p:txBody>
      </p:sp>
    </p:spTree>
    <p:extLst>
      <p:ext uri="{BB962C8B-B14F-4D97-AF65-F5344CB8AC3E}">
        <p14:creationId xmlns:p14="http://schemas.microsoft.com/office/powerpoint/2010/main" val="3876891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49495C"/>
      </a:dk1>
      <a:lt1>
        <a:srgbClr val="F6F6FB"/>
      </a:lt1>
      <a:dk2>
        <a:srgbClr val="3F3D65"/>
      </a:dk2>
      <a:lt2>
        <a:srgbClr val="D7D3DE"/>
      </a:lt2>
      <a:accent1>
        <a:srgbClr val="6131B4"/>
      </a:accent1>
      <a:accent2>
        <a:srgbClr val="330066"/>
      </a:accent2>
      <a:accent3>
        <a:srgbClr val="D4AF37"/>
      </a:accent3>
      <a:accent4>
        <a:srgbClr val="FFB300"/>
      </a:accent4>
      <a:accent5>
        <a:srgbClr val="E7517E"/>
      </a:accent5>
      <a:accent6>
        <a:srgbClr val="BA2E59"/>
      </a:accent6>
      <a:hlink>
        <a:srgbClr val="E751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804</Words>
  <Application>Microsoft Office PowerPoint</Application>
  <PresentationFormat>Apresentação na tela (16:9)</PresentationFormat>
  <Paragraphs>130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Roboto</vt:lpstr>
      <vt:lpstr>Arial</vt:lpstr>
      <vt:lpstr>Roboto Light</vt:lpstr>
      <vt:lpstr>Simple Light</vt:lpstr>
      <vt:lpstr>Introdução ao desenvolvimento Backend</vt:lpstr>
      <vt:lpstr>Aula 02</vt:lpstr>
      <vt:lpstr>Apresentação do PowerPoint</vt:lpstr>
      <vt:lpstr>Apresentação do PowerPoint</vt:lpstr>
      <vt:lpstr>O que é algoritmo?</vt:lpstr>
      <vt:lpstr>Para que serve o algoritmo?</vt:lpstr>
      <vt:lpstr>Exercício 01</vt:lpstr>
      <vt:lpstr>Solução</vt:lpstr>
      <vt:lpstr>Problemas da receita de bolo</vt:lpstr>
      <vt:lpstr>Solução: Detalhar melhor o problema</vt:lpstr>
      <vt:lpstr>Nível máximo de detalhamento</vt:lpstr>
      <vt:lpstr>Exercício 2</vt:lpstr>
      <vt:lpstr>Programas</vt:lpstr>
      <vt:lpstr>Estrutura básica de um programa</vt:lpstr>
      <vt:lpstr>Comandos de Saída</vt:lpstr>
      <vt:lpstr>Utilizar</vt:lpstr>
      <vt:lpstr>Algoritmo que dê boas vindas</vt:lpstr>
      <vt:lpstr>Algoritmo que some dois números</vt:lpstr>
      <vt:lpstr>Algoritmo que mostre a média de 3 notas</vt:lpstr>
      <vt:lpstr>Comandos de entrada</vt:lpstr>
      <vt:lpstr>Algoritmo que dê boas vindas</vt:lpstr>
      <vt:lpstr>Comandos básicos do Git</vt:lpstr>
      <vt:lpstr>Exercícios extras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Backend</dc:title>
  <cp:lastModifiedBy>Tati Li</cp:lastModifiedBy>
  <cp:revision>32</cp:revision>
  <dcterms:modified xsi:type="dcterms:W3CDTF">2021-08-13T22:35:43Z</dcterms:modified>
</cp:coreProperties>
</file>