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notesSlides/notesSlide1.xml" ContentType="application/vnd.openxmlformats-officedocument.presentationml.notesSlide+xml"/>
  <Override PartName="/ppt/media/image11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4"/>
  </p:sldMasterIdLst>
  <p:notesMasterIdLst>
    <p:notesMasterId r:id="rId38"/>
  </p:notesMasterIdLst>
  <p:sldIdLst>
    <p:sldId id="256" r:id="rId5"/>
    <p:sldId id="287" r:id="rId6"/>
    <p:sldId id="288" r:id="rId7"/>
    <p:sldId id="289" r:id="rId8"/>
    <p:sldId id="290" r:id="rId9"/>
    <p:sldId id="285" r:id="rId10"/>
    <p:sldId id="286" r:id="rId11"/>
    <p:sldId id="296" r:id="rId12"/>
    <p:sldId id="292" r:id="rId13"/>
    <p:sldId id="293" r:id="rId14"/>
    <p:sldId id="259" r:id="rId15"/>
    <p:sldId id="260" r:id="rId16"/>
    <p:sldId id="294" r:id="rId17"/>
    <p:sldId id="261" r:id="rId18"/>
    <p:sldId id="262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84" r:id="rId29"/>
    <p:sldId id="273" r:id="rId30"/>
    <p:sldId id="275" r:id="rId31"/>
    <p:sldId id="295" r:id="rId32"/>
    <p:sldId id="276" r:id="rId33"/>
    <p:sldId id="277" r:id="rId34"/>
    <p:sldId id="291" r:id="rId35"/>
    <p:sldId id="278" r:id="rId36"/>
    <p:sldId id="279" r:id="rId37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1ADEC-0EA4-4408-A87D-5B133BBD2733}" v="66" dt="2021-05-19T22:22:29.579"/>
    <p1510:client id="{635B82F6-6CB6-4967-8E76-F663E31A8919}" v="205" dt="2021-05-18T00:48:53.4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ISE SOARES ALFENA" userId="S::gelise.alfena@fatec.sp.gov.br::f911a2c1-ec19-4e09-8f3c-b4cfcc568c2f" providerId="AD" clId="Web-{3621ADEC-0EA4-4408-A87D-5B133BBD2733}"/>
    <pc:docChg chg="modSld">
      <pc:chgData name="GELISE SOARES ALFENA" userId="S::gelise.alfena@fatec.sp.gov.br::f911a2c1-ec19-4e09-8f3c-b4cfcc568c2f" providerId="AD" clId="Web-{3621ADEC-0EA4-4408-A87D-5B133BBD2733}" dt="2021-05-19T22:22:29.579" v="32" actId="20577"/>
      <pc:docMkLst>
        <pc:docMk/>
      </pc:docMkLst>
      <pc:sldChg chg="modSp">
        <pc:chgData name="GELISE SOARES ALFENA" userId="S::gelise.alfena@fatec.sp.gov.br::f911a2c1-ec19-4e09-8f3c-b4cfcc568c2f" providerId="AD" clId="Web-{3621ADEC-0EA4-4408-A87D-5B133BBD2733}" dt="2021-05-19T22:22:29.579" v="32" actId="20577"/>
        <pc:sldMkLst>
          <pc:docMk/>
          <pc:sldMk cId="0" sldId="279"/>
        </pc:sldMkLst>
        <pc:spChg chg="mod">
          <ac:chgData name="GELISE SOARES ALFENA" userId="S::gelise.alfena@fatec.sp.gov.br::f911a2c1-ec19-4e09-8f3c-b4cfcc568c2f" providerId="AD" clId="Web-{3621ADEC-0EA4-4408-A87D-5B133BBD2733}" dt="2021-05-19T22:22:29.579" v="32" actId="20577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GELISE SOARES ALFENA" userId="S::gelise.alfena@fatec.sp.gov.br::f911a2c1-ec19-4e09-8f3c-b4cfcc568c2f" providerId="AD" clId="Web-{3621ADEC-0EA4-4408-A87D-5B133BBD2733}" dt="2021-05-19T22:10:00.936" v="28" actId="20577"/>
        <pc:sldMkLst>
          <pc:docMk/>
          <pc:sldMk cId="1364516317" sldId="291"/>
        </pc:sldMkLst>
        <pc:spChg chg="mod">
          <ac:chgData name="GELISE SOARES ALFENA" userId="S::gelise.alfena@fatec.sp.gov.br::f911a2c1-ec19-4e09-8f3c-b4cfcc568c2f" providerId="AD" clId="Web-{3621ADEC-0EA4-4408-A87D-5B133BBD2733}" dt="2021-05-19T22:10:00.936" v="28" actId="20577"/>
          <ac:spMkLst>
            <pc:docMk/>
            <pc:sldMk cId="1364516317" sldId="291"/>
            <ac:spMk id="2" creationId="{00000000-0000-0000-0000-000000000000}"/>
          </ac:spMkLst>
        </pc:spChg>
      </pc:sldChg>
    </pc:docChg>
  </pc:docChgLst>
  <pc:docChgLst>
    <pc:chgData name="GELISE SOARES ALFENA" userId="S::gelise.alfena@fatec.sp.gov.br::f911a2c1-ec19-4e09-8f3c-b4cfcc568c2f" providerId="AD" clId="Web-{635B82F6-6CB6-4967-8E76-F663E31A8919}"/>
    <pc:docChg chg="modSld">
      <pc:chgData name="GELISE SOARES ALFENA" userId="S::gelise.alfena@fatec.sp.gov.br::f911a2c1-ec19-4e09-8f3c-b4cfcc568c2f" providerId="AD" clId="Web-{635B82F6-6CB6-4967-8E76-F663E31A8919}" dt="2021-05-18T00:48:53.400" v="105" actId="20577"/>
      <pc:docMkLst>
        <pc:docMk/>
      </pc:docMkLst>
      <pc:sldChg chg="modSp">
        <pc:chgData name="GELISE SOARES ALFENA" userId="S::gelise.alfena@fatec.sp.gov.br::f911a2c1-ec19-4e09-8f3c-b4cfcc568c2f" providerId="AD" clId="Web-{635B82F6-6CB6-4967-8E76-F663E31A8919}" dt="2021-05-18T00:47:20.712" v="86" actId="20577"/>
        <pc:sldMkLst>
          <pc:docMk/>
          <pc:sldMk cId="0" sldId="275"/>
        </pc:sldMkLst>
        <pc:spChg chg="mod">
          <ac:chgData name="GELISE SOARES ALFENA" userId="S::gelise.alfena@fatec.sp.gov.br::f911a2c1-ec19-4e09-8f3c-b4cfcc568c2f" providerId="AD" clId="Web-{635B82F6-6CB6-4967-8E76-F663E31A8919}" dt="2021-05-18T00:47:20.712" v="86" actId="20577"/>
          <ac:spMkLst>
            <pc:docMk/>
            <pc:sldMk cId="0" sldId="275"/>
            <ac:spMk id="3" creationId="{00000000-0000-0000-0000-000000000000}"/>
          </ac:spMkLst>
        </pc:spChg>
      </pc:sldChg>
      <pc:sldChg chg="addSp delSp modSp">
        <pc:chgData name="GELISE SOARES ALFENA" userId="S::gelise.alfena@fatec.sp.gov.br::f911a2c1-ec19-4e09-8f3c-b4cfcc568c2f" providerId="AD" clId="Web-{635B82F6-6CB6-4967-8E76-F663E31A8919}" dt="2021-05-18T00:48:53.400" v="105" actId="20577"/>
        <pc:sldMkLst>
          <pc:docMk/>
          <pc:sldMk cId="0" sldId="276"/>
        </pc:sldMkLst>
        <pc:spChg chg="add del">
          <ac:chgData name="GELISE SOARES ALFENA" userId="S::gelise.alfena@fatec.sp.gov.br::f911a2c1-ec19-4e09-8f3c-b4cfcc568c2f" providerId="AD" clId="Web-{635B82F6-6CB6-4967-8E76-F663E31A8919}" dt="2021-05-18T00:47:17.930" v="82"/>
          <ac:spMkLst>
            <pc:docMk/>
            <pc:sldMk cId="0" sldId="276"/>
            <ac:spMk id="2" creationId="{00000000-0000-0000-0000-000000000000}"/>
          </ac:spMkLst>
        </pc:spChg>
        <pc:spChg chg="mod">
          <ac:chgData name="GELISE SOARES ALFENA" userId="S::gelise.alfena@fatec.sp.gov.br::f911a2c1-ec19-4e09-8f3c-b4cfcc568c2f" providerId="AD" clId="Web-{635B82F6-6CB6-4967-8E76-F663E31A8919}" dt="2021-05-18T00:48:38.775" v="88" actId="20577"/>
          <ac:spMkLst>
            <pc:docMk/>
            <pc:sldMk cId="0" sldId="276"/>
            <ac:spMk id="3" creationId="{00000000-0000-0000-0000-000000000000}"/>
          </ac:spMkLst>
        </pc:spChg>
        <pc:spChg chg="mod">
          <ac:chgData name="GELISE SOARES ALFENA" userId="S::gelise.alfena@fatec.sp.gov.br::f911a2c1-ec19-4e09-8f3c-b4cfcc568c2f" providerId="AD" clId="Web-{635B82F6-6CB6-4967-8E76-F663E31A8919}" dt="2021-05-18T00:48:53.400" v="105" actId="20577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GELISE SOARES ALFENA" userId="S::gelise.alfena@fatec.sp.gov.br::f911a2c1-ec19-4e09-8f3c-b4cfcc568c2f" providerId="AD" clId="Web-{635B82F6-6CB6-4967-8E76-F663E31A8919}" dt="2021-05-18T00:42:49.350" v="74" actId="20577"/>
        <pc:sldMkLst>
          <pc:docMk/>
          <pc:sldMk cId="2498661945" sldId="284"/>
        </pc:sldMkLst>
        <pc:spChg chg="mod">
          <ac:chgData name="GELISE SOARES ALFENA" userId="S::gelise.alfena@fatec.sp.gov.br::f911a2c1-ec19-4e09-8f3c-b4cfcc568c2f" providerId="AD" clId="Web-{635B82F6-6CB6-4967-8E76-F663E31A8919}" dt="2021-05-18T00:42:49.350" v="74" actId="20577"/>
          <ac:spMkLst>
            <pc:docMk/>
            <pc:sldMk cId="2498661945" sldId="284"/>
            <ac:spMk id="3" creationId="{00000000-0000-0000-0000-000000000000}"/>
          </ac:spMkLst>
        </pc:spChg>
      </pc:sldChg>
      <pc:sldChg chg="modSp">
        <pc:chgData name="GELISE SOARES ALFENA" userId="S::gelise.alfena@fatec.sp.gov.br::f911a2c1-ec19-4e09-8f3c-b4cfcc568c2f" providerId="AD" clId="Web-{635B82F6-6CB6-4967-8E76-F663E31A8919}" dt="2021-05-18T00:05:38.474" v="1" actId="20577"/>
        <pc:sldMkLst>
          <pc:docMk/>
          <pc:sldMk cId="1328695518" sldId="286"/>
        </pc:sldMkLst>
        <pc:spChg chg="mod">
          <ac:chgData name="GELISE SOARES ALFENA" userId="S::gelise.alfena@fatec.sp.gov.br::f911a2c1-ec19-4e09-8f3c-b4cfcc568c2f" providerId="AD" clId="Web-{635B82F6-6CB6-4967-8E76-F663E31A8919}" dt="2021-05-18T00:05:38.474" v="1" actId="20577"/>
          <ac:spMkLst>
            <pc:docMk/>
            <pc:sldMk cId="1328695518" sldId="2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D65BB-C17A-488B-8ECA-8E6356F15610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0A902-518A-487F-B79D-8384D907D0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48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0A902-518A-487F-B79D-8384D907D00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30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7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2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02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6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242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01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21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05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26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8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03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7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5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76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5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0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817212"/>
            <a:ext cx="9982200" cy="1135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4280"/>
              </a:lnSpc>
              <a:spcBef>
                <a:spcPts val="100"/>
              </a:spcBef>
            </a:pPr>
            <a:r>
              <a:rPr lang="pt-BR" sz="3600" dirty="0">
                <a:latin typeface="Arial"/>
                <a:cs typeface="Arial"/>
              </a:rPr>
              <a:t>				</a:t>
            </a:r>
            <a:r>
              <a:rPr lang="pt-BR" sz="5400" dirty="0">
                <a:latin typeface="Arial"/>
                <a:cs typeface="Arial"/>
              </a:rPr>
              <a:t>	</a:t>
            </a:r>
            <a:r>
              <a:rPr lang="pt-BR" sz="8800" dirty="0">
                <a:solidFill>
                  <a:srgbClr val="FF0000"/>
                </a:solidFill>
                <a:latin typeface="Arial"/>
                <a:cs typeface="Arial"/>
              </a:rPr>
              <a:t>Pontuação</a:t>
            </a:r>
            <a:br>
              <a:rPr lang="pt-BR" sz="5400" dirty="0">
                <a:latin typeface="Arial"/>
                <a:cs typeface="Arial"/>
              </a:rPr>
            </a:br>
            <a:r>
              <a:rPr lang="pt-BR" sz="5400" dirty="0">
                <a:latin typeface="Arial"/>
                <a:cs typeface="Arial"/>
              </a:rPr>
              <a:t>           </a:t>
            </a:r>
            <a:r>
              <a:rPr lang="pt-BR" sz="2800" b="1" dirty="0">
                <a:latin typeface="Arial"/>
                <a:cs typeface="Arial"/>
              </a:rPr>
              <a:t>Vírgula / Ponto e vírgula</a:t>
            </a:r>
            <a:endParaRPr sz="2800" b="1" dirty="0">
              <a:latin typeface="Arial"/>
              <a:cs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4114800"/>
            <a:ext cx="30480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33600"/>
            <a:ext cx="11049000" cy="3124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pt-BR" sz="28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>
              <a:buNone/>
            </a:pPr>
            <a:endParaRPr lang="pt-BR" sz="28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toma banho e sua. "Mãe", diz ele, "quero banho frio". </a:t>
            </a:r>
          </a:p>
        </p:txBody>
      </p:sp>
    </p:spTree>
    <p:extLst>
      <p:ext uri="{BB962C8B-B14F-4D97-AF65-F5344CB8AC3E}">
        <p14:creationId xmlns:p14="http://schemas.microsoft.com/office/powerpoint/2010/main" val="159065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2948" y="624867"/>
            <a:ext cx="5242209" cy="55251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1514" y="0"/>
            <a:ext cx="6817384" cy="6708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04800" y="2362200"/>
            <a:ext cx="116586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homem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soubesse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 valor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tem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mulher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andaria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quatro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procura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0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731901"/>
            <a:ext cx="10363200" cy="55926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110232"/>
            <a:ext cx="11506199" cy="2582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Vírgula</a:t>
            </a:r>
            <a:endParaRPr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spc="-229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4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4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5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sz="2400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" dirty="0">
                <a:latin typeface="Arial" panose="020B0604020202020204" pitchFamily="34" charset="0"/>
                <a:cs typeface="Arial" panose="020B0604020202020204" pitchFamily="34" charset="0"/>
              </a:rPr>
              <a:t>gráfico</a:t>
            </a:r>
            <a:r>
              <a:rPr sz="2400" spc="-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sz="24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4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duas</a:t>
            </a:r>
            <a:r>
              <a:rPr sz="24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finalidades: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8120" indent="-186055">
              <a:lnSpc>
                <a:spcPct val="100000"/>
              </a:lnSpc>
              <a:spcBef>
                <a:spcPts val="5"/>
              </a:spcBef>
              <a:buChar char="-"/>
              <a:tabLst>
                <a:tab pos="198755" algn="l"/>
              </a:tabLst>
            </a:pPr>
            <a:r>
              <a:rPr sz="2400" spc="-90" dirty="0">
                <a:latin typeface="Arial" panose="020B0604020202020204" pitchFamily="34" charset="0"/>
                <a:cs typeface="Arial" panose="020B0604020202020204" pitchFamily="34" charset="0"/>
              </a:rPr>
              <a:t>Sintática:</a:t>
            </a:r>
            <a:r>
              <a:rPr sz="240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40" dirty="0"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  <a:r>
              <a:rPr sz="2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  <a:r>
              <a:rPr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7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0" dirty="0" err="1">
                <a:latin typeface="Arial" panose="020B0604020202020204" pitchFamily="34" charset="0"/>
                <a:cs typeface="Arial" panose="020B0604020202020204" pitchFamily="34" charset="0"/>
              </a:rPr>
              <a:t>oração</a:t>
            </a:r>
            <a:r>
              <a:rPr lang="pt-BR" sz="2400" spc="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19875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8120" indent="-186055">
              <a:lnSpc>
                <a:spcPct val="100000"/>
              </a:lnSpc>
              <a:buChar char="-"/>
              <a:tabLst>
                <a:tab pos="198755" algn="l"/>
              </a:tabLst>
            </a:pP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Semântica: 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sentido </a:t>
            </a:r>
            <a:r>
              <a:rPr sz="2400" spc="125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400" spc="-5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0" dirty="0" err="1">
                <a:latin typeface="Arial" panose="020B0604020202020204" pitchFamily="34" charset="0"/>
                <a:cs typeface="Arial" panose="020B0604020202020204" pitchFamily="34" charset="0"/>
              </a:rPr>
              <a:t>enunciado</a:t>
            </a:r>
            <a:r>
              <a:rPr lang="pt-BR" sz="2400" spc="6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0" y="0"/>
            <a:ext cx="2571749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562" y="2590800"/>
            <a:ext cx="10783824" cy="3429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8217" y="1168653"/>
            <a:ext cx="874918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-1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usar a vírgula?</a:t>
            </a:r>
            <a:br>
              <a:rPr lang="pt-BR" sz="2400" spc="-1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spc="-1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spc="-1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sz="2400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400" spc="-9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isolar </a:t>
            </a:r>
            <a:r>
              <a:rPr sz="2400" spc="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1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vocativo</a:t>
            </a:r>
            <a:r>
              <a:rPr lang="pt-BR" sz="24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4950" y="1603375"/>
            <a:ext cx="8412480" cy="3564437"/>
          </a:xfrm>
          <a:prstGeom prst="rect">
            <a:avLst/>
          </a:prstGeom>
          <a:solidFill>
            <a:srgbClr val="FFFFFF"/>
          </a:solidFill>
          <a:ln w="15875">
            <a:solidFill>
              <a:srgbClr val="D16048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lang="pt-BR" sz="2400" spc="60" dirty="0">
                <a:latin typeface="Arial" panose="020B0604020202020204" pitchFamily="34" charset="0"/>
                <a:cs typeface="Arial" panose="020B0604020202020204" pitchFamily="34" charset="0"/>
              </a:rPr>
              <a:t>Venham aqui, </a:t>
            </a:r>
            <a:r>
              <a:rPr lang="pt-BR" sz="2400" b="1" spc="60" dirty="0">
                <a:latin typeface="Arial" panose="020B0604020202020204" pitchFamily="34" charset="0"/>
                <a:cs typeface="Arial" panose="020B0604020202020204" pitchFamily="34" charset="0"/>
              </a:rPr>
              <a:t>meninas</a:t>
            </a:r>
            <a:r>
              <a:rPr lang="pt-BR" sz="2400" spc="6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marR="1910714">
              <a:lnSpc>
                <a:spcPts val="5760"/>
              </a:lnSpc>
              <a:spcBef>
                <a:spcPts val="670"/>
              </a:spcBef>
            </a:pPr>
            <a:r>
              <a:rPr lang="pt-BR"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Senhor</a:t>
            </a:r>
            <a:r>
              <a:rPr sz="2400" spc="-9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55" dirty="0">
                <a:latin typeface="Arial" panose="020B0604020202020204" pitchFamily="34" charset="0"/>
                <a:cs typeface="Arial" panose="020B0604020202020204" pitchFamily="34" charset="0"/>
              </a:rPr>
              <a:t>não entre aí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marR="1910714">
              <a:lnSpc>
                <a:spcPts val="5760"/>
              </a:lnSpc>
              <a:spcBef>
                <a:spcPts val="670"/>
              </a:spcBef>
            </a:pPr>
            <a:r>
              <a:rPr sz="2400" spc="-15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spc="-150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o convidou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Manuela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marR="2273300">
              <a:lnSpc>
                <a:spcPts val="5760"/>
              </a:lnSpc>
            </a:pPr>
            <a:r>
              <a:rPr lang="pt-BR" sz="2400" spc="30" dirty="0">
                <a:latin typeface="Arial" panose="020B0604020202020204" pitchFamily="34" charset="0"/>
                <a:cs typeface="Arial" panose="020B0604020202020204" pitchFamily="34" charset="0"/>
              </a:rPr>
              <a:t>Por favor,</a:t>
            </a:r>
            <a:r>
              <a:rPr sz="24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Pedro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60" dirty="0">
                <a:latin typeface="Arial" panose="020B0604020202020204" pitchFamily="34" charset="0"/>
                <a:cs typeface="Arial" panose="020B0604020202020204" pitchFamily="34" charset="0"/>
              </a:rPr>
              <a:t>volte amanhã.</a:t>
            </a:r>
          </a:p>
          <a:p>
            <a:pPr marL="91440" marR="2273300">
              <a:lnSpc>
                <a:spcPts val="5760"/>
              </a:lnSpc>
            </a:pPr>
            <a:r>
              <a:rPr sz="2400" spc="-60" dirty="0" err="1"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35" dirty="0">
                <a:latin typeface="Arial" panose="020B0604020202020204" pitchFamily="34" charset="0"/>
                <a:cs typeface="Arial" panose="020B0604020202020204" pitchFamily="34" charset="0"/>
              </a:rPr>
              <a:t>meu amor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5" y="1820798"/>
            <a:ext cx="11450955" cy="4356735"/>
            <a:chOff x="752475" y="1820798"/>
            <a:chExt cx="11450955" cy="4356735"/>
          </a:xfrm>
        </p:grpSpPr>
        <p:sp>
          <p:nvSpPr>
            <p:cNvPr id="3" name="object 3"/>
            <p:cNvSpPr/>
            <p:nvPr/>
          </p:nvSpPr>
          <p:spPr>
            <a:xfrm>
              <a:off x="760412" y="1828736"/>
              <a:ext cx="9199880" cy="4062729"/>
            </a:xfrm>
            <a:custGeom>
              <a:avLst/>
              <a:gdLst/>
              <a:ahLst/>
              <a:cxnLst/>
              <a:rect l="l" t="t" r="r" b="b"/>
              <a:pathLst>
                <a:path w="9199880" h="4062729">
                  <a:moveTo>
                    <a:pt x="9199499" y="0"/>
                  </a:moveTo>
                  <a:lnTo>
                    <a:pt x="0" y="0"/>
                  </a:lnTo>
                  <a:lnTo>
                    <a:pt x="0" y="4062476"/>
                  </a:lnTo>
                  <a:lnTo>
                    <a:pt x="9199499" y="4062476"/>
                  </a:lnTo>
                  <a:lnTo>
                    <a:pt x="9199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0412" y="1828736"/>
              <a:ext cx="9199880" cy="4062729"/>
            </a:xfrm>
            <a:custGeom>
              <a:avLst/>
              <a:gdLst/>
              <a:ahLst/>
              <a:cxnLst/>
              <a:rect l="l" t="t" r="r" b="b"/>
              <a:pathLst>
                <a:path w="9199880" h="4062729">
                  <a:moveTo>
                    <a:pt x="0" y="4062476"/>
                  </a:moveTo>
                  <a:lnTo>
                    <a:pt x="9199499" y="4062476"/>
                  </a:lnTo>
                  <a:lnTo>
                    <a:pt x="9199499" y="0"/>
                  </a:lnTo>
                  <a:lnTo>
                    <a:pt x="0" y="0"/>
                  </a:lnTo>
                  <a:lnTo>
                    <a:pt x="0" y="4062476"/>
                  </a:lnTo>
                  <a:close/>
                </a:path>
              </a:pathLst>
            </a:custGeom>
            <a:ln w="15875">
              <a:solidFill>
                <a:srgbClr val="D160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3768" y="1020826"/>
            <a:ext cx="917130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pt-BR" sz="2400" b="1" spc="-135" dirty="0">
                <a:solidFill>
                  <a:srgbClr val="FF0000"/>
                </a:solidFill>
              </a:rPr>
            </a:br>
            <a:r>
              <a:rPr sz="2400" b="1" spc="-1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sz="2400" b="1" spc="-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 </a:t>
            </a:r>
            <a:r>
              <a:rPr sz="2400" b="1" spc="-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</a:t>
            </a:r>
            <a:r>
              <a:rPr sz="2400" b="1" spc="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400" b="1" spc="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exercem </a:t>
            </a:r>
            <a:r>
              <a:rPr sz="2400" b="1" spc="1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mesma </a:t>
            </a:r>
            <a:r>
              <a:rPr sz="2400" b="1" spc="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sz="2400" b="1" spc="-2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sintática</a:t>
            </a:r>
            <a:r>
              <a:rPr lang="pt-BR" sz="2400" b="1" spc="-65" dirty="0">
                <a:solidFill>
                  <a:srgbClr val="FF0000"/>
                </a:solidFill>
              </a:rPr>
              <a:t>:</a:t>
            </a: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42" y="1828736"/>
            <a:ext cx="8943340" cy="42915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000" b="1" dirty="0">
                <a:latin typeface="Tahoma"/>
                <a:cs typeface="Tahoma"/>
              </a:rPr>
              <a:t>Lucas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b="1" spc="-50" dirty="0">
                <a:latin typeface="Tahoma"/>
                <a:cs typeface="Tahoma"/>
              </a:rPr>
              <a:t>Maria</a:t>
            </a:r>
            <a:r>
              <a:rPr sz="2000" spc="-50" dirty="0">
                <a:latin typeface="Verdana"/>
                <a:cs typeface="Verdana"/>
              </a:rPr>
              <a:t>,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b="1" spc="-50" dirty="0">
                <a:latin typeface="Tahoma"/>
                <a:cs typeface="Tahoma"/>
              </a:rPr>
              <a:t>R</a:t>
            </a:r>
            <a:r>
              <a:rPr lang="pt-BR" sz="2000" b="1" spc="-50" dirty="0" err="1">
                <a:latin typeface="Tahoma"/>
                <a:cs typeface="Tahoma"/>
              </a:rPr>
              <a:t>aul</a:t>
            </a:r>
            <a:r>
              <a:rPr sz="2000" spc="-50" dirty="0">
                <a:latin typeface="Verdana"/>
                <a:cs typeface="Verdana"/>
              </a:rPr>
              <a:t>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lang="pt-BR" sz="2000" b="1" spc="-45" dirty="0">
                <a:latin typeface="Tahoma"/>
                <a:cs typeface="Tahoma"/>
              </a:rPr>
              <a:t>Ricardo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lang="pt-BR" sz="2000" b="1" spc="-50" dirty="0">
                <a:latin typeface="Tahoma"/>
                <a:cs typeface="Tahoma"/>
              </a:rPr>
              <a:t>Wesley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lang="pt-BR" sz="2000" spc="-30" dirty="0">
                <a:latin typeface="Verdana"/>
                <a:cs typeface="Tahoma"/>
              </a:rPr>
              <a:t>estão aqui</a:t>
            </a:r>
            <a:r>
              <a:rPr sz="2000" dirty="0">
                <a:latin typeface="Verdana"/>
                <a:cs typeface="Verdana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Verdana"/>
                <a:cs typeface="Verdana"/>
              </a:rPr>
              <a:t>Comprei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livros</a:t>
            </a:r>
            <a:r>
              <a:rPr sz="2000" spc="-114" dirty="0">
                <a:latin typeface="Verdana"/>
                <a:cs typeface="Verdana"/>
              </a:rPr>
              <a:t>,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revistas</a:t>
            </a:r>
            <a:r>
              <a:rPr sz="2000" spc="-100" dirty="0">
                <a:latin typeface="Verdana"/>
                <a:cs typeface="Verdana"/>
              </a:rPr>
              <a:t>,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jornais</a:t>
            </a:r>
            <a:r>
              <a:rPr sz="2000" spc="-105" dirty="0">
                <a:latin typeface="Verdana"/>
                <a:cs typeface="Verdana"/>
              </a:rPr>
              <a:t>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b="1" spc="-20" dirty="0">
                <a:latin typeface="Tahoma"/>
                <a:cs typeface="Tahoma"/>
              </a:rPr>
              <a:t>discos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b="1" spc="-50" dirty="0">
                <a:latin typeface="Tahoma"/>
                <a:cs typeface="Tahoma"/>
              </a:rPr>
              <a:t>brinquedos</a:t>
            </a:r>
            <a:r>
              <a:rPr sz="2000" spc="-50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Verdana"/>
              <a:cs typeface="Verdana"/>
            </a:endParaRPr>
          </a:p>
          <a:p>
            <a:pPr marL="12700" marR="3546475">
              <a:lnSpc>
                <a:spcPct val="200000"/>
              </a:lnSpc>
            </a:pPr>
            <a:r>
              <a:rPr lang="pt-BR" sz="2000" u="sng" spc="-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sz="2000" u="sng" spc="10" dirty="0" err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epetição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000" u="sng" spc="1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 </a:t>
            </a:r>
            <a:r>
              <a:rPr sz="2000" u="sng" spc="-5" dirty="0" err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conjunções</a:t>
            </a:r>
            <a:r>
              <a:rPr lang="pt-BR" sz="2000" spc="-5" dirty="0">
                <a:latin typeface="Verdana"/>
                <a:cs typeface="Verdana"/>
              </a:rPr>
              <a:t>:</a:t>
            </a:r>
          </a:p>
          <a:p>
            <a:pPr marL="12700" marR="3546475">
              <a:lnSpc>
                <a:spcPct val="200000"/>
              </a:lnSpc>
            </a:pPr>
            <a:r>
              <a:rPr lang="pt-BR" sz="2000" spc="-50" dirty="0">
                <a:latin typeface="Verdana"/>
                <a:cs typeface="Verdana"/>
              </a:rPr>
              <a:t>Trouxeram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lang="pt-BR" sz="2000" spc="-150" dirty="0">
                <a:latin typeface="Verdana"/>
                <a:cs typeface="Verdana"/>
              </a:rPr>
              <a:t>margaridas</a:t>
            </a:r>
            <a:r>
              <a:rPr sz="2000" spc="-150" dirty="0">
                <a:latin typeface="Verdana"/>
                <a:cs typeface="Verdana"/>
              </a:rPr>
              <a:t>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b="1" spc="95" dirty="0">
                <a:latin typeface="Tahoma"/>
                <a:cs typeface="Tahoma"/>
              </a:rPr>
              <a:t>e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lang="pt-BR" sz="2000" spc="-140" dirty="0">
                <a:latin typeface="Verdana"/>
                <a:cs typeface="Tahoma"/>
              </a:rPr>
              <a:t>rosas</a:t>
            </a:r>
            <a:r>
              <a:rPr sz="2000" spc="-140" dirty="0">
                <a:latin typeface="Verdana"/>
                <a:cs typeface="Verdana"/>
              </a:rPr>
              <a:t>,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b="1" spc="95" dirty="0">
                <a:latin typeface="Tahoma"/>
                <a:cs typeface="Tahoma"/>
              </a:rPr>
              <a:t>e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lang="pt-BR" sz="2000" spc="-120" dirty="0">
                <a:latin typeface="Verdana"/>
                <a:cs typeface="Tahoma"/>
              </a:rPr>
              <a:t>girassóis</a:t>
            </a:r>
            <a:r>
              <a:rPr sz="2000" spc="-120" dirty="0">
                <a:latin typeface="Verdana"/>
                <a:cs typeface="Verdana"/>
              </a:rPr>
              <a:t>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b="1" spc="95" dirty="0">
                <a:latin typeface="Tahoma"/>
                <a:cs typeface="Tahoma"/>
              </a:rPr>
              <a:t>e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spc="-70" dirty="0">
                <a:latin typeface="Verdana"/>
                <a:cs typeface="Verdana"/>
              </a:rPr>
              <a:t>cravos...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25" dirty="0">
                <a:latin typeface="Tahoma"/>
                <a:cs typeface="Tahoma"/>
              </a:rPr>
              <a:t>Ou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spc="95" dirty="0">
                <a:latin typeface="Verdana"/>
                <a:cs typeface="Verdana"/>
              </a:rPr>
              <a:t>você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presta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atenção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à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lang="pt-BR" sz="2000" spc="-10" dirty="0">
                <a:latin typeface="Verdana"/>
                <a:cs typeface="Verdana"/>
              </a:rPr>
              <a:t>reunião</a:t>
            </a:r>
            <a:r>
              <a:rPr sz="2000" spc="-10" dirty="0">
                <a:latin typeface="Verdana"/>
                <a:cs typeface="Verdana"/>
              </a:rPr>
              <a:t>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b="1" spc="-20" dirty="0">
                <a:latin typeface="Tahoma"/>
                <a:cs typeface="Tahoma"/>
              </a:rPr>
              <a:t>ou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spc="95" dirty="0" err="1">
                <a:latin typeface="Verdana"/>
                <a:cs typeface="Verdana"/>
              </a:rPr>
              <a:t>você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lang="pt-BR" sz="2000" spc="-20" dirty="0">
                <a:latin typeface="Verdana"/>
                <a:cs typeface="Verdana"/>
              </a:rPr>
              <a:t>mexe no celular</a:t>
            </a:r>
            <a:r>
              <a:rPr sz="2000" spc="-20" dirty="0">
                <a:latin typeface="Verdana"/>
                <a:cs typeface="Verdana"/>
              </a:rPr>
              <a:t>,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b="1" spc="-20" dirty="0">
                <a:latin typeface="Tahoma"/>
                <a:cs typeface="Tahoma"/>
              </a:rPr>
              <a:t>ou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spc="95" dirty="0">
                <a:latin typeface="Verdana"/>
                <a:cs typeface="Verdana"/>
              </a:rPr>
              <a:t>você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85" dirty="0" err="1">
                <a:latin typeface="Verdana"/>
                <a:cs typeface="Verdana"/>
              </a:rPr>
              <a:t>sai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lang="pt-BR" sz="2000" spc="140" dirty="0">
                <a:latin typeface="Verdana"/>
                <a:cs typeface="Verdana"/>
              </a:rPr>
              <a:t>do auditório</a:t>
            </a:r>
            <a:r>
              <a:rPr sz="2000" spc="-55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844" y="940053"/>
            <a:ext cx="48431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pt-BR" sz="2400" b="1" spc="-135" dirty="0">
                <a:solidFill>
                  <a:srgbClr val="FF0000"/>
                </a:solidFill>
              </a:rPr>
            </a:br>
            <a:r>
              <a:rPr sz="2400" b="1" spc="-1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sz="2400" b="1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400" b="1" spc="-9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isolar </a:t>
            </a:r>
            <a:r>
              <a:rPr sz="2400" b="1" spc="-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  <a:r>
              <a:rPr sz="2400" b="1" spc="1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4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explicativos</a:t>
            </a:r>
            <a:r>
              <a:rPr lang="pt-BR" sz="2400" b="1" spc="-4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262" y="2068576"/>
            <a:ext cx="9077325" cy="262636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pt-BR" sz="2400" spc="20" dirty="0">
                <a:latin typeface="Arial" panose="020B0604020202020204" pitchFamily="34" charset="0"/>
                <a:cs typeface="Arial" panose="020B0604020202020204" pitchFamily="34" charset="0"/>
              </a:rPr>
              <a:t>Luís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4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75" dirty="0">
                <a:latin typeface="Arial" panose="020B0604020202020204" pitchFamily="34" charset="0"/>
                <a:cs typeface="Arial" panose="020B0604020202020204" pitchFamily="34" charset="0"/>
              </a:rPr>
              <a:t>moço</a:t>
            </a:r>
            <a:r>
              <a:rPr sz="24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20" dirty="0">
                <a:latin typeface="Arial" panose="020B0604020202020204" pitchFamily="34" charset="0"/>
                <a:cs typeface="Arial" panose="020B0604020202020204" pitchFamily="34" charset="0"/>
              </a:rPr>
              <a:t>traz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4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pão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0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4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virá</a:t>
            </a:r>
            <a:r>
              <a:rPr sz="24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60" dirty="0">
                <a:latin typeface="Arial" panose="020B0604020202020204" pitchFamily="34" charset="0"/>
                <a:cs typeface="Arial" panose="020B0604020202020204" pitchFamily="34" charset="0"/>
              </a:rPr>
              <a:t>amanhã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sz="2400" spc="16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resto,</a:t>
            </a:r>
            <a:r>
              <a:rPr sz="24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livros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nós</a:t>
            </a:r>
            <a:r>
              <a:rPr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0" dirty="0" err="1">
                <a:latin typeface="Arial" panose="020B0604020202020204" pitchFamily="34" charset="0"/>
                <a:cs typeface="Arial" panose="020B0604020202020204" pitchFamily="34" charset="0"/>
              </a:rPr>
              <a:t>colocamos</a:t>
            </a:r>
            <a:r>
              <a:rPr sz="2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25" dirty="0">
                <a:latin typeface="Arial" panose="020B0604020202020204" pitchFamily="34" charset="0"/>
                <a:cs typeface="Arial" panose="020B0604020202020204" pitchFamily="34" charset="0"/>
              </a:rPr>
              <a:t>sobre a mesa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spc="-125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45" dirty="0">
                <a:latin typeface="Arial" panose="020B0604020202020204" pitchFamily="34" charset="0"/>
                <a:cs typeface="Arial" panose="020B0604020202020204" pitchFamily="34" charset="0"/>
              </a:rPr>
              <a:t>você,</a:t>
            </a:r>
            <a:r>
              <a:rPr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20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pt-BR"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irmãos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0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 err="1">
                <a:latin typeface="Arial" panose="020B0604020202020204" pitchFamily="34" charset="0"/>
                <a:cs typeface="Arial" panose="020B0604020202020204" pitchFamily="34" charset="0"/>
              </a:rPr>
              <a:t>devem</a:t>
            </a:r>
            <a:r>
              <a:rPr sz="24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brigar.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spc="40" dirty="0">
                <a:latin typeface="Arial" panose="020B0604020202020204" pitchFamily="34" charset="0"/>
                <a:cs typeface="Arial" panose="020B0604020202020204" pitchFamily="34" charset="0"/>
              </a:rPr>
              <a:t>Aquele</a:t>
            </a:r>
            <a:r>
              <a:rPr sz="24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papel,</a:t>
            </a:r>
            <a:r>
              <a:rPr sz="24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14" dirty="0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" dirty="0">
                <a:latin typeface="Arial" panose="020B0604020202020204" pitchFamily="34" charset="0"/>
                <a:cs typeface="Arial" panose="020B0604020202020204" pitchFamily="34" charset="0"/>
              </a:rPr>
              <a:t>aquele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documento,</a:t>
            </a:r>
            <a:r>
              <a:rPr sz="24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" dirty="0" err="1">
                <a:latin typeface="Arial" panose="020B0604020202020204" pitchFamily="34" charset="0"/>
                <a:cs typeface="Arial" panose="020B0604020202020204" pitchFamily="34" charset="0"/>
              </a:rPr>
              <a:t>ficou</a:t>
            </a:r>
            <a:r>
              <a:rPr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20" dirty="0">
                <a:latin typeface="Arial" panose="020B0604020202020204" pitchFamily="34" charset="0"/>
                <a:cs typeface="Arial" panose="020B0604020202020204" pitchFamily="34" charset="0"/>
              </a:rPr>
              <a:t>no escritório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2133600"/>
            <a:ext cx="11658600" cy="377762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pontuação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escrita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as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várias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possibilidades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entonação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fala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além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ajudar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expressão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pensamentos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sentidos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emoções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tornando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clara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precisa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compreensão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22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142" y="1189177"/>
            <a:ext cx="105943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sz="2400" b="1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 </a:t>
            </a:r>
            <a:r>
              <a:rPr sz="2400" b="1" spc="-4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</a:t>
            </a:r>
            <a:r>
              <a:rPr sz="2400" b="1" spc="-4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expressões/termos que denotam</a:t>
            </a:r>
            <a:r>
              <a:rPr sz="2400" b="1" spc="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</a:t>
            </a:r>
            <a:r>
              <a:rPr sz="2400" b="1" spc="-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b="1" spc="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</a:t>
            </a:r>
            <a:r>
              <a:rPr sz="2400" b="1" spc="-2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400" b="1" spc="-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3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lang="pt-BR" sz="2400" b="1" spc="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(adjuntos adverbiais)</a:t>
            </a:r>
            <a:r>
              <a:rPr sz="2400" b="1" spc="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deslocados: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675" y="2251075"/>
            <a:ext cx="8772525" cy="3365024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fora</a:t>
            </a:r>
            <a:r>
              <a:rPr sz="2400" spc="-9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95" dirty="0">
                <a:latin typeface="Arial" panose="020B0604020202020204" pitchFamily="34" charset="0"/>
                <a:cs typeface="Arial" panose="020B0604020202020204" pitchFamily="34" charset="0"/>
              </a:rPr>
              <a:t>eles estão aguardando por nós.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pt-BR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Mês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passad</a:t>
            </a:r>
            <a:r>
              <a:rPr lang="pt-BR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10" dirty="0">
                <a:latin typeface="Arial" panose="020B0604020202020204" pitchFamily="34" charset="0"/>
                <a:cs typeface="Arial" panose="020B0604020202020204" pitchFamily="34" charset="0"/>
              </a:rPr>
              <a:t>Jonas e Pedro</a:t>
            </a:r>
            <a:r>
              <a:rPr sz="24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 dirty="0" err="1">
                <a:latin typeface="Arial" panose="020B0604020202020204" pitchFamily="34" charset="0"/>
                <a:cs typeface="Arial" panose="020B0604020202020204" pitchFamily="34" charset="0"/>
              </a:rPr>
              <a:t>vieram</a:t>
            </a:r>
            <a:r>
              <a:rPr sz="24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60" dirty="0">
                <a:latin typeface="Arial" panose="020B0604020202020204" pitchFamily="34" charset="0"/>
                <a:cs typeface="Arial" panose="020B0604020202020204" pitchFamily="34" charset="0"/>
              </a:rPr>
              <a:t>almoçar</a:t>
            </a:r>
            <a:r>
              <a:rPr sz="24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aqui</a:t>
            </a:r>
            <a:r>
              <a:rPr sz="24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casa.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pt-BR"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Tristemente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70" dirty="0">
                <a:latin typeface="Arial" panose="020B0604020202020204" pitchFamily="34" charset="0"/>
                <a:cs typeface="Arial" panose="020B0604020202020204" pitchFamily="34" charset="0"/>
              </a:rPr>
              <a:t>todos saíram da empresa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spc="-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endParaRPr lang="pt-BR" sz="2400" spc="-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pt-BR" sz="2400" spc="-75" dirty="0">
                <a:latin typeface="Arial" panose="020B0604020202020204" pitchFamily="34" charset="0"/>
                <a:cs typeface="Arial" panose="020B0604020202020204" pitchFamily="34" charset="0"/>
              </a:rPr>
              <a:t>Maria, </a:t>
            </a:r>
            <a:r>
              <a:rPr lang="pt-BR"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sábado de manhã</a:t>
            </a:r>
            <a:r>
              <a:rPr lang="pt-BR" sz="2400" spc="-75" dirty="0">
                <a:latin typeface="Arial" panose="020B0604020202020204" pitchFamily="34" charset="0"/>
                <a:cs typeface="Arial" panose="020B0604020202020204" pitchFamily="34" charset="0"/>
              </a:rPr>
              <a:t>, viajou para Curitiba.</a:t>
            </a:r>
          </a:p>
          <a:p>
            <a:pPr marL="91440">
              <a:lnSpc>
                <a:spcPct val="100000"/>
              </a:lnSpc>
            </a:pPr>
            <a:endParaRPr lang="pt-BR" sz="2400" spc="-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pt-BR" sz="2400" spc="-75" dirty="0">
                <a:latin typeface="Arial" panose="020B0604020202020204" pitchFamily="34" charset="0"/>
                <a:cs typeface="Arial" panose="020B0604020202020204" pitchFamily="34" charset="0"/>
              </a:rPr>
              <a:t>Ela, </a:t>
            </a:r>
            <a:r>
              <a:rPr lang="pt-BR"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felizmente</a:t>
            </a:r>
            <a:r>
              <a:rPr lang="pt-BR" sz="2400" spc="-75" dirty="0">
                <a:latin typeface="Arial" panose="020B0604020202020204" pitchFamily="34" charset="0"/>
                <a:cs typeface="Arial" panose="020B0604020202020204" pitchFamily="34" charset="0"/>
              </a:rPr>
              <a:t>, não pegou o avião que caiu.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7017" y="5047615"/>
            <a:ext cx="501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80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Neste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caso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vírgula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também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facultativa.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912" y="2530475"/>
            <a:ext cx="8828024" cy="2957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817" y="1104976"/>
            <a:ext cx="64631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sz="2400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400" spc="-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 </a:t>
            </a:r>
            <a:r>
              <a:rPr sz="2400" spc="2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orações</a:t>
            </a:r>
            <a:r>
              <a:rPr sz="2400" spc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independentes</a:t>
            </a:r>
            <a:r>
              <a:rPr lang="pt-BR" sz="2400" spc="-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612" y="1712912"/>
            <a:ext cx="11366500" cy="4464050"/>
            <a:chOff x="836612" y="1712912"/>
            <a:chExt cx="11366500" cy="4464050"/>
          </a:xfrm>
        </p:grpSpPr>
        <p:sp>
          <p:nvSpPr>
            <p:cNvPr id="3" name="object 3"/>
            <p:cNvSpPr/>
            <p:nvPr/>
          </p:nvSpPr>
          <p:spPr>
            <a:xfrm>
              <a:off x="844550" y="1720850"/>
              <a:ext cx="10257155" cy="3140075"/>
            </a:xfrm>
            <a:custGeom>
              <a:avLst/>
              <a:gdLst/>
              <a:ahLst/>
              <a:cxnLst/>
              <a:rect l="l" t="t" r="r" b="b"/>
              <a:pathLst>
                <a:path w="10257155" h="3140075">
                  <a:moveTo>
                    <a:pt x="10256901" y="0"/>
                  </a:moveTo>
                  <a:lnTo>
                    <a:pt x="0" y="0"/>
                  </a:lnTo>
                  <a:lnTo>
                    <a:pt x="0" y="3140075"/>
                  </a:lnTo>
                  <a:lnTo>
                    <a:pt x="10256901" y="3140075"/>
                  </a:lnTo>
                  <a:lnTo>
                    <a:pt x="10256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4550" y="1720850"/>
              <a:ext cx="10257155" cy="3140075"/>
            </a:xfrm>
            <a:custGeom>
              <a:avLst/>
              <a:gdLst/>
              <a:ahLst/>
              <a:cxnLst/>
              <a:rect l="l" t="t" r="r" b="b"/>
              <a:pathLst>
                <a:path w="10257155" h="3140075">
                  <a:moveTo>
                    <a:pt x="0" y="3140075"/>
                  </a:moveTo>
                  <a:lnTo>
                    <a:pt x="10256901" y="3140075"/>
                  </a:lnTo>
                  <a:lnTo>
                    <a:pt x="10256901" y="0"/>
                  </a:lnTo>
                  <a:lnTo>
                    <a:pt x="0" y="0"/>
                  </a:lnTo>
                  <a:lnTo>
                    <a:pt x="0" y="3140075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23340" y="1749678"/>
            <a:ext cx="8851265" cy="354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pt-BR" sz="2400" spc="-114" dirty="0">
                <a:latin typeface="Arial" panose="020B0604020202020204" pitchFamily="34" charset="0"/>
                <a:cs typeface="Arial" panose="020B0604020202020204" pitchFamily="34" charset="0"/>
              </a:rPr>
              <a:t>Nascemos no Rio de Janeiro</a:t>
            </a:r>
            <a:r>
              <a:rPr sz="2400" spc="4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contudo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5" dirty="0">
                <a:latin typeface="Arial" panose="020B0604020202020204" pitchFamily="34" charset="0"/>
                <a:cs typeface="Arial" panose="020B0604020202020204" pitchFamily="34" charset="0"/>
              </a:rPr>
              <a:t>vivemos em São Paulo.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pt-BR" sz="2400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spcBef>
                <a:spcPts val="100"/>
              </a:spcBef>
            </a:pPr>
            <a:r>
              <a:rPr lang="pt-BR" sz="2400" spc="-114" dirty="0">
                <a:latin typeface="Arial" panose="020B0604020202020204" pitchFamily="34" charset="0"/>
                <a:cs typeface="Arial" panose="020B0604020202020204" pitchFamily="34" charset="0"/>
              </a:rPr>
              <a:t>Nascemos no Rio de Janeiro</a:t>
            </a:r>
            <a:r>
              <a:rPr lang="pt-BR" sz="2400" spc="4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4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entretanto</a:t>
            </a:r>
            <a:r>
              <a:rPr lang="pt-BR"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5" dirty="0">
                <a:latin typeface="Arial" panose="020B0604020202020204" pitchFamily="34" charset="0"/>
                <a:cs typeface="Arial" panose="020B0604020202020204" pitchFamily="34" charset="0"/>
              </a:rPr>
              <a:t>vivemos em São Paulo.</a:t>
            </a:r>
          </a:p>
          <a:p>
            <a:pPr marL="12700" algn="just">
              <a:spcBef>
                <a:spcPts val="100"/>
              </a:spcBef>
            </a:pPr>
            <a:endParaRPr lang="pt-BR" sz="2400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spcBef>
                <a:spcPts val="100"/>
              </a:spcBef>
            </a:pPr>
            <a:r>
              <a:rPr lang="pt-BR" sz="2400" spc="-114" dirty="0">
                <a:latin typeface="Arial" panose="020B0604020202020204" pitchFamily="34" charset="0"/>
                <a:cs typeface="Arial" panose="020B0604020202020204" pitchFamily="34" charset="0"/>
              </a:rPr>
              <a:t>Nascemos no Rio de Janeiro</a:t>
            </a:r>
            <a:r>
              <a:rPr lang="pt-BR" sz="2400" spc="4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4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porém</a:t>
            </a:r>
            <a:r>
              <a:rPr lang="pt-BR"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5" dirty="0">
                <a:latin typeface="Arial" panose="020B0604020202020204" pitchFamily="34" charset="0"/>
                <a:cs typeface="Arial" panose="020B0604020202020204" pitchFamily="34" charset="0"/>
              </a:rPr>
              <a:t>vivemos em São Paulo.</a:t>
            </a:r>
          </a:p>
          <a:p>
            <a:pPr marL="12700" algn="just">
              <a:spcBef>
                <a:spcPts val="100"/>
              </a:spcBef>
            </a:pPr>
            <a:endParaRPr lang="pt-BR" sz="2400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spcBef>
                <a:spcPts val="100"/>
              </a:spcBef>
            </a:pPr>
            <a:r>
              <a:rPr lang="pt-BR" sz="2400" spc="-114" dirty="0">
                <a:latin typeface="Arial" panose="020B0604020202020204" pitchFamily="34" charset="0"/>
                <a:cs typeface="Arial" panose="020B0604020202020204" pitchFamily="34" charset="0"/>
              </a:rPr>
              <a:t>Nascemos no Rio de Janeiro</a:t>
            </a:r>
            <a:r>
              <a:rPr lang="pt-BR" sz="2400" spc="4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4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lang="pt-BR"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5" dirty="0">
                <a:latin typeface="Arial" panose="020B0604020202020204" pitchFamily="34" charset="0"/>
                <a:cs typeface="Arial" panose="020B0604020202020204" pitchFamily="34" charset="0"/>
              </a:rPr>
              <a:t>vivemos em São Paulo.</a:t>
            </a:r>
          </a:p>
          <a:p>
            <a:pPr marL="12700" algn="just">
              <a:spcBef>
                <a:spcPts val="100"/>
              </a:spcBef>
            </a:pPr>
            <a:endParaRPr lang="pt-BR" spc="55" dirty="0">
              <a:latin typeface="Verdan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pt-BR" spc="55" dirty="0">
              <a:latin typeface="Verdan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4144" y="620648"/>
            <a:ext cx="80600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4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r>
              <a:rPr sz="2400" b="1" u="heavy" spc="-13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heavy" spc="10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u="heavy" spc="-12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sz="2400" b="1" u="heavy" spc="-13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heavy" spc="-5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b="1" u="heavy" spc="-13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heavy" spc="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conjunções</a:t>
            </a:r>
            <a:r>
              <a:rPr sz="2400" b="1" u="heavy" spc="-11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heavy" spc="-6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adversativas:</a:t>
            </a:r>
            <a:endParaRPr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765" y="884301"/>
            <a:ext cx="5050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Vírgula </a:t>
            </a:r>
            <a:r>
              <a:rPr sz="2400" b="1" spc="-17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</a:t>
            </a:r>
            <a:r>
              <a:rPr sz="2400" b="1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“e”</a:t>
            </a:r>
            <a:endParaRPr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1765" y="2771168"/>
            <a:ext cx="9470034" cy="15959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2400" spc="-114" dirty="0">
                <a:latin typeface="Verdana"/>
                <a:cs typeface="Verdana"/>
              </a:rPr>
              <a:t>“</a:t>
            </a:r>
            <a:r>
              <a:rPr lang="pt-BR" sz="2400" spc="-114" dirty="0">
                <a:latin typeface="Verdana"/>
                <a:cs typeface="Verdana"/>
              </a:rPr>
              <a:t>Ela trabalha</a:t>
            </a:r>
            <a:r>
              <a:rPr sz="2400" spc="-114" dirty="0">
                <a:latin typeface="Verdana"/>
                <a:cs typeface="Verdana"/>
              </a:rPr>
              <a:t>, </a:t>
            </a:r>
            <a:r>
              <a:rPr sz="2400" b="1" spc="-45" dirty="0">
                <a:latin typeface="Verdana"/>
                <a:cs typeface="Verdana"/>
              </a:rPr>
              <a:t>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lang="pt-BR" sz="2400" spc="-145" dirty="0">
                <a:latin typeface="Verdana"/>
                <a:cs typeface="Verdana"/>
              </a:rPr>
              <a:t>não estuda</a:t>
            </a:r>
            <a:r>
              <a:rPr sz="2400" spc="-130" dirty="0">
                <a:latin typeface="Verdana"/>
                <a:cs typeface="Verdana"/>
              </a:rPr>
              <a:t>.”</a:t>
            </a:r>
            <a:endParaRPr lang="pt-BR" sz="2400" spc="-13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325"/>
              </a:spcBef>
            </a:pPr>
            <a:endParaRPr lang="pt-BR" sz="2400" spc="-13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325"/>
              </a:spcBef>
            </a:pPr>
            <a:endParaRPr sz="24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spc="-170" dirty="0">
                <a:latin typeface="Verdana"/>
                <a:cs typeface="Verdana"/>
              </a:rPr>
              <a:t>“Estudava,</a:t>
            </a:r>
            <a:r>
              <a:rPr sz="2400" b="1" spc="-170" dirty="0">
                <a:latin typeface="Verdana"/>
                <a:cs typeface="Verdana"/>
              </a:rPr>
              <a:t> </a:t>
            </a:r>
            <a:r>
              <a:rPr sz="2400" b="1" spc="-45" dirty="0">
                <a:latin typeface="Verdana"/>
                <a:cs typeface="Verdana"/>
              </a:rPr>
              <a:t>e </a:t>
            </a:r>
            <a:r>
              <a:rPr sz="2400" spc="-110" dirty="0">
                <a:latin typeface="Verdana"/>
                <a:cs typeface="Verdana"/>
              </a:rPr>
              <a:t>nunca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passava.”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019680"/>
            <a:ext cx="952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pc="60" dirty="0" err="1">
                <a:solidFill>
                  <a:srgbClr val="FF0000"/>
                </a:solidFill>
                <a:latin typeface="Verdana"/>
                <a:cs typeface="Verdana"/>
              </a:rPr>
              <a:t>Q</a:t>
            </a:r>
            <a:r>
              <a:rPr sz="2400" b="1" spc="60" dirty="0" err="1">
                <a:solidFill>
                  <a:srgbClr val="FF0000"/>
                </a:solidFill>
                <a:latin typeface="Verdana"/>
                <a:cs typeface="Verdana"/>
              </a:rPr>
              <a:t>uando</a:t>
            </a:r>
            <a:r>
              <a:rPr sz="2400" b="1" spc="-135" dirty="0">
                <a:solidFill>
                  <a:srgbClr val="FF0000"/>
                </a:solidFill>
                <a:latin typeface="Verdana"/>
                <a:cs typeface="Verdana"/>
              </a:rPr>
              <a:t> existir</a:t>
            </a:r>
            <a:r>
              <a:rPr sz="2400" b="1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45" dirty="0">
                <a:solidFill>
                  <a:srgbClr val="FF0000"/>
                </a:solidFill>
                <a:latin typeface="Verdana"/>
                <a:cs typeface="Verdana"/>
              </a:rPr>
              <a:t>relação</a:t>
            </a:r>
            <a:r>
              <a:rPr sz="2400" b="1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Verdana"/>
                <a:cs typeface="Verdana"/>
              </a:rPr>
              <a:t>adversativa,</a:t>
            </a:r>
            <a:r>
              <a:rPr sz="2400" b="1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Verdana"/>
                <a:cs typeface="Verdana"/>
              </a:rPr>
              <a:t>contrária,</a:t>
            </a:r>
            <a:r>
              <a:rPr sz="2400" b="1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45" dirty="0">
                <a:solidFill>
                  <a:srgbClr val="FF0000"/>
                </a:solidFill>
                <a:latin typeface="Verdana"/>
                <a:cs typeface="Verdana"/>
              </a:rPr>
              <a:t>na</a:t>
            </a:r>
            <a:r>
              <a:rPr sz="2400" b="1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FF0000"/>
                </a:solidFill>
                <a:latin typeface="Verdana"/>
                <a:cs typeface="Verdana"/>
              </a:rPr>
              <a:t>frase:</a:t>
            </a:r>
            <a:endParaRPr sz="24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965" y="1363802"/>
            <a:ext cx="5415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7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sz="2400" b="1" spc="-1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EMPREGAR</a:t>
            </a:r>
            <a:r>
              <a:rPr sz="2400" b="1" spc="-2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VÍRGULA?</a:t>
            </a:r>
            <a:endParaRPr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965" y="2095627"/>
            <a:ext cx="6193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400" b="1" spc="-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 </a:t>
            </a:r>
            <a:r>
              <a:rPr sz="2400" b="1" spc="-11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sujeito </a:t>
            </a:r>
            <a:r>
              <a:rPr sz="2400" b="1" spc="9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predicado</a:t>
            </a:r>
            <a:r>
              <a:rPr sz="2400" b="1" spc="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212" y="3275076"/>
            <a:ext cx="7326630" cy="1496564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lang="pt-BR" b="1" spc="35" dirty="0">
                <a:solidFill>
                  <a:srgbClr val="FF0000"/>
                </a:solidFill>
                <a:latin typeface="Verdana"/>
                <a:cs typeface="Verdana"/>
              </a:rPr>
              <a:t>Formas incorretas:</a:t>
            </a: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endParaRPr lang="pt-BR" spc="35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lang="pt-BR" spc="35" dirty="0">
                <a:latin typeface="Verdana"/>
                <a:cs typeface="Verdana"/>
              </a:rPr>
              <a:t>Alice</a:t>
            </a:r>
            <a:r>
              <a:rPr sz="1800" spc="35" dirty="0">
                <a:latin typeface="Verdana"/>
                <a:cs typeface="Verdana"/>
              </a:rPr>
              <a:t>,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gosta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lang="pt-BR" spc="-85" dirty="0">
                <a:latin typeface="Verdana"/>
                <a:cs typeface="Verdana"/>
              </a:rPr>
              <a:t>ler e escrever</a:t>
            </a:r>
            <a:r>
              <a:rPr sz="1800" spc="-120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lang="pt-BR" spc="5" dirty="0">
                <a:latin typeface="Verdana"/>
                <a:cs typeface="Verdana"/>
              </a:rPr>
              <a:t>Marcos</a:t>
            </a:r>
            <a:r>
              <a:rPr sz="1800" spc="5" dirty="0">
                <a:latin typeface="Verdana"/>
                <a:cs typeface="Verdana"/>
              </a:rPr>
              <a:t>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Maria</a:t>
            </a:r>
            <a:r>
              <a:rPr sz="1800" spc="-18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Luíza,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5" dirty="0" err="1">
                <a:latin typeface="Verdana"/>
                <a:cs typeface="Verdana"/>
              </a:rPr>
              <a:t>não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lang="pt-BR" sz="1800" spc="-15" dirty="0">
                <a:latin typeface="Verdana"/>
                <a:cs typeface="Verdana"/>
              </a:rPr>
              <a:t>viajaram nas férias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212" y="5099050"/>
            <a:ext cx="7326630" cy="1896673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spcBef>
                <a:spcPts val="330"/>
              </a:spcBef>
            </a:pPr>
            <a:r>
              <a:rPr lang="pt-BR" b="1" spc="35" dirty="0">
                <a:solidFill>
                  <a:srgbClr val="FF0000"/>
                </a:solidFill>
                <a:latin typeface="Verdana"/>
                <a:cs typeface="Verdana"/>
              </a:rPr>
              <a:t>Formas corretas:</a:t>
            </a:r>
            <a:endParaRPr lang="pt-BR" sz="180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endParaRPr lang="pt-BR"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lang="pt-BR" sz="1800" dirty="0">
                <a:latin typeface="Verdana"/>
                <a:cs typeface="Verdana"/>
              </a:rPr>
              <a:t>Alice gosta de ler e escrever.</a:t>
            </a: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endParaRPr lang="pt-BR"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lang="pt-BR" dirty="0">
                <a:latin typeface="Verdana"/>
                <a:cs typeface="Verdana"/>
              </a:rPr>
              <a:t>Marcos, Maria e Luíza não viajaram nas férias.</a:t>
            </a: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4798" y="5364162"/>
            <a:ext cx="698500" cy="671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3275" y="3463925"/>
            <a:ext cx="700087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1" y="624110"/>
            <a:ext cx="9523412" cy="1280890"/>
          </a:xfrm>
        </p:spPr>
        <p:txBody>
          <a:bodyPr>
            <a:normAutofit/>
          </a:bodyPr>
          <a:lstStyle/>
          <a:p>
            <a:r>
              <a:rPr lang="pt-BR" sz="2400" b="1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b="1" spc="-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 </a:t>
            </a:r>
            <a:r>
              <a:rPr lang="pt-BR" sz="2400" b="1" spc="-11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verbo do complemento: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2133600"/>
            <a:ext cx="1074261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e Paula compraram, um carro novo ontem.</a:t>
            </a:r>
          </a:p>
          <a:p>
            <a:pPr algn="ctr"/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As lindas jovens de Botucatu trouxeram, os livros de matemática.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661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705859"/>
            <a:ext cx="10820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sz="24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gráfico</a:t>
            </a:r>
            <a:r>
              <a:rPr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sz="2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4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5" dirty="0">
                <a:latin typeface="Arial" panose="020B0604020202020204" pitchFamily="34" charset="0"/>
                <a:cs typeface="Arial" panose="020B0604020202020204" pitchFamily="34" charset="0"/>
              </a:rPr>
              <a:t>oração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intermediária,</a:t>
            </a:r>
            <a:r>
              <a:rPr sz="24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é,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tem  </a:t>
            </a:r>
            <a:r>
              <a:rPr sz="2400" spc="45" dirty="0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sz="24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ponto</a:t>
            </a:r>
            <a:r>
              <a:rPr sz="24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sz="24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9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sz="24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vírgula.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7101" y="1246250"/>
            <a:ext cx="3211449" cy="214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218" y="990727"/>
            <a:ext cx="8742782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</a:t>
            </a:r>
            <a:r>
              <a:rPr sz="2400" b="1" spc="1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400" b="1" spc="-7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 </a:t>
            </a:r>
            <a:r>
              <a:rPr sz="2400" b="1" spc="-1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sz="2400" b="1" spc="-1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VÍRGULA</a:t>
            </a:r>
            <a:r>
              <a:rPr lang="pt-BR" sz="2400" b="1" spc="-1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2400" b="1" spc="-1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EMPREGADO</a:t>
            </a:r>
            <a:r>
              <a:rPr lang="pt-BR" sz="2400" b="1" spc="-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sz="2400" b="1" spc="-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400" b="1" spc="-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 </a:t>
            </a:r>
            <a:r>
              <a:rPr sz="2400" b="1" spc="-9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itens </a:t>
            </a:r>
            <a:r>
              <a:rPr sz="2400" b="1" spc="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sz="2400" b="1" spc="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enumeração</a:t>
            </a:r>
            <a:r>
              <a:rPr sz="2400" b="1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275" y="2085975"/>
            <a:ext cx="8939530" cy="3734997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94615">
              <a:lnSpc>
                <a:spcPct val="100000"/>
              </a:lnSpc>
              <a:spcBef>
                <a:spcPts val="325"/>
              </a:spcBef>
            </a:pPr>
            <a:r>
              <a:rPr sz="2400" spc="-95" dirty="0">
                <a:latin typeface="Arial" panose="020B0604020202020204" pitchFamily="34" charset="0"/>
                <a:cs typeface="Arial" panose="020B0604020202020204" pitchFamily="34" charset="0"/>
              </a:rPr>
              <a:t>Art. </a:t>
            </a:r>
            <a:r>
              <a:rPr sz="2400" spc="-235" dirty="0">
                <a:latin typeface="Arial" panose="020B0604020202020204" pitchFamily="34" charset="0"/>
                <a:cs typeface="Arial" panose="020B0604020202020204" pitchFamily="34" charset="0"/>
              </a:rPr>
              <a:t>1º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110" dirty="0">
                <a:latin typeface="Arial" panose="020B0604020202020204" pitchFamily="34" charset="0"/>
                <a:cs typeface="Arial" panose="020B0604020202020204" pitchFamily="34" charset="0"/>
              </a:rPr>
              <a:t>locação 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imóvel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urbano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regula-se 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pelo 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disposto 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nesta </a:t>
            </a:r>
            <a:r>
              <a:rPr sz="2400" spc="-90" dirty="0">
                <a:latin typeface="Arial" panose="020B0604020202020204" pitchFamily="34" charset="0"/>
                <a:cs typeface="Arial" panose="020B0604020202020204" pitchFamily="34" charset="0"/>
              </a:rPr>
              <a:t>Lei. 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Parágrafo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único.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Continuam</a:t>
            </a:r>
            <a:r>
              <a:rPr sz="24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regulados</a:t>
            </a:r>
            <a:r>
              <a:rPr sz="24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5" dirty="0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sz="24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Civil</a:t>
            </a:r>
            <a:r>
              <a:rPr sz="24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9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pelas</a:t>
            </a:r>
            <a:r>
              <a:rPr sz="24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leis</a:t>
            </a:r>
            <a:r>
              <a:rPr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especiais: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locações: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marR="389890">
              <a:lnSpc>
                <a:spcPct val="100000"/>
              </a:lnSpc>
              <a:buAutoNum type="arabicPeriod"/>
              <a:tabLst>
                <a:tab pos="346075" algn="l"/>
              </a:tabLst>
            </a:pP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imóveis</a:t>
            </a:r>
            <a:r>
              <a:rPr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propriedade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3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União,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5" dirty="0">
                <a:latin typeface="Arial" panose="020B0604020202020204" pitchFamily="34" charset="0"/>
                <a:cs typeface="Arial" panose="020B0604020202020204" pitchFamily="34" charset="0"/>
              </a:rPr>
              <a:t>Estados</a:t>
            </a:r>
            <a:r>
              <a:rPr sz="24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Municípios,</a:t>
            </a:r>
            <a:r>
              <a:rPr sz="24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suas 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autarquias </a:t>
            </a:r>
            <a:r>
              <a:rPr sz="2400" spc="95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400" spc="25" dirty="0">
                <a:latin typeface="Arial" panose="020B0604020202020204" pitchFamily="34" charset="0"/>
                <a:cs typeface="Arial" panose="020B0604020202020204" pitchFamily="34" charset="0"/>
              </a:rPr>
              <a:t>fundações</a:t>
            </a:r>
            <a:r>
              <a:rPr sz="2400" spc="-4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públicas;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544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6075" algn="l"/>
              </a:tabLst>
            </a:pP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vagas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autônomas</a:t>
            </a:r>
            <a:r>
              <a:rPr sz="24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garagem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espaços</a:t>
            </a:r>
            <a:r>
              <a:rPr sz="24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4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estacionamento</a:t>
            </a:r>
            <a:r>
              <a:rPr sz="24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pt-BR" sz="2400" spc="-60" dirty="0">
                <a:latin typeface="Arial" panose="020B0604020202020204" pitchFamily="34" charset="0"/>
                <a:cs typeface="Arial" panose="020B0604020202020204" pitchFamily="34" charset="0"/>
              </a:rPr>
              <a:t>veículos;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5440" indent="-254635">
              <a:lnSpc>
                <a:spcPct val="100000"/>
              </a:lnSpc>
              <a:buAutoNum type="arabicPeriod" startAt="3"/>
              <a:tabLst>
                <a:tab pos="346075" algn="l"/>
              </a:tabLst>
            </a:pP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espaços</a:t>
            </a:r>
            <a:r>
              <a:rPr sz="24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destinados</a:t>
            </a:r>
            <a:r>
              <a:rPr sz="24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45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4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publicidade.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2773681"/>
            <a:ext cx="112775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marR="5092065">
              <a:spcBef>
                <a:spcPts val="330"/>
              </a:spcBef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Para evitar repetição:</a:t>
            </a:r>
          </a:p>
          <a:p>
            <a:pPr marL="91440" marR="5092065">
              <a:spcBef>
                <a:spcPts val="330"/>
              </a:spcBef>
            </a:pP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marR="5092065">
              <a:spcBef>
                <a:spcPts val="330"/>
              </a:spcBef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1- Ana gosta de maçã; Pedro, de banana.</a:t>
            </a:r>
          </a:p>
          <a:p>
            <a:pPr marL="91440" marR="5092065">
              <a:spcBef>
                <a:spcPts val="330"/>
              </a:spcBef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marR="5092065">
              <a:spcBef>
                <a:spcPts val="330"/>
              </a:spcBef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2- Nós usamos preto na festa; eles, azul.</a:t>
            </a:r>
          </a:p>
        </p:txBody>
      </p:sp>
    </p:spTree>
    <p:extLst>
      <p:ext uri="{BB962C8B-B14F-4D97-AF65-F5344CB8AC3E}">
        <p14:creationId xmlns:p14="http://schemas.microsoft.com/office/powerpoint/2010/main" val="102649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1084275"/>
            <a:ext cx="90874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lang="pt-BR" sz="2400" b="1" spc="-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b="1" spc="-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2400" b="1" spc="-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400" b="1" spc="-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separar </a:t>
            </a:r>
            <a:r>
              <a:rPr sz="2400" b="1" spc="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orações </a:t>
            </a:r>
            <a:r>
              <a:rPr sz="2400" b="1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independentes, </a:t>
            </a:r>
            <a:r>
              <a:rPr sz="2400" b="1" spc="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</a:t>
            </a:r>
            <a:r>
              <a:rPr sz="2400" b="1" spc="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pelo </a:t>
            </a:r>
            <a:r>
              <a:rPr sz="2400" b="1" spc="-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 </a:t>
            </a:r>
            <a:r>
              <a:rPr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sz="24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delas </a:t>
            </a:r>
            <a:r>
              <a:rPr sz="2400" b="1" spc="-4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</a:t>
            </a:r>
            <a:r>
              <a:rPr sz="2400" b="1" spc="-24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possui</a:t>
            </a:r>
            <a:endParaRPr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b="1" spc="-3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</a:t>
            </a:r>
            <a:r>
              <a:rPr sz="24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separados </a:t>
            </a:r>
            <a:r>
              <a:rPr sz="2400" b="1" spc="-4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b="1" spc="-1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vírgula</a:t>
            </a:r>
            <a:r>
              <a:rPr lang="pt-BR" sz="2400" b="1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592552"/>
            <a:ext cx="9542780" cy="1049646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41275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Verdana"/>
              <a:cs typeface="Verdana"/>
            </a:endParaRPr>
          </a:p>
          <a:p>
            <a:pPr marL="91440" marR="139700"/>
            <a:r>
              <a:rPr sz="2400" spc="-30" dirty="0">
                <a:latin typeface="Arial"/>
                <a:cs typeface="Arial"/>
              </a:rPr>
              <a:t>Esperava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encontrar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todos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produtos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no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supermercado</a:t>
            </a:r>
            <a:r>
              <a:rPr sz="2400" b="1" spc="-10" dirty="0">
                <a:latin typeface="Arial"/>
                <a:cs typeface="Arial"/>
              </a:rPr>
              <a:t>; </a:t>
            </a:r>
            <a:r>
              <a:rPr sz="2400" spc="-25" dirty="0" err="1">
                <a:latin typeface="Arial"/>
                <a:cs typeface="Arial"/>
              </a:rPr>
              <a:t>encontrei</a:t>
            </a:r>
            <a:r>
              <a:rPr sz="2400" spc="-25" dirty="0">
                <a:latin typeface="Arial"/>
                <a:cs typeface="Arial"/>
              </a:rPr>
              <a:t>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35" dirty="0" err="1">
                <a:latin typeface="Arial"/>
                <a:cs typeface="Arial"/>
              </a:rPr>
              <a:t>porém</a:t>
            </a:r>
            <a:r>
              <a:rPr sz="2400" spc="-35" dirty="0">
                <a:latin typeface="Arial"/>
                <a:cs typeface="Arial"/>
              </a:rPr>
              <a:t>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5" dirty="0" err="1">
                <a:latin typeface="Arial"/>
                <a:cs typeface="Arial"/>
              </a:rPr>
              <a:t>apenas</a:t>
            </a:r>
            <a:r>
              <a:rPr lang="pt-BR" sz="2400" spc="25" dirty="0">
                <a:latin typeface="Arial"/>
                <a:cs typeface="Arial"/>
              </a:rPr>
              <a:t> </a:t>
            </a:r>
            <a:r>
              <a:rPr sz="2400" spc="-60" dirty="0" err="1">
                <a:latin typeface="Arial"/>
                <a:cs typeface="Arial"/>
              </a:rPr>
              <a:t>alguns</a:t>
            </a:r>
            <a:r>
              <a:rPr lang="pt-BR" sz="2400" spc="-60" dirty="0">
                <a:latin typeface="Arial"/>
                <a:cs typeface="Arial"/>
              </a:rPr>
              <a:t> deles</a:t>
            </a:r>
            <a:r>
              <a:rPr sz="2400" spc="-6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3012" y="5005387"/>
            <a:ext cx="8382000" cy="411651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41910" rIns="0" bIns="0" rtlCol="0" anchor="t">
            <a:spAutoFit/>
          </a:bodyPr>
          <a:lstStyle/>
          <a:p>
            <a:pPr marL="91440">
              <a:spcBef>
                <a:spcPts val="330"/>
              </a:spcBef>
            </a:pPr>
            <a:r>
              <a:rPr sz="2400" spc="-25" err="1">
                <a:latin typeface="Verdana"/>
                <a:cs typeface="Verdana"/>
              </a:rPr>
              <a:t>Gostaria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de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45" err="1">
                <a:latin typeface="Verdana"/>
                <a:cs typeface="Verdana"/>
              </a:rPr>
              <a:t>vê</a:t>
            </a:r>
            <a:r>
              <a:rPr sz="2400" spc="-45" dirty="0">
                <a:latin typeface="Verdana"/>
                <a:cs typeface="Verdana"/>
              </a:rPr>
              <a:t>-lo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60" err="1">
                <a:latin typeface="Verdana"/>
                <a:cs typeface="Verdana"/>
              </a:rPr>
              <a:t>hoje</a:t>
            </a:r>
            <a:r>
              <a:rPr sz="2400" b="1" spc="-60" dirty="0">
                <a:latin typeface="Tahoma"/>
                <a:cs typeface="Tahoma"/>
              </a:rPr>
              <a:t>;</a:t>
            </a:r>
            <a:r>
              <a:rPr sz="2400" b="1" spc="-20" dirty="0">
                <a:latin typeface="Tahoma"/>
                <a:cs typeface="Tahoma"/>
              </a:rPr>
              <a:t> </a:t>
            </a:r>
            <a:r>
              <a:rPr lang="pt-BR" sz="2400" spc="-80" dirty="0">
                <a:latin typeface="Verdana"/>
                <a:ea typeface="Verdana"/>
                <a:cs typeface="Verdana"/>
              </a:rPr>
              <a:t>só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o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50" err="1">
                <a:latin typeface="Verdana"/>
                <a:cs typeface="Verdana"/>
              </a:rPr>
              <a:t>verei</a:t>
            </a:r>
            <a:r>
              <a:rPr lang="pt-BR" sz="2400" spc="-50" dirty="0">
                <a:latin typeface="Verdana"/>
                <a:cs typeface="Verdana"/>
              </a:rPr>
              <a:t>, </a:t>
            </a:r>
            <a:r>
              <a:rPr lang="pt-BR" sz="2400" b="1" spc="-50" dirty="0">
                <a:latin typeface="Verdana"/>
                <a:cs typeface="Verdana"/>
              </a:rPr>
              <a:t>todavia,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10" dirty="0" err="1">
                <a:latin typeface="Verdana"/>
                <a:cs typeface="Verdana"/>
              </a:rPr>
              <a:t>amanhã</a:t>
            </a:r>
            <a:r>
              <a:rPr sz="2400" spc="1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921544"/>
            <a:ext cx="705993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pc="-10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400" b="1" spc="-10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2400" b="1" spc="-4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400" b="1" spc="-7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enfatizar </a:t>
            </a:r>
            <a:r>
              <a:rPr sz="2400" b="1" spc="1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semântica </a:t>
            </a:r>
            <a:r>
              <a:rPr sz="2400" b="1" spc="8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400" b="1" spc="1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conjunção</a:t>
            </a:r>
            <a:r>
              <a:rPr sz="2400" b="1" spc="-19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adversativa</a:t>
            </a:r>
            <a:r>
              <a:rPr lang="pt-BR" sz="2400" b="1" spc="-5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1" y="624110"/>
            <a:ext cx="10133012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Pontuação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133600"/>
            <a:ext cx="10361612" cy="4343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Três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básicos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indicam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concluída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vírgula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travessão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parênteses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vírgula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pontos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445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24110"/>
            <a:ext cx="86868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 marR="5080" indent="-815340" algn="ctr">
              <a:lnSpc>
                <a:spcPct val="100000"/>
              </a:lnSpc>
              <a:spcBef>
                <a:spcPts val="100"/>
              </a:spcBef>
            </a:pPr>
            <a:br>
              <a:rPr lang="pt-BR" sz="3200" spc="29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200" spc="29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200" spc="29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200" spc="29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spc="29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Atividades: a</a:t>
            </a:r>
            <a:r>
              <a:rPr sz="3200" spc="29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6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pontuação</a:t>
            </a:r>
            <a:r>
              <a:rPr sz="3200" spc="6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8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pt-BR" sz="3200" spc="8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6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spc="-6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3200" spc="-12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lang="pt-BR" sz="3200" spc="-1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diferentes</a:t>
            </a:r>
            <a:r>
              <a:rPr sz="3200" spc="-1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8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r>
              <a:rPr lang="pt-BR" sz="3200" spc="-8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spc="-8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0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3200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7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pt-BR" sz="3200" spc="-17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200" spc="-17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11506200" cy="4724400"/>
          </a:xfrm>
        </p:spPr>
        <p:txBody>
          <a:bodyPr>
            <a:normAutofit/>
          </a:bodyPr>
          <a:lstStyle/>
          <a:p>
            <a:pPr algn="just"/>
            <a:r>
              <a:rPr lang="pt-BR" sz="4000" b="0" dirty="0">
                <a:solidFill>
                  <a:schemeClr val="tx1"/>
                </a:solidFill>
                <a:latin typeface="Arial"/>
                <a:cs typeface="Arial"/>
              </a:rPr>
              <a:t>A menina bonita</a:t>
            </a:r>
            <a:r>
              <a:rPr lang="pt-BR" sz="4000" b="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pt-BR" sz="4000" b="0" dirty="0">
                <a:solidFill>
                  <a:schemeClr val="tx1"/>
                </a:solidFill>
                <a:latin typeface="Arial"/>
                <a:cs typeface="Arial"/>
              </a:rPr>
              <a:t> que mora ao meu lado</a:t>
            </a:r>
            <a:r>
              <a:rPr lang="pt-BR" sz="4000" b="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pt-BR" sz="4000" b="0" dirty="0">
                <a:solidFill>
                  <a:schemeClr val="tx1"/>
                </a:solidFill>
                <a:latin typeface="Arial"/>
                <a:cs typeface="Arial"/>
              </a:rPr>
              <a:t> sempre me cumprimenta</a:t>
            </a:r>
            <a:r>
              <a:rPr lang="pt-BR" sz="4000" b="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lang="pt-BR" sz="4000" b="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pt-BR" sz="4000" b="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pt-BR" sz="4000" b="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pt-BR" sz="4000" b="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pt-BR" sz="4000" b="0" dirty="0">
                <a:solidFill>
                  <a:schemeClr val="tx1"/>
                </a:solidFill>
                <a:latin typeface="Arial"/>
                <a:cs typeface="Arial"/>
              </a:rPr>
              <a:t> gentilmente</a:t>
            </a:r>
            <a:r>
              <a:rPr lang="pt-BR" sz="4000" b="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pt-BR" sz="4000" b="0" dirty="0">
                <a:solidFill>
                  <a:schemeClr val="tx1"/>
                </a:solidFill>
                <a:latin typeface="Arial"/>
                <a:cs typeface="Arial"/>
              </a:rPr>
              <a:t> aceno para ela, com alegria digo "bom dia" ou "boa tarde".</a:t>
            </a:r>
          </a:p>
        </p:txBody>
      </p:sp>
    </p:spTree>
    <p:extLst>
      <p:ext uri="{BB962C8B-B14F-4D97-AF65-F5344CB8AC3E}">
        <p14:creationId xmlns:p14="http://schemas.microsoft.com/office/powerpoint/2010/main" val="1364516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962" y="309625"/>
            <a:ext cx="9902825" cy="640232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6587" y="727138"/>
            <a:ext cx="11566525" cy="5450205"/>
            <a:chOff x="636587" y="727138"/>
            <a:chExt cx="11566525" cy="5450205"/>
          </a:xfrm>
        </p:grpSpPr>
        <p:sp>
          <p:nvSpPr>
            <p:cNvPr id="3" name="object 3"/>
            <p:cNvSpPr/>
            <p:nvPr/>
          </p:nvSpPr>
          <p:spPr>
            <a:xfrm>
              <a:off x="644525" y="735076"/>
              <a:ext cx="10445750" cy="5354955"/>
            </a:xfrm>
            <a:custGeom>
              <a:avLst/>
              <a:gdLst/>
              <a:ahLst/>
              <a:cxnLst/>
              <a:rect l="l" t="t" r="r" b="b"/>
              <a:pathLst>
                <a:path w="10445750" h="5354955">
                  <a:moveTo>
                    <a:pt x="10445750" y="0"/>
                  </a:moveTo>
                  <a:lnTo>
                    <a:pt x="0" y="0"/>
                  </a:lnTo>
                  <a:lnTo>
                    <a:pt x="0" y="5354574"/>
                  </a:lnTo>
                  <a:lnTo>
                    <a:pt x="10445750" y="5354574"/>
                  </a:lnTo>
                  <a:lnTo>
                    <a:pt x="10445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4525" y="735076"/>
              <a:ext cx="10445750" cy="5354955"/>
            </a:xfrm>
            <a:custGeom>
              <a:avLst/>
              <a:gdLst/>
              <a:ahLst/>
              <a:cxnLst/>
              <a:rect l="l" t="t" r="r" b="b"/>
              <a:pathLst>
                <a:path w="10445750" h="5354955">
                  <a:moveTo>
                    <a:pt x="0" y="5354574"/>
                  </a:moveTo>
                  <a:lnTo>
                    <a:pt x="10445750" y="5354574"/>
                  </a:lnTo>
                  <a:lnTo>
                    <a:pt x="10445750" y="0"/>
                  </a:lnTo>
                  <a:lnTo>
                    <a:pt x="0" y="0"/>
                  </a:lnTo>
                  <a:lnTo>
                    <a:pt x="0" y="5354574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3391" y="765174"/>
            <a:ext cx="9626600" cy="514540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5" dirty="0">
                <a:latin typeface="Tahoma"/>
                <a:cs typeface="Tahoma"/>
              </a:rPr>
              <a:t>&gt;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Verdana"/>
                <a:cs typeface="Verdana"/>
              </a:rPr>
              <a:t>Explique</a:t>
            </a:r>
            <a:r>
              <a:rPr sz="1600" b="1" spc="-135" dirty="0">
                <a:latin typeface="Verdana"/>
                <a:cs typeface="Verdana"/>
              </a:rPr>
              <a:t> </a:t>
            </a:r>
            <a:r>
              <a:rPr sz="1600" b="1" spc="125" dirty="0">
                <a:latin typeface="Verdana"/>
                <a:cs typeface="Verdana"/>
              </a:rPr>
              <a:t>a</a:t>
            </a:r>
            <a:r>
              <a:rPr sz="1600" b="1" spc="-130" dirty="0">
                <a:latin typeface="Verdana"/>
                <a:cs typeface="Verdana"/>
              </a:rPr>
              <a:t> </a:t>
            </a:r>
            <a:r>
              <a:rPr sz="1600" b="1" spc="15" dirty="0">
                <a:latin typeface="Verdana"/>
                <a:cs typeface="Verdana"/>
              </a:rPr>
              <a:t>diferença</a:t>
            </a:r>
            <a:r>
              <a:rPr sz="1600" b="1" spc="-100" dirty="0">
                <a:latin typeface="Verdana"/>
                <a:cs typeface="Verdana"/>
              </a:rPr>
              <a:t> </a:t>
            </a:r>
            <a:r>
              <a:rPr sz="1600" b="1" spc="85" dirty="0">
                <a:latin typeface="Verdana"/>
                <a:cs typeface="Verdana"/>
              </a:rPr>
              <a:t>de</a:t>
            </a:r>
            <a:r>
              <a:rPr sz="1600" b="1" spc="-130" dirty="0">
                <a:latin typeface="Verdana"/>
                <a:cs typeface="Verdana"/>
              </a:rPr>
              <a:t> </a:t>
            </a:r>
            <a:r>
              <a:rPr sz="1600" b="1" spc="-35" dirty="0">
                <a:latin typeface="Verdana"/>
                <a:cs typeface="Verdana"/>
              </a:rPr>
              <a:t>sentido</a:t>
            </a:r>
            <a:r>
              <a:rPr sz="1600" b="1" spc="-100" dirty="0">
                <a:latin typeface="Verdana"/>
                <a:cs typeface="Verdana"/>
              </a:rPr>
              <a:t> </a:t>
            </a:r>
            <a:r>
              <a:rPr sz="1600" b="1" spc="-60" dirty="0">
                <a:latin typeface="Verdana"/>
                <a:cs typeface="Verdana"/>
              </a:rPr>
              <a:t>existente</a:t>
            </a:r>
            <a:r>
              <a:rPr sz="1600" b="1" spc="-90" dirty="0">
                <a:latin typeface="Verdana"/>
                <a:cs typeface="Verdana"/>
              </a:rPr>
              <a:t> </a:t>
            </a:r>
            <a:r>
              <a:rPr sz="1600" b="1" spc="-40" dirty="0">
                <a:latin typeface="Verdana"/>
                <a:cs typeface="Verdana"/>
              </a:rPr>
              <a:t>entre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b="1" spc="-45" dirty="0">
                <a:latin typeface="Verdana"/>
                <a:cs typeface="Verdana"/>
              </a:rPr>
              <a:t>as</a:t>
            </a:r>
            <a:r>
              <a:rPr sz="1600" b="1" spc="-130" dirty="0">
                <a:latin typeface="Verdana"/>
                <a:cs typeface="Verdana"/>
              </a:rPr>
              <a:t> </a:t>
            </a:r>
            <a:r>
              <a:rPr sz="1600" b="1" spc="-80" dirty="0">
                <a:latin typeface="Verdana"/>
                <a:cs typeface="Verdana"/>
              </a:rPr>
              <a:t>frases</a:t>
            </a:r>
            <a:r>
              <a:rPr sz="1600" b="1" spc="-120" dirty="0">
                <a:latin typeface="Verdana"/>
                <a:cs typeface="Verdana"/>
              </a:rPr>
              <a:t> </a:t>
            </a:r>
            <a:r>
              <a:rPr sz="1600" b="1" spc="125" dirty="0">
                <a:latin typeface="Verdana"/>
                <a:cs typeface="Verdana"/>
              </a:rPr>
              <a:t>a</a:t>
            </a:r>
            <a:r>
              <a:rPr sz="1600" b="1" spc="-135" dirty="0">
                <a:latin typeface="Verdana"/>
                <a:cs typeface="Verdana"/>
              </a:rPr>
              <a:t> </a:t>
            </a:r>
            <a:r>
              <a:rPr sz="1600" b="1" spc="-105" dirty="0">
                <a:latin typeface="Verdana"/>
                <a:cs typeface="Verdana"/>
              </a:rPr>
              <a:t>seguir:</a:t>
            </a:r>
            <a:endParaRPr sz="1600" b="1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Verdana"/>
              <a:cs typeface="Verdana"/>
            </a:endParaRPr>
          </a:p>
          <a:p>
            <a:pPr marL="268605" marR="748665" indent="-268605" algn="r">
              <a:lnSpc>
                <a:spcPct val="100000"/>
              </a:lnSpc>
              <a:buAutoNum type="alphaLcParenR"/>
              <a:tabLst>
                <a:tab pos="268605" algn="l"/>
              </a:tabLst>
            </a:pPr>
            <a:r>
              <a:rPr sz="1600" spc="-220" dirty="0">
                <a:latin typeface="Verdana"/>
                <a:cs typeface="Verdana"/>
              </a:rPr>
              <a:t>I.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Os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políticos,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que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desprezam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clamor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público,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trabalham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só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pelos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interesses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pessoais.</a:t>
            </a:r>
            <a:endParaRPr sz="1600" dirty="0">
              <a:latin typeface="Verdana"/>
              <a:cs typeface="Verdana"/>
            </a:endParaRPr>
          </a:p>
          <a:p>
            <a:pPr marL="204470" marR="806450" lvl="1" indent="-204470" algn="r">
              <a:lnSpc>
                <a:spcPct val="100000"/>
              </a:lnSpc>
              <a:buAutoNum type="romanUcPeriod" startAt="2"/>
              <a:tabLst>
                <a:tab pos="204470" algn="l"/>
              </a:tabLst>
            </a:pPr>
            <a:r>
              <a:rPr sz="1600" spc="-45" dirty="0">
                <a:latin typeface="Verdana"/>
                <a:cs typeface="Verdana"/>
              </a:rPr>
              <a:t>Os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políticos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que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desprezam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clamor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público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trabalham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só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pelos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interesses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pessoais.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Verdana"/>
              <a:buAutoNum type="romanUcPeriod" startAt="2"/>
            </a:pPr>
            <a:endParaRPr sz="1550" dirty="0">
              <a:latin typeface="Verdana"/>
              <a:cs typeface="Verdana"/>
            </a:endParaRPr>
          </a:p>
          <a:p>
            <a:pPr marL="267970" marR="5414645" indent="-267970" algn="r">
              <a:buAutoNum type="alphaLcParenR"/>
              <a:tabLst>
                <a:tab pos="267970" algn="l"/>
              </a:tabLst>
            </a:pPr>
            <a:r>
              <a:rPr sz="1600" spc="-220" dirty="0">
                <a:latin typeface="Verdana"/>
                <a:cs typeface="Verdana"/>
              </a:rPr>
              <a:t>I.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Perdão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impossível,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enviar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para</a:t>
            </a:r>
            <a:r>
              <a:rPr lang="pt-BR" sz="1600" spc="-120">
                <a:latin typeface="Verdana"/>
                <a:cs typeface="Verdana"/>
              </a:rPr>
              <a:t> S</a:t>
            </a:r>
            <a:r>
              <a:rPr lang="pt-BR" sz="1600" spc="-65">
                <a:latin typeface="Verdana"/>
                <a:cs typeface="Verdana"/>
              </a:rPr>
              <a:t>ibéria</a:t>
            </a:r>
            <a:r>
              <a:rPr sz="1600" spc="-6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204470" marR="5360035" lvl="1" indent="-204470" algn="r">
              <a:buAutoNum type="romanUcPeriod" startAt="2"/>
              <a:tabLst>
                <a:tab pos="204470" algn="l"/>
              </a:tabLst>
            </a:pPr>
            <a:r>
              <a:rPr sz="1600" dirty="0">
                <a:latin typeface="Verdana"/>
                <a:cs typeface="Verdana"/>
              </a:rPr>
              <a:t>Perdão,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impossível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35" dirty="0" err="1">
                <a:latin typeface="Verdana"/>
                <a:cs typeface="Verdana"/>
              </a:rPr>
              <a:t>enviar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para</a:t>
            </a:r>
            <a:r>
              <a:rPr lang="pt-BR" sz="1600" spc="-130" dirty="0">
                <a:latin typeface="Verdana"/>
                <a:cs typeface="Verdana"/>
              </a:rPr>
              <a:t> S</a:t>
            </a:r>
            <a:r>
              <a:rPr lang="pt-BR" sz="1600" spc="-65" dirty="0">
                <a:latin typeface="Verdana"/>
                <a:cs typeface="Verdana"/>
              </a:rPr>
              <a:t>ibéria</a:t>
            </a:r>
            <a:r>
              <a:rPr sz="1600" spc="-65" dirty="0"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AutoNum type="romanUcPeriod" startAt="2"/>
            </a:pPr>
            <a:endParaRPr sz="1550" dirty="0">
              <a:latin typeface="Verdana"/>
              <a:cs typeface="Verdana"/>
            </a:endParaRPr>
          </a:p>
          <a:p>
            <a:pPr marL="274320" indent="-262255">
              <a:lnSpc>
                <a:spcPct val="100000"/>
              </a:lnSpc>
              <a:buAutoNum type="alphaLcParenR"/>
              <a:tabLst>
                <a:tab pos="274955" algn="l"/>
              </a:tabLst>
            </a:pPr>
            <a:r>
              <a:rPr sz="1600" spc="-220" dirty="0">
                <a:latin typeface="Verdana"/>
                <a:cs typeface="Verdana"/>
              </a:rPr>
              <a:t>I.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160" dirty="0">
                <a:latin typeface="Verdana"/>
                <a:cs typeface="Verdana"/>
              </a:rPr>
              <a:t>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havia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mais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dois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outros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malfeitores.</a:t>
            </a:r>
            <a:endParaRPr sz="1600" dirty="0">
              <a:latin typeface="Verdana"/>
              <a:cs typeface="Verdana"/>
            </a:endParaRPr>
          </a:p>
          <a:p>
            <a:pPr marL="494030" lvl="1" indent="-204470">
              <a:lnSpc>
                <a:spcPct val="100000"/>
              </a:lnSpc>
              <a:buAutoNum type="romanUcPeriod" startAt="2"/>
              <a:tabLst>
                <a:tab pos="494665" algn="l"/>
              </a:tabLst>
            </a:pPr>
            <a:r>
              <a:rPr sz="1600" spc="-160" dirty="0">
                <a:latin typeface="Verdana"/>
                <a:cs typeface="Verdana"/>
              </a:rPr>
              <a:t>E </a:t>
            </a:r>
            <a:r>
              <a:rPr sz="1600" spc="10" dirty="0">
                <a:latin typeface="Verdana"/>
                <a:cs typeface="Verdana"/>
              </a:rPr>
              <a:t>havia </a:t>
            </a:r>
            <a:r>
              <a:rPr sz="1600" spc="-70" dirty="0">
                <a:latin typeface="Verdana"/>
                <a:cs typeface="Verdana"/>
              </a:rPr>
              <a:t>mais </a:t>
            </a:r>
            <a:r>
              <a:rPr sz="1600" spc="-45" dirty="0">
                <a:latin typeface="Verdana"/>
                <a:cs typeface="Verdana"/>
              </a:rPr>
              <a:t>dois </a:t>
            </a:r>
            <a:r>
              <a:rPr sz="1600" spc="-80" dirty="0">
                <a:latin typeface="Verdana"/>
                <a:cs typeface="Verdana"/>
              </a:rPr>
              <a:t>outros,</a:t>
            </a:r>
            <a:r>
              <a:rPr sz="1600" spc="-395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malfeitores.</a:t>
            </a:r>
            <a:endParaRPr sz="1600" dirty="0">
              <a:latin typeface="Verdana"/>
              <a:ea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Verdana"/>
              <a:buAutoNum type="romanUcPeriod" startAt="2"/>
            </a:pPr>
            <a:endParaRPr sz="1550" dirty="0">
              <a:latin typeface="Verdana"/>
              <a:cs typeface="Verdana"/>
            </a:endParaRPr>
          </a:p>
          <a:p>
            <a:pPr marL="281940" indent="-269875">
              <a:lnSpc>
                <a:spcPct val="100000"/>
              </a:lnSpc>
              <a:buAutoNum type="alphaLcParenR"/>
              <a:tabLst>
                <a:tab pos="282575" algn="l"/>
              </a:tabLst>
            </a:pPr>
            <a:r>
              <a:rPr sz="1600" spc="-220" dirty="0">
                <a:latin typeface="Verdana"/>
                <a:cs typeface="Verdana"/>
              </a:rPr>
              <a:t>I.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Não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acredito!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Nosso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carro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virou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gente!</a:t>
            </a:r>
            <a:endParaRPr sz="1600" dirty="0">
              <a:latin typeface="Verdana"/>
              <a:cs typeface="Verdana"/>
            </a:endParaRPr>
          </a:p>
          <a:p>
            <a:pPr marL="494030" lvl="1" indent="-204470">
              <a:lnSpc>
                <a:spcPct val="100000"/>
              </a:lnSpc>
              <a:buAutoNum type="romanUcPeriod" startAt="2"/>
              <a:tabLst>
                <a:tab pos="494665" algn="l"/>
              </a:tabLst>
            </a:pPr>
            <a:r>
              <a:rPr sz="1600" spc="55" dirty="0">
                <a:latin typeface="Verdana"/>
                <a:cs typeface="Verdana"/>
              </a:rPr>
              <a:t>Não</a:t>
            </a:r>
            <a:r>
              <a:rPr sz="1600" spc="-4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acredito! </a:t>
            </a:r>
            <a:r>
              <a:rPr sz="1600" spc="-60" dirty="0">
                <a:latin typeface="Verdana"/>
                <a:cs typeface="Verdana"/>
              </a:rPr>
              <a:t>Nosso </a:t>
            </a:r>
            <a:r>
              <a:rPr sz="1600" spc="-5" dirty="0">
                <a:latin typeface="Verdana"/>
                <a:cs typeface="Verdana"/>
              </a:rPr>
              <a:t>carro </a:t>
            </a:r>
            <a:r>
              <a:rPr sz="1600" spc="-80" dirty="0">
                <a:latin typeface="Verdana"/>
                <a:cs typeface="Verdana"/>
              </a:rPr>
              <a:t>virou, </a:t>
            </a:r>
            <a:r>
              <a:rPr sz="1600" spc="-15" dirty="0">
                <a:latin typeface="Verdana"/>
                <a:cs typeface="Verdana"/>
              </a:rPr>
              <a:t>gente!</a:t>
            </a:r>
            <a:endParaRPr sz="1600" dirty="0">
              <a:latin typeface="Verdana"/>
              <a:ea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AutoNum type="romanUcPeriod" startAt="2"/>
            </a:pPr>
            <a:endParaRPr sz="1550" dirty="0">
              <a:latin typeface="Verdana"/>
              <a:cs typeface="Verdana"/>
            </a:endParaRPr>
          </a:p>
          <a:p>
            <a:pPr marL="262255" marR="5034280" indent="-262255" algn="r">
              <a:lnSpc>
                <a:spcPct val="100000"/>
              </a:lnSpc>
              <a:buAutoNum type="alphaLcParenR"/>
              <a:tabLst>
                <a:tab pos="262255" algn="l"/>
              </a:tabLst>
            </a:pPr>
            <a:r>
              <a:rPr sz="1600" spc="-220" dirty="0">
                <a:latin typeface="Verdana"/>
                <a:cs typeface="Verdana"/>
              </a:rPr>
              <a:t>I.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Se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os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jurados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condenam,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eu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não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absolvo.</a:t>
            </a:r>
            <a:endParaRPr sz="1600" dirty="0">
              <a:latin typeface="Verdana"/>
              <a:cs typeface="Verdana"/>
            </a:endParaRPr>
          </a:p>
          <a:p>
            <a:pPr marL="204470" marR="4972050" lvl="1" indent="-204470" algn="r">
              <a:lnSpc>
                <a:spcPct val="100000"/>
              </a:lnSpc>
              <a:buAutoNum type="romanUcPeriod" startAt="2"/>
              <a:tabLst>
                <a:tab pos="204470" algn="l"/>
              </a:tabLst>
            </a:pPr>
            <a:r>
              <a:rPr sz="1600" spc="-110" dirty="0">
                <a:latin typeface="Verdana"/>
                <a:cs typeface="Verdana"/>
              </a:rPr>
              <a:t>Se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os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jurados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condenam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eu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não,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absolvo.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Verdana"/>
              <a:buAutoNum type="romanUcPeriod" startAt="2"/>
            </a:pPr>
            <a:endParaRPr sz="1550" dirty="0">
              <a:latin typeface="Verdana"/>
              <a:cs typeface="Verdana"/>
            </a:endParaRPr>
          </a:p>
          <a:p>
            <a:pPr marL="354965" marR="41275" indent="-34290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600" spc="-220" dirty="0">
                <a:latin typeface="Verdana"/>
                <a:cs typeface="Verdana"/>
              </a:rPr>
              <a:t>I.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Foram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extintas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3.400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vagas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estacionamento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outras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760,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até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então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gratuitas,</a:t>
            </a:r>
            <a:r>
              <a:rPr sz="1600" spc="375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tornaram-  </a:t>
            </a:r>
            <a:r>
              <a:rPr sz="1600" spc="-65" dirty="0">
                <a:latin typeface="Verdana"/>
                <a:cs typeface="Verdana"/>
              </a:rPr>
              <a:t>se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pagas.</a:t>
            </a:r>
            <a:endParaRPr sz="1600" dirty="0">
              <a:latin typeface="Verdana"/>
              <a:cs typeface="Verdana"/>
            </a:endParaRPr>
          </a:p>
          <a:p>
            <a:pPr marL="12700" marR="5080" lvl="1" indent="333375">
              <a:lnSpc>
                <a:spcPct val="100000"/>
              </a:lnSpc>
              <a:spcBef>
                <a:spcPts val="5"/>
              </a:spcBef>
              <a:buAutoNum type="romanUcPeriod" startAt="2"/>
              <a:tabLst>
                <a:tab pos="549275" algn="l"/>
              </a:tabLst>
            </a:pPr>
            <a:r>
              <a:rPr sz="1600" spc="-45" dirty="0">
                <a:latin typeface="Verdana"/>
                <a:cs typeface="Verdana"/>
              </a:rPr>
              <a:t>Foram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extintas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3.400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vagas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estacionamento,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outras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760,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até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então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gratuitas,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tornaram-  </a:t>
            </a:r>
            <a:r>
              <a:rPr sz="1600" spc="-65" dirty="0">
                <a:latin typeface="Verdana"/>
                <a:cs typeface="Verdana"/>
              </a:rPr>
              <a:t>se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pagas.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133600"/>
            <a:ext cx="10361612" cy="37776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indicam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término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discurso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parte dele:</a:t>
            </a:r>
          </a:p>
          <a:p>
            <a:pPr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ponto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parágrafo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ponto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final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1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2133600"/>
            <a:ext cx="10742612" cy="37776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indicam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intenção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emocional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ponto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interrogação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ponto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exclamação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reticências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3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1" y="624110"/>
            <a:ext cx="10437812" cy="36649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Mistério da Herança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43000"/>
            <a:ext cx="10666412" cy="5410200"/>
          </a:xfrm>
        </p:spPr>
        <p:txBody>
          <a:bodyPr>
            <a:no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lang="pt-BR" sz="2400" spc="-10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pt-BR" sz="2400" spc="-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homem</a:t>
            </a:r>
            <a:r>
              <a:rPr lang="pt-BR" sz="2400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rico</a:t>
            </a:r>
            <a:r>
              <a:rPr lang="pt-BR" sz="2400" spc="-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estava</a:t>
            </a:r>
            <a:r>
              <a:rPr lang="pt-BR" sz="2400" spc="-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pt-BR" sz="2400" spc="-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mal,</a:t>
            </a:r>
            <a:r>
              <a:rPr lang="pt-BR" sz="2400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agonizando.</a:t>
            </a:r>
            <a:r>
              <a:rPr lang="pt-BR" sz="2400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Dono</a:t>
            </a:r>
            <a:r>
              <a:rPr lang="pt-BR" sz="2400" spc="-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2400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pt-BR" sz="2400" spc="-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grande</a:t>
            </a:r>
            <a:r>
              <a:rPr lang="pt-BR" sz="2400" spc="-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fortuna, </a:t>
            </a:r>
            <a:r>
              <a:rPr lang="pt-BR" sz="2400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2400" spc="-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teve</a:t>
            </a:r>
            <a:r>
              <a:rPr lang="pt-BR" sz="2400" spc="-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 </a:t>
            </a:r>
            <a:r>
              <a:rPr lang="pt-BR" sz="2400" spc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40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</a:t>
            </a:r>
            <a:r>
              <a:rPr lang="pt-BR" sz="2400" spc="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 </a:t>
            </a:r>
            <a:r>
              <a:rPr lang="pt-BR" sz="2400" spc="-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testamento. </a:t>
            </a:r>
            <a:r>
              <a:rPr lang="pt-BR" sz="2400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Lembrou, </a:t>
            </a:r>
            <a:r>
              <a:rPr lang="pt-BR" sz="2400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pt-BR" sz="2400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momentos </a:t>
            </a:r>
            <a:r>
              <a:rPr lang="pt-BR" sz="2400" spc="-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finais, </a:t>
            </a:r>
            <a:r>
              <a:rPr lang="pt-BR" sz="24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precisava </a:t>
            </a:r>
            <a:r>
              <a:rPr lang="pt-BR" sz="240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</a:t>
            </a:r>
            <a:r>
              <a:rPr lang="pt-BR" sz="2400" spc="-1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isso. </a:t>
            </a:r>
            <a:r>
              <a:rPr lang="pt-BR" sz="2400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Pediu, 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então, </a:t>
            </a:r>
            <a:r>
              <a:rPr lang="pt-BR" sz="2400" spc="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papel </a:t>
            </a:r>
            <a:r>
              <a:rPr lang="pt-BR" sz="2400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4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caneta. </a:t>
            </a:r>
            <a:r>
              <a:rPr lang="pt-BR" sz="24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 </a:t>
            </a:r>
            <a:r>
              <a:rPr lang="pt-BR" sz="24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que, </a:t>
            </a:r>
            <a:r>
              <a:rPr lang="pt-BR" sz="2400" spc="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spc="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ansiedade </a:t>
            </a:r>
            <a:r>
              <a:rPr lang="pt-BR" sz="24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400" spc="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2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estava </a:t>
            </a:r>
            <a:r>
              <a:rPr lang="pt-BR" sz="24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deixar </a:t>
            </a:r>
            <a:r>
              <a:rPr lang="pt-BR" sz="24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tudo </a:t>
            </a:r>
            <a:r>
              <a:rPr lang="pt-BR" sz="2400" spc="-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resolvido,  </a:t>
            </a:r>
            <a:r>
              <a:rPr lang="pt-BR" sz="2400" spc="10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acabou </a:t>
            </a:r>
            <a:r>
              <a:rPr lang="pt-BR" sz="2400" spc="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complicando </a:t>
            </a:r>
            <a:r>
              <a:rPr lang="pt-BR" sz="24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ainda </a:t>
            </a:r>
            <a:r>
              <a:rPr lang="pt-BR" sz="2400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</a:t>
            </a:r>
            <a:r>
              <a:rPr lang="pt-BR" sz="2400" spc="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situação, </a:t>
            </a:r>
            <a:r>
              <a:rPr lang="pt-BR" sz="2400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 </a:t>
            </a:r>
            <a:r>
              <a:rPr lang="pt-BR" sz="24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deixou </a:t>
            </a:r>
            <a:r>
              <a:rPr lang="pt-BR" sz="2400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testamento </a:t>
            </a:r>
            <a:r>
              <a:rPr lang="pt-BR" sz="2400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nenhuma  </a:t>
            </a:r>
            <a:r>
              <a:rPr lang="pt-BR" sz="24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pontuação. </a:t>
            </a:r>
            <a:r>
              <a:rPr lang="pt-BR" sz="240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Escreveu</a:t>
            </a:r>
            <a:r>
              <a:rPr lang="pt-BR" sz="2400" spc="-2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assim: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0600"/>
              </a:lnSpc>
            </a:pPr>
            <a:r>
              <a:rPr lang="pt-BR" sz="2400" b="1" spc="-1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“Deixo </a:t>
            </a:r>
            <a:r>
              <a:rPr lang="pt-BR" sz="2400" b="1" spc="-1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meus </a:t>
            </a:r>
            <a:r>
              <a:rPr lang="pt-BR" sz="2400" b="1" spc="-1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bens </a:t>
            </a:r>
            <a:r>
              <a:rPr lang="pt-BR" sz="2400" b="1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b="1" spc="-1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 </a:t>
            </a:r>
            <a:r>
              <a:rPr lang="pt-BR" sz="2400" b="1" spc="-1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irmã </a:t>
            </a:r>
            <a:r>
              <a:rPr lang="pt-BR" sz="2400" b="1" spc="-10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2400" b="1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b="1" spc="-1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 </a:t>
            </a:r>
            <a:r>
              <a:rPr lang="pt-BR" sz="2400" b="1" spc="-1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sobrinho </a:t>
            </a:r>
            <a:r>
              <a:rPr lang="pt-BR" sz="2400" b="1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jamais será </a:t>
            </a:r>
            <a:r>
              <a:rPr lang="pt-BR" sz="2400" b="1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 </a:t>
            </a:r>
            <a:r>
              <a:rPr lang="pt-BR" sz="2400" b="1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b="1" spc="-10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 </a:t>
            </a:r>
            <a:r>
              <a:rPr lang="pt-BR" sz="2400" b="1" spc="-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2400" b="1" spc="-1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padeiro  </a:t>
            </a:r>
            <a:r>
              <a:rPr lang="pt-BR" sz="2400" b="1" spc="-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nada </a:t>
            </a:r>
            <a:r>
              <a:rPr lang="pt-BR" sz="2400" b="1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 </a:t>
            </a:r>
            <a:r>
              <a:rPr lang="pt-BR" sz="2400" b="1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pt-BR" sz="2400" b="1" spc="-1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necessitados</a:t>
            </a:r>
            <a:r>
              <a:rPr lang="pt-BR" sz="2400" b="1" spc="-1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lang="pt-BR" sz="240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Morreu,</a:t>
            </a:r>
            <a:r>
              <a:rPr lang="pt-BR" sz="24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r>
              <a:rPr lang="pt-BR" sz="24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2400" spc="-1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lang="pt-BR" sz="24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spc="-1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pontuação.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lang="pt-BR" sz="2400" spc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</a:t>
            </a:r>
            <a:r>
              <a:rPr lang="pt-BR" sz="24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deixava </a:t>
            </a:r>
            <a:r>
              <a:rPr lang="pt-BR" sz="24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fortuna? </a:t>
            </a:r>
            <a:r>
              <a:rPr lang="pt-BR" sz="2400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Eram </a:t>
            </a:r>
            <a:r>
              <a:rPr lang="pt-BR" sz="24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quatro </a:t>
            </a:r>
            <a:r>
              <a:rPr lang="pt-BR" sz="2400" spc="-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concorrentes: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spc="-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irmã, </a:t>
            </a:r>
            <a:r>
              <a:rPr lang="pt-BR" sz="2400" spc="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sobrinho, </a:t>
            </a:r>
            <a:r>
              <a:rPr lang="pt-BR" sz="2400" spc="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padeiro </a:t>
            </a:r>
            <a:r>
              <a:rPr lang="pt-BR" sz="2400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spc="6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necessitados.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0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762000"/>
            <a:ext cx="10895012" cy="5791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92100" algn="l"/>
              </a:tabLst>
            </a:pPr>
            <a:r>
              <a:rPr lang="pt-BR" sz="2400" b="1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b="1" spc="-1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sobrinho </a:t>
            </a:r>
            <a:r>
              <a:rPr lang="pt-BR" sz="2400" b="1" spc="-1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fez </a:t>
            </a:r>
            <a:r>
              <a:rPr lang="pt-BR" sz="2400" b="1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b="1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seguinte</a:t>
            </a:r>
            <a:r>
              <a:rPr lang="pt-BR" sz="2400" b="1" spc="-2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-11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pontuação: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Deixo</a:t>
            </a:r>
            <a:r>
              <a:rPr lang="pt-BR" sz="24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meus</a:t>
            </a:r>
            <a:r>
              <a:rPr lang="pt-BR" sz="24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bens</a:t>
            </a:r>
            <a:r>
              <a:rPr lang="pt-BR" sz="2400" spc="-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pt-BR" sz="2400" spc="-1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</a:t>
            </a:r>
            <a:r>
              <a:rPr lang="pt-BR" sz="2400" spc="-1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irmã?</a:t>
            </a:r>
            <a:r>
              <a:rPr lang="pt-BR" sz="24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Não!</a:t>
            </a:r>
            <a:r>
              <a:rPr lang="pt-BR" sz="24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spc="-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sobrinho.</a:t>
            </a:r>
            <a:r>
              <a:rPr lang="pt-BR" sz="24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Jamais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pt-BR" sz="24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</a:t>
            </a:r>
            <a:r>
              <a:rPr lang="pt-BR" sz="2400" spc="-1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pt-BR" sz="24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padeiro.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Nada</a:t>
            </a:r>
            <a:r>
              <a:rPr lang="pt-BR" sz="2400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</a:t>
            </a:r>
            <a:r>
              <a:rPr lang="pt-BR" sz="2400" spc="-1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pt-BR" sz="2400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necessitados.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1465" indent="-279400">
              <a:lnSpc>
                <a:spcPct val="100000"/>
              </a:lnSpc>
              <a:buAutoNum type="arabicParenR" startAt="2"/>
              <a:tabLst>
                <a:tab pos="292100" algn="l"/>
              </a:tabLst>
            </a:pPr>
            <a:r>
              <a:rPr lang="pt-BR" sz="2400" b="1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b="1" spc="-1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irmã </a:t>
            </a:r>
            <a:r>
              <a:rPr lang="pt-BR" sz="2400" b="1" spc="-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chegou </a:t>
            </a:r>
            <a:r>
              <a:rPr lang="pt-BR" sz="2400" b="1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400" b="1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seguida. </a:t>
            </a:r>
            <a:r>
              <a:rPr lang="pt-BR" sz="2400" b="1" spc="-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Pontuou assim </a:t>
            </a:r>
            <a:r>
              <a:rPr lang="pt-BR" sz="2400" b="1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b="1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</a:t>
            </a:r>
            <a:r>
              <a:rPr lang="pt-BR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-2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Deixo</a:t>
            </a:r>
            <a:r>
              <a:rPr lang="pt-BR" sz="24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meus</a:t>
            </a:r>
            <a:r>
              <a:rPr lang="pt-BR" sz="24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bens</a:t>
            </a:r>
            <a:r>
              <a:rPr lang="pt-BR" sz="2400" spc="-10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pt-BR" sz="24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</a:t>
            </a:r>
            <a:r>
              <a:rPr lang="pt-BR" sz="24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irmã.</a:t>
            </a:r>
            <a:r>
              <a:rPr lang="pt-BR" sz="24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sobrinho.</a:t>
            </a:r>
            <a:r>
              <a:rPr lang="pt-BR" sz="24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Jamais</a:t>
            </a:r>
            <a:r>
              <a:rPr lang="pt-BR" sz="24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pt-BR" sz="2400" spc="-1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pt-BR" sz="24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BR" sz="24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padeiro.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Nada</a:t>
            </a:r>
            <a:r>
              <a:rPr lang="pt-BR" sz="2400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</a:t>
            </a:r>
            <a:r>
              <a:rPr lang="pt-BR" sz="2400" spc="-1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pt-BR" sz="2400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necessitados.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1465" indent="-279400">
              <a:buAutoNum type="arabicParenR" startAt="3"/>
              <a:tabLst>
                <a:tab pos="292100" algn="l"/>
              </a:tabLst>
            </a:pPr>
            <a:r>
              <a:rPr lang="pt-BR" sz="2400" b="1" spc="-20" dirty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pt-BR" sz="2400" b="1" spc="-120" dirty="0">
                <a:solidFill>
                  <a:schemeClr val="tx1"/>
                </a:solidFill>
                <a:latin typeface="Arial"/>
                <a:cs typeface="Arial"/>
              </a:rPr>
              <a:t>padeiro </a:t>
            </a:r>
            <a:r>
              <a:rPr lang="pt-BR" sz="2400" b="1" spc="-155" dirty="0">
                <a:solidFill>
                  <a:schemeClr val="tx1"/>
                </a:solidFill>
                <a:latin typeface="Arial"/>
                <a:cs typeface="Arial"/>
              </a:rPr>
              <a:t>puxou </a:t>
            </a:r>
            <a:r>
              <a:rPr lang="pt-BR" sz="2400" b="1" spc="-15" dirty="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pt-BR" sz="2400" b="1" spc="-145" dirty="0">
                <a:solidFill>
                  <a:schemeClr val="tx1"/>
                </a:solidFill>
                <a:latin typeface="Arial"/>
                <a:cs typeface="Arial"/>
              </a:rPr>
              <a:t>brasa </a:t>
            </a:r>
            <a:r>
              <a:rPr lang="pt-BR" sz="2400" b="1" spc="-140" dirty="0">
                <a:solidFill>
                  <a:schemeClr val="tx1"/>
                </a:solidFill>
                <a:latin typeface="Arial"/>
                <a:cs typeface="Arial"/>
              </a:rPr>
              <a:t>para a </a:t>
            </a:r>
            <a:r>
              <a:rPr lang="pt-BR" sz="2400" b="1" spc="-165" dirty="0">
                <a:solidFill>
                  <a:schemeClr val="tx1"/>
                </a:solidFill>
                <a:latin typeface="Arial"/>
                <a:cs typeface="Arial"/>
              </a:rPr>
              <a:t>sardinha</a:t>
            </a:r>
            <a:r>
              <a:rPr lang="pt-BR" sz="2400" b="1" spc="-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400" b="1" spc="-120" dirty="0">
                <a:solidFill>
                  <a:schemeClr val="tx1"/>
                </a:solidFill>
                <a:latin typeface="Arial"/>
                <a:cs typeface="Arial"/>
              </a:rPr>
              <a:t>dele:</a:t>
            </a:r>
            <a:endParaRPr lang="pt-BR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140970" indent="0">
              <a:lnSpc>
                <a:spcPct val="100000"/>
              </a:lnSpc>
              <a:buNone/>
            </a:pP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Deixo</a:t>
            </a:r>
            <a:r>
              <a:rPr lang="pt-BR" sz="24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meus</a:t>
            </a:r>
            <a:r>
              <a:rPr lang="pt-BR" sz="24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bens</a:t>
            </a:r>
            <a:r>
              <a:rPr lang="pt-BR" sz="2400" spc="-10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pt-BR" sz="24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</a:t>
            </a:r>
            <a:r>
              <a:rPr lang="pt-BR" sz="24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irmã?</a:t>
            </a:r>
            <a:r>
              <a:rPr lang="pt-BR" sz="24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Não!</a:t>
            </a:r>
            <a:r>
              <a:rPr lang="pt-BR" sz="24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spc="-11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sobrinho?</a:t>
            </a:r>
            <a:r>
              <a:rPr lang="pt-BR" sz="24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Jamais!</a:t>
            </a:r>
            <a:r>
              <a:rPr lang="pt-BR" sz="24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pt-BR" sz="2400" spc="-1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</a:t>
            </a:r>
            <a:r>
              <a:rPr lang="pt-BR" sz="2400" spc="-1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pt-BR" sz="24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padeiro.  </a:t>
            </a:r>
            <a:r>
              <a:rPr lang="pt-BR" sz="2400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Nada</a:t>
            </a:r>
            <a:r>
              <a:rPr lang="pt-BR" sz="2400" spc="-4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 </a:t>
            </a:r>
            <a:r>
              <a:rPr lang="pt-BR" sz="2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necessitados.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1465" indent="-279400">
              <a:lnSpc>
                <a:spcPct val="100000"/>
              </a:lnSpc>
              <a:buAutoNum type="arabicParenR" startAt="4"/>
              <a:tabLst>
                <a:tab pos="292100" algn="l"/>
              </a:tabLst>
            </a:pPr>
            <a:r>
              <a:rPr lang="pt-BR" sz="2400" b="1" spc="-1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Então, </a:t>
            </a:r>
            <a:r>
              <a:rPr lang="pt-BR" sz="2400" b="1" spc="-10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chegaram </a:t>
            </a:r>
            <a:r>
              <a:rPr lang="pt-BR" sz="2400" b="1" spc="-1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b="1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pobres </a:t>
            </a:r>
            <a:r>
              <a:rPr lang="pt-BR" sz="2400" b="1" spc="-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2400" b="1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cidade. </a:t>
            </a:r>
            <a:r>
              <a:rPr lang="pt-BR" sz="2400" b="1" spc="-20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Espertos, </a:t>
            </a:r>
            <a:r>
              <a:rPr lang="pt-BR" sz="2400" b="1" spc="-1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fizeram </a:t>
            </a:r>
            <a:r>
              <a:rPr lang="pt-BR" sz="2400" b="1" spc="-1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pt-BR" sz="2400" b="1" spc="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interpretação: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0">
              <a:lnSpc>
                <a:spcPct val="100000"/>
              </a:lnSpc>
              <a:buNone/>
            </a:pP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Deixo</a:t>
            </a:r>
            <a:r>
              <a:rPr lang="pt-BR" sz="24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meus</a:t>
            </a:r>
            <a:r>
              <a:rPr lang="pt-BR" sz="2400" spc="-1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bens</a:t>
            </a:r>
            <a:r>
              <a:rPr lang="pt-BR" sz="2400" spc="-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pt-BR" sz="24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</a:t>
            </a:r>
            <a:r>
              <a:rPr lang="pt-BR" sz="2400" spc="-1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irmã?</a:t>
            </a:r>
            <a:r>
              <a:rPr lang="pt-BR" sz="24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Não!</a:t>
            </a:r>
            <a:r>
              <a:rPr lang="pt-BR" sz="2400" spc="-1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spc="-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sobrinho?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Jamais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1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pt-BR" sz="24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pt-BR" sz="2400" spc="-1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</a:t>
            </a:r>
            <a:r>
              <a:rPr lang="pt-BR" sz="24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pt-BR" sz="24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9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BR" sz="2400" spc="-1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padeiro?  </a:t>
            </a:r>
            <a:r>
              <a:rPr lang="pt-BR" sz="24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Nada! </a:t>
            </a:r>
            <a:r>
              <a:rPr lang="pt-BR" sz="2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 aos </a:t>
            </a:r>
            <a:r>
              <a:rPr lang="pt-BR" sz="2400" spc="-4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necessitados.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9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371600"/>
            <a:ext cx="11199812" cy="5105400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as traduções abaixo: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(Lucas 23:43) “E ele lhe disse: “Em verdade, eu lhe digo hoje: Você estará comigo no Paraíso.” (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Tradução do Novo Mundo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(Lucas 23:43) “Jesus lhe respondeu: Em verdade te digo que hoje estarás comigo no paraíso.” (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Ferreira de Almeida Atualizada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https://traducaodonovomundodefendida.wordpress.com/2017/08/17/lucas-2343-afinal-onde-e-a-virgula/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2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801" y="624110"/>
            <a:ext cx="10056812" cy="128089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Pontue: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2133600"/>
            <a:ext cx="11277600" cy="3777622"/>
          </a:xfrm>
        </p:spPr>
        <p:txBody>
          <a:bodyPr>
            <a:normAutofit/>
          </a:bodyPr>
          <a:lstStyle/>
          <a:p>
            <a:pPr marL="0" indent="0" algn="just">
              <a:buFont typeface="Wingdings 3" panose="05040102010807070707" pitchFamily="18" charset="2"/>
              <a:buNone/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 3" panose="05040102010807070707" pitchFamily="18" charset="2"/>
              <a:buNone/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João toma banho e sua mãe diz ele quero banho frio.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17117212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b6d2a8-d536-4b2e-a91d-7dbf952b7065" xsi:nil="true"/>
    <lcf76f155ced4ddcb4097134ff3c332f xmlns="ba8a89c9-77b0-4ccc-98c3-c9e803298a3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BBF3A9FCC9814AAA93F10685DF98E5" ma:contentTypeVersion="11" ma:contentTypeDescription="Crie um novo documento." ma:contentTypeScope="" ma:versionID="241064342969f00c4005c547cb8c7191">
  <xsd:schema xmlns:xsd="http://www.w3.org/2001/XMLSchema" xmlns:xs="http://www.w3.org/2001/XMLSchema" xmlns:p="http://schemas.microsoft.com/office/2006/metadata/properties" xmlns:ns2="ba8a89c9-77b0-4ccc-98c3-c9e803298a3e" xmlns:ns3="cfb6d2a8-d536-4b2e-a91d-7dbf952b7065" targetNamespace="http://schemas.microsoft.com/office/2006/metadata/properties" ma:root="true" ma:fieldsID="36e1bb059f83a1c6e7a2e882f77d6670" ns2:_="" ns3:_="">
    <xsd:import namespace="ba8a89c9-77b0-4ccc-98c3-c9e803298a3e"/>
    <xsd:import namespace="cfb6d2a8-d536-4b2e-a91d-7dbf952b70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8a89c9-77b0-4ccc-98c3-c9e803298a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6d2a8-d536-4b2e-a91d-7dbf952b706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dd7c358-8608-478a-ad98-7ff207a39c1a}" ma:internalName="TaxCatchAll" ma:showField="CatchAllData" ma:web="cfb6d2a8-d536-4b2e-a91d-7dbf952b70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B8BDE2-A6DB-4AF3-99EC-F21D82BA37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40F7B9-4B4D-48E8-861C-01EFF7BB2E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BCDBF2-C71E-4E23-B28A-62E15E2EFC28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1378</Words>
  <Application>Microsoft Office PowerPoint</Application>
  <PresentationFormat>Widescreen</PresentationFormat>
  <Paragraphs>171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Cacho</vt:lpstr>
      <vt:lpstr>     Pontuação            Vírgula / Ponto e vírgula</vt:lpstr>
      <vt:lpstr>Apresentação do PowerPoint</vt:lpstr>
      <vt:lpstr>Tipos de Pontuação</vt:lpstr>
      <vt:lpstr>Apresentação do PowerPoint</vt:lpstr>
      <vt:lpstr>Apresentação do PowerPoint</vt:lpstr>
      <vt:lpstr>O Mistério da Herança </vt:lpstr>
      <vt:lpstr>Apresentação do PowerPoint</vt:lpstr>
      <vt:lpstr>Apresentação do PowerPoint</vt:lpstr>
      <vt:lpstr>Pontue: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a vírgula?  1. Para isolar o vocativo:</vt:lpstr>
      <vt:lpstr>Apresentação do PowerPoint</vt:lpstr>
      <vt:lpstr> 2. Separar elementos que exercem a mesma função sintática:</vt:lpstr>
      <vt:lpstr> 3. Para isolar termos explicativos:</vt:lpstr>
      <vt:lpstr>4. Para  separar expressões/termos que denotam lugar, tempo ou  modo(adjuntos adverbiais) deslocados:</vt:lpstr>
      <vt:lpstr>5. Para separar orações independentes:</vt:lpstr>
      <vt:lpstr>Antes de todas as conjunções adversativas:</vt:lpstr>
      <vt:lpstr>Apresentação do PowerPoint</vt:lpstr>
      <vt:lpstr>QUANDO NÃO EMPREGAR VÍRGULA?</vt:lpstr>
      <vt:lpstr>Para separar verbo do complemento:</vt:lpstr>
      <vt:lpstr>Apresentação do PowerPoint</vt:lpstr>
      <vt:lpstr>Apresentação do PowerPoint</vt:lpstr>
      <vt:lpstr>Apresentação do PowerPoint</vt:lpstr>
      <vt:lpstr>Apresentação do PowerPoint</vt:lpstr>
      <vt:lpstr>    Atividades: a pontuação em     seus diferentes contextos de uso:</vt:lpstr>
      <vt:lpstr>A menina bonita, que mora ao meu lado, sempre me cumprimenta. Eu, gentilmente, aceno para ela, com alegria digo "bom dia" ou "boa tarde".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Pontuação uso da vírgula e do ponto e vírgula</dc:title>
  <dc:creator>cliente</dc:creator>
  <cp:lastModifiedBy>gelise alfena</cp:lastModifiedBy>
  <cp:revision>105</cp:revision>
  <dcterms:created xsi:type="dcterms:W3CDTF">2020-10-20T00:05:37Z</dcterms:created>
  <dcterms:modified xsi:type="dcterms:W3CDTF">2021-05-19T22:22:33Z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2020-10-20T00:00:00Z</vt:filetime>
  </property>
  <property fmtid="{D5CDD505-2E9C-101B-9397-08002B2CF9AE}" pid="5" name="ContentTypeId">
    <vt:lpwstr>0x010100C5BBF3A9FCC9814AAA93F10685DF98E5</vt:lpwstr>
  </property>
</Properties>
</file>