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png"/>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73" r:id="rId4"/>
    <p:sldId id="257" r:id="rId5"/>
    <p:sldId id="258" r:id="rId6"/>
    <p:sldId id="259" r:id="rId7"/>
    <p:sldId id="260" r:id="rId8"/>
    <p:sldId id="275"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pt-BR"/>
              <a:t>Clique para editar o título Mestre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84298B9-5E5F-4501-92E8-7817A95BD8FC}" type="datetimeFigureOut">
              <a:rPr lang="pt-BR" smtClean="0"/>
              <a:t>15/03/2023</a:t>
            </a:fld>
            <a:endParaRPr lang="pt-BR"/>
          </a:p>
        </p:txBody>
      </p:sp>
      <p:sp>
        <p:nvSpPr>
          <p:cNvPr id="5" name="Footer Placeholder 4"/>
          <p:cNvSpPr>
            <a:spLocks noGrp="1"/>
          </p:cNvSpPr>
          <p:nvPr>
            <p:ph type="ftr" sz="quarter" idx="11"/>
          </p:nvPr>
        </p:nvSpPr>
        <p:spPr>
          <a:xfrm>
            <a:off x="2416500" y="329307"/>
            <a:ext cx="4973915" cy="309201"/>
          </a:xfrm>
        </p:spPr>
        <p:txBody>
          <a:bodyPr/>
          <a:lstStyle/>
          <a:p>
            <a:endParaRPr lang="pt-BR"/>
          </a:p>
        </p:txBody>
      </p:sp>
      <p:sp>
        <p:nvSpPr>
          <p:cNvPr id="6" name="Slide Number Placeholder 5"/>
          <p:cNvSpPr>
            <a:spLocks noGrp="1"/>
          </p:cNvSpPr>
          <p:nvPr>
            <p:ph type="sldNum" sz="quarter" idx="12"/>
          </p:nvPr>
        </p:nvSpPr>
        <p:spPr>
          <a:xfrm>
            <a:off x="1437664" y="798973"/>
            <a:ext cx="811019" cy="503578"/>
          </a:xfrm>
        </p:spPr>
        <p:txBody>
          <a:bodyPr/>
          <a:lstStyle/>
          <a:p>
            <a:fld id="{C9B48F31-1818-45F6-B133-6439F9A9A853}" type="slidenum">
              <a:rPr lang="pt-BR" smtClean="0"/>
              <a:t>‹nº›</a:t>
            </a:fld>
            <a:endParaRPr lang="pt-B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99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4298B9-5E5F-4501-92E8-7817A95BD8FC}" type="datetimeFigureOut">
              <a:rPr lang="pt-BR" smtClean="0"/>
              <a:t>15/03/2023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B48F31-1818-45F6-B133-6439F9A9A853}" type="slidenum">
              <a:rPr lang="pt-BR" smtClean="0"/>
              <a:t>‹nº›</a:t>
            </a:fld>
            <a:endParaRPr lang="pt-B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649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4298B9-5E5F-4501-92E8-7817A95BD8FC}" type="datetimeFigureOut">
              <a:rPr lang="pt-BR" smtClean="0"/>
              <a:t>15/03/2023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B48F31-1818-45F6-B133-6439F9A9A853}" type="slidenum">
              <a:rPr lang="pt-BR" smtClean="0"/>
              <a:t>‹nº›</a:t>
            </a:fld>
            <a:endParaRPr lang="pt-B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103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4298B9-5E5F-4501-92E8-7817A95BD8FC}" type="datetimeFigureOut">
              <a:rPr lang="pt-BR" smtClean="0"/>
              <a:t>15/03/2023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B48F31-1818-45F6-B133-6439F9A9A853}" type="slidenum">
              <a:rPr lang="pt-BR" smtClean="0"/>
              <a:t>‹nº›</a:t>
            </a:fld>
            <a:endParaRPr lang="pt-B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460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pt-BR"/>
              <a:t>Clique para editar o título Mestre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84298B9-5E5F-4501-92E8-7817A95BD8FC}" type="datetimeFigureOut">
              <a:rPr lang="pt-BR" smtClean="0"/>
              <a:t>15/03/2023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B48F31-1818-45F6-B133-6439F9A9A853}" type="slidenum">
              <a:rPr lang="pt-BR" smtClean="0"/>
              <a:t>‹nº›</a:t>
            </a:fld>
            <a:endParaRPr lang="pt-B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1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84298B9-5E5F-4501-92E8-7817A95BD8FC}" type="datetimeFigureOut">
              <a:rPr lang="pt-BR" smtClean="0"/>
              <a:t>15/03/2023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9B48F31-1818-45F6-B133-6439F9A9A853}" type="slidenum">
              <a:rPr lang="pt-BR" smtClean="0"/>
              <a:t>‹nº›</a:t>
            </a:fld>
            <a:endParaRPr lang="pt-B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0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447191" y="2824269"/>
            <a:ext cx="4645152"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412362" y="2821491"/>
            <a:ext cx="46451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84298B9-5E5F-4501-92E8-7817A95BD8FC}" type="datetimeFigureOut">
              <a:rPr lang="pt-BR" smtClean="0"/>
              <a:t>15/03/2023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9B48F31-1818-45F6-B133-6439F9A9A853}" type="slidenum">
              <a:rPr lang="pt-BR" smtClean="0"/>
              <a:t>‹nº›</a:t>
            </a:fld>
            <a:endParaRPr lang="pt-B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923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84298B9-5E5F-4501-92E8-7817A95BD8FC}" type="datetimeFigureOut">
              <a:rPr lang="pt-BR" smtClean="0"/>
              <a:t>15/03/2023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9B48F31-1818-45F6-B133-6439F9A9A853}" type="slidenum">
              <a:rPr lang="pt-BR" smtClean="0"/>
              <a:t>‹nº›</a:t>
            </a:fld>
            <a:endParaRPr lang="pt-B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892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298B9-5E5F-4501-92E8-7817A95BD8FC}" type="datetimeFigureOut">
              <a:rPr lang="pt-BR" smtClean="0"/>
              <a:t>15/03/2023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9B48F31-1818-45F6-B133-6439F9A9A853}" type="slidenum">
              <a:rPr lang="pt-BR" smtClean="0"/>
              <a:t>‹nº›</a:t>
            </a:fld>
            <a:endParaRPr lang="pt-BR"/>
          </a:p>
        </p:txBody>
      </p:sp>
    </p:spTree>
    <p:extLst>
      <p:ext uri="{BB962C8B-B14F-4D97-AF65-F5344CB8AC3E}">
        <p14:creationId xmlns:p14="http://schemas.microsoft.com/office/powerpoint/2010/main" val="1249794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84298B9-5E5F-4501-92E8-7817A95BD8FC}" type="datetimeFigureOut">
              <a:rPr lang="pt-BR" smtClean="0"/>
              <a:t>15/03/2023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9B48F31-1818-45F6-B133-6439F9A9A853}" type="slidenum">
              <a:rPr lang="pt-BR" smtClean="0"/>
              <a:t>‹nº›</a:t>
            </a:fld>
            <a:endParaRPr lang="pt-B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611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84298B9-5E5F-4501-92E8-7817A95BD8FC}" type="datetimeFigureOut">
              <a:rPr lang="pt-BR" smtClean="0"/>
              <a:t>15/03/2023</a:t>
            </a:fld>
            <a:endParaRPr lang="pt-BR"/>
          </a:p>
        </p:txBody>
      </p:sp>
      <p:sp>
        <p:nvSpPr>
          <p:cNvPr id="6" name="Footer Placeholder 5"/>
          <p:cNvSpPr>
            <a:spLocks noGrp="1"/>
          </p:cNvSpPr>
          <p:nvPr>
            <p:ph type="ftr" sz="quarter" idx="11"/>
          </p:nvPr>
        </p:nvSpPr>
        <p:spPr>
          <a:xfrm>
            <a:off x="1447382" y="318640"/>
            <a:ext cx="5541004" cy="320931"/>
          </a:xfrm>
        </p:spPr>
        <p:txBody>
          <a:bodyPr/>
          <a:lstStyle/>
          <a:p>
            <a:endParaRPr lang="pt-BR"/>
          </a:p>
        </p:txBody>
      </p:sp>
      <p:sp>
        <p:nvSpPr>
          <p:cNvPr id="7" name="Slide Number Placeholder 6"/>
          <p:cNvSpPr>
            <a:spLocks noGrp="1"/>
          </p:cNvSpPr>
          <p:nvPr>
            <p:ph type="sldNum" sz="quarter" idx="12"/>
          </p:nvPr>
        </p:nvSpPr>
        <p:spPr/>
        <p:txBody>
          <a:bodyPr/>
          <a:lstStyle/>
          <a:p>
            <a:fld id="{C9B48F31-1818-45F6-B133-6439F9A9A853}" type="slidenum">
              <a:rPr lang="pt-BR" smtClean="0"/>
              <a:t>‹nº›</a:t>
            </a:fld>
            <a:endParaRPr lang="pt-B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685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84298B9-5E5F-4501-92E8-7817A95BD8FC}" type="datetimeFigureOut">
              <a:rPr lang="pt-BR" smtClean="0"/>
              <a:t>15/03/2023</a:t>
            </a:fld>
            <a:endParaRPr lang="pt-B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9B48F31-1818-45F6-B133-6439F9A9A853}" type="slidenum">
              <a:rPr lang="pt-BR" smtClean="0"/>
              <a:t>‹nº›</a:t>
            </a:fld>
            <a:endParaRPr lang="pt-B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914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F20D6-9CD3-3F9E-9495-A479D8EEE707}"/>
              </a:ext>
            </a:extLst>
          </p:cNvPr>
          <p:cNvSpPr>
            <a:spLocks noGrp="1"/>
          </p:cNvSpPr>
          <p:nvPr>
            <p:ph type="ctrTitle"/>
          </p:nvPr>
        </p:nvSpPr>
        <p:spPr>
          <a:xfrm>
            <a:off x="1435579" y="345098"/>
            <a:ext cx="9320842" cy="2541431"/>
          </a:xfrm>
        </p:spPr>
        <p:txBody>
          <a:bodyPr>
            <a:normAutofit/>
          </a:bodyPr>
          <a:lstStyle/>
          <a:p>
            <a:r>
              <a:rPr lang="pt-BR" dirty="0"/>
              <a:t>Modelos evolutivos</a:t>
            </a:r>
          </a:p>
        </p:txBody>
      </p:sp>
      <p:sp>
        <p:nvSpPr>
          <p:cNvPr id="3" name="Subtítulo 2">
            <a:extLst>
              <a:ext uri="{FF2B5EF4-FFF2-40B4-BE49-F238E27FC236}">
                <a16:creationId xmlns:a16="http://schemas.microsoft.com/office/drawing/2014/main" id="{7DE3A4AB-45FD-6018-E675-5A2249E7F5EF}"/>
              </a:ext>
            </a:extLst>
          </p:cNvPr>
          <p:cNvSpPr>
            <a:spLocks noGrp="1"/>
          </p:cNvSpPr>
          <p:nvPr>
            <p:ph type="subTitle" idx="1"/>
          </p:nvPr>
        </p:nvSpPr>
        <p:spPr>
          <a:xfrm>
            <a:off x="1435580" y="3056604"/>
            <a:ext cx="9320841" cy="977621"/>
          </a:xfrm>
        </p:spPr>
        <p:txBody>
          <a:bodyPr/>
          <a:lstStyle/>
          <a:p>
            <a:r>
              <a:rPr lang="pt-BR" dirty="0"/>
              <a:t>Engenharia de software I – Fatec Presidente Prudente</a:t>
            </a:r>
          </a:p>
          <a:p>
            <a:r>
              <a:rPr lang="pt-BR" dirty="0"/>
              <a:t>Análise e desenvolvimento de sistemas – 2</a:t>
            </a:r>
            <a:r>
              <a:rPr lang="pt-BR" b="1" i="0" dirty="0">
                <a:solidFill>
                  <a:srgbClr val="202124"/>
                </a:solidFill>
                <a:effectLst/>
                <a:latin typeface="arial" panose="020B0604020202020204" pitchFamily="34" charset="0"/>
              </a:rPr>
              <a:t>º </a:t>
            </a:r>
            <a:r>
              <a:rPr lang="pt-BR" dirty="0">
                <a:solidFill>
                  <a:srgbClr val="202124"/>
                </a:solidFill>
              </a:rPr>
              <a:t>semestre - noite</a:t>
            </a:r>
            <a:endParaRPr lang="pt-BR" dirty="0"/>
          </a:p>
        </p:txBody>
      </p:sp>
    </p:spTree>
    <p:extLst>
      <p:ext uri="{BB962C8B-B14F-4D97-AF65-F5344CB8AC3E}">
        <p14:creationId xmlns:p14="http://schemas.microsoft.com/office/powerpoint/2010/main" val="3326917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objetivos</a:t>
            </a:r>
          </a:p>
        </p:txBody>
      </p:sp>
      <p:pic>
        <p:nvPicPr>
          <p:cNvPr id="16" name="Espaço Reservado para Conteúdo 15">
            <a:extLst>
              <a:ext uri="{FF2B5EF4-FFF2-40B4-BE49-F238E27FC236}">
                <a16:creationId xmlns:a16="http://schemas.microsoft.com/office/drawing/2014/main" id="{AFED161C-95F5-5028-14C7-240BE04E88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092616"/>
            <a:ext cx="6013450" cy="4071105"/>
          </a:xfrm>
        </p:spPr>
      </p:pic>
    </p:spTree>
    <p:extLst>
      <p:ext uri="{BB962C8B-B14F-4D97-AF65-F5344CB8AC3E}">
        <p14:creationId xmlns:p14="http://schemas.microsoft.com/office/powerpoint/2010/main" val="4117580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Análise de riscos</a:t>
            </a:r>
          </a:p>
        </p:txBody>
      </p:sp>
      <p:pic>
        <p:nvPicPr>
          <p:cNvPr id="6" name="Espaço Reservado para Conteúdo 5">
            <a:extLst>
              <a:ext uri="{FF2B5EF4-FFF2-40B4-BE49-F238E27FC236}">
                <a16:creationId xmlns:a16="http://schemas.microsoft.com/office/drawing/2014/main" id="{B6D23C42-E3A7-2991-033F-D1EBD4774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092616"/>
            <a:ext cx="6013450" cy="4071105"/>
          </a:xfrm>
        </p:spPr>
      </p:pic>
    </p:spTree>
    <p:extLst>
      <p:ext uri="{BB962C8B-B14F-4D97-AF65-F5344CB8AC3E}">
        <p14:creationId xmlns:p14="http://schemas.microsoft.com/office/powerpoint/2010/main" val="1384511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Desenvolvimento e</a:t>
            </a:r>
            <a:br>
              <a:rPr lang="pt-BR" dirty="0"/>
            </a:br>
            <a:r>
              <a:rPr lang="pt-BR" dirty="0"/>
              <a:t>verificação</a:t>
            </a:r>
          </a:p>
        </p:txBody>
      </p:sp>
      <p:pic>
        <p:nvPicPr>
          <p:cNvPr id="6" name="Espaço Reservado para Conteúdo 5">
            <a:extLst>
              <a:ext uri="{FF2B5EF4-FFF2-40B4-BE49-F238E27FC236}">
                <a16:creationId xmlns:a16="http://schemas.microsoft.com/office/drawing/2014/main" id="{B8C10BFA-F844-78F4-A1C0-83885DD662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092616"/>
            <a:ext cx="6013450" cy="4071105"/>
          </a:xfrm>
        </p:spPr>
      </p:pic>
    </p:spTree>
    <p:extLst>
      <p:ext uri="{BB962C8B-B14F-4D97-AF65-F5344CB8AC3E}">
        <p14:creationId xmlns:p14="http://schemas.microsoft.com/office/powerpoint/2010/main" val="3284348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Avaliação e planejamento</a:t>
            </a:r>
          </a:p>
        </p:txBody>
      </p:sp>
      <p:pic>
        <p:nvPicPr>
          <p:cNvPr id="6" name="Espaço Reservado para Conteúdo 5">
            <a:extLst>
              <a:ext uri="{FF2B5EF4-FFF2-40B4-BE49-F238E27FC236}">
                <a16:creationId xmlns:a16="http://schemas.microsoft.com/office/drawing/2014/main" id="{4E3840E6-6854-DAD1-20A5-B1A3A317A8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092616"/>
            <a:ext cx="6013450" cy="4071105"/>
          </a:xfrm>
        </p:spPr>
      </p:pic>
    </p:spTree>
    <p:extLst>
      <p:ext uri="{BB962C8B-B14F-4D97-AF65-F5344CB8AC3E}">
        <p14:creationId xmlns:p14="http://schemas.microsoft.com/office/powerpoint/2010/main" val="2598027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DESENVOLVIMENTO BASEADO EM COMPONENTES</a:t>
            </a:r>
          </a:p>
        </p:txBody>
      </p:sp>
      <p:sp>
        <p:nvSpPr>
          <p:cNvPr id="3" name="Espaço Reservado para Conteúdo 2">
            <a:extLst>
              <a:ext uri="{FF2B5EF4-FFF2-40B4-BE49-F238E27FC236}">
                <a16:creationId xmlns:a16="http://schemas.microsoft.com/office/drawing/2014/main" id="{695FBE6C-08F9-AF5F-5941-927C0FF73B8E}"/>
              </a:ext>
            </a:extLst>
          </p:cNvPr>
          <p:cNvSpPr>
            <a:spLocks noGrp="1"/>
          </p:cNvSpPr>
          <p:nvPr>
            <p:ph idx="1"/>
          </p:nvPr>
        </p:nvSpPr>
        <p:spPr/>
        <p:txBody>
          <a:bodyPr/>
          <a:lstStyle/>
          <a:p>
            <a:pPr>
              <a:buFont typeface="Wingdings" panose="05000000000000000000" pitchFamily="2" charset="2"/>
              <a:buChar char="§"/>
            </a:pPr>
            <a:r>
              <a:rPr lang="pt-BR" dirty="0"/>
              <a:t>É uma abordagem em que os sistemas são construídos a partir de componentes reutilizáveis e independentes, permitindo que os desenvolvedores construam sistemas complexos a partir de componentes pré-fabricados.</a:t>
            </a:r>
          </a:p>
          <a:p>
            <a:pPr>
              <a:buFont typeface="Wingdings" panose="05000000000000000000" pitchFamily="2" charset="2"/>
              <a:buChar char="§"/>
            </a:pPr>
            <a:r>
              <a:rPr lang="pt-BR" dirty="0"/>
              <a:t>Pressman considera o desenvolvimento baseado em componentes um “braço” do modelo </a:t>
            </a:r>
            <a:r>
              <a:rPr lang="pt-BR"/>
              <a:t>espiral.</a:t>
            </a:r>
            <a:endParaRPr lang="pt-BR" dirty="0"/>
          </a:p>
        </p:txBody>
      </p:sp>
    </p:spTree>
    <p:extLst>
      <p:ext uri="{BB962C8B-B14F-4D97-AF65-F5344CB8AC3E}">
        <p14:creationId xmlns:p14="http://schemas.microsoft.com/office/powerpoint/2010/main" val="3709977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74CE09B5-F5B1-1F68-B5F0-0E07B2C765C8}"/>
              </a:ext>
            </a:extLst>
          </p:cNvPr>
          <p:cNvPicPr>
            <a:picLocks noChangeAspect="1"/>
          </p:cNvPicPr>
          <p:nvPr/>
        </p:nvPicPr>
        <p:blipFill>
          <a:blip r:embed="rId2"/>
          <a:stretch>
            <a:fillRect/>
          </a:stretch>
        </p:blipFill>
        <p:spPr>
          <a:xfrm>
            <a:off x="0" y="3184"/>
            <a:ext cx="12192000" cy="6851632"/>
          </a:xfrm>
          <a:prstGeom prst="rect">
            <a:avLst/>
          </a:prstGeom>
        </p:spPr>
      </p:pic>
      <p:sp>
        <p:nvSpPr>
          <p:cNvPr id="3" name="Título 1">
            <a:extLst>
              <a:ext uri="{FF2B5EF4-FFF2-40B4-BE49-F238E27FC236}">
                <a16:creationId xmlns:a16="http://schemas.microsoft.com/office/drawing/2014/main" id="{5F4E0C35-6EC1-8D25-7210-F5C394C672FF}"/>
              </a:ext>
            </a:extLst>
          </p:cNvPr>
          <p:cNvSpPr txBox="1">
            <a:spLocks/>
          </p:cNvSpPr>
          <p:nvPr/>
        </p:nvSpPr>
        <p:spPr>
          <a:xfrm>
            <a:off x="284545" y="286871"/>
            <a:ext cx="4601222" cy="52891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3600" dirty="0"/>
              <a:t>CAPAS ALTERNATIVAS</a:t>
            </a:r>
          </a:p>
        </p:txBody>
      </p:sp>
    </p:spTree>
    <p:extLst>
      <p:ext uri="{BB962C8B-B14F-4D97-AF65-F5344CB8AC3E}">
        <p14:creationId xmlns:p14="http://schemas.microsoft.com/office/powerpoint/2010/main" val="1830936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93EA4092-1532-6460-AADB-827A6816CD43}"/>
              </a:ext>
            </a:extLst>
          </p:cNvPr>
          <p:cNvPicPr>
            <a:picLocks noChangeAspect="1"/>
          </p:cNvPicPr>
          <p:nvPr/>
        </p:nvPicPr>
        <p:blipFill>
          <a:blip r:embed="rId2"/>
          <a:stretch>
            <a:fillRect/>
          </a:stretch>
        </p:blipFill>
        <p:spPr>
          <a:xfrm>
            <a:off x="0" y="0"/>
            <a:ext cx="12192000" cy="6858000"/>
          </a:xfrm>
          <a:prstGeom prst="rect">
            <a:avLst/>
          </a:prstGeom>
        </p:spPr>
      </p:pic>
      <p:sp>
        <p:nvSpPr>
          <p:cNvPr id="3" name="Título 1">
            <a:extLst>
              <a:ext uri="{FF2B5EF4-FFF2-40B4-BE49-F238E27FC236}">
                <a16:creationId xmlns:a16="http://schemas.microsoft.com/office/drawing/2014/main" id="{5F4E0C35-6EC1-8D25-7210-F5C394C672FF}"/>
              </a:ext>
            </a:extLst>
          </p:cNvPr>
          <p:cNvSpPr txBox="1">
            <a:spLocks/>
          </p:cNvSpPr>
          <p:nvPr/>
        </p:nvSpPr>
        <p:spPr>
          <a:xfrm>
            <a:off x="284545" y="286871"/>
            <a:ext cx="4601222" cy="52891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3600" dirty="0">
                <a:solidFill>
                  <a:schemeClr val="bg1"/>
                </a:solidFill>
              </a:rPr>
              <a:t>CAPAS ALTERNATIVAS</a:t>
            </a:r>
          </a:p>
        </p:txBody>
      </p:sp>
    </p:spTree>
    <p:extLst>
      <p:ext uri="{BB962C8B-B14F-4D97-AF65-F5344CB8AC3E}">
        <p14:creationId xmlns:p14="http://schemas.microsoft.com/office/powerpoint/2010/main" val="307742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5F4E0C35-6EC1-8D25-7210-F5C394C672FF}"/>
              </a:ext>
            </a:extLst>
          </p:cNvPr>
          <p:cNvSpPr txBox="1">
            <a:spLocks/>
          </p:cNvSpPr>
          <p:nvPr/>
        </p:nvSpPr>
        <p:spPr>
          <a:xfrm>
            <a:off x="1617958" y="591671"/>
            <a:ext cx="8956084" cy="1165305"/>
          </a:xfrm>
          <a:prstGeom prst="rect">
            <a:avLst/>
          </a:prstGeom>
        </p:spPr>
        <p:txBody>
          <a:bodyPr>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6000" dirty="0"/>
              <a:t>Modelo INCREMENTAL</a:t>
            </a:r>
          </a:p>
        </p:txBody>
      </p:sp>
      <p:pic>
        <p:nvPicPr>
          <p:cNvPr id="4" name="Imagem 3">
            <a:extLst>
              <a:ext uri="{FF2B5EF4-FFF2-40B4-BE49-F238E27FC236}">
                <a16:creationId xmlns:a16="http://schemas.microsoft.com/office/drawing/2014/main" id="{6CD74B79-3DAC-6A8C-D3AB-54B458C6E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339" y="2022991"/>
            <a:ext cx="7725322" cy="2812017"/>
          </a:xfrm>
          <a:prstGeom prst="rect">
            <a:avLst/>
          </a:prstGeom>
        </p:spPr>
      </p:pic>
    </p:spTree>
    <p:extLst>
      <p:ext uri="{BB962C8B-B14F-4D97-AF65-F5344CB8AC3E}">
        <p14:creationId xmlns:p14="http://schemas.microsoft.com/office/powerpoint/2010/main" val="95112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a:xfrm>
            <a:off x="1236307" y="1908195"/>
            <a:ext cx="3548733" cy="1125121"/>
          </a:xfrm>
        </p:spPr>
        <p:txBody>
          <a:bodyPr>
            <a:normAutofit/>
          </a:bodyPr>
          <a:lstStyle/>
          <a:p>
            <a:pPr algn="ctr"/>
            <a:r>
              <a:rPr lang="pt-BR" dirty="0"/>
              <a:t>INTRODUÇÃO AO MODELO INCREMENTAL</a:t>
            </a:r>
          </a:p>
        </p:txBody>
      </p:sp>
      <p:sp>
        <p:nvSpPr>
          <p:cNvPr id="12" name="Espaço Reservado para Conteúdo 11">
            <a:extLst>
              <a:ext uri="{FF2B5EF4-FFF2-40B4-BE49-F238E27FC236}">
                <a16:creationId xmlns:a16="http://schemas.microsoft.com/office/drawing/2014/main" id="{FD571D54-0290-C090-B1EC-DDDE5AA9785B}"/>
              </a:ext>
            </a:extLst>
          </p:cNvPr>
          <p:cNvSpPr>
            <a:spLocks noGrp="1"/>
          </p:cNvSpPr>
          <p:nvPr>
            <p:ph idx="1"/>
          </p:nvPr>
        </p:nvSpPr>
        <p:spPr>
          <a:xfrm>
            <a:off x="710438" y="2756228"/>
            <a:ext cx="4600470" cy="3422902"/>
          </a:xfrm>
        </p:spPr>
        <p:txBody>
          <a:bodyPr>
            <a:normAutofit/>
          </a:bodyPr>
          <a:lstStyle/>
          <a:p>
            <a:r>
              <a:rPr lang="pt-BR" sz="1400" dirty="0"/>
              <a:t>O modelo de desenvolvimento incremental é uma abordagem iterativa e incremental de desenvolvimento de software, onde o produto final é construído por meio de incrementos adicionais de funcionalidade. Ele foi criado pela ESA em 1991 como uma alternativa ao modelo linear sequencial. Cada incremento passa por um ciclo iterativo de análise de requisitos, projeto, implementação, testes e entrega, tornando o processo mais eficiente e adaptável.</a:t>
            </a:r>
          </a:p>
        </p:txBody>
      </p:sp>
      <p:pic>
        <p:nvPicPr>
          <p:cNvPr id="17" name="Imagem 16">
            <a:extLst>
              <a:ext uri="{FF2B5EF4-FFF2-40B4-BE49-F238E27FC236}">
                <a16:creationId xmlns:a16="http://schemas.microsoft.com/office/drawing/2014/main" id="{360FE488-6D40-0F02-A793-F703F328ACF1}"/>
              </a:ext>
            </a:extLst>
          </p:cNvPr>
          <p:cNvPicPr>
            <a:picLocks noChangeAspect="1"/>
          </p:cNvPicPr>
          <p:nvPr/>
        </p:nvPicPr>
        <p:blipFill>
          <a:blip r:embed="rId2"/>
          <a:stretch>
            <a:fillRect/>
          </a:stretch>
        </p:blipFill>
        <p:spPr>
          <a:xfrm>
            <a:off x="6096000" y="1725623"/>
            <a:ext cx="5045566" cy="3003313"/>
          </a:xfrm>
          <a:prstGeom prst="rect">
            <a:avLst/>
          </a:prstGeom>
        </p:spPr>
      </p:pic>
    </p:spTree>
    <p:extLst>
      <p:ext uri="{BB962C8B-B14F-4D97-AF65-F5344CB8AC3E}">
        <p14:creationId xmlns:p14="http://schemas.microsoft.com/office/powerpoint/2010/main" val="196370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O modelo incremental</a:t>
            </a:r>
          </a:p>
        </p:txBody>
      </p:sp>
      <p:pic>
        <p:nvPicPr>
          <p:cNvPr id="8" name="Espaço Reservado para Conteúdo 7" descr="Diagrama">
            <a:extLst>
              <a:ext uri="{FF2B5EF4-FFF2-40B4-BE49-F238E27FC236}">
                <a16:creationId xmlns:a16="http://schemas.microsoft.com/office/drawing/2014/main" id="{DF2314E8-EB26-F880-E29B-541633A22B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435978"/>
            <a:ext cx="6013450" cy="3384381"/>
          </a:xfrm>
        </p:spPr>
      </p:pic>
      <p:sp>
        <p:nvSpPr>
          <p:cNvPr id="6" name="Espaço Reservado para Texto 5">
            <a:extLst>
              <a:ext uri="{FF2B5EF4-FFF2-40B4-BE49-F238E27FC236}">
                <a16:creationId xmlns:a16="http://schemas.microsoft.com/office/drawing/2014/main" id="{C780BE8E-C6F1-3EC3-9D1E-6BBBD48231CB}"/>
              </a:ext>
            </a:extLst>
          </p:cNvPr>
          <p:cNvSpPr>
            <a:spLocks noGrp="1"/>
          </p:cNvSpPr>
          <p:nvPr>
            <p:ph type="body" sz="half" idx="2"/>
          </p:nvPr>
        </p:nvSpPr>
        <p:spPr/>
        <p:txBody>
          <a:bodyPr>
            <a:normAutofit fontScale="92500" lnSpcReduction="20000"/>
          </a:bodyPr>
          <a:lstStyle/>
          <a:p>
            <a:r>
              <a:rPr lang="pt-BR" dirty="0"/>
              <a:t>O modelo incremental combina elementos do modelo cascata (aplicado repetidamente) com a filosofia iterativa da prototipação. O objetivo é trabalhar junto do usuário para descobrir seus requisitos, de maneira incremental, até que o produto final seja obtido. Esse modelo é o mais apropriado para sistemas pequenos</a:t>
            </a:r>
          </a:p>
        </p:txBody>
      </p:sp>
    </p:spTree>
    <p:extLst>
      <p:ext uri="{BB962C8B-B14F-4D97-AF65-F5344CB8AC3E}">
        <p14:creationId xmlns:p14="http://schemas.microsoft.com/office/powerpoint/2010/main" val="335288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ço Reservado para Texto Vertical 11">
            <a:extLst>
              <a:ext uri="{FF2B5EF4-FFF2-40B4-BE49-F238E27FC236}">
                <a16:creationId xmlns:a16="http://schemas.microsoft.com/office/drawing/2014/main" id="{8884AE48-7A50-5AA9-7F65-35A4BCFE7025}"/>
              </a:ext>
            </a:extLst>
          </p:cNvPr>
          <p:cNvSpPr>
            <a:spLocks noGrp="1"/>
          </p:cNvSpPr>
          <p:nvPr>
            <p:ph type="body" orient="vert" idx="1"/>
          </p:nvPr>
        </p:nvSpPr>
        <p:spPr>
          <a:xfrm rot="16200000">
            <a:off x="6654701" y="76921"/>
            <a:ext cx="3410508" cy="7133148"/>
          </a:xfrm>
        </p:spPr>
        <p:txBody>
          <a:bodyPr/>
          <a:lstStyle/>
          <a:p>
            <a:r>
              <a:rPr lang="pt-BR" dirty="0"/>
              <a:t>A versão inicial geralmente é o núcleo do produto , pois é a parte mais importante, e a evolução do produto acontece quando novas características são adicionadas à medida que são sugeridas pelo cliente.</a:t>
            </a:r>
          </a:p>
          <a:p>
            <a:r>
              <a:rPr lang="pt-BR" dirty="0"/>
              <a:t>Esse modelo entrega um produto operacional a cada incremento, ou seja, um produto sem erros e pronto para o usuário utilizar. Mesmo que os primeiros incrementos sejam partes do produto, essas partes são operacionais e funcionam sem as outras.</a:t>
            </a:r>
          </a:p>
        </p:txBody>
      </p:sp>
      <p:pic>
        <p:nvPicPr>
          <p:cNvPr id="14" name="Imagem 13" descr="Diagrama&#10;&#10;Descrição gerada automaticamente">
            <a:extLst>
              <a:ext uri="{FF2B5EF4-FFF2-40B4-BE49-F238E27FC236}">
                <a16:creationId xmlns:a16="http://schemas.microsoft.com/office/drawing/2014/main" id="{BE3AA70F-42FF-D4C0-B04B-73AC64ED5D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77" y="2025898"/>
            <a:ext cx="4207383" cy="3235192"/>
          </a:xfrm>
          <a:prstGeom prst="rect">
            <a:avLst/>
          </a:prstGeom>
        </p:spPr>
      </p:pic>
    </p:spTree>
    <p:extLst>
      <p:ext uri="{BB962C8B-B14F-4D97-AF65-F5344CB8AC3E}">
        <p14:creationId xmlns:p14="http://schemas.microsoft.com/office/powerpoint/2010/main" val="59989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64B72C0-B98A-FAB2-FA62-12412416F7DE}"/>
              </a:ext>
            </a:extLst>
          </p:cNvPr>
          <p:cNvSpPr txBox="1"/>
          <p:nvPr/>
        </p:nvSpPr>
        <p:spPr>
          <a:xfrm>
            <a:off x="263596" y="2064025"/>
            <a:ext cx="5112832" cy="2031325"/>
          </a:xfrm>
          <a:prstGeom prst="rect">
            <a:avLst/>
          </a:prstGeom>
          <a:noFill/>
        </p:spPr>
        <p:txBody>
          <a:bodyPr wrap="square" rtlCol="0">
            <a:spAutoFit/>
          </a:bodyPr>
          <a:lstStyle/>
          <a:p>
            <a:pPr marL="285750" indent="-285750">
              <a:buFont typeface="Arial" panose="020B0604020202020204" pitchFamily="34" charset="0"/>
              <a:buChar char="•"/>
            </a:pPr>
            <a:r>
              <a:rPr lang="pt-BR" dirty="0"/>
              <a:t>No primeiro incremento de um produto que utiliza o modelo incremental temos apenas o essencial do produto, ou seja, os requisitos básicos que devem ser atendidos para o software entrar em operação. Portanto, no primeiro incremento muitos recursos complementares ainda não são entregues para os clientes.</a:t>
            </a:r>
          </a:p>
        </p:txBody>
      </p:sp>
      <p:pic>
        <p:nvPicPr>
          <p:cNvPr id="5" name="Imagem 4" descr="Diagrama&#10;&#10;Descrição gerada automaticamente">
            <a:extLst>
              <a:ext uri="{FF2B5EF4-FFF2-40B4-BE49-F238E27FC236}">
                <a16:creationId xmlns:a16="http://schemas.microsoft.com/office/drawing/2014/main" id="{B384045C-36F0-7841-A6F3-49B41F237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024" y="388732"/>
            <a:ext cx="5582420" cy="5122248"/>
          </a:xfrm>
          <a:prstGeom prst="rect">
            <a:avLst/>
          </a:prstGeom>
        </p:spPr>
      </p:pic>
    </p:spTree>
    <p:extLst>
      <p:ext uri="{BB962C8B-B14F-4D97-AF65-F5344CB8AC3E}">
        <p14:creationId xmlns:p14="http://schemas.microsoft.com/office/powerpoint/2010/main" val="278765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Espaço Reservado para Texto 3">
            <a:extLst>
              <a:ext uri="{FF2B5EF4-FFF2-40B4-BE49-F238E27FC236}">
                <a16:creationId xmlns:a16="http://schemas.microsoft.com/office/drawing/2014/main" id="{4ED43BF0-F1E1-2BF1-355B-66A2EC2CBE13}"/>
              </a:ext>
            </a:extLst>
          </p:cNvPr>
          <p:cNvSpPr>
            <a:spLocks noGrp="1"/>
          </p:cNvSpPr>
          <p:nvPr>
            <p:ph type="body" orient="vert" idx="1"/>
          </p:nvPr>
        </p:nvSpPr>
        <p:spPr>
          <a:xfrm>
            <a:off x="1432014" y="2528844"/>
            <a:ext cx="9603275" cy="3450613"/>
          </a:xfrm>
        </p:spPr>
        <p:txBody>
          <a:bodyPr vert="horz" lIns="91440" tIns="45720" rIns="91440" bIns="45720" rtlCol="0" anchor="ctr">
            <a:normAutofit/>
          </a:bodyPr>
          <a:lstStyle/>
          <a:p>
            <a:pPr indent="-228600">
              <a:buFont typeface="Arial" panose="020B0604020202020204" pitchFamily="34" charset="0"/>
              <a:buChar char="•"/>
            </a:pPr>
            <a:r>
              <a:rPr lang="pt-BR" dirty="0">
                <a:solidFill>
                  <a:srgbClr val="000000"/>
                </a:solidFill>
              </a:rPr>
              <a:t>Após o término do primeiro incremento o cliente utiliza e avalia esse incremento fornecendo posteriormente um resultado ou sugestão. Com base nesse resultado fornecido pelo cliente o próximo incremento é planejado considerando a modificação do primeiro incremento, caso seja necessário, de acordo com a sugestão do cliente. Após a liberação de cada incremento é realizado esse mesmo processo até que o produto esteja completo.</a:t>
            </a:r>
            <a:endParaRPr lang="en-US" dirty="0">
              <a:solidFill>
                <a:srgbClr val="000000"/>
              </a:solidFill>
            </a:endParaRPr>
          </a:p>
        </p:txBody>
      </p:sp>
      <p:pic>
        <p:nvPicPr>
          <p:cNvPr id="6" name="Imagem 5" descr="Desenho de personagem de desenho animado&#10;&#10;Descrição gerada automaticamente com confiança média">
            <a:extLst>
              <a:ext uri="{FF2B5EF4-FFF2-40B4-BE49-F238E27FC236}">
                <a16:creationId xmlns:a16="http://schemas.microsoft.com/office/drawing/2014/main" id="{15B897B8-9D11-9FEE-3175-C9D536FC4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445" y="264297"/>
            <a:ext cx="8141109" cy="2695212"/>
          </a:xfrm>
          <a:prstGeom prst="rect">
            <a:avLst/>
          </a:prstGeom>
        </p:spPr>
      </p:pic>
    </p:spTree>
    <p:extLst>
      <p:ext uri="{BB962C8B-B14F-4D97-AF65-F5344CB8AC3E}">
        <p14:creationId xmlns:p14="http://schemas.microsoft.com/office/powerpoint/2010/main" val="1666293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8C864-15BA-4784-8553-1B65D761C967}"/>
              </a:ext>
            </a:extLst>
          </p:cNvPr>
          <p:cNvSpPr>
            <a:spLocks noGrp="1"/>
          </p:cNvSpPr>
          <p:nvPr>
            <p:ph type="title"/>
          </p:nvPr>
        </p:nvSpPr>
        <p:spPr/>
        <p:txBody>
          <a:bodyPr/>
          <a:lstStyle/>
          <a:p>
            <a:r>
              <a:rPr lang="pt-BR" dirty="0"/>
              <a:t>VANTAGENS E DESVANTAGENS</a:t>
            </a:r>
          </a:p>
        </p:txBody>
      </p:sp>
      <p:sp>
        <p:nvSpPr>
          <p:cNvPr id="4" name="Espaço Reservado para Conteúdo 3">
            <a:extLst>
              <a:ext uri="{FF2B5EF4-FFF2-40B4-BE49-F238E27FC236}">
                <a16:creationId xmlns:a16="http://schemas.microsoft.com/office/drawing/2014/main" id="{1BCBD2D9-66BF-4A3B-889E-36D9F3DA39C8}"/>
              </a:ext>
            </a:extLst>
          </p:cNvPr>
          <p:cNvSpPr>
            <a:spLocks noGrp="1"/>
          </p:cNvSpPr>
          <p:nvPr>
            <p:ph sz="half" idx="1"/>
          </p:nvPr>
        </p:nvSpPr>
        <p:spPr/>
        <p:txBody>
          <a:bodyPr/>
          <a:lstStyle/>
          <a:p>
            <a:r>
              <a:rPr lang="pt-BR" dirty="0"/>
              <a:t>Mão de obra</a:t>
            </a:r>
          </a:p>
          <a:p>
            <a:r>
              <a:rPr lang="pt-BR" dirty="0"/>
              <a:t>Facilidade na documentação</a:t>
            </a:r>
          </a:p>
          <a:p>
            <a:r>
              <a:rPr lang="pt-BR" dirty="0"/>
              <a:t>Entrega e implementação rápida</a:t>
            </a:r>
          </a:p>
        </p:txBody>
      </p:sp>
      <p:sp>
        <p:nvSpPr>
          <p:cNvPr id="5" name="Espaço Reservado para Conteúdo 4">
            <a:extLst>
              <a:ext uri="{FF2B5EF4-FFF2-40B4-BE49-F238E27FC236}">
                <a16:creationId xmlns:a16="http://schemas.microsoft.com/office/drawing/2014/main" id="{B0EFB8E7-06C9-4C0D-9F15-BDFC7E091AA5}"/>
              </a:ext>
            </a:extLst>
          </p:cNvPr>
          <p:cNvSpPr>
            <a:spLocks noGrp="1"/>
          </p:cNvSpPr>
          <p:nvPr>
            <p:ph sz="half" idx="2"/>
          </p:nvPr>
        </p:nvSpPr>
        <p:spPr/>
        <p:txBody>
          <a:bodyPr/>
          <a:lstStyle/>
          <a:p>
            <a:r>
              <a:rPr lang="pt-BR" dirty="0"/>
              <a:t>Progresso não visível </a:t>
            </a:r>
          </a:p>
          <a:p>
            <a:r>
              <a:rPr lang="pt-BR" dirty="0"/>
              <a:t>Estrutura do sistema tende a se degradar com a adição dos novos incrementos</a:t>
            </a:r>
          </a:p>
        </p:txBody>
      </p:sp>
    </p:spTree>
    <p:extLst>
      <p:ext uri="{BB962C8B-B14F-4D97-AF65-F5344CB8AC3E}">
        <p14:creationId xmlns:p14="http://schemas.microsoft.com/office/powerpoint/2010/main" val="27663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5F4E0C35-6EC1-8D25-7210-F5C394C672FF}"/>
              </a:ext>
            </a:extLst>
          </p:cNvPr>
          <p:cNvSpPr txBox="1">
            <a:spLocks/>
          </p:cNvSpPr>
          <p:nvPr/>
        </p:nvSpPr>
        <p:spPr>
          <a:xfrm>
            <a:off x="2857414" y="600636"/>
            <a:ext cx="6477171" cy="1165305"/>
          </a:xfrm>
          <a:prstGeom prst="rect">
            <a:avLst/>
          </a:prstGeom>
        </p:spPr>
        <p:txBody>
          <a:bodyPr>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6000" dirty="0"/>
              <a:t>Modelo ESPIRAL</a:t>
            </a:r>
          </a:p>
        </p:txBody>
      </p:sp>
      <p:pic>
        <p:nvPicPr>
          <p:cNvPr id="7" name="Imagem 6">
            <a:extLst>
              <a:ext uri="{FF2B5EF4-FFF2-40B4-BE49-F238E27FC236}">
                <a16:creationId xmlns:a16="http://schemas.microsoft.com/office/drawing/2014/main" id="{2B67E1EB-6BEA-31F6-7120-E3F2ACA6B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883" y="1607480"/>
            <a:ext cx="5665694" cy="3643040"/>
          </a:xfrm>
          <a:prstGeom prst="rect">
            <a:avLst/>
          </a:prstGeom>
        </p:spPr>
      </p:pic>
    </p:spTree>
    <p:extLst>
      <p:ext uri="{BB962C8B-B14F-4D97-AF65-F5344CB8AC3E}">
        <p14:creationId xmlns:p14="http://schemas.microsoft.com/office/powerpoint/2010/main" val="384196498"/>
      </p:ext>
    </p:extLst>
  </p:cSld>
  <p:clrMapOvr>
    <a:masterClrMapping/>
  </p:clrMapOvr>
</p:sld>
</file>

<file path=ppt/theme/theme1.xml><?xml version="1.0" encoding="utf-8"?>
<a:theme xmlns:a="http://schemas.openxmlformats.org/drawingml/2006/main" name="Galeria">
  <a:themeElements>
    <a:clrScheme name="Ga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222</TotalTime>
  <Words>449</Words>
  <Application>Microsoft Office PowerPoint</Application>
  <PresentationFormat>Widescreen</PresentationFormat>
  <Paragraphs>28</Paragraphs>
  <Slides>16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16</vt:i4>
      </vt:variant>
    </vt:vector>
  </HeadingPairs>
  <TitlesOfParts>
    <vt:vector size="21" baseType="lpstr">
      <vt:lpstr>Arial</vt:lpstr>
      <vt:lpstr>Arial</vt:lpstr>
      <vt:lpstr>Gill Sans MT</vt:lpstr>
      <vt:lpstr>Wingdings</vt:lpstr>
      <vt:lpstr>Galeria</vt:lpstr>
      <vt:lpstr>Modelos evolutivos</vt:lpstr>
      <vt:lpstr>Apresentação do PowerPoint</vt:lpstr>
      <vt:lpstr>INTRODUÇÃO AO MODELO INCREMENTAL</vt:lpstr>
      <vt:lpstr>O modelo incremental</vt:lpstr>
      <vt:lpstr>Apresentação do PowerPoint</vt:lpstr>
      <vt:lpstr>Apresentação do PowerPoint</vt:lpstr>
      <vt:lpstr>Apresentação do PowerPoint</vt:lpstr>
      <vt:lpstr>VANTAGENS E DESVANTAGENS</vt:lpstr>
      <vt:lpstr>Apresentação do PowerPoint</vt:lpstr>
      <vt:lpstr>objetivos</vt:lpstr>
      <vt:lpstr>Análise de riscos</vt:lpstr>
      <vt:lpstr>Desenvolvimento e verificação</vt:lpstr>
      <vt:lpstr>Avaliação e planejamento</vt:lpstr>
      <vt:lpstr>DESENVOLVIMENTO BASEADO EM COMPONENTES</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Modelos evolutivos: incremental</dc:title>
  <dc:creator>RAFAEL SEIJI NASSO MOREIRA</dc:creator>
  <cp:lastModifiedBy>Windows 10</cp:lastModifiedBy>
  <cp:revision>9</cp:revision>
  <dcterms:created xsi:type="dcterms:W3CDTF">2023-03-14T02:42:25Z</dcterms:created>
  <dcterms:modified xsi:type="dcterms:W3CDTF">2023-03-15T16:59:00Z</dcterms:modified>
</cp:coreProperties>
</file>