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4" r:id="rId6"/>
    <p:sldId id="295" r:id="rId7"/>
    <p:sldId id="277" r:id="rId8"/>
    <p:sldId id="290" r:id="rId9"/>
    <p:sldId id="291" r:id="rId10"/>
    <p:sldId id="292" r:id="rId11"/>
    <p:sldId id="293" r:id="rId12"/>
    <p:sldId id="294" r:id="rId13"/>
    <p:sldId id="289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seiji" userId="fa7d646b96a1a791" providerId="LiveId" clId="{DAF9EDF9-B2FD-4AB4-A839-D3293E8C3CD8}"/>
    <pc:docChg chg="modSld">
      <pc:chgData name="rafael seiji" userId="fa7d646b96a1a791" providerId="LiveId" clId="{DAF9EDF9-B2FD-4AB4-A839-D3293E8C3CD8}" dt="2023-05-31T20:57:27.114" v="5" actId="20577"/>
      <pc:docMkLst>
        <pc:docMk/>
      </pc:docMkLst>
      <pc:sldChg chg="modSp mod">
        <pc:chgData name="rafael seiji" userId="fa7d646b96a1a791" providerId="LiveId" clId="{DAF9EDF9-B2FD-4AB4-A839-D3293E8C3CD8}" dt="2023-05-31T20:57:27.114" v="5" actId="20577"/>
        <pc:sldMkLst>
          <pc:docMk/>
          <pc:sldMk cId="4176750317" sldId="284"/>
        </pc:sldMkLst>
        <pc:spChg chg="mod">
          <ac:chgData name="rafael seiji" userId="fa7d646b96a1a791" providerId="LiveId" clId="{DAF9EDF9-B2FD-4AB4-A839-D3293E8C3CD8}" dt="2023-05-31T20:57:27.114" v="5" actId="20577"/>
          <ac:spMkLst>
            <pc:docMk/>
            <pc:sldMk cId="4176750317" sldId="284"/>
            <ac:spMk id="3" creationId="{65DF4BB2-624B-43EE-8846-5659141CC9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31/05/2023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31/05/2023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0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37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11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3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06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BR" sz="3600" dirty="0"/>
              <a:t>Qualidade de Software</a:t>
            </a:r>
            <a:br>
              <a:rPr lang="pt-BR" dirty="0"/>
            </a:br>
            <a:r>
              <a:rPr lang="pt-BR" u="sng" dirty="0"/>
              <a:t>ISO/IEC 9126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853570"/>
            <a:ext cx="4033603" cy="1607191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/>
              <a:t>Douglas </a:t>
            </a:r>
            <a:r>
              <a:rPr lang="pt-BR" sz="2000" dirty="0" err="1"/>
              <a:t>Horvath</a:t>
            </a:r>
            <a:endParaRPr lang="pt-BR" sz="2000" dirty="0"/>
          </a:p>
          <a:p>
            <a:pPr rtl="0"/>
            <a:r>
              <a:rPr lang="pt-BR" sz="2000" dirty="0"/>
              <a:t>Rafael Moreira</a:t>
            </a:r>
          </a:p>
          <a:p>
            <a:pPr rtl="0"/>
            <a:r>
              <a:rPr lang="pt-BR" sz="2000" dirty="0"/>
              <a:t>Matheus </a:t>
            </a:r>
            <a:r>
              <a:rPr lang="pt-BR" sz="2000" dirty="0" err="1"/>
              <a:t>Mizobe</a:t>
            </a:r>
            <a:endParaRPr lang="pt-BR" sz="2000" dirty="0"/>
          </a:p>
          <a:p>
            <a:pPr rtl="0"/>
            <a:r>
              <a:rPr lang="pt-BR" sz="2000" dirty="0"/>
              <a:t>Thiago Silva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41F7C9A-CF28-B364-4505-4F5A65B05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/>
          <a:lstStyle/>
          <a:p>
            <a:pPr rtl="0"/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434415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000" dirty="0"/>
              <a:t>A norma ISO/IEC 9126 define critérios de qualidade e métricas para avaliar o software visando </a:t>
            </a:r>
            <a:r>
              <a:rPr lang="pt-BR" sz="2000"/>
              <a:t>entregar um software </a:t>
            </a:r>
            <a:r>
              <a:rPr lang="pt-BR" sz="2000" dirty="0"/>
              <a:t>de qualidade e atender às necessidades dos usuários.</a:t>
            </a:r>
          </a:p>
          <a:p>
            <a:pPr rtl="0"/>
            <a:endParaRPr lang="pt-BR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59" y="1720833"/>
            <a:ext cx="9859281" cy="73773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A norma ISSO/IEC 9126 é dividida entre seis principais características para determinar a qualidade de um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59" y="3468609"/>
            <a:ext cx="8390245" cy="3252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Funcionalidade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Usabilidade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Confiabilidade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Eficiência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Manutenibilidade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Portabilidade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31818-326D-4287-B1AE-435C12F0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17DFAA-582C-42B0-90C4-9DAA9C13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942E2BA-3D9C-4A41-A42E-C08CE009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3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8468"/>
            <a:ext cx="5684520" cy="1305562"/>
          </a:xfrm>
        </p:spPr>
        <p:txBody>
          <a:bodyPr rtlCol="0"/>
          <a:lstStyle/>
          <a:p>
            <a:pPr rtl="0"/>
            <a:r>
              <a:rPr lang="pt-BR" dirty="0"/>
              <a:t>Funcionalidade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372D443-7D02-079A-FD85-F891A4FD6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49163"/>
              </p:ext>
            </p:extLst>
          </p:nvPr>
        </p:nvGraphicFramePr>
        <p:xfrm>
          <a:off x="1710127" y="2357790"/>
          <a:ext cx="8771746" cy="399856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4385873">
                  <a:extLst>
                    <a:ext uri="{9D8B030D-6E8A-4147-A177-3AD203B41FA5}">
                      <a16:colId xmlns:a16="http://schemas.microsoft.com/office/drawing/2014/main" val="3360162032"/>
                    </a:ext>
                  </a:extLst>
                </a:gridCol>
                <a:gridCol w="4385873">
                  <a:extLst>
                    <a:ext uri="{9D8B030D-6E8A-4147-A177-3AD203B41FA5}">
                      <a16:colId xmlns:a16="http://schemas.microsoft.com/office/drawing/2014/main" val="2147074965"/>
                    </a:ext>
                  </a:extLst>
                </a:gridCol>
              </a:tblGrid>
              <a:tr h="7090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Adequação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Capacidade de fazer o apropriado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50795"/>
                  </a:ext>
                </a:extLst>
              </a:tr>
              <a:tr h="82238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Capacidade de fazer o que foi proposto de forma correta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48307"/>
                  </a:ext>
                </a:extLst>
              </a:tr>
              <a:tr h="82238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Interoperabilidade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Capacidade de interação com sistemas especificados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62522"/>
                  </a:ext>
                </a:extLst>
              </a:tr>
              <a:tr h="82238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Conformidade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Está de acordo com as normas e leis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99166"/>
                  </a:ext>
                </a:extLst>
              </a:tr>
              <a:tr h="82238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Segurança de acesso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Evita o acesso não autorizado a programas 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8126"/>
                  </a:ext>
                </a:extLst>
              </a:tr>
            </a:tbl>
          </a:graphicData>
        </a:graphic>
      </p:graphicFrame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8468"/>
            <a:ext cx="5684520" cy="1305562"/>
          </a:xfrm>
        </p:spPr>
        <p:txBody>
          <a:bodyPr rtlCol="0"/>
          <a:lstStyle/>
          <a:p>
            <a:pPr rtl="0"/>
            <a:r>
              <a:rPr lang="pt-BR" dirty="0"/>
              <a:t>Usabilidade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C622736B-A13B-5BF1-6309-F5494FDDB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41385"/>
              </p:ext>
            </p:extLst>
          </p:nvPr>
        </p:nvGraphicFramePr>
        <p:xfrm>
          <a:off x="1948720" y="2233535"/>
          <a:ext cx="8469444" cy="3725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722">
                  <a:extLst>
                    <a:ext uri="{9D8B030D-6E8A-4147-A177-3AD203B41FA5}">
                      <a16:colId xmlns:a16="http://schemas.microsoft.com/office/drawing/2014/main" val="3609756820"/>
                    </a:ext>
                  </a:extLst>
                </a:gridCol>
                <a:gridCol w="4234722">
                  <a:extLst>
                    <a:ext uri="{9D8B030D-6E8A-4147-A177-3AD203B41FA5}">
                      <a16:colId xmlns:a16="http://schemas.microsoft.com/office/drawing/2014/main" val="1915980080"/>
                    </a:ext>
                  </a:extLst>
                </a:gridCol>
              </a:tblGrid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Compreensibilidade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Conceito e aplicabilidade de fácil acesso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04976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Apreensibilidade</a:t>
                      </a:r>
                      <a:endParaRPr lang="pt-BR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ao aprender a usar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9598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Operacionalidade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ao operar e controlar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32926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Encontrabilidade</a:t>
                      </a:r>
                      <a:endParaRPr lang="pt-BR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de se obter informações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5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5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8468"/>
            <a:ext cx="5684520" cy="1305562"/>
          </a:xfrm>
        </p:spPr>
        <p:txBody>
          <a:bodyPr rtlCol="0"/>
          <a:lstStyle/>
          <a:p>
            <a:pPr rtl="0"/>
            <a:r>
              <a:rPr lang="pt-BR" dirty="0"/>
              <a:t>Confiabilidade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0DA7D57F-AAA1-0264-66C0-EBC1EABF1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24086"/>
              </p:ext>
            </p:extLst>
          </p:nvPr>
        </p:nvGraphicFramePr>
        <p:xfrm>
          <a:off x="1888760" y="2248524"/>
          <a:ext cx="8529404" cy="265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702">
                  <a:extLst>
                    <a:ext uri="{9D8B030D-6E8A-4147-A177-3AD203B41FA5}">
                      <a16:colId xmlns:a16="http://schemas.microsoft.com/office/drawing/2014/main" val="1279407109"/>
                    </a:ext>
                  </a:extLst>
                </a:gridCol>
                <a:gridCol w="4264702">
                  <a:extLst>
                    <a:ext uri="{9D8B030D-6E8A-4147-A177-3AD203B41FA5}">
                      <a16:colId xmlns:a16="http://schemas.microsoft.com/office/drawing/2014/main" val="3331607851"/>
                    </a:ext>
                  </a:extLst>
                </a:gridCol>
              </a:tblGrid>
              <a:tr h="88442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Maturidade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frequência de falhas por defeitos no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56807"/>
                  </a:ext>
                </a:extLst>
              </a:tr>
              <a:tr h="88442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Tolerância a falhas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forma de reagir diante a falhas no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27229"/>
                  </a:ext>
                </a:extLst>
              </a:tr>
              <a:tr h="88442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Recuperabilidade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Capacidade de recuperar dados em casos de falhas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3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1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8468"/>
            <a:ext cx="5684520" cy="1305562"/>
          </a:xfrm>
        </p:spPr>
        <p:txBody>
          <a:bodyPr rtlCol="0"/>
          <a:lstStyle/>
          <a:p>
            <a:pPr rtl="0"/>
            <a:r>
              <a:rPr lang="pt-BR" dirty="0"/>
              <a:t>Eficiência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7060F112-7683-D365-1374-6B7EF15E1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391065"/>
              </p:ext>
            </p:extLst>
          </p:nvPr>
        </p:nvGraphicFramePr>
        <p:xfrm>
          <a:off x="1576466" y="2637979"/>
          <a:ext cx="9039068" cy="189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34">
                  <a:extLst>
                    <a:ext uri="{9D8B030D-6E8A-4147-A177-3AD203B41FA5}">
                      <a16:colId xmlns:a16="http://schemas.microsoft.com/office/drawing/2014/main" val="1856417125"/>
                    </a:ext>
                  </a:extLst>
                </a:gridCol>
                <a:gridCol w="4519534">
                  <a:extLst>
                    <a:ext uri="{9D8B030D-6E8A-4147-A177-3AD203B41FA5}">
                      <a16:colId xmlns:a16="http://schemas.microsoft.com/office/drawing/2014/main" val="3519982259"/>
                    </a:ext>
                  </a:extLst>
                </a:gridCol>
              </a:tblGrid>
              <a:tr h="946088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Comportamento em relação ao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tempo de resposta na execução de suas 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68414"/>
                  </a:ext>
                </a:extLst>
              </a:tr>
              <a:tr h="946088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Comportamento em relação aos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Quantidade de recursos necessários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7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8468"/>
            <a:ext cx="5684520" cy="1305562"/>
          </a:xfrm>
        </p:spPr>
        <p:txBody>
          <a:bodyPr rtlCol="0"/>
          <a:lstStyle/>
          <a:p>
            <a:pPr rtl="0"/>
            <a:r>
              <a:rPr lang="pt-BR" dirty="0"/>
              <a:t>Manutenibilidade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C622736B-A13B-5BF1-6309-F5494FDDB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146520"/>
              </p:ext>
            </p:extLst>
          </p:nvPr>
        </p:nvGraphicFramePr>
        <p:xfrm>
          <a:off x="1948720" y="2233535"/>
          <a:ext cx="8469444" cy="3725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722">
                  <a:extLst>
                    <a:ext uri="{9D8B030D-6E8A-4147-A177-3AD203B41FA5}">
                      <a16:colId xmlns:a16="http://schemas.microsoft.com/office/drawing/2014/main" val="3609756820"/>
                    </a:ext>
                  </a:extLst>
                </a:gridCol>
                <a:gridCol w="4234722">
                  <a:extLst>
                    <a:ext uri="{9D8B030D-6E8A-4147-A177-3AD203B41FA5}">
                      <a16:colId xmlns:a16="http://schemas.microsoft.com/office/drawing/2014/main" val="1915980080"/>
                    </a:ext>
                  </a:extLst>
                </a:gridCol>
              </a:tblGrid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Analisabilidade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para encontrar falhas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04976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Modificabilidade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Faceilidade</a:t>
                      </a:r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de modificação e adaptação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9598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Controle de risco de efeitos inesperados em alterações realizadas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32926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Testabilidade</a:t>
                      </a:r>
                      <a:endParaRPr lang="pt-BR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Faceilidade</a:t>
                      </a:r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de validação do software depois de modificado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5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788468"/>
            <a:ext cx="5684520" cy="1305562"/>
          </a:xfrm>
        </p:spPr>
        <p:txBody>
          <a:bodyPr rtlCol="0"/>
          <a:lstStyle/>
          <a:p>
            <a:pPr rtl="0"/>
            <a:r>
              <a:rPr lang="pt-BR" dirty="0"/>
              <a:t>Portabilidade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Orientações para os funcionários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C622736B-A13B-5BF1-6309-F5494FDDB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89225"/>
              </p:ext>
            </p:extLst>
          </p:nvPr>
        </p:nvGraphicFramePr>
        <p:xfrm>
          <a:off x="1948720" y="2233535"/>
          <a:ext cx="8469444" cy="3725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722">
                  <a:extLst>
                    <a:ext uri="{9D8B030D-6E8A-4147-A177-3AD203B41FA5}">
                      <a16:colId xmlns:a16="http://schemas.microsoft.com/office/drawing/2014/main" val="3609756820"/>
                    </a:ext>
                  </a:extLst>
                </a:gridCol>
                <a:gridCol w="4234722">
                  <a:extLst>
                    <a:ext uri="{9D8B030D-6E8A-4147-A177-3AD203B41FA5}">
                      <a16:colId xmlns:a16="http://schemas.microsoft.com/office/drawing/2014/main" val="1915980080"/>
                    </a:ext>
                  </a:extLst>
                </a:gridCol>
              </a:tblGrid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Adaptabilidade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de se adaptar a diferentes ambientes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04976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Instalabilidade</a:t>
                      </a:r>
                      <a:endParaRPr lang="pt-BR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de instalação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9598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Conformidade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Respeito aos padrões de portabilidade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32926"/>
                  </a:ext>
                </a:extLst>
              </a:tr>
              <a:tr h="931451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Capacidade de substituição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Facilidade na utilização na substituição de outro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5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28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{DEC09AFD-3D9F-484F-B493-F8C6CD9B421B}tf03460514_win32</Template>
  <TotalTime>38</TotalTime>
  <Words>327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Skeena</vt:lpstr>
      <vt:lpstr>Times New Roman</vt:lpstr>
      <vt:lpstr>Tema do Office</vt:lpstr>
      <vt:lpstr>Qualidade de Software ISO/IEC 9126</vt:lpstr>
      <vt:lpstr>O que é?</vt:lpstr>
      <vt:lpstr>A norma ISSO/IEC 9126 é dividida entre seis principais características para determinar a qualidade de um software</vt:lpstr>
      <vt:lpstr>Funcionalidade</vt:lpstr>
      <vt:lpstr>Usabilidade</vt:lpstr>
      <vt:lpstr>Confiabilidade</vt:lpstr>
      <vt:lpstr>Eficiência</vt:lpstr>
      <vt:lpstr>Manutenibilidade</vt:lpstr>
      <vt:lpstr>Portabilidade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ISO/IEC 9126</dc:title>
  <dc:creator>rafael seiji</dc:creator>
  <cp:lastModifiedBy>rafael seiji</cp:lastModifiedBy>
  <cp:revision>1</cp:revision>
  <dcterms:created xsi:type="dcterms:W3CDTF">2023-05-31T17:09:09Z</dcterms:created>
  <dcterms:modified xsi:type="dcterms:W3CDTF">2023-05-31T20:57:29Z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