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D1282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D1282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8942" y="1475646"/>
            <a:ext cx="3347085" cy="3803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61357" y="1722247"/>
            <a:ext cx="3514725" cy="3752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5414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D1282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D12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58200" y="548639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549" y="333578"/>
            <a:ext cx="8070900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D1282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3393" y="2159969"/>
            <a:ext cx="6849745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42604" y="5714200"/>
            <a:ext cx="32956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is.blog.br/evolucao-dos-sistemas-de-informacao.aspx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9557" y="2520442"/>
            <a:ext cx="598868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5305" marR="5080" indent="-1792605">
              <a:lnSpc>
                <a:spcPct val="100000"/>
              </a:lnSpc>
              <a:spcBef>
                <a:spcPts val="95"/>
              </a:spcBef>
            </a:pPr>
            <a:r>
              <a:rPr sz="4000" b="0" spc="-160" dirty="0">
                <a:latin typeface="Cambria"/>
                <a:cs typeface="Cambria"/>
              </a:rPr>
              <a:t>F</a:t>
            </a:r>
            <a:r>
              <a:rPr sz="4000" b="0" spc="-100" dirty="0">
                <a:latin typeface="Cambria"/>
                <a:cs typeface="Cambria"/>
              </a:rPr>
              <a:t>unda</a:t>
            </a:r>
            <a:r>
              <a:rPr sz="4000" b="0" spc="-105" dirty="0">
                <a:latin typeface="Cambria"/>
                <a:cs typeface="Cambria"/>
              </a:rPr>
              <a:t>m</a:t>
            </a:r>
            <a:r>
              <a:rPr sz="4000" b="0" spc="-110" dirty="0">
                <a:latin typeface="Cambria"/>
                <a:cs typeface="Cambria"/>
              </a:rPr>
              <a:t>e</a:t>
            </a:r>
            <a:r>
              <a:rPr sz="4000" b="0" spc="-100" dirty="0">
                <a:latin typeface="Cambria"/>
                <a:cs typeface="Cambria"/>
              </a:rPr>
              <a:t>n</a:t>
            </a:r>
            <a:r>
              <a:rPr sz="4000" b="0" spc="-135" dirty="0">
                <a:latin typeface="Cambria"/>
                <a:cs typeface="Cambria"/>
              </a:rPr>
              <a:t>t</a:t>
            </a:r>
            <a:r>
              <a:rPr sz="4000" b="0" spc="-100" dirty="0">
                <a:latin typeface="Cambria"/>
                <a:cs typeface="Cambria"/>
              </a:rPr>
              <a:t>o</a:t>
            </a:r>
            <a:r>
              <a:rPr sz="4000" b="0" spc="-5" dirty="0">
                <a:latin typeface="Cambria"/>
                <a:cs typeface="Cambria"/>
              </a:rPr>
              <a:t>s</a:t>
            </a:r>
            <a:r>
              <a:rPr sz="4000" b="0" spc="-225" dirty="0">
                <a:latin typeface="Cambria"/>
                <a:cs typeface="Cambria"/>
              </a:rPr>
              <a:t> </a:t>
            </a:r>
            <a:r>
              <a:rPr sz="4000" b="0" spc="-100" dirty="0">
                <a:latin typeface="Cambria"/>
                <a:cs typeface="Cambria"/>
              </a:rPr>
              <a:t>d</a:t>
            </a:r>
            <a:r>
              <a:rPr sz="4000" b="0" spc="-5" dirty="0">
                <a:latin typeface="Cambria"/>
                <a:cs typeface="Cambria"/>
              </a:rPr>
              <a:t>e</a:t>
            </a:r>
            <a:r>
              <a:rPr sz="4000" b="0" spc="-204" dirty="0">
                <a:latin typeface="Cambria"/>
                <a:cs typeface="Cambria"/>
              </a:rPr>
              <a:t> </a:t>
            </a:r>
            <a:r>
              <a:rPr sz="4000" b="0" spc="-110" dirty="0">
                <a:latin typeface="Cambria"/>
                <a:cs typeface="Cambria"/>
              </a:rPr>
              <a:t>S</a:t>
            </a:r>
            <a:r>
              <a:rPr sz="4000" b="0" spc="-100" dirty="0">
                <a:latin typeface="Cambria"/>
                <a:cs typeface="Cambria"/>
              </a:rPr>
              <a:t>i</a:t>
            </a:r>
            <a:r>
              <a:rPr sz="4000" b="0" spc="-105" dirty="0">
                <a:latin typeface="Cambria"/>
                <a:cs typeface="Cambria"/>
              </a:rPr>
              <a:t>s</a:t>
            </a:r>
            <a:r>
              <a:rPr sz="4000" b="0" spc="-135" dirty="0">
                <a:latin typeface="Cambria"/>
                <a:cs typeface="Cambria"/>
              </a:rPr>
              <a:t>t</a:t>
            </a:r>
            <a:r>
              <a:rPr sz="4000" b="0" spc="-110" dirty="0">
                <a:latin typeface="Cambria"/>
                <a:cs typeface="Cambria"/>
              </a:rPr>
              <a:t>e</a:t>
            </a:r>
            <a:r>
              <a:rPr sz="4000" b="0" spc="-105" dirty="0">
                <a:latin typeface="Cambria"/>
                <a:cs typeface="Cambria"/>
              </a:rPr>
              <a:t>m</a:t>
            </a:r>
            <a:r>
              <a:rPr sz="4000" b="0" spc="-100" dirty="0">
                <a:latin typeface="Cambria"/>
                <a:cs typeface="Cambria"/>
              </a:rPr>
              <a:t>a</a:t>
            </a:r>
            <a:r>
              <a:rPr sz="4000" b="0" spc="-5" dirty="0">
                <a:latin typeface="Cambria"/>
                <a:cs typeface="Cambria"/>
              </a:rPr>
              <a:t>s</a:t>
            </a:r>
            <a:r>
              <a:rPr sz="4000" b="0" spc="-215" dirty="0">
                <a:latin typeface="Cambria"/>
                <a:cs typeface="Cambria"/>
              </a:rPr>
              <a:t> </a:t>
            </a:r>
            <a:r>
              <a:rPr sz="4000" b="0" spc="-100" dirty="0">
                <a:latin typeface="Cambria"/>
                <a:cs typeface="Cambria"/>
              </a:rPr>
              <a:t>d</a:t>
            </a:r>
            <a:r>
              <a:rPr sz="4000" b="0" spc="-5" dirty="0">
                <a:latin typeface="Cambria"/>
                <a:cs typeface="Cambria"/>
              </a:rPr>
              <a:t>e  </a:t>
            </a:r>
            <a:r>
              <a:rPr sz="4000" b="0" spc="-100" dirty="0">
                <a:latin typeface="Cambria"/>
                <a:cs typeface="Cambria"/>
              </a:rPr>
              <a:t>Informação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8161" y="4040632"/>
            <a:ext cx="4772660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0725" marR="710565" indent="-1905" algn="ctr">
              <a:lnSpc>
                <a:spcPct val="120100"/>
              </a:lnSpc>
              <a:spcBef>
                <a:spcPts val="100"/>
              </a:spcBef>
            </a:pPr>
            <a:r>
              <a:rPr sz="1800" spc="-10" dirty="0">
                <a:solidFill>
                  <a:srgbClr val="888888"/>
                </a:solidFill>
                <a:latin typeface="Calibri"/>
                <a:cs typeface="Calibri"/>
              </a:rPr>
              <a:t>Disciplina:</a:t>
            </a:r>
            <a:r>
              <a:rPr sz="1800" spc="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 de</a:t>
            </a:r>
            <a:r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spc="-10" dirty="0" err="1">
                <a:solidFill>
                  <a:srgbClr val="888888"/>
                </a:solidFill>
                <a:latin typeface="Calibri"/>
                <a:cs typeface="Calibri"/>
              </a:rPr>
              <a:t>Informação</a:t>
            </a:r>
            <a:r>
              <a:rPr sz="18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spc="-25" dirty="0" err="1">
                <a:solidFill>
                  <a:srgbClr val="888888"/>
                </a:solidFill>
                <a:latin typeface="Calibri"/>
                <a:cs typeface="Calibri"/>
              </a:rPr>
              <a:t>Turma</a:t>
            </a:r>
            <a:r>
              <a:rPr sz="1800" spc="-25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800" spc="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2º -</a:t>
            </a:r>
            <a:r>
              <a:rPr sz="1800" spc="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Análise</a:t>
            </a:r>
            <a:r>
              <a:rPr sz="18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8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88888"/>
                </a:solidFill>
                <a:latin typeface="Calibri"/>
                <a:cs typeface="Calibri"/>
              </a:rPr>
              <a:t>Desenvolvimento </a:t>
            </a: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sz="1800" spc="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"/>
            <a:ext cx="8496874" cy="7821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91865" y="1052690"/>
            <a:ext cx="1907666" cy="96533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06611" y="5714200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fld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525017"/>
            <a:ext cx="2907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/>
              <a:t>Conhecimento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50240" y="1564665"/>
            <a:ext cx="7202805" cy="383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907415" indent="-229235">
              <a:lnSpc>
                <a:spcPct val="150000"/>
              </a:lnSpc>
              <a:spcBef>
                <a:spcPts val="100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solidFill>
                  <a:srgbClr val="D1282D"/>
                </a:solidFill>
                <a:latin typeface="Calibri"/>
                <a:cs typeface="Calibri"/>
              </a:rPr>
              <a:t>Capacidade </a:t>
            </a:r>
            <a:r>
              <a:rPr sz="2200" spc="-5" dirty="0">
                <a:solidFill>
                  <a:srgbClr val="D1282D"/>
                </a:solidFill>
                <a:latin typeface="Calibri"/>
                <a:cs typeface="Calibri"/>
              </a:rPr>
              <a:t>de </a:t>
            </a:r>
            <a:r>
              <a:rPr sz="2200" spc="-10" dirty="0">
                <a:solidFill>
                  <a:srgbClr val="D1282D"/>
                </a:solidFill>
                <a:latin typeface="Calibri"/>
                <a:cs typeface="Calibri"/>
              </a:rPr>
              <a:t>resolver problemas, inovar </a:t>
            </a:r>
            <a:r>
              <a:rPr sz="2200" spc="-5" dirty="0">
                <a:solidFill>
                  <a:srgbClr val="D1282D"/>
                </a:solidFill>
                <a:latin typeface="Calibri"/>
                <a:cs typeface="Calibri"/>
              </a:rPr>
              <a:t>e aprender </a:t>
            </a:r>
            <a:r>
              <a:rPr sz="2200" spc="-484" dirty="0">
                <a:solidFill>
                  <a:srgbClr val="D1282D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D1282D"/>
                </a:solidFill>
                <a:latin typeface="Calibri"/>
                <a:cs typeface="Calibri"/>
              </a:rPr>
              <a:t>baseando-se</a:t>
            </a:r>
            <a:r>
              <a:rPr sz="2200" spc="-10" dirty="0">
                <a:solidFill>
                  <a:srgbClr val="D1282D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D1282D"/>
                </a:solidFill>
                <a:latin typeface="Calibri"/>
                <a:cs typeface="Calibri"/>
              </a:rPr>
              <a:t>em</a:t>
            </a:r>
            <a:r>
              <a:rPr sz="2200" spc="25" dirty="0">
                <a:solidFill>
                  <a:srgbClr val="D1282D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D1282D"/>
                </a:solidFill>
                <a:latin typeface="Calibri"/>
                <a:cs typeface="Calibri"/>
              </a:rPr>
              <a:t>experiências</a:t>
            </a:r>
            <a:r>
              <a:rPr sz="2200" spc="5" dirty="0">
                <a:solidFill>
                  <a:srgbClr val="D1282D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D1282D"/>
                </a:solidFill>
                <a:latin typeface="Calibri"/>
                <a:cs typeface="Calibri"/>
              </a:rPr>
              <a:t>prévias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797979"/>
              </a:buClr>
              <a:buFont typeface="Arial MT"/>
              <a:buChar char="•"/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797979"/>
              </a:buClr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25" dirty="0">
                <a:latin typeface="Calibri"/>
                <a:cs typeface="Calibri"/>
              </a:rPr>
              <a:t>Esforço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investigação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para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descobrir</a:t>
            </a:r>
            <a:r>
              <a:rPr sz="2200" spc="-5" dirty="0">
                <a:latin typeface="Calibri"/>
                <a:cs typeface="Calibri"/>
              </a:rPr>
              <a:t> aquilo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que </a:t>
            </a:r>
            <a:r>
              <a:rPr sz="2200" spc="-15" dirty="0">
                <a:latin typeface="Calibri"/>
                <a:cs typeface="Calibri"/>
              </a:rPr>
              <a:t>esta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oculto,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alibri"/>
                <a:cs typeface="Calibri"/>
              </a:rPr>
              <a:t>que </a:t>
            </a:r>
            <a:r>
              <a:rPr sz="2200" spc="-5" dirty="0">
                <a:latin typeface="Calibri"/>
                <a:cs typeface="Calibri"/>
              </a:rPr>
              <a:t>não </a:t>
            </a:r>
            <a:r>
              <a:rPr sz="2200" spc="-20" dirty="0">
                <a:latin typeface="Calibri"/>
                <a:cs typeface="Calibri"/>
              </a:rPr>
              <a:t>esta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compreendido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ainda.</a:t>
            </a:r>
            <a:endParaRPr sz="2200">
              <a:latin typeface="Calibri"/>
              <a:cs typeface="Calibri"/>
            </a:endParaRPr>
          </a:p>
          <a:p>
            <a:pPr marL="538480" marR="254635" lvl="1" indent="-228600">
              <a:lnSpc>
                <a:spcPct val="150000"/>
              </a:lnSpc>
              <a:spcBef>
                <a:spcPts val="525"/>
              </a:spcBef>
              <a:buClr>
                <a:srgbClr val="F5C200"/>
              </a:buClr>
              <a:buFont typeface="Arial MT"/>
              <a:buChar char="•"/>
              <a:tabLst>
                <a:tab pos="539115" algn="l"/>
              </a:tabLst>
            </a:pPr>
            <a:r>
              <a:rPr sz="2400" dirty="0">
                <a:solidFill>
                  <a:srgbClr val="2135EB"/>
                </a:solidFill>
                <a:latin typeface="Calibri"/>
                <a:cs typeface="Calibri"/>
              </a:rPr>
              <a:t>Adquirir </a:t>
            </a:r>
            <a:r>
              <a:rPr sz="2400" spc="-10" dirty="0">
                <a:solidFill>
                  <a:srgbClr val="2135EB"/>
                </a:solidFill>
                <a:latin typeface="Calibri"/>
                <a:cs typeface="Calibri"/>
              </a:rPr>
              <a:t>conhecimento </a:t>
            </a:r>
            <a:r>
              <a:rPr sz="2400" spc="-5" dirty="0">
                <a:solidFill>
                  <a:srgbClr val="2135EB"/>
                </a:solidFill>
                <a:latin typeface="Calibri"/>
                <a:cs typeface="Calibri"/>
              </a:rPr>
              <a:t>não </a:t>
            </a:r>
            <a:r>
              <a:rPr sz="2400" dirty="0">
                <a:solidFill>
                  <a:srgbClr val="2135EB"/>
                </a:solidFill>
                <a:latin typeface="Calibri"/>
                <a:cs typeface="Calibri"/>
              </a:rPr>
              <a:t>é </a:t>
            </a:r>
            <a:r>
              <a:rPr sz="2400" spc="-15" dirty="0">
                <a:solidFill>
                  <a:srgbClr val="2135EB"/>
                </a:solidFill>
                <a:latin typeface="Calibri"/>
                <a:cs typeface="Calibri"/>
              </a:rPr>
              <a:t>reter informação, </a:t>
            </a:r>
            <a:r>
              <a:rPr sz="2400" dirty="0">
                <a:solidFill>
                  <a:srgbClr val="2135EB"/>
                </a:solidFill>
                <a:latin typeface="Calibri"/>
                <a:cs typeface="Calibri"/>
              </a:rPr>
              <a:t>mas </a:t>
            </a:r>
            <a:r>
              <a:rPr sz="2400" spc="-530" dirty="0">
                <a:solidFill>
                  <a:srgbClr val="2135E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135EB"/>
                </a:solidFill>
                <a:latin typeface="Calibri"/>
                <a:cs typeface="Calibri"/>
              </a:rPr>
              <a:t>utilizar</a:t>
            </a:r>
            <a:r>
              <a:rPr sz="2400" spc="-15" dirty="0">
                <a:solidFill>
                  <a:srgbClr val="2135E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135EB"/>
                </a:solidFill>
                <a:latin typeface="Calibri"/>
                <a:cs typeface="Calibri"/>
              </a:rPr>
              <a:t>estas</a:t>
            </a:r>
            <a:r>
              <a:rPr sz="2400" spc="-30" dirty="0">
                <a:solidFill>
                  <a:srgbClr val="2135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135EB"/>
                </a:solidFill>
                <a:latin typeface="Calibri"/>
                <a:cs typeface="Calibri"/>
              </a:rPr>
              <a:t>para</a:t>
            </a:r>
            <a:r>
              <a:rPr sz="2400" spc="-10" dirty="0">
                <a:solidFill>
                  <a:srgbClr val="2135EB"/>
                </a:solidFill>
                <a:latin typeface="Calibri"/>
                <a:cs typeface="Calibri"/>
              </a:rPr>
              <a:t> desvendar</a:t>
            </a:r>
            <a:r>
              <a:rPr sz="2400" spc="10" dirty="0">
                <a:solidFill>
                  <a:srgbClr val="2135EB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35EB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2135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135EB"/>
                </a:solidFill>
                <a:latin typeface="Calibri"/>
                <a:cs typeface="Calibri"/>
              </a:rPr>
              <a:t>novo</a:t>
            </a:r>
            <a:r>
              <a:rPr sz="2400" spc="-5" dirty="0">
                <a:solidFill>
                  <a:srgbClr val="2135EB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35EB"/>
                </a:solidFill>
                <a:latin typeface="Calibri"/>
                <a:cs typeface="Calibri"/>
              </a:rPr>
              <a:t>e </a:t>
            </a:r>
            <a:r>
              <a:rPr sz="2400" spc="-45" dirty="0">
                <a:solidFill>
                  <a:srgbClr val="2135EB"/>
                </a:solidFill>
                <a:latin typeface="Calibri"/>
                <a:cs typeface="Calibri"/>
              </a:rPr>
              <a:t>avançar.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536829"/>
            <a:ext cx="7343140" cy="3716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D1282D"/>
                </a:solidFill>
                <a:latin typeface="Calibri"/>
                <a:cs typeface="Calibri"/>
              </a:rPr>
              <a:t>Dado</a:t>
            </a:r>
            <a:r>
              <a:rPr sz="2200" b="1" spc="10" dirty="0">
                <a:solidFill>
                  <a:srgbClr val="D1282D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D1282D"/>
                </a:solidFill>
                <a:latin typeface="Calibri"/>
                <a:cs typeface="Calibri"/>
              </a:rPr>
              <a:t>não</a:t>
            </a:r>
            <a:r>
              <a:rPr sz="2200" b="1" spc="5" dirty="0">
                <a:solidFill>
                  <a:srgbClr val="D1282D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D1282D"/>
                </a:solidFill>
                <a:latin typeface="Calibri"/>
                <a:cs typeface="Calibri"/>
              </a:rPr>
              <a:t>é </a:t>
            </a:r>
            <a:r>
              <a:rPr sz="2200" b="1" spc="-10" dirty="0">
                <a:solidFill>
                  <a:srgbClr val="D1282D"/>
                </a:solidFill>
                <a:latin typeface="Calibri"/>
                <a:cs typeface="Calibri"/>
              </a:rPr>
              <a:t>Informação</a:t>
            </a:r>
            <a:r>
              <a:rPr sz="2200" b="1" spc="40" dirty="0">
                <a:solidFill>
                  <a:srgbClr val="D1282D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D1282D"/>
                </a:solidFill>
                <a:latin typeface="Calibri"/>
                <a:cs typeface="Calibri"/>
              </a:rPr>
              <a:t>e</a:t>
            </a:r>
            <a:r>
              <a:rPr sz="2200" b="1" spc="5" dirty="0">
                <a:solidFill>
                  <a:srgbClr val="D1282D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D1282D"/>
                </a:solidFill>
                <a:latin typeface="Calibri"/>
                <a:cs typeface="Calibri"/>
              </a:rPr>
              <a:t>Informação</a:t>
            </a:r>
            <a:r>
              <a:rPr sz="2200" b="1" spc="30" dirty="0">
                <a:solidFill>
                  <a:srgbClr val="D1282D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D1282D"/>
                </a:solidFill>
                <a:latin typeface="Calibri"/>
                <a:cs typeface="Calibri"/>
              </a:rPr>
              <a:t>não</a:t>
            </a:r>
            <a:r>
              <a:rPr sz="2200" b="1" spc="15" dirty="0">
                <a:solidFill>
                  <a:srgbClr val="D1282D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D1282D"/>
                </a:solidFill>
                <a:latin typeface="Calibri"/>
                <a:cs typeface="Calibri"/>
              </a:rPr>
              <a:t>é</a:t>
            </a:r>
            <a:r>
              <a:rPr sz="2200" b="1" dirty="0">
                <a:solidFill>
                  <a:srgbClr val="D1282D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D1282D"/>
                </a:solidFill>
                <a:latin typeface="Calibri"/>
                <a:cs typeface="Calibri"/>
              </a:rPr>
              <a:t>Conhecimento!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1850"/>
              </a:spcBef>
              <a:buClr>
                <a:srgbClr val="797979"/>
              </a:buClr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200" spc="-15" dirty="0">
                <a:latin typeface="Calibri"/>
                <a:cs typeface="Calibri"/>
              </a:rPr>
              <a:t>Organizações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competem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pelo domínio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0000"/>
                </a:solidFill>
                <a:latin typeface="Calibri"/>
                <a:cs typeface="Calibri"/>
              </a:rPr>
              <a:t>conhecimento</a:t>
            </a:r>
            <a:endParaRPr sz="22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alibri"/>
                <a:cs typeface="Calibri"/>
              </a:rPr>
              <a:t>científico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tecnológico;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200" b="1" spc="-10" dirty="0">
                <a:solidFill>
                  <a:srgbClr val="D1282D"/>
                </a:solidFill>
                <a:latin typeface="Calibri"/>
                <a:cs typeface="Calibri"/>
              </a:rPr>
              <a:t>COMO</a:t>
            </a:r>
            <a:r>
              <a:rPr sz="2200" b="1" spc="-30" dirty="0">
                <a:solidFill>
                  <a:srgbClr val="D1282D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D1282D"/>
                </a:solidFill>
                <a:latin typeface="Calibri"/>
                <a:cs typeface="Calibri"/>
              </a:rPr>
              <a:t>?</a:t>
            </a:r>
            <a:endParaRPr sz="2200">
              <a:latin typeface="Calibri"/>
              <a:cs typeface="Calibri"/>
            </a:endParaRPr>
          </a:p>
          <a:p>
            <a:pPr marL="1017905" marR="5080" indent="-182880">
              <a:lnSpc>
                <a:spcPct val="150000"/>
              </a:lnSpc>
              <a:spcBef>
                <a:spcPts val="520"/>
              </a:spcBef>
            </a:pPr>
            <a:r>
              <a:rPr sz="2400" spc="-10" dirty="0">
                <a:latin typeface="Calibri"/>
                <a:cs typeface="Calibri"/>
              </a:rPr>
              <a:t>Armazenando, </a:t>
            </a:r>
            <a:r>
              <a:rPr sz="2400" spc="-15" dirty="0">
                <a:latin typeface="Calibri"/>
                <a:cs typeface="Calibri"/>
              </a:rPr>
              <a:t>processando, </a:t>
            </a:r>
            <a:r>
              <a:rPr sz="2400" spc="-5" dirty="0">
                <a:latin typeface="Calibri"/>
                <a:cs typeface="Calibri"/>
              </a:rPr>
              <a:t>acessando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disponibilizando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informações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meio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comunicação.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916" y="302717"/>
            <a:ext cx="25755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Conhecimento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950397"/>
            <a:ext cx="7272655" cy="45078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300"/>
              </a:spcBef>
              <a:buClr>
                <a:srgbClr val="797979"/>
              </a:buClr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000" dirty="0">
                <a:latin typeface="Calibri"/>
                <a:cs typeface="Calibri"/>
              </a:rPr>
              <a:t>Os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executivos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organizações </a:t>
            </a:r>
            <a:r>
              <a:rPr sz="2000" spc="-5" dirty="0">
                <a:latin typeface="Calibri"/>
                <a:cs typeface="Calibri"/>
              </a:rPr>
              <a:t>podem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informações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obter</a:t>
            </a:r>
            <a:endParaRPr sz="20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conhecimento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2700" marR="481965">
              <a:lnSpc>
                <a:spcPct val="170000"/>
              </a:lnSpc>
              <a:spcBef>
                <a:spcPts val="1639"/>
              </a:spcBef>
              <a:buClr>
                <a:srgbClr val="797979"/>
              </a:buClr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Conhecimento </a:t>
            </a:r>
            <a:r>
              <a:rPr sz="2000" dirty="0">
                <a:latin typeface="Calibri"/>
                <a:cs typeface="Calibri"/>
              </a:rPr>
              <a:t>é um </a:t>
            </a:r>
            <a:r>
              <a:rPr sz="2000" spc="-10" dirty="0">
                <a:latin typeface="Calibri"/>
                <a:cs typeface="Calibri"/>
              </a:rPr>
              <a:t>entendimento, </a:t>
            </a:r>
            <a:r>
              <a:rPr sz="2000" spc="-5" dirty="0">
                <a:latin typeface="Calibri"/>
                <a:cs typeface="Calibri"/>
              </a:rPr>
              <a:t>ou </a:t>
            </a:r>
            <a:r>
              <a:rPr sz="2000" spc="-10" dirty="0">
                <a:latin typeface="Calibri"/>
                <a:cs typeface="Calibri"/>
              </a:rPr>
              <a:t>modelo, sobre </a:t>
            </a:r>
            <a:r>
              <a:rPr sz="2000" spc="-5" dirty="0">
                <a:latin typeface="Calibri"/>
                <a:cs typeface="Calibri"/>
              </a:rPr>
              <a:t>pessoas,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objetos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 </a:t>
            </a:r>
            <a:r>
              <a:rPr sz="2000" spc="-15" dirty="0">
                <a:latin typeface="Calibri"/>
                <a:cs typeface="Calibri"/>
              </a:rPr>
              <a:t>eventos,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derivado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informação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sobre </a:t>
            </a:r>
            <a:r>
              <a:rPr sz="2000" spc="-5" dirty="0">
                <a:latin typeface="Calibri"/>
                <a:cs typeface="Calibri"/>
              </a:rPr>
              <a:t>eles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797979"/>
              </a:buClr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97979"/>
              </a:buClr>
              <a:buFont typeface="Arial MT"/>
              <a:buChar char="•"/>
            </a:pPr>
            <a:endParaRPr sz="1700">
              <a:latin typeface="Calibri"/>
              <a:cs typeface="Calibri"/>
            </a:endParaRPr>
          </a:p>
          <a:p>
            <a:pPr marL="287020" marR="214629" indent="-274320">
              <a:lnSpc>
                <a:spcPct val="150000"/>
              </a:lnSpc>
              <a:buClr>
                <a:srgbClr val="797979"/>
              </a:buClr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000" dirty="0">
                <a:latin typeface="Calibri"/>
                <a:cs typeface="Calibri"/>
              </a:rPr>
              <a:t>O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conhecimento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proporciona </a:t>
            </a:r>
            <a:r>
              <a:rPr sz="2000" spc="-5" dirty="0">
                <a:latin typeface="Calibri"/>
                <a:cs typeface="Calibri"/>
              </a:rPr>
              <a:t>uma </a:t>
            </a:r>
            <a:r>
              <a:rPr sz="2000" spc="-10" dirty="0">
                <a:latin typeface="Calibri"/>
                <a:cs typeface="Calibri"/>
              </a:rPr>
              <a:t>estrutura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implementar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informações, normalmente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incorporando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explicando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variáveis</a:t>
            </a:r>
            <a:endParaRPr sz="2000">
              <a:latin typeface="Calibri"/>
              <a:cs typeface="Calibri"/>
            </a:endParaRPr>
          </a:p>
          <a:p>
            <a:pPr marL="297180">
              <a:lnSpc>
                <a:spcPct val="100000"/>
              </a:lnSpc>
              <a:spcBef>
                <a:spcPts val="1685"/>
              </a:spcBef>
            </a:pPr>
            <a:r>
              <a:rPr sz="2000" dirty="0">
                <a:latin typeface="Calibri"/>
                <a:cs typeface="Calibri"/>
              </a:rPr>
              <a:t>no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tempo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espaço.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722"/>
            <a:ext cx="25761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Conhecimento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7654"/>
            <a:ext cx="7426959" cy="401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429895" indent="-274320">
              <a:lnSpc>
                <a:spcPct val="150000"/>
              </a:lnSpc>
              <a:spcBef>
                <a:spcPts val="100"/>
              </a:spcBef>
              <a:buClr>
                <a:srgbClr val="797979"/>
              </a:buClr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latin typeface="Calibri"/>
                <a:cs typeface="Calibri"/>
              </a:rPr>
              <a:t>Sabedoria </a:t>
            </a:r>
            <a:r>
              <a:rPr sz="2400" dirty="0">
                <a:latin typeface="Calibri"/>
                <a:cs typeface="Calibri"/>
              </a:rPr>
              <a:t>é a </a:t>
            </a:r>
            <a:r>
              <a:rPr sz="2400" spc="-5" dirty="0">
                <a:latin typeface="Calibri"/>
                <a:cs typeface="Calibri"/>
              </a:rPr>
              <a:t>habilidade de usar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conhecimento </a:t>
            </a:r>
            <a:r>
              <a:rPr sz="2400" spc="-15" dirty="0">
                <a:latin typeface="Calibri"/>
                <a:cs typeface="Calibri"/>
              </a:rPr>
              <a:t>para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propósito.</a:t>
            </a:r>
            <a:endParaRPr sz="2400">
              <a:latin typeface="Calibri"/>
              <a:cs typeface="Calibri"/>
            </a:endParaRPr>
          </a:p>
          <a:p>
            <a:pPr marL="286385" marR="5080" indent="-274320">
              <a:lnSpc>
                <a:spcPct val="150100"/>
              </a:lnSpc>
              <a:spcBef>
                <a:spcPts val="570"/>
              </a:spcBef>
              <a:buClr>
                <a:srgbClr val="797979"/>
              </a:buClr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latin typeface="Calibri"/>
                <a:cs typeface="Calibri"/>
              </a:rPr>
              <a:t>Os </a:t>
            </a:r>
            <a:r>
              <a:rPr sz="2400" spc="-10" dirty="0">
                <a:latin typeface="Calibri"/>
                <a:cs typeface="Calibri"/>
              </a:rPr>
              <a:t>sistemas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computador coletam </a:t>
            </a:r>
            <a:r>
              <a:rPr sz="2400" spc="-5" dirty="0">
                <a:latin typeface="Calibri"/>
                <a:cs typeface="Calibri"/>
              </a:rPr>
              <a:t>dados, </a:t>
            </a:r>
            <a:r>
              <a:rPr sz="2400" spc="-15" dirty="0">
                <a:latin typeface="Calibri"/>
                <a:cs typeface="Calibri"/>
              </a:rPr>
              <a:t>produzem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apresentam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informações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ajudam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criar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conhecimento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86385" marR="142875" indent="-274320">
              <a:lnSpc>
                <a:spcPct val="150100"/>
              </a:lnSpc>
              <a:spcBef>
                <a:spcPts val="575"/>
              </a:spcBef>
              <a:buClr>
                <a:srgbClr val="797979"/>
              </a:buClr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400" spc="-15" dirty="0">
                <a:latin typeface="Calibri"/>
                <a:cs typeface="Calibri"/>
              </a:rPr>
              <a:t>Desta forma, </a:t>
            </a:r>
            <a:r>
              <a:rPr sz="2400" dirty="0">
                <a:latin typeface="Calibri"/>
                <a:cs typeface="Calibri"/>
              </a:rPr>
              <a:t>é </a:t>
            </a:r>
            <a:r>
              <a:rPr sz="2400" spc="-10" dirty="0">
                <a:latin typeface="Calibri"/>
                <a:cs typeface="Calibri"/>
              </a:rPr>
              <a:t>possível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pessoas apliquem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sua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sabedoria </a:t>
            </a:r>
            <a:r>
              <a:rPr sz="2400" spc="-15" dirty="0">
                <a:latin typeface="Calibri"/>
                <a:cs typeface="Calibri"/>
              </a:rPr>
              <a:t>para </a:t>
            </a:r>
            <a:r>
              <a:rPr sz="2400" spc="-20" dirty="0">
                <a:latin typeface="Calibri"/>
                <a:cs typeface="Calibri"/>
              </a:rPr>
              <a:t>fazer </a:t>
            </a:r>
            <a:r>
              <a:rPr sz="2400" spc="-10" dirty="0">
                <a:latin typeface="Calibri"/>
                <a:cs typeface="Calibri"/>
              </a:rPr>
              <a:t>com </a:t>
            </a:r>
            <a:r>
              <a:rPr sz="2400" spc="-5" dirty="0">
                <a:latin typeface="Calibri"/>
                <a:cs typeface="Calibri"/>
              </a:rPr>
              <a:t>que os </a:t>
            </a:r>
            <a:r>
              <a:rPr sz="2400" spc="-10" dirty="0">
                <a:latin typeface="Calibri"/>
                <a:cs typeface="Calibri"/>
              </a:rPr>
              <a:t>sistemas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informação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sejam</a:t>
            </a:r>
            <a:r>
              <a:rPr sz="2400" spc="-20" dirty="0">
                <a:latin typeface="Calibri"/>
                <a:cs typeface="Calibri"/>
              </a:rPr>
              <a:t> efetivos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965" y="583183"/>
            <a:ext cx="36671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D</a:t>
            </a:r>
            <a:r>
              <a:rPr spc="-95" dirty="0"/>
              <a:t>e</a:t>
            </a:r>
            <a:r>
              <a:rPr spc="-100" dirty="0"/>
              <a:t>f</a:t>
            </a:r>
            <a:r>
              <a:rPr spc="-95" dirty="0"/>
              <a:t>i</a:t>
            </a:r>
            <a:r>
              <a:rPr spc="-100" dirty="0"/>
              <a:t>n</a:t>
            </a:r>
            <a:r>
              <a:rPr spc="-95" dirty="0"/>
              <a:t>i</a:t>
            </a:r>
            <a:r>
              <a:rPr spc="-100" dirty="0"/>
              <a:t>ç</a:t>
            </a:r>
            <a:r>
              <a:rPr spc="-95" dirty="0"/>
              <a:t>ã</a:t>
            </a:r>
            <a:r>
              <a:rPr dirty="0"/>
              <a:t>o</a:t>
            </a:r>
            <a:r>
              <a:rPr spc="-229" dirty="0"/>
              <a:t> </a:t>
            </a:r>
            <a:r>
              <a:rPr spc="-100" dirty="0"/>
              <a:t>d</a:t>
            </a:r>
            <a:r>
              <a:rPr dirty="0"/>
              <a:t>e</a:t>
            </a:r>
            <a:r>
              <a:rPr spc="-210" dirty="0"/>
              <a:t> </a:t>
            </a:r>
            <a:r>
              <a:rPr spc="-100" dirty="0"/>
              <a:t>S</a:t>
            </a:r>
            <a:r>
              <a:rPr spc="-95" dirty="0"/>
              <a:t>i</a:t>
            </a:r>
            <a:r>
              <a:rPr spc="-90" dirty="0"/>
              <a:t>s</a:t>
            </a:r>
            <a:r>
              <a:rPr spc="-140" dirty="0"/>
              <a:t>t</a:t>
            </a:r>
            <a:r>
              <a:rPr spc="-95" dirty="0"/>
              <a:t>em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4665"/>
            <a:ext cx="7397750" cy="3681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50000"/>
              </a:lnSpc>
              <a:spcBef>
                <a:spcPts val="100"/>
              </a:spcBef>
              <a:buClr>
                <a:srgbClr val="797979"/>
              </a:buClr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200" spc="-10" dirty="0">
                <a:latin typeface="Calibri"/>
                <a:cs typeface="Calibri"/>
              </a:rPr>
              <a:t>Conjunto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elementos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interagem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para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realização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0" dirty="0">
                <a:latin typeface="Calibri"/>
                <a:cs typeface="Calibri"/>
              </a:rPr>
              <a:t>um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série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0" dirty="0">
                <a:latin typeface="Calibri"/>
                <a:cs typeface="Calibri"/>
              </a:rPr>
              <a:t>objetivos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modo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organizado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coordenado.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797979"/>
              </a:buClr>
              <a:buFont typeface="Arial MT"/>
              <a:buChar char="•"/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797979"/>
              </a:buClr>
              <a:buFont typeface="Arial MT"/>
              <a:buChar char="•"/>
            </a:pPr>
            <a:endParaRPr sz="1900">
              <a:latin typeface="Calibri"/>
              <a:cs typeface="Calibri"/>
            </a:endParaRPr>
          </a:p>
          <a:p>
            <a:pPr marL="286385" marR="433070" indent="-274320">
              <a:lnSpc>
                <a:spcPct val="150000"/>
              </a:lnSpc>
              <a:buClr>
                <a:srgbClr val="797979"/>
              </a:buClr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200" spc="-10" dirty="0">
                <a:latin typeface="Calibri"/>
                <a:cs typeface="Calibri"/>
              </a:rPr>
              <a:t>Ex.: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automóvel</a:t>
            </a:r>
            <a:r>
              <a:rPr sz="2200" b="1" spc="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(objetivo: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transportar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passageiros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carga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subsistemas: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motor,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caixa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marchas,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suspensão);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computador</a:t>
            </a:r>
            <a:r>
              <a:rPr sz="2200" b="1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(armazenar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processar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dados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subsistemas: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teclado,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vídeo,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CPU,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...)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680" y="325882"/>
            <a:ext cx="62985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65" dirty="0"/>
              <a:t>A</a:t>
            </a:r>
            <a:r>
              <a:rPr sz="3600" spc="-95" dirty="0"/>
              <a:t>t</a:t>
            </a:r>
            <a:r>
              <a:rPr sz="3600" spc="-200" dirty="0"/>
              <a:t>i</a:t>
            </a:r>
            <a:r>
              <a:rPr sz="3600" spc="-100" dirty="0"/>
              <a:t>vid</a:t>
            </a:r>
            <a:r>
              <a:rPr sz="3600" spc="-95" dirty="0"/>
              <a:t>a</a:t>
            </a:r>
            <a:r>
              <a:rPr sz="3600" spc="-100" dirty="0"/>
              <a:t>de</a:t>
            </a:r>
            <a:r>
              <a:rPr sz="3600" dirty="0"/>
              <a:t>s</a:t>
            </a:r>
            <a:r>
              <a:rPr sz="3600" spc="-240" dirty="0"/>
              <a:t> </a:t>
            </a:r>
            <a:r>
              <a:rPr sz="3600" spc="-105" dirty="0"/>
              <a:t>b</a:t>
            </a:r>
            <a:r>
              <a:rPr sz="3600" spc="-95" dirty="0"/>
              <a:t>ás</a:t>
            </a:r>
            <a:r>
              <a:rPr sz="3600" spc="-100" dirty="0"/>
              <a:t>i</a:t>
            </a:r>
            <a:r>
              <a:rPr sz="3600" spc="-95" dirty="0"/>
              <a:t>ca</a:t>
            </a:r>
            <a:r>
              <a:rPr sz="3600" dirty="0"/>
              <a:t>s</a:t>
            </a:r>
            <a:r>
              <a:rPr sz="3600" spc="-240" dirty="0"/>
              <a:t> </a:t>
            </a:r>
            <a:r>
              <a:rPr sz="3600" spc="-100" dirty="0"/>
              <a:t>d</a:t>
            </a:r>
            <a:r>
              <a:rPr sz="3600" spc="-95" dirty="0"/>
              <a:t>o</a:t>
            </a:r>
            <a:r>
              <a:rPr sz="3600" dirty="0"/>
              <a:t>s</a:t>
            </a:r>
            <a:r>
              <a:rPr sz="3600" spc="-229" dirty="0"/>
              <a:t> </a:t>
            </a:r>
            <a:r>
              <a:rPr sz="3600" spc="-95" dirty="0"/>
              <a:t>S</a:t>
            </a:r>
            <a:r>
              <a:rPr sz="3600" spc="-100" dirty="0"/>
              <a:t>i</a:t>
            </a:r>
            <a:r>
              <a:rPr sz="3600" spc="-95" dirty="0"/>
              <a:t>s</a:t>
            </a:r>
            <a:r>
              <a:rPr sz="3600" spc="-140" dirty="0"/>
              <a:t>t</a:t>
            </a:r>
            <a:r>
              <a:rPr sz="3600" spc="-100" dirty="0"/>
              <a:t>em</a:t>
            </a:r>
            <a:r>
              <a:rPr sz="3600" spc="-95" dirty="0"/>
              <a:t>a</a:t>
            </a:r>
            <a:r>
              <a:rPr sz="3600" dirty="0"/>
              <a:t>s  </a:t>
            </a:r>
            <a:r>
              <a:rPr sz="3600" spc="-100" dirty="0"/>
              <a:t>(Funções):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52117" y="2025147"/>
            <a:ext cx="6581140" cy="1534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50000"/>
              </a:lnSpc>
              <a:spcBef>
                <a:spcPts val="95"/>
              </a:spcBef>
              <a:buClr>
                <a:srgbClr val="79797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D1282D"/>
                </a:solidFill>
                <a:latin typeface="Calibri"/>
                <a:cs typeface="Calibri"/>
              </a:rPr>
              <a:t>Entrada</a:t>
            </a:r>
            <a:r>
              <a:rPr sz="2200" spc="-5" dirty="0">
                <a:solidFill>
                  <a:srgbClr val="D1282D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</a:t>
            </a:r>
            <a:r>
              <a:rPr sz="2200" i="1" spc="-10" dirty="0">
                <a:latin typeface="Times New Roman"/>
                <a:cs typeface="Times New Roman"/>
              </a:rPr>
              <a:t>input</a:t>
            </a:r>
            <a:r>
              <a:rPr sz="2200" spc="-10" dirty="0">
                <a:latin typeface="Calibri"/>
                <a:cs typeface="Calibri"/>
              </a:rPr>
              <a:t>)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 </a:t>
            </a:r>
            <a:r>
              <a:rPr sz="2200" spc="-15" dirty="0">
                <a:latin typeface="Calibri"/>
                <a:cs typeface="Calibri"/>
              </a:rPr>
              <a:t>envolve</a:t>
            </a:r>
            <a:r>
              <a:rPr sz="2200" spc="-5" dirty="0">
                <a:latin typeface="Calibri"/>
                <a:cs typeface="Calibri"/>
              </a:rPr>
              <a:t> a</a:t>
            </a:r>
            <a:r>
              <a:rPr sz="2200" spc="-15" dirty="0">
                <a:latin typeface="Calibri"/>
                <a:cs typeface="Calibri"/>
              </a:rPr>
              <a:t> captação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coleta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fontes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dados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brutos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dentro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 </a:t>
            </a:r>
            <a:r>
              <a:rPr sz="2200" spc="-15" dirty="0">
                <a:latin typeface="Calibri"/>
                <a:cs typeface="Calibri"/>
              </a:rPr>
              <a:t>organização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seu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ambiente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externo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(formulários,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registros,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edição);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2117" y="4171340"/>
            <a:ext cx="6543675" cy="153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50000"/>
              </a:lnSpc>
              <a:spcBef>
                <a:spcPts val="100"/>
              </a:spcBef>
              <a:buClr>
                <a:srgbClr val="79797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D1282D"/>
                </a:solidFill>
                <a:latin typeface="Calibri"/>
                <a:cs typeface="Calibri"/>
              </a:rPr>
              <a:t>Processamento</a:t>
            </a:r>
            <a:r>
              <a:rPr sz="2200" spc="30" dirty="0">
                <a:solidFill>
                  <a:srgbClr val="D1282D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conversão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 </a:t>
            </a:r>
            <a:r>
              <a:rPr sz="2200" spc="-15" dirty="0">
                <a:latin typeface="Calibri"/>
                <a:cs typeface="Calibri"/>
              </a:rPr>
              <a:t>entrada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bruta </a:t>
            </a:r>
            <a:r>
              <a:rPr sz="2200" spc="-5" dirty="0">
                <a:latin typeface="Calibri"/>
                <a:cs typeface="Calibri"/>
              </a:rPr>
              <a:t>em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forma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mais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útil</a:t>
            </a:r>
            <a:r>
              <a:rPr sz="2200" spc="-5" dirty="0">
                <a:latin typeface="Calibri"/>
                <a:cs typeface="Calibri"/>
              </a:rPr>
              <a:t> 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apropriada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(dados </a:t>
            </a:r>
            <a:r>
              <a:rPr sz="2200" spc="-5" dirty="0">
                <a:latin typeface="Calibri"/>
                <a:cs typeface="Calibri"/>
              </a:rPr>
              <a:t>classificados,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analisados,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manipulados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através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-10" dirty="0">
                <a:latin typeface="Calibri"/>
                <a:cs typeface="Calibri"/>
              </a:rPr>
              <a:t> cálculos,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comparações...)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2297938"/>
            <a:ext cx="868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135EB"/>
                </a:solidFill>
                <a:latin typeface="Comic Sans MS"/>
                <a:cs typeface="Comic Sans MS"/>
              </a:rPr>
              <a:t>M</a:t>
            </a:r>
            <a:r>
              <a:rPr sz="1800" dirty="0">
                <a:solidFill>
                  <a:srgbClr val="2135EB"/>
                </a:solidFill>
                <a:latin typeface="Comic Sans MS"/>
                <a:cs typeface="Comic Sans MS"/>
              </a:rPr>
              <a:t>a</a:t>
            </a:r>
            <a:r>
              <a:rPr sz="1800" spc="5" dirty="0">
                <a:solidFill>
                  <a:srgbClr val="2135EB"/>
                </a:solidFill>
                <a:latin typeface="Comic Sans MS"/>
                <a:cs typeface="Comic Sans MS"/>
              </a:rPr>
              <a:t>t</a:t>
            </a:r>
            <a:r>
              <a:rPr sz="1800" dirty="0">
                <a:solidFill>
                  <a:srgbClr val="2135EB"/>
                </a:solidFill>
                <a:latin typeface="Comic Sans MS"/>
                <a:cs typeface="Comic Sans MS"/>
              </a:rPr>
              <a:t>éria  prima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4288917"/>
            <a:ext cx="1035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135EB"/>
                </a:solidFill>
                <a:latin typeface="Comic Sans MS"/>
                <a:cs typeface="Comic Sans MS"/>
              </a:rPr>
              <a:t>Processo </a:t>
            </a:r>
            <a:r>
              <a:rPr sz="1800" dirty="0">
                <a:solidFill>
                  <a:srgbClr val="2135EB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2135EB"/>
                </a:solidFill>
                <a:latin typeface="Comic Sans MS"/>
                <a:cs typeface="Comic Sans MS"/>
              </a:rPr>
              <a:t>i</a:t>
            </a:r>
            <a:r>
              <a:rPr sz="1800" dirty="0">
                <a:solidFill>
                  <a:srgbClr val="2135EB"/>
                </a:solidFill>
                <a:latin typeface="Comic Sans MS"/>
                <a:cs typeface="Comic Sans MS"/>
              </a:rPr>
              <a:t>n</a:t>
            </a:r>
            <a:r>
              <a:rPr sz="1800" spc="-5" dirty="0">
                <a:solidFill>
                  <a:srgbClr val="2135EB"/>
                </a:solidFill>
                <a:latin typeface="Comic Sans MS"/>
                <a:cs typeface="Comic Sans MS"/>
              </a:rPr>
              <a:t>dustrial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0212" y="2924175"/>
            <a:ext cx="76200" cy="1297305"/>
          </a:xfrm>
          <a:custGeom>
            <a:avLst/>
            <a:gdLst/>
            <a:ahLst/>
            <a:cxnLst/>
            <a:rect l="l" t="t" r="r" b="b"/>
            <a:pathLst>
              <a:path w="76200" h="1297304">
                <a:moveTo>
                  <a:pt x="31750" y="1220724"/>
                </a:moveTo>
                <a:lnTo>
                  <a:pt x="0" y="1220724"/>
                </a:lnTo>
                <a:lnTo>
                  <a:pt x="38100" y="1296924"/>
                </a:lnTo>
                <a:lnTo>
                  <a:pt x="69850" y="1233424"/>
                </a:lnTo>
                <a:lnTo>
                  <a:pt x="31750" y="1233424"/>
                </a:lnTo>
                <a:lnTo>
                  <a:pt x="31750" y="1220724"/>
                </a:lnTo>
                <a:close/>
              </a:path>
              <a:path w="76200" h="1297304">
                <a:moveTo>
                  <a:pt x="44450" y="0"/>
                </a:moveTo>
                <a:lnTo>
                  <a:pt x="31750" y="0"/>
                </a:lnTo>
                <a:lnTo>
                  <a:pt x="31750" y="1233424"/>
                </a:lnTo>
                <a:lnTo>
                  <a:pt x="44450" y="1233424"/>
                </a:lnTo>
                <a:lnTo>
                  <a:pt x="44450" y="0"/>
                </a:lnTo>
                <a:close/>
              </a:path>
              <a:path w="76200" h="1297304">
                <a:moveTo>
                  <a:pt x="76200" y="1220724"/>
                </a:moveTo>
                <a:lnTo>
                  <a:pt x="44450" y="1220724"/>
                </a:lnTo>
                <a:lnTo>
                  <a:pt x="44450" y="1233424"/>
                </a:lnTo>
                <a:lnTo>
                  <a:pt x="69850" y="1233424"/>
                </a:lnTo>
                <a:lnTo>
                  <a:pt x="76200" y="1220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0212" y="5013325"/>
            <a:ext cx="76200" cy="647700"/>
          </a:xfrm>
          <a:custGeom>
            <a:avLst/>
            <a:gdLst/>
            <a:ahLst/>
            <a:cxnLst/>
            <a:rect l="l" t="t" r="r" b="b"/>
            <a:pathLst>
              <a:path w="76200" h="647700">
                <a:moveTo>
                  <a:pt x="31750" y="571500"/>
                </a:moveTo>
                <a:lnTo>
                  <a:pt x="0" y="571500"/>
                </a:lnTo>
                <a:lnTo>
                  <a:pt x="38100" y="647700"/>
                </a:lnTo>
                <a:lnTo>
                  <a:pt x="69850" y="584200"/>
                </a:lnTo>
                <a:lnTo>
                  <a:pt x="31750" y="584200"/>
                </a:lnTo>
                <a:lnTo>
                  <a:pt x="31750" y="571500"/>
                </a:lnTo>
                <a:close/>
              </a:path>
              <a:path w="76200" h="647700">
                <a:moveTo>
                  <a:pt x="44450" y="0"/>
                </a:moveTo>
                <a:lnTo>
                  <a:pt x="31750" y="0"/>
                </a:lnTo>
                <a:lnTo>
                  <a:pt x="31750" y="584200"/>
                </a:lnTo>
                <a:lnTo>
                  <a:pt x="44450" y="584200"/>
                </a:lnTo>
                <a:lnTo>
                  <a:pt x="44450" y="0"/>
                </a:lnTo>
                <a:close/>
              </a:path>
              <a:path w="76200" h="647700">
                <a:moveTo>
                  <a:pt x="76200" y="571500"/>
                </a:moveTo>
                <a:lnTo>
                  <a:pt x="44450" y="571500"/>
                </a:lnTo>
                <a:lnTo>
                  <a:pt x="44450" y="584200"/>
                </a:lnTo>
                <a:lnTo>
                  <a:pt x="69850" y="584200"/>
                </a:lnTo>
                <a:lnTo>
                  <a:pt x="76200" y="571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827" y="384174"/>
            <a:ext cx="7037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85" dirty="0"/>
              <a:t>A</a:t>
            </a:r>
            <a:r>
              <a:rPr sz="4000" spc="-100" dirty="0"/>
              <a:t>t</a:t>
            </a:r>
            <a:r>
              <a:rPr sz="4000" spc="-210" dirty="0"/>
              <a:t>i</a:t>
            </a:r>
            <a:r>
              <a:rPr sz="4000" spc="-100" dirty="0"/>
              <a:t>vid</a:t>
            </a:r>
            <a:r>
              <a:rPr sz="4000" spc="-105" dirty="0"/>
              <a:t>a</a:t>
            </a:r>
            <a:r>
              <a:rPr sz="4000" spc="-100" dirty="0"/>
              <a:t>de</a:t>
            </a:r>
            <a:r>
              <a:rPr sz="4000" spc="-5" dirty="0"/>
              <a:t>s</a:t>
            </a:r>
            <a:r>
              <a:rPr sz="4000" spc="-225" dirty="0"/>
              <a:t> </a:t>
            </a:r>
            <a:r>
              <a:rPr sz="4000" spc="-100" dirty="0"/>
              <a:t>b</a:t>
            </a:r>
            <a:r>
              <a:rPr sz="4000" spc="-105" dirty="0"/>
              <a:t>ás</a:t>
            </a:r>
            <a:r>
              <a:rPr sz="4000" spc="-100" dirty="0"/>
              <a:t>i</a:t>
            </a:r>
            <a:r>
              <a:rPr sz="4000" spc="-105" dirty="0"/>
              <a:t>ca</a:t>
            </a:r>
            <a:r>
              <a:rPr sz="4000" spc="-5" dirty="0"/>
              <a:t>s</a:t>
            </a:r>
            <a:r>
              <a:rPr sz="4000" spc="-225" dirty="0"/>
              <a:t> </a:t>
            </a:r>
            <a:r>
              <a:rPr sz="4000" spc="-100" dirty="0"/>
              <a:t>d</a:t>
            </a:r>
            <a:r>
              <a:rPr sz="4000" spc="-95" dirty="0"/>
              <a:t>o</a:t>
            </a:r>
            <a:r>
              <a:rPr sz="4000" spc="-5" dirty="0"/>
              <a:t>s</a:t>
            </a:r>
            <a:r>
              <a:rPr sz="4000" spc="-225" dirty="0"/>
              <a:t> </a:t>
            </a:r>
            <a:r>
              <a:rPr sz="4000" spc="-105" dirty="0"/>
              <a:t>S</a:t>
            </a:r>
            <a:r>
              <a:rPr sz="4000" spc="-100" dirty="0"/>
              <a:t>i</a:t>
            </a:r>
            <a:r>
              <a:rPr sz="4000" spc="-105" dirty="0"/>
              <a:t>s</a:t>
            </a:r>
            <a:r>
              <a:rPr sz="4000" spc="-160" dirty="0"/>
              <a:t>t</a:t>
            </a:r>
            <a:r>
              <a:rPr sz="4000" spc="-100" dirty="0"/>
              <a:t>e</a:t>
            </a:r>
            <a:r>
              <a:rPr sz="4000" spc="-110" dirty="0"/>
              <a:t>m</a:t>
            </a:r>
            <a:r>
              <a:rPr sz="4000" spc="-105" dirty="0"/>
              <a:t>a</a:t>
            </a:r>
            <a:r>
              <a:rPr sz="4000" spc="-5" dirty="0"/>
              <a:t>s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>
              <a:lnSpc>
                <a:spcPct val="150100"/>
              </a:lnSpc>
              <a:spcBef>
                <a:spcPts val="95"/>
              </a:spcBef>
              <a:buClr>
                <a:srgbClr val="797979"/>
              </a:buClr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pc="-10" dirty="0">
                <a:solidFill>
                  <a:srgbClr val="D1282D"/>
                </a:solidFill>
              </a:rPr>
              <a:t>Realimentação</a:t>
            </a:r>
            <a:r>
              <a:rPr spc="10" dirty="0">
                <a:solidFill>
                  <a:srgbClr val="D1282D"/>
                </a:solidFill>
              </a:rPr>
              <a:t> </a:t>
            </a:r>
            <a:r>
              <a:rPr spc="-80" dirty="0">
                <a:solidFill>
                  <a:srgbClr val="D1282D"/>
                </a:solidFill>
              </a:rPr>
              <a:t>(</a:t>
            </a:r>
            <a:r>
              <a:rPr i="1" spc="-80" dirty="0">
                <a:solidFill>
                  <a:srgbClr val="D1282D"/>
                </a:solidFill>
                <a:latin typeface="Times New Roman"/>
                <a:cs typeface="Times New Roman"/>
              </a:rPr>
              <a:t>feedback</a:t>
            </a:r>
            <a:r>
              <a:rPr spc="-80" dirty="0">
                <a:solidFill>
                  <a:srgbClr val="D1282D"/>
                </a:solidFill>
              </a:rPr>
              <a:t>)</a:t>
            </a:r>
            <a:r>
              <a:rPr dirty="0">
                <a:solidFill>
                  <a:srgbClr val="D1282D"/>
                </a:solidFill>
              </a:rPr>
              <a:t> </a:t>
            </a:r>
            <a:r>
              <a:rPr dirty="0"/>
              <a:t>–</a:t>
            </a:r>
            <a:r>
              <a:rPr spc="5" dirty="0"/>
              <a:t> </a:t>
            </a:r>
            <a:r>
              <a:rPr dirty="0"/>
              <a:t>é</a:t>
            </a:r>
            <a:r>
              <a:rPr spc="-10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5" dirty="0"/>
              <a:t>saída</a:t>
            </a:r>
            <a:r>
              <a:rPr spc="15" dirty="0"/>
              <a:t> </a:t>
            </a:r>
            <a:r>
              <a:rPr dirty="0"/>
              <a:t>que</a:t>
            </a:r>
            <a:r>
              <a:rPr spc="-5" dirty="0"/>
              <a:t> </a:t>
            </a:r>
            <a:r>
              <a:rPr spc="-15" dirty="0"/>
              <a:t>retorna</a:t>
            </a:r>
            <a:r>
              <a:rPr spc="-5" dirty="0"/>
              <a:t> </a:t>
            </a:r>
            <a:r>
              <a:rPr dirty="0"/>
              <a:t>aos</a:t>
            </a:r>
            <a:r>
              <a:rPr spc="5" dirty="0"/>
              <a:t> </a:t>
            </a:r>
            <a:r>
              <a:rPr spc="-10" dirty="0"/>
              <a:t>membros </a:t>
            </a:r>
            <a:r>
              <a:rPr spc="-5" dirty="0"/>
              <a:t> </a:t>
            </a:r>
            <a:r>
              <a:rPr dirty="0"/>
              <a:t>adequados da </a:t>
            </a:r>
            <a:r>
              <a:rPr spc="-10" dirty="0"/>
              <a:t>organização para </a:t>
            </a:r>
            <a:r>
              <a:rPr dirty="0"/>
              <a:t>ajudá-los a </a:t>
            </a:r>
            <a:r>
              <a:rPr spc="-10" dirty="0"/>
              <a:t>refinar </a:t>
            </a:r>
            <a:r>
              <a:rPr dirty="0"/>
              <a:t>ou </a:t>
            </a:r>
            <a:r>
              <a:rPr spc="-5" dirty="0"/>
              <a:t>corrigir os </a:t>
            </a:r>
            <a:r>
              <a:rPr spc="-440" dirty="0"/>
              <a:t> </a:t>
            </a:r>
            <a:r>
              <a:rPr dirty="0"/>
              <a:t>dados</a:t>
            </a:r>
            <a:r>
              <a:rPr spc="-20" dirty="0"/>
              <a:t> </a:t>
            </a:r>
            <a:r>
              <a:rPr spc="-5" dirty="0"/>
              <a:t>de</a:t>
            </a:r>
            <a:r>
              <a:rPr spc="-10" dirty="0"/>
              <a:t> entrada</a:t>
            </a:r>
            <a:r>
              <a:rPr spc="5" dirty="0"/>
              <a:t> </a:t>
            </a:r>
            <a:r>
              <a:rPr spc="-5" dirty="0"/>
              <a:t>ou </a:t>
            </a:r>
            <a:r>
              <a:rPr dirty="0"/>
              <a:t>ao</a:t>
            </a:r>
            <a:r>
              <a:rPr spc="-15" dirty="0"/>
              <a:t> </a:t>
            </a:r>
            <a:r>
              <a:rPr spc="-10" dirty="0"/>
              <a:t>processamento.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3393" y="3592550"/>
            <a:ext cx="6788784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50000"/>
              </a:lnSpc>
              <a:spcBef>
                <a:spcPts val="100"/>
              </a:spcBef>
              <a:buClr>
                <a:srgbClr val="797979"/>
              </a:buClr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2000" spc="-10" dirty="0">
                <a:solidFill>
                  <a:srgbClr val="D1282D"/>
                </a:solidFill>
                <a:latin typeface="Calibri"/>
                <a:cs typeface="Calibri"/>
              </a:rPr>
              <a:t>Controle</a:t>
            </a:r>
            <a:r>
              <a:rPr sz="2000" spc="-5" dirty="0">
                <a:solidFill>
                  <a:srgbClr val="D1282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1282D"/>
                </a:solidFill>
                <a:latin typeface="Calibri"/>
                <a:cs typeface="Calibri"/>
              </a:rPr>
              <a:t>–</a:t>
            </a:r>
            <a:r>
              <a:rPr sz="2000" spc="-5" dirty="0">
                <a:solidFill>
                  <a:srgbClr val="D1282D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envolve</a:t>
            </a:r>
            <a:r>
              <a:rPr sz="2000" dirty="0">
                <a:latin typeface="Calibri"/>
                <a:cs typeface="Calibri"/>
              </a:rPr>
              <a:t> 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monitoramento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59595"/>
                </a:solidFill>
                <a:latin typeface="Calibri"/>
                <a:cs typeface="Calibri"/>
              </a:rPr>
              <a:t>avaliação</a:t>
            </a:r>
            <a:r>
              <a:rPr sz="2000" spc="-5" dirty="0">
                <a:solidFill>
                  <a:srgbClr val="95959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59595"/>
                </a:solidFill>
                <a:latin typeface="Calibri"/>
                <a:cs typeface="Calibri"/>
              </a:rPr>
              <a:t>do</a:t>
            </a:r>
            <a:r>
              <a:rPr sz="2000" spc="-25" dirty="0">
                <a:solidFill>
                  <a:srgbClr val="95959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959595"/>
                </a:solidFill>
                <a:latin typeface="Calibri"/>
                <a:cs typeface="Calibri"/>
              </a:rPr>
              <a:t>feedback </a:t>
            </a:r>
            <a:r>
              <a:rPr sz="2000" dirty="0">
                <a:solidFill>
                  <a:srgbClr val="95959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determinar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sistema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esta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dirigindo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realização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meta.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184078"/>
            <a:ext cx="7329170" cy="119761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355725" indent="-229235">
              <a:lnSpc>
                <a:spcPct val="100000"/>
              </a:lnSpc>
              <a:spcBef>
                <a:spcPts val="1300"/>
              </a:spcBef>
              <a:buClr>
                <a:srgbClr val="797979"/>
              </a:buClr>
              <a:buFont typeface="Arial MT"/>
              <a:buChar char="•"/>
              <a:tabLst>
                <a:tab pos="1355725" algn="l"/>
                <a:tab pos="1356360" algn="l"/>
              </a:tabLst>
            </a:pPr>
            <a:r>
              <a:rPr sz="2000" spc="-5" dirty="0">
                <a:solidFill>
                  <a:srgbClr val="D1282D"/>
                </a:solidFill>
                <a:latin typeface="Calibri"/>
                <a:cs typeface="Calibri"/>
              </a:rPr>
              <a:t>Saída</a:t>
            </a:r>
            <a:r>
              <a:rPr sz="2000" spc="5" dirty="0">
                <a:solidFill>
                  <a:srgbClr val="D1282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D1282D"/>
                </a:solidFill>
                <a:latin typeface="Calibri"/>
                <a:cs typeface="Calibri"/>
              </a:rPr>
              <a:t>(</a:t>
            </a:r>
            <a:r>
              <a:rPr sz="2000" i="1" spc="-20" dirty="0">
                <a:solidFill>
                  <a:srgbClr val="D1282D"/>
                </a:solidFill>
                <a:latin typeface="Times New Roman"/>
                <a:cs typeface="Times New Roman"/>
              </a:rPr>
              <a:t>output</a:t>
            </a:r>
            <a:r>
              <a:rPr sz="2000" spc="-20" dirty="0">
                <a:solidFill>
                  <a:srgbClr val="D1282D"/>
                </a:solidFill>
                <a:latin typeface="Calibri"/>
                <a:cs typeface="Calibri"/>
              </a:rPr>
              <a:t>)</a:t>
            </a:r>
            <a:r>
              <a:rPr sz="2000" spc="10" dirty="0">
                <a:solidFill>
                  <a:srgbClr val="D1282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–transferência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informação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pessoas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</a:t>
            </a:r>
            <a:endParaRPr sz="2000">
              <a:latin typeface="Calibri"/>
              <a:cs typeface="Calibri"/>
            </a:endParaRPr>
          </a:p>
          <a:p>
            <a:pPr marL="264160" algn="ctr">
              <a:lnSpc>
                <a:spcPts val="2335"/>
              </a:lnSpc>
              <a:spcBef>
                <a:spcPts val="1200"/>
              </a:spcBef>
            </a:pPr>
            <a:r>
              <a:rPr sz="2000" spc="-5" dirty="0">
                <a:latin typeface="Calibri"/>
                <a:cs typeface="Calibri"/>
              </a:rPr>
              <a:t>atividades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usarão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(gráficos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relatórios);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095"/>
              </a:lnSpc>
            </a:pPr>
            <a:r>
              <a:rPr sz="1800" dirty="0">
                <a:solidFill>
                  <a:srgbClr val="2135EB"/>
                </a:solidFill>
                <a:latin typeface="Comic Sans MS"/>
                <a:cs typeface="Comic Sans MS"/>
              </a:rPr>
              <a:t>Produto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2356230"/>
            <a:ext cx="885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135EB"/>
                </a:solidFill>
                <a:latin typeface="Comic Sans MS"/>
                <a:cs typeface="Comic Sans MS"/>
              </a:rPr>
              <a:t>acabado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0212" y="1341374"/>
            <a:ext cx="76200" cy="720725"/>
          </a:xfrm>
          <a:custGeom>
            <a:avLst/>
            <a:gdLst/>
            <a:ahLst/>
            <a:cxnLst/>
            <a:rect l="l" t="t" r="r" b="b"/>
            <a:pathLst>
              <a:path w="76200" h="720725">
                <a:moveTo>
                  <a:pt x="31750" y="644525"/>
                </a:moveTo>
                <a:lnTo>
                  <a:pt x="0" y="644525"/>
                </a:lnTo>
                <a:lnTo>
                  <a:pt x="38100" y="720725"/>
                </a:lnTo>
                <a:lnTo>
                  <a:pt x="69850" y="657225"/>
                </a:lnTo>
                <a:lnTo>
                  <a:pt x="31750" y="657225"/>
                </a:lnTo>
                <a:lnTo>
                  <a:pt x="31750" y="644525"/>
                </a:lnTo>
                <a:close/>
              </a:path>
              <a:path w="76200" h="720725">
                <a:moveTo>
                  <a:pt x="44450" y="0"/>
                </a:moveTo>
                <a:lnTo>
                  <a:pt x="31750" y="0"/>
                </a:lnTo>
                <a:lnTo>
                  <a:pt x="31750" y="657225"/>
                </a:lnTo>
                <a:lnTo>
                  <a:pt x="44450" y="657225"/>
                </a:lnTo>
                <a:lnTo>
                  <a:pt x="44450" y="0"/>
                </a:lnTo>
                <a:close/>
              </a:path>
              <a:path w="76200" h="720725">
                <a:moveTo>
                  <a:pt x="76200" y="644525"/>
                </a:moveTo>
                <a:lnTo>
                  <a:pt x="44450" y="644525"/>
                </a:lnTo>
                <a:lnTo>
                  <a:pt x="44450" y="657225"/>
                </a:lnTo>
                <a:lnTo>
                  <a:pt x="69850" y="657225"/>
                </a:lnTo>
                <a:lnTo>
                  <a:pt x="76200" y="644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750" y="1904873"/>
            <a:ext cx="7777226" cy="29385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77722"/>
            <a:ext cx="46272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Mod</a:t>
            </a:r>
            <a:r>
              <a:rPr spc="-95" dirty="0"/>
              <a:t>e</a:t>
            </a:r>
            <a:r>
              <a:rPr spc="-100" dirty="0"/>
              <a:t>l</a:t>
            </a:r>
            <a:r>
              <a:rPr dirty="0"/>
              <a:t>o</a:t>
            </a:r>
            <a:r>
              <a:rPr spc="-215" dirty="0"/>
              <a:t> </a:t>
            </a:r>
            <a:r>
              <a:rPr spc="-95" dirty="0"/>
              <a:t>ge</a:t>
            </a:r>
            <a:r>
              <a:rPr spc="-160" dirty="0"/>
              <a:t>r</a:t>
            </a:r>
            <a:r>
              <a:rPr spc="-95" dirty="0"/>
              <a:t>a</a:t>
            </a:r>
            <a:r>
              <a:rPr dirty="0"/>
              <a:t>l</a:t>
            </a:r>
            <a:r>
              <a:rPr spc="-245" dirty="0"/>
              <a:t> </a:t>
            </a:r>
            <a:r>
              <a:rPr spc="-100" dirty="0"/>
              <a:t>do</a:t>
            </a:r>
            <a:r>
              <a:rPr dirty="0"/>
              <a:t>s</a:t>
            </a:r>
            <a:r>
              <a:rPr spc="-200" dirty="0"/>
              <a:t> </a:t>
            </a:r>
            <a:r>
              <a:rPr spc="-90" dirty="0"/>
              <a:t>s</a:t>
            </a:r>
            <a:r>
              <a:rPr spc="-95" dirty="0"/>
              <a:t>i</a:t>
            </a:r>
            <a:r>
              <a:rPr spc="-90" dirty="0"/>
              <a:t>s</a:t>
            </a:r>
            <a:r>
              <a:rPr spc="-140" dirty="0"/>
              <a:t>t</a:t>
            </a:r>
            <a:r>
              <a:rPr spc="-95" dirty="0"/>
              <a:t>ema</a:t>
            </a:r>
            <a:r>
              <a:rPr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967" y="462533"/>
            <a:ext cx="39751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Mod</a:t>
            </a:r>
            <a:r>
              <a:rPr spc="-95" dirty="0"/>
              <a:t>e</a:t>
            </a:r>
            <a:r>
              <a:rPr spc="-100" dirty="0"/>
              <a:t>l</a:t>
            </a:r>
            <a:r>
              <a:rPr dirty="0"/>
              <a:t>o</a:t>
            </a:r>
            <a:r>
              <a:rPr spc="-215" dirty="0"/>
              <a:t> </a:t>
            </a:r>
            <a:r>
              <a:rPr spc="-100" dirty="0"/>
              <a:t>d</a:t>
            </a:r>
            <a:r>
              <a:rPr dirty="0"/>
              <a:t>e</a:t>
            </a:r>
            <a:r>
              <a:rPr spc="-210" dirty="0"/>
              <a:t> </a:t>
            </a:r>
            <a:r>
              <a:rPr spc="-100" dirty="0"/>
              <a:t>u</a:t>
            </a:r>
            <a:r>
              <a:rPr dirty="0"/>
              <a:t>m</a:t>
            </a:r>
            <a:r>
              <a:rPr spc="-210" dirty="0"/>
              <a:t> </a:t>
            </a:r>
            <a:r>
              <a:rPr spc="-100" dirty="0"/>
              <a:t>S</a:t>
            </a:r>
            <a:r>
              <a:rPr spc="-95" dirty="0"/>
              <a:t>i</a:t>
            </a:r>
            <a:r>
              <a:rPr spc="-90" dirty="0"/>
              <a:t>s</a:t>
            </a:r>
            <a:r>
              <a:rPr spc="-140" dirty="0"/>
              <a:t>t</a:t>
            </a:r>
            <a:r>
              <a:rPr spc="-95" dirty="0"/>
              <a:t>em</a:t>
            </a:r>
            <a:r>
              <a:rPr dirty="0"/>
              <a:t>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8622" y="1552155"/>
            <a:ext cx="7813040" cy="4613910"/>
            <a:chOff x="508622" y="1552155"/>
            <a:chExt cx="7813040" cy="4613910"/>
          </a:xfrm>
        </p:grpSpPr>
        <p:sp>
          <p:nvSpPr>
            <p:cNvPr id="4" name="object 4"/>
            <p:cNvSpPr/>
            <p:nvPr/>
          </p:nvSpPr>
          <p:spPr>
            <a:xfrm>
              <a:off x="513384" y="1556918"/>
              <a:ext cx="7803515" cy="4321175"/>
            </a:xfrm>
            <a:custGeom>
              <a:avLst/>
              <a:gdLst/>
              <a:ahLst/>
              <a:cxnLst/>
              <a:rect l="l" t="t" r="r" b="b"/>
              <a:pathLst>
                <a:path w="7803515" h="4321175">
                  <a:moveTo>
                    <a:pt x="7803007" y="0"/>
                  </a:moveTo>
                  <a:lnTo>
                    <a:pt x="0" y="0"/>
                  </a:lnTo>
                  <a:lnTo>
                    <a:pt x="0" y="4320794"/>
                  </a:lnTo>
                  <a:lnTo>
                    <a:pt x="7803007" y="4320794"/>
                  </a:lnTo>
                  <a:lnTo>
                    <a:pt x="7803007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3384" y="1556918"/>
              <a:ext cx="7803515" cy="4321175"/>
            </a:xfrm>
            <a:custGeom>
              <a:avLst/>
              <a:gdLst/>
              <a:ahLst/>
              <a:cxnLst/>
              <a:rect l="l" t="t" r="r" b="b"/>
              <a:pathLst>
                <a:path w="7803515" h="4321175">
                  <a:moveTo>
                    <a:pt x="0" y="4320794"/>
                  </a:moveTo>
                  <a:lnTo>
                    <a:pt x="7803007" y="4320794"/>
                  </a:lnTo>
                  <a:lnTo>
                    <a:pt x="7803007" y="0"/>
                  </a:lnTo>
                  <a:lnTo>
                    <a:pt x="0" y="0"/>
                  </a:lnTo>
                  <a:lnTo>
                    <a:pt x="0" y="432079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70324" y="5589587"/>
              <a:ext cx="114935" cy="576580"/>
            </a:xfrm>
            <a:custGeom>
              <a:avLst/>
              <a:gdLst/>
              <a:ahLst/>
              <a:cxnLst/>
              <a:rect l="l" t="t" r="r" b="b"/>
              <a:pathLst>
                <a:path w="114935" h="576579">
                  <a:moveTo>
                    <a:pt x="57150" y="76200"/>
                  </a:moveTo>
                  <a:lnTo>
                    <a:pt x="49780" y="77696"/>
                  </a:lnTo>
                  <a:lnTo>
                    <a:pt x="43719" y="81776"/>
                  </a:lnTo>
                  <a:lnTo>
                    <a:pt x="39612" y="87831"/>
                  </a:lnTo>
                  <a:lnTo>
                    <a:pt x="38100" y="95288"/>
                  </a:lnTo>
                  <a:lnTo>
                    <a:pt x="39612" y="102700"/>
                  </a:lnTo>
                  <a:lnTo>
                    <a:pt x="43719" y="108756"/>
                  </a:lnTo>
                  <a:lnTo>
                    <a:pt x="49780" y="112840"/>
                  </a:lnTo>
                  <a:lnTo>
                    <a:pt x="57150" y="114338"/>
                  </a:lnTo>
                  <a:lnTo>
                    <a:pt x="64573" y="112840"/>
                  </a:lnTo>
                  <a:lnTo>
                    <a:pt x="70627" y="108756"/>
                  </a:lnTo>
                  <a:lnTo>
                    <a:pt x="74705" y="102700"/>
                  </a:lnTo>
                  <a:lnTo>
                    <a:pt x="76200" y="95250"/>
                  </a:lnTo>
                  <a:lnTo>
                    <a:pt x="74705" y="87831"/>
                  </a:lnTo>
                  <a:lnTo>
                    <a:pt x="70627" y="81776"/>
                  </a:lnTo>
                  <a:lnTo>
                    <a:pt x="64573" y="77696"/>
                  </a:lnTo>
                  <a:lnTo>
                    <a:pt x="57150" y="76200"/>
                  </a:lnTo>
                  <a:close/>
                </a:path>
                <a:path w="114935" h="576579">
                  <a:moveTo>
                    <a:pt x="57150" y="0"/>
                  </a:moveTo>
                  <a:lnTo>
                    <a:pt x="0" y="114300"/>
                  </a:lnTo>
                  <a:lnTo>
                    <a:pt x="56962" y="114300"/>
                  </a:lnTo>
                  <a:lnTo>
                    <a:pt x="49780" y="112840"/>
                  </a:lnTo>
                  <a:lnTo>
                    <a:pt x="43719" y="108756"/>
                  </a:lnTo>
                  <a:lnTo>
                    <a:pt x="39612" y="102700"/>
                  </a:lnTo>
                  <a:lnTo>
                    <a:pt x="38100" y="95288"/>
                  </a:lnTo>
                  <a:lnTo>
                    <a:pt x="39612" y="87831"/>
                  </a:lnTo>
                  <a:lnTo>
                    <a:pt x="43719" y="81776"/>
                  </a:lnTo>
                  <a:lnTo>
                    <a:pt x="49780" y="77696"/>
                  </a:lnTo>
                  <a:lnTo>
                    <a:pt x="57150" y="76200"/>
                  </a:lnTo>
                  <a:lnTo>
                    <a:pt x="95250" y="76200"/>
                  </a:lnTo>
                  <a:lnTo>
                    <a:pt x="57150" y="0"/>
                  </a:lnTo>
                  <a:close/>
                </a:path>
                <a:path w="114935" h="576579">
                  <a:moveTo>
                    <a:pt x="95250" y="76200"/>
                  </a:moveTo>
                  <a:lnTo>
                    <a:pt x="57150" y="76200"/>
                  </a:lnTo>
                  <a:lnTo>
                    <a:pt x="64573" y="77696"/>
                  </a:lnTo>
                  <a:lnTo>
                    <a:pt x="70627" y="81776"/>
                  </a:lnTo>
                  <a:lnTo>
                    <a:pt x="74705" y="87831"/>
                  </a:lnTo>
                  <a:lnTo>
                    <a:pt x="76200" y="95250"/>
                  </a:lnTo>
                  <a:lnTo>
                    <a:pt x="74705" y="102700"/>
                  </a:lnTo>
                  <a:lnTo>
                    <a:pt x="70627" y="108756"/>
                  </a:lnTo>
                  <a:lnTo>
                    <a:pt x="64573" y="112840"/>
                  </a:lnTo>
                  <a:lnTo>
                    <a:pt x="57338" y="114300"/>
                  </a:lnTo>
                  <a:lnTo>
                    <a:pt x="114300" y="114300"/>
                  </a:lnTo>
                  <a:lnTo>
                    <a:pt x="95250" y="76200"/>
                  </a:lnTo>
                  <a:close/>
                </a:path>
                <a:path w="114935" h="576579">
                  <a:moveTo>
                    <a:pt x="57150" y="152438"/>
                  </a:moveTo>
                  <a:lnTo>
                    <a:pt x="49780" y="153934"/>
                  </a:lnTo>
                  <a:lnTo>
                    <a:pt x="43719" y="158014"/>
                  </a:lnTo>
                  <a:lnTo>
                    <a:pt x="39612" y="164069"/>
                  </a:lnTo>
                  <a:lnTo>
                    <a:pt x="38100" y="171526"/>
                  </a:lnTo>
                  <a:lnTo>
                    <a:pt x="39612" y="178939"/>
                  </a:lnTo>
                  <a:lnTo>
                    <a:pt x="43719" y="184994"/>
                  </a:lnTo>
                  <a:lnTo>
                    <a:pt x="49780" y="189078"/>
                  </a:lnTo>
                  <a:lnTo>
                    <a:pt x="57150" y="190576"/>
                  </a:lnTo>
                  <a:lnTo>
                    <a:pt x="64573" y="189078"/>
                  </a:lnTo>
                  <a:lnTo>
                    <a:pt x="70627" y="184994"/>
                  </a:lnTo>
                  <a:lnTo>
                    <a:pt x="74705" y="178939"/>
                  </a:lnTo>
                  <a:lnTo>
                    <a:pt x="76200" y="171488"/>
                  </a:lnTo>
                  <a:lnTo>
                    <a:pt x="74705" y="164069"/>
                  </a:lnTo>
                  <a:lnTo>
                    <a:pt x="70627" y="158014"/>
                  </a:lnTo>
                  <a:lnTo>
                    <a:pt x="64573" y="153934"/>
                  </a:lnTo>
                  <a:lnTo>
                    <a:pt x="57150" y="152438"/>
                  </a:lnTo>
                  <a:close/>
                </a:path>
                <a:path w="114935" h="576579">
                  <a:moveTo>
                    <a:pt x="57150" y="228676"/>
                  </a:moveTo>
                  <a:lnTo>
                    <a:pt x="49780" y="230172"/>
                  </a:lnTo>
                  <a:lnTo>
                    <a:pt x="43719" y="234253"/>
                  </a:lnTo>
                  <a:lnTo>
                    <a:pt x="39612" y="240308"/>
                  </a:lnTo>
                  <a:lnTo>
                    <a:pt x="38100" y="247764"/>
                  </a:lnTo>
                  <a:lnTo>
                    <a:pt x="39612" y="255177"/>
                  </a:lnTo>
                  <a:lnTo>
                    <a:pt x="43719" y="261232"/>
                  </a:lnTo>
                  <a:lnTo>
                    <a:pt x="49780" y="265316"/>
                  </a:lnTo>
                  <a:lnTo>
                    <a:pt x="57150" y="266814"/>
                  </a:lnTo>
                  <a:lnTo>
                    <a:pt x="64573" y="265316"/>
                  </a:lnTo>
                  <a:lnTo>
                    <a:pt x="70627" y="261232"/>
                  </a:lnTo>
                  <a:lnTo>
                    <a:pt x="74705" y="255177"/>
                  </a:lnTo>
                  <a:lnTo>
                    <a:pt x="76200" y="247726"/>
                  </a:lnTo>
                  <a:lnTo>
                    <a:pt x="74705" y="240308"/>
                  </a:lnTo>
                  <a:lnTo>
                    <a:pt x="70627" y="234253"/>
                  </a:lnTo>
                  <a:lnTo>
                    <a:pt x="64573" y="230172"/>
                  </a:lnTo>
                  <a:lnTo>
                    <a:pt x="57150" y="228676"/>
                  </a:lnTo>
                  <a:close/>
                </a:path>
                <a:path w="114935" h="576579">
                  <a:moveTo>
                    <a:pt x="57150" y="304914"/>
                  </a:moveTo>
                  <a:lnTo>
                    <a:pt x="49780" y="306410"/>
                  </a:lnTo>
                  <a:lnTo>
                    <a:pt x="43719" y="310491"/>
                  </a:lnTo>
                  <a:lnTo>
                    <a:pt x="39612" y="316546"/>
                  </a:lnTo>
                  <a:lnTo>
                    <a:pt x="38100" y="324002"/>
                  </a:lnTo>
                  <a:lnTo>
                    <a:pt x="39612" y="331415"/>
                  </a:lnTo>
                  <a:lnTo>
                    <a:pt x="43719" y="337470"/>
                  </a:lnTo>
                  <a:lnTo>
                    <a:pt x="49780" y="341554"/>
                  </a:lnTo>
                  <a:lnTo>
                    <a:pt x="57150" y="343052"/>
                  </a:lnTo>
                  <a:lnTo>
                    <a:pt x="64573" y="341554"/>
                  </a:lnTo>
                  <a:lnTo>
                    <a:pt x="70627" y="337470"/>
                  </a:lnTo>
                  <a:lnTo>
                    <a:pt x="74705" y="331415"/>
                  </a:lnTo>
                  <a:lnTo>
                    <a:pt x="76200" y="323964"/>
                  </a:lnTo>
                  <a:lnTo>
                    <a:pt x="74705" y="316546"/>
                  </a:lnTo>
                  <a:lnTo>
                    <a:pt x="70627" y="310491"/>
                  </a:lnTo>
                  <a:lnTo>
                    <a:pt x="64573" y="306410"/>
                  </a:lnTo>
                  <a:lnTo>
                    <a:pt x="57150" y="304914"/>
                  </a:lnTo>
                  <a:close/>
                </a:path>
                <a:path w="114935" h="576579">
                  <a:moveTo>
                    <a:pt x="57150" y="381152"/>
                  </a:moveTo>
                  <a:lnTo>
                    <a:pt x="49780" y="382648"/>
                  </a:lnTo>
                  <a:lnTo>
                    <a:pt x="43719" y="386729"/>
                  </a:lnTo>
                  <a:lnTo>
                    <a:pt x="39612" y="392784"/>
                  </a:lnTo>
                  <a:lnTo>
                    <a:pt x="38100" y="400240"/>
                  </a:lnTo>
                  <a:lnTo>
                    <a:pt x="39612" y="407653"/>
                  </a:lnTo>
                  <a:lnTo>
                    <a:pt x="43719" y="413708"/>
                  </a:lnTo>
                  <a:lnTo>
                    <a:pt x="49780" y="417792"/>
                  </a:lnTo>
                  <a:lnTo>
                    <a:pt x="57150" y="419290"/>
                  </a:lnTo>
                  <a:lnTo>
                    <a:pt x="64573" y="417792"/>
                  </a:lnTo>
                  <a:lnTo>
                    <a:pt x="70627" y="413708"/>
                  </a:lnTo>
                  <a:lnTo>
                    <a:pt x="74705" y="407653"/>
                  </a:lnTo>
                  <a:lnTo>
                    <a:pt x="76200" y="400202"/>
                  </a:lnTo>
                  <a:lnTo>
                    <a:pt x="74705" y="392784"/>
                  </a:lnTo>
                  <a:lnTo>
                    <a:pt x="70627" y="386729"/>
                  </a:lnTo>
                  <a:lnTo>
                    <a:pt x="64573" y="382648"/>
                  </a:lnTo>
                  <a:lnTo>
                    <a:pt x="57150" y="381152"/>
                  </a:lnTo>
                  <a:close/>
                </a:path>
                <a:path w="114935" h="576579">
                  <a:moveTo>
                    <a:pt x="45212" y="461962"/>
                  </a:moveTo>
                  <a:lnTo>
                    <a:pt x="126" y="461962"/>
                  </a:lnTo>
                  <a:lnTo>
                    <a:pt x="57276" y="576262"/>
                  </a:lnTo>
                  <a:lnTo>
                    <a:pt x="97643" y="495528"/>
                  </a:lnTo>
                  <a:lnTo>
                    <a:pt x="57150" y="495528"/>
                  </a:lnTo>
                  <a:lnTo>
                    <a:pt x="49780" y="494030"/>
                  </a:lnTo>
                  <a:lnTo>
                    <a:pt x="43719" y="489946"/>
                  </a:lnTo>
                  <a:lnTo>
                    <a:pt x="39612" y="483891"/>
                  </a:lnTo>
                  <a:lnTo>
                    <a:pt x="38100" y="476478"/>
                  </a:lnTo>
                  <a:lnTo>
                    <a:pt x="39612" y="469022"/>
                  </a:lnTo>
                  <a:lnTo>
                    <a:pt x="43719" y="462967"/>
                  </a:lnTo>
                  <a:lnTo>
                    <a:pt x="45212" y="461962"/>
                  </a:lnTo>
                  <a:close/>
                </a:path>
                <a:path w="114935" h="576579">
                  <a:moveTo>
                    <a:pt x="57150" y="457390"/>
                  </a:moveTo>
                  <a:lnTo>
                    <a:pt x="49780" y="458886"/>
                  </a:lnTo>
                  <a:lnTo>
                    <a:pt x="43719" y="462967"/>
                  </a:lnTo>
                  <a:lnTo>
                    <a:pt x="39612" y="469022"/>
                  </a:lnTo>
                  <a:lnTo>
                    <a:pt x="38100" y="476478"/>
                  </a:lnTo>
                  <a:lnTo>
                    <a:pt x="39612" y="483891"/>
                  </a:lnTo>
                  <a:lnTo>
                    <a:pt x="43719" y="489946"/>
                  </a:lnTo>
                  <a:lnTo>
                    <a:pt x="49780" y="494030"/>
                  </a:lnTo>
                  <a:lnTo>
                    <a:pt x="57150" y="495528"/>
                  </a:lnTo>
                  <a:lnTo>
                    <a:pt x="64573" y="494030"/>
                  </a:lnTo>
                  <a:lnTo>
                    <a:pt x="70627" y="489946"/>
                  </a:lnTo>
                  <a:lnTo>
                    <a:pt x="74705" y="483891"/>
                  </a:lnTo>
                  <a:lnTo>
                    <a:pt x="76200" y="476440"/>
                  </a:lnTo>
                  <a:lnTo>
                    <a:pt x="74705" y="469022"/>
                  </a:lnTo>
                  <a:lnTo>
                    <a:pt x="70627" y="462967"/>
                  </a:lnTo>
                  <a:lnTo>
                    <a:pt x="64573" y="458886"/>
                  </a:lnTo>
                  <a:lnTo>
                    <a:pt x="57150" y="457390"/>
                  </a:lnTo>
                  <a:close/>
                </a:path>
                <a:path w="114935" h="576579">
                  <a:moveTo>
                    <a:pt x="114426" y="461962"/>
                  </a:moveTo>
                  <a:lnTo>
                    <a:pt x="69137" y="461962"/>
                  </a:lnTo>
                  <a:lnTo>
                    <a:pt x="70627" y="462967"/>
                  </a:lnTo>
                  <a:lnTo>
                    <a:pt x="74705" y="469022"/>
                  </a:lnTo>
                  <a:lnTo>
                    <a:pt x="76200" y="476440"/>
                  </a:lnTo>
                  <a:lnTo>
                    <a:pt x="74705" y="483891"/>
                  </a:lnTo>
                  <a:lnTo>
                    <a:pt x="70627" y="489946"/>
                  </a:lnTo>
                  <a:lnTo>
                    <a:pt x="64573" y="494030"/>
                  </a:lnTo>
                  <a:lnTo>
                    <a:pt x="57150" y="495528"/>
                  </a:lnTo>
                  <a:lnTo>
                    <a:pt x="97643" y="495528"/>
                  </a:lnTo>
                  <a:lnTo>
                    <a:pt x="114426" y="4619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01037" y="3427856"/>
              <a:ext cx="1073150" cy="1495425"/>
            </a:xfrm>
            <a:custGeom>
              <a:avLst/>
              <a:gdLst/>
              <a:ahLst/>
              <a:cxnLst/>
              <a:rect l="l" t="t" r="r" b="b"/>
              <a:pathLst>
                <a:path w="1073150" h="1495425">
                  <a:moveTo>
                    <a:pt x="893953" y="0"/>
                  </a:moveTo>
                  <a:lnTo>
                    <a:pt x="178816" y="0"/>
                  </a:lnTo>
                  <a:lnTo>
                    <a:pt x="131306" y="6384"/>
                  </a:lnTo>
                  <a:lnTo>
                    <a:pt x="88598" y="24402"/>
                  </a:lnTo>
                  <a:lnTo>
                    <a:pt x="52403" y="52355"/>
                  </a:lnTo>
                  <a:lnTo>
                    <a:pt x="24431" y="88542"/>
                  </a:lnTo>
                  <a:lnTo>
                    <a:pt x="6392" y="131262"/>
                  </a:lnTo>
                  <a:lnTo>
                    <a:pt x="0" y="178815"/>
                  </a:lnTo>
                  <a:lnTo>
                    <a:pt x="0" y="1316481"/>
                  </a:lnTo>
                  <a:lnTo>
                    <a:pt x="6392" y="1364035"/>
                  </a:lnTo>
                  <a:lnTo>
                    <a:pt x="24431" y="1406755"/>
                  </a:lnTo>
                  <a:lnTo>
                    <a:pt x="52403" y="1442942"/>
                  </a:lnTo>
                  <a:lnTo>
                    <a:pt x="88598" y="1470895"/>
                  </a:lnTo>
                  <a:lnTo>
                    <a:pt x="131306" y="1488913"/>
                  </a:lnTo>
                  <a:lnTo>
                    <a:pt x="178816" y="1495297"/>
                  </a:lnTo>
                  <a:lnTo>
                    <a:pt x="893953" y="1495297"/>
                  </a:lnTo>
                  <a:lnTo>
                    <a:pt x="941506" y="1488913"/>
                  </a:lnTo>
                  <a:lnTo>
                    <a:pt x="984226" y="1470895"/>
                  </a:lnTo>
                  <a:lnTo>
                    <a:pt x="1020413" y="1442942"/>
                  </a:lnTo>
                  <a:lnTo>
                    <a:pt x="1048366" y="1406755"/>
                  </a:lnTo>
                  <a:lnTo>
                    <a:pt x="1066384" y="1364035"/>
                  </a:lnTo>
                  <a:lnTo>
                    <a:pt x="1072769" y="1316481"/>
                  </a:lnTo>
                  <a:lnTo>
                    <a:pt x="1072769" y="178815"/>
                  </a:lnTo>
                  <a:lnTo>
                    <a:pt x="1066384" y="131262"/>
                  </a:lnTo>
                  <a:lnTo>
                    <a:pt x="1048366" y="88542"/>
                  </a:lnTo>
                  <a:lnTo>
                    <a:pt x="1020413" y="52355"/>
                  </a:lnTo>
                  <a:lnTo>
                    <a:pt x="984226" y="24402"/>
                  </a:lnTo>
                  <a:lnTo>
                    <a:pt x="941506" y="6384"/>
                  </a:lnTo>
                  <a:lnTo>
                    <a:pt x="893953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1037" y="3427856"/>
              <a:ext cx="1073150" cy="1495425"/>
            </a:xfrm>
            <a:custGeom>
              <a:avLst/>
              <a:gdLst/>
              <a:ahLst/>
              <a:cxnLst/>
              <a:rect l="l" t="t" r="r" b="b"/>
              <a:pathLst>
                <a:path w="1073150" h="1495425">
                  <a:moveTo>
                    <a:pt x="0" y="178815"/>
                  </a:moveTo>
                  <a:lnTo>
                    <a:pt x="6392" y="131262"/>
                  </a:lnTo>
                  <a:lnTo>
                    <a:pt x="24431" y="88542"/>
                  </a:lnTo>
                  <a:lnTo>
                    <a:pt x="52403" y="52355"/>
                  </a:lnTo>
                  <a:lnTo>
                    <a:pt x="88598" y="24402"/>
                  </a:lnTo>
                  <a:lnTo>
                    <a:pt x="131306" y="6384"/>
                  </a:lnTo>
                  <a:lnTo>
                    <a:pt x="178816" y="0"/>
                  </a:lnTo>
                  <a:lnTo>
                    <a:pt x="893953" y="0"/>
                  </a:lnTo>
                  <a:lnTo>
                    <a:pt x="941506" y="6384"/>
                  </a:lnTo>
                  <a:lnTo>
                    <a:pt x="984226" y="24402"/>
                  </a:lnTo>
                  <a:lnTo>
                    <a:pt x="1020413" y="52355"/>
                  </a:lnTo>
                  <a:lnTo>
                    <a:pt x="1048366" y="88542"/>
                  </a:lnTo>
                  <a:lnTo>
                    <a:pt x="1066384" y="131262"/>
                  </a:lnTo>
                  <a:lnTo>
                    <a:pt x="1072769" y="178815"/>
                  </a:lnTo>
                  <a:lnTo>
                    <a:pt x="1072769" y="1316481"/>
                  </a:lnTo>
                  <a:lnTo>
                    <a:pt x="1066384" y="1364035"/>
                  </a:lnTo>
                  <a:lnTo>
                    <a:pt x="1048366" y="1406755"/>
                  </a:lnTo>
                  <a:lnTo>
                    <a:pt x="1020413" y="1442942"/>
                  </a:lnTo>
                  <a:lnTo>
                    <a:pt x="984226" y="1470895"/>
                  </a:lnTo>
                  <a:lnTo>
                    <a:pt x="941506" y="1488913"/>
                  </a:lnTo>
                  <a:lnTo>
                    <a:pt x="893953" y="1495297"/>
                  </a:lnTo>
                  <a:lnTo>
                    <a:pt x="178816" y="1495297"/>
                  </a:lnTo>
                  <a:lnTo>
                    <a:pt x="131306" y="1488913"/>
                  </a:lnTo>
                  <a:lnTo>
                    <a:pt x="88598" y="1470895"/>
                  </a:lnTo>
                  <a:lnTo>
                    <a:pt x="52403" y="1442942"/>
                  </a:lnTo>
                  <a:lnTo>
                    <a:pt x="24431" y="1406755"/>
                  </a:lnTo>
                  <a:lnTo>
                    <a:pt x="6392" y="1364035"/>
                  </a:lnTo>
                  <a:lnTo>
                    <a:pt x="0" y="1316481"/>
                  </a:lnTo>
                  <a:lnTo>
                    <a:pt x="0" y="1788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76044" y="3873753"/>
            <a:ext cx="734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Entrada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88651" y="3423094"/>
            <a:ext cx="1695450" cy="1504950"/>
            <a:chOff x="3688651" y="3423094"/>
            <a:chExt cx="1695450" cy="1504950"/>
          </a:xfrm>
        </p:grpSpPr>
        <p:sp>
          <p:nvSpPr>
            <p:cNvPr id="11" name="object 11"/>
            <p:cNvSpPr/>
            <p:nvPr/>
          </p:nvSpPr>
          <p:spPr>
            <a:xfrm>
              <a:off x="3693414" y="3427857"/>
              <a:ext cx="1685925" cy="1495425"/>
            </a:xfrm>
            <a:custGeom>
              <a:avLst/>
              <a:gdLst/>
              <a:ahLst/>
              <a:cxnLst/>
              <a:rect l="l" t="t" r="r" b="b"/>
              <a:pathLst>
                <a:path w="1685925" h="1495425">
                  <a:moveTo>
                    <a:pt x="1436497" y="0"/>
                  </a:moveTo>
                  <a:lnTo>
                    <a:pt x="249174" y="0"/>
                  </a:lnTo>
                  <a:lnTo>
                    <a:pt x="204370" y="4012"/>
                  </a:lnTo>
                  <a:lnTo>
                    <a:pt x="162207" y="15582"/>
                  </a:lnTo>
                  <a:lnTo>
                    <a:pt x="123387" y="34007"/>
                  </a:lnTo>
                  <a:lnTo>
                    <a:pt x="88612" y="58585"/>
                  </a:lnTo>
                  <a:lnTo>
                    <a:pt x="58585" y="88612"/>
                  </a:lnTo>
                  <a:lnTo>
                    <a:pt x="34007" y="123387"/>
                  </a:lnTo>
                  <a:lnTo>
                    <a:pt x="15582" y="162207"/>
                  </a:lnTo>
                  <a:lnTo>
                    <a:pt x="4012" y="204370"/>
                  </a:lnTo>
                  <a:lnTo>
                    <a:pt x="0" y="249173"/>
                  </a:lnTo>
                  <a:lnTo>
                    <a:pt x="0" y="1246123"/>
                  </a:lnTo>
                  <a:lnTo>
                    <a:pt x="4012" y="1290893"/>
                  </a:lnTo>
                  <a:lnTo>
                    <a:pt x="15582" y="1333039"/>
                  </a:lnTo>
                  <a:lnTo>
                    <a:pt x="34007" y="1371853"/>
                  </a:lnTo>
                  <a:lnTo>
                    <a:pt x="58585" y="1406633"/>
                  </a:lnTo>
                  <a:lnTo>
                    <a:pt x="88612" y="1436671"/>
                  </a:lnTo>
                  <a:lnTo>
                    <a:pt x="123387" y="1461262"/>
                  </a:lnTo>
                  <a:lnTo>
                    <a:pt x="162207" y="1479700"/>
                  </a:lnTo>
                  <a:lnTo>
                    <a:pt x="204370" y="1491281"/>
                  </a:lnTo>
                  <a:lnTo>
                    <a:pt x="249174" y="1495297"/>
                  </a:lnTo>
                  <a:lnTo>
                    <a:pt x="1436497" y="1495297"/>
                  </a:lnTo>
                  <a:lnTo>
                    <a:pt x="1481304" y="1491281"/>
                  </a:lnTo>
                  <a:lnTo>
                    <a:pt x="1523479" y="1479700"/>
                  </a:lnTo>
                  <a:lnTo>
                    <a:pt x="1562316" y="1461262"/>
                  </a:lnTo>
                  <a:lnTo>
                    <a:pt x="1597111" y="1436671"/>
                  </a:lnTo>
                  <a:lnTo>
                    <a:pt x="1627159" y="1406633"/>
                  </a:lnTo>
                  <a:lnTo>
                    <a:pt x="1651757" y="1371853"/>
                  </a:lnTo>
                  <a:lnTo>
                    <a:pt x="1670199" y="1333039"/>
                  </a:lnTo>
                  <a:lnTo>
                    <a:pt x="1681780" y="1290893"/>
                  </a:lnTo>
                  <a:lnTo>
                    <a:pt x="1685798" y="1246123"/>
                  </a:lnTo>
                  <a:lnTo>
                    <a:pt x="1685798" y="249173"/>
                  </a:lnTo>
                  <a:lnTo>
                    <a:pt x="1681780" y="204370"/>
                  </a:lnTo>
                  <a:lnTo>
                    <a:pt x="1670199" y="162207"/>
                  </a:lnTo>
                  <a:lnTo>
                    <a:pt x="1651757" y="123387"/>
                  </a:lnTo>
                  <a:lnTo>
                    <a:pt x="1627159" y="88612"/>
                  </a:lnTo>
                  <a:lnTo>
                    <a:pt x="1597111" y="58585"/>
                  </a:lnTo>
                  <a:lnTo>
                    <a:pt x="1562316" y="34007"/>
                  </a:lnTo>
                  <a:lnTo>
                    <a:pt x="1523479" y="15582"/>
                  </a:lnTo>
                  <a:lnTo>
                    <a:pt x="1481304" y="4012"/>
                  </a:lnTo>
                  <a:lnTo>
                    <a:pt x="1436497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93414" y="3427857"/>
              <a:ext cx="1685925" cy="1495425"/>
            </a:xfrm>
            <a:custGeom>
              <a:avLst/>
              <a:gdLst/>
              <a:ahLst/>
              <a:cxnLst/>
              <a:rect l="l" t="t" r="r" b="b"/>
              <a:pathLst>
                <a:path w="1685925" h="1495425">
                  <a:moveTo>
                    <a:pt x="0" y="249173"/>
                  </a:moveTo>
                  <a:lnTo>
                    <a:pt x="4012" y="204370"/>
                  </a:lnTo>
                  <a:lnTo>
                    <a:pt x="15582" y="162207"/>
                  </a:lnTo>
                  <a:lnTo>
                    <a:pt x="34007" y="123387"/>
                  </a:lnTo>
                  <a:lnTo>
                    <a:pt x="58585" y="88612"/>
                  </a:lnTo>
                  <a:lnTo>
                    <a:pt x="88612" y="58585"/>
                  </a:lnTo>
                  <a:lnTo>
                    <a:pt x="123387" y="34007"/>
                  </a:lnTo>
                  <a:lnTo>
                    <a:pt x="162207" y="15582"/>
                  </a:lnTo>
                  <a:lnTo>
                    <a:pt x="204370" y="4012"/>
                  </a:lnTo>
                  <a:lnTo>
                    <a:pt x="249174" y="0"/>
                  </a:lnTo>
                  <a:lnTo>
                    <a:pt x="1436497" y="0"/>
                  </a:lnTo>
                  <a:lnTo>
                    <a:pt x="1481304" y="4012"/>
                  </a:lnTo>
                  <a:lnTo>
                    <a:pt x="1523479" y="15582"/>
                  </a:lnTo>
                  <a:lnTo>
                    <a:pt x="1562316" y="34007"/>
                  </a:lnTo>
                  <a:lnTo>
                    <a:pt x="1597111" y="58585"/>
                  </a:lnTo>
                  <a:lnTo>
                    <a:pt x="1627159" y="88612"/>
                  </a:lnTo>
                  <a:lnTo>
                    <a:pt x="1651757" y="123387"/>
                  </a:lnTo>
                  <a:lnTo>
                    <a:pt x="1670199" y="162207"/>
                  </a:lnTo>
                  <a:lnTo>
                    <a:pt x="1681780" y="204370"/>
                  </a:lnTo>
                  <a:lnTo>
                    <a:pt x="1685798" y="249173"/>
                  </a:lnTo>
                  <a:lnTo>
                    <a:pt x="1685798" y="1246123"/>
                  </a:lnTo>
                  <a:lnTo>
                    <a:pt x="1681780" y="1290893"/>
                  </a:lnTo>
                  <a:lnTo>
                    <a:pt x="1670199" y="1333039"/>
                  </a:lnTo>
                  <a:lnTo>
                    <a:pt x="1651757" y="1371853"/>
                  </a:lnTo>
                  <a:lnTo>
                    <a:pt x="1627159" y="1406633"/>
                  </a:lnTo>
                  <a:lnTo>
                    <a:pt x="1597111" y="1436671"/>
                  </a:lnTo>
                  <a:lnTo>
                    <a:pt x="1562316" y="1461262"/>
                  </a:lnTo>
                  <a:lnTo>
                    <a:pt x="1523479" y="1479700"/>
                  </a:lnTo>
                  <a:lnTo>
                    <a:pt x="1481304" y="1491281"/>
                  </a:lnTo>
                  <a:lnTo>
                    <a:pt x="1436497" y="1495297"/>
                  </a:lnTo>
                  <a:lnTo>
                    <a:pt x="249174" y="1495297"/>
                  </a:lnTo>
                  <a:lnTo>
                    <a:pt x="204370" y="1491281"/>
                  </a:lnTo>
                  <a:lnTo>
                    <a:pt x="162207" y="1479700"/>
                  </a:lnTo>
                  <a:lnTo>
                    <a:pt x="123387" y="1461262"/>
                  </a:lnTo>
                  <a:lnTo>
                    <a:pt x="88612" y="1436671"/>
                  </a:lnTo>
                  <a:lnTo>
                    <a:pt x="58585" y="1406633"/>
                  </a:lnTo>
                  <a:lnTo>
                    <a:pt x="34007" y="1371853"/>
                  </a:lnTo>
                  <a:lnTo>
                    <a:pt x="15582" y="1333039"/>
                  </a:lnTo>
                  <a:lnTo>
                    <a:pt x="4012" y="1290893"/>
                  </a:lnTo>
                  <a:lnTo>
                    <a:pt x="0" y="1246123"/>
                  </a:lnTo>
                  <a:lnTo>
                    <a:pt x="0" y="2491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891026" y="3528440"/>
            <a:ext cx="130302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P</a:t>
            </a:r>
            <a:r>
              <a:rPr sz="1600" b="1" spc="-35" dirty="0">
                <a:latin typeface="Times New Roman"/>
                <a:cs typeface="Times New Roman"/>
              </a:rPr>
              <a:t>r</a:t>
            </a:r>
            <a:r>
              <a:rPr sz="1600" b="1" spc="-5" dirty="0">
                <a:latin typeface="Times New Roman"/>
                <a:cs typeface="Times New Roman"/>
              </a:rPr>
              <a:t>ocessa</a:t>
            </a:r>
            <a:r>
              <a:rPr sz="1600" b="1" spc="-30" dirty="0">
                <a:latin typeface="Times New Roman"/>
                <a:cs typeface="Times New Roman"/>
              </a:rPr>
              <a:t>m</a:t>
            </a:r>
            <a:r>
              <a:rPr sz="1600" b="1" spc="-5" dirty="0">
                <a:latin typeface="Times New Roman"/>
                <a:cs typeface="Times New Roman"/>
              </a:rPr>
              <a:t>ento  </a:t>
            </a:r>
            <a:r>
              <a:rPr sz="1600" spc="-5" dirty="0">
                <a:latin typeface="Times New Roman"/>
                <a:cs typeface="Times New Roman"/>
              </a:rPr>
              <a:t>Processar;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classificar;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organizar;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calcular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93929" y="3423094"/>
            <a:ext cx="1082675" cy="1504950"/>
            <a:chOff x="6293929" y="3423094"/>
            <a:chExt cx="1082675" cy="1504950"/>
          </a:xfrm>
        </p:grpSpPr>
        <p:sp>
          <p:nvSpPr>
            <p:cNvPr id="15" name="object 15"/>
            <p:cNvSpPr/>
            <p:nvPr/>
          </p:nvSpPr>
          <p:spPr>
            <a:xfrm>
              <a:off x="6298691" y="3427857"/>
              <a:ext cx="1073150" cy="1495425"/>
            </a:xfrm>
            <a:custGeom>
              <a:avLst/>
              <a:gdLst/>
              <a:ahLst/>
              <a:cxnLst/>
              <a:rect l="l" t="t" r="r" b="b"/>
              <a:pathLst>
                <a:path w="1073150" h="1495425">
                  <a:moveTo>
                    <a:pt x="893953" y="0"/>
                  </a:moveTo>
                  <a:lnTo>
                    <a:pt x="178816" y="0"/>
                  </a:lnTo>
                  <a:lnTo>
                    <a:pt x="131262" y="6384"/>
                  </a:lnTo>
                  <a:lnTo>
                    <a:pt x="88542" y="24402"/>
                  </a:lnTo>
                  <a:lnTo>
                    <a:pt x="52355" y="52355"/>
                  </a:lnTo>
                  <a:lnTo>
                    <a:pt x="24402" y="88542"/>
                  </a:lnTo>
                  <a:lnTo>
                    <a:pt x="6384" y="131262"/>
                  </a:lnTo>
                  <a:lnTo>
                    <a:pt x="0" y="178815"/>
                  </a:lnTo>
                  <a:lnTo>
                    <a:pt x="0" y="1316481"/>
                  </a:lnTo>
                  <a:lnTo>
                    <a:pt x="6384" y="1364035"/>
                  </a:lnTo>
                  <a:lnTo>
                    <a:pt x="24402" y="1406755"/>
                  </a:lnTo>
                  <a:lnTo>
                    <a:pt x="52355" y="1442942"/>
                  </a:lnTo>
                  <a:lnTo>
                    <a:pt x="88542" y="1470895"/>
                  </a:lnTo>
                  <a:lnTo>
                    <a:pt x="131262" y="1488913"/>
                  </a:lnTo>
                  <a:lnTo>
                    <a:pt x="178816" y="1495297"/>
                  </a:lnTo>
                  <a:lnTo>
                    <a:pt x="893953" y="1495297"/>
                  </a:lnTo>
                  <a:lnTo>
                    <a:pt x="941506" y="1488913"/>
                  </a:lnTo>
                  <a:lnTo>
                    <a:pt x="984226" y="1470895"/>
                  </a:lnTo>
                  <a:lnTo>
                    <a:pt x="1020413" y="1442942"/>
                  </a:lnTo>
                  <a:lnTo>
                    <a:pt x="1048366" y="1406755"/>
                  </a:lnTo>
                  <a:lnTo>
                    <a:pt x="1066384" y="1364035"/>
                  </a:lnTo>
                  <a:lnTo>
                    <a:pt x="1072768" y="1316481"/>
                  </a:lnTo>
                  <a:lnTo>
                    <a:pt x="1072768" y="178815"/>
                  </a:lnTo>
                  <a:lnTo>
                    <a:pt x="1066384" y="131262"/>
                  </a:lnTo>
                  <a:lnTo>
                    <a:pt x="1048366" y="88542"/>
                  </a:lnTo>
                  <a:lnTo>
                    <a:pt x="1020413" y="52355"/>
                  </a:lnTo>
                  <a:lnTo>
                    <a:pt x="984226" y="24402"/>
                  </a:lnTo>
                  <a:lnTo>
                    <a:pt x="941506" y="6384"/>
                  </a:lnTo>
                  <a:lnTo>
                    <a:pt x="893953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98691" y="3427857"/>
              <a:ext cx="1073150" cy="1495425"/>
            </a:xfrm>
            <a:custGeom>
              <a:avLst/>
              <a:gdLst/>
              <a:ahLst/>
              <a:cxnLst/>
              <a:rect l="l" t="t" r="r" b="b"/>
              <a:pathLst>
                <a:path w="1073150" h="1495425">
                  <a:moveTo>
                    <a:pt x="0" y="178815"/>
                  </a:moveTo>
                  <a:lnTo>
                    <a:pt x="6384" y="131262"/>
                  </a:lnTo>
                  <a:lnTo>
                    <a:pt x="24402" y="88542"/>
                  </a:lnTo>
                  <a:lnTo>
                    <a:pt x="52355" y="52355"/>
                  </a:lnTo>
                  <a:lnTo>
                    <a:pt x="88542" y="24402"/>
                  </a:lnTo>
                  <a:lnTo>
                    <a:pt x="131262" y="6384"/>
                  </a:lnTo>
                  <a:lnTo>
                    <a:pt x="178816" y="0"/>
                  </a:lnTo>
                  <a:lnTo>
                    <a:pt x="893953" y="0"/>
                  </a:lnTo>
                  <a:lnTo>
                    <a:pt x="941506" y="6384"/>
                  </a:lnTo>
                  <a:lnTo>
                    <a:pt x="984226" y="24402"/>
                  </a:lnTo>
                  <a:lnTo>
                    <a:pt x="1020413" y="52355"/>
                  </a:lnTo>
                  <a:lnTo>
                    <a:pt x="1048366" y="88542"/>
                  </a:lnTo>
                  <a:lnTo>
                    <a:pt x="1066384" y="131262"/>
                  </a:lnTo>
                  <a:lnTo>
                    <a:pt x="1072768" y="178815"/>
                  </a:lnTo>
                  <a:lnTo>
                    <a:pt x="1072768" y="1316481"/>
                  </a:lnTo>
                  <a:lnTo>
                    <a:pt x="1066384" y="1364035"/>
                  </a:lnTo>
                  <a:lnTo>
                    <a:pt x="1048366" y="1406755"/>
                  </a:lnTo>
                  <a:lnTo>
                    <a:pt x="1020413" y="1442942"/>
                  </a:lnTo>
                  <a:lnTo>
                    <a:pt x="984226" y="1470895"/>
                  </a:lnTo>
                  <a:lnTo>
                    <a:pt x="941506" y="1488913"/>
                  </a:lnTo>
                  <a:lnTo>
                    <a:pt x="893953" y="1495297"/>
                  </a:lnTo>
                  <a:lnTo>
                    <a:pt x="178816" y="1495297"/>
                  </a:lnTo>
                  <a:lnTo>
                    <a:pt x="131262" y="1488913"/>
                  </a:lnTo>
                  <a:lnTo>
                    <a:pt x="88542" y="1470895"/>
                  </a:lnTo>
                  <a:lnTo>
                    <a:pt x="52355" y="1442942"/>
                  </a:lnTo>
                  <a:lnTo>
                    <a:pt x="24402" y="1406755"/>
                  </a:lnTo>
                  <a:lnTo>
                    <a:pt x="6384" y="1364035"/>
                  </a:lnTo>
                  <a:lnTo>
                    <a:pt x="0" y="1316481"/>
                  </a:lnTo>
                  <a:lnTo>
                    <a:pt x="0" y="1788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593458" y="3873753"/>
            <a:ext cx="497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Saída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429255" y="3924172"/>
            <a:ext cx="4334510" cy="1468120"/>
            <a:chOff x="2429255" y="3924172"/>
            <a:chExt cx="4334510" cy="1468120"/>
          </a:xfrm>
        </p:grpSpPr>
        <p:sp>
          <p:nvSpPr>
            <p:cNvPr id="19" name="object 19"/>
            <p:cNvSpPr/>
            <p:nvPr/>
          </p:nvSpPr>
          <p:spPr>
            <a:xfrm>
              <a:off x="2773807" y="3924172"/>
              <a:ext cx="3524885" cy="254635"/>
            </a:xfrm>
            <a:custGeom>
              <a:avLst/>
              <a:gdLst/>
              <a:ahLst/>
              <a:cxnLst/>
              <a:rect l="l" t="t" r="r" b="b"/>
              <a:pathLst>
                <a:path w="3524885" h="254635">
                  <a:moveTo>
                    <a:pt x="919607" y="216154"/>
                  </a:moveTo>
                  <a:lnTo>
                    <a:pt x="906907" y="209804"/>
                  </a:lnTo>
                  <a:lnTo>
                    <a:pt x="843407" y="178054"/>
                  </a:lnTo>
                  <a:lnTo>
                    <a:pt x="843407" y="209804"/>
                  </a:lnTo>
                  <a:lnTo>
                    <a:pt x="0" y="209804"/>
                  </a:lnTo>
                  <a:lnTo>
                    <a:pt x="0" y="222504"/>
                  </a:lnTo>
                  <a:lnTo>
                    <a:pt x="843407" y="222504"/>
                  </a:lnTo>
                  <a:lnTo>
                    <a:pt x="843407" y="254254"/>
                  </a:lnTo>
                  <a:lnTo>
                    <a:pt x="906907" y="222504"/>
                  </a:lnTo>
                  <a:lnTo>
                    <a:pt x="919607" y="216154"/>
                  </a:lnTo>
                  <a:close/>
                </a:path>
                <a:path w="3524885" h="254635">
                  <a:moveTo>
                    <a:pt x="3524885" y="38100"/>
                  </a:moveTo>
                  <a:lnTo>
                    <a:pt x="3512185" y="31750"/>
                  </a:lnTo>
                  <a:lnTo>
                    <a:pt x="3448685" y="0"/>
                  </a:lnTo>
                  <a:lnTo>
                    <a:pt x="3448685" y="31750"/>
                  </a:lnTo>
                  <a:lnTo>
                    <a:pt x="2605405" y="31750"/>
                  </a:lnTo>
                  <a:lnTo>
                    <a:pt x="2605405" y="44450"/>
                  </a:lnTo>
                  <a:lnTo>
                    <a:pt x="3448685" y="44450"/>
                  </a:lnTo>
                  <a:lnTo>
                    <a:pt x="3448685" y="76200"/>
                  </a:lnTo>
                  <a:lnTo>
                    <a:pt x="3512185" y="44450"/>
                  </a:lnTo>
                  <a:lnTo>
                    <a:pt x="3524885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67355" y="4852923"/>
              <a:ext cx="4291330" cy="534670"/>
            </a:xfrm>
            <a:custGeom>
              <a:avLst/>
              <a:gdLst/>
              <a:ahLst/>
              <a:cxnLst/>
              <a:rect l="l" t="t" r="r" b="b"/>
              <a:pathLst>
                <a:path w="4291330" h="534670">
                  <a:moveTo>
                    <a:pt x="4291076" y="0"/>
                  </a:moveTo>
                  <a:lnTo>
                    <a:pt x="4291076" y="534416"/>
                  </a:lnTo>
                </a:path>
                <a:path w="4291330" h="534670">
                  <a:moveTo>
                    <a:pt x="4291076" y="534416"/>
                  </a:moveTo>
                  <a:lnTo>
                    <a:pt x="0" y="53441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29255" y="4852923"/>
              <a:ext cx="76200" cy="534670"/>
            </a:xfrm>
            <a:custGeom>
              <a:avLst/>
              <a:gdLst/>
              <a:ahLst/>
              <a:cxnLst/>
              <a:rect l="l" t="t" r="r" b="b"/>
              <a:pathLst>
                <a:path w="76200" h="53467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534416"/>
                  </a:lnTo>
                  <a:lnTo>
                    <a:pt x="44450" y="534416"/>
                  </a:lnTo>
                  <a:lnTo>
                    <a:pt x="44450" y="63500"/>
                  </a:lnTo>
                  <a:close/>
                </a:path>
                <a:path w="76200" h="53467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53467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091940" y="5059171"/>
            <a:ext cx="825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Feedback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37458" y="2920999"/>
            <a:ext cx="20091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Sistema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de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Informação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543113" y="2728404"/>
            <a:ext cx="5986780" cy="3396615"/>
            <a:chOff x="1543113" y="2728404"/>
            <a:chExt cx="5986780" cy="3396615"/>
          </a:xfrm>
        </p:grpSpPr>
        <p:sp>
          <p:nvSpPr>
            <p:cNvPr id="25" name="object 25"/>
            <p:cNvSpPr/>
            <p:nvPr/>
          </p:nvSpPr>
          <p:spPr>
            <a:xfrm>
              <a:off x="1547875" y="2733167"/>
              <a:ext cx="5977255" cy="2850515"/>
            </a:xfrm>
            <a:custGeom>
              <a:avLst/>
              <a:gdLst/>
              <a:ahLst/>
              <a:cxnLst/>
              <a:rect l="l" t="t" r="r" b="b"/>
              <a:pathLst>
                <a:path w="5977255" h="2850515">
                  <a:moveTo>
                    <a:pt x="0" y="2850133"/>
                  </a:moveTo>
                  <a:lnTo>
                    <a:pt x="5977001" y="2850133"/>
                  </a:lnTo>
                  <a:lnTo>
                    <a:pt x="5977001" y="0"/>
                  </a:lnTo>
                  <a:lnTo>
                    <a:pt x="0" y="0"/>
                  </a:lnTo>
                  <a:lnTo>
                    <a:pt x="0" y="28501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51497" y="5764047"/>
              <a:ext cx="449580" cy="361315"/>
            </a:xfrm>
            <a:custGeom>
              <a:avLst/>
              <a:gdLst/>
              <a:ahLst/>
              <a:cxnLst/>
              <a:rect l="l" t="t" r="r" b="b"/>
              <a:pathLst>
                <a:path w="449579" h="361314">
                  <a:moveTo>
                    <a:pt x="131699" y="88395"/>
                  </a:moveTo>
                  <a:lnTo>
                    <a:pt x="124702" y="90563"/>
                  </a:lnTo>
                  <a:lnTo>
                    <a:pt x="118872" y="95415"/>
                  </a:lnTo>
                  <a:lnTo>
                    <a:pt x="115454" y="102134"/>
                  </a:lnTo>
                  <a:lnTo>
                    <a:pt x="114871" y="109410"/>
                  </a:lnTo>
                  <a:lnTo>
                    <a:pt x="117050" y="116382"/>
                  </a:lnTo>
                  <a:lnTo>
                    <a:pt x="121920" y="122186"/>
                  </a:lnTo>
                  <a:lnTo>
                    <a:pt x="128607" y="125688"/>
                  </a:lnTo>
                  <a:lnTo>
                    <a:pt x="135889" y="126293"/>
                  </a:lnTo>
                  <a:lnTo>
                    <a:pt x="142886" y="124124"/>
                  </a:lnTo>
                  <a:lnTo>
                    <a:pt x="148717" y="119278"/>
                  </a:lnTo>
                  <a:lnTo>
                    <a:pt x="152189" y="112559"/>
                  </a:lnTo>
                  <a:lnTo>
                    <a:pt x="152781" y="105283"/>
                  </a:lnTo>
                  <a:lnTo>
                    <a:pt x="150610" y="98311"/>
                  </a:lnTo>
                  <a:lnTo>
                    <a:pt x="145796" y="92506"/>
                  </a:lnTo>
                  <a:lnTo>
                    <a:pt x="138981" y="89003"/>
                  </a:lnTo>
                  <a:lnTo>
                    <a:pt x="131699" y="88395"/>
                  </a:lnTo>
                  <a:close/>
                </a:path>
                <a:path w="449579" h="361314">
                  <a:moveTo>
                    <a:pt x="0" y="0"/>
                  </a:moveTo>
                  <a:lnTo>
                    <a:pt x="53467" y="116103"/>
                  </a:lnTo>
                  <a:lnTo>
                    <a:pt x="83573" y="78574"/>
                  </a:lnTo>
                  <a:lnTo>
                    <a:pt x="76438" y="78574"/>
                  </a:lnTo>
                  <a:lnTo>
                    <a:pt x="69169" y="77968"/>
                  </a:lnTo>
                  <a:lnTo>
                    <a:pt x="62483" y="74498"/>
                  </a:lnTo>
                  <a:lnTo>
                    <a:pt x="57542" y="68660"/>
                  </a:lnTo>
                  <a:lnTo>
                    <a:pt x="55371" y="61685"/>
                  </a:lnTo>
                  <a:lnTo>
                    <a:pt x="55963" y="54407"/>
                  </a:lnTo>
                  <a:lnTo>
                    <a:pt x="59435" y="47688"/>
                  </a:lnTo>
                  <a:lnTo>
                    <a:pt x="65266" y="42843"/>
                  </a:lnTo>
                  <a:lnTo>
                    <a:pt x="72263" y="40678"/>
                  </a:lnTo>
                  <a:lnTo>
                    <a:pt x="113974" y="40678"/>
                  </a:lnTo>
                  <a:lnTo>
                    <a:pt x="124968" y="26974"/>
                  </a:lnTo>
                  <a:lnTo>
                    <a:pt x="0" y="0"/>
                  </a:lnTo>
                  <a:close/>
                </a:path>
                <a:path w="449579" h="361314">
                  <a:moveTo>
                    <a:pt x="72263" y="40678"/>
                  </a:moveTo>
                  <a:lnTo>
                    <a:pt x="65266" y="42843"/>
                  </a:lnTo>
                  <a:lnTo>
                    <a:pt x="59435" y="47688"/>
                  </a:lnTo>
                  <a:lnTo>
                    <a:pt x="55963" y="54407"/>
                  </a:lnTo>
                  <a:lnTo>
                    <a:pt x="55371" y="61685"/>
                  </a:lnTo>
                  <a:lnTo>
                    <a:pt x="57542" y="68660"/>
                  </a:lnTo>
                  <a:lnTo>
                    <a:pt x="62356" y="74472"/>
                  </a:lnTo>
                  <a:lnTo>
                    <a:pt x="69169" y="77968"/>
                  </a:lnTo>
                  <a:lnTo>
                    <a:pt x="93265" y="57567"/>
                  </a:lnTo>
                  <a:lnTo>
                    <a:pt x="91100" y="50592"/>
                  </a:lnTo>
                  <a:lnTo>
                    <a:pt x="86232" y="44780"/>
                  </a:lnTo>
                  <a:lnTo>
                    <a:pt x="79545" y="41284"/>
                  </a:lnTo>
                  <a:lnTo>
                    <a:pt x="72263" y="40678"/>
                  </a:lnTo>
                  <a:close/>
                </a:path>
                <a:path w="449579" h="361314">
                  <a:moveTo>
                    <a:pt x="113974" y="40678"/>
                  </a:moveTo>
                  <a:lnTo>
                    <a:pt x="72263" y="40678"/>
                  </a:lnTo>
                  <a:lnTo>
                    <a:pt x="79545" y="41284"/>
                  </a:lnTo>
                  <a:lnTo>
                    <a:pt x="86232" y="44754"/>
                  </a:lnTo>
                  <a:lnTo>
                    <a:pt x="91100" y="50592"/>
                  </a:lnTo>
                  <a:lnTo>
                    <a:pt x="93265" y="57567"/>
                  </a:lnTo>
                  <a:lnTo>
                    <a:pt x="92644" y="64845"/>
                  </a:lnTo>
                  <a:lnTo>
                    <a:pt x="89153" y="71564"/>
                  </a:lnTo>
                  <a:lnTo>
                    <a:pt x="83397" y="76409"/>
                  </a:lnTo>
                  <a:lnTo>
                    <a:pt x="76438" y="78574"/>
                  </a:lnTo>
                  <a:lnTo>
                    <a:pt x="83573" y="78574"/>
                  </a:lnTo>
                  <a:lnTo>
                    <a:pt x="113974" y="40678"/>
                  </a:lnTo>
                  <a:close/>
                </a:path>
                <a:path w="449579" h="361314">
                  <a:moveTo>
                    <a:pt x="191150" y="136118"/>
                  </a:moveTo>
                  <a:lnTo>
                    <a:pt x="184191" y="138284"/>
                  </a:lnTo>
                  <a:lnTo>
                    <a:pt x="178434" y="143129"/>
                  </a:lnTo>
                  <a:lnTo>
                    <a:pt x="174944" y="149848"/>
                  </a:lnTo>
                  <a:lnTo>
                    <a:pt x="174323" y="157125"/>
                  </a:lnTo>
                  <a:lnTo>
                    <a:pt x="176488" y="164101"/>
                  </a:lnTo>
                  <a:lnTo>
                    <a:pt x="181355" y="169913"/>
                  </a:lnTo>
                  <a:lnTo>
                    <a:pt x="188096" y="173409"/>
                  </a:lnTo>
                  <a:lnTo>
                    <a:pt x="195373" y="174015"/>
                  </a:lnTo>
                  <a:lnTo>
                    <a:pt x="202340" y="171849"/>
                  </a:lnTo>
                  <a:lnTo>
                    <a:pt x="208152" y="167005"/>
                  </a:lnTo>
                  <a:lnTo>
                    <a:pt x="211625" y="160285"/>
                  </a:lnTo>
                  <a:lnTo>
                    <a:pt x="212217" y="153008"/>
                  </a:lnTo>
                  <a:lnTo>
                    <a:pt x="210046" y="146032"/>
                  </a:lnTo>
                  <a:lnTo>
                    <a:pt x="205231" y="140220"/>
                  </a:lnTo>
                  <a:lnTo>
                    <a:pt x="198419" y="136724"/>
                  </a:lnTo>
                  <a:lnTo>
                    <a:pt x="191150" y="136118"/>
                  </a:lnTo>
                  <a:close/>
                </a:path>
                <a:path w="449579" h="361314">
                  <a:moveTo>
                    <a:pt x="250650" y="183834"/>
                  </a:moveTo>
                  <a:lnTo>
                    <a:pt x="243683" y="185998"/>
                  </a:lnTo>
                  <a:lnTo>
                    <a:pt x="237871" y="190842"/>
                  </a:lnTo>
                  <a:lnTo>
                    <a:pt x="234380" y="197569"/>
                  </a:lnTo>
                  <a:lnTo>
                    <a:pt x="233759" y="204849"/>
                  </a:lnTo>
                  <a:lnTo>
                    <a:pt x="235924" y="211822"/>
                  </a:lnTo>
                  <a:lnTo>
                    <a:pt x="240792" y="217627"/>
                  </a:lnTo>
                  <a:lnTo>
                    <a:pt x="247532" y="221128"/>
                  </a:lnTo>
                  <a:lnTo>
                    <a:pt x="254809" y="221734"/>
                  </a:lnTo>
                  <a:lnTo>
                    <a:pt x="261776" y="219565"/>
                  </a:lnTo>
                  <a:lnTo>
                    <a:pt x="267588" y="214718"/>
                  </a:lnTo>
                  <a:lnTo>
                    <a:pt x="271061" y="207999"/>
                  </a:lnTo>
                  <a:lnTo>
                    <a:pt x="271653" y="200721"/>
                  </a:lnTo>
                  <a:lnTo>
                    <a:pt x="269482" y="193746"/>
                  </a:lnTo>
                  <a:lnTo>
                    <a:pt x="264668" y="187921"/>
                  </a:lnTo>
                  <a:lnTo>
                    <a:pt x="257927" y="184443"/>
                  </a:lnTo>
                  <a:lnTo>
                    <a:pt x="250650" y="183834"/>
                  </a:lnTo>
                  <a:close/>
                </a:path>
                <a:path w="449579" h="361314">
                  <a:moveTo>
                    <a:pt x="352820" y="298550"/>
                  </a:moveTo>
                  <a:lnTo>
                    <a:pt x="324611" y="333717"/>
                  </a:lnTo>
                  <a:lnTo>
                    <a:pt x="449452" y="360692"/>
                  </a:lnTo>
                  <a:lnTo>
                    <a:pt x="429462" y="317174"/>
                  </a:lnTo>
                  <a:lnTo>
                    <a:pt x="373681" y="317174"/>
                  </a:lnTo>
                  <a:lnTo>
                    <a:pt x="366404" y="316569"/>
                  </a:lnTo>
                  <a:lnTo>
                    <a:pt x="359663" y="313093"/>
                  </a:lnTo>
                  <a:lnTo>
                    <a:pt x="354849" y="307262"/>
                  </a:lnTo>
                  <a:lnTo>
                    <a:pt x="352678" y="300289"/>
                  </a:lnTo>
                  <a:lnTo>
                    <a:pt x="352820" y="298550"/>
                  </a:lnTo>
                  <a:close/>
                </a:path>
                <a:path w="449579" h="361314">
                  <a:moveTo>
                    <a:pt x="369522" y="279273"/>
                  </a:moveTo>
                  <a:lnTo>
                    <a:pt x="367870" y="279786"/>
                  </a:lnTo>
                  <a:lnTo>
                    <a:pt x="352820" y="298550"/>
                  </a:lnTo>
                  <a:lnTo>
                    <a:pt x="352678" y="300289"/>
                  </a:lnTo>
                  <a:lnTo>
                    <a:pt x="354849" y="307262"/>
                  </a:lnTo>
                  <a:lnTo>
                    <a:pt x="359663" y="313067"/>
                  </a:lnTo>
                  <a:lnTo>
                    <a:pt x="366404" y="316569"/>
                  </a:lnTo>
                  <a:lnTo>
                    <a:pt x="373681" y="317174"/>
                  </a:lnTo>
                  <a:lnTo>
                    <a:pt x="380648" y="315005"/>
                  </a:lnTo>
                  <a:lnTo>
                    <a:pt x="386460" y="310159"/>
                  </a:lnTo>
                  <a:lnTo>
                    <a:pt x="389951" y="303440"/>
                  </a:lnTo>
                  <a:lnTo>
                    <a:pt x="390572" y="296162"/>
                  </a:lnTo>
                  <a:lnTo>
                    <a:pt x="388407" y="289187"/>
                  </a:lnTo>
                  <a:lnTo>
                    <a:pt x="383540" y="283375"/>
                  </a:lnTo>
                  <a:lnTo>
                    <a:pt x="376799" y="279879"/>
                  </a:lnTo>
                  <a:lnTo>
                    <a:pt x="369522" y="279273"/>
                  </a:lnTo>
                  <a:close/>
                </a:path>
                <a:path w="449579" h="361314">
                  <a:moveTo>
                    <a:pt x="412051" y="279273"/>
                  </a:moveTo>
                  <a:lnTo>
                    <a:pt x="369522" y="279273"/>
                  </a:lnTo>
                  <a:lnTo>
                    <a:pt x="376799" y="279879"/>
                  </a:lnTo>
                  <a:lnTo>
                    <a:pt x="383540" y="283349"/>
                  </a:lnTo>
                  <a:lnTo>
                    <a:pt x="388407" y="289187"/>
                  </a:lnTo>
                  <a:lnTo>
                    <a:pt x="390572" y="296162"/>
                  </a:lnTo>
                  <a:lnTo>
                    <a:pt x="389951" y="303440"/>
                  </a:lnTo>
                  <a:lnTo>
                    <a:pt x="386460" y="310159"/>
                  </a:lnTo>
                  <a:lnTo>
                    <a:pt x="380648" y="315005"/>
                  </a:lnTo>
                  <a:lnTo>
                    <a:pt x="373681" y="317174"/>
                  </a:lnTo>
                  <a:lnTo>
                    <a:pt x="429462" y="317174"/>
                  </a:lnTo>
                  <a:lnTo>
                    <a:pt x="412051" y="279273"/>
                  </a:lnTo>
                  <a:close/>
                </a:path>
                <a:path w="449579" h="361314">
                  <a:moveTo>
                    <a:pt x="367870" y="279786"/>
                  </a:moveTo>
                  <a:lnTo>
                    <a:pt x="362555" y="281438"/>
                  </a:lnTo>
                  <a:lnTo>
                    <a:pt x="356743" y="286283"/>
                  </a:lnTo>
                  <a:lnTo>
                    <a:pt x="353270" y="293009"/>
                  </a:lnTo>
                  <a:lnTo>
                    <a:pt x="352820" y="298550"/>
                  </a:lnTo>
                  <a:lnTo>
                    <a:pt x="367870" y="279786"/>
                  </a:lnTo>
                  <a:close/>
                </a:path>
                <a:path w="449579" h="361314">
                  <a:moveTo>
                    <a:pt x="396112" y="244576"/>
                  </a:moveTo>
                  <a:lnTo>
                    <a:pt x="367870" y="279786"/>
                  </a:lnTo>
                  <a:lnTo>
                    <a:pt x="369522" y="279273"/>
                  </a:lnTo>
                  <a:lnTo>
                    <a:pt x="412051" y="279273"/>
                  </a:lnTo>
                  <a:lnTo>
                    <a:pt x="396112" y="244576"/>
                  </a:lnTo>
                  <a:close/>
                </a:path>
                <a:path w="449579" h="361314">
                  <a:moveTo>
                    <a:pt x="310086" y="231554"/>
                  </a:moveTo>
                  <a:lnTo>
                    <a:pt x="303119" y="233723"/>
                  </a:lnTo>
                  <a:lnTo>
                    <a:pt x="297306" y="238569"/>
                  </a:lnTo>
                  <a:lnTo>
                    <a:pt x="293816" y="245288"/>
                  </a:lnTo>
                  <a:lnTo>
                    <a:pt x="293195" y="252566"/>
                  </a:lnTo>
                  <a:lnTo>
                    <a:pt x="295360" y="259541"/>
                  </a:lnTo>
                  <a:lnTo>
                    <a:pt x="300227" y="265353"/>
                  </a:lnTo>
                  <a:lnTo>
                    <a:pt x="306968" y="268849"/>
                  </a:lnTo>
                  <a:lnTo>
                    <a:pt x="314245" y="269455"/>
                  </a:lnTo>
                  <a:lnTo>
                    <a:pt x="321212" y="267290"/>
                  </a:lnTo>
                  <a:lnTo>
                    <a:pt x="327025" y="262445"/>
                  </a:lnTo>
                  <a:lnTo>
                    <a:pt x="330515" y="255724"/>
                  </a:lnTo>
                  <a:lnTo>
                    <a:pt x="331136" y="248443"/>
                  </a:lnTo>
                  <a:lnTo>
                    <a:pt x="328971" y="241467"/>
                  </a:lnTo>
                  <a:lnTo>
                    <a:pt x="324103" y="235661"/>
                  </a:lnTo>
                  <a:lnTo>
                    <a:pt x="317363" y="232159"/>
                  </a:lnTo>
                  <a:lnTo>
                    <a:pt x="310086" y="2315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930777" y="6332321"/>
            <a:ext cx="1064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Aci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spc="-15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stas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23481" y="6259169"/>
            <a:ext cx="13950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spc="-10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-10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rr</a:t>
            </a:r>
            <a:r>
              <a:rPr sz="1800" spc="-10" dirty="0">
                <a:latin typeface="Arial MT"/>
                <a:cs typeface="Arial MT"/>
              </a:rPr>
              <a:t>en</a:t>
            </a:r>
            <a:r>
              <a:rPr sz="1800" dirty="0">
                <a:latin typeface="Arial MT"/>
                <a:cs typeface="Arial MT"/>
              </a:rPr>
              <a:t>tes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7217" y="6116523"/>
            <a:ext cx="2319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Agências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Reguladoras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54874" y="2308097"/>
            <a:ext cx="690245" cy="3790315"/>
          </a:xfrm>
          <a:custGeom>
            <a:avLst/>
            <a:gdLst/>
            <a:ahLst/>
            <a:cxnLst/>
            <a:rect l="l" t="t" r="r" b="b"/>
            <a:pathLst>
              <a:path w="690244" h="3790315">
                <a:moveTo>
                  <a:pt x="115506" y="3735311"/>
                </a:moveTo>
                <a:lnTo>
                  <a:pt x="109207" y="3730383"/>
                </a:lnTo>
                <a:lnTo>
                  <a:pt x="79959" y="3707434"/>
                </a:lnTo>
                <a:lnTo>
                  <a:pt x="78270" y="3702202"/>
                </a:lnTo>
                <a:lnTo>
                  <a:pt x="73367" y="3696436"/>
                </a:lnTo>
                <a:lnTo>
                  <a:pt x="66598" y="3693045"/>
                </a:lnTo>
                <a:lnTo>
                  <a:pt x="61112" y="3692652"/>
                </a:lnTo>
                <a:lnTo>
                  <a:pt x="60947" y="3692525"/>
                </a:lnTo>
                <a:lnTo>
                  <a:pt x="25577" y="3664762"/>
                </a:lnTo>
                <a:lnTo>
                  <a:pt x="0" y="3789972"/>
                </a:lnTo>
                <a:lnTo>
                  <a:pt x="115506" y="3735311"/>
                </a:lnTo>
                <a:close/>
              </a:path>
              <a:path w="690244" h="3790315">
                <a:moveTo>
                  <a:pt x="127558" y="3649167"/>
                </a:moveTo>
                <a:lnTo>
                  <a:pt x="125336" y="3642207"/>
                </a:lnTo>
                <a:lnTo>
                  <a:pt x="120459" y="3636454"/>
                </a:lnTo>
                <a:lnTo>
                  <a:pt x="113677" y="3633063"/>
                </a:lnTo>
                <a:lnTo>
                  <a:pt x="106375" y="3632543"/>
                </a:lnTo>
                <a:lnTo>
                  <a:pt x="99428" y="3634790"/>
                </a:lnTo>
                <a:lnTo>
                  <a:pt x="93675" y="3639693"/>
                </a:lnTo>
                <a:lnTo>
                  <a:pt x="90246" y="3646487"/>
                </a:lnTo>
                <a:lnTo>
                  <a:pt x="89725" y="3653764"/>
                </a:lnTo>
                <a:lnTo>
                  <a:pt x="91960" y="3660724"/>
                </a:lnTo>
                <a:lnTo>
                  <a:pt x="96875" y="3666464"/>
                </a:lnTo>
                <a:lnTo>
                  <a:pt x="103632" y="3669868"/>
                </a:lnTo>
                <a:lnTo>
                  <a:pt x="110921" y="3670389"/>
                </a:lnTo>
                <a:lnTo>
                  <a:pt x="117881" y="3668153"/>
                </a:lnTo>
                <a:lnTo>
                  <a:pt x="123634" y="3663238"/>
                </a:lnTo>
                <a:lnTo>
                  <a:pt x="127025" y="3656444"/>
                </a:lnTo>
                <a:lnTo>
                  <a:pt x="127558" y="3649167"/>
                </a:lnTo>
                <a:close/>
              </a:path>
              <a:path w="690244" h="3790315">
                <a:moveTo>
                  <a:pt x="174625" y="3589185"/>
                </a:moveTo>
                <a:lnTo>
                  <a:pt x="172351" y="3582225"/>
                </a:lnTo>
                <a:lnTo>
                  <a:pt x="167449" y="3576472"/>
                </a:lnTo>
                <a:lnTo>
                  <a:pt x="160705" y="3573081"/>
                </a:lnTo>
                <a:lnTo>
                  <a:pt x="153441" y="3572560"/>
                </a:lnTo>
                <a:lnTo>
                  <a:pt x="146507" y="3574796"/>
                </a:lnTo>
                <a:lnTo>
                  <a:pt x="140779" y="3579698"/>
                </a:lnTo>
                <a:lnTo>
                  <a:pt x="140652" y="3579736"/>
                </a:lnTo>
                <a:lnTo>
                  <a:pt x="137274" y="3586505"/>
                </a:lnTo>
                <a:lnTo>
                  <a:pt x="136779" y="3593782"/>
                </a:lnTo>
                <a:lnTo>
                  <a:pt x="139039" y="3600729"/>
                </a:lnTo>
                <a:lnTo>
                  <a:pt x="143954" y="3606482"/>
                </a:lnTo>
                <a:lnTo>
                  <a:pt x="150685" y="3609886"/>
                </a:lnTo>
                <a:lnTo>
                  <a:pt x="157949" y="3610406"/>
                </a:lnTo>
                <a:lnTo>
                  <a:pt x="164884" y="3608159"/>
                </a:lnTo>
                <a:lnTo>
                  <a:pt x="170624" y="3603244"/>
                </a:lnTo>
                <a:lnTo>
                  <a:pt x="170751" y="3603218"/>
                </a:lnTo>
                <a:lnTo>
                  <a:pt x="174117" y="3596462"/>
                </a:lnTo>
                <a:lnTo>
                  <a:pt x="174625" y="3589185"/>
                </a:lnTo>
                <a:close/>
              </a:path>
              <a:path w="690244" h="3790315">
                <a:moveTo>
                  <a:pt x="221678" y="3529203"/>
                </a:moveTo>
                <a:lnTo>
                  <a:pt x="219456" y="3522243"/>
                </a:lnTo>
                <a:lnTo>
                  <a:pt x="214566" y="3516490"/>
                </a:lnTo>
                <a:lnTo>
                  <a:pt x="207797" y="3513099"/>
                </a:lnTo>
                <a:lnTo>
                  <a:pt x="200494" y="3512566"/>
                </a:lnTo>
                <a:lnTo>
                  <a:pt x="193522" y="3514814"/>
                </a:lnTo>
                <a:lnTo>
                  <a:pt x="187769" y="3519716"/>
                </a:lnTo>
                <a:lnTo>
                  <a:pt x="184365" y="3526510"/>
                </a:lnTo>
                <a:lnTo>
                  <a:pt x="205054" y="3550424"/>
                </a:lnTo>
                <a:lnTo>
                  <a:pt x="211988" y="3548176"/>
                </a:lnTo>
                <a:lnTo>
                  <a:pt x="217741" y="3543262"/>
                </a:lnTo>
                <a:lnTo>
                  <a:pt x="221132" y="3536480"/>
                </a:lnTo>
                <a:lnTo>
                  <a:pt x="221678" y="3529203"/>
                </a:lnTo>
                <a:close/>
              </a:path>
              <a:path w="690244" h="3790315">
                <a:moveTo>
                  <a:pt x="268732" y="3469221"/>
                </a:moveTo>
                <a:lnTo>
                  <a:pt x="266458" y="3462261"/>
                </a:lnTo>
                <a:lnTo>
                  <a:pt x="261556" y="3456508"/>
                </a:lnTo>
                <a:lnTo>
                  <a:pt x="254812" y="3453104"/>
                </a:lnTo>
                <a:lnTo>
                  <a:pt x="247548" y="3452584"/>
                </a:lnTo>
                <a:lnTo>
                  <a:pt x="240614" y="3454831"/>
                </a:lnTo>
                <a:lnTo>
                  <a:pt x="234886" y="3459734"/>
                </a:lnTo>
                <a:lnTo>
                  <a:pt x="234759" y="3459759"/>
                </a:lnTo>
                <a:lnTo>
                  <a:pt x="231381" y="3466528"/>
                </a:lnTo>
                <a:lnTo>
                  <a:pt x="230886" y="3473805"/>
                </a:lnTo>
                <a:lnTo>
                  <a:pt x="233146" y="3480765"/>
                </a:lnTo>
                <a:lnTo>
                  <a:pt x="238061" y="3486505"/>
                </a:lnTo>
                <a:lnTo>
                  <a:pt x="244792" y="3489909"/>
                </a:lnTo>
                <a:lnTo>
                  <a:pt x="252056" y="3490442"/>
                </a:lnTo>
                <a:lnTo>
                  <a:pt x="258991" y="3488194"/>
                </a:lnTo>
                <a:lnTo>
                  <a:pt x="264731" y="3483279"/>
                </a:lnTo>
                <a:lnTo>
                  <a:pt x="264858" y="3483254"/>
                </a:lnTo>
                <a:lnTo>
                  <a:pt x="268224" y="3476498"/>
                </a:lnTo>
                <a:lnTo>
                  <a:pt x="268732" y="3469221"/>
                </a:lnTo>
                <a:close/>
              </a:path>
              <a:path w="690244" h="3790315">
                <a:moveTo>
                  <a:pt x="355663" y="3336569"/>
                </a:moveTo>
                <a:lnTo>
                  <a:pt x="240093" y="3391230"/>
                </a:lnTo>
                <a:lnTo>
                  <a:pt x="284848" y="3426307"/>
                </a:lnTo>
                <a:lnTo>
                  <a:pt x="285051" y="3426523"/>
                </a:lnTo>
                <a:lnTo>
                  <a:pt x="285305" y="3426663"/>
                </a:lnTo>
                <a:lnTo>
                  <a:pt x="330136" y="3461766"/>
                </a:lnTo>
                <a:lnTo>
                  <a:pt x="336511" y="3430460"/>
                </a:lnTo>
                <a:lnTo>
                  <a:pt x="344233" y="3392601"/>
                </a:lnTo>
                <a:lnTo>
                  <a:pt x="355663" y="3336569"/>
                </a:lnTo>
                <a:close/>
              </a:path>
              <a:path w="690244" h="3790315">
                <a:moveTo>
                  <a:pt x="365315" y="26924"/>
                </a:moveTo>
                <a:lnTo>
                  <a:pt x="240474" y="0"/>
                </a:lnTo>
                <a:lnTo>
                  <a:pt x="293814" y="116078"/>
                </a:lnTo>
                <a:lnTo>
                  <a:pt x="323913" y="78536"/>
                </a:lnTo>
                <a:lnTo>
                  <a:pt x="329425" y="71666"/>
                </a:lnTo>
                <a:lnTo>
                  <a:pt x="329628" y="71501"/>
                </a:lnTo>
                <a:lnTo>
                  <a:pt x="329742" y="71285"/>
                </a:lnTo>
                <a:lnTo>
                  <a:pt x="354304" y="40652"/>
                </a:lnTo>
                <a:lnTo>
                  <a:pt x="365315" y="26924"/>
                </a:lnTo>
                <a:close/>
              </a:path>
              <a:path w="690244" h="3790315">
                <a:moveTo>
                  <a:pt x="393166" y="105244"/>
                </a:moveTo>
                <a:lnTo>
                  <a:pt x="391007" y="98272"/>
                </a:lnTo>
                <a:lnTo>
                  <a:pt x="386143" y="92456"/>
                </a:lnTo>
                <a:lnTo>
                  <a:pt x="379399" y="88976"/>
                </a:lnTo>
                <a:lnTo>
                  <a:pt x="372122" y="88353"/>
                </a:lnTo>
                <a:lnTo>
                  <a:pt x="365150" y="90512"/>
                </a:lnTo>
                <a:lnTo>
                  <a:pt x="359346" y="95377"/>
                </a:lnTo>
                <a:lnTo>
                  <a:pt x="355854" y="102120"/>
                </a:lnTo>
                <a:lnTo>
                  <a:pt x="355231" y="109397"/>
                </a:lnTo>
                <a:lnTo>
                  <a:pt x="357390" y="116370"/>
                </a:lnTo>
                <a:lnTo>
                  <a:pt x="362267" y="122174"/>
                </a:lnTo>
                <a:lnTo>
                  <a:pt x="368998" y="125666"/>
                </a:lnTo>
                <a:lnTo>
                  <a:pt x="376275" y="126288"/>
                </a:lnTo>
                <a:lnTo>
                  <a:pt x="383247" y="124129"/>
                </a:lnTo>
                <a:lnTo>
                  <a:pt x="389064" y="119253"/>
                </a:lnTo>
                <a:lnTo>
                  <a:pt x="392544" y="112522"/>
                </a:lnTo>
                <a:lnTo>
                  <a:pt x="393166" y="105244"/>
                </a:lnTo>
                <a:close/>
              </a:path>
              <a:path w="690244" h="3790315">
                <a:moveTo>
                  <a:pt x="452602" y="152996"/>
                </a:moveTo>
                <a:lnTo>
                  <a:pt x="450443" y="146024"/>
                </a:lnTo>
                <a:lnTo>
                  <a:pt x="445579" y="140208"/>
                </a:lnTo>
                <a:lnTo>
                  <a:pt x="438835" y="136728"/>
                </a:lnTo>
                <a:lnTo>
                  <a:pt x="431558" y="136105"/>
                </a:lnTo>
                <a:lnTo>
                  <a:pt x="424586" y="138264"/>
                </a:lnTo>
                <a:lnTo>
                  <a:pt x="418782" y="143129"/>
                </a:lnTo>
                <a:lnTo>
                  <a:pt x="415302" y="149821"/>
                </a:lnTo>
                <a:lnTo>
                  <a:pt x="414718" y="157099"/>
                </a:lnTo>
                <a:lnTo>
                  <a:pt x="416877" y="164096"/>
                </a:lnTo>
                <a:lnTo>
                  <a:pt x="421703" y="169926"/>
                </a:lnTo>
                <a:lnTo>
                  <a:pt x="428434" y="173405"/>
                </a:lnTo>
                <a:lnTo>
                  <a:pt x="435711" y="173990"/>
                </a:lnTo>
                <a:lnTo>
                  <a:pt x="442683" y="171831"/>
                </a:lnTo>
                <a:lnTo>
                  <a:pt x="448500" y="167005"/>
                </a:lnTo>
                <a:lnTo>
                  <a:pt x="451980" y="160274"/>
                </a:lnTo>
                <a:lnTo>
                  <a:pt x="452602" y="152996"/>
                </a:lnTo>
                <a:close/>
              </a:path>
              <a:path w="690244" h="3790315">
                <a:moveTo>
                  <a:pt x="512064" y="200685"/>
                </a:moveTo>
                <a:lnTo>
                  <a:pt x="509879" y="193725"/>
                </a:lnTo>
                <a:lnTo>
                  <a:pt x="505002" y="187960"/>
                </a:lnTo>
                <a:lnTo>
                  <a:pt x="505002" y="187833"/>
                </a:lnTo>
                <a:lnTo>
                  <a:pt x="498322" y="184416"/>
                </a:lnTo>
                <a:lnTo>
                  <a:pt x="491045" y="183819"/>
                </a:lnTo>
                <a:lnTo>
                  <a:pt x="484047" y="185966"/>
                </a:lnTo>
                <a:lnTo>
                  <a:pt x="478218" y="190754"/>
                </a:lnTo>
                <a:lnTo>
                  <a:pt x="474738" y="197497"/>
                </a:lnTo>
                <a:lnTo>
                  <a:pt x="474141" y="204774"/>
                </a:lnTo>
                <a:lnTo>
                  <a:pt x="476313" y="211747"/>
                </a:lnTo>
                <a:lnTo>
                  <a:pt x="481139" y="217551"/>
                </a:lnTo>
                <a:lnTo>
                  <a:pt x="481266" y="217678"/>
                </a:lnTo>
                <a:lnTo>
                  <a:pt x="487946" y="221107"/>
                </a:lnTo>
                <a:lnTo>
                  <a:pt x="495223" y="221678"/>
                </a:lnTo>
                <a:lnTo>
                  <a:pt x="502221" y="219506"/>
                </a:lnTo>
                <a:lnTo>
                  <a:pt x="508063" y="214630"/>
                </a:lnTo>
                <a:lnTo>
                  <a:pt x="511479" y="207949"/>
                </a:lnTo>
                <a:lnTo>
                  <a:pt x="512064" y="200685"/>
                </a:lnTo>
                <a:close/>
              </a:path>
              <a:path w="690244" h="3790315">
                <a:moveTo>
                  <a:pt x="571563" y="248412"/>
                </a:moveTo>
                <a:lnTo>
                  <a:pt x="569391" y="241427"/>
                </a:lnTo>
                <a:lnTo>
                  <a:pt x="564578" y="235585"/>
                </a:lnTo>
                <a:lnTo>
                  <a:pt x="564451" y="235585"/>
                </a:lnTo>
                <a:lnTo>
                  <a:pt x="557758" y="232117"/>
                </a:lnTo>
                <a:lnTo>
                  <a:pt x="533654" y="252526"/>
                </a:lnTo>
                <a:lnTo>
                  <a:pt x="535825" y="259499"/>
                </a:lnTo>
                <a:lnTo>
                  <a:pt x="540702" y="265303"/>
                </a:lnTo>
                <a:lnTo>
                  <a:pt x="547382" y="268795"/>
                </a:lnTo>
                <a:lnTo>
                  <a:pt x="554659" y="269417"/>
                </a:lnTo>
                <a:lnTo>
                  <a:pt x="561657" y="267258"/>
                </a:lnTo>
                <a:lnTo>
                  <a:pt x="567499" y="262382"/>
                </a:lnTo>
                <a:lnTo>
                  <a:pt x="570966" y="255701"/>
                </a:lnTo>
                <a:lnTo>
                  <a:pt x="571563" y="248412"/>
                </a:lnTo>
                <a:close/>
              </a:path>
              <a:path w="690244" h="3790315">
                <a:moveTo>
                  <a:pt x="689927" y="360680"/>
                </a:moveTo>
                <a:lnTo>
                  <a:pt x="669874" y="317169"/>
                </a:lnTo>
                <a:lnTo>
                  <a:pt x="652399" y="279234"/>
                </a:lnTo>
                <a:lnTo>
                  <a:pt x="636460" y="244602"/>
                </a:lnTo>
                <a:lnTo>
                  <a:pt x="608215" y="279768"/>
                </a:lnTo>
                <a:lnTo>
                  <a:pt x="602970" y="281393"/>
                </a:lnTo>
                <a:lnTo>
                  <a:pt x="597217" y="286258"/>
                </a:lnTo>
                <a:lnTo>
                  <a:pt x="593725" y="293001"/>
                </a:lnTo>
                <a:lnTo>
                  <a:pt x="593255" y="298386"/>
                </a:lnTo>
                <a:lnTo>
                  <a:pt x="564959" y="333629"/>
                </a:lnTo>
                <a:lnTo>
                  <a:pt x="689927" y="360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301610" y="1859407"/>
            <a:ext cx="848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</a:t>
            </a:r>
            <a:r>
              <a:rPr sz="1800" spc="-15" dirty="0">
                <a:latin typeface="Arial MT"/>
                <a:cs typeface="Arial MT"/>
              </a:rPr>
              <a:t>l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nt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0915" y="1967229"/>
            <a:ext cx="143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Fornecedores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25951" y="1781302"/>
            <a:ext cx="1268730" cy="7429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765"/>
              </a:spcBef>
            </a:pPr>
            <a:r>
              <a:rPr sz="1800" spc="-5" dirty="0">
                <a:latin typeface="Arial MT"/>
                <a:cs typeface="Arial MT"/>
              </a:rPr>
              <a:t>Ambiente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sz="18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Organização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668004" y="5692546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18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3578"/>
            <a:ext cx="624459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INTRODUÇÃO</a:t>
            </a:r>
            <a:r>
              <a:rPr spc="-235" dirty="0"/>
              <a:t> </a:t>
            </a:r>
            <a:r>
              <a:rPr dirty="0"/>
              <a:t>À</a:t>
            </a:r>
            <a:r>
              <a:rPr spc="-220" dirty="0"/>
              <a:t> </a:t>
            </a:r>
            <a:r>
              <a:rPr spc="-105" dirty="0"/>
              <a:t>VISÃO</a:t>
            </a:r>
            <a:r>
              <a:rPr spc="-225" dirty="0"/>
              <a:t> </a:t>
            </a:r>
            <a:r>
              <a:rPr spc="-95" dirty="0"/>
              <a:t>SISTÊMICA</a:t>
            </a:r>
            <a:r>
              <a:rPr spc="-229" dirty="0"/>
              <a:t> </a:t>
            </a:r>
            <a:r>
              <a:rPr dirty="0"/>
              <a:t>E </a:t>
            </a:r>
            <a:r>
              <a:rPr spc="-690" dirty="0"/>
              <a:t> </a:t>
            </a:r>
            <a:r>
              <a:rPr spc="-145" dirty="0"/>
              <a:t>C</a:t>
            </a:r>
            <a:r>
              <a:rPr spc="-95" dirty="0"/>
              <a:t>O</a:t>
            </a:r>
            <a:r>
              <a:rPr spc="-100" dirty="0"/>
              <a:t>NCE</a:t>
            </a:r>
            <a:r>
              <a:rPr spc="-105" dirty="0"/>
              <a:t>I</a:t>
            </a:r>
            <a:r>
              <a:rPr spc="-190" dirty="0"/>
              <a:t>T</a:t>
            </a:r>
            <a:r>
              <a:rPr dirty="0"/>
              <a:t>O</a:t>
            </a:r>
            <a:r>
              <a:rPr spc="-220" dirty="0"/>
              <a:t> </a:t>
            </a:r>
            <a:r>
              <a:rPr spc="-100" dirty="0"/>
              <a:t>D</a:t>
            </a:r>
            <a:r>
              <a:rPr dirty="0"/>
              <a:t>E</a:t>
            </a:r>
            <a:r>
              <a:rPr spc="-215" dirty="0"/>
              <a:t> </a:t>
            </a:r>
            <a:r>
              <a:rPr spc="-100" dirty="0"/>
              <a:t>S</a:t>
            </a:r>
            <a:r>
              <a:rPr spc="-105" dirty="0"/>
              <a:t>I</a:t>
            </a:r>
            <a:r>
              <a:rPr spc="-135" dirty="0"/>
              <a:t>S</a:t>
            </a:r>
            <a:r>
              <a:rPr spc="-95" dirty="0"/>
              <a:t>T</a:t>
            </a:r>
            <a:r>
              <a:rPr spc="-100" dirty="0"/>
              <a:t>EM</a:t>
            </a:r>
            <a:r>
              <a:rPr spc="-135" dirty="0"/>
              <a:t>A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4665"/>
            <a:ext cx="7023100" cy="3178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50000"/>
              </a:lnSpc>
              <a:spcBef>
                <a:spcPts val="100"/>
              </a:spcBef>
              <a:buClr>
                <a:srgbClr val="797979"/>
              </a:buClr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200" spc="-5" dirty="0">
                <a:latin typeface="Calibri"/>
                <a:cs typeface="Calibri"/>
              </a:rPr>
              <a:t>Os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sistemas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5" dirty="0">
                <a:latin typeface="Calibri"/>
                <a:cs typeface="Calibri"/>
              </a:rPr>
              <a:t>informação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são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componentes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fundamentais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para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organizações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de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sucesso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797979"/>
              </a:buClr>
              <a:buFont typeface="Arial MT"/>
              <a:buChar char="•"/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797979"/>
              </a:buClr>
              <a:buFont typeface="Arial MT"/>
              <a:buChar char="•"/>
            </a:pPr>
            <a:endParaRPr sz="1900">
              <a:latin typeface="Calibri"/>
              <a:cs typeface="Calibri"/>
            </a:endParaRPr>
          </a:p>
          <a:p>
            <a:pPr marL="286385" marR="20955" indent="-274320">
              <a:lnSpc>
                <a:spcPct val="150100"/>
              </a:lnSpc>
              <a:buClr>
                <a:srgbClr val="797979"/>
              </a:buClr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200" spc="-5" dirty="0">
                <a:latin typeface="Calibri"/>
                <a:cs typeface="Calibri"/>
              </a:rPr>
              <a:t>Não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é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um </a:t>
            </a:r>
            <a:r>
              <a:rPr sz="2200" spc="-10" dirty="0">
                <a:latin typeface="Calibri"/>
                <a:cs typeface="Calibri"/>
              </a:rPr>
              <a:t>sistema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informação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garante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sucesso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0" dirty="0">
                <a:latin typeface="Calibri"/>
                <a:cs typeface="Calibri"/>
              </a:rPr>
              <a:t>uma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empresa,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20" dirty="0">
                <a:latin typeface="Calibri"/>
                <a:cs typeface="Calibri"/>
              </a:rPr>
              <a:t>falta</a:t>
            </a:r>
            <a:r>
              <a:rPr sz="2200" spc="-10" dirty="0">
                <a:latin typeface="Calibri"/>
                <a:cs typeface="Calibri"/>
              </a:rPr>
              <a:t> dele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poderá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gerar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um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caos </a:t>
            </a:r>
            <a:r>
              <a:rPr sz="2200" spc="-5" dirty="0">
                <a:latin typeface="Calibri"/>
                <a:cs typeface="Calibri"/>
              </a:rPr>
              <a:t>na </a:t>
            </a:r>
            <a:r>
              <a:rPr sz="2200" spc="-15" dirty="0">
                <a:latin typeface="Calibri"/>
                <a:cs typeface="Calibri"/>
              </a:rPr>
              <a:t>organização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68004" y="5692546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19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722"/>
            <a:ext cx="9677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D</a:t>
            </a:r>
            <a:r>
              <a:rPr spc="-95" dirty="0"/>
              <a:t>a</a:t>
            </a:r>
            <a:r>
              <a:rPr spc="-100" dirty="0"/>
              <a:t>d</a:t>
            </a:r>
            <a:r>
              <a:rPr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6167" y="1599057"/>
            <a:ext cx="6866890" cy="3032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79797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Dado: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cadeia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caracteres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padrões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interpretação.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797979"/>
              </a:buClr>
              <a:buFont typeface="Arial MT"/>
              <a:buChar char="•"/>
            </a:pPr>
            <a:endParaRPr sz="2300">
              <a:latin typeface="Calibri"/>
              <a:cs typeface="Calibri"/>
            </a:endParaRPr>
          </a:p>
          <a:p>
            <a:pPr marL="241300" marR="5080" indent="-228600">
              <a:lnSpc>
                <a:spcPct val="140000"/>
              </a:lnSpc>
              <a:spcBef>
                <a:spcPts val="1515"/>
              </a:spcBef>
              <a:buClr>
                <a:srgbClr val="79797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É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qualquer</a:t>
            </a:r>
            <a:r>
              <a:rPr sz="2000" spc="-10" dirty="0">
                <a:latin typeface="Calibri"/>
                <a:cs typeface="Calibri"/>
              </a:rPr>
              <a:t> elemento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identificado</a:t>
            </a:r>
            <a:r>
              <a:rPr sz="2000" dirty="0">
                <a:latin typeface="Calibri"/>
                <a:cs typeface="Calibri"/>
              </a:rPr>
              <a:t> em</a:t>
            </a:r>
            <a:r>
              <a:rPr sz="2000" spc="-5" dirty="0">
                <a:latin typeface="Calibri"/>
                <a:cs typeface="Calibri"/>
              </a:rPr>
              <a:t> sua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forma bruta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-5" dirty="0">
                <a:latin typeface="Calibri"/>
                <a:cs typeface="Calibri"/>
              </a:rPr>
              <a:t> por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só não conduz </a:t>
            </a:r>
            <a:r>
              <a:rPr sz="2000" dirty="0">
                <a:latin typeface="Calibri"/>
                <a:cs typeface="Calibri"/>
              </a:rPr>
              <a:t>a uma </a:t>
            </a:r>
            <a:r>
              <a:rPr sz="2000" spc="-5" dirty="0">
                <a:latin typeface="Calibri"/>
                <a:cs typeface="Calibri"/>
              </a:rPr>
              <a:t>compreensão de determinado </a:t>
            </a:r>
            <a:r>
              <a:rPr sz="2000" spc="-25" dirty="0">
                <a:latin typeface="Calibri"/>
                <a:cs typeface="Calibri"/>
              </a:rPr>
              <a:t>fato </a:t>
            </a:r>
            <a:r>
              <a:rPr sz="2000" spc="-5" dirty="0">
                <a:latin typeface="Calibri"/>
                <a:cs typeface="Calibri"/>
              </a:rPr>
              <a:t>ou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situação.</a:t>
            </a:r>
            <a:endParaRPr sz="2000">
              <a:latin typeface="Calibri"/>
              <a:cs typeface="Calibri"/>
            </a:endParaRPr>
          </a:p>
          <a:p>
            <a:pPr marL="537845" marR="45720" lvl="1" indent="-228600">
              <a:lnSpc>
                <a:spcPct val="140000"/>
              </a:lnSpc>
              <a:spcBef>
                <a:spcPts val="480"/>
              </a:spcBef>
              <a:buClr>
                <a:srgbClr val="F5C200"/>
              </a:buClr>
              <a:buFont typeface="Arial MT"/>
              <a:buChar char="•"/>
              <a:tabLst>
                <a:tab pos="591185" algn="l"/>
                <a:tab pos="591820" algn="l"/>
              </a:tabLst>
            </a:pPr>
            <a:r>
              <a:rPr dirty="0"/>
              <a:t>	</a:t>
            </a:r>
            <a:r>
              <a:rPr sz="1900" spc="-10" dirty="0">
                <a:latin typeface="Calibri"/>
                <a:cs typeface="Calibri"/>
              </a:rPr>
              <a:t>Ex.: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135EB"/>
                </a:solidFill>
                <a:latin typeface="Calibri"/>
                <a:cs typeface="Calibri"/>
              </a:rPr>
              <a:t>nome</a:t>
            </a:r>
            <a:r>
              <a:rPr sz="1900" spc="-5" dirty="0">
                <a:solidFill>
                  <a:srgbClr val="2135EB"/>
                </a:solidFill>
                <a:latin typeface="Calibri"/>
                <a:cs typeface="Calibri"/>
              </a:rPr>
              <a:t> de</a:t>
            </a:r>
            <a:r>
              <a:rPr sz="1900" dirty="0">
                <a:solidFill>
                  <a:srgbClr val="2135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135EB"/>
                </a:solidFill>
                <a:latin typeface="Calibri"/>
                <a:cs typeface="Calibri"/>
              </a:rPr>
              <a:t>um</a:t>
            </a:r>
            <a:r>
              <a:rPr sz="1900" spc="-5" dirty="0">
                <a:solidFill>
                  <a:srgbClr val="2135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135EB"/>
                </a:solidFill>
                <a:latin typeface="Calibri"/>
                <a:cs typeface="Calibri"/>
              </a:rPr>
              <a:t>funcionário,</a:t>
            </a:r>
            <a:r>
              <a:rPr sz="1900" spc="25" dirty="0">
                <a:solidFill>
                  <a:srgbClr val="2135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135EB"/>
                </a:solidFill>
                <a:latin typeface="Calibri"/>
                <a:cs typeface="Calibri"/>
              </a:rPr>
              <a:t>nº </a:t>
            </a:r>
            <a:r>
              <a:rPr sz="1900" spc="-10" dirty="0">
                <a:solidFill>
                  <a:srgbClr val="2135EB"/>
                </a:solidFill>
                <a:latin typeface="Calibri"/>
                <a:cs typeface="Calibri"/>
              </a:rPr>
              <a:t>peças</a:t>
            </a:r>
            <a:r>
              <a:rPr sz="1900" spc="-5" dirty="0">
                <a:solidFill>
                  <a:srgbClr val="2135EB"/>
                </a:solidFill>
                <a:latin typeface="Calibri"/>
                <a:cs typeface="Calibri"/>
              </a:rPr>
              <a:t> em</a:t>
            </a:r>
            <a:r>
              <a:rPr sz="1900" spc="-10" dirty="0">
                <a:solidFill>
                  <a:srgbClr val="2135EB"/>
                </a:solidFill>
                <a:latin typeface="Calibri"/>
                <a:cs typeface="Calibri"/>
              </a:rPr>
              <a:t> estoque;</a:t>
            </a:r>
            <a:r>
              <a:rPr sz="1900" spc="15" dirty="0">
                <a:solidFill>
                  <a:srgbClr val="2135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135EB"/>
                </a:solidFill>
                <a:latin typeface="Calibri"/>
                <a:cs typeface="Calibri"/>
              </a:rPr>
              <a:t>nº de </a:t>
            </a:r>
            <a:r>
              <a:rPr sz="1900" spc="-15" dirty="0">
                <a:solidFill>
                  <a:srgbClr val="2135EB"/>
                </a:solidFill>
                <a:latin typeface="Calibri"/>
                <a:cs typeface="Calibri"/>
              </a:rPr>
              <a:t>horas </a:t>
            </a:r>
            <a:r>
              <a:rPr sz="1900" spc="-415" dirty="0">
                <a:solidFill>
                  <a:srgbClr val="2135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135EB"/>
                </a:solidFill>
                <a:latin typeface="Calibri"/>
                <a:cs typeface="Calibri"/>
              </a:rPr>
              <a:t>trabalhadas,...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06611" y="5714200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fld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3578"/>
            <a:ext cx="624459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INTRODUÇÃO</a:t>
            </a:r>
            <a:r>
              <a:rPr spc="-235" dirty="0"/>
              <a:t> </a:t>
            </a:r>
            <a:r>
              <a:rPr dirty="0"/>
              <a:t>À</a:t>
            </a:r>
            <a:r>
              <a:rPr spc="-220" dirty="0"/>
              <a:t> </a:t>
            </a:r>
            <a:r>
              <a:rPr spc="-105" dirty="0"/>
              <a:t>VISÃO</a:t>
            </a:r>
            <a:r>
              <a:rPr spc="-225" dirty="0"/>
              <a:t> </a:t>
            </a:r>
            <a:r>
              <a:rPr spc="-95" dirty="0"/>
              <a:t>SISTÊMICA</a:t>
            </a:r>
            <a:r>
              <a:rPr spc="-229" dirty="0"/>
              <a:t> </a:t>
            </a:r>
            <a:r>
              <a:rPr dirty="0"/>
              <a:t>E </a:t>
            </a:r>
            <a:r>
              <a:rPr spc="-690" dirty="0"/>
              <a:t> </a:t>
            </a:r>
            <a:r>
              <a:rPr spc="-145" dirty="0"/>
              <a:t>C</a:t>
            </a:r>
            <a:r>
              <a:rPr spc="-95" dirty="0"/>
              <a:t>O</a:t>
            </a:r>
            <a:r>
              <a:rPr spc="-100" dirty="0"/>
              <a:t>NCE</a:t>
            </a:r>
            <a:r>
              <a:rPr spc="-105" dirty="0"/>
              <a:t>I</a:t>
            </a:r>
            <a:r>
              <a:rPr spc="-190" dirty="0"/>
              <a:t>T</a:t>
            </a:r>
            <a:r>
              <a:rPr dirty="0"/>
              <a:t>O</a:t>
            </a:r>
            <a:r>
              <a:rPr spc="-220" dirty="0"/>
              <a:t> </a:t>
            </a:r>
            <a:r>
              <a:rPr spc="-100" dirty="0"/>
              <a:t>D</a:t>
            </a:r>
            <a:r>
              <a:rPr dirty="0"/>
              <a:t>E</a:t>
            </a:r>
            <a:r>
              <a:rPr spc="-215" dirty="0"/>
              <a:t> </a:t>
            </a:r>
            <a:r>
              <a:rPr spc="-100" dirty="0"/>
              <a:t>S</a:t>
            </a:r>
            <a:r>
              <a:rPr spc="-105" dirty="0"/>
              <a:t>I</a:t>
            </a:r>
            <a:r>
              <a:rPr spc="-135" dirty="0"/>
              <a:t>S</a:t>
            </a:r>
            <a:r>
              <a:rPr spc="-95" dirty="0"/>
              <a:t>T</a:t>
            </a:r>
            <a:r>
              <a:rPr spc="-100" dirty="0"/>
              <a:t>EM</a:t>
            </a:r>
            <a:r>
              <a:rPr spc="-135" dirty="0"/>
              <a:t>A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4665"/>
            <a:ext cx="7295515" cy="153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50000"/>
              </a:lnSpc>
              <a:spcBef>
                <a:spcPts val="100"/>
              </a:spcBef>
              <a:buClr>
                <a:srgbClr val="797979"/>
              </a:buClr>
              <a:buFont typeface="Arial MT"/>
              <a:buChar char="•"/>
              <a:tabLst>
                <a:tab pos="287020" algn="l"/>
              </a:tabLst>
            </a:pPr>
            <a:r>
              <a:rPr sz="2200" spc="-5" dirty="0">
                <a:latin typeface="Calibri"/>
                <a:cs typeface="Calibri"/>
              </a:rPr>
              <a:t>Um </a:t>
            </a:r>
            <a:r>
              <a:rPr sz="2200" spc="-15" dirty="0">
                <a:latin typeface="Calibri"/>
                <a:cs typeface="Calibri"/>
              </a:rPr>
              <a:t>sistema </a:t>
            </a:r>
            <a:r>
              <a:rPr sz="2200" spc="-5" dirty="0">
                <a:latin typeface="Calibri"/>
                <a:cs typeface="Calibri"/>
              </a:rPr>
              <a:t>é </a:t>
            </a:r>
            <a:r>
              <a:rPr sz="2200" spc="-10" dirty="0">
                <a:latin typeface="Calibri"/>
                <a:cs typeface="Calibri"/>
              </a:rPr>
              <a:t>um </a:t>
            </a:r>
            <a:r>
              <a:rPr sz="2200" spc="-15" dirty="0">
                <a:latin typeface="Calibri"/>
                <a:cs typeface="Calibri"/>
              </a:rPr>
              <a:t>conjunto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0" dirty="0">
                <a:latin typeface="Calibri"/>
                <a:cs typeface="Calibri"/>
              </a:rPr>
              <a:t>componentes </a:t>
            </a:r>
            <a:r>
              <a:rPr sz="2200" spc="-15" dirty="0">
                <a:latin typeface="Calibri"/>
                <a:cs typeface="Calibri"/>
              </a:rPr>
              <a:t>com </a:t>
            </a:r>
            <a:r>
              <a:rPr sz="2200" spc="-10" dirty="0">
                <a:latin typeface="Calibri"/>
                <a:cs typeface="Calibri"/>
              </a:rPr>
              <a:t>limites bem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definidos, que trabalham </a:t>
            </a:r>
            <a:r>
              <a:rPr sz="2200" spc="-5" dirty="0">
                <a:latin typeface="Calibri"/>
                <a:cs typeface="Calibri"/>
              </a:rPr>
              <a:t>em </a:t>
            </a:r>
            <a:r>
              <a:rPr sz="2200" spc="-15" dirty="0">
                <a:latin typeface="Calibri"/>
                <a:cs typeface="Calibri"/>
              </a:rPr>
              <a:t>conjunto </a:t>
            </a:r>
            <a:r>
              <a:rPr sz="2200" spc="-20" dirty="0">
                <a:latin typeface="Calibri"/>
                <a:cs typeface="Calibri"/>
              </a:rPr>
              <a:t>para </a:t>
            </a:r>
            <a:r>
              <a:rPr sz="2200" spc="-10" dirty="0">
                <a:latin typeface="Calibri"/>
                <a:cs typeface="Calibri"/>
              </a:rPr>
              <a:t>alcançar objetivos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comuns.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710330"/>
            <a:ext cx="7231380" cy="254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50000"/>
              </a:lnSpc>
              <a:spcBef>
                <a:spcPts val="100"/>
              </a:spcBef>
              <a:buClr>
                <a:srgbClr val="797979"/>
              </a:buClr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200" spc="-5" dirty="0">
                <a:latin typeface="Calibri"/>
                <a:cs typeface="Calibri"/>
              </a:rPr>
              <a:t>Assim,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sistema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informação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uma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combinação </a:t>
            </a:r>
            <a:r>
              <a:rPr sz="2200" b="1" spc="-5" dirty="0">
                <a:latin typeface="Calibri"/>
                <a:cs typeface="Calibri"/>
              </a:rPr>
              <a:t> de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pessoas,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hardware,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software,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redes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de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comunicação, 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recursos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de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dados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procedimentos</a:t>
            </a:r>
            <a:r>
              <a:rPr sz="2200" b="1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armazenam,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restauram,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transformam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disseminam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informação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uma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organização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68004" y="5692546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20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543509"/>
            <a:ext cx="5090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S</a:t>
            </a:r>
            <a:r>
              <a:rPr sz="4000" spc="-100" dirty="0"/>
              <a:t>i</a:t>
            </a:r>
            <a:r>
              <a:rPr sz="4000" spc="-105" dirty="0"/>
              <a:t>s</a:t>
            </a:r>
            <a:r>
              <a:rPr sz="4000" spc="-160" dirty="0"/>
              <a:t>t</a:t>
            </a:r>
            <a:r>
              <a:rPr sz="4000" spc="-100" dirty="0"/>
              <a:t>e</a:t>
            </a:r>
            <a:r>
              <a:rPr sz="4000" spc="-110" dirty="0"/>
              <a:t>m</a:t>
            </a:r>
            <a:r>
              <a:rPr sz="4000" spc="-5" dirty="0"/>
              <a:t>a</a:t>
            </a:r>
            <a:r>
              <a:rPr sz="4000" spc="-215" dirty="0"/>
              <a:t> </a:t>
            </a:r>
            <a:r>
              <a:rPr sz="4000" spc="-105" dirty="0"/>
              <a:t>d</a:t>
            </a:r>
            <a:r>
              <a:rPr sz="4000" spc="-5" dirty="0"/>
              <a:t>e</a:t>
            </a:r>
            <a:r>
              <a:rPr sz="4000" spc="-210" dirty="0"/>
              <a:t> </a:t>
            </a:r>
            <a:r>
              <a:rPr sz="4000" spc="-110" dirty="0"/>
              <a:t>I</a:t>
            </a:r>
            <a:r>
              <a:rPr sz="4000" spc="-105" dirty="0"/>
              <a:t>n</a:t>
            </a:r>
            <a:r>
              <a:rPr sz="4000" spc="-100" dirty="0"/>
              <a:t>for</a:t>
            </a:r>
            <a:r>
              <a:rPr sz="4000" spc="-110" dirty="0"/>
              <a:t>ma</a:t>
            </a:r>
            <a:r>
              <a:rPr sz="4000" spc="-105" dirty="0"/>
              <a:t>ç</a:t>
            </a:r>
            <a:r>
              <a:rPr sz="4000" spc="-110" dirty="0"/>
              <a:t>ã</a:t>
            </a:r>
            <a:r>
              <a:rPr sz="4000" spc="-5" dirty="0"/>
              <a:t>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93014" y="1326997"/>
            <a:ext cx="8065134" cy="334899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55600" marR="5080" indent="-343535">
              <a:lnSpc>
                <a:spcPct val="148000"/>
              </a:lnSpc>
              <a:spcBef>
                <a:spcPts val="150"/>
              </a:spcBef>
              <a:buClr>
                <a:srgbClr val="797979"/>
              </a:buClr>
              <a:buFont typeface="Calibri"/>
              <a:buChar char="•"/>
              <a:tabLst>
                <a:tab pos="355600" algn="l"/>
                <a:tab pos="356235" algn="l"/>
              </a:tabLst>
            </a:pPr>
            <a:r>
              <a:rPr sz="2000" i="1" spc="-10" dirty="0">
                <a:solidFill>
                  <a:srgbClr val="2135EB"/>
                </a:solidFill>
                <a:latin typeface="Calibri"/>
                <a:cs typeface="Calibri"/>
              </a:rPr>
              <a:t>Conjunto organizado </a:t>
            </a:r>
            <a:r>
              <a:rPr sz="2000" i="1" spc="-5" dirty="0">
                <a:solidFill>
                  <a:srgbClr val="2135EB"/>
                </a:solidFill>
                <a:latin typeface="Calibri"/>
                <a:cs typeface="Calibri"/>
              </a:rPr>
              <a:t>de pessoas, hardware, software, </a:t>
            </a:r>
            <a:r>
              <a:rPr sz="2000" i="1" dirty="0">
                <a:solidFill>
                  <a:srgbClr val="2135EB"/>
                </a:solidFill>
                <a:latin typeface="Calibri"/>
                <a:cs typeface="Calibri"/>
              </a:rPr>
              <a:t>redes </a:t>
            </a:r>
            <a:r>
              <a:rPr sz="2000" i="1" spc="-5" dirty="0">
                <a:solidFill>
                  <a:srgbClr val="2135EB"/>
                </a:solidFill>
                <a:latin typeface="Calibri"/>
                <a:cs typeface="Calibri"/>
              </a:rPr>
              <a:t>de </a:t>
            </a:r>
            <a:r>
              <a:rPr sz="2000" i="1" dirty="0">
                <a:solidFill>
                  <a:srgbClr val="2135EB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2135EB"/>
                </a:solidFill>
                <a:latin typeface="Calibri"/>
                <a:cs typeface="Calibri"/>
              </a:rPr>
              <a:t>comunicação </a:t>
            </a:r>
            <a:r>
              <a:rPr sz="2000" i="1" dirty="0">
                <a:solidFill>
                  <a:srgbClr val="2135EB"/>
                </a:solidFill>
                <a:latin typeface="Calibri"/>
                <a:cs typeface="Calibri"/>
              </a:rPr>
              <a:t>e </a:t>
            </a:r>
            <a:r>
              <a:rPr sz="2000" i="1" spc="-5" dirty="0">
                <a:solidFill>
                  <a:srgbClr val="2135EB"/>
                </a:solidFill>
                <a:latin typeface="Calibri"/>
                <a:cs typeface="Calibri"/>
              </a:rPr>
              <a:t>recursos de dados que </a:t>
            </a:r>
            <a:r>
              <a:rPr sz="2000" i="1" spc="-10" dirty="0">
                <a:solidFill>
                  <a:srgbClr val="2135EB"/>
                </a:solidFill>
                <a:latin typeface="Calibri"/>
                <a:cs typeface="Calibri"/>
              </a:rPr>
              <a:t>coletam, </a:t>
            </a:r>
            <a:r>
              <a:rPr sz="2000" i="1" spc="-5" dirty="0">
                <a:solidFill>
                  <a:srgbClr val="2135EB"/>
                </a:solidFill>
                <a:latin typeface="Calibri"/>
                <a:cs typeface="Calibri"/>
              </a:rPr>
              <a:t>transformam </a:t>
            </a:r>
            <a:r>
              <a:rPr sz="2000" i="1" dirty="0">
                <a:solidFill>
                  <a:srgbClr val="2135EB"/>
                </a:solidFill>
                <a:latin typeface="Calibri"/>
                <a:cs typeface="Calibri"/>
              </a:rPr>
              <a:t>e </a:t>
            </a:r>
            <a:r>
              <a:rPr sz="2000" i="1" spc="-5" dirty="0">
                <a:solidFill>
                  <a:srgbClr val="2135EB"/>
                </a:solidFill>
                <a:latin typeface="Calibri"/>
                <a:cs typeface="Calibri"/>
              </a:rPr>
              <a:t>disseminam </a:t>
            </a:r>
            <a:r>
              <a:rPr sz="2000" i="1" spc="-440" dirty="0">
                <a:solidFill>
                  <a:srgbClr val="2135EB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2135EB"/>
                </a:solidFill>
                <a:latin typeface="Calibri"/>
                <a:cs typeface="Calibri"/>
              </a:rPr>
              <a:t>informações</a:t>
            </a:r>
            <a:r>
              <a:rPr sz="2000" i="1" spc="-35" dirty="0">
                <a:solidFill>
                  <a:srgbClr val="2135E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135EB"/>
                </a:solidFill>
                <a:latin typeface="Calibri"/>
                <a:cs typeface="Calibri"/>
              </a:rPr>
              <a:t>em</a:t>
            </a:r>
            <a:r>
              <a:rPr sz="2000" i="1" spc="-10" dirty="0">
                <a:solidFill>
                  <a:srgbClr val="2135EB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2135EB"/>
                </a:solidFill>
                <a:latin typeface="Calibri"/>
                <a:cs typeface="Calibri"/>
              </a:rPr>
              <a:t>uma</a:t>
            </a:r>
            <a:r>
              <a:rPr sz="2000" i="1" spc="-10" dirty="0">
                <a:solidFill>
                  <a:srgbClr val="2135EB"/>
                </a:solidFill>
                <a:latin typeface="Calibri"/>
                <a:cs typeface="Calibri"/>
              </a:rPr>
              <a:t> organização</a:t>
            </a:r>
            <a:r>
              <a:rPr sz="2000" i="1" spc="-30" dirty="0">
                <a:solidFill>
                  <a:srgbClr val="2135EB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135EB"/>
                </a:solidFill>
                <a:latin typeface="Calibri"/>
                <a:cs typeface="Calibri"/>
              </a:rPr>
              <a:t>(O’ </a:t>
            </a:r>
            <a:r>
              <a:rPr sz="2000" i="1" spc="-5" dirty="0">
                <a:solidFill>
                  <a:srgbClr val="2135EB"/>
                </a:solidFill>
                <a:latin typeface="Calibri"/>
                <a:cs typeface="Calibri"/>
              </a:rPr>
              <a:t>Brien,</a:t>
            </a:r>
            <a:r>
              <a:rPr sz="2000" i="1" spc="-20" dirty="0">
                <a:solidFill>
                  <a:srgbClr val="2135EB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2135EB"/>
                </a:solidFill>
                <a:latin typeface="Calibri"/>
                <a:cs typeface="Calibri"/>
              </a:rPr>
              <a:t>2001</a:t>
            </a:r>
            <a:r>
              <a:rPr sz="2100" i="1" spc="-10" dirty="0">
                <a:solidFill>
                  <a:srgbClr val="2135EB"/>
                </a:solidFill>
                <a:latin typeface="Comic Sans MS"/>
                <a:cs typeface="Comic Sans MS"/>
              </a:rPr>
              <a:t>).</a:t>
            </a:r>
            <a:endParaRPr sz="2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97979"/>
              </a:buClr>
              <a:buFont typeface="Calibri"/>
              <a:buChar char="•"/>
            </a:pPr>
            <a:endParaRPr sz="3250">
              <a:latin typeface="Comic Sans MS"/>
              <a:cs typeface="Comic Sans MS"/>
            </a:endParaRPr>
          </a:p>
          <a:p>
            <a:pPr marL="355600" marR="178435" indent="-343535">
              <a:lnSpc>
                <a:spcPct val="150100"/>
              </a:lnSpc>
              <a:spcBef>
                <a:spcPts val="5"/>
              </a:spcBef>
              <a:buClr>
                <a:srgbClr val="797979"/>
              </a:buClr>
              <a:buFont typeface="Calibri"/>
              <a:buChar char="•"/>
              <a:tabLst>
                <a:tab pos="355600" algn="l"/>
                <a:tab pos="356235" algn="l"/>
              </a:tabLst>
            </a:pPr>
            <a:r>
              <a:rPr sz="2000" i="1" spc="-10" dirty="0">
                <a:latin typeface="Calibri"/>
                <a:cs typeface="Calibri"/>
              </a:rPr>
              <a:t>Conjunto </a:t>
            </a:r>
            <a:r>
              <a:rPr sz="2000" i="1" spc="-5" dirty="0">
                <a:latin typeface="Calibri"/>
                <a:cs typeface="Calibri"/>
              </a:rPr>
              <a:t>de </a:t>
            </a:r>
            <a:r>
              <a:rPr sz="2000" i="1" spc="-10" dirty="0">
                <a:latin typeface="Calibri"/>
                <a:cs typeface="Calibri"/>
              </a:rPr>
              <a:t>componentes </a:t>
            </a:r>
            <a:r>
              <a:rPr sz="2000" i="1" spc="-5" dirty="0">
                <a:solidFill>
                  <a:srgbClr val="FF3300"/>
                </a:solidFill>
                <a:latin typeface="Calibri"/>
                <a:cs typeface="Calibri"/>
              </a:rPr>
              <a:t>inter-relacionados </a:t>
            </a:r>
            <a:r>
              <a:rPr sz="2000" i="1" dirty="0">
                <a:latin typeface="Calibri"/>
                <a:cs typeface="Calibri"/>
              </a:rPr>
              <a:t>que </a:t>
            </a:r>
            <a:r>
              <a:rPr sz="2000" i="1" spc="-10" dirty="0">
                <a:solidFill>
                  <a:srgbClr val="FF3300"/>
                </a:solidFill>
                <a:latin typeface="Calibri"/>
                <a:cs typeface="Calibri"/>
              </a:rPr>
              <a:t>coleta</a:t>
            </a:r>
            <a:r>
              <a:rPr sz="2000" i="1" spc="-10" dirty="0">
                <a:latin typeface="Calibri"/>
                <a:cs typeface="Calibri"/>
              </a:rPr>
              <a:t>, </a:t>
            </a:r>
            <a:r>
              <a:rPr sz="2000" i="1" spc="-5" dirty="0">
                <a:solidFill>
                  <a:srgbClr val="FF3300"/>
                </a:solidFill>
                <a:latin typeface="Calibri"/>
                <a:cs typeface="Calibri"/>
              </a:rPr>
              <a:t>processa</a:t>
            </a:r>
            <a:r>
              <a:rPr sz="2000" i="1" spc="-5" dirty="0">
                <a:latin typeface="Calibri"/>
                <a:cs typeface="Calibri"/>
              </a:rPr>
              <a:t>, 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3300"/>
                </a:solidFill>
                <a:latin typeface="Calibri"/>
                <a:cs typeface="Calibri"/>
              </a:rPr>
              <a:t>armazena </a:t>
            </a:r>
            <a:r>
              <a:rPr sz="2000" i="1" dirty="0">
                <a:latin typeface="Calibri"/>
                <a:cs typeface="Calibri"/>
              </a:rPr>
              <a:t>e </a:t>
            </a:r>
            <a:r>
              <a:rPr sz="2000" i="1" spc="-10" dirty="0">
                <a:solidFill>
                  <a:srgbClr val="FF3300"/>
                </a:solidFill>
                <a:latin typeface="Calibri"/>
                <a:cs typeface="Calibri"/>
              </a:rPr>
              <a:t>distribui </a:t>
            </a:r>
            <a:r>
              <a:rPr sz="2000" i="1" spc="-5" dirty="0">
                <a:latin typeface="Calibri"/>
                <a:cs typeface="Calibri"/>
              </a:rPr>
              <a:t>informações destinadas </a:t>
            </a:r>
            <a:r>
              <a:rPr sz="2000" i="1" dirty="0">
                <a:latin typeface="Calibri"/>
                <a:cs typeface="Calibri"/>
              </a:rPr>
              <a:t>a apoiar a </a:t>
            </a:r>
            <a:r>
              <a:rPr sz="2000" i="1" spc="-5" dirty="0">
                <a:latin typeface="Calibri"/>
                <a:cs typeface="Calibri"/>
              </a:rPr>
              <a:t>tomada de 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decisões,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-5" dirty="0">
                <a:latin typeface="Calibri"/>
                <a:cs typeface="Calibri"/>
              </a:rPr>
              <a:t> coordenação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o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controle</a:t>
            </a:r>
            <a:r>
              <a:rPr sz="2000" i="1" dirty="0">
                <a:latin typeface="Calibri"/>
                <a:cs typeface="Calibri"/>
              </a:rPr>
              <a:t> de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uma</a:t>
            </a:r>
            <a:r>
              <a:rPr sz="2000" i="1" spc="-10" dirty="0">
                <a:latin typeface="Calibri"/>
                <a:cs typeface="Calibri"/>
              </a:rPr>
              <a:t> organização </a:t>
            </a:r>
            <a:r>
              <a:rPr sz="2000" spc="-5" dirty="0">
                <a:latin typeface="Calibri"/>
                <a:cs typeface="Calibri"/>
              </a:rPr>
              <a:t>(Laudon,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2007)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543509"/>
            <a:ext cx="5090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S</a:t>
            </a:r>
            <a:r>
              <a:rPr sz="4000" spc="-100" dirty="0"/>
              <a:t>i</a:t>
            </a:r>
            <a:r>
              <a:rPr sz="4000" spc="-105" dirty="0"/>
              <a:t>s</a:t>
            </a:r>
            <a:r>
              <a:rPr sz="4000" spc="-160" dirty="0"/>
              <a:t>t</a:t>
            </a:r>
            <a:r>
              <a:rPr sz="4000" spc="-100" dirty="0"/>
              <a:t>e</a:t>
            </a:r>
            <a:r>
              <a:rPr sz="4000" spc="-110" dirty="0"/>
              <a:t>m</a:t>
            </a:r>
            <a:r>
              <a:rPr sz="4000" spc="-5" dirty="0"/>
              <a:t>a</a:t>
            </a:r>
            <a:r>
              <a:rPr sz="4000" spc="-215" dirty="0"/>
              <a:t> </a:t>
            </a:r>
            <a:r>
              <a:rPr sz="4000" spc="-105" dirty="0"/>
              <a:t>d</a:t>
            </a:r>
            <a:r>
              <a:rPr sz="4000" spc="-5" dirty="0"/>
              <a:t>e</a:t>
            </a:r>
            <a:r>
              <a:rPr sz="4000" spc="-210" dirty="0"/>
              <a:t> </a:t>
            </a:r>
            <a:r>
              <a:rPr sz="4000" spc="-110" dirty="0"/>
              <a:t>I</a:t>
            </a:r>
            <a:r>
              <a:rPr sz="4000" spc="-105" dirty="0"/>
              <a:t>n</a:t>
            </a:r>
            <a:r>
              <a:rPr sz="4000" spc="-100" dirty="0"/>
              <a:t>for</a:t>
            </a:r>
            <a:r>
              <a:rPr sz="4000" spc="-110" dirty="0"/>
              <a:t>ma</a:t>
            </a:r>
            <a:r>
              <a:rPr sz="4000" spc="-105" dirty="0"/>
              <a:t>ç</a:t>
            </a:r>
            <a:r>
              <a:rPr sz="4000" spc="-110" dirty="0"/>
              <a:t>ã</a:t>
            </a:r>
            <a:r>
              <a:rPr sz="4000" spc="-5" dirty="0"/>
              <a:t>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93014" y="1326997"/>
            <a:ext cx="8033384" cy="3806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50100"/>
              </a:lnSpc>
              <a:spcBef>
                <a:spcPts val="95"/>
              </a:spcBef>
              <a:buClr>
                <a:srgbClr val="797979"/>
              </a:buClr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atividades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entrada-processamento-saída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um </a:t>
            </a:r>
            <a:r>
              <a:rPr sz="2000" spc="-15" dirty="0">
                <a:latin typeface="Calibri"/>
                <a:cs typeface="Calibri"/>
              </a:rPr>
              <a:t>sistema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informação </a:t>
            </a:r>
            <a:r>
              <a:rPr sz="2000" spc="-15" dirty="0">
                <a:latin typeface="Calibri"/>
                <a:cs typeface="Calibri"/>
              </a:rPr>
              <a:t>produzem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informações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organizações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necessitam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tomar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decisões,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controlar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operações, </a:t>
            </a:r>
            <a:r>
              <a:rPr sz="2000" dirty="0">
                <a:latin typeface="Calibri"/>
                <a:cs typeface="Calibri"/>
              </a:rPr>
              <a:t>analisar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problemas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criar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novos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produtos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serviços.</a:t>
            </a:r>
            <a:endParaRPr sz="2000">
              <a:latin typeface="Calibri"/>
              <a:cs typeface="Calibri"/>
            </a:endParaRPr>
          </a:p>
          <a:p>
            <a:pPr marL="286385" marR="144780" indent="-274320">
              <a:lnSpc>
                <a:spcPct val="150000"/>
              </a:lnSpc>
              <a:spcBef>
                <a:spcPts val="480"/>
              </a:spcBef>
              <a:buClr>
                <a:srgbClr val="797979"/>
              </a:buClr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b="1" spc="-10" dirty="0">
                <a:latin typeface="Calibri"/>
                <a:cs typeface="Calibri"/>
              </a:rPr>
              <a:t>entrada </a:t>
            </a:r>
            <a:r>
              <a:rPr sz="2000" spc="-10" dirty="0">
                <a:latin typeface="Calibri"/>
                <a:cs typeface="Calibri"/>
              </a:rPr>
              <a:t>captura </a:t>
            </a:r>
            <a:r>
              <a:rPr sz="2000" spc="-5" dirty="0">
                <a:latin typeface="Calibri"/>
                <a:cs typeface="Calibri"/>
              </a:rPr>
              <a:t>ou </a:t>
            </a:r>
            <a:r>
              <a:rPr sz="2000" spc="-10" dirty="0">
                <a:latin typeface="Calibri"/>
                <a:cs typeface="Calibri"/>
              </a:rPr>
              <a:t>coleta </a:t>
            </a:r>
            <a:r>
              <a:rPr sz="2000" dirty="0">
                <a:latin typeface="Calibri"/>
                <a:cs typeface="Calibri"/>
              </a:rPr>
              <a:t>dados </a:t>
            </a:r>
            <a:r>
              <a:rPr sz="2000" spc="-5" dirty="0">
                <a:latin typeface="Calibri"/>
                <a:cs typeface="Calibri"/>
              </a:rPr>
              <a:t>brutos de </a:t>
            </a:r>
            <a:r>
              <a:rPr sz="2000" spc="-10" dirty="0">
                <a:latin typeface="Calibri"/>
                <a:cs typeface="Calibri"/>
              </a:rPr>
              <a:t>dentro </a:t>
            </a:r>
            <a:r>
              <a:rPr sz="2000" dirty="0">
                <a:latin typeface="Calibri"/>
                <a:cs typeface="Calibri"/>
              </a:rPr>
              <a:t>da </a:t>
            </a:r>
            <a:r>
              <a:rPr sz="2000" spc="-10" dirty="0">
                <a:latin typeface="Calibri"/>
                <a:cs typeface="Calibri"/>
              </a:rPr>
              <a:t>organização </a:t>
            </a:r>
            <a:r>
              <a:rPr sz="2000" spc="-5" dirty="0">
                <a:latin typeface="Calibri"/>
                <a:cs typeface="Calibri"/>
              </a:rPr>
              <a:t>ou de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seu </a:t>
            </a:r>
            <a:r>
              <a:rPr sz="2000" spc="-10" dirty="0">
                <a:latin typeface="Calibri"/>
                <a:cs typeface="Calibri"/>
              </a:rPr>
              <a:t>ambiente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externo.</a:t>
            </a:r>
            <a:endParaRPr sz="20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1685"/>
              </a:spcBef>
              <a:buClr>
                <a:srgbClr val="797979"/>
              </a:buClr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00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processamento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converte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esses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dados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brutos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uma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forma </a:t>
            </a:r>
            <a:r>
              <a:rPr sz="2000" spc="-5" dirty="0">
                <a:latin typeface="Calibri"/>
                <a:cs typeface="Calibri"/>
              </a:rPr>
              <a:t>mais</a:t>
            </a:r>
            <a:endParaRPr sz="20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alibri"/>
                <a:cs typeface="Calibri"/>
              </a:rPr>
              <a:t>significativa.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543509"/>
            <a:ext cx="5090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S</a:t>
            </a:r>
            <a:r>
              <a:rPr sz="4000" spc="-100" dirty="0"/>
              <a:t>i</a:t>
            </a:r>
            <a:r>
              <a:rPr sz="4000" spc="-105" dirty="0"/>
              <a:t>s</a:t>
            </a:r>
            <a:r>
              <a:rPr sz="4000" spc="-160" dirty="0"/>
              <a:t>t</a:t>
            </a:r>
            <a:r>
              <a:rPr sz="4000" spc="-100" dirty="0"/>
              <a:t>e</a:t>
            </a:r>
            <a:r>
              <a:rPr sz="4000" spc="-110" dirty="0"/>
              <a:t>m</a:t>
            </a:r>
            <a:r>
              <a:rPr sz="4000" spc="-5" dirty="0"/>
              <a:t>a</a:t>
            </a:r>
            <a:r>
              <a:rPr sz="4000" spc="-215" dirty="0"/>
              <a:t> </a:t>
            </a:r>
            <a:r>
              <a:rPr sz="4000" spc="-105" dirty="0"/>
              <a:t>d</a:t>
            </a:r>
            <a:r>
              <a:rPr sz="4000" spc="-5" dirty="0"/>
              <a:t>e</a:t>
            </a:r>
            <a:r>
              <a:rPr sz="4000" spc="-210" dirty="0"/>
              <a:t> </a:t>
            </a:r>
            <a:r>
              <a:rPr sz="4000" spc="-110" dirty="0"/>
              <a:t>I</a:t>
            </a:r>
            <a:r>
              <a:rPr sz="4000" spc="-105" dirty="0"/>
              <a:t>n</a:t>
            </a:r>
            <a:r>
              <a:rPr sz="4000" spc="-100" dirty="0"/>
              <a:t>for</a:t>
            </a:r>
            <a:r>
              <a:rPr sz="4000" spc="-110" dirty="0"/>
              <a:t>ma</a:t>
            </a:r>
            <a:r>
              <a:rPr sz="4000" spc="-105" dirty="0"/>
              <a:t>ç</a:t>
            </a:r>
            <a:r>
              <a:rPr sz="4000" spc="-110" dirty="0"/>
              <a:t>ã</a:t>
            </a:r>
            <a:r>
              <a:rPr sz="4000" spc="-5" dirty="0"/>
              <a:t>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93014" y="1644141"/>
            <a:ext cx="8006715" cy="401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50000"/>
              </a:lnSpc>
              <a:spcBef>
                <a:spcPts val="100"/>
              </a:spcBef>
              <a:buClr>
                <a:srgbClr val="797979"/>
              </a:buClr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b="1" dirty="0">
                <a:latin typeface="Calibri"/>
                <a:cs typeface="Calibri"/>
              </a:rPr>
              <a:t>saída </a:t>
            </a:r>
            <a:r>
              <a:rPr sz="2400" spc="-20" dirty="0">
                <a:latin typeface="Calibri"/>
                <a:cs typeface="Calibri"/>
              </a:rPr>
              <a:t>transfere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5" dirty="0">
                <a:latin typeface="Calibri"/>
                <a:cs typeface="Calibri"/>
              </a:rPr>
              <a:t>informações </a:t>
            </a:r>
            <a:r>
              <a:rPr sz="2400" spc="-10" dirty="0">
                <a:latin typeface="Calibri"/>
                <a:cs typeface="Calibri"/>
              </a:rPr>
              <a:t>processadas </a:t>
            </a:r>
            <a:r>
              <a:rPr sz="2400" dirty="0">
                <a:latin typeface="Calibri"/>
                <a:cs typeface="Calibri"/>
              </a:rPr>
              <a:t>às </a:t>
            </a:r>
            <a:r>
              <a:rPr sz="2400" spc="-5" dirty="0">
                <a:latin typeface="Calibri"/>
                <a:cs typeface="Calibri"/>
              </a:rPr>
              <a:t>pessoas que </a:t>
            </a:r>
            <a:r>
              <a:rPr sz="2400" dirty="0">
                <a:latin typeface="Calibri"/>
                <a:cs typeface="Calibri"/>
              </a:rPr>
              <a:t> 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utilizarão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 </a:t>
            </a:r>
            <a:r>
              <a:rPr sz="2400" dirty="0">
                <a:latin typeface="Calibri"/>
                <a:cs typeface="Calibri"/>
              </a:rPr>
              <a:t>às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atividades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quais </a:t>
            </a:r>
            <a:r>
              <a:rPr sz="2400" dirty="0">
                <a:latin typeface="Calibri"/>
                <a:cs typeface="Calibri"/>
              </a:rPr>
              <a:t>elas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serão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empregadas.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797979"/>
              </a:buClr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797979"/>
              </a:buClr>
              <a:buFont typeface="Arial MT"/>
              <a:buChar char="•"/>
            </a:pPr>
            <a:endParaRPr sz="2050">
              <a:latin typeface="Calibri"/>
              <a:cs typeface="Calibri"/>
            </a:endParaRPr>
          </a:p>
          <a:p>
            <a:pPr marL="286385" marR="233679" indent="-274320">
              <a:lnSpc>
                <a:spcPct val="150000"/>
              </a:lnSpc>
              <a:buClr>
                <a:srgbClr val="797979"/>
              </a:buClr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latin typeface="Calibri"/>
                <a:cs typeface="Calibri"/>
              </a:rPr>
              <a:t>Os </a:t>
            </a:r>
            <a:r>
              <a:rPr sz="2400" spc="-10" dirty="0">
                <a:latin typeface="Calibri"/>
                <a:cs typeface="Calibri"/>
              </a:rPr>
              <a:t>sistemas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informação </a:t>
            </a:r>
            <a:r>
              <a:rPr sz="2400" spc="-5" dirty="0">
                <a:latin typeface="Calibri"/>
                <a:cs typeface="Calibri"/>
              </a:rPr>
              <a:t>também </a:t>
            </a:r>
            <a:r>
              <a:rPr sz="2400" spc="-10" dirty="0">
                <a:latin typeface="Calibri"/>
                <a:cs typeface="Calibri"/>
              </a:rPr>
              <a:t>requerem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b="1" spc="-5" dirty="0">
                <a:latin typeface="Calibri"/>
                <a:cs typeface="Calibri"/>
              </a:rPr>
              <a:t>feedback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dirty="0">
                <a:latin typeface="Calibri"/>
                <a:cs typeface="Calibri"/>
              </a:rPr>
              <a:t>é a </a:t>
            </a:r>
            <a:r>
              <a:rPr sz="2400" spc="-5" dirty="0">
                <a:latin typeface="Calibri"/>
                <a:cs typeface="Calibri"/>
              </a:rPr>
              <a:t>saída que </a:t>
            </a:r>
            <a:r>
              <a:rPr sz="2400" spc="-15" dirty="0">
                <a:latin typeface="Calibri"/>
                <a:cs typeface="Calibri"/>
              </a:rPr>
              <a:t>retorna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determinados </a:t>
            </a:r>
            <a:r>
              <a:rPr sz="2400" spc="-10" dirty="0">
                <a:latin typeface="Calibri"/>
                <a:cs typeface="Calibri"/>
              </a:rPr>
              <a:t>membros </a:t>
            </a:r>
            <a:r>
              <a:rPr sz="2400" spc="-5" dirty="0">
                <a:latin typeface="Calibri"/>
                <a:cs typeface="Calibri"/>
              </a:rPr>
              <a:t>da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organização para </a:t>
            </a:r>
            <a:r>
              <a:rPr sz="2400" dirty="0">
                <a:latin typeface="Calibri"/>
                <a:cs typeface="Calibri"/>
              </a:rPr>
              <a:t>ajudá-los a </a:t>
            </a:r>
            <a:r>
              <a:rPr sz="2400" spc="-15" dirty="0">
                <a:latin typeface="Calibri"/>
                <a:cs typeface="Calibri"/>
              </a:rPr>
              <a:t>avaliar </a:t>
            </a:r>
            <a:r>
              <a:rPr sz="2400" spc="-5" dirty="0">
                <a:latin typeface="Calibri"/>
                <a:cs typeface="Calibri"/>
              </a:rPr>
              <a:t>ou </a:t>
            </a:r>
            <a:r>
              <a:rPr sz="2400" spc="-10" dirty="0">
                <a:latin typeface="Calibri"/>
                <a:cs typeface="Calibri"/>
              </a:rPr>
              <a:t>corrigir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estágio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entrada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254" y="366725"/>
            <a:ext cx="52711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150" dirty="0">
                <a:latin typeface="Cambria"/>
                <a:cs typeface="Cambria"/>
              </a:rPr>
              <a:t>Componentes</a:t>
            </a:r>
            <a:r>
              <a:rPr sz="4400" b="0" spc="190" dirty="0">
                <a:latin typeface="Cambria"/>
                <a:cs typeface="Cambria"/>
              </a:rPr>
              <a:t> </a:t>
            </a:r>
            <a:r>
              <a:rPr sz="4400" b="0" spc="70" dirty="0">
                <a:latin typeface="Cambria"/>
                <a:cs typeface="Cambria"/>
              </a:rPr>
              <a:t>de</a:t>
            </a:r>
            <a:r>
              <a:rPr sz="4400" b="0" spc="229" dirty="0">
                <a:latin typeface="Cambria"/>
                <a:cs typeface="Cambria"/>
              </a:rPr>
              <a:t> </a:t>
            </a:r>
            <a:r>
              <a:rPr sz="4400" b="0" spc="360" dirty="0">
                <a:latin typeface="Cambria"/>
                <a:cs typeface="Cambria"/>
              </a:rPr>
              <a:t>SIs</a:t>
            </a:r>
            <a:endParaRPr sz="4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0631" y="2498144"/>
            <a:ext cx="3480868" cy="35095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739" y="1432306"/>
            <a:ext cx="2569845" cy="4599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2192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solidFill>
                  <a:srgbClr val="2135EB"/>
                </a:solidFill>
                <a:latin typeface="Comic Sans MS"/>
                <a:cs typeface="Comic Sans MS"/>
              </a:rPr>
              <a:t>Realimentam </a:t>
            </a:r>
            <a:r>
              <a:rPr sz="2000" b="1" dirty="0">
                <a:solidFill>
                  <a:srgbClr val="2135EB"/>
                </a:solidFill>
                <a:latin typeface="Comic Sans MS"/>
                <a:cs typeface="Comic Sans MS"/>
              </a:rPr>
              <a:t>o </a:t>
            </a:r>
            <a:r>
              <a:rPr sz="2000" b="1" spc="-5" dirty="0">
                <a:solidFill>
                  <a:srgbClr val="2135EB"/>
                </a:solidFill>
                <a:latin typeface="Comic Sans MS"/>
                <a:cs typeface="Comic Sans MS"/>
              </a:rPr>
              <a:t>SI </a:t>
            </a:r>
            <a:r>
              <a:rPr sz="2000" b="1" dirty="0">
                <a:solidFill>
                  <a:srgbClr val="2135EB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com</a:t>
            </a:r>
            <a:r>
              <a:rPr sz="2000" spc="-4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novos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dados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que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geram </a:t>
            </a:r>
            <a:r>
              <a:rPr sz="2000" spc="-5" dirty="0">
                <a:latin typeface="Comic Sans MS"/>
                <a:cs typeface="Comic Sans MS"/>
              </a:rPr>
              <a:t>novas 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informações</a:t>
            </a:r>
            <a:endParaRPr sz="2000">
              <a:latin typeface="Comic Sans MS"/>
              <a:cs typeface="Comic Sans MS"/>
            </a:endParaRPr>
          </a:p>
          <a:p>
            <a:pPr marL="12700" marR="342900">
              <a:lnSpc>
                <a:spcPct val="100000"/>
              </a:lnSpc>
              <a:spcBef>
                <a:spcPts val="2400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solidFill>
                  <a:srgbClr val="2135EB"/>
                </a:solidFill>
                <a:latin typeface="Comic Sans MS"/>
                <a:cs typeface="Comic Sans MS"/>
              </a:rPr>
              <a:t>Interagem </a:t>
            </a:r>
            <a:r>
              <a:rPr sz="2000" b="1" dirty="0">
                <a:solidFill>
                  <a:srgbClr val="2135EB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diretamente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com</a:t>
            </a:r>
            <a:r>
              <a:rPr sz="2000" spc="-5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o </a:t>
            </a:r>
            <a:r>
              <a:rPr sz="2000" spc="-58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SI</a:t>
            </a:r>
            <a:endParaRPr sz="2000">
              <a:latin typeface="Comic Sans MS"/>
              <a:cs typeface="Comic Sans MS"/>
            </a:endParaRPr>
          </a:p>
          <a:p>
            <a:pPr marL="12700" marR="5080">
              <a:lnSpc>
                <a:spcPct val="100000"/>
              </a:lnSpc>
              <a:spcBef>
                <a:spcPts val="2400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solidFill>
                  <a:srgbClr val="2135EB"/>
                </a:solidFill>
                <a:latin typeface="Comic Sans MS"/>
                <a:cs typeface="Comic Sans MS"/>
              </a:rPr>
              <a:t>Utili</a:t>
            </a:r>
            <a:r>
              <a:rPr sz="2000" b="1" spc="5" dirty="0">
                <a:solidFill>
                  <a:srgbClr val="2135EB"/>
                </a:solidFill>
                <a:latin typeface="Comic Sans MS"/>
                <a:cs typeface="Comic Sans MS"/>
              </a:rPr>
              <a:t>z</a:t>
            </a:r>
            <a:r>
              <a:rPr sz="2000" b="1" dirty="0">
                <a:solidFill>
                  <a:srgbClr val="2135EB"/>
                </a:solidFill>
                <a:latin typeface="Comic Sans MS"/>
                <a:cs typeface="Comic Sans MS"/>
              </a:rPr>
              <a:t>am</a:t>
            </a:r>
            <a:r>
              <a:rPr sz="2000" b="1" spc="-295" dirty="0">
                <a:solidFill>
                  <a:srgbClr val="2135EB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s  </a:t>
            </a:r>
            <a:r>
              <a:rPr sz="2000" spc="-5" dirty="0">
                <a:latin typeface="Comic Sans MS"/>
                <a:cs typeface="Comic Sans MS"/>
              </a:rPr>
              <a:t>informações geradas 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para </a:t>
            </a:r>
            <a:r>
              <a:rPr sz="2000" dirty="0">
                <a:latin typeface="Comic Sans MS"/>
                <a:cs typeface="Comic Sans MS"/>
              </a:rPr>
              <a:t>algum </a:t>
            </a:r>
            <a:r>
              <a:rPr sz="2000" spc="-5" dirty="0">
                <a:latin typeface="Comic Sans MS"/>
                <a:cs typeface="Comic Sans MS"/>
              </a:rPr>
              <a:t>processo 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de tomada de decisão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(ambiente </a:t>
            </a:r>
            <a:r>
              <a:rPr sz="2000" spc="-5" dirty="0">
                <a:latin typeface="Comic Sans MS"/>
                <a:cs typeface="Comic Sans MS"/>
              </a:rPr>
              <a:t>de 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trabalho);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9665" y="1506092"/>
            <a:ext cx="25939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spc="-5" dirty="0">
                <a:latin typeface="Comic Sans MS"/>
                <a:cs typeface="Comic Sans MS"/>
              </a:rPr>
              <a:t>Unidades </a:t>
            </a:r>
            <a:r>
              <a:rPr sz="1800" dirty="0">
                <a:latin typeface="Comic Sans MS"/>
                <a:cs typeface="Comic Sans MS"/>
              </a:rPr>
              <a:t>que </a:t>
            </a:r>
            <a:r>
              <a:rPr sz="1800" dirty="0">
                <a:solidFill>
                  <a:srgbClr val="2135EB"/>
                </a:solidFill>
                <a:latin typeface="Comic Sans MS"/>
                <a:cs typeface="Comic Sans MS"/>
              </a:rPr>
              <a:t>exercem </a:t>
            </a:r>
            <a:r>
              <a:rPr sz="1800" spc="5" dirty="0">
                <a:solidFill>
                  <a:srgbClr val="2135EB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2135EB"/>
                </a:solidFill>
                <a:latin typeface="Comic Sans MS"/>
                <a:cs typeface="Comic Sans MS"/>
              </a:rPr>
              <a:t>diferentes funções</a:t>
            </a:r>
            <a:r>
              <a:rPr sz="1800" spc="-5" dirty="0">
                <a:latin typeface="Comic Sans MS"/>
                <a:cs typeface="Comic Sans MS"/>
              </a:rPr>
              <a:t>, tais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como: </a:t>
            </a:r>
            <a:r>
              <a:rPr sz="1800" spc="-5" dirty="0">
                <a:latin typeface="Comic Sans MS"/>
                <a:cs typeface="Comic Sans MS"/>
              </a:rPr>
              <a:t>vendas, produção,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educação;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1003" y="4108450"/>
            <a:ext cx="232156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6235">
              <a:lnSpc>
                <a:spcPct val="100000"/>
              </a:lnSpc>
              <a:spcBef>
                <a:spcPts val="10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dirty="0">
                <a:solidFill>
                  <a:srgbClr val="2135EB"/>
                </a:solidFill>
                <a:latin typeface="Comic Sans MS"/>
                <a:cs typeface="Comic Sans MS"/>
              </a:rPr>
              <a:t>Meio </a:t>
            </a:r>
            <a:r>
              <a:rPr sz="1800" dirty="0">
                <a:latin typeface="Comic Sans MS"/>
                <a:cs typeface="Comic Sans MS"/>
              </a:rPr>
              <a:t>pelo qual os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dados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são 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transformados</a:t>
            </a:r>
            <a:r>
              <a:rPr sz="1800" spc="-1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em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informação;</a:t>
            </a:r>
            <a:endParaRPr sz="1800">
              <a:latin typeface="Comic Sans MS"/>
              <a:cs typeface="Comic Sans MS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omic Sans MS"/>
                <a:cs typeface="Comic Sans MS"/>
              </a:rPr>
              <a:t>Pode ser: lápis e 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papel; </a:t>
            </a:r>
            <a:r>
              <a:rPr sz="1800" dirty="0">
                <a:latin typeface="Comic Sans MS"/>
                <a:cs typeface="Comic Sans MS"/>
              </a:rPr>
              <a:t>giz,… 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computador: 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hardware,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software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 </a:t>
            </a:r>
            <a:r>
              <a:rPr sz="1800" spc="-5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comunicações.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68004" y="5692546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24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4819" y="579577"/>
            <a:ext cx="60166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9" dirty="0"/>
              <a:t>T</a:t>
            </a:r>
            <a:r>
              <a:rPr sz="3600" spc="-100" dirty="0"/>
              <a:t>e</a:t>
            </a:r>
            <a:r>
              <a:rPr sz="3600" spc="-95" dirty="0"/>
              <a:t>c</a:t>
            </a:r>
            <a:r>
              <a:rPr sz="3600" spc="-100" dirty="0"/>
              <a:t>n</a:t>
            </a:r>
            <a:r>
              <a:rPr sz="3600" spc="-95" dirty="0"/>
              <a:t>o</a:t>
            </a:r>
            <a:r>
              <a:rPr sz="3600" spc="-105" dirty="0"/>
              <a:t>l</a:t>
            </a:r>
            <a:r>
              <a:rPr sz="3600" spc="-95" dirty="0"/>
              <a:t>o</a:t>
            </a:r>
            <a:r>
              <a:rPr sz="3600" spc="-100" dirty="0"/>
              <a:t>g</a:t>
            </a:r>
            <a:r>
              <a:rPr sz="3600" spc="-105" dirty="0"/>
              <a:t>i</a:t>
            </a:r>
            <a:r>
              <a:rPr sz="3600" dirty="0"/>
              <a:t>a</a:t>
            </a:r>
            <a:r>
              <a:rPr sz="3600" spc="-235" dirty="0"/>
              <a:t> </a:t>
            </a:r>
            <a:r>
              <a:rPr sz="3600" spc="-100" dirty="0"/>
              <a:t>d</a:t>
            </a:r>
            <a:r>
              <a:rPr sz="3600" dirty="0"/>
              <a:t>a</a:t>
            </a:r>
            <a:r>
              <a:rPr sz="3600" spc="-200" dirty="0"/>
              <a:t> </a:t>
            </a:r>
            <a:r>
              <a:rPr sz="3600" spc="-100" dirty="0"/>
              <a:t>In</a:t>
            </a:r>
            <a:r>
              <a:rPr sz="3600" spc="-95" dirty="0"/>
              <a:t>fo</a:t>
            </a:r>
            <a:r>
              <a:rPr sz="3600" spc="-105" dirty="0"/>
              <a:t>r</a:t>
            </a:r>
            <a:r>
              <a:rPr sz="3600" spc="-100" dirty="0"/>
              <a:t>m</a:t>
            </a:r>
            <a:r>
              <a:rPr sz="3600" spc="-95" dirty="0"/>
              <a:t>a</a:t>
            </a:r>
            <a:r>
              <a:rPr sz="3600" spc="-105" dirty="0"/>
              <a:t>çã</a:t>
            </a:r>
            <a:r>
              <a:rPr sz="3600" dirty="0"/>
              <a:t>o</a:t>
            </a:r>
            <a:r>
              <a:rPr sz="3600" spc="-240" dirty="0"/>
              <a:t> </a:t>
            </a:r>
            <a:r>
              <a:rPr sz="3600" spc="-105" dirty="0"/>
              <a:t>(</a:t>
            </a:r>
            <a:r>
              <a:rPr sz="3600" spc="-95" dirty="0"/>
              <a:t>T</a:t>
            </a:r>
            <a:r>
              <a:rPr sz="3600" spc="-100" dirty="0"/>
              <a:t>I</a:t>
            </a:r>
            <a:r>
              <a:rPr sz="3600" dirty="0"/>
              <a:t>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38962" y="1699070"/>
            <a:ext cx="7663180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Calibri"/>
                <a:cs typeface="Calibri"/>
              </a:rPr>
              <a:t>É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conjunto </a:t>
            </a:r>
            <a:r>
              <a:rPr sz="2400" b="1" dirty="0">
                <a:latin typeface="Calibri"/>
                <a:cs typeface="Calibri"/>
              </a:rPr>
              <a:t>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recursos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tecnológicos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computacionais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geração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informação.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062" y="2786075"/>
            <a:ext cx="7744459" cy="1200785"/>
          </a:xfrm>
          <a:prstGeom prst="rect">
            <a:avLst/>
          </a:prstGeom>
          <a:solidFill>
            <a:srgbClr val="C9C9C9"/>
          </a:solidFill>
        </p:spPr>
        <p:txBody>
          <a:bodyPr vert="horz" wrap="square" lIns="0" tIns="5080" rIns="0" bIns="0" rtlCol="0">
            <a:spAutoFit/>
          </a:bodyPr>
          <a:lstStyle/>
          <a:p>
            <a:pPr marL="91440" marR="804545">
              <a:lnSpc>
                <a:spcPct val="120100"/>
              </a:lnSpc>
              <a:spcBef>
                <a:spcPts val="40"/>
              </a:spcBef>
            </a:pPr>
            <a:r>
              <a:rPr sz="2000" dirty="0">
                <a:latin typeface="Calibri"/>
                <a:cs typeface="Calibri"/>
              </a:rPr>
              <a:t>O </a:t>
            </a:r>
            <a:r>
              <a:rPr sz="2000" spc="-10" dirty="0">
                <a:latin typeface="Calibri"/>
                <a:cs typeface="Calibri"/>
              </a:rPr>
              <a:t>conjunto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spc="-10" dirty="0">
                <a:latin typeface="Calibri"/>
                <a:cs typeface="Calibri"/>
              </a:rPr>
              <a:t>recursos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-5" dirty="0">
                <a:latin typeface="Calibri"/>
                <a:cs typeface="Calibri"/>
              </a:rPr>
              <a:t> desempenha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uma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tarefas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processamento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das</a:t>
            </a:r>
            <a:r>
              <a:rPr sz="2000" spc="-10" dirty="0">
                <a:latin typeface="Calibri"/>
                <a:cs typeface="Calibri"/>
              </a:rPr>
              <a:t> informações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como</a:t>
            </a:r>
            <a:r>
              <a:rPr sz="2000" spc="-30" dirty="0">
                <a:latin typeface="Calibri"/>
                <a:cs typeface="Calibri"/>
              </a:rPr>
              <a:t> coletar,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transmitir,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armazenar,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recuperar,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manipular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10" dirty="0">
                <a:latin typeface="Calibri"/>
                <a:cs typeface="Calibri"/>
              </a:rPr>
              <a:t>exibir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dados.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6369" y="3831266"/>
            <a:ext cx="5307330" cy="2312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b="1" dirty="0">
                <a:solidFill>
                  <a:srgbClr val="2135EB"/>
                </a:solidFill>
                <a:latin typeface="Cambria"/>
                <a:cs typeface="Cambria"/>
              </a:rPr>
              <a:t>Que TI estão </a:t>
            </a:r>
            <a:r>
              <a:rPr sz="2000" b="1" spc="-5" dirty="0">
                <a:solidFill>
                  <a:srgbClr val="2135EB"/>
                </a:solidFill>
                <a:latin typeface="Cambria"/>
                <a:cs typeface="Cambria"/>
              </a:rPr>
              <a:t>presentes </a:t>
            </a:r>
            <a:r>
              <a:rPr sz="2000" b="1" dirty="0">
                <a:solidFill>
                  <a:srgbClr val="2135EB"/>
                </a:solidFill>
                <a:latin typeface="Cambria"/>
                <a:cs typeface="Cambria"/>
              </a:rPr>
              <a:t>hoje nas empresas? </a:t>
            </a:r>
            <a:r>
              <a:rPr sz="2000" b="1" spc="5" dirty="0">
                <a:solidFill>
                  <a:srgbClr val="2135EB"/>
                </a:solidFill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BD </a:t>
            </a:r>
            <a:r>
              <a:rPr sz="2000" spc="-5" dirty="0">
                <a:latin typeface="Cambria"/>
                <a:cs typeface="Cambria"/>
              </a:rPr>
              <a:t>Compartilhados; </a:t>
            </a:r>
            <a:r>
              <a:rPr sz="2000" spc="-10" dirty="0">
                <a:latin typeface="Cambria"/>
                <a:cs typeface="Cambria"/>
              </a:rPr>
              <a:t>Redes </a:t>
            </a:r>
            <a:r>
              <a:rPr sz="2000" dirty="0">
                <a:latin typeface="Cambria"/>
                <a:cs typeface="Cambria"/>
              </a:rPr>
              <a:t>de Comunicação; 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Ferramentas </a:t>
            </a:r>
            <a:r>
              <a:rPr sz="2000" dirty="0">
                <a:latin typeface="Cambria"/>
                <a:cs typeface="Cambria"/>
              </a:rPr>
              <a:t>de </a:t>
            </a:r>
            <a:r>
              <a:rPr sz="2000" spc="-5" dirty="0">
                <a:latin typeface="Cambria"/>
                <a:cs typeface="Cambria"/>
              </a:rPr>
              <a:t>Apoio </a:t>
            </a:r>
            <a:r>
              <a:rPr sz="2000" dirty="0">
                <a:latin typeface="Cambria"/>
                <a:cs typeface="Cambria"/>
              </a:rPr>
              <a:t>à </a:t>
            </a:r>
            <a:r>
              <a:rPr sz="2000" spc="-5" dirty="0">
                <a:latin typeface="Cambria"/>
                <a:cs typeface="Cambria"/>
              </a:rPr>
              <a:t>Decisão; Notebooks </a:t>
            </a:r>
            <a:r>
              <a:rPr sz="2000" dirty="0">
                <a:latin typeface="Cambria"/>
                <a:cs typeface="Cambria"/>
              </a:rPr>
              <a:t>e 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Comunicação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sem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Fio;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Comunicação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por </a:t>
            </a:r>
            <a:r>
              <a:rPr sz="2000" spc="-10" dirty="0">
                <a:latin typeface="Cambria"/>
                <a:cs typeface="Cambria"/>
              </a:rPr>
              <a:t>Satélite;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Centrais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Telefônicas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Inteligentes.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68004" y="5692546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25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191" y="580136"/>
            <a:ext cx="57550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50" dirty="0"/>
              <a:t>T</a:t>
            </a:r>
            <a:r>
              <a:rPr sz="4000" spc="-100" dirty="0"/>
              <a:t>e</a:t>
            </a:r>
            <a:r>
              <a:rPr sz="4000" spc="-105" dirty="0"/>
              <a:t>c</a:t>
            </a:r>
            <a:r>
              <a:rPr sz="4000" spc="-100" dirty="0"/>
              <a:t>n</a:t>
            </a:r>
            <a:r>
              <a:rPr sz="4000" spc="-95" dirty="0"/>
              <a:t>o</a:t>
            </a:r>
            <a:r>
              <a:rPr sz="4000" spc="-100" dirty="0"/>
              <a:t>l</a:t>
            </a:r>
            <a:r>
              <a:rPr sz="4000" spc="-95" dirty="0"/>
              <a:t>o</a:t>
            </a:r>
            <a:r>
              <a:rPr sz="4000" spc="-105" dirty="0"/>
              <a:t>g</a:t>
            </a:r>
            <a:r>
              <a:rPr sz="4000" spc="-100" dirty="0"/>
              <a:t>i</a:t>
            </a:r>
            <a:r>
              <a:rPr sz="4000" spc="-5" dirty="0"/>
              <a:t>a</a:t>
            </a:r>
            <a:r>
              <a:rPr sz="4000" spc="-250" dirty="0"/>
              <a:t> </a:t>
            </a:r>
            <a:r>
              <a:rPr sz="4000" spc="-100" dirty="0"/>
              <a:t>d</a:t>
            </a:r>
            <a:r>
              <a:rPr sz="4000" spc="-5" dirty="0"/>
              <a:t>a</a:t>
            </a:r>
            <a:r>
              <a:rPr sz="4000" spc="-215" dirty="0"/>
              <a:t> </a:t>
            </a:r>
            <a:r>
              <a:rPr sz="4000" spc="-110" dirty="0"/>
              <a:t>I</a:t>
            </a:r>
            <a:r>
              <a:rPr sz="4000" spc="-100" dirty="0"/>
              <a:t>nf</a:t>
            </a:r>
            <a:r>
              <a:rPr sz="4000" spc="-95" dirty="0"/>
              <a:t>o</a:t>
            </a:r>
            <a:r>
              <a:rPr sz="4000" spc="-100" dirty="0"/>
              <a:t>r</a:t>
            </a:r>
            <a:r>
              <a:rPr sz="4000" spc="-110" dirty="0"/>
              <a:t>m</a:t>
            </a:r>
            <a:r>
              <a:rPr sz="4000" spc="-105" dirty="0"/>
              <a:t>açã</a:t>
            </a:r>
            <a:r>
              <a:rPr sz="4000" spc="-5" dirty="0"/>
              <a:t>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35965" y="1871968"/>
            <a:ext cx="7863205" cy="317373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ct val="148400"/>
              </a:lnSpc>
              <a:spcBef>
                <a:spcPts val="254"/>
              </a:spcBef>
            </a:pPr>
            <a:r>
              <a:rPr sz="2000" spc="250" dirty="0">
                <a:latin typeface="Cambria"/>
                <a:cs typeface="Cambria"/>
              </a:rPr>
              <a:t>O </a:t>
            </a:r>
            <a:r>
              <a:rPr sz="2000" spc="65" dirty="0">
                <a:latin typeface="Cambria"/>
                <a:cs typeface="Cambria"/>
              </a:rPr>
              <a:t>principal </a:t>
            </a:r>
            <a:r>
              <a:rPr sz="2400" b="1" spc="135" dirty="0">
                <a:solidFill>
                  <a:srgbClr val="2135EB"/>
                </a:solidFill>
                <a:latin typeface="Cambria"/>
                <a:cs typeface="Cambria"/>
              </a:rPr>
              <a:t>benefício </a:t>
            </a:r>
            <a:r>
              <a:rPr sz="2000" spc="50" dirty="0">
                <a:latin typeface="Cambria"/>
                <a:cs typeface="Cambria"/>
              </a:rPr>
              <a:t>que </a:t>
            </a:r>
            <a:r>
              <a:rPr sz="2000" spc="135" dirty="0">
                <a:latin typeface="Cambria"/>
                <a:cs typeface="Cambria"/>
              </a:rPr>
              <a:t>a </a:t>
            </a:r>
            <a:r>
              <a:rPr sz="2000" spc="150" dirty="0">
                <a:latin typeface="Cambria"/>
                <a:cs typeface="Cambria"/>
              </a:rPr>
              <a:t>TI </a:t>
            </a:r>
            <a:r>
              <a:rPr sz="2000" spc="80" dirty="0">
                <a:latin typeface="Cambria"/>
                <a:cs typeface="Cambria"/>
              </a:rPr>
              <a:t>traz </a:t>
            </a:r>
            <a:r>
              <a:rPr sz="2000" spc="90" dirty="0">
                <a:latin typeface="Cambria"/>
                <a:cs typeface="Cambria"/>
              </a:rPr>
              <a:t>para </a:t>
            </a:r>
            <a:r>
              <a:rPr sz="2000" spc="100" dirty="0">
                <a:latin typeface="Cambria"/>
                <a:cs typeface="Cambria"/>
              </a:rPr>
              <a:t>as </a:t>
            </a:r>
            <a:r>
              <a:rPr sz="2000" spc="50" dirty="0">
                <a:latin typeface="Cambria"/>
                <a:cs typeface="Cambria"/>
              </a:rPr>
              <a:t>organizações </a:t>
            </a:r>
            <a:r>
              <a:rPr sz="2000" spc="25" dirty="0">
                <a:latin typeface="Cambria"/>
                <a:cs typeface="Cambria"/>
              </a:rPr>
              <a:t>é </a:t>
            </a:r>
            <a:r>
              <a:rPr sz="2000" spc="135" dirty="0">
                <a:latin typeface="Cambria"/>
                <a:cs typeface="Cambria"/>
              </a:rPr>
              <a:t>a </a:t>
            </a:r>
            <a:r>
              <a:rPr sz="2000" spc="105" dirty="0">
                <a:latin typeface="Cambria"/>
                <a:cs typeface="Cambria"/>
              </a:rPr>
              <a:t>sua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capacidade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de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u="sng" spc="65" dirty="0">
                <a:solidFill>
                  <a:srgbClr val="2135EB"/>
                </a:solidFill>
                <a:uFill>
                  <a:solidFill>
                    <a:srgbClr val="2135EB"/>
                  </a:solidFill>
                </a:uFill>
                <a:latin typeface="Cambria"/>
                <a:cs typeface="Cambria"/>
              </a:rPr>
              <a:t>melhorar</a:t>
            </a:r>
            <a:r>
              <a:rPr sz="2000" u="sng" spc="75" dirty="0">
                <a:solidFill>
                  <a:srgbClr val="2135EB"/>
                </a:solidFill>
                <a:uFill>
                  <a:solidFill>
                    <a:srgbClr val="2135EB"/>
                  </a:solidFill>
                </a:uFill>
                <a:latin typeface="Cambria"/>
                <a:cs typeface="Cambria"/>
              </a:rPr>
              <a:t> </a:t>
            </a:r>
            <a:r>
              <a:rPr sz="2000" u="sng" spc="135" dirty="0">
                <a:solidFill>
                  <a:srgbClr val="2135EB"/>
                </a:solidFill>
                <a:uFill>
                  <a:solidFill>
                    <a:srgbClr val="2135EB"/>
                  </a:solidFill>
                </a:uFill>
                <a:latin typeface="Cambria"/>
                <a:cs typeface="Cambria"/>
              </a:rPr>
              <a:t>a</a:t>
            </a:r>
            <a:r>
              <a:rPr sz="2000" u="sng" spc="120" dirty="0">
                <a:solidFill>
                  <a:srgbClr val="2135EB"/>
                </a:solidFill>
                <a:uFill>
                  <a:solidFill>
                    <a:srgbClr val="2135EB"/>
                  </a:solidFill>
                </a:uFill>
                <a:latin typeface="Cambria"/>
                <a:cs typeface="Cambria"/>
              </a:rPr>
              <a:t> </a:t>
            </a:r>
            <a:r>
              <a:rPr sz="2000" u="sng" spc="70" dirty="0">
                <a:solidFill>
                  <a:srgbClr val="2135EB"/>
                </a:solidFill>
                <a:uFill>
                  <a:solidFill>
                    <a:srgbClr val="2135EB"/>
                  </a:solidFill>
                </a:uFill>
                <a:latin typeface="Cambria"/>
                <a:cs typeface="Cambria"/>
              </a:rPr>
              <a:t>qualidade </a:t>
            </a:r>
            <a:r>
              <a:rPr sz="2000" u="sng" spc="25" dirty="0">
                <a:solidFill>
                  <a:srgbClr val="2135EB"/>
                </a:solidFill>
                <a:uFill>
                  <a:solidFill>
                    <a:srgbClr val="2135EB"/>
                  </a:solidFill>
                </a:uFill>
                <a:latin typeface="Cambria"/>
                <a:cs typeface="Cambria"/>
              </a:rPr>
              <a:t>e</a:t>
            </a:r>
            <a:r>
              <a:rPr sz="2000" u="sng" spc="105" dirty="0">
                <a:solidFill>
                  <a:srgbClr val="2135EB"/>
                </a:solidFill>
                <a:uFill>
                  <a:solidFill>
                    <a:srgbClr val="2135EB"/>
                  </a:solidFill>
                </a:uFill>
                <a:latin typeface="Cambria"/>
                <a:cs typeface="Cambria"/>
              </a:rPr>
              <a:t> </a:t>
            </a:r>
            <a:r>
              <a:rPr sz="2000" u="sng" spc="135" dirty="0">
                <a:solidFill>
                  <a:srgbClr val="2135EB"/>
                </a:solidFill>
                <a:uFill>
                  <a:solidFill>
                    <a:srgbClr val="2135EB"/>
                  </a:solidFill>
                </a:uFill>
                <a:latin typeface="Cambria"/>
                <a:cs typeface="Cambria"/>
              </a:rPr>
              <a:t>a</a:t>
            </a:r>
            <a:r>
              <a:rPr sz="2000" u="sng" spc="100" dirty="0">
                <a:solidFill>
                  <a:srgbClr val="2135EB"/>
                </a:solidFill>
                <a:uFill>
                  <a:solidFill>
                    <a:srgbClr val="2135EB"/>
                  </a:solidFill>
                </a:uFill>
                <a:latin typeface="Cambria"/>
                <a:cs typeface="Cambria"/>
              </a:rPr>
              <a:t> </a:t>
            </a:r>
            <a:r>
              <a:rPr sz="2000" u="sng" spc="50" dirty="0">
                <a:solidFill>
                  <a:srgbClr val="2135EB"/>
                </a:solidFill>
                <a:uFill>
                  <a:solidFill>
                    <a:srgbClr val="2135EB"/>
                  </a:solidFill>
                </a:uFill>
                <a:latin typeface="Cambria"/>
                <a:cs typeface="Cambria"/>
              </a:rPr>
              <a:t>disponibilidade</a:t>
            </a:r>
            <a:r>
              <a:rPr sz="2000" u="sng" spc="70" dirty="0">
                <a:solidFill>
                  <a:srgbClr val="2135EB"/>
                </a:solidFill>
                <a:uFill>
                  <a:solidFill>
                    <a:srgbClr val="2135EB"/>
                  </a:solidFill>
                </a:uFill>
                <a:latin typeface="Cambria"/>
                <a:cs typeface="Cambria"/>
              </a:rPr>
              <a:t> </a:t>
            </a:r>
            <a:r>
              <a:rPr sz="2000" u="sng" spc="25" dirty="0">
                <a:solidFill>
                  <a:srgbClr val="2135EB"/>
                </a:solidFill>
                <a:uFill>
                  <a:solidFill>
                    <a:srgbClr val="2135EB"/>
                  </a:solidFill>
                </a:uFill>
                <a:latin typeface="Cambria"/>
                <a:cs typeface="Cambria"/>
              </a:rPr>
              <a:t>de </a:t>
            </a:r>
            <a:r>
              <a:rPr sz="2000" spc="30" dirty="0">
                <a:solidFill>
                  <a:srgbClr val="2135EB"/>
                </a:solidFill>
                <a:latin typeface="Cambria"/>
                <a:cs typeface="Cambria"/>
              </a:rPr>
              <a:t> </a:t>
            </a:r>
            <a:r>
              <a:rPr sz="2000" u="sng" spc="45" dirty="0">
                <a:solidFill>
                  <a:srgbClr val="2135EB"/>
                </a:solidFill>
                <a:uFill>
                  <a:solidFill>
                    <a:srgbClr val="2135EB"/>
                  </a:solidFill>
                </a:uFill>
                <a:latin typeface="Cambria"/>
                <a:cs typeface="Cambria"/>
              </a:rPr>
              <a:t>informações</a:t>
            </a:r>
            <a:r>
              <a:rPr sz="2000" spc="70" dirty="0">
                <a:solidFill>
                  <a:srgbClr val="2135EB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e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conhecimentos</a:t>
            </a:r>
            <a:r>
              <a:rPr sz="2000" spc="70" dirty="0">
                <a:latin typeface="Cambria"/>
                <a:cs typeface="Cambria"/>
              </a:rPr>
              <a:t> importantes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para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a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empresa,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seus 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clientes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e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fornecedores.</a:t>
            </a:r>
            <a:endParaRPr sz="2000">
              <a:latin typeface="Cambria"/>
              <a:cs typeface="Cambria"/>
            </a:endParaRPr>
          </a:p>
          <a:p>
            <a:pPr marL="655320" marR="727075">
              <a:lnSpc>
                <a:spcPct val="120000"/>
              </a:lnSpc>
              <a:spcBef>
                <a:spcPts val="815"/>
              </a:spcBef>
              <a:buSzPct val="95000"/>
              <a:buChar char="•"/>
              <a:tabLst>
                <a:tab pos="78359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tecnologia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aperfeiçoa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adiciona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eficiência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uma</a:t>
            </a:r>
            <a:r>
              <a:rPr sz="2000" spc="-15" dirty="0">
                <a:latin typeface="Calibri"/>
                <a:cs typeface="Calibri"/>
              </a:rPr>
              <a:t> tarefa.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tecnologia </a:t>
            </a:r>
            <a:r>
              <a:rPr sz="2000" dirty="0">
                <a:latin typeface="Calibri"/>
                <a:cs typeface="Calibri"/>
              </a:rPr>
              <a:t>é um </a:t>
            </a:r>
            <a:r>
              <a:rPr sz="2000" spc="-20" dirty="0">
                <a:latin typeface="Calibri"/>
                <a:cs typeface="Calibri"/>
              </a:rPr>
              <a:t>facilitador, </a:t>
            </a:r>
            <a:r>
              <a:rPr sz="2000" dirty="0">
                <a:latin typeface="Calibri"/>
                <a:cs typeface="Calibri"/>
              </a:rPr>
              <a:t>um </a:t>
            </a:r>
            <a:r>
              <a:rPr sz="2000" spc="-5" dirty="0">
                <a:latin typeface="Calibri"/>
                <a:cs typeface="Calibri"/>
              </a:rPr>
              <a:t>componente, </a:t>
            </a:r>
            <a:r>
              <a:rPr sz="2000" b="1" spc="-5" dirty="0">
                <a:latin typeface="Calibri"/>
                <a:cs typeface="Calibri"/>
              </a:rPr>
              <a:t>ela </a:t>
            </a:r>
            <a:r>
              <a:rPr sz="2000" b="1" dirty="0">
                <a:latin typeface="Calibri"/>
                <a:cs typeface="Calibri"/>
              </a:rPr>
              <a:t>não </a:t>
            </a:r>
            <a:r>
              <a:rPr sz="2000" b="1" spc="-5" dirty="0">
                <a:latin typeface="Calibri"/>
                <a:cs typeface="Calibri"/>
              </a:rPr>
              <a:t>cria 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diretamente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 </a:t>
            </a:r>
            <a:r>
              <a:rPr sz="2000" b="1" spc="-10" dirty="0">
                <a:latin typeface="Calibri"/>
                <a:cs typeface="Calibri"/>
              </a:rPr>
              <a:t>satisfação.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7999" y="5349240"/>
            <a:ext cx="6777355" cy="917575"/>
            <a:chOff x="707999" y="5349240"/>
            <a:chExt cx="6777355" cy="917575"/>
          </a:xfrm>
        </p:grpSpPr>
        <p:sp>
          <p:nvSpPr>
            <p:cNvPr id="5" name="object 5"/>
            <p:cNvSpPr/>
            <p:nvPr/>
          </p:nvSpPr>
          <p:spPr>
            <a:xfrm>
              <a:off x="714349" y="5429262"/>
              <a:ext cx="6764655" cy="584835"/>
            </a:xfrm>
            <a:custGeom>
              <a:avLst/>
              <a:gdLst/>
              <a:ahLst/>
              <a:cxnLst/>
              <a:rect l="l" t="t" r="r" b="b"/>
              <a:pathLst>
                <a:path w="6764655" h="584835">
                  <a:moveTo>
                    <a:pt x="6764401" y="0"/>
                  </a:moveTo>
                  <a:lnTo>
                    <a:pt x="0" y="0"/>
                  </a:lnTo>
                  <a:lnTo>
                    <a:pt x="0" y="584771"/>
                  </a:lnTo>
                  <a:lnTo>
                    <a:pt x="6764401" y="584771"/>
                  </a:lnTo>
                  <a:lnTo>
                    <a:pt x="6764401" y="0"/>
                  </a:lnTo>
                  <a:close/>
                </a:path>
              </a:pathLst>
            </a:custGeom>
            <a:solidFill>
              <a:srgbClr val="ECB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4349" y="5429262"/>
              <a:ext cx="6764655" cy="584835"/>
            </a:xfrm>
            <a:custGeom>
              <a:avLst/>
              <a:gdLst/>
              <a:ahLst/>
              <a:cxnLst/>
              <a:rect l="l" t="t" r="r" b="b"/>
              <a:pathLst>
                <a:path w="6764655" h="584835">
                  <a:moveTo>
                    <a:pt x="0" y="584771"/>
                  </a:moveTo>
                  <a:lnTo>
                    <a:pt x="6764401" y="584771"/>
                  </a:lnTo>
                  <a:lnTo>
                    <a:pt x="6764401" y="0"/>
                  </a:lnTo>
                  <a:lnTo>
                    <a:pt x="0" y="0"/>
                  </a:lnTo>
                  <a:lnTo>
                    <a:pt x="0" y="584771"/>
                  </a:lnTo>
                  <a:close/>
                </a:path>
              </a:pathLst>
            </a:custGeom>
            <a:ln w="12700">
              <a:solidFill>
                <a:srgbClr val="DC54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572" y="5349240"/>
              <a:ext cx="6659880" cy="9174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564" y="5529707"/>
              <a:ext cx="6068072" cy="44629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61454" y="5805716"/>
              <a:ext cx="76326" cy="771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58568" y="5701017"/>
              <a:ext cx="3851275" cy="119380"/>
            </a:xfrm>
            <a:custGeom>
              <a:avLst/>
              <a:gdLst/>
              <a:ahLst/>
              <a:cxnLst/>
              <a:rect l="l" t="t" r="r" b="b"/>
              <a:pathLst>
                <a:path w="3851275" h="119379">
                  <a:moveTo>
                    <a:pt x="3817493" y="5956"/>
                  </a:moveTo>
                  <a:lnTo>
                    <a:pt x="3778884" y="28206"/>
                  </a:lnTo>
                  <a:lnTo>
                    <a:pt x="3766947" y="72313"/>
                  </a:lnTo>
                  <a:lnTo>
                    <a:pt x="3767802" y="83541"/>
                  </a:lnTo>
                  <a:lnTo>
                    <a:pt x="3792140" y="116478"/>
                  </a:lnTo>
                  <a:lnTo>
                    <a:pt x="3805554" y="119011"/>
                  </a:lnTo>
                  <a:lnTo>
                    <a:pt x="3813863" y="118278"/>
                  </a:lnTo>
                  <a:lnTo>
                    <a:pt x="3846655" y="91143"/>
                  </a:lnTo>
                  <a:lnTo>
                    <a:pt x="3851021" y="70129"/>
                  </a:lnTo>
                  <a:lnTo>
                    <a:pt x="3849907" y="42128"/>
                  </a:lnTo>
                  <a:lnTo>
                    <a:pt x="3843924" y="22098"/>
                  </a:lnTo>
                  <a:lnTo>
                    <a:pt x="3833108" y="10039"/>
                  </a:lnTo>
                  <a:lnTo>
                    <a:pt x="3817493" y="5956"/>
                  </a:lnTo>
                  <a:close/>
                </a:path>
                <a:path w="3851275" h="119379">
                  <a:moveTo>
                    <a:pt x="52577" y="0"/>
                  </a:moveTo>
                  <a:lnTo>
                    <a:pt x="14841" y="19238"/>
                  </a:lnTo>
                  <a:lnTo>
                    <a:pt x="0" y="49263"/>
                  </a:lnTo>
                  <a:lnTo>
                    <a:pt x="11217" y="44408"/>
                  </a:lnTo>
                  <a:lnTo>
                    <a:pt x="22399" y="39577"/>
                  </a:lnTo>
                  <a:lnTo>
                    <a:pt x="33557" y="34773"/>
                  </a:lnTo>
                  <a:lnTo>
                    <a:pt x="44704" y="29997"/>
                  </a:lnTo>
                  <a:lnTo>
                    <a:pt x="57443" y="24049"/>
                  </a:lnTo>
                  <a:lnTo>
                    <a:pt x="68802" y="18322"/>
                  </a:lnTo>
                  <a:lnTo>
                    <a:pt x="78779" y="12820"/>
                  </a:lnTo>
                  <a:lnTo>
                    <a:pt x="87375" y="7543"/>
                  </a:lnTo>
                  <a:lnTo>
                    <a:pt x="80206" y="4243"/>
                  </a:lnTo>
                  <a:lnTo>
                    <a:pt x="72024" y="1885"/>
                  </a:lnTo>
                  <a:lnTo>
                    <a:pt x="62819" y="471"/>
                  </a:lnTo>
                  <a:lnTo>
                    <a:pt x="52577" y="0"/>
                  </a:lnTo>
                  <a:close/>
                </a:path>
              </a:pathLst>
            </a:custGeom>
            <a:ln w="18288">
              <a:solidFill>
                <a:srgbClr val="FBF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4308" y="5689485"/>
              <a:ext cx="119253" cy="13829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885313" y="5666981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647"/>
                  </a:lnTo>
                  <a:lnTo>
                    <a:pt x="0" y="457"/>
                  </a:lnTo>
                  <a:lnTo>
                    <a:pt x="0" y="254"/>
                  </a:lnTo>
                  <a:lnTo>
                    <a:pt x="0" y="63"/>
                  </a:lnTo>
                  <a:close/>
                </a:path>
              </a:pathLst>
            </a:custGeom>
            <a:ln w="18288">
              <a:solidFill>
                <a:srgbClr val="FBF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4869" y="5653519"/>
              <a:ext cx="74117" cy="9080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205482" y="5652935"/>
              <a:ext cx="3957320" cy="219710"/>
            </a:xfrm>
            <a:custGeom>
              <a:avLst/>
              <a:gdLst/>
              <a:ahLst/>
              <a:cxnLst/>
              <a:rect l="l" t="t" r="r" b="b"/>
              <a:pathLst>
                <a:path w="3957320" h="219710">
                  <a:moveTo>
                    <a:pt x="3873119" y="1587"/>
                  </a:moveTo>
                  <a:lnTo>
                    <a:pt x="3923500" y="19466"/>
                  </a:lnTo>
                  <a:lnTo>
                    <a:pt x="3952065" y="65411"/>
                  </a:lnTo>
                  <a:lnTo>
                    <a:pt x="3957320" y="104305"/>
                  </a:lnTo>
                  <a:lnTo>
                    <a:pt x="3955792" y="126510"/>
                  </a:lnTo>
                  <a:lnTo>
                    <a:pt x="3943496" y="165848"/>
                  </a:lnTo>
                  <a:lnTo>
                    <a:pt x="3917701" y="198890"/>
                  </a:lnTo>
                  <a:lnTo>
                    <a:pt x="3880693" y="217069"/>
                  </a:lnTo>
                  <a:lnTo>
                    <a:pt x="3858641" y="219341"/>
                  </a:lnTo>
                  <a:lnTo>
                    <a:pt x="3840900" y="217765"/>
                  </a:lnTo>
                  <a:lnTo>
                    <a:pt x="3795395" y="194106"/>
                  </a:lnTo>
                  <a:lnTo>
                    <a:pt x="3773312" y="161875"/>
                  </a:lnTo>
                  <a:lnTo>
                    <a:pt x="3765042" y="120396"/>
                  </a:lnTo>
                  <a:lnTo>
                    <a:pt x="3766042" y="99038"/>
                  </a:lnTo>
                  <a:lnTo>
                    <a:pt x="3778043" y="59899"/>
                  </a:lnTo>
                  <a:lnTo>
                    <a:pt x="3805646" y="24384"/>
                  </a:lnTo>
                  <a:lnTo>
                    <a:pt x="3847659" y="4120"/>
                  </a:lnTo>
                  <a:lnTo>
                    <a:pt x="3873119" y="1587"/>
                  </a:lnTo>
                  <a:close/>
                </a:path>
                <a:path w="3957320" h="219710">
                  <a:moveTo>
                    <a:pt x="105663" y="0"/>
                  </a:moveTo>
                  <a:lnTo>
                    <a:pt x="151026" y="6257"/>
                  </a:lnTo>
                  <a:lnTo>
                    <a:pt x="185658" y="29895"/>
                  </a:lnTo>
                  <a:lnTo>
                    <a:pt x="193167" y="56819"/>
                  </a:lnTo>
                  <a:lnTo>
                    <a:pt x="191641" y="67435"/>
                  </a:lnTo>
                  <a:lnTo>
                    <a:pt x="161724" y="99884"/>
                  </a:lnTo>
                  <a:lnTo>
                    <a:pt x="123951" y="118211"/>
                  </a:lnTo>
                  <a:lnTo>
                    <a:pt x="57023" y="147815"/>
                  </a:lnTo>
                  <a:lnTo>
                    <a:pt x="62045" y="152656"/>
                  </a:lnTo>
                  <a:lnTo>
                    <a:pt x="102604" y="168156"/>
                  </a:lnTo>
                  <a:lnTo>
                    <a:pt x="111125" y="168478"/>
                  </a:lnTo>
                  <a:lnTo>
                    <a:pt x="123884" y="167794"/>
                  </a:lnTo>
                  <a:lnTo>
                    <a:pt x="135667" y="165746"/>
                  </a:lnTo>
                  <a:lnTo>
                    <a:pt x="146450" y="162332"/>
                  </a:lnTo>
                  <a:lnTo>
                    <a:pt x="156210" y="157556"/>
                  </a:lnTo>
                  <a:lnTo>
                    <a:pt x="164016" y="153296"/>
                  </a:lnTo>
                  <a:lnTo>
                    <a:pt x="171037" y="150252"/>
                  </a:lnTo>
                  <a:lnTo>
                    <a:pt x="203326" y="167881"/>
                  </a:lnTo>
                  <a:lnTo>
                    <a:pt x="201235" y="178685"/>
                  </a:lnTo>
                  <a:lnTo>
                    <a:pt x="170053" y="204838"/>
                  </a:lnTo>
                  <a:lnTo>
                    <a:pt x="126458" y="216018"/>
                  </a:lnTo>
                  <a:lnTo>
                    <a:pt x="111125" y="216763"/>
                  </a:lnTo>
                  <a:lnTo>
                    <a:pt x="88407" y="215346"/>
                  </a:lnTo>
                  <a:lnTo>
                    <a:pt x="49545" y="204017"/>
                  </a:lnTo>
                  <a:lnTo>
                    <a:pt x="18805" y="180312"/>
                  </a:lnTo>
                  <a:lnTo>
                    <a:pt x="2093" y="145045"/>
                  </a:lnTo>
                  <a:lnTo>
                    <a:pt x="0" y="123571"/>
                  </a:lnTo>
                  <a:lnTo>
                    <a:pt x="1645" y="99411"/>
                  </a:lnTo>
                  <a:lnTo>
                    <a:pt x="14841" y="56896"/>
                  </a:lnTo>
                  <a:lnTo>
                    <a:pt x="42441" y="21677"/>
                  </a:lnTo>
                  <a:lnTo>
                    <a:pt x="82065" y="2407"/>
                  </a:lnTo>
                  <a:lnTo>
                    <a:pt x="105663" y="0"/>
                  </a:lnTo>
                  <a:close/>
                </a:path>
              </a:pathLst>
            </a:custGeom>
            <a:ln w="18288">
              <a:solidFill>
                <a:srgbClr val="FBF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01341" y="5640806"/>
              <a:ext cx="206247" cy="24479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00602" y="5573903"/>
              <a:ext cx="2238502" cy="41123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60564" y="5541645"/>
              <a:ext cx="6068060" cy="344170"/>
            </a:xfrm>
            <a:custGeom>
              <a:avLst/>
              <a:gdLst/>
              <a:ahLst/>
              <a:cxnLst/>
              <a:rect l="l" t="t" r="r" b="b"/>
              <a:pathLst>
                <a:path w="6068059" h="344170">
                  <a:moveTo>
                    <a:pt x="5251589" y="106908"/>
                  </a:moveTo>
                  <a:lnTo>
                    <a:pt x="5290880" y="121962"/>
                  </a:lnTo>
                  <a:lnTo>
                    <a:pt x="5294134" y="137706"/>
                  </a:lnTo>
                  <a:lnTo>
                    <a:pt x="5292942" y="153356"/>
                  </a:lnTo>
                  <a:lnTo>
                    <a:pt x="5289356" y="164531"/>
                  </a:lnTo>
                  <a:lnTo>
                    <a:pt x="5283365" y="171235"/>
                  </a:lnTo>
                  <a:lnTo>
                    <a:pt x="5274957" y="173469"/>
                  </a:lnTo>
                  <a:lnTo>
                    <a:pt x="5266049" y="172438"/>
                  </a:lnTo>
                  <a:lnTo>
                    <a:pt x="5259130" y="169346"/>
                  </a:lnTo>
                  <a:lnTo>
                    <a:pt x="5254187" y="164194"/>
                  </a:lnTo>
                  <a:lnTo>
                    <a:pt x="5251208" y="156984"/>
                  </a:lnTo>
                  <a:lnTo>
                    <a:pt x="5246001" y="156057"/>
                  </a:lnTo>
                  <a:lnTo>
                    <a:pt x="5240540" y="155587"/>
                  </a:lnTo>
                  <a:lnTo>
                    <a:pt x="5234952" y="155587"/>
                  </a:lnTo>
                  <a:lnTo>
                    <a:pt x="5214023" y="156407"/>
                  </a:lnTo>
                  <a:lnTo>
                    <a:pt x="5199059" y="158865"/>
                  </a:lnTo>
                  <a:lnTo>
                    <a:pt x="5190072" y="162965"/>
                  </a:lnTo>
                  <a:lnTo>
                    <a:pt x="5187073" y="168706"/>
                  </a:lnTo>
                  <a:lnTo>
                    <a:pt x="5188881" y="172917"/>
                  </a:lnTo>
                  <a:lnTo>
                    <a:pt x="5194296" y="177795"/>
                  </a:lnTo>
                  <a:lnTo>
                    <a:pt x="5203307" y="183342"/>
                  </a:lnTo>
                  <a:lnTo>
                    <a:pt x="5215902" y="189560"/>
                  </a:lnTo>
                  <a:lnTo>
                    <a:pt x="5233950" y="198109"/>
                  </a:lnTo>
                  <a:lnTo>
                    <a:pt x="5248843" y="205660"/>
                  </a:lnTo>
                  <a:lnTo>
                    <a:pt x="5281710" y="228545"/>
                  </a:lnTo>
                  <a:lnTo>
                    <a:pt x="5297944" y="264871"/>
                  </a:lnTo>
                  <a:lnTo>
                    <a:pt x="5295966" y="280927"/>
                  </a:lnTo>
                  <a:lnTo>
                    <a:pt x="5266194" y="316725"/>
                  </a:lnTo>
                  <a:lnTo>
                    <a:pt x="5221135" y="329951"/>
                  </a:lnTo>
                  <a:lnTo>
                    <a:pt x="5203202" y="330834"/>
                  </a:lnTo>
                  <a:lnTo>
                    <a:pt x="5190250" y="330325"/>
                  </a:lnTo>
                  <a:lnTo>
                    <a:pt x="5141867" y="316461"/>
                  </a:lnTo>
                  <a:lnTo>
                    <a:pt x="5125097" y="289902"/>
                  </a:lnTo>
                  <a:lnTo>
                    <a:pt x="5126574" y="281211"/>
                  </a:lnTo>
                  <a:lnTo>
                    <a:pt x="5166989" y="273276"/>
                  </a:lnTo>
                  <a:lnTo>
                    <a:pt x="5183303" y="278317"/>
                  </a:lnTo>
                  <a:lnTo>
                    <a:pt x="5190470" y="280119"/>
                  </a:lnTo>
                  <a:lnTo>
                    <a:pt x="5196638" y="281199"/>
                  </a:lnTo>
                  <a:lnTo>
                    <a:pt x="5201805" y="281558"/>
                  </a:lnTo>
                  <a:lnTo>
                    <a:pt x="5219476" y="280540"/>
                  </a:lnTo>
                  <a:lnTo>
                    <a:pt x="5232111" y="277483"/>
                  </a:lnTo>
                  <a:lnTo>
                    <a:pt x="5239721" y="272391"/>
                  </a:lnTo>
                  <a:lnTo>
                    <a:pt x="5242318" y="265264"/>
                  </a:lnTo>
                  <a:lnTo>
                    <a:pt x="5240558" y="260061"/>
                  </a:lnTo>
                  <a:lnTo>
                    <a:pt x="5235286" y="254585"/>
                  </a:lnTo>
                  <a:lnTo>
                    <a:pt x="5226513" y="248836"/>
                  </a:lnTo>
                  <a:lnTo>
                    <a:pt x="5214251" y="242811"/>
                  </a:lnTo>
                  <a:lnTo>
                    <a:pt x="5195626" y="234405"/>
                  </a:lnTo>
                  <a:lnTo>
                    <a:pt x="5180691" y="227266"/>
                  </a:lnTo>
                  <a:lnTo>
                    <a:pt x="5140829" y="194976"/>
                  </a:lnTo>
                  <a:lnTo>
                    <a:pt x="5133860" y="168897"/>
                  </a:lnTo>
                  <a:lnTo>
                    <a:pt x="5136503" y="150559"/>
                  </a:lnTo>
                  <a:lnTo>
                    <a:pt x="5176151" y="115061"/>
                  </a:lnTo>
                  <a:lnTo>
                    <a:pt x="5227926" y="107418"/>
                  </a:lnTo>
                  <a:lnTo>
                    <a:pt x="5251589" y="106908"/>
                  </a:lnTo>
                  <a:close/>
                </a:path>
                <a:path w="6068059" h="344170">
                  <a:moveTo>
                    <a:pt x="1796173" y="98374"/>
                  </a:moveTo>
                  <a:lnTo>
                    <a:pt x="1803666" y="98374"/>
                  </a:lnTo>
                  <a:lnTo>
                    <a:pt x="1810270" y="101244"/>
                  </a:lnTo>
                  <a:lnTo>
                    <a:pt x="1816112" y="107010"/>
                  </a:lnTo>
                  <a:lnTo>
                    <a:pt x="1821700" y="112610"/>
                  </a:lnTo>
                  <a:lnTo>
                    <a:pt x="1824621" y="118744"/>
                  </a:lnTo>
                  <a:lnTo>
                    <a:pt x="1824748" y="125399"/>
                  </a:lnTo>
                  <a:lnTo>
                    <a:pt x="1824494" y="126199"/>
                  </a:lnTo>
                  <a:lnTo>
                    <a:pt x="1823986" y="132092"/>
                  </a:lnTo>
                  <a:lnTo>
                    <a:pt x="1822970" y="143078"/>
                  </a:lnTo>
                  <a:lnTo>
                    <a:pt x="1837807" y="127861"/>
                  </a:lnTo>
                  <a:lnTo>
                    <a:pt x="1852228" y="116995"/>
                  </a:lnTo>
                  <a:lnTo>
                    <a:pt x="1866243" y="110477"/>
                  </a:lnTo>
                  <a:lnTo>
                    <a:pt x="1879866" y="108305"/>
                  </a:lnTo>
                  <a:lnTo>
                    <a:pt x="1894104" y="109758"/>
                  </a:lnTo>
                  <a:lnTo>
                    <a:pt x="1906330" y="114115"/>
                  </a:lnTo>
                  <a:lnTo>
                    <a:pt x="1916531" y="121378"/>
                  </a:lnTo>
                  <a:lnTo>
                    <a:pt x="1924697" y="131546"/>
                  </a:lnTo>
                  <a:lnTo>
                    <a:pt x="1930940" y="126519"/>
                  </a:lnTo>
                  <a:lnTo>
                    <a:pt x="1966877" y="111432"/>
                  </a:lnTo>
                  <a:lnTo>
                    <a:pt x="1983371" y="110096"/>
                  </a:lnTo>
                  <a:lnTo>
                    <a:pt x="2001252" y="112517"/>
                  </a:lnTo>
                  <a:lnTo>
                    <a:pt x="2036203" y="148831"/>
                  </a:lnTo>
                  <a:lnTo>
                    <a:pt x="2044712" y="202679"/>
                  </a:lnTo>
                  <a:lnTo>
                    <a:pt x="2047687" y="221457"/>
                  </a:lnTo>
                  <a:lnTo>
                    <a:pt x="2051078" y="245598"/>
                  </a:lnTo>
                  <a:lnTo>
                    <a:pt x="2054874" y="275102"/>
                  </a:lnTo>
                  <a:lnTo>
                    <a:pt x="2059063" y="309968"/>
                  </a:lnTo>
                  <a:lnTo>
                    <a:pt x="2059571" y="317525"/>
                  </a:lnTo>
                  <a:lnTo>
                    <a:pt x="2057031" y="323748"/>
                  </a:lnTo>
                  <a:lnTo>
                    <a:pt x="2051316" y="328650"/>
                  </a:lnTo>
                  <a:lnTo>
                    <a:pt x="2045601" y="333552"/>
                  </a:lnTo>
                  <a:lnTo>
                    <a:pt x="2038870" y="335991"/>
                  </a:lnTo>
                  <a:lnTo>
                    <a:pt x="2031250" y="336003"/>
                  </a:lnTo>
                  <a:lnTo>
                    <a:pt x="2021009" y="334581"/>
                  </a:lnTo>
                  <a:lnTo>
                    <a:pt x="2000818" y="288659"/>
                  </a:lnTo>
                  <a:lnTo>
                    <a:pt x="1995180" y="236552"/>
                  </a:lnTo>
                  <a:lnTo>
                    <a:pt x="1993452" y="220559"/>
                  </a:lnTo>
                  <a:lnTo>
                    <a:pt x="1987626" y="181951"/>
                  </a:lnTo>
                  <a:lnTo>
                    <a:pt x="1976767" y="161950"/>
                  </a:lnTo>
                  <a:lnTo>
                    <a:pt x="1973719" y="161950"/>
                  </a:lnTo>
                  <a:lnTo>
                    <a:pt x="1936401" y="183340"/>
                  </a:lnTo>
                  <a:lnTo>
                    <a:pt x="1932063" y="186778"/>
                  </a:lnTo>
                  <a:lnTo>
                    <a:pt x="1932397" y="199346"/>
                  </a:lnTo>
                  <a:lnTo>
                    <a:pt x="1933397" y="214399"/>
                  </a:lnTo>
                  <a:lnTo>
                    <a:pt x="1935064" y="231936"/>
                  </a:lnTo>
                  <a:lnTo>
                    <a:pt x="1937397" y="251955"/>
                  </a:lnTo>
                  <a:lnTo>
                    <a:pt x="1939878" y="272343"/>
                  </a:lnTo>
                  <a:lnTo>
                    <a:pt x="1941620" y="289999"/>
                  </a:lnTo>
                  <a:lnTo>
                    <a:pt x="1942648" y="304924"/>
                  </a:lnTo>
                  <a:lnTo>
                    <a:pt x="1942985" y="317118"/>
                  </a:lnTo>
                  <a:lnTo>
                    <a:pt x="1942985" y="324675"/>
                  </a:lnTo>
                  <a:lnTo>
                    <a:pt x="1940445" y="330961"/>
                  </a:lnTo>
                  <a:lnTo>
                    <a:pt x="1935238" y="336003"/>
                  </a:lnTo>
                  <a:lnTo>
                    <a:pt x="1930158" y="341033"/>
                  </a:lnTo>
                  <a:lnTo>
                    <a:pt x="1923554" y="343547"/>
                  </a:lnTo>
                  <a:lnTo>
                    <a:pt x="1915553" y="343547"/>
                  </a:lnTo>
                  <a:lnTo>
                    <a:pt x="1907679" y="343547"/>
                  </a:lnTo>
                  <a:lnTo>
                    <a:pt x="1901075" y="341033"/>
                  </a:lnTo>
                  <a:lnTo>
                    <a:pt x="1895868" y="336003"/>
                  </a:lnTo>
                  <a:lnTo>
                    <a:pt x="1890788" y="330961"/>
                  </a:lnTo>
                  <a:lnTo>
                    <a:pt x="1888121" y="324675"/>
                  </a:lnTo>
                  <a:lnTo>
                    <a:pt x="1888121" y="317118"/>
                  </a:lnTo>
                  <a:lnTo>
                    <a:pt x="1887831" y="304460"/>
                  </a:lnTo>
                  <a:lnTo>
                    <a:pt x="1886946" y="289132"/>
                  </a:lnTo>
                  <a:lnTo>
                    <a:pt x="1885442" y="271136"/>
                  </a:lnTo>
                  <a:lnTo>
                    <a:pt x="1883295" y="250469"/>
                  </a:lnTo>
                  <a:lnTo>
                    <a:pt x="1881202" y="229794"/>
                  </a:lnTo>
                  <a:lnTo>
                    <a:pt x="1879692" y="211794"/>
                  </a:lnTo>
                  <a:lnTo>
                    <a:pt x="1878777" y="196466"/>
                  </a:lnTo>
                  <a:lnTo>
                    <a:pt x="1878469" y="183807"/>
                  </a:lnTo>
                  <a:lnTo>
                    <a:pt x="1878469" y="175323"/>
                  </a:lnTo>
                  <a:lnTo>
                    <a:pt x="1877707" y="168567"/>
                  </a:lnTo>
                  <a:lnTo>
                    <a:pt x="1841574" y="193455"/>
                  </a:lnTo>
                  <a:lnTo>
                    <a:pt x="1829320" y="208775"/>
                  </a:lnTo>
                  <a:lnTo>
                    <a:pt x="1828177" y="210159"/>
                  </a:lnTo>
                  <a:lnTo>
                    <a:pt x="1825812" y="262496"/>
                  </a:lnTo>
                  <a:lnTo>
                    <a:pt x="1825764" y="275005"/>
                  </a:lnTo>
                  <a:lnTo>
                    <a:pt x="1825764" y="278714"/>
                  </a:lnTo>
                  <a:lnTo>
                    <a:pt x="1825637" y="283705"/>
                  </a:lnTo>
                  <a:lnTo>
                    <a:pt x="1825383" y="290004"/>
                  </a:lnTo>
                  <a:lnTo>
                    <a:pt x="1825129" y="296290"/>
                  </a:lnTo>
                  <a:lnTo>
                    <a:pt x="1825002" y="300964"/>
                  </a:lnTo>
                  <a:lnTo>
                    <a:pt x="1825002" y="304012"/>
                  </a:lnTo>
                  <a:lnTo>
                    <a:pt x="1825002" y="311162"/>
                  </a:lnTo>
                  <a:lnTo>
                    <a:pt x="1822081" y="316788"/>
                  </a:lnTo>
                  <a:lnTo>
                    <a:pt x="1816239" y="320903"/>
                  </a:lnTo>
                  <a:lnTo>
                    <a:pt x="1810905" y="324738"/>
                  </a:lnTo>
                  <a:lnTo>
                    <a:pt x="1804428" y="326656"/>
                  </a:lnTo>
                  <a:lnTo>
                    <a:pt x="1796554" y="326656"/>
                  </a:lnTo>
                  <a:lnTo>
                    <a:pt x="1788839" y="325737"/>
                  </a:lnTo>
                  <a:lnTo>
                    <a:pt x="1769765" y="290461"/>
                  </a:lnTo>
                  <a:lnTo>
                    <a:pt x="1769503" y="280365"/>
                  </a:lnTo>
                  <a:lnTo>
                    <a:pt x="1769503" y="206451"/>
                  </a:lnTo>
                  <a:lnTo>
                    <a:pt x="1769456" y="200910"/>
                  </a:lnTo>
                  <a:lnTo>
                    <a:pt x="1769313" y="194211"/>
                  </a:lnTo>
                  <a:lnTo>
                    <a:pt x="1769075" y="186355"/>
                  </a:lnTo>
                  <a:lnTo>
                    <a:pt x="1768741" y="177342"/>
                  </a:lnTo>
                  <a:lnTo>
                    <a:pt x="1768408" y="168336"/>
                  </a:lnTo>
                  <a:lnTo>
                    <a:pt x="1768170" y="160483"/>
                  </a:lnTo>
                  <a:lnTo>
                    <a:pt x="1768027" y="153782"/>
                  </a:lnTo>
                  <a:lnTo>
                    <a:pt x="1767979" y="148234"/>
                  </a:lnTo>
                  <a:lnTo>
                    <a:pt x="1768382" y="139606"/>
                  </a:lnTo>
                  <a:lnTo>
                    <a:pt x="1783680" y="102843"/>
                  </a:lnTo>
                  <a:lnTo>
                    <a:pt x="1789528" y="99491"/>
                  </a:lnTo>
                  <a:lnTo>
                    <a:pt x="1796173" y="98374"/>
                  </a:lnTo>
                  <a:close/>
                </a:path>
                <a:path w="6068059" h="344170">
                  <a:moveTo>
                    <a:pt x="5658116" y="27431"/>
                  </a:moveTo>
                  <a:lnTo>
                    <a:pt x="5706249" y="36321"/>
                  </a:lnTo>
                  <a:lnTo>
                    <a:pt x="5739593" y="54970"/>
                  </a:lnTo>
                  <a:lnTo>
                    <a:pt x="5741809" y="62014"/>
                  </a:lnTo>
                  <a:lnTo>
                    <a:pt x="5741809" y="68897"/>
                  </a:lnTo>
                  <a:lnTo>
                    <a:pt x="5739396" y="74993"/>
                  </a:lnTo>
                  <a:lnTo>
                    <a:pt x="5734697" y="80289"/>
                  </a:lnTo>
                  <a:lnTo>
                    <a:pt x="5729363" y="86245"/>
                  </a:lnTo>
                  <a:lnTo>
                    <a:pt x="5722505" y="89230"/>
                  </a:lnTo>
                  <a:lnTo>
                    <a:pt x="5714123" y="89230"/>
                  </a:lnTo>
                  <a:lnTo>
                    <a:pt x="5708884" y="88982"/>
                  </a:lnTo>
                  <a:lnTo>
                    <a:pt x="5702503" y="88238"/>
                  </a:lnTo>
                  <a:lnTo>
                    <a:pt x="5694978" y="86995"/>
                  </a:lnTo>
                  <a:lnTo>
                    <a:pt x="5686310" y="85255"/>
                  </a:lnTo>
                  <a:lnTo>
                    <a:pt x="5677547" y="83519"/>
                  </a:lnTo>
                  <a:lnTo>
                    <a:pt x="5669927" y="82276"/>
                  </a:lnTo>
                  <a:lnTo>
                    <a:pt x="5663450" y="81529"/>
                  </a:lnTo>
                  <a:lnTo>
                    <a:pt x="5658116" y="81279"/>
                  </a:lnTo>
                  <a:lnTo>
                    <a:pt x="5645498" y="82127"/>
                  </a:lnTo>
                  <a:lnTo>
                    <a:pt x="5599047" y="99897"/>
                  </a:lnTo>
                  <a:lnTo>
                    <a:pt x="5585599" y="120421"/>
                  </a:lnTo>
                  <a:lnTo>
                    <a:pt x="5585599" y="125463"/>
                  </a:lnTo>
                  <a:lnTo>
                    <a:pt x="5627350" y="140395"/>
                  </a:lnTo>
                  <a:lnTo>
                    <a:pt x="5640019" y="141090"/>
                  </a:lnTo>
                  <a:lnTo>
                    <a:pt x="5686215" y="145298"/>
                  </a:lnTo>
                  <a:lnTo>
                    <a:pt x="5735078" y="167309"/>
                  </a:lnTo>
                  <a:lnTo>
                    <a:pt x="5761510" y="213356"/>
                  </a:lnTo>
                  <a:lnTo>
                    <a:pt x="5763272" y="233273"/>
                  </a:lnTo>
                  <a:lnTo>
                    <a:pt x="5759609" y="257352"/>
                  </a:lnTo>
                  <a:lnTo>
                    <a:pt x="5730375" y="296195"/>
                  </a:lnTo>
                  <a:lnTo>
                    <a:pt x="5681778" y="319741"/>
                  </a:lnTo>
                  <a:lnTo>
                    <a:pt x="5630914" y="329772"/>
                  </a:lnTo>
                  <a:lnTo>
                    <a:pt x="5603125" y="331025"/>
                  </a:lnTo>
                  <a:lnTo>
                    <a:pt x="5579219" y="329622"/>
                  </a:lnTo>
                  <a:lnTo>
                    <a:pt x="5539457" y="318402"/>
                  </a:lnTo>
                  <a:lnTo>
                    <a:pt x="5505335" y="288464"/>
                  </a:lnTo>
                  <a:lnTo>
                    <a:pt x="5499239" y="265468"/>
                  </a:lnTo>
                  <a:lnTo>
                    <a:pt x="5499239" y="257124"/>
                  </a:lnTo>
                  <a:lnTo>
                    <a:pt x="5535918" y="237602"/>
                  </a:lnTo>
                  <a:lnTo>
                    <a:pt x="5553849" y="254736"/>
                  </a:lnTo>
                  <a:lnTo>
                    <a:pt x="5561277" y="265428"/>
                  </a:lnTo>
                  <a:lnTo>
                    <a:pt x="5572312" y="273064"/>
                  </a:lnTo>
                  <a:lnTo>
                    <a:pt x="5586943" y="277644"/>
                  </a:lnTo>
                  <a:lnTo>
                    <a:pt x="5605157" y="279171"/>
                  </a:lnTo>
                  <a:lnTo>
                    <a:pt x="5622084" y="278240"/>
                  </a:lnTo>
                  <a:lnTo>
                    <a:pt x="5671197" y="264274"/>
                  </a:lnTo>
                  <a:lnTo>
                    <a:pt x="5702398" y="239646"/>
                  </a:lnTo>
                  <a:lnTo>
                    <a:pt x="5704471" y="230695"/>
                  </a:lnTo>
                  <a:lnTo>
                    <a:pt x="5703165" y="219246"/>
                  </a:lnTo>
                  <a:lnTo>
                    <a:pt x="5661672" y="193140"/>
                  </a:lnTo>
                  <a:lnTo>
                    <a:pt x="5624715" y="190957"/>
                  </a:lnTo>
                  <a:lnTo>
                    <a:pt x="5608001" y="189849"/>
                  </a:lnTo>
                  <a:lnTo>
                    <a:pt x="5563120" y="178041"/>
                  </a:lnTo>
                  <a:lnTo>
                    <a:pt x="5529080" y="145258"/>
                  </a:lnTo>
                  <a:lnTo>
                    <a:pt x="5527052" y="130759"/>
                  </a:lnTo>
                  <a:lnTo>
                    <a:pt x="5529840" y="111789"/>
                  </a:lnTo>
                  <a:lnTo>
                    <a:pt x="5550466" y="76275"/>
                  </a:lnTo>
                  <a:lnTo>
                    <a:pt x="5589233" y="45611"/>
                  </a:lnTo>
                  <a:lnTo>
                    <a:pt x="5634139" y="29454"/>
                  </a:lnTo>
                  <a:lnTo>
                    <a:pt x="5658116" y="27431"/>
                  </a:lnTo>
                  <a:close/>
                </a:path>
                <a:path w="6068059" h="344170">
                  <a:moveTo>
                    <a:pt x="169875" y="25272"/>
                  </a:moveTo>
                  <a:lnTo>
                    <a:pt x="199085" y="51676"/>
                  </a:lnTo>
                  <a:lnTo>
                    <a:pt x="201359" y="63634"/>
                  </a:lnTo>
                  <a:lnTo>
                    <a:pt x="204201" y="78251"/>
                  </a:lnTo>
                  <a:lnTo>
                    <a:pt x="218004" y="145097"/>
                  </a:lnTo>
                  <a:lnTo>
                    <a:pt x="232775" y="210564"/>
                  </a:lnTo>
                  <a:lnTo>
                    <a:pt x="242326" y="250117"/>
                  </a:lnTo>
                  <a:lnTo>
                    <a:pt x="251345" y="272618"/>
                  </a:lnTo>
                  <a:lnTo>
                    <a:pt x="254492" y="280628"/>
                  </a:lnTo>
                  <a:lnTo>
                    <a:pt x="256711" y="287570"/>
                  </a:lnTo>
                  <a:lnTo>
                    <a:pt x="258025" y="293444"/>
                  </a:lnTo>
                  <a:lnTo>
                    <a:pt x="258457" y="298246"/>
                  </a:lnTo>
                  <a:lnTo>
                    <a:pt x="258457" y="305930"/>
                  </a:lnTo>
                  <a:lnTo>
                    <a:pt x="255663" y="312356"/>
                  </a:lnTo>
                  <a:lnTo>
                    <a:pt x="249821" y="317525"/>
                  </a:lnTo>
                  <a:lnTo>
                    <a:pt x="244106" y="322681"/>
                  </a:lnTo>
                  <a:lnTo>
                    <a:pt x="237502" y="325132"/>
                  </a:lnTo>
                  <a:lnTo>
                    <a:pt x="230263" y="324865"/>
                  </a:lnTo>
                  <a:lnTo>
                    <a:pt x="222426" y="322334"/>
                  </a:lnTo>
                  <a:lnTo>
                    <a:pt x="198691" y="287921"/>
                  </a:lnTo>
                  <a:lnTo>
                    <a:pt x="184566" y="248722"/>
                  </a:lnTo>
                  <a:lnTo>
                    <a:pt x="180606" y="233870"/>
                  </a:lnTo>
                  <a:lnTo>
                    <a:pt x="172086" y="234965"/>
                  </a:lnTo>
                  <a:lnTo>
                    <a:pt x="161232" y="236059"/>
                  </a:lnTo>
                  <a:lnTo>
                    <a:pt x="148045" y="237151"/>
                  </a:lnTo>
                  <a:lnTo>
                    <a:pt x="132524" y="238239"/>
                  </a:lnTo>
                  <a:lnTo>
                    <a:pt x="117746" y="239384"/>
                  </a:lnTo>
                  <a:lnTo>
                    <a:pt x="104806" y="240628"/>
                  </a:lnTo>
                  <a:lnTo>
                    <a:pt x="93705" y="241970"/>
                  </a:lnTo>
                  <a:lnTo>
                    <a:pt x="84442" y="243408"/>
                  </a:lnTo>
                  <a:lnTo>
                    <a:pt x="79027" y="255713"/>
                  </a:lnTo>
                  <a:lnTo>
                    <a:pt x="71924" y="270778"/>
                  </a:lnTo>
                  <a:lnTo>
                    <a:pt x="52654" y="309168"/>
                  </a:lnTo>
                  <a:lnTo>
                    <a:pt x="28409" y="323481"/>
                  </a:lnTo>
                  <a:lnTo>
                    <a:pt x="21132" y="323481"/>
                  </a:lnTo>
                  <a:lnTo>
                    <a:pt x="14566" y="320992"/>
                  </a:lnTo>
                  <a:lnTo>
                    <a:pt x="8750" y="316026"/>
                  </a:lnTo>
                  <a:lnTo>
                    <a:pt x="2921" y="311061"/>
                  </a:lnTo>
                  <a:lnTo>
                    <a:pt x="0" y="304736"/>
                  </a:lnTo>
                  <a:lnTo>
                    <a:pt x="0" y="297052"/>
                  </a:lnTo>
                  <a:lnTo>
                    <a:pt x="1814" y="288956"/>
                  </a:lnTo>
                  <a:lnTo>
                    <a:pt x="7254" y="274801"/>
                  </a:lnTo>
                  <a:lnTo>
                    <a:pt x="16319" y="254585"/>
                  </a:lnTo>
                  <a:lnTo>
                    <a:pt x="29006" y="228307"/>
                  </a:lnTo>
                  <a:lnTo>
                    <a:pt x="27152" y="224205"/>
                  </a:lnTo>
                  <a:lnTo>
                    <a:pt x="26365" y="220357"/>
                  </a:lnTo>
                  <a:lnTo>
                    <a:pt x="26631" y="216788"/>
                  </a:lnTo>
                  <a:lnTo>
                    <a:pt x="27152" y="210426"/>
                  </a:lnTo>
                  <a:lnTo>
                    <a:pt x="33578" y="205460"/>
                  </a:lnTo>
                  <a:lnTo>
                    <a:pt x="45897" y="201879"/>
                  </a:lnTo>
                  <a:lnTo>
                    <a:pt x="60401" y="177221"/>
                  </a:lnTo>
                  <a:lnTo>
                    <a:pt x="91796" y="126559"/>
                  </a:lnTo>
                  <a:lnTo>
                    <a:pt x="131134" y="67615"/>
                  </a:lnTo>
                  <a:lnTo>
                    <a:pt x="161728" y="29976"/>
                  </a:lnTo>
                  <a:lnTo>
                    <a:pt x="169875" y="25272"/>
                  </a:lnTo>
                  <a:close/>
                </a:path>
                <a:path w="6068059" h="344170">
                  <a:moveTo>
                    <a:pt x="5862713" y="22097"/>
                  </a:moveTo>
                  <a:lnTo>
                    <a:pt x="5905861" y="24193"/>
                  </a:lnTo>
                  <a:lnTo>
                    <a:pt x="5959868" y="30479"/>
                  </a:lnTo>
                  <a:lnTo>
                    <a:pt x="5983617" y="57835"/>
                  </a:lnTo>
                  <a:lnTo>
                    <a:pt x="5983617" y="66319"/>
                  </a:lnTo>
                  <a:lnTo>
                    <a:pt x="5980569" y="72999"/>
                  </a:lnTo>
                  <a:lnTo>
                    <a:pt x="5974473" y="77901"/>
                  </a:lnTo>
                  <a:lnTo>
                    <a:pt x="5969393" y="82016"/>
                  </a:lnTo>
                  <a:lnTo>
                    <a:pt x="5963678" y="84061"/>
                  </a:lnTo>
                  <a:lnTo>
                    <a:pt x="5957328" y="84061"/>
                  </a:lnTo>
                  <a:lnTo>
                    <a:pt x="5950494" y="83713"/>
                  </a:lnTo>
                  <a:lnTo>
                    <a:pt x="5939516" y="82670"/>
                  </a:lnTo>
                  <a:lnTo>
                    <a:pt x="5924396" y="80932"/>
                  </a:lnTo>
                  <a:lnTo>
                    <a:pt x="5905131" y="78498"/>
                  </a:lnTo>
                  <a:lnTo>
                    <a:pt x="5903891" y="98279"/>
                  </a:lnTo>
                  <a:lnTo>
                    <a:pt x="5903020" y="121065"/>
                  </a:lnTo>
                  <a:lnTo>
                    <a:pt x="5902506" y="146857"/>
                  </a:lnTo>
                  <a:lnTo>
                    <a:pt x="5902337" y="175653"/>
                  </a:lnTo>
                  <a:lnTo>
                    <a:pt x="5902083" y="264871"/>
                  </a:lnTo>
                  <a:lnTo>
                    <a:pt x="5915373" y="264606"/>
                  </a:lnTo>
                  <a:lnTo>
                    <a:pt x="5928769" y="264420"/>
                  </a:lnTo>
                  <a:lnTo>
                    <a:pt x="5942285" y="264310"/>
                  </a:lnTo>
                  <a:lnTo>
                    <a:pt x="5955931" y="264274"/>
                  </a:lnTo>
                  <a:lnTo>
                    <a:pt x="5963932" y="264274"/>
                  </a:lnTo>
                  <a:lnTo>
                    <a:pt x="5970536" y="266915"/>
                  </a:lnTo>
                  <a:lnTo>
                    <a:pt x="5975743" y="272224"/>
                  </a:lnTo>
                  <a:lnTo>
                    <a:pt x="5980950" y="277520"/>
                  </a:lnTo>
                  <a:lnTo>
                    <a:pt x="5983617" y="283870"/>
                  </a:lnTo>
                  <a:lnTo>
                    <a:pt x="5983617" y="291287"/>
                  </a:lnTo>
                  <a:lnTo>
                    <a:pt x="5983617" y="298716"/>
                  </a:lnTo>
                  <a:lnTo>
                    <a:pt x="5980950" y="305041"/>
                  </a:lnTo>
                  <a:lnTo>
                    <a:pt x="5975616" y="310273"/>
                  </a:lnTo>
                  <a:lnTo>
                    <a:pt x="5970282" y="315506"/>
                  </a:lnTo>
                  <a:lnTo>
                    <a:pt x="5963551" y="318109"/>
                  </a:lnTo>
                  <a:lnTo>
                    <a:pt x="5955423" y="318109"/>
                  </a:lnTo>
                  <a:lnTo>
                    <a:pt x="5948996" y="318142"/>
                  </a:lnTo>
                  <a:lnTo>
                    <a:pt x="5941152" y="318239"/>
                  </a:lnTo>
                  <a:lnTo>
                    <a:pt x="5931902" y="318398"/>
                  </a:lnTo>
                  <a:lnTo>
                    <a:pt x="5921260" y="318617"/>
                  </a:lnTo>
                  <a:lnTo>
                    <a:pt x="5910620" y="318834"/>
                  </a:lnTo>
                  <a:lnTo>
                    <a:pt x="5901385" y="318989"/>
                  </a:lnTo>
                  <a:lnTo>
                    <a:pt x="5893578" y="319081"/>
                  </a:lnTo>
                  <a:lnTo>
                    <a:pt x="5887224" y="319112"/>
                  </a:lnTo>
                  <a:lnTo>
                    <a:pt x="5879648" y="319329"/>
                  </a:lnTo>
                  <a:lnTo>
                    <a:pt x="5870428" y="319979"/>
                  </a:lnTo>
                  <a:lnTo>
                    <a:pt x="5859542" y="321063"/>
                  </a:lnTo>
                  <a:lnTo>
                    <a:pt x="5846965" y="322579"/>
                  </a:lnTo>
                  <a:lnTo>
                    <a:pt x="5834390" y="324104"/>
                  </a:lnTo>
                  <a:lnTo>
                    <a:pt x="5823518" y="325191"/>
                  </a:lnTo>
                  <a:lnTo>
                    <a:pt x="5814336" y="325842"/>
                  </a:lnTo>
                  <a:lnTo>
                    <a:pt x="5806833" y="326059"/>
                  </a:lnTo>
                  <a:lnTo>
                    <a:pt x="5798705" y="326059"/>
                  </a:lnTo>
                  <a:lnTo>
                    <a:pt x="5791974" y="323443"/>
                  </a:lnTo>
                  <a:lnTo>
                    <a:pt x="5786513" y="318211"/>
                  </a:lnTo>
                  <a:lnTo>
                    <a:pt x="5781179" y="312978"/>
                  </a:lnTo>
                  <a:lnTo>
                    <a:pt x="5778512" y="306654"/>
                  </a:lnTo>
                  <a:lnTo>
                    <a:pt x="5778512" y="299237"/>
                  </a:lnTo>
                  <a:lnTo>
                    <a:pt x="5778512" y="291820"/>
                  </a:lnTo>
                  <a:lnTo>
                    <a:pt x="5781306" y="285470"/>
                  </a:lnTo>
                  <a:lnTo>
                    <a:pt x="5786894" y="280161"/>
                  </a:lnTo>
                  <a:lnTo>
                    <a:pt x="5792482" y="274866"/>
                  </a:lnTo>
                  <a:lnTo>
                    <a:pt x="5799594" y="272224"/>
                  </a:lnTo>
                  <a:lnTo>
                    <a:pt x="5808103" y="272224"/>
                  </a:lnTo>
                  <a:lnTo>
                    <a:pt x="5815894" y="272036"/>
                  </a:lnTo>
                  <a:lnTo>
                    <a:pt x="5824804" y="271475"/>
                  </a:lnTo>
                  <a:lnTo>
                    <a:pt x="5834857" y="270542"/>
                  </a:lnTo>
                  <a:lnTo>
                    <a:pt x="5846076" y="269239"/>
                  </a:lnTo>
                  <a:lnTo>
                    <a:pt x="5845910" y="254833"/>
                  </a:lnTo>
                  <a:lnTo>
                    <a:pt x="5845790" y="235064"/>
                  </a:lnTo>
                  <a:lnTo>
                    <a:pt x="5845719" y="209932"/>
                  </a:lnTo>
                  <a:lnTo>
                    <a:pt x="5845695" y="179438"/>
                  </a:lnTo>
                  <a:lnTo>
                    <a:pt x="5845953" y="152725"/>
                  </a:lnTo>
                  <a:lnTo>
                    <a:pt x="5846711" y="126633"/>
                  </a:lnTo>
                  <a:lnTo>
                    <a:pt x="5847945" y="101162"/>
                  </a:lnTo>
                  <a:lnTo>
                    <a:pt x="5849632" y="76314"/>
                  </a:lnTo>
                  <a:lnTo>
                    <a:pt x="5806579" y="77508"/>
                  </a:lnTo>
                  <a:lnTo>
                    <a:pt x="5798578" y="77508"/>
                  </a:lnTo>
                  <a:lnTo>
                    <a:pt x="5791974" y="74929"/>
                  </a:lnTo>
                  <a:lnTo>
                    <a:pt x="5786640" y="69761"/>
                  </a:lnTo>
                  <a:lnTo>
                    <a:pt x="5781179" y="64592"/>
                  </a:lnTo>
                  <a:lnTo>
                    <a:pt x="5778512" y="58165"/>
                  </a:lnTo>
                  <a:lnTo>
                    <a:pt x="5778512" y="50482"/>
                  </a:lnTo>
                  <a:lnTo>
                    <a:pt x="5778512" y="42671"/>
                  </a:lnTo>
                  <a:lnTo>
                    <a:pt x="5813814" y="22955"/>
                  </a:lnTo>
                  <a:lnTo>
                    <a:pt x="5843254" y="22193"/>
                  </a:lnTo>
                  <a:lnTo>
                    <a:pt x="5862713" y="22097"/>
                  </a:lnTo>
                  <a:close/>
                </a:path>
                <a:path w="6068059" h="344170">
                  <a:moveTo>
                    <a:pt x="828941" y="22097"/>
                  </a:moveTo>
                  <a:lnTo>
                    <a:pt x="872089" y="24193"/>
                  </a:lnTo>
                  <a:lnTo>
                    <a:pt x="926096" y="30479"/>
                  </a:lnTo>
                  <a:lnTo>
                    <a:pt x="949845" y="57835"/>
                  </a:lnTo>
                  <a:lnTo>
                    <a:pt x="949845" y="66319"/>
                  </a:lnTo>
                  <a:lnTo>
                    <a:pt x="946797" y="72999"/>
                  </a:lnTo>
                  <a:lnTo>
                    <a:pt x="940701" y="77901"/>
                  </a:lnTo>
                  <a:lnTo>
                    <a:pt x="935621" y="82016"/>
                  </a:lnTo>
                  <a:lnTo>
                    <a:pt x="929906" y="84061"/>
                  </a:lnTo>
                  <a:lnTo>
                    <a:pt x="923556" y="84061"/>
                  </a:lnTo>
                  <a:lnTo>
                    <a:pt x="916722" y="83713"/>
                  </a:lnTo>
                  <a:lnTo>
                    <a:pt x="905744" y="82670"/>
                  </a:lnTo>
                  <a:lnTo>
                    <a:pt x="890624" y="80932"/>
                  </a:lnTo>
                  <a:lnTo>
                    <a:pt x="871359" y="78498"/>
                  </a:lnTo>
                  <a:lnTo>
                    <a:pt x="870119" y="98279"/>
                  </a:lnTo>
                  <a:lnTo>
                    <a:pt x="869248" y="121065"/>
                  </a:lnTo>
                  <a:lnTo>
                    <a:pt x="868734" y="146857"/>
                  </a:lnTo>
                  <a:lnTo>
                    <a:pt x="868565" y="175653"/>
                  </a:lnTo>
                  <a:lnTo>
                    <a:pt x="868311" y="264871"/>
                  </a:lnTo>
                  <a:lnTo>
                    <a:pt x="881601" y="264606"/>
                  </a:lnTo>
                  <a:lnTo>
                    <a:pt x="894997" y="264420"/>
                  </a:lnTo>
                  <a:lnTo>
                    <a:pt x="908513" y="264310"/>
                  </a:lnTo>
                  <a:lnTo>
                    <a:pt x="922159" y="264274"/>
                  </a:lnTo>
                  <a:lnTo>
                    <a:pt x="930160" y="264274"/>
                  </a:lnTo>
                  <a:lnTo>
                    <a:pt x="936764" y="266915"/>
                  </a:lnTo>
                  <a:lnTo>
                    <a:pt x="941971" y="272224"/>
                  </a:lnTo>
                  <a:lnTo>
                    <a:pt x="947178" y="277520"/>
                  </a:lnTo>
                  <a:lnTo>
                    <a:pt x="949845" y="283870"/>
                  </a:lnTo>
                  <a:lnTo>
                    <a:pt x="949845" y="291287"/>
                  </a:lnTo>
                  <a:lnTo>
                    <a:pt x="949845" y="298716"/>
                  </a:lnTo>
                  <a:lnTo>
                    <a:pt x="947178" y="305041"/>
                  </a:lnTo>
                  <a:lnTo>
                    <a:pt x="941844" y="310273"/>
                  </a:lnTo>
                  <a:lnTo>
                    <a:pt x="936510" y="315506"/>
                  </a:lnTo>
                  <a:lnTo>
                    <a:pt x="929779" y="318109"/>
                  </a:lnTo>
                  <a:lnTo>
                    <a:pt x="921651" y="318109"/>
                  </a:lnTo>
                  <a:lnTo>
                    <a:pt x="915224" y="318142"/>
                  </a:lnTo>
                  <a:lnTo>
                    <a:pt x="907380" y="318239"/>
                  </a:lnTo>
                  <a:lnTo>
                    <a:pt x="898130" y="318398"/>
                  </a:lnTo>
                  <a:lnTo>
                    <a:pt x="887488" y="318617"/>
                  </a:lnTo>
                  <a:lnTo>
                    <a:pt x="876848" y="318834"/>
                  </a:lnTo>
                  <a:lnTo>
                    <a:pt x="867613" y="318989"/>
                  </a:lnTo>
                  <a:lnTo>
                    <a:pt x="859806" y="319081"/>
                  </a:lnTo>
                  <a:lnTo>
                    <a:pt x="853452" y="319112"/>
                  </a:lnTo>
                  <a:lnTo>
                    <a:pt x="845876" y="319329"/>
                  </a:lnTo>
                  <a:lnTo>
                    <a:pt x="836656" y="319979"/>
                  </a:lnTo>
                  <a:lnTo>
                    <a:pt x="825770" y="321063"/>
                  </a:lnTo>
                  <a:lnTo>
                    <a:pt x="813193" y="322579"/>
                  </a:lnTo>
                  <a:lnTo>
                    <a:pt x="800618" y="324104"/>
                  </a:lnTo>
                  <a:lnTo>
                    <a:pt x="789746" y="325191"/>
                  </a:lnTo>
                  <a:lnTo>
                    <a:pt x="780564" y="325842"/>
                  </a:lnTo>
                  <a:lnTo>
                    <a:pt x="773061" y="326059"/>
                  </a:lnTo>
                  <a:lnTo>
                    <a:pt x="764933" y="326059"/>
                  </a:lnTo>
                  <a:lnTo>
                    <a:pt x="758202" y="323443"/>
                  </a:lnTo>
                  <a:lnTo>
                    <a:pt x="752741" y="318211"/>
                  </a:lnTo>
                  <a:lnTo>
                    <a:pt x="747407" y="312978"/>
                  </a:lnTo>
                  <a:lnTo>
                    <a:pt x="744740" y="306654"/>
                  </a:lnTo>
                  <a:lnTo>
                    <a:pt x="744740" y="299237"/>
                  </a:lnTo>
                  <a:lnTo>
                    <a:pt x="744740" y="291820"/>
                  </a:lnTo>
                  <a:lnTo>
                    <a:pt x="747534" y="285470"/>
                  </a:lnTo>
                  <a:lnTo>
                    <a:pt x="753122" y="280161"/>
                  </a:lnTo>
                  <a:lnTo>
                    <a:pt x="758710" y="274866"/>
                  </a:lnTo>
                  <a:lnTo>
                    <a:pt x="765822" y="272224"/>
                  </a:lnTo>
                  <a:lnTo>
                    <a:pt x="774331" y="272224"/>
                  </a:lnTo>
                  <a:lnTo>
                    <a:pt x="782122" y="272036"/>
                  </a:lnTo>
                  <a:lnTo>
                    <a:pt x="791032" y="271475"/>
                  </a:lnTo>
                  <a:lnTo>
                    <a:pt x="801085" y="270542"/>
                  </a:lnTo>
                  <a:lnTo>
                    <a:pt x="812304" y="269239"/>
                  </a:lnTo>
                  <a:lnTo>
                    <a:pt x="812138" y="254833"/>
                  </a:lnTo>
                  <a:lnTo>
                    <a:pt x="812018" y="235064"/>
                  </a:lnTo>
                  <a:lnTo>
                    <a:pt x="811947" y="209932"/>
                  </a:lnTo>
                  <a:lnTo>
                    <a:pt x="811923" y="179438"/>
                  </a:lnTo>
                  <a:lnTo>
                    <a:pt x="812181" y="152725"/>
                  </a:lnTo>
                  <a:lnTo>
                    <a:pt x="812939" y="126633"/>
                  </a:lnTo>
                  <a:lnTo>
                    <a:pt x="814173" y="101162"/>
                  </a:lnTo>
                  <a:lnTo>
                    <a:pt x="815860" y="76314"/>
                  </a:lnTo>
                  <a:lnTo>
                    <a:pt x="772807" y="77508"/>
                  </a:lnTo>
                  <a:lnTo>
                    <a:pt x="764806" y="77508"/>
                  </a:lnTo>
                  <a:lnTo>
                    <a:pt x="758202" y="74929"/>
                  </a:lnTo>
                  <a:lnTo>
                    <a:pt x="752868" y="69761"/>
                  </a:lnTo>
                  <a:lnTo>
                    <a:pt x="747407" y="64592"/>
                  </a:lnTo>
                  <a:lnTo>
                    <a:pt x="744740" y="58165"/>
                  </a:lnTo>
                  <a:lnTo>
                    <a:pt x="744740" y="50482"/>
                  </a:lnTo>
                  <a:lnTo>
                    <a:pt x="744740" y="42671"/>
                  </a:lnTo>
                  <a:lnTo>
                    <a:pt x="780042" y="22955"/>
                  </a:lnTo>
                  <a:lnTo>
                    <a:pt x="809482" y="22193"/>
                  </a:lnTo>
                  <a:lnTo>
                    <a:pt x="828941" y="22097"/>
                  </a:lnTo>
                  <a:close/>
                </a:path>
                <a:path w="6068059" h="344170">
                  <a:moveTo>
                    <a:pt x="482104" y="17779"/>
                  </a:moveTo>
                  <a:lnTo>
                    <a:pt x="483120" y="17779"/>
                  </a:lnTo>
                  <a:lnTo>
                    <a:pt x="484263" y="17779"/>
                  </a:lnTo>
                  <a:lnTo>
                    <a:pt x="485406" y="17906"/>
                  </a:lnTo>
                  <a:lnTo>
                    <a:pt x="489952" y="18264"/>
                  </a:lnTo>
                  <a:lnTo>
                    <a:pt x="496725" y="18954"/>
                  </a:lnTo>
                  <a:lnTo>
                    <a:pt x="505712" y="19978"/>
                  </a:lnTo>
                  <a:lnTo>
                    <a:pt x="516902" y="21335"/>
                  </a:lnTo>
                  <a:lnTo>
                    <a:pt x="526312" y="22262"/>
                  </a:lnTo>
                  <a:lnTo>
                    <a:pt x="534746" y="22939"/>
                  </a:lnTo>
                  <a:lnTo>
                    <a:pt x="542227" y="23354"/>
                  </a:lnTo>
                  <a:lnTo>
                    <a:pt x="548779" y="23494"/>
                  </a:lnTo>
                  <a:lnTo>
                    <a:pt x="555542" y="23471"/>
                  </a:lnTo>
                  <a:lnTo>
                    <a:pt x="563829" y="23399"/>
                  </a:lnTo>
                  <a:lnTo>
                    <a:pt x="573639" y="23280"/>
                  </a:lnTo>
                  <a:lnTo>
                    <a:pt x="584974" y="23113"/>
                  </a:lnTo>
                  <a:lnTo>
                    <a:pt x="596311" y="22947"/>
                  </a:lnTo>
                  <a:lnTo>
                    <a:pt x="606136" y="22828"/>
                  </a:lnTo>
                  <a:lnTo>
                    <a:pt x="614460" y="22756"/>
                  </a:lnTo>
                  <a:lnTo>
                    <a:pt x="621296" y="22732"/>
                  </a:lnTo>
                  <a:lnTo>
                    <a:pt x="629771" y="22854"/>
                  </a:lnTo>
                  <a:lnTo>
                    <a:pt x="640140" y="23225"/>
                  </a:lnTo>
                  <a:lnTo>
                    <a:pt x="652389" y="23858"/>
                  </a:lnTo>
                  <a:lnTo>
                    <a:pt x="666508" y="24764"/>
                  </a:lnTo>
                  <a:lnTo>
                    <a:pt x="680700" y="25671"/>
                  </a:lnTo>
                  <a:lnTo>
                    <a:pt x="692988" y="26304"/>
                  </a:lnTo>
                  <a:lnTo>
                    <a:pt x="703370" y="26675"/>
                  </a:lnTo>
                  <a:lnTo>
                    <a:pt x="711847" y="26796"/>
                  </a:lnTo>
                  <a:lnTo>
                    <a:pt x="719848" y="26796"/>
                  </a:lnTo>
                  <a:lnTo>
                    <a:pt x="726452" y="29463"/>
                  </a:lnTo>
                  <a:lnTo>
                    <a:pt x="731786" y="34543"/>
                  </a:lnTo>
                  <a:lnTo>
                    <a:pt x="737247" y="39750"/>
                  </a:lnTo>
                  <a:lnTo>
                    <a:pt x="739914" y="46100"/>
                  </a:lnTo>
                  <a:lnTo>
                    <a:pt x="739914" y="53670"/>
                  </a:lnTo>
                  <a:lnTo>
                    <a:pt x="739914" y="61213"/>
                  </a:lnTo>
                  <a:lnTo>
                    <a:pt x="737247" y="67602"/>
                  </a:lnTo>
                  <a:lnTo>
                    <a:pt x="731786" y="72834"/>
                  </a:lnTo>
                  <a:lnTo>
                    <a:pt x="726452" y="78066"/>
                  </a:lnTo>
                  <a:lnTo>
                    <a:pt x="719848" y="80683"/>
                  </a:lnTo>
                  <a:lnTo>
                    <a:pt x="711847" y="80683"/>
                  </a:lnTo>
                  <a:lnTo>
                    <a:pt x="663587" y="78498"/>
                  </a:lnTo>
                  <a:lnTo>
                    <a:pt x="648706" y="77553"/>
                  </a:lnTo>
                  <a:lnTo>
                    <a:pt x="635695" y="76908"/>
                  </a:lnTo>
                  <a:lnTo>
                    <a:pt x="624564" y="76562"/>
                  </a:lnTo>
                  <a:lnTo>
                    <a:pt x="615327" y="76517"/>
                  </a:lnTo>
                  <a:lnTo>
                    <a:pt x="615946" y="90052"/>
                  </a:lnTo>
                  <a:lnTo>
                    <a:pt x="617042" y="108007"/>
                  </a:lnTo>
                  <a:lnTo>
                    <a:pt x="618613" y="130381"/>
                  </a:lnTo>
                  <a:lnTo>
                    <a:pt x="620661" y="157175"/>
                  </a:lnTo>
                  <a:lnTo>
                    <a:pt x="622495" y="181466"/>
                  </a:lnTo>
                  <a:lnTo>
                    <a:pt x="623804" y="203074"/>
                  </a:lnTo>
                  <a:lnTo>
                    <a:pt x="624590" y="221999"/>
                  </a:lnTo>
                  <a:lnTo>
                    <a:pt x="624852" y="238239"/>
                  </a:lnTo>
                  <a:lnTo>
                    <a:pt x="624852" y="242747"/>
                  </a:lnTo>
                  <a:lnTo>
                    <a:pt x="625360" y="249440"/>
                  </a:lnTo>
                  <a:lnTo>
                    <a:pt x="626249" y="258305"/>
                  </a:lnTo>
                  <a:lnTo>
                    <a:pt x="627138" y="267182"/>
                  </a:lnTo>
                  <a:lnTo>
                    <a:pt x="627646" y="273875"/>
                  </a:lnTo>
                  <a:lnTo>
                    <a:pt x="627646" y="278383"/>
                  </a:lnTo>
                  <a:lnTo>
                    <a:pt x="611390" y="316676"/>
                  </a:lnTo>
                  <a:lnTo>
                    <a:pt x="598055" y="320497"/>
                  </a:lnTo>
                  <a:lnTo>
                    <a:pt x="590689" y="320497"/>
                  </a:lnTo>
                  <a:lnTo>
                    <a:pt x="584339" y="318185"/>
                  </a:lnTo>
                  <a:lnTo>
                    <a:pt x="578751" y="313550"/>
                  </a:lnTo>
                  <a:lnTo>
                    <a:pt x="572528" y="308381"/>
                  </a:lnTo>
                  <a:lnTo>
                    <a:pt x="569353" y="301891"/>
                  </a:lnTo>
                  <a:lnTo>
                    <a:pt x="569353" y="294068"/>
                  </a:lnTo>
                  <a:lnTo>
                    <a:pt x="569353" y="292214"/>
                  </a:lnTo>
                  <a:lnTo>
                    <a:pt x="569734" y="289407"/>
                  </a:lnTo>
                  <a:lnTo>
                    <a:pt x="570369" y="285635"/>
                  </a:lnTo>
                  <a:lnTo>
                    <a:pt x="571004" y="281851"/>
                  </a:lnTo>
                  <a:lnTo>
                    <a:pt x="571385" y="278980"/>
                  </a:lnTo>
                  <a:lnTo>
                    <a:pt x="571385" y="276986"/>
                  </a:lnTo>
                  <a:lnTo>
                    <a:pt x="571312" y="271831"/>
                  </a:lnTo>
                  <a:lnTo>
                    <a:pt x="571084" y="265510"/>
                  </a:lnTo>
                  <a:lnTo>
                    <a:pt x="570689" y="258025"/>
                  </a:lnTo>
                  <a:lnTo>
                    <a:pt x="570115" y="249377"/>
                  </a:lnTo>
                  <a:lnTo>
                    <a:pt x="569542" y="240707"/>
                  </a:lnTo>
                  <a:lnTo>
                    <a:pt x="569147" y="233178"/>
                  </a:lnTo>
                  <a:lnTo>
                    <a:pt x="568919" y="226792"/>
                  </a:lnTo>
                  <a:lnTo>
                    <a:pt x="568845" y="221551"/>
                  </a:lnTo>
                  <a:lnTo>
                    <a:pt x="568583" y="207063"/>
                  </a:lnTo>
                  <a:lnTo>
                    <a:pt x="567797" y="190214"/>
                  </a:lnTo>
                  <a:lnTo>
                    <a:pt x="566488" y="171002"/>
                  </a:lnTo>
                  <a:lnTo>
                    <a:pt x="564654" y="149428"/>
                  </a:lnTo>
                  <a:lnTo>
                    <a:pt x="562513" y="125325"/>
                  </a:lnTo>
                  <a:lnTo>
                    <a:pt x="560860" y="105270"/>
                  </a:lnTo>
                  <a:lnTo>
                    <a:pt x="559707" y="89263"/>
                  </a:lnTo>
                  <a:lnTo>
                    <a:pt x="559066" y="77304"/>
                  </a:lnTo>
                  <a:lnTo>
                    <a:pt x="548779" y="77304"/>
                  </a:lnTo>
                  <a:lnTo>
                    <a:pt x="508981" y="75715"/>
                  </a:lnTo>
                  <a:lnTo>
                    <a:pt x="468753" y="67314"/>
                  </a:lnTo>
                  <a:lnTo>
                    <a:pt x="456323" y="44957"/>
                  </a:lnTo>
                  <a:lnTo>
                    <a:pt x="456323" y="38226"/>
                  </a:lnTo>
                  <a:lnTo>
                    <a:pt x="458736" y="32130"/>
                  </a:lnTo>
                  <a:lnTo>
                    <a:pt x="463562" y="26669"/>
                  </a:lnTo>
                  <a:lnTo>
                    <a:pt x="468388" y="20954"/>
                  </a:lnTo>
                  <a:lnTo>
                    <a:pt x="474611" y="18033"/>
                  </a:lnTo>
                  <a:lnTo>
                    <a:pt x="482104" y="17779"/>
                  </a:lnTo>
                  <a:close/>
                </a:path>
                <a:path w="6068059" h="344170">
                  <a:moveTo>
                    <a:pt x="4859794" y="2158"/>
                  </a:moveTo>
                  <a:lnTo>
                    <a:pt x="4867668" y="2158"/>
                  </a:lnTo>
                  <a:lnTo>
                    <a:pt x="4873891" y="4698"/>
                  </a:lnTo>
                  <a:lnTo>
                    <a:pt x="4878717" y="9778"/>
                  </a:lnTo>
                  <a:lnTo>
                    <a:pt x="4883416" y="14858"/>
                  </a:lnTo>
                  <a:lnTo>
                    <a:pt x="4885829" y="21081"/>
                  </a:lnTo>
                  <a:lnTo>
                    <a:pt x="4885829" y="28447"/>
                  </a:lnTo>
                  <a:lnTo>
                    <a:pt x="4883311" y="88157"/>
                  </a:lnTo>
                  <a:lnTo>
                    <a:pt x="4879404" y="142176"/>
                  </a:lnTo>
                  <a:lnTo>
                    <a:pt x="4878019" y="165627"/>
                  </a:lnTo>
                  <a:lnTo>
                    <a:pt x="4877205" y="185515"/>
                  </a:lnTo>
                  <a:lnTo>
                    <a:pt x="4876939" y="201841"/>
                  </a:lnTo>
                  <a:lnTo>
                    <a:pt x="4877225" y="234423"/>
                  </a:lnTo>
                  <a:lnTo>
                    <a:pt x="4878082" y="261135"/>
                  </a:lnTo>
                  <a:lnTo>
                    <a:pt x="4879511" y="281977"/>
                  </a:lnTo>
                  <a:lnTo>
                    <a:pt x="4881511" y="296951"/>
                  </a:lnTo>
                  <a:lnTo>
                    <a:pt x="4881892" y="299084"/>
                  </a:lnTo>
                  <a:lnTo>
                    <a:pt x="4882019" y="301028"/>
                  </a:lnTo>
                  <a:lnTo>
                    <a:pt x="4882019" y="302767"/>
                  </a:lnTo>
                  <a:lnTo>
                    <a:pt x="4882019" y="310121"/>
                  </a:lnTo>
                  <a:lnTo>
                    <a:pt x="4879479" y="316179"/>
                  </a:lnTo>
                  <a:lnTo>
                    <a:pt x="4874145" y="320928"/>
                  </a:lnTo>
                  <a:lnTo>
                    <a:pt x="4868811" y="325678"/>
                  </a:lnTo>
                  <a:lnTo>
                    <a:pt x="4862715" y="328053"/>
                  </a:lnTo>
                  <a:lnTo>
                    <a:pt x="4855603" y="328053"/>
                  </a:lnTo>
                  <a:lnTo>
                    <a:pt x="4848743" y="327234"/>
                  </a:lnTo>
                  <a:lnTo>
                    <a:pt x="4842824" y="324775"/>
                  </a:lnTo>
                  <a:lnTo>
                    <a:pt x="4837833" y="320675"/>
                  </a:lnTo>
                  <a:lnTo>
                    <a:pt x="4833759" y="314934"/>
                  </a:lnTo>
                  <a:lnTo>
                    <a:pt x="4826947" y="318656"/>
                  </a:lnTo>
                  <a:lnTo>
                    <a:pt x="4783459" y="327898"/>
                  </a:lnTo>
                  <a:lnTo>
                    <a:pt x="4775720" y="328053"/>
                  </a:lnTo>
                  <a:lnTo>
                    <a:pt x="4754456" y="326277"/>
                  </a:lnTo>
                  <a:lnTo>
                    <a:pt x="4717499" y="312071"/>
                  </a:lnTo>
                  <a:lnTo>
                    <a:pt x="4688711" y="284144"/>
                  </a:lnTo>
                  <a:lnTo>
                    <a:pt x="4673713" y="247187"/>
                  </a:lnTo>
                  <a:lnTo>
                    <a:pt x="4671834" y="225729"/>
                  </a:lnTo>
                  <a:lnTo>
                    <a:pt x="4673717" y="200288"/>
                  </a:lnTo>
                  <a:lnTo>
                    <a:pt x="4688818" y="157121"/>
                  </a:lnTo>
                  <a:lnTo>
                    <a:pt x="4718348" y="125010"/>
                  </a:lnTo>
                  <a:lnTo>
                    <a:pt x="4757781" y="108569"/>
                  </a:lnTo>
                  <a:lnTo>
                    <a:pt x="4780927" y="106514"/>
                  </a:lnTo>
                  <a:lnTo>
                    <a:pt x="4788166" y="106712"/>
                  </a:lnTo>
                  <a:lnTo>
                    <a:pt x="4827790" y="119227"/>
                  </a:lnTo>
                  <a:lnTo>
                    <a:pt x="4829173" y="87983"/>
                  </a:lnTo>
                  <a:lnTo>
                    <a:pt x="4832273" y="41210"/>
                  </a:lnTo>
                  <a:lnTo>
                    <a:pt x="4849765" y="3633"/>
                  </a:lnTo>
                  <a:lnTo>
                    <a:pt x="4859794" y="2158"/>
                  </a:lnTo>
                  <a:close/>
                </a:path>
                <a:path w="6068059" h="344170">
                  <a:moveTo>
                    <a:pt x="6042164" y="0"/>
                  </a:moveTo>
                  <a:lnTo>
                    <a:pt x="6049530" y="0"/>
                  </a:lnTo>
                  <a:lnTo>
                    <a:pt x="6055499" y="2412"/>
                  </a:lnTo>
                  <a:lnTo>
                    <a:pt x="6060452" y="7111"/>
                  </a:lnTo>
                  <a:lnTo>
                    <a:pt x="6065405" y="11810"/>
                  </a:lnTo>
                  <a:lnTo>
                    <a:pt x="6067818" y="17652"/>
                  </a:lnTo>
                  <a:lnTo>
                    <a:pt x="6067818" y="24637"/>
                  </a:lnTo>
                  <a:lnTo>
                    <a:pt x="6067818" y="235457"/>
                  </a:lnTo>
                  <a:lnTo>
                    <a:pt x="6067818" y="242481"/>
                  </a:lnTo>
                  <a:lnTo>
                    <a:pt x="6065405" y="248310"/>
                  </a:lnTo>
                  <a:lnTo>
                    <a:pt x="6060579" y="252945"/>
                  </a:lnTo>
                  <a:lnTo>
                    <a:pt x="6055753" y="257581"/>
                  </a:lnTo>
                  <a:lnTo>
                    <a:pt x="6049657" y="259905"/>
                  </a:lnTo>
                  <a:lnTo>
                    <a:pt x="6042164" y="259905"/>
                  </a:lnTo>
                  <a:lnTo>
                    <a:pt x="6034798" y="259905"/>
                  </a:lnTo>
                  <a:lnTo>
                    <a:pt x="6028702" y="257581"/>
                  </a:lnTo>
                  <a:lnTo>
                    <a:pt x="6023749" y="252945"/>
                  </a:lnTo>
                  <a:lnTo>
                    <a:pt x="6018923" y="248310"/>
                  </a:lnTo>
                  <a:lnTo>
                    <a:pt x="6016510" y="242481"/>
                  </a:lnTo>
                  <a:lnTo>
                    <a:pt x="6016510" y="235457"/>
                  </a:lnTo>
                  <a:lnTo>
                    <a:pt x="6016510" y="230301"/>
                  </a:lnTo>
                  <a:lnTo>
                    <a:pt x="6016383" y="222580"/>
                  </a:lnTo>
                  <a:lnTo>
                    <a:pt x="6016002" y="212318"/>
                  </a:lnTo>
                  <a:lnTo>
                    <a:pt x="6015748" y="202044"/>
                  </a:lnTo>
                  <a:lnTo>
                    <a:pt x="6015621" y="194335"/>
                  </a:lnTo>
                  <a:lnTo>
                    <a:pt x="6015621" y="189166"/>
                  </a:lnTo>
                  <a:lnTo>
                    <a:pt x="6015836" y="132616"/>
                  </a:lnTo>
                  <a:lnTo>
                    <a:pt x="6016242" y="81205"/>
                  </a:lnTo>
                  <a:lnTo>
                    <a:pt x="6016399" y="58924"/>
                  </a:lnTo>
                  <a:lnTo>
                    <a:pt x="6016484" y="40068"/>
                  </a:lnTo>
                  <a:lnTo>
                    <a:pt x="6016510" y="24637"/>
                  </a:lnTo>
                  <a:lnTo>
                    <a:pt x="6016510" y="17652"/>
                  </a:lnTo>
                  <a:lnTo>
                    <a:pt x="6019050" y="11810"/>
                  </a:lnTo>
                  <a:lnTo>
                    <a:pt x="6023876" y="7111"/>
                  </a:lnTo>
                  <a:lnTo>
                    <a:pt x="6028829" y="2412"/>
                  </a:lnTo>
                  <a:lnTo>
                    <a:pt x="6034925" y="0"/>
                  </a:lnTo>
                  <a:lnTo>
                    <a:pt x="6042164" y="0"/>
                  </a:lnTo>
                  <a:close/>
                </a:path>
              </a:pathLst>
            </a:custGeom>
            <a:ln w="18288">
              <a:solidFill>
                <a:srgbClr val="FBF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60472" y="5520563"/>
              <a:ext cx="124078" cy="113296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094" y="2767406"/>
            <a:ext cx="59613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9940" marR="5080" indent="-777240">
              <a:lnSpc>
                <a:spcPct val="100000"/>
              </a:lnSpc>
              <a:spcBef>
                <a:spcPts val="100"/>
              </a:spcBef>
            </a:pPr>
            <a:r>
              <a:rPr sz="3600" b="0" spc="-95" dirty="0">
                <a:latin typeface="Cambria"/>
                <a:cs typeface="Cambria"/>
              </a:rPr>
              <a:t>O</a:t>
            </a:r>
            <a:r>
              <a:rPr sz="3600" b="0" dirty="0">
                <a:latin typeface="Cambria"/>
                <a:cs typeface="Cambria"/>
              </a:rPr>
              <a:t>s</a:t>
            </a:r>
            <a:r>
              <a:rPr sz="3600" b="0" spc="-204" dirty="0">
                <a:latin typeface="Cambria"/>
                <a:cs typeface="Cambria"/>
              </a:rPr>
              <a:t> </a:t>
            </a:r>
            <a:r>
              <a:rPr sz="3600" b="0" spc="-100" dirty="0">
                <a:latin typeface="Cambria"/>
                <a:cs typeface="Cambria"/>
              </a:rPr>
              <a:t>ob</a:t>
            </a:r>
            <a:r>
              <a:rPr sz="3600" b="0" spc="-95" dirty="0">
                <a:latin typeface="Cambria"/>
                <a:cs typeface="Cambria"/>
              </a:rPr>
              <a:t>j</a:t>
            </a:r>
            <a:r>
              <a:rPr sz="3600" b="0" spc="-105" dirty="0">
                <a:latin typeface="Cambria"/>
                <a:cs typeface="Cambria"/>
              </a:rPr>
              <a:t>e</a:t>
            </a:r>
            <a:r>
              <a:rPr sz="3600" b="0" spc="-90" dirty="0">
                <a:latin typeface="Cambria"/>
                <a:cs typeface="Cambria"/>
              </a:rPr>
              <a:t>t</a:t>
            </a:r>
            <a:r>
              <a:rPr sz="3600" b="0" spc="-175" dirty="0">
                <a:latin typeface="Cambria"/>
                <a:cs typeface="Cambria"/>
              </a:rPr>
              <a:t>i</a:t>
            </a:r>
            <a:r>
              <a:rPr sz="3600" b="0" spc="-170" dirty="0">
                <a:latin typeface="Cambria"/>
                <a:cs typeface="Cambria"/>
              </a:rPr>
              <a:t>v</a:t>
            </a:r>
            <a:r>
              <a:rPr sz="3600" b="0" spc="-100" dirty="0">
                <a:latin typeface="Cambria"/>
                <a:cs typeface="Cambria"/>
              </a:rPr>
              <a:t>o</a:t>
            </a:r>
            <a:r>
              <a:rPr sz="3600" b="0" dirty="0">
                <a:latin typeface="Cambria"/>
                <a:cs typeface="Cambria"/>
              </a:rPr>
              <a:t>s</a:t>
            </a:r>
            <a:r>
              <a:rPr sz="3600" b="0" spc="-229" dirty="0">
                <a:latin typeface="Cambria"/>
                <a:cs typeface="Cambria"/>
              </a:rPr>
              <a:t> </a:t>
            </a:r>
            <a:r>
              <a:rPr sz="3600" b="0" spc="-100" dirty="0">
                <a:latin typeface="Cambria"/>
                <a:cs typeface="Cambria"/>
              </a:rPr>
              <a:t>o</a:t>
            </a:r>
            <a:r>
              <a:rPr sz="3600" b="0" spc="-125" dirty="0">
                <a:latin typeface="Cambria"/>
                <a:cs typeface="Cambria"/>
              </a:rPr>
              <a:t>rg</a:t>
            </a:r>
            <a:r>
              <a:rPr sz="3600" b="0" spc="-105" dirty="0">
                <a:latin typeface="Cambria"/>
                <a:cs typeface="Cambria"/>
              </a:rPr>
              <a:t>ani</a:t>
            </a:r>
            <a:r>
              <a:rPr sz="3600" b="0" spc="-100" dirty="0">
                <a:latin typeface="Cambria"/>
                <a:cs typeface="Cambria"/>
              </a:rPr>
              <a:t>z</a:t>
            </a:r>
            <a:r>
              <a:rPr sz="3600" b="0" spc="-105" dirty="0">
                <a:latin typeface="Cambria"/>
                <a:cs typeface="Cambria"/>
              </a:rPr>
              <a:t>a</a:t>
            </a:r>
            <a:r>
              <a:rPr sz="3600" b="0" spc="-100" dirty="0">
                <a:latin typeface="Cambria"/>
                <a:cs typeface="Cambria"/>
              </a:rPr>
              <a:t>c</a:t>
            </a:r>
            <a:r>
              <a:rPr sz="3600" b="0" spc="-105" dirty="0">
                <a:latin typeface="Cambria"/>
                <a:cs typeface="Cambria"/>
              </a:rPr>
              <a:t>i</a:t>
            </a:r>
            <a:r>
              <a:rPr sz="3600" b="0" spc="-100" dirty="0">
                <a:latin typeface="Cambria"/>
                <a:cs typeface="Cambria"/>
              </a:rPr>
              <a:t>o</a:t>
            </a:r>
            <a:r>
              <a:rPr sz="3600" b="0" spc="-105" dirty="0">
                <a:latin typeface="Cambria"/>
                <a:cs typeface="Cambria"/>
              </a:rPr>
              <a:t>nai</a:t>
            </a:r>
            <a:r>
              <a:rPr sz="3600" b="0" dirty="0">
                <a:latin typeface="Cambria"/>
                <a:cs typeface="Cambria"/>
              </a:rPr>
              <a:t>s</a:t>
            </a:r>
            <a:r>
              <a:rPr sz="3600" b="0" spc="-190" dirty="0">
                <a:latin typeface="Cambria"/>
                <a:cs typeface="Cambria"/>
              </a:rPr>
              <a:t> </a:t>
            </a:r>
            <a:r>
              <a:rPr sz="3600" b="0" spc="-100" dirty="0">
                <a:latin typeface="Cambria"/>
                <a:cs typeface="Cambria"/>
              </a:rPr>
              <a:t>do</a:t>
            </a:r>
            <a:r>
              <a:rPr sz="3600" b="0" dirty="0">
                <a:latin typeface="Cambria"/>
                <a:cs typeface="Cambria"/>
              </a:rPr>
              <a:t>s  </a:t>
            </a:r>
            <a:r>
              <a:rPr sz="3600" b="0" spc="-95" dirty="0">
                <a:latin typeface="Cambria"/>
                <a:cs typeface="Cambria"/>
              </a:rPr>
              <a:t>S</a:t>
            </a:r>
            <a:r>
              <a:rPr sz="3600" b="0" spc="-100" dirty="0">
                <a:latin typeface="Cambria"/>
                <a:cs typeface="Cambria"/>
              </a:rPr>
              <a:t>i</a:t>
            </a:r>
            <a:r>
              <a:rPr sz="3600" b="0" spc="-95" dirty="0">
                <a:latin typeface="Cambria"/>
                <a:cs typeface="Cambria"/>
              </a:rPr>
              <a:t>s</a:t>
            </a:r>
            <a:r>
              <a:rPr sz="3600" b="0" spc="-125" dirty="0">
                <a:latin typeface="Cambria"/>
                <a:cs typeface="Cambria"/>
              </a:rPr>
              <a:t>t</a:t>
            </a:r>
            <a:r>
              <a:rPr sz="3600" b="0" spc="-100" dirty="0">
                <a:latin typeface="Cambria"/>
                <a:cs typeface="Cambria"/>
              </a:rPr>
              <a:t>e</a:t>
            </a:r>
            <a:r>
              <a:rPr sz="3600" b="0" spc="-95" dirty="0">
                <a:latin typeface="Cambria"/>
                <a:cs typeface="Cambria"/>
              </a:rPr>
              <a:t>m</a:t>
            </a:r>
            <a:r>
              <a:rPr sz="3600" b="0" spc="-100" dirty="0">
                <a:latin typeface="Cambria"/>
                <a:cs typeface="Cambria"/>
              </a:rPr>
              <a:t>a</a:t>
            </a:r>
            <a:r>
              <a:rPr sz="3600" b="0" dirty="0">
                <a:latin typeface="Cambria"/>
                <a:cs typeface="Cambria"/>
              </a:rPr>
              <a:t>s</a:t>
            </a:r>
            <a:r>
              <a:rPr sz="3600" b="0" spc="-229" dirty="0">
                <a:latin typeface="Cambria"/>
                <a:cs typeface="Cambria"/>
              </a:rPr>
              <a:t> </a:t>
            </a:r>
            <a:r>
              <a:rPr sz="3600" b="0" spc="-100" dirty="0">
                <a:latin typeface="Cambria"/>
                <a:cs typeface="Cambria"/>
              </a:rPr>
              <a:t>d</a:t>
            </a:r>
            <a:r>
              <a:rPr sz="3600" b="0" dirty="0">
                <a:latin typeface="Cambria"/>
                <a:cs typeface="Cambria"/>
              </a:rPr>
              <a:t>e</a:t>
            </a:r>
            <a:r>
              <a:rPr sz="3600" b="0" spc="-195" dirty="0">
                <a:latin typeface="Cambria"/>
                <a:cs typeface="Cambria"/>
              </a:rPr>
              <a:t> </a:t>
            </a:r>
            <a:r>
              <a:rPr sz="3600" b="0" spc="-100" dirty="0">
                <a:latin typeface="Cambria"/>
                <a:cs typeface="Cambria"/>
              </a:rPr>
              <a:t>In</a:t>
            </a:r>
            <a:r>
              <a:rPr sz="3600" b="0" spc="-140" dirty="0">
                <a:latin typeface="Cambria"/>
                <a:cs typeface="Cambria"/>
              </a:rPr>
              <a:t>f</a:t>
            </a:r>
            <a:r>
              <a:rPr sz="3600" b="0" spc="-100" dirty="0">
                <a:latin typeface="Cambria"/>
                <a:cs typeface="Cambria"/>
              </a:rPr>
              <a:t>or</a:t>
            </a:r>
            <a:r>
              <a:rPr sz="3600" b="0" spc="-95" dirty="0">
                <a:latin typeface="Cambria"/>
                <a:cs typeface="Cambria"/>
              </a:rPr>
              <a:t>m</a:t>
            </a:r>
            <a:r>
              <a:rPr sz="3600" b="0" spc="-100" dirty="0">
                <a:latin typeface="Cambria"/>
                <a:cs typeface="Cambria"/>
              </a:rPr>
              <a:t>açã</a:t>
            </a:r>
            <a:r>
              <a:rPr sz="3600" b="0" dirty="0">
                <a:latin typeface="Cambria"/>
                <a:cs typeface="Cambria"/>
              </a:rPr>
              <a:t>o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722"/>
            <a:ext cx="37712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95" dirty="0">
                <a:latin typeface="Cambria"/>
                <a:cs typeface="Cambria"/>
              </a:rPr>
              <a:t>E</a:t>
            </a:r>
            <a:r>
              <a:rPr b="0" spc="-170" dirty="0">
                <a:latin typeface="Cambria"/>
                <a:cs typeface="Cambria"/>
              </a:rPr>
              <a:t>x</a:t>
            </a:r>
            <a:r>
              <a:rPr b="0" spc="-95" dirty="0">
                <a:latin typeface="Cambria"/>
                <a:cs typeface="Cambria"/>
              </a:rPr>
              <a:t>c</a:t>
            </a:r>
            <a:r>
              <a:rPr b="0" spc="-100" dirty="0">
                <a:latin typeface="Cambria"/>
                <a:cs typeface="Cambria"/>
              </a:rPr>
              <a:t>e</a:t>
            </a:r>
            <a:r>
              <a:rPr b="0" spc="-105" dirty="0">
                <a:latin typeface="Cambria"/>
                <a:cs typeface="Cambria"/>
              </a:rPr>
              <a:t>l</a:t>
            </a:r>
            <a:r>
              <a:rPr b="0" spc="-100" dirty="0">
                <a:latin typeface="Cambria"/>
                <a:cs typeface="Cambria"/>
              </a:rPr>
              <a:t>ên</a:t>
            </a:r>
            <a:r>
              <a:rPr b="0" spc="-95" dirty="0">
                <a:latin typeface="Cambria"/>
                <a:cs typeface="Cambria"/>
              </a:rPr>
              <a:t>c</a:t>
            </a:r>
            <a:r>
              <a:rPr b="0" spc="-100" dirty="0">
                <a:latin typeface="Cambria"/>
                <a:cs typeface="Cambria"/>
              </a:rPr>
              <a:t>i</a:t>
            </a:r>
            <a:r>
              <a:rPr b="0" dirty="0">
                <a:latin typeface="Cambria"/>
                <a:cs typeface="Cambria"/>
              </a:rPr>
              <a:t>a</a:t>
            </a:r>
            <a:r>
              <a:rPr b="0" spc="-245" dirty="0">
                <a:latin typeface="Cambria"/>
                <a:cs typeface="Cambria"/>
              </a:rPr>
              <a:t> </a:t>
            </a:r>
            <a:r>
              <a:rPr b="0" spc="-105" dirty="0">
                <a:latin typeface="Cambria"/>
                <a:cs typeface="Cambria"/>
              </a:rPr>
              <a:t>O</a:t>
            </a:r>
            <a:r>
              <a:rPr b="0" spc="-95" dirty="0">
                <a:latin typeface="Cambria"/>
                <a:cs typeface="Cambria"/>
              </a:rPr>
              <a:t>p</a:t>
            </a:r>
            <a:r>
              <a:rPr b="0" spc="-100" dirty="0">
                <a:latin typeface="Cambria"/>
                <a:cs typeface="Cambria"/>
              </a:rPr>
              <a:t>e</a:t>
            </a:r>
            <a:r>
              <a:rPr b="0" spc="-165" dirty="0">
                <a:latin typeface="Cambria"/>
                <a:cs typeface="Cambria"/>
              </a:rPr>
              <a:t>r</a:t>
            </a:r>
            <a:r>
              <a:rPr b="0" spc="-105" dirty="0">
                <a:latin typeface="Cambria"/>
                <a:cs typeface="Cambria"/>
              </a:rPr>
              <a:t>a</a:t>
            </a:r>
            <a:r>
              <a:rPr b="0" spc="-95" dirty="0">
                <a:latin typeface="Cambria"/>
                <a:cs typeface="Cambria"/>
              </a:rPr>
              <a:t>c</a:t>
            </a:r>
            <a:r>
              <a:rPr b="0" spc="-100" dirty="0">
                <a:latin typeface="Cambria"/>
                <a:cs typeface="Cambria"/>
              </a:rPr>
              <a:t>i</a:t>
            </a:r>
            <a:r>
              <a:rPr b="0" spc="-95" dirty="0">
                <a:latin typeface="Cambria"/>
                <a:cs typeface="Cambria"/>
              </a:rPr>
              <a:t>o</a:t>
            </a:r>
            <a:r>
              <a:rPr b="0" spc="-110" dirty="0">
                <a:latin typeface="Cambria"/>
                <a:cs typeface="Cambria"/>
              </a:rPr>
              <a:t>n</a:t>
            </a:r>
            <a:r>
              <a:rPr b="0" spc="-105" dirty="0">
                <a:latin typeface="Cambria"/>
                <a:cs typeface="Cambria"/>
              </a:rPr>
              <a:t>a</a:t>
            </a:r>
            <a:r>
              <a:rPr b="0" dirty="0">
                <a:latin typeface="Cambria"/>
                <a:cs typeface="Cambria"/>
              </a:rPr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3661"/>
            <a:ext cx="7242809" cy="419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330200" indent="-229235">
              <a:lnSpc>
                <a:spcPct val="100000"/>
              </a:lnSpc>
              <a:spcBef>
                <a:spcPts val="100"/>
              </a:spcBef>
              <a:buClr>
                <a:srgbClr val="797979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empresas </a:t>
            </a:r>
            <a:r>
              <a:rPr sz="2400" spc="-10" dirty="0">
                <a:latin typeface="Calibri"/>
                <a:cs typeface="Calibri"/>
              </a:rPr>
              <a:t>estão sempre tentando </a:t>
            </a:r>
            <a:r>
              <a:rPr sz="2400" b="1" spc="-10" dirty="0">
                <a:latin typeface="Calibri"/>
                <a:cs typeface="Calibri"/>
              </a:rPr>
              <a:t>melhorar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eficiência </a:t>
            </a:r>
            <a:r>
              <a:rPr sz="2400" spc="-5" dirty="0">
                <a:latin typeface="Calibri"/>
                <a:cs typeface="Calibri"/>
              </a:rPr>
              <a:t>de suas </a:t>
            </a:r>
            <a:r>
              <a:rPr sz="2400" spc="-15" dirty="0">
                <a:latin typeface="Calibri"/>
                <a:cs typeface="Calibri"/>
              </a:rPr>
              <a:t>operações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fim de conseguir </a:t>
            </a:r>
            <a:r>
              <a:rPr sz="2400" dirty="0">
                <a:latin typeface="Calibri"/>
                <a:cs typeface="Calibri"/>
              </a:rPr>
              <a:t>maior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lucratividade</a:t>
            </a:r>
            <a:endParaRPr sz="2400">
              <a:latin typeface="Calibri"/>
              <a:cs typeface="Calibri"/>
            </a:endParaRPr>
          </a:p>
          <a:p>
            <a:pPr marL="241300" marR="74930" indent="-229235">
              <a:lnSpc>
                <a:spcPct val="100000"/>
              </a:lnSpc>
              <a:spcBef>
                <a:spcPts val="580"/>
              </a:spcBef>
              <a:buClr>
                <a:srgbClr val="797979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Das </a:t>
            </a:r>
            <a:r>
              <a:rPr sz="2400" spc="-15" dirty="0">
                <a:latin typeface="Calibri"/>
                <a:cs typeface="Calibri"/>
              </a:rPr>
              <a:t>ferramentas </a:t>
            </a:r>
            <a:r>
              <a:rPr sz="2400" spc="-5" dirty="0">
                <a:latin typeface="Calibri"/>
                <a:cs typeface="Calibri"/>
              </a:rPr>
              <a:t>de que os </a:t>
            </a:r>
            <a:r>
              <a:rPr sz="2400" spc="-10" dirty="0">
                <a:latin typeface="Calibri"/>
                <a:cs typeface="Calibri"/>
              </a:rPr>
              <a:t>administradores </a:t>
            </a:r>
            <a:r>
              <a:rPr sz="2400" spc="-5" dirty="0">
                <a:latin typeface="Calibri"/>
                <a:cs typeface="Calibri"/>
              </a:rPr>
              <a:t>dispõem,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tecnologias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os SI </a:t>
            </a:r>
            <a:r>
              <a:rPr sz="2400" spc="-10" dirty="0">
                <a:latin typeface="Calibri"/>
                <a:cs typeface="Calibri"/>
              </a:rPr>
              <a:t>estão </a:t>
            </a:r>
            <a:r>
              <a:rPr sz="2400" spc="-15" dirty="0">
                <a:latin typeface="Calibri"/>
                <a:cs typeface="Calibri"/>
              </a:rPr>
              <a:t>entre </a:t>
            </a:r>
            <a:r>
              <a:rPr sz="2400" dirty="0">
                <a:latin typeface="Calibri"/>
                <a:cs typeface="Calibri"/>
              </a:rPr>
              <a:t>as mais </a:t>
            </a:r>
            <a:r>
              <a:rPr sz="2400" spc="-10" dirty="0">
                <a:latin typeface="Calibri"/>
                <a:cs typeface="Calibri"/>
              </a:rPr>
              <a:t>importantes </a:t>
            </a:r>
            <a:r>
              <a:rPr sz="2400" spc="-15" dirty="0">
                <a:latin typeface="Calibri"/>
                <a:cs typeface="Calibri"/>
              </a:rPr>
              <a:t>para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atingir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altos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níveis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 </a:t>
            </a:r>
            <a:r>
              <a:rPr sz="2400" b="1" spc="-5" dirty="0">
                <a:latin typeface="Calibri"/>
                <a:cs typeface="Calibri"/>
              </a:rPr>
              <a:t>eficiência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0" dirty="0">
                <a:latin typeface="Calibri"/>
                <a:cs typeface="Calibri"/>
              </a:rPr>
              <a:t>produtividade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operações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ct val="100000"/>
              </a:lnSpc>
              <a:spcBef>
                <a:spcPts val="580"/>
              </a:spcBef>
              <a:buClr>
                <a:srgbClr val="797979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spc="-15" dirty="0">
                <a:latin typeface="Calibri"/>
                <a:cs typeface="Calibri"/>
              </a:rPr>
              <a:t>WalMart, </a:t>
            </a:r>
            <a:r>
              <a:rPr sz="2400" dirty="0">
                <a:latin typeface="Calibri"/>
                <a:cs typeface="Calibri"/>
              </a:rPr>
              <a:t>o maior </a:t>
            </a:r>
            <a:r>
              <a:rPr sz="2400" spc="-15" dirty="0">
                <a:latin typeface="Calibri"/>
                <a:cs typeface="Calibri"/>
              </a:rPr>
              <a:t>varejista </a:t>
            </a:r>
            <a:r>
              <a:rPr sz="2400" spc="-5" dirty="0">
                <a:latin typeface="Calibri"/>
                <a:cs typeface="Calibri"/>
              </a:rPr>
              <a:t>do </a:t>
            </a:r>
            <a:r>
              <a:rPr sz="2400" spc="-10" dirty="0">
                <a:latin typeface="Calibri"/>
                <a:cs typeface="Calibri"/>
              </a:rPr>
              <a:t>planeta, </a:t>
            </a:r>
            <a:r>
              <a:rPr sz="2400" spc="-15" dirty="0">
                <a:latin typeface="Calibri"/>
                <a:cs typeface="Calibri"/>
              </a:rPr>
              <a:t>oferece </a:t>
            </a:r>
            <a:r>
              <a:rPr sz="2400" spc="-5" dirty="0">
                <a:latin typeface="Calibri"/>
                <a:cs typeface="Calibri"/>
              </a:rPr>
              <a:t>um bom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exemplo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como </a:t>
            </a:r>
            <a:r>
              <a:rPr sz="2400" spc="-5" dirty="0">
                <a:latin typeface="Calibri"/>
                <a:cs typeface="Calibri"/>
              </a:rPr>
              <a:t>os SI, </a:t>
            </a:r>
            <a:r>
              <a:rPr sz="2400" dirty="0">
                <a:latin typeface="Calibri"/>
                <a:cs typeface="Calibri"/>
              </a:rPr>
              <a:t>aliados as </a:t>
            </a:r>
            <a:r>
              <a:rPr sz="2400" spc="-15" dirty="0">
                <a:latin typeface="Calibri"/>
                <a:cs typeface="Calibri"/>
              </a:rPr>
              <a:t>práticas </a:t>
            </a:r>
            <a:r>
              <a:rPr sz="2400" spc="-5" dirty="0">
                <a:latin typeface="Calibri"/>
                <a:cs typeface="Calibri"/>
              </a:rPr>
              <a:t>empresariais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brilhantes </a:t>
            </a:r>
            <a:r>
              <a:rPr sz="2400" dirty="0">
                <a:latin typeface="Calibri"/>
                <a:cs typeface="Calibri"/>
              </a:rPr>
              <a:t>e a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0" dirty="0">
                <a:latin typeface="Calibri"/>
                <a:cs typeface="Calibri"/>
              </a:rPr>
              <a:t>administração </a:t>
            </a:r>
            <a:r>
              <a:rPr sz="2400" spc="-15" dirty="0">
                <a:latin typeface="Calibri"/>
                <a:cs typeface="Calibri"/>
              </a:rPr>
              <a:t>colaborativa, </a:t>
            </a:r>
            <a:r>
              <a:rPr sz="2400" dirty="0">
                <a:latin typeface="Calibri"/>
                <a:cs typeface="Calibri"/>
              </a:rPr>
              <a:t>é </a:t>
            </a:r>
            <a:r>
              <a:rPr sz="2400" spc="-5" dirty="0">
                <a:latin typeface="Calibri"/>
                <a:cs typeface="Calibri"/>
              </a:rPr>
              <a:t>capaz de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atingir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uma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eficiência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operacional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mundial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722"/>
            <a:ext cx="71685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95" dirty="0">
                <a:latin typeface="Cambria"/>
                <a:cs typeface="Cambria"/>
              </a:rPr>
              <a:t>E</a:t>
            </a:r>
            <a:r>
              <a:rPr b="0" spc="-170" dirty="0">
                <a:latin typeface="Cambria"/>
                <a:cs typeface="Cambria"/>
              </a:rPr>
              <a:t>x</a:t>
            </a:r>
            <a:r>
              <a:rPr b="0" spc="-100" dirty="0">
                <a:latin typeface="Cambria"/>
                <a:cs typeface="Cambria"/>
              </a:rPr>
              <a:t>em</a:t>
            </a:r>
            <a:r>
              <a:rPr b="0" spc="-95" dirty="0">
                <a:latin typeface="Cambria"/>
                <a:cs typeface="Cambria"/>
              </a:rPr>
              <a:t>p</a:t>
            </a:r>
            <a:r>
              <a:rPr b="0" spc="-105" dirty="0">
                <a:latin typeface="Cambria"/>
                <a:cs typeface="Cambria"/>
              </a:rPr>
              <a:t>l</a:t>
            </a:r>
            <a:r>
              <a:rPr b="0" dirty="0">
                <a:latin typeface="Cambria"/>
                <a:cs typeface="Cambria"/>
              </a:rPr>
              <a:t>o</a:t>
            </a:r>
            <a:r>
              <a:rPr b="0" spc="-235" dirty="0">
                <a:latin typeface="Cambria"/>
                <a:cs typeface="Cambria"/>
              </a:rPr>
              <a:t> </a:t>
            </a:r>
            <a:r>
              <a:rPr b="0" spc="-240" dirty="0">
                <a:latin typeface="Cambria"/>
                <a:cs typeface="Cambria"/>
              </a:rPr>
              <a:t>W</a:t>
            </a:r>
            <a:r>
              <a:rPr b="0" spc="-105" dirty="0">
                <a:latin typeface="Cambria"/>
                <a:cs typeface="Cambria"/>
              </a:rPr>
              <a:t>al</a:t>
            </a:r>
            <a:r>
              <a:rPr b="0" spc="-90" dirty="0">
                <a:latin typeface="Cambria"/>
                <a:cs typeface="Cambria"/>
              </a:rPr>
              <a:t>-</a:t>
            </a:r>
            <a:r>
              <a:rPr b="0" spc="-95" dirty="0">
                <a:latin typeface="Cambria"/>
                <a:cs typeface="Cambria"/>
              </a:rPr>
              <a:t>M</a:t>
            </a:r>
            <a:r>
              <a:rPr b="0" spc="-105" dirty="0">
                <a:latin typeface="Cambria"/>
                <a:cs typeface="Cambria"/>
              </a:rPr>
              <a:t>ar</a:t>
            </a:r>
            <a:r>
              <a:rPr b="0" dirty="0">
                <a:latin typeface="Cambria"/>
                <a:cs typeface="Cambria"/>
              </a:rPr>
              <a:t>t</a:t>
            </a:r>
            <a:r>
              <a:rPr b="0" spc="-220" dirty="0">
                <a:latin typeface="Cambria"/>
                <a:cs typeface="Cambria"/>
              </a:rPr>
              <a:t> </a:t>
            </a:r>
            <a:r>
              <a:rPr b="0" spc="-100" dirty="0">
                <a:latin typeface="Cambria"/>
                <a:cs typeface="Cambria"/>
              </a:rPr>
              <a:t>(</a:t>
            </a:r>
            <a:r>
              <a:rPr b="0" spc="-95" dirty="0">
                <a:latin typeface="Cambria"/>
                <a:cs typeface="Cambria"/>
              </a:rPr>
              <a:t>E</a:t>
            </a:r>
            <a:r>
              <a:rPr b="0" spc="-170" dirty="0">
                <a:latin typeface="Cambria"/>
                <a:cs typeface="Cambria"/>
              </a:rPr>
              <a:t>x</a:t>
            </a:r>
            <a:r>
              <a:rPr b="0" spc="-95" dirty="0">
                <a:latin typeface="Cambria"/>
                <a:cs typeface="Cambria"/>
              </a:rPr>
              <a:t>c</a:t>
            </a:r>
            <a:r>
              <a:rPr b="0" spc="-100" dirty="0">
                <a:latin typeface="Cambria"/>
                <a:cs typeface="Cambria"/>
              </a:rPr>
              <a:t>e</a:t>
            </a:r>
            <a:r>
              <a:rPr b="0" spc="-105" dirty="0">
                <a:latin typeface="Cambria"/>
                <a:cs typeface="Cambria"/>
              </a:rPr>
              <a:t>l</a:t>
            </a:r>
            <a:r>
              <a:rPr b="0" spc="-100" dirty="0">
                <a:latin typeface="Cambria"/>
                <a:cs typeface="Cambria"/>
              </a:rPr>
              <a:t>ên</a:t>
            </a:r>
            <a:r>
              <a:rPr b="0" spc="-95" dirty="0">
                <a:latin typeface="Cambria"/>
                <a:cs typeface="Cambria"/>
              </a:rPr>
              <a:t>c</a:t>
            </a:r>
            <a:r>
              <a:rPr b="0" spc="-100" dirty="0">
                <a:latin typeface="Cambria"/>
                <a:cs typeface="Cambria"/>
              </a:rPr>
              <a:t>i</a:t>
            </a:r>
            <a:r>
              <a:rPr b="0" dirty="0">
                <a:latin typeface="Cambria"/>
                <a:cs typeface="Cambria"/>
              </a:rPr>
              <a:t>a</a:t>
            </a:r>
            <a:r>
              <a:rPr b="0" spc="-254" dirty="0">
                <a:latin typeface="Cambria"/>
                <a:cs typeface="Cambria"/>
              </a:rPr>
              <a:t> </a:t>
            </a:r>
            <a:r>
              <a:rPr b="0" spc="-105" dirty="0">
                <a:latin typeface="Cambria"/>
                <a:cs typeface="Cambria"/>
              </a:rPr>
              <a:t>O</a:t>
            </a:r>
            <a:r>
              <a:rPr b="0" spc="-95" dirty="0">
                <a:latin typeface="Cambria"/>
                <a:cs typeface="Cambria"/>
              </a:rPr>
              <a:t>p</a:t>
            </a:r>
            <a:r>
              <a:rPr b="0" spc="-100" dirty="0">
                <a:latin typeface="Cambria"/>
                <a:cs typeface="Cambria"/>
              </a:rPr>
              <a:t>e</a:t>
            </a:r>
            <a:r>
              <a:rPr b="0" spc="-165" dirty="0">
                <a:latin typeface="Cambria"/>
                <a:cs typeface="Cambria"/>
              </a:rPr>
              <a:t>r</a:t>
            </a:r>
            <a:r>
              <a:rPr b="0" spc="-105" dirty="0">
                <a:latin typeface="Cambria"/>
                <a:cs typeface="Cambria"/>
              </a:rPr>
              <a:t>a</a:t>
            </a:r>
            <a:r>
              <a:rPr b="0" spc="-95" dirty="0">
                <a:latin typeface="Cambria"/>
                <a:cs typeface="Cambria"/>
              </a:rPr>
              <a:t>c</a:t>
            </a:r>
            <a:r>
              <a:rPr b="0" spc="-100" dirty="0">
                <a:latin typeface="Cambria"/>
                <a:cs typeface="Cambria"/>
              </a:rPr>
              <a:t>i</a:t>
            </a:r>
            <a:r>
              <a:rPr b="0" spc="-95" dirty="0">
                <a:latin typeface="Cambria"/>
                <a:cs typeface="Cambria"/>
              </a:rPr>
              <a:t>o</a:t>
            </a:r>
            <a:r>
              <a:rPr b="0" spc="-100" dirty="0">
                <a:latin typeface="Cambria"/>
                <a:cs typeface="Cambria"/>
              </a:rPr>
              <a:t>n</a:t>
            </a:r>
            <a:r>
              <a:rPr b="0" spc="-105" dirty="0">
                <a:latin typeface="Cambria"/>
                <a:cs typeface="Cambria"/>
              </a:rPr>
              <a:t>al</a:t>
            </a:r>
            <a:r>
              <a:rPr b="0" dirty="0">
                <a:latin typeface="Cambria"/>
                <a:cs typeface="Cambria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200900" cy="217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95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latin typeface="Calibri"/>
                <a:cs typeface="Calibri"/>
              </a:rPr>
              <a:t>Empresa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possui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sistema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RetailLink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conecta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digitalmente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os </a:t>
            </a:r>
            <a:r>
              <a:rPr sz="2200" spc="-10" dirty="0">
                <a:latin typeface="Calibri"/>
                <a:cs typeface="Calibri"/>
              </a:rPr>
              <a:t>fornecedores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cada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uma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lojas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WalMart</a:t>
            </a:r>
            <a:r>
              <a:rPr sz="2200" spc="-5" dirty="0">
                <a:latin typeface="Calibri"/>
                <a:cs typeface="Calibri"/>
              </a:rPr>
              <a:t> espalhadas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ao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redor</a:t>
            </a:r>
            <a:r>
              <a:rPr sz="2200" spc="-5" dirty="0">
                <a:latin typeface="Calibri"/>
                <a:cs typeface="Calibri"/>
              </a:rPr>
              <a:t> mundo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97979"/>
              </a:buClr>
              <a:buFont typeface="Arial MT"/>
              <a:buChar char="•"/>
            </a:pPr>
            <a:endParaRPr sz="3000">
              <a:latin typeface="Calibri"/>
              <a:cs typeface="Calibri"/>
            </a:endParaRPr>
          </a:p>
          <a:p>
            <a:pPr marL="228600" marR="383540" indent="-228600">
              <a:lnSpc>
                <a:spcPct val="100000"/>
              </a:lnSpc>
              <a:spcBef>
                <a:spcPts val="5"/>
              </a:spcBef>
              <a:buClr>
                <a:srgbClr val="797979"/>
              </a:buClr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200" dirty="0">
                <a:latin typeface="Calibri"/>
                <a:cs typeface="Calibri"/>
              </a:rPr>
              <a:t>Assim </a:t>
            </a:r>
            <a:r>
              <a:rPr sz="2200" spc="-5" dirty="0">
                <a:latin typeface="Calibri"/>
                <a:cs typeface="Calibri"/>
              </a:rPr>
              <a:t>que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cliente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compra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um </a:t>
            </a:r>
            <a:r>
              <a:rPr sz="2200" spc="-10" dirty="0">
                <a:latin typeface="Calibri"/>
                <a:cs typeface="Calibri"/>
              </a:rPr>
              <a:t>artigo,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fornecedor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fica</a:t>
            </a:r>
            <a:endParaRPr sz="2200">
              <a:latin typeface="Calibri"/>
              <a:cs typeface="Calibri"/>
            </a:endParaRPr>
          </a:p>
          <a:p>
            <a:pPr marR="320675" algn="ctr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sabendo</a:t>
            </a:r>
            <a:r>
              <a:rPr sz="2200" spc="-10" dirty="0">
                <a:latin typeface="Calibri"/>
                <a:cs typeface="Calibri"/>
              </a:rPr>
              <a:t> que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deve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enviar um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substituto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para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prateleira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722"/>
            <a:ext cx="9677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D</a:t>
            </a:r>
            <a:r>
              <a:rPr spc="-95" dirty="0"/>
              <a:t>a</a:t>
            </a:r>
            <a:r>
              <a:rPr spc="-100" dirty="0"/>
              <a:t>d</a:t>
            </a:r>
            <a:r>
              <a:rPr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9787" y="1940788"/>
            <a:ext cx="6782434" cy="299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50000"/>
              </a:lnSpc>
              <a:spcBef>
                <a:spcPts val="100"/>
              </a:spcBef>
            </a:pPr>
            <a:r>
              <a:rPr sz="2600" spc="-5" dirty="0">
                <a:latin typeface="Calibri"/>
                <a:cs typeface="Calibri"/>
              </a:rPr>
              <a:t>Define-se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dado </a:t>
            </a:r>
            <a:r>
              <a:rPr sz="2600" spc="-10" dirty="0">
                <a:latin typeface="Calibri"/>
                <a:cs typeface="Calibri"/>
              </a:rPr>
              <a:t>como </a:t>
            </a:r>
            <a:r>
              <a:rPr sz="2600" spc="-20" dirty="0">
                <a:latin typeface="Calibri"/>
                <a:cs typeface="Calibri"/>
              </a:rPr>
              <a:t>fatos, </a:t>
            </a:r>
            <a:r>
              <a:rPr sz="2600" spc="-10" dirty="0">
                <a:latin typeface="Calibri"/>
                <a:cs typeface="Calibri"/>
              </a:rPr>
              <a:t>valores, observações 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medidas </a:t>
            </a:r>
            <a:r>
              <a:rPr sz="2600" spc="-5" dirty="0">
                <a:latin typeface="Calibri"/>
                <a:cs typeface="Calibri"/>
              </a:rPr>
              <a:t>que não </a:t>
            </a:r>
            <a:r>
              <a:rPr sz="2600" spc="-15" dirty="0">
                <a:latin typeface="Calibri"/>
                <a:cs typeface="Calibri"/>
              </a:rPr>
              <a:t>estão </a:t>
            </a:r>
            <a:r>
              <a:rPr sz="2600" spc="-10" dirty="0">
                <a:latin typeface="Calibri"/>
                <a:cs typeface="Calibri"/>
              </a:rPr>
              <a:t>organizadas. </a:t>
            </a:r>
            <a:r>
              <a:rPr sz="2600" spc="-5" dirty="0">
                <a:latin typeface="Calibri"/>
                <a:cs typeface="Calibri"/>
              </a:rPr>
              <a:t>Define-se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informação </a:t>
            </a:r>
            <a:r>
              <a:rPr sz="2600" spc="-10" dirty="0">
                <a:latin typeface="Calibri"/>
                <a:cs typeface="Calibri"/>
              </a:rPr>
              <a:t>como </a:t>
            </a:r>
            <a:r>
              <a:rPr sz="2600" dirty="0">
                <a:latin typeface="Calibri"/>
                <a:cs typeface="Calibri"/>
              </a:rPr>
              <a:t>o </a:t>
            </a:r>
            <a:r>
              <a:rPr sz="2600" spc="-5" dirty="0">
                <a:latin typeface="Calibri"/>
                <a:cs typeface="Calibri"/>
              </a:rPr>
              <a:t>dado </a:t>
            </a:r>
            <a:r>
              <a:rPr sz="2600" spc="-10" dirty="0">
                <a:latin typeface="Calibri"/>
                <a:cs typeface="Calibri"/>
              </a:rPr>
              <a:t>processado, </a:t>
            </a:r>
            <a:r>
              <a:rPr sz="2600" spc="-5" dirty="0">
                <a:latin typeface="Calibri"/>
                <a:cs typeface="Calibri"/>
              </a:rPr>
              <a:t>ou seja, </a:t>
            </a:r>
            <a:r>
              <a:rPr sz="2600" dirty="0">
                <a:latin typeface="Calibri"/>
                <a:cs typeface="Calibri"/>
              </a:rPr>
              <a:t> aquele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que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foi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organizado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interpretado,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filtrado, 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analisado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5" dirty="0">
                <a:latin typeface="Calibri"/>
                <a:cs typeface="Calibri"/>
              </a:rPr>
              <a:t>resumido.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06611" y="5714200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fld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3578"/>
            <a:ext cx="628078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b="0" spc="-100" dirty="0">
                <a:latin typeface="Cambria"/>
                <a:cs typeface="Cambria"/>
              </a:rPr>
              <a:t>N</a:t>
            </a:r>
            <a:r>
              <a:rPr b="0" spc="-145" dirty="0">
                <a:latin typeface="Cambria"/>
                <a:cs typeface="Cambria"/>
              </a:rPr>
              <a:t>o</a:t>
            </a:r>
            <a:r>
              <a:rPr b="0" spc="-155" dirty="0">
                <a:latin typeface="Cambria"/>
                <a:cs typeface="Cambria"/>
              </a:rPr>
              <a:t>v</a:t>
            </a:r>
            <a:r>
              <a:rPr b="0" spc="-105" dirty="0">
                <a:latin typeface="Cambria"/>
                <a:cs typeface="Cambria"/>
              </a:rPr>
              <a:t>o</a:t>
            </a:r>
            <a:r>
              <a:rPr b="0" dirty="0">
                <a:latin typeface="Cambria"/>
                <a:cs typeface="Cambria"/>
              </a:rPr>
              <a:t>s</a:t>
            </a:r>
            <a:r>
              <a:rPr b="0" spc="-240" dirty="0">
                <a:latin typeface="Cambria"/>
                <a:cs typeface="Cambria"/>
              </a:rPr>
              <a:t> </a:t>
            </a:r>
            <a:r>
              <a:rPr b="0" spc="-95" dirty="0">
                <a:latin typeface="Cambria"/>
                <a:cs typeface="Cambria"/>
              </a:rPr>
              <a:t>p</a:t>
            </a:r>
            <a:r>
              <a:rPr b="0" spc="-150" dirty="0">
                <a:latin typeface="Cambria"/>
                <a:cs typeface="Cambria"/>
              </a:rPr>
              <a:t>r</a:t>
            </a:r>
            <a:r>
              <a:rPr b="0" spc="-100" dirty="0">
                <a:latin typeface="Cambria"/>
                <a:cs typeface="Cambria"/>
              </a:rPr>
              <a:t>od</a:t>
            </a:r>
            <a:r>
              <a:rPr b="0" spc="-105" dirty="0">
                <a:latin typeface="Cambria"/>
                <a:cs typeface="Cambria"/>
              </a:rPr>
              <a:t>u</a:t>
            </a:r>
            <a:r>
              <a:rPr b="0" spc="-130" dirty="0">
                <a:latin typeface="Cambria"/>
                <a:cs typeface="Cambria"/>
              </a:rPr>
              <a:t>t</a:t>
            </a:r>
            <a:r>
              <a:rPr b="0" spc="-105" dirty="0">
                <a:latin typeface="Cambria"/>
                <a:cs typeface="Cambria"/>
              </a:rPr>
              <a:t>o</a:t>
            </a:r>
            <a:r>
              <a:rPr b="0" spc="-100" dirty="0">
                <a:latin typeface="Cambria"/>
                <a:cs typeface="Cambria"/>
              </a:rPr>
              <a:t>s</a:t>
            </a:r>
            <a:r>
              <a:rPr b="0" dirty="0">
                <a:latin typeface="Cambria"/>
                <a:cs typeface="Cambria"/>
              </a:rPr>
              <a:t>,</a:t>
            </a:r>
            <a:r>
              <a:rPr b="0" spc="-250" dirty="0">
                <a:latin typeface="Cambria"/>
                <a:cs typeface="Cambria"/>
              </a:rPr>
              <a:t> </a:t>
            </a:r>
            <a:r>
              <a:rPr b="0" spc="-100" dirty="0">
                <a:latin typeface="Cambria"/>
                <a:cs typeface="Cambria"/>
              </a:rPr>
              <a:t>se</a:t>
            </a:r>
            <a:r>
              <a:rPr b="0" spc="-105" dirty="0">
                <a:latin typeface="Cambria"/>
                <a:cs typeface="Cambria"/>
              </a:rPr>
              <a:t>r</a:t>
            </a:r>
            <a:r>
              <a:rPr b="0" spc="-95" dirty="0">
                <a:latin typeface="Cambria"/>
                <a:cs typeface="Cambria"/>
              </a:rPr>
              <a:t>v</a:t>
            </a:r>
            <a:r>
              <a:rPr b="0" spc="-100" dirty="0">
                <a:latin typeface="Cambria"/>
                <a:cs typeface="Cambria"/>
              </a:rPr>
              <a:t>i</a:t>
            </a:r>
            <a:r>
              <a:rPr b="0" spc="-95" dirty="0">
                <a:latin typeface="Cambria"/>
                <a:cs typeface="Cambria"/>
              </a:rPr>
              <a:t>ç</a:t>
            </a:r>
            <a:r>
              <a:rPr b="0" spc="-100" dirty="0">
                <a:latin typeface="Cambria"/>
                <a:cs typeface="Cambria"/>
              </a:rPr>
              <a:t>o</a:t>
            </a:r>
            <a:r>
              <a:rPr b="0" dirty="0">
                <a:latin typeface="Cambria"/>
                <a:cs typeface="Cambria"/>
              </a:rPr>
              <a:t>s</a:t>
            </a:r>
            <a:r>
              <a:rPr b="0" spc="-250" dirty="0">
                <a:latin typeface="Cambria"/>
                <a:cs typeface="Cambria"/>
              </a:rPr>
              <a:t> </a:t>
            </a:r>
            <a:r>
              <a:rPr b="0" dirty="0">
                <a:latin typeface="Cambria"/>
                <a:cs typeface="Cambria"/>
              </a:rPr>
              <a:t>e</a:t>
            </a:r>
            <a:r>
              <a:rPr b="0" spc="-204" dirty="0">
                <a:latin typeface="Cambria"/>
                <a:cs typeface="Cambria"/>
              </a:rPr>
              <a:t> </a:t>
            </a:r>
            <a:r>
              <a:rPr b="0" spc="-100" dirty="0">
                <a:latin typeface="Cambria"/>
                <a:cs typeface="Cambria"/>
              </a:rPr>
              <a:t>mode</a:t>
            </a:r>
            <a:r>
              <a:rPr b="0" spc="-105" dirty="0">
                <a:latin typeface="Cambria"/>
                <a:cs typeface="Cambria"/>
              </a:rPr>
              <a:t>l</a:t>
            </a:r>
            <a:r>
              <a:rPr b="0" spc="-100" dirty="0">
                <a:latin typeface="Cambria"/>
                <a:cs typeface="Cambria"/>
              </a:rPr>
              <a:t>o</a:t>
            </a:r>
            <a:r>
              <a:rPr b="0" dirty="0">
                <a:latin typeface="Cambria"/>
                <a:cs typeface="Cambria"/>
              </a:rPr>
              <a:t>s</a:t>
            </a:r>
            <a:r>
              <a:rPr b="0" spc="-225" dirty="0">
                <a:latin typeface="Cambria"/>
                <a:cs typeface="Cambria"/>
              </a:rPr>
              <a:t> </a:t>
            </a:r>
            <a:r>
              <a:rPr b="0" spc="-100" dirty="0">
                <a:latin typeface="Cambria"/>
                <a:cs typeface="Cambria"/>
              </a:rPr>
              <a:t>d</a:t>
            </a:r>
            <a:r>
              <a:rPr b="0" dirty="0">
                <a:latin typeface="Cambria"/>
                <a:cs typeface="Cambria"/>
              </a:rPr>
              <a:t>e  </a:t>
            </a:r>
            <a:r>
              <a:rPr b="0" spc="-85" dirty="0">
                <a:latin typeface="Cambria"/>
                <a:cs typeface="Cambria"/>
              </a:rPr>
              <a:t>negócios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301865" cy="2842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95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tecnologias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são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principal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ferramenta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empresas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dispõem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para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criar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novos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produtos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serviços,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assim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modelos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negócios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inteiramente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novos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97979"/>
              </a:buClr>
              <a:buFont typeface="Arial MT"/>
              <a:buChar char="•"/>
            </a:pPr>
            <a:endParaRPr sz="3000">
              <a:latin typeface="Calibri"/>
              <a:cs typeface="Calibri"/>
            </a:endParaRPr>
          </a:p>
          <a:p>
            <a:pPr marL="241300" marR="90805" indent="-229235">
              <a:lnSpc>
                <a:spcPct val="100000"/>
              </a:lnSpc>
              <a:spcBef>
                <a:spcPts val="5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latin typeface="Calibri"/>
                <a:cs typeface="Calibri"/>
              </a:rPr>
              <a:t>Ex: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Apple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Inc.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transformou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velho</a:t>
            </a:r>
            <a:r>
              <a:rPr sz="2200" spc="-5" dirty="0">
                <a:latin typeface="Calibri"/>
                <a:cs typeface="Calibri"/>
              </a:rPr>
              <a:t> modelo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0" dirty="0">
                <a:latin typeface="Calibri"/>
                <a:cs typeface="Calibri"/>
              </a:rPr>
              <a:t>negócio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distribuição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0" dirty="0">
                <a:latin typeface="Calibri"/>
                <a:cs typeface="Calibri"/>
              </a:rPr>
              <a:t>música,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baseado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disco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vinil,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fitas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cassetes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CDs,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em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distribuição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legal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on-line,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baseado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própria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plataforma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tecnológica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iPod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lnSpc>
                <a:spcPct val="100000"/>
              </a:lnSpc>
              <a:spcBef>
                <a:spcPts val="105"/>
              </a:spcBef>
            </a:pPr>
            <a:r>
              <a:rPr b="0" spc="-100" dirty="0">
                <a:latin typeface="Cambria"/>
                <a:cs typeface="Cambria"/>
              </a:rPr>
              <a:t>Relacionamento</a:t>
            </a:r>
            <a:r>
              <a:rPr b="0" spc="-250" dirty="0">
                <a:latin typeface="Cambria"/>
                <a:cs typeface="Cambria"/>
              </a:rPr>
              <a:t> </a:t>
            </a:r>
            <a:r>
              <a:rPr b="0" spc="-75" dirty="0">
                <a:latin typeface="Cambria"/>
                <a:cs typeface="Cambria"/>
              </a:rPr>
              <a:t>mais</a:t>
            </a:r>
            <a:r>
              <a:rPr b="0" spc="-220" dirty="0">
                <a:latin typeface="Cambria"/>
                <a:cs typeface="Cambria"/>
              </a:rPr>
              <a:t> </a:t>
            </a:r>
            <a:r>
              <a:rPr b="0" spc="-100" dirty="0">
                <a:latin typeface="Cambria"/>
                <a:cs typeface="Cambria"/>
              </a:rPr>
              <a:t>estreito</a:t>
            </a:r>
            <a:r>
              <a:rPr b="0" spc="-210" dirty="0">
                <a:latin typeface="Cambria"/>
                <a:cs typeface="Cambria"/>
              </a:rPr>
              <a:t> </a:t>
            </a:r>
            <a:r>
              <a:rPr b="0" spc="-65" dirty="0">
                <a:latin typeface="Cambria"/>
                <a:cs typeface="Cambria"/>
              </a:rPr>
              <a:t>com</a:t>
            </a:r>
            <a:r>
              <a:rPr b="0" spc="-229" dirty="0">
                <a:latin typeface="Cambria"/>
                <a:cs typeface="Cambria"/>
              </a:rPr>
              <a:t> </a:t>
            </a:r>
            <a:r>
              <a:rPr b="0" spc="-90" dirty="0">
                <a:latin typeface="Cambria"/>
                <a:cs typeface="Cambria"/>
              </a:rPr>
              <a:t>clientes</a:t>
            </a:r>
            <a:r>
              <a:rPr b="0" spc="-220" dirty="0">
                <a:latin typeface="Cambria"/>
                <a:cs typeface="Cambria"/>
              </a:rPr>
              <a:t> </a:t>
            </a:r>
            <a:r>
              <a:rPr b="0" dirty="0">
                <a:latin typeface="Cambria"/>
                <a:cs typeface="Cambria"/>
              </a:rPr>
              <a:t>e </a:t>
            </a:r>
            <a:r>
              <a:rPr b="0" spc="-690" dirty="0">
                <a:latin typeface="Cambria"/>
                <a:cs typeface="Cambria"/>
              </a:rPr>
              <a:t> </a:t>
            </a:r>
            <a:r>
              <a:rPr b="0" spc="-100" dirty="0">
                <a:latin typeface="Cambria"/>
                <a:cs typeface="Cambria"/>
              </a:rPr>
              <a:t>fornecedores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265670" cy="2842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95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Calibri"/>
                <a:cs typeface="Calibri"/>
              </a:rPr>
              <a:t>Quando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uma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empresa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conhece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verdade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seus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clientes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atende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bem,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jeito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eles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querem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atendidos,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reação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típica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deles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é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voltar </a:t>
            </a:r>
            <a:r>
              <a:rPr sz="2200" spc="-5" dirty="0">
                <a:latin typeface="Calibri"/>
                <a:cs typeface="Calibri"/>
              </a:rPr>
              <a:t>a essas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empresas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comprar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mais.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97979"/>
              </a:buClr>
              <a:buFont typeface="Arial MT"/>
              <a:buChar char="•"/>
            </a:pPr>
            <a:endParaRPr sz="3000" dirty="0">
              <a:latin typeface="Calibri"/>
              <a:cs typeface="Calibri"/>
            </a:endParaRPr>
          </a:p>
          <a:p>
            <a:pPr marL="241300" marR="55880" indent="-229235">
              <a:lnSpc>
                <a:spcPct val="100000"/>
              </a:lnSpc>
              <a:spcBef>
                <a:spcPts val="5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latin typeface="Calibri"/>
                <a:cs typeface="Calibri"/>
              </a:rPr>
              <a:t>Ex: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 err="1">
                <a:latin typeface="Calibri"/>
                <a:cs typeface="Calibri"/>
              </a:rPr>
              <a:t>Mandari</a:t>
            </a:r>
            <a:r>
              <a:rPr lang="pt-BR" sz="2200" spc="-5">
                <a:latin typeface="Calibri"/>
                <a:cs typeface="Calibri"/>
              </a:rPr>
              <a:t>n</a:t>
            </a:r>
            <a:r>
              <a:rPr sz="2200" spc="-5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Oriental,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em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Manhattan,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outros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hotéis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alto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luxo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são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bom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exemplo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0" dirty="0">
                <a:latin typeface="Calibri"/>
                <a:cs typeface="Calibri"/>
              </a:rPr>
              <a:t>como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tecnologias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os </a:t>
            </a:r>
            <a:r>
              <a:rPr sz="2200" spc="-10" dirty="0">
                <a:latin typeface="Calibri"/>
                <a:cs typeface="Calibri"/>
              </a:rPr>
              <a:t>SI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podem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ser usados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para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estreitar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relacionamento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clientes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613662"/>
            <a:ext cx="7110730" cy="2971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105"/>
              </a:spcBef>
              <a:buClr>
                <a:srgbClr val="797979"/>
              </a:buClr>
              <a:buFont typeface="Arial MT"/>
              <a:buChar char="•"/>
              <a:tabLst>
                <a:tab pos="241935" algn="l"/>
              </a:tabLst>
            </a:pPr>
            <a:r>
              <a:rPr sz="2300" spc="-5" dirty="0">
                <a:latin typeface="Calibri"/>
                <a:cs typeface="Calibri"/>
              </a:rPr>
              <a:t>Esses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hotéis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usam os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computadores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para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identificar</a:t>
            </a:r>
            <a:r>
              <a:rPr sz="2300" dirty="0">
                <a:latin typeface="Calibri"/>
                <a:cs typeface="Calibri"/>
              </a:rPr>
              <a:t> as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preferências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dos </a:t>
            </a:r>
            <a:r>
              <a:rPr sz="2300" dirty="0">
                <a:latin typeface="Calibri"/>
                <a:cs typeface="Calibri"/>
              </a:rPr>
              <a:t>hóspedes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– </a:t>
            </a:r>
            <a:r>
              <a:rPr sz="2300" spc="-5" dirty="0">
                <a:latin typeface="Calibri"/>
                <a:cs typeface="Calibri"/>
              </a:rPr>
              <a:t>por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exemplo,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qual </a:t>
            </a:r>
            <a:r>
              <a:rPr sz="2300" dirty="0">
                <a:latin typeface="Calibri"/>
                <a:cs typeface="Calibri"/>
              </a:rPr>
              <a:t>é a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sua 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temperatura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preferida</a:t>
            </a:r>
            <a:r>
              <a:rPr sz="2300" spc="-5" dirty="0">
                <a:latin typeface="Calibri"/>
                <a:cs typeface="Calibri"/>
              </a:rPr>
              <a:t> no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quarto,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sua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hora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de</a:t>
            </a:r>
            <a:r>
              <a:rPr sz="2300" spc="3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check-in</a:t>
            </a:r>
            <a:r>
              <a:rPr sz="2300" dirty="0">
                <a:latin typeface="Calibri"/>
                <a:cs typeface="Calibri"/>
              </a:rPr>
              <a:t>,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os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números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dos </a:t>
            </a:r>
            <a:r>
              <a:rPr sz="2300" spc="-10" dirty="0">
                <a:latin typeface="Calibri"/>
                <a:cs typeface="Calibri"/>
              </a:rPr>
              <a:t>telefones</a:t>
            </a:r>
            <a:r>
              <a:rPr sz="2300" dirty="0">
                <a:latin typeface="Calibri"/>
                <a:cs typeface="Calibri"/>
              </a:rPr>
              <a:t> mais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frequentemente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discados</a:t>
            </a:r>
            <a:r>
              <a:rPr sz="2300" dirty="0">
                <a:latin typeface="Calibri"/>
                <a:cs typeface="Calibri"/>
              </a:rPr>
              <a:t> e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seus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programas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TV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favoritos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797979"/>
              </a:buClr>
              <a:buFont typeface="Arial MT"/>
              <a:buChar char="•"/>
            </a:pPr>
            <a:endParaRPr sz="3150">
              <a:latin typeface="Calibri"/>
              <a:cs typeface="Calibri"/>
            </a:endParaRPr>
          </a:p>
          <a:p>
            <a:pPr marL="241300" marR="876935" indent="-229235">
              <a:lnSpc>
                <a:spcPct val="100000"/>
              </a:lnSpc>
              <a:buClr>
                <a:srgbClr val="797979"/>
              </a:buClr>
              <a:buFont typeface="Arial MT"/>
              <a:buChar char="•"/>
              <a:tabLst>
                <a:tab pos="241935" algn="l"/>
              </a:tabLst>
            </a:pPr>
            <a:r>
              <a:rPr sz="2300" spc="-5" dirty="0">
                <a:latin typeface="Calibri"/>
                <a:cs typeface="Calibri"/>
              </a:rPr>
              <a:t>Depois armazenam </a:t>
            </a:r>
            <a:r>
              <a:rPr sz="2300" dirty="0">
                <a:latin typeface="Calibri"/>
                <a:cs typeface="Calibri"/>
              </a:rPr>
              <a:t>esses dados em um </a:t>
            </a:r>
            <a:r>
              <a:rPr sz="2300" spc="-15" dirty="0">
                <a:latin typeface="Calibri"/>
                <a:cs typeface="Calibri"/>
              </a:rPr>
              <a:t>gigantesco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repositório </a:t>
            </a:r>
            <a:r>
              <a:rPr sz="2300" spc="-5" dirty="0">
                <a:latin typeface="Calibri"/>
                <a:cs typeface="Calibri"/>
              </a:rPr>
              <a:t>de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dados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5049773"/>
            <a:ext cx="7155815" cy="1078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100"/>
              </a:spcBef>
              <a:buClr>
                <a:srgbClr val="797979"/>
              </a:buClr>
              <a:buFont typeface="Arial MT"/>
              <a:buChar char="•"/>
              <a:tabLst>
                <a:tab pos="241935" algn="l"/>
              </a:tabLst>
            </a:pPr>
            <a:r>
              <a:rPr sz="2300" spc="-45" dirty="0">
                <a:latin typeface="Calibri"/>
                <a:cs typeface="Calibri"/>
              </a:rPr>
              <a:t>Todos</a:t>
            </a:r>
            <a:r>
              <a:rPr sz="2300" spc="-5" dirty="0">
                <a:latin typeface="Calibri"/>
                <a:cs typeface="Calibri"/>
              </a:rPr>
              <a:t> os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quartos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individuais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são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organizados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em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um </a:t>
            </a:r>
            <a:r>
              <a:rPr sz="2300" dirty="0">
                <a:latin typeface="Calibri"/>
                <a:cs typeface="Calibri"/>
              </a:rPr>
              <a:t> servidor</a:t>
            </a:r>
            <a:r>
              <a:rPr sz="2300" spc="-10" dirty="0">
                <a:latin typeface="Calibri"/>
                <a:cs typeface="Calibri"/>
              </a:rPr>
              <a:t> central,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maneira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que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podem ser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remotamente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monitorados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ou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controlados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68004" y="5692546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32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613661"/>
            <a:ext cx="7266940" cy="273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18795" indent="-229235" algn="just">
              <a:lnSpc>
                <a:spcPct val="100000"/>
              </a:lnSpc>
              <a:spcBef>
                <a:spcPts val="100"/>
              </a:spcBef>
              <a:buClr>
                <a:srgbClr val="797979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Quando um </a:t>
            </a:r>
            <a:r>
              <a:rPr sz="2400" spc="-10" dirty="0">
                <a:latin typeface="Calibri"/>
                <a:cs typeface="Calibri"/>
              </a:rPr>
              <a:t>cliente chega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um dos </a:t>
            </a:r>
            <a:r>
              <a:rPr sz="2400" spc="-10" dirty="0">
                <a:latin typeface="Calibri"/>
                <a:cs typeface="Calibri"/>
              </a:rPr>
              <a:t>hotéis,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sistema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automaticamente </a:t>
            </a:r>
            <a:r>
              <a:rPr sz="2400" dirty="0">
                <a:latin typeface="Calibri"/>
                <a:cs typeface="Calibri"/>
              </a:rPr>
              <a:t>muda as </a:t>
            </a:r>
            <a:r>
              <a:rPr sz="2400" spc="-10" dirty="0">
                <a:latin typeface="Calibri"/>
                <a:cs typeface="Calibri"/>
              </a:rPr>
              <a:t>condições </a:t>
            </a:r>
            <a:r>
              <a:rPr sz="2400" spc="-5" dirty="0">
                <a:latin typeface="Calibri"/>
                <a:cs typeface="Calibri"/>
              </a:rPr>
              <a:t>do </a:t>
            </a:r>
            <a:r>
              <a:rPr sz="2400" spc="-10" dirty="0">
                <a:latin typeface="Calibri"/>
                <a:cs typeface="Calibri"/>
              </a:rPr>
              <a:t>quarto com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 perfil </a:t>
            </a:r>
            <a:r>
              <a:rPr sz="2400" spc="-10" dirty="0">
                <a:latin typeface="Calibri"/>
                <a:cs typeface="Calibri"/>
              </a:rPr>
              <a:t>digital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cliente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97979"/>
              </a:buClr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241300" marR="5080" indent="-229235">
              <a:lnSpc>
                <a:spcPct val="100000"/>
              </a:lnSpc>
              <a:buClr>
                <a:srgbClr val="797979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sistema </a:t>
            </a:r>
            <a:r>
              <a:rPr sz="2400" spc="-5" dirty="0">
                <a:latin typeface="Calibri"/>
                <a:cs typeface="Calibri"/>
              </a:rPr>
              <a:t>pode, por </a:t>
            </a:r>
            <a:r>
              <a:rPr sz="2400" spc="-20" dirty="0">
                <a:latin typeface="Calibri"/>
                <a:cs typeface="Calibri"/>
              </a:rPr>
              <a:t>exemplo, </a:t>
            </a:r>
            <a:r>
              <a:rPr sz="2400" spc="-5" dirty="0">
                <a:latin typeface="Calibri"/>
                <a:cs typeface="Calibri"/>
              </a:rPr>
              <a:t>diminuir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luzes, ajustar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temperatura </a:t>
            </a:r>
            <a:r>
              <a:rPr sz="2400" spc="-5" dirty="0">
                <a:latin typeface="Calibri"/>
                <a:cs typeface="Calibri"/>
              </a:rPr>
              <a:t>do </a:t>
            </a:r>
            <a:r>
              <a:rPr sz="2400" spc="-10" dirty="0">
                <a:latin typeface="Calibri"/>
                <a:cs typeface="Calibri"/>
              </a:rPr>
              <a:t>quarto ou </a:t>
            </a:r>
            <a:r>
              <a:rPr sz="2400" spc="-5" dirty="0">
                <a:latin typeface="Calibri"/>
                <a:cs typeface="Calibri"/>
              </a:rPr>
              <a:t>selecionar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música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apropriada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4833366"/>
            <a:ext cx="71342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100"/>
              </a:spcBef>
              <a:buClr>
                <a:srgbClr val="797979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Os </a:t>
            </a:r>
            <a:r>
              <a:rPr sz="2400" spc="-10" dirty="0">
                <a:latin typeface="Calibri"/>
                <a:cs typeface="Calibri"/>
              </a:rPr>
              <a:t>hotéis </a:t>
            </a:r>
            <a:r>
              <a:rPr sz="2400" spc="-5" dirty="0">
                <a:latin typeface="Calibri"/>
                <a:cs typeface="Calibri"/>
              </a:rPr>
              <a:t>também </a:t>
            </a:r>
            <a:r>
              <a:rPr sz="2400" dirty="0">
                <a:latin typeface="Calibri"/>
                <a:cs typeface="Calibri"/>
              </a:rPr>
              <a:t>analisam </a:t>
            </a:r>
            <a:r>
              <a:rPr sz="2400" spc="-5" dirty="0">
                <a:latin typeface="Calibri"/>
                <a:cs typeface="Calibri"/>
              </a:rPr>
              <a:t>os dados </a:t>
            </a:r>
            <a:r>
              <a:rPr sz="2400" spc="-15" dirty="0">
                <a:latin typeface="Calibri"/>
                <a:cs typeface="Calibri"/>
              </a:rPr>
              <a:t>para </a:t>
            </a:r>
            <a:r>
              <a:rPr sz="2400" spc="-5" dirty="0">
                <a:latin typeface="Calibri"/>
                <a:cs typeface="Calibri"/>
              </a:rPr>
              <a:t>identificar os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melhores </a:t>
            </a:r>
            <a:r>
              <a:rPr sz="2400" spc="-10" dirty="0">
                <a:latin typeface="Calibri"/>
                <a:cs typeface="Calibri"/>
              </a:rPr>
              <a:t>clientes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desenvolver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campanhas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marketing </a:t>
            </a:r>
            <a:r>
              <a:rPr sz="2400" spc="-5" dirty="0">
                <a:latin typeface="Calibri"/>
                <a:cs typeface="Calibri"/>
              </a:rPr>
              <a:t>individualizadas, </a:t>
            </a:r>
            <a:r>
              <a:rPr sz="2400" spc="-10" dirty="0">
                <a:latin typeface="Calibri"/>
                <a:cs typeface="Calibri"/>
              </a:rPr>
              <a:t>com </a:t>
            </a:r>
            <a:r>
              <a:rPr sz="2400" spc="-5" dirty="0">
                <a:latin typeface="Calibri"/>
                <a:cs typeface="Calibri"/>
              </a:rPr>
              <a:t>base nas </a:t>
            </a:r>
            <a:r>
              <a:rPr sz="2400" spc="-15" dirty="0">
                <a:latin typeface="Calibri"/>
                <a:cs typeface="Calibri"/>
              </a:rPr>
              <a:t>preferências </a:t>
            </a:r>
            <a:r>
              <a:rPr sz="2400" spc="-10" dirty="0">
                <a:latin typeface="Calibri"/>
                <a:cs typeface="Calibri"/>
              </a:rPr>
              <a:t> reveladas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68004" y="5692546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33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722"/>
            <a:ext cx="44989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95" dirty="0">
                <a:latin typeface="Cambria"/>
                <a:cs typeface="Cambria"/>
              </a:rPr>
              <a:t>M</a:t>
            </a:r>
            <a:r>
              <a:rPr b="0" spc="-100" dirty="0">
                <a:latin typeface="Cambria"/>
                <a:cs typeface="Cambria"/>
              </a:rPr>
              <a:t>e</a:t>
            </a:r>
            <a:r>
              <a:rPr b="0" spc="-105" dirty="0">
                <a:latin typeface="Cambria"/>
                <a:cs typeface="Cambria"/>
              </a:rPr>
              <a:t>l</a:t>
            </a:r>
            <a:r>
              <a:rPr b="0" spc="-100" dirty="0">
                <a:latin typeface="Cambria"/>
                <a:cs typeface="Cambria"/>
              </a:rPr>
              <a:t>h</a:t>
            </a:r>
            <a:r>
              <a:rPr b="0" spc="-95" dirty="0">
                <a:latin typeface="Cambria"/>
                <a:cs typeface="Cambria"/>
              </a:rPr>
              <a:t>o</a:t>
            </a:r>
            <a:r>
              <a:rPr b="0" dirty="0">
                <a:latin typeface="Cambria"/>
                <a:cs typeface="Cambria"/>
              </a:rPr>
              <a:t>r</a:t>
            </a:r>
            <a:r>
              <a:rPr b="0" spc="-220" dirty="0">
                <a:latin typeface="Cambria"/>
                <a:cs typeface="Cambria"/>
              </a:rPr>
              <a:t> </a:t>
            </a:r>
            <a:r>
              <a:rPr b="0" spc="-125" dirty="0">
                <a:latin typeface="Cambria"/>
                <a:cs typeface="Cambria"/>
              </a:rPr>
              <a:t>t</a:t>
            </a:r>
            <a:r>
              <a:rPr b="0" spc="-95" dirty="0">
                <a:latin typeface="Cambria"/>
                <a:cs typeface="Cambria"/>
              </a:rPr>
              <a:t>o</a:t>
            </a:r>
            <a:r>
              <a:rPr b="0" spc="-100" dirty="0">
                <a:latin typeface="Cambria"/>
                <a:cs typeface="Cambria"/>
              </a:rPr>
              <a:t>m</a:t>
            </a:r>
            <a:r>
              <a:rPr b="0" spc="-105" dirty="0">
                <a:latin typeface="Cambria"/>
                <a:cs typeface="Cambria"/>
              </a:rPr>
              <a:t>a</a:t>
            </a:r>
            <a:r>
              <a:rPr b="0" spc="-100" dirty="0">
                <a:latin typeface="Cambria"/>
                <a:cs typeface="Cambria"/>
              </a:rPr>
              <a:t>d</a:t>
            </a:r>
            <a:r>
              <a:rPr b="0" dirty="0">
                <a:latin typeface="Cambria"/>
                <a:cs typeface="Cambria"/>
              </a:rPr>
              <a:t>a</a:t>
            </a:r>
            <a:r>
              <a:rPr b="0" spc="-229" dirty="0">
                <a:latin typeface="Cambria"/>
                <a:cs typeface="Cambria"/>
              </a:rPr>
              <a:t> </a:t>
            </a:r>
            <a:r>
              <a:rPr b="0" spc="-100" dirty="0">
                <a:latin typeface="Cambria"/>
                <a:cs typeface="Cambria"/>
              </a:rPr>
              <a:t>d</a:t>
            </a:r>
            <a:r>
              <a:rPr b="0" dirty="0">
                <a:latin typeface="Cambria"/>
                <a:cs typeface="Cambria"/>
              </a:rPr>
              <a:t>e</a:t>
            </a:r>
            <a:r>
              <a:rPr b="0" spc="-215" dirty="0">
                <a:latin typeface="Cambria"/>
                <a:cs typeface="Cambria"/>
              </a:rPr>
              <a:t> </a:t>
            </a:r>
            <a:r>
              <a:rPr b="0" spc="-95" dirty="0">
                <a:latin typeface="Cambria"/>
                <a:cs typeface="Cambria"/>
              </a:rPr>
              <a:t>D</a:t>
            </a:r>
            <a:r>
              <a:rPr b="0" spc="-100" dirty="0">
                <a:latin typeface="Cambria"/>
                <a:cs typeface="Cambria"/>
              </a:rPr>
              <a:t>e</a:t>
            </a:r>
            <a:r>
              <a:rPr b="0" spc="-95" dirty="0">
                <a:latin typeface="Cambria"/>
                <a:cs typeface="Cambria"/>
              </a:rPr>
              <a:t>c</a:t>
            </a:r>
            <a:r>
              <a:rPr b="0" spc="-100" dirty="0">
                <a:latin typeface="Cambria"/>
                <a:cs typeface="Cambria"/>
              </a:rPr>
              <a:t>i</a:t>
            </a:r>
            <a:r>
              <a:rPr b="0" spc="-95" dirty="0">
                <a:latin typeface="Cambria"/>
                <a:cs typeface="Cambria"/>
              </a:rPr>
              <a:t>sõ</a:t>
            </a:r>
            <a:r>
              <a:rPr b="0" spc="-114" dirty="0">
                <a:latin typeface="Cambria"/>
                <a:cs typeface="Cambria"/>
              </a:rPr>
              <a:t>e</a:t>
            </a:r>
            <a:r>
              <a:rPr b="0" dirty="0">
                <a:latin typeface="Cambria"/>
                <a:cs typeface="Cambria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86230"/>
            <a:ext cx="6877050" cy="34410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226060" indent="-229235">
              <a:lnSpc>
                <a:spcPct val="90100"/>
              </a:lnSpc>
              <a:spcBef>
                <a:spcPts val="340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libri"/>
                <a:cs typeface="Calibri"/>
              </a:rPr>
              <a:t>Muitos </a:t>
            </a:r>
            <a:r>
              <a:rPr sz="2000" spc="-10" dirty="0">
                <a:latin typeface="Calibri"/>
                <a:cs typeface="Calibri"/>
              </a:rPr>
              <a:t>administradores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trabalham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às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cegas,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nunca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poder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contar </a:t>
            </a:r>
            <a:r>
              <a:rPr sz="2000" spc="-5" dirty="0">
                <a:latin typeface="Calibri"/>
                <a:cs typeface="Calibri"/>
              </a:rPr>
              <a:t>com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informação </a:t>
            </a:r>
            <a:r>
              <a:rPr sz="2000" spc="-5" dirty="0">
                <a:latin typeface="Calibri"/>
                <a:cs typeface="Calibri"/>
              </a:rPr>
              <a:t>certa </a:t>
            </a:r>
            <a:r>
              <a:rPr sz="2000" dirty="0">
                <a:latin typeface="Calibri"/>
                <a:cs typeface="Calibri"/>
              </a:rPr>
              <a:t>na </a:t>
            </a:r>
            <a:r>
              <a:rPr sz="2000" spc="-10" dirty="0">
                <a:latin typeface="Calibri"/>
                <a:cs typeface="Calibri"/>
              </a:rPr>
              <a:t>hora </a:t>
            </a:r>
            <a:r>
              <a:rPr sz="2000" spc="-5" dirty="0">
                <a:latin typeface="Calibri"/>
                <a:cs typeface="Calibri"/>
              </a:rPr>
              <a:t>certa </a:t>
            </a:r>
            <a:r>
              <a:rPr sz="2000" spc="-10" dirty="0">
                <a:latin typeface="Calibri"/>
                <a:cs typeface="Calibri"/>
              </a:rPr>
              <a:t>para </a:t>
            </a:r>
            <a:r>
              <a:rPr sz="2000" spc="-5" dirty="0">
                <a:latin typeface="Calibri"/>
                <a:cs typeface="Calibri"/>
              </a:rPr>
              <a:t>tomar uma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decisão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797979"/>
              </a:buClr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241300" indent="-229235">
              <a:lnSpc>
                <a:spcPts val="2280"/>
              </a:lnSpc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30" dirty="0">
                <a:latin typeface="Calibri"/>
                <a:cs typeface="Calibri"/>
              </a:rPr>
              <a:t>Também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há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aqueles</a:t>
            </a:r>
            <a:r>
              <a:rPr sz="2000" dirty="0">
                <a:latin typeface="Calibri"/>
                <a:cs typeface="Calibri"/>
              </a:rPr>
              <a:t> que</a:t>
            </a:r>
            <a:r>
              <a:rPr sz="2000" spc="-5" dirty="0">
                <a:latin typeface="Calibri"/>
                <a:cs typeface="Calibri"/>
              </a:rPr>
              <a:t> 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apoiam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previsões,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palpites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spc="-10" dirty="0">
                <a:latin typeface="Calibri"/>
                <a:cs typeface="Calibri"/>
              </a:rPr>
              <a:t>sorte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Calibri"/>
              <a:cs typeface="Calibri"/>
            </a:endParaRPr>
          </a:p>
          <a:p>
            <a:pPr marL="241300" marR="384810" indent="-229235">
              <a:lnSpc>
                <a:spcPts val="2160"/>
              </a:lnSpc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libri"/>
                <a:cs typeface="Calibri"/>
              </a:rPr>
              <a:t>O </a:t>
            </a:r>
            <a:r>
              <a:rPr sz="2000" spc="-10" dirty="0">
                <a:latin typeface="Calibri"/>
                <a:cs typeface="Calibri"/>
              </a:rPr>
              <a:t>resultado</a:t>
            </a:r>
            <a:r>
              <a:rPr sz="2000" dirty="0">
                <a:latin typeface="Calibri"/>
                <a:cs typeface="Calibri"/>
              </a:rPr>
              <a:t> é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produção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insuficiente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excessiva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dirty="0">
                <a:latin typeface="Calibri"/>
                <a:cs typeface="Calibri"/>
              </a:rPr>
              <a:t>bens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serviços,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 má </a:t>
            </a:r>
            <a:r>
              <a:rPr sz="2000" spc="-5" dirty="0">
                <a:latin typeface="Calibri"/>
                <a:cs typeface="Calibri"/>
              </a:rPr>
              <a:t>alocação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recursos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97979"/>
              </a:buClr>
              <a:buFont typeface="Arial MT"/>
              <a:buChar char="•"/>
            </a:pPr>
            <a:endParaRPr sz="23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libri"/>
                <a:cs typeface="Calibri"/>
              </a:rPr>
              <a:t>Essas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deficiências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elevam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os</a:t>
            </a:r>
            <a:r>
              <a:rPr sz="2000" spc="-10" dirty="0">
                <a:latin typeface="Calibri"/>
                <a:cs typeface="Calibri"/>
              </a:rPr>
              <a:t> custos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geram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perda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clientes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5366715"/>
            <a:ext cx="7005955" cy="8801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080" indent="-229235">
              <a:lnSpc>
                <a:spcPct val="90100"/>
              </a:lnSpc>
              <a:spcBef>
                <a:spcPts val="340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libri"/>
                <a:cs typeface="Calibri"/>
              </a:rPr>
              <a:t>Nos </a:t>
            </a:r>
            <a:r>
              <a:rPr sz="2000" spc="-5" dirty="0">
                <a:latin typeface="Calibri"/>
                <a:cs typeface="Calibri"/>
              </a:rPr>
              <a:t>últimos </a:t>
            </a:r>
            <a:r>
              <a:rPr sz="2000" dirty="0">
                <a:latin typeface="Calibri"/>
                <a:cs typeface="Calibri"/>
              </a:rPr>
              <a:t>10 anos, as </a:t>
            </a:r>
            <a:r>
              <a:rPr sz="2000" spc="-5" dirty="0">
                <a:latin typeface="Calibri"/>
                <a:cs typeface="Calibri"/>
              </a:rPr>
              <a:t>tecnologias 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os SI </a:t>
            </a:r>
            <a:r>
              <a:rPr sz="2000" spc="-10" dirty="0">
                <a:latin typeface="Calibri"/>
                <a:cs typeface="Calibri"/>
              </a:rPr>
              <a:t>tem </a:t>
            </a:r>
            <a:r>
              <a:rPr sz="2000" spc="-5" dirty="0">
                <a:latin typeface="Calibri"/>
                <a:cs typeface="Calibri"/>
              </a:rPr>
              <a:t>permitido </a:t>
            </a:r>
            <a:r>
              <a:rPr sz="2000" dirty="0">
                <a:latin typeface="Calibri"/>
                <a:cs typeface="Calibri"/>
              </a:rPr>
              <a:t>que, ao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tomar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uma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decisão,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os</a:t>
            </a:r>
            <a:r>
              <a:rPr sz="2000" spc="-10" dirty="0">
                <a:latin typeface="Calibri"/>
                <a:cs typeface="Calibri"/>
              </a:rPr>
              <a:t> administradores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façam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 dados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tempo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real,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oriundo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próprio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mercado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68004" y="5692546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34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722"/>
            <a:ext cx="51841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95" dirty="0">
                <a:latin typeface="Cambria"/>
                <a:cs typeface="Cambria"/>
              </a:rPr>
              <a:t>EX</a:t>
            </a:r>
            <a:r>
              <a:rPr b="0" dirty="0">
                <a:latin typeface="Cambria"/>
                <a:cs typeface="Cambria"/>
              </a:rPr>
              <a:t>:</a:t>
            </a:r>
            <a:r>
              <a:rPr b="0" spc="-229" dirty="0">
                <a:latin typeface="Cambria"/>
                <a:cs typeface="Cambria"/>
              </a:rPr>
              <a:t> </a:t>
            </a:r>
            <a:r>
              <a:rPr b="0" spc="-95" dirty="0">
                <a:latin typeface="Cambria"/>
                <a:cs typeface="Cambria"/>
              </a:rPr>
              <a:t>M</a:t>
            </a:r>
            <a:r>
              <a:rPr b="0" spc="-100" dirty="0">
                <a:latin typeface="Cambria"/>
                <a:cs typeface="Cambria"/>
              </a:rPr>
              <a:t>e</a:t>
            </a:r>
            <a:r>
              <a:rPr b="0" spc="-105" dirty="0">
                <a:latin typeface="Cambria"/>
                <a:cs typeface="Cambria"/>
              </a:rPr>
              <a:t>l</a:t>
            </a:r>
            <a:r>
              <a:rPr b="0" spc="-100" dirty="0">
                <a:latin typeface="Cambria"/>
                <a:cs typeface="Cambria"/>
              </a:rPr>
              <a:t>h</a:t>
            </a:r>
            <a:r>
              <a:rPr b="0" spc="-95" dirty="0">
                <a:latin typeface="Cambria"/>
                <a:cs typeface="Cambria"/>
              </a:rPr>
              <a:t>o</a:t>
            </a:r>
            <a:r>
              <a:rPr b="0" dirty="0">
                <a:latin typeface="Cambria"/>
                <a:cs typeface="Cambria"/>
              </a:rPr>
              <a:t>r</a:t>
            </a:r>
            <a:r>
              <a:rPr b="0" spc="-220" dirty="0">
                <a:latin typeface="Cambria"/>
                <a:cs typeface="Cambria"/>
              </a:rPr>
              <a:t> </a:t>
            </a:r>
            <a:r>
              <a:rPr b="0" spc="-365" dirty="0">
                <a:latin typeface="Cambria"/>
                <a:cs typeface="Cambria"/>
              </a:rPr>
              <a:t>T</a:t>
            </a:r>
            <a:r>
              <a:rPr b="0" spc="-95" dirty="0">
                <a:latin typeface="Cambria"/>
                <a:cs typeface="Cambria"/>
              </a:rPr>
              <a:t>o</a:t>
            </a:r>
            <a:r>
              <a:rPr b="0" spc="-100" dirty="0">
                <a:latin typeface="Cambria"/>
                <a:cs typeface="Cambria"/>
              </a:rPr>
              <a:t>m</a:t>
            </a:r>
            <a:r>
              <a:rPr b="0" spc="-105" dirty="0">
                <a:latin typeface="Cambria"/>
                <a:cs typeface="Cambria"/>
              </a:rPr>
              <a:t>a</a:t>
            </a:r>
            <a:r>
              <a:rPr b="0" spc="-100" dirty="0">
                <a:latin typeface="Cambria"/>
                <a:cs typeface="Cambria"/>
              </a:rPr>
              <a:t>d</a:t>
            </a:r>
            <a:r>
              <a:rPr b="0" dirty="0">
                <a:latin typeface="Cambria"/>
                <a:cs typeface="Cambria"/>
              </a:rPr>
              <a:t>a</a:t>
            </a:r>
            <a:r>
              <a:rPr b="0" spc="-229" dirty="0">
                <a:latin typeface="Cambria"/>
                <a:cs typeface="Cambria"/>
              </a:rPr>
              <a:t> </a:t>
            </a:r>
            <a:r>
              <a:rPr b="0" spc="-100" dirty="0">
                <a:latin typeface="Cambria"/>
                <a:cs typeface="Cambria"/>
              </a:rPr>
              <a:t>d</a:t>
            </a:r>
            <a:r>
              <a:rPr b="0" dirty="0">
                <a:latin typeface="Cambria"/>
                <a:cs typeface="Cambria"/>
              </a:rPr>
              <a:t>e</a:t>
            </a:r>
            <a:r>
              <a:rPr b="0" spc="-204" dirty="0">
                <a:latin typeface="Cambria"/>
                <a:cs typeface="Cambria"/>
              </a:rPr>
              <a:t> </a:t>
            </a:r>
            <a:r>
              <a:rPr b="0" spc="-95" dirty="0">
                <a:latin typeface="Cambria"/>
                <a:cs typeface="Cambria"/>
              </a:rPr>
              <a:t>D</a:t>
            </a:r>
            <a:r>
              <a:rPr b="0" spc="-100" dirty="0">
                <a:latin typeface="Cambria"/>
                <a:cs typeface="Cambria"/>
              </a:rPr>
              <a:t>e</a:t>
            </a:r>
            <a:r>
              <a:rPr b="0" spc="-95" dirty="0">
                <a:latin typeface="Cambria"/>
                <a:cs typeface="Cambria"/>
              </a:rPr>
              <a:t>c</a:t>
            </a:r>
            <a:r>
              <a:rPr b="0" spc="-100" dirty="0">
                <a:latin typeface="Cambria"/>
                <a:cs typeface="Cambria"/>
              </a:rPr>
              <a:t>i</a:t>
            </a:r>
            <a:r>
              <a:rPr b="0" spc="-95" dirty="0">
                <a:latin typeface="Cambria"/>
                <a:cs typeface="Cambria"/>
              </a:rPr>
              <a:t>s</a:t>
            </a:r>
            <a:r>
              <a:rPr b="0" spc="-105" dirty="0">
                <a:latin typeface="Cambria"/>
                <a:cs typeface="Cambria"/>
              </a:rPr>
              <a:t>õ</a:t>
            </a:r>
            <a:r>
              <a:rPr b="0" spc="-100" dirty="0">
                <a:latin typeface="Cambria"/>
                <a:cs typeface="Cambria"/>
              </a:rPr>
              <a:t>e</a:t>
            </a:r>
            <a:r>
              <a:rPr b="0" dirty="0">
                <a:latin typeface="Cambria"/>
                <a:cs typeface="Cambria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006590" cy="2842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453390" indent="-229235">
              <a:lnSpc>
                <a:spcPct val="100000"/>
              </a:lnSpc>
              <a:spcBef>
                <a:spcPts val="95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Verizon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Corporation, uma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maiores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prestadoras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serviços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0" dirty="0">
                <a:latin typeface="Calibri"/>
                <a:cs typeface="Calibri"/>
              </a:rPr>
              <a:t>telecomunicações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Estados Unidos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97979"/>
              </a:buClr>
              <a:buFont typeface="Arial MT"/>
              <a:buChar char="•"/>
            </a:pPr>
            <a:endParaRPr sz="3000">
              <a:latin typeface="Calibri"/>
              <a:cs typeface="Calibri"/>
            </a:endParaRPr>
          </a:p>
          <a:p>
            <a:pPr marL="241300" marR="5080" indent="-229235">
              <a:lnSpc>
                <a:spcPct val="100000"/>
              </a:lnSpc>
              <a:buClr>
                <a:srgbClr val="797979"/>
              </a:buClr>
              <a:buFont typeface="Arial MT"/>
              <a:buChar char="•"/>
              <a:tabLst>
                <a:tab pos="305435" algn="l"/>
                <a:tab pos="306070" algn="l"/>
              </a:tabLst>
            </a:pPr>
            <a:r>
              <a:rPr dirty="0"/>
              <a:t>	</a:t>
            </a:r>
            <a:r>
              <a:rPr sz="2200" spc="-5" dirty="0">
                <a:latin typeface="Calibri"/>
                <a:cs typeface="Calibri"/>
              </a:rPr>
              <a:t>Com </a:t>
            </a:r>
            <a:r>
              <a:rPr sz="2200" spc="-10" dirty="0">
                <a:latin typeface="Calibri"/>
                <a:cs typeface="Calibri"/>
              </a:rPr>
              <a:t>um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painel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baseado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Internet,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ela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oferece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seus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executivos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informações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precisas</a:t>
            </a:r>
            <a:r>
              <a:rPr sz="2200" spc="-5" dirty="0">
                <a:latin typeface="Calibri"/>
                <a:cs typeface="Calibri"/>
              </a:rPr>
              <a:t> 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tempo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real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respeito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queixas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clientes,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 </a:t>
            </a:r>
            <a:r>
              <a:rPr sz="2200" spc="-10" dirty="0">
                <a:latin typeface="Calibri"/>
                <a:cs typeface="Calibri"/>
              </a:rPr>
              <a:t>desempenho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cada </a:t>
            </a:r>
            <a:r>
              <a:rPr sz="2200" spc="-5" dirty="0">
                <a:latin typeface="Calibri"/>
                <a:cs typeface="Calibri"/>
              </a:rPr>
              <a:t> localidade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servida,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-10" dirty="0">
                <a:latin typeface="Calibri"/>
                <a:cs typeface="Calibri"/>
              </a:rPr>
              <a:t> interrupções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 serviço 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linhas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danificadas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tempestade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4903470"/>
            <a:ext cx="731710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95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Calibri"/>
                <a:cs typeface="Calibri"/>
              </a:rPr>
              <a:t>Usando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estas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informações,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executivos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podem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imediatamente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enviar</a:t>
            </a:r>
            <a:r>
              <a:rPr sz="2200" spc="-5" dirty="0">
                <a:latin typeface="Calibri"/>
                <a:cs typeface="Calibri"/>
              </a:rPr>
              <a:t> equipes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reparo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às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afetadas,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informar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os</a:t>
            </a:r>
            <a:r>
              <a:rPr sz="2200" spc="-10" dirty="0">
                <a:latin typeface="Calibri"/>
                <a:cs typeface="Calibri"/>
              </a:rPr>
              <a:t> consumidores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respeito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andamento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reparos </a:t>
            </a:r>
            <a:r>
              <a:rPr sz="2200" spc="-5" dirty="0">
                <a:latin typeface="Calibri"/>
                <a:cs typeface="Calibri"/>
              </a:rPr>
              <a:t>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restaurar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serviço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rapidamente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68004" y="5692546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35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722"/>
            <a:ext cx="36931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90" dirty="0">
                <a:latin typeface="Cambria"/>
                <a:cs typeface="Cambria"/>
              </a:rPr>
              <a:t>V</a:t>
            </a:r>
            <a:r>
              <a:rPr b="0" spc="-105" dirty="0">
                <a:latin typeface="Cambria"/>
                <a:cs typeface="Cambria"/>
              </a:rPr>
              <a:t>a</a:t>
            </a:r>
            <a:r>
              <a:rPr b="0" spc="-100" dirty="0">
                <a:latin typeface="Cambria"/>
                <a:cs typeface="Cambria"/>
              </a:rPr>
              <a:t>n</a:t>
            </a:r>
            <a:r>
              <a:rPr b="0" spc="-105" dirty="0">
                <a:latin typeface="Cambria"/>
                <a:cs typeface="Cambria"/>
              </a:rPr>
              <a:t>ta</a:t>
            </a:r>
            <a:r>
              <a:rPr b="0" spc="-100" dirty="0">
                <a:latin typeface="Cambria"/>
                <a:cs typeface="Cambria"/>
              </a:rPr>
              <a:t>ge</a:t>
            </a:r>
            <a:r>
              <a:rPr b="0" dirty="0">
                <a:latin typeface="Cambria"/>
                <a:cs typeface="Cambria"/>
              </a:rPr>
              <a:t>m</a:t>
            </a:r>
            <a:r>
              <a:rPr b="0" spc="-204" dirty="0">
                <a:latin typeface="Cambria"/>
                <a:cs typeface="Cambria"/>
              </a:rPr>
              <a:t> </a:t>
            </a:r>
            <a:r>
              <a:rPr b="0" spc="-100" dirty="0">
                <a:latin typeface="Cambria"/>
                <a:cs typeface="Cambria"/>
              </a:rPr>
              <a:t>C</a:t>
            </a:r>
            <a:r>
              <a:rPr b="0" spc="-95" dirty="0">
                <a:latin typeface="Cambria"/>
                <a:cs typeface="Cambria"/>
              </a:rPr>
              <a:t>o</a:t>
            </a:r>
            <a:r>
              <a:rPr b="0" spc="-100" dirty="0">
                <a:latin typeface="Cambria"/>
                <a:cs typeface="Cambria"/>
              </a:rPr>
              <a:t>m</a:t>
            </a:r>
            <a:r>
              <a:rPr b="0" spc="-95" dirty="0">
                <a:latin typeface="Cambria"/>
                <a:cs typeface="Cambria"/>
              </a:rPr>
              <a:t>p</a:t>
            </a:r>
            <a:r>
              <a:rPr b="0" spc="-100" dirty="0">
                <a:latin typeface="Cambria"/>
                <a:cs typeface="Cambria"/>
              </a:rPr>
              <a:t>e</a:t>
            </a:r>
            <a:r>
              <a:rPr b="0" spc="-105" dirty="0">
                <a:latin typeface="Cambria"/>
                <a:cs typeface="Cambria"/>
              </a:rPr>
              <a:t>t</a:t>
            </a:r>
            <a:r>
              <a:rPr b="0" spc="-114" dirty="0">
                <a:latin typeface="Cambria"/>
                <a:cs typeface="Cambria"/>
              </a:rPr>
              <a:t>i</a:t>
            </a:r>
            <a:r>
              <a:rPr b="0" spc="-105" dirty="0">
                <a:latin typeface="Cambria"/>
                <a:cs typeface="Cambria"/>
              </a:rPr>
              <a:t>t</a:t>
            </a:r>
            <a:r>
              <a:rPr b="0" spc="-160" dirty="0">
                <a:latin typeface="Cambria"/>
                <a:cs typeface="Cambria"/>
              </a:rPr>
              <a:t>i</a:t>
            </a:r>
            <a:r>
              <a:rPr b="0" spc="-180" dirty="0">
                <a:latin typeface="Cambria"/>
                <a:cs typeface="Cambria"/>
              </a:rPr>
              <a:t>v</a:t>
            </a:r>
            <a:r>
              <a:rPr b="0" dirty="0">
                <a:latin typeface="Cambria"/>
                <a:cs typeface="Cambria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72208"/>
            <a:ext cx="7183755" cy="379222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marR="183515" indent="-229235">
              <a:lnSpc>
                <a:spcPct val="90000"/>
              </a:lnSpc>
              <a:spcBef>
                <a:spcPts val="415"/>
              </a:spcBef>
              <a:buClr>
                <a:srgbClr val="797979"/>
              </a:buClr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Se uma </a:t>
            </a:r>
            <a:r>
              <a:rPr sz="2600" spc="-5" dirty="0">
                <a:latin typeface="Calibri"/>
                <a:cs typeface="Calibri"/>
              </a:rPr>
              <a:t>empresa atingir </a:t>
            </a:r>
            <a:r>
              <a:rPr sz="2600" dirty="0">
                <a:latin typeface="Calibri"/>
                <a:cs typeface="Calibri"/>
              </a:rPr>
              <a:t>um ou </a:t>
            </a:r>
            <a:r>
              <a:rPr sz="2600" spc="-5" dirty="0">
                <a:latin typeface="Calibri"/>
                <a:cs typeface="Calibri"/>
              </a:rPr>
              <a:t>mais dos </a:t>
            </a:r>
            <a:r>
              <a:rPr sz="2600" spc="-10" dirty="0">
                <a:latin typeface="Calibri"/>
                <a:cs typeface="Calibri"/>
              </a:rPr>
              <a:t>objetivos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organizacionais,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provavelmente </a:t>
            </a:r>
            <a:r>
              <a:rPr sz="2600" spc="-5" dirty="0">
                <a:latin typeface="Calibri"/>
                <a:cs typeface="Calibri"/>
              </a:rPr>
              <a:t>já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terá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conseguido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certa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vantagem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competitiva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797979"/>
              </a:buClr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241300" marR="5080" indent="-229235">
              <a:lnSpc>
                <a:spcPct val="90000"/>
              </a:lnSpc>
              <a:buClr>
                <a:srgbClr val="797979"/>
              </a:buClr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E, </a:t>
            </a:r>
            <a:r>
              <a:rPr sz="2600" dirty="0">
                <a:latin typeface="Calibri"/>
                <a:cs typeface="Calibri"/>
              </a:rPr>
              <a:t>se </a:t>
            </a:r>
            <a:r>
              <a:rPr sz="2600" spc="-15" dirty="0">
                <a:latin typeface="Calibri"/>
                <a:cs typeface="Calibri"/>
              </a:rPr>
              <a:t>fizer </a:t>
            </a:r>
            <a:r>
              <a:rPr sz="2600" dirty="0">
                <a:latin typeface="Calibri"/>
                <a:cs typeface="Calibri"/>
              </a:rPr>
              <a:t>essas </a:t>
            </a:r>
            <a:r>
              <a:rPr sz="2600" spc="-5" dirty="0">
                <a:latin typeface="Calibri"/>
                <a:cs typeface="Calibri"/>
              </a:rPr>
              <a:t>coisas </a:t>
            </a:r>
            <a:r>
              <a:rPr sz="2600" dirty="0">
                <a:latin typeface="Calibri"/>
                <a:cs typeface="Calibri"/>
              </a:rPr>
              <a:t>melhor que </a:t>
            </a:r>
            <a:r>
              <a:rPr sz="2600" spc="-5" dirty="0">
                <a:latin typeface="Calibri"/>
                <a:cs typeface="Calibri"/>
              </a:rPr>
              <a:t>seus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concorrentes, gastando </a:t>
            </a:r>
            <a:r>
              <a:rPr sz="2600" dirty="0">
                <a:latin typeface="Calibri"/>
                <a:cs typeface="Calibri"/>
              </a:rPr>
              <a:t>menos </a:t>
            </a:r>
            <a:r>
              <a:rPr sz="2600" spc="-15" dirty="0">
                <a:latin typeface="Calibri"/>
                <a:cs typeface="Calibri"/>
              </a:rPr>
              <a:t>para </a:t>
            </a:r>
            <a:r>
              <a:rPr sz="2600" spc="-10" dirty="0">
                <a:latin typeface="Calibri"/>
                <a:cs typeface="Calibri"/>
              </a:rPr>
              <a:t>obter produtos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superiores 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5" dirty="0">
                <a:latin typeface="Calibri"/>
                <a:cs typeface="Calibri"/>
              </a:rPr>
              <a:t>respondendo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clientes 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15" dirty="0">
                <a:latin typeface="Calibri"/>
                <a:cs typeface="Calibri"/>
              </a:rPr>
              <a:t>fornecedores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em </a:t>
            </a:r>
            <a:r>
              <a:rPr sz="2600" spc="-5" dirty="0">
                <a:latin typeface="Calibri"/>
                <a:cs typeface="Calibri"/>
              </a:rPr>
              <a:t>tempo real, </a:t>
            </a:r>
            <a:r>
              <a:rPr sz="2600" spc="-15" dirty="0">
                <a:latin typeface="Calibri"/>
                <a:cs typeface="Calibri"/>
              </a:rPr>
              <a:t>aumentará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vendas </a:t>
            </a:r>
            <a:r>
              <a:rPr sz="2600" dirty="0">
                <a:latin typeface="Calibri"/>
                <a:cs typeface="Calibri"/>
              </a:rPr>
              <a:t>e os </a:t>
            </a:r>
            <a:r>
              <a:rPr sz="2600" spc="-5" dirty="0">
                <a:latin typeface="Calibri"/>
                <a:cs typeface="Calibri"/>
              </a:rPr>
              <a:t>lucros </a:t>
            </a:r>
            <a:r>
              <a:rPr sz="2600" spc="-15" dirty="0">
                <a:latin typeface="Calibri"/>
                <a:cs typeface="Calibri"/>
              </a:rPr>
              <a:t>até 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um </a:t>
            </a:r>
            <a:r>
              <a:rPr sz="2600" spc="-10" dirty="0">
                <a:latin typeface="Calibri"/>
                <a:cs typeface="Calibri"/>
              </a:rPr>
              <a:t>nível </a:t>
            </a:r>
            <a:r>
              <a:rPr sz="2600" spc="-5" dirty="0">
                <a:latin typeface="Calibri"/>
                <a:cs typeface="Calibri"/>
              </a:rPr>
              <a:t>que os </a:t>
            </a:r>
            <a:r>
              <a:rPr sz="2600" spc="-15" dirty="0">
                <a:latin typeface="Calibri"/>
                <a:cs typeface="Calibri"/>
              </a:rPr>
              <a:t>concorrentes </a:t>
            </a:r>
            <a:r>
              <a:rPr sz="2600" spc="-5" dirty="0">
                <a:latin typeface="Calibri"/>
                <a:cs typeface="Calibri"/>
              </a:rPr>
              <a:t>não </a:t>
            </a:r>
            <a:r>
              <a:rPr sz="2600" spc="-10" dirty="0">
                <a:latin typeface="Calibri"/>
                <a:cs typeface="Calibri"/>
              </a:rPr>
              <a:t>conseguirão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igualar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5813247"/>
            <a:ext cx="329501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Clr>
                <a:srgbClr val="797979"/>
              </a:buClr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Ex: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Dell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Computadores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68004" y="5692546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36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722"/>
            <a:ext cx="22967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10" dirty="0">
                <a:latin typeface="Cambria"/>
                <a:cs typeface="Cambria"/>
              </a:rPr>
              <a:t>Sobrevivência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0690"/>
            <a:ext cx="7253605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 algn="just">
              <a:lnSpc>
                <a:spcPct val="100000"/>
              </a:lnSpc>
              <a:spcBef>
                <a:spcPts val="95"/>
              </a:spcBef>
              <a:buClr>
                <a:srgbClr val="797979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Outro </a:t>
            </a:r>
            <a:r>
              <a:rPr sz="2800" spc="-10" dirty="0">
                <a:latin typeface="Calibri"/>
                <a:cs typeface="Calibri"/>
              </a:rPr>
              <a:t>motivo </a:t>
            </a:r>
            <a:r>
              <a:rPr sz="2800" spc="-20" dirty="0">
                <a:latin typeface="Calibri"/>
                <a:cs typeface="Calibri"/>
              </a:rPr>
              <a:t>para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empresas </a:t>
            </a:r>
            <a:r>
              <a:rPr sz="2800" spc="-20" dirty="0">
                <a:latin typeface="Calibri"/>
                <a:cs typeface="Calibri"/>
              </a:rPr>
              <a:t>investirem </a:t>
            </a:r>
            <a:r>
              <a:rPr sz="2800" spc="-5" dirty="0">
                <a:latin typeface="Calibri"/>
                <a:cs typeface="Calibri"/>
              </a:rPr>
              <a:t>em </a:t>
            </a:r>
            <a:r>
              <a:rPr sz="2800" spc="-10" dirty="0">
                <a:latin typeface="Calibri"/>
                <a:cs typeface="Calibri"/>
              </a:rPr>
              <a:t>SI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é </a:t>
            </a:r>
            <a:r>
              <a:rPr sz="2800" spc="-10" dirty="0">
                <a:latin typeface="Calibri"/>
                <a:cs typeface="Calibri"/>
              </a:rPr>
              <a:t>que </a:t>
            </a:r>
            <a:r>
              <a:rPr sz="2800" spc="-5" dirty="0">
                <a:latin typeface="Calibri"/>
                <a:cs typeface="Calibri"/>
              </a:rPr>
              <a:t>eles se </a:t>
            </a:r>
            <a:r>
              <a:rPr sz="2800" spc="-20" dirty="0">
                <a:latin typeface="Calibri"/>
                <a:cs typeface="Calibri"/>
              </a:rPr>
              <a:t>tornaram </a:t>
            </a:r>
            <a:r>
              <a:rPr sz="2800" spc="-10" dirty="0">
                <a:latin typeface="Calibri"/>
                <a:cs typeface="Calibri"/>
              </a:rPr>
              <a:t>imprescindíveis </a:t>
            </a:r>
            <a:r>
              <a:rPr sz="2800" spc="-5" dirty="0">
                <a:latin typeface="Calibri"/>
                <a:cs typeface="Calibri"/>
              </a:rPr>
              <a:t>à </a:t>
            </a:r>
            <a:r>
              <a:rPr sz="2800" spc="-20" dirty="0">
                <a:latin typeface="Calibri"/>
                <a:cs typeface="Calibri"/>
              </a:rPr>
              <a:t>prática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negócios</a:t>
            </a:r>
            <a:endParaRPr sz="2800">
              <a:latin typeface="Calibri"/>
              <a:cs typeface="Calibri"/>
            </a:endParaRPr>
          </a:p>
          <a:p>
            <a:pPr marL="241300" marR="1312545" indent="-229235" algn="just">
              <a:lnSpc>
                <a:spcPct val="100000"/>
              </a:lnSpc>
              <a:spcBef>
                <a:spcPts val="675"/>
              </a:spcBef>
              <a:buClr>
                <a:srgbClr val="797979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EX: </a:t>
            </a:r>
            <a:r>
              <a:rPr sz="2800" spc="-10" dirty="0">
                <a:latin typeface="Calibri"/>
                <a:cs typeface="Calibri"/>
              </a:rPr>
              <a:t>Bancos, </a:t>
            </a:r>
            <a:r>
              <a:rPr sz="2800" spc="-15" dirty="0">
                <a:latin typeface="Calibri"/>
                <a:cs typeface="Calibri"/>
              </a:rPr>
              <a:t>regulamentações </a:t>
            </a:r>
            <a:r>
              <a:rPr sz="2800" spc="-20" dirty="0">
                <a:latin typeface="Calibri"/>
                <a:cs typeface="Calibri"/>
              </a:rPr>
              <a:t>federais </a:t>
            </a:r>
            <a:r>
              <a:rPr sz="2800" spc="-5" dirty="0">
                <a:latin typeface="Calibri"/>
                <a:cs typeface="Calibri"/>
              </a:rPr>
              <a:t>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estaduais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49" y="333578"/>
            <a:ext cx="6658609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Benefícios</a:t>
            </a:r>
            <a:r>
              <a:rPr spc="-225" dirty="0"/>
              <a:t> </a:t>
            </a:r>
            <a:r>
              <a:rPr spc="-65" dirty="0"/>
              <a:t>que</a:t>
            </a:r>
            <a:r>
              <a:rPr spc="-220" dirty="0"/>
              <a:t> </a:t>
            </a:r>
            <a:r>
              <a:rPr spc="-50" dirty="0"/>
              <a:t>as</a:t>
            </a:r>
            <a:r>
              <a:rPr spc="-215" dirty="0"/>
              <a:t> </a:t>
            </a:r>
            <a:r>
              <a:rPr spc="-95" dirty="0"/>
              <a:t>empresas</a:t>
            </a:r>
            <a:r>
              <a:rPr spc="-229" dirty="0"/>
              <a:t> </a:t>
            </a:r>
            <a:r>
              <a:rPr spc="-100" dirty="0"/>
              <a:t>procuram </a:t>
            </a:r>
            <a:r>
              <a:rPr spc="-690" dirty="0"/>
              <a:t> </a:t>
            </a:r>
            <a:r>
              <a:rPr spc="-100" dirty="0"/>
              <a:t>o</a:t>
            </a:r>
            <a:r>
              <a:rPr spc="-95" dirty="0"/>
              <a:t>b</a:t>
            </a:r>
            <a:r>
              <a:rPr spc="-140" dirty="0"/>
              <a:t>t</a:t>
            </a:r>
            <a:r>
              <a:rPr spc="-95" dirty="0"/>
              <a:t>e</a:t>
            </a:r>
            <a:r>
              <a:rPr dirty="0"/>
              <a:t>r</a:t>
            </a:r>
            <a:r>
              <a:rPr spc="-229" dirty="0"/>
              <a:t> </a:t>
            </a:r>
            <a:r>
              <a:rPr spc="-125" dirty="0"/>
              <a:t>c</a:t>
            </a:r>
            <a:r>
              <a:rPr spc="-100" dirty="0"/>
              <a:t>o</a:t>
            </a:r>
            <a:r>
              <a:rPr dirty="0"/>
              <a:t>m</a:t>
            </a:r>
            <a:r>
              <a:rPr spc="-220" dirty="0"/>
              <a:t> </a:t>
            </a:r>
            <a:r>
              <a:rPr dirty="0"/>
              <a:t>o</a:t>
            </a:r>
            <a:r>
              <a:rPr spc="-204" dirty="0"/>
              <a:t> </a:t>
            </a:r>
            <a:r>
              <a:rPr spc="-100" dirty="0"/>
              <a:t>u</a:t>
            </a:r>
            <a:r>
              <a:rPr spc="-90" dirty="0"/>
              <a:t>s</a:t>
            </a:r>
            <a:r>
              <a:rPr dirty="0"/>
              <a:t>o</a:t>
            </a:r>
            <a:r>
              <a:rPr spc="-204" dirty="0"/>
              <a:t> </a:t>
            </a:r>
            <a:r>
              <a:rPr spc="-100" dirty="0"/>
              <a:t>do</a:t>
            </a:r>
            <a:r>
              <a:rPr dirty="0"/>
              <a:t>s</a:t>
            </a:r>
            <a:r>
              <a:rPr spc="-204" dirty="0"/>
              <a:t> </a:t>
            </a:r>
            <a:r>
              <a:rPr spc="-100" dirty="0"/>
              <a:t>S</a:t>
            </a:r>
            <a:r>
              <a:rPr spc="-105" dirty="0"/>
              <a:t>I</a:t>
            </a:r>
            <a:r>
              <a:rPr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7724" y="1634998"/>
            <a:ext cx="2699385" cy="417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F5C200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0" dirty="0">
                <a:solidFill>
                  <a:srgbClr val="454145"/>
                </a:solidFill>
                <a:latin typeface="Calibri"/>
                <a:cs typeface="Calibri"/>
              </a:rPr>
              <a:t>Vantagens </a:t>
            </a:r>
            <a:r>
              <a:rPr sz="2000" spc="-10" dirty="0">
                <a:solidFill>
                  <a:srgbClr val="454145"/>
                </a:solidFill>
                <a:latin typeface="Calibri"/>
                <a:cs typeface="Calibri"/>
              </a:rPr>
              <a:t>competitivas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40"/>
              </a:spcBef>
              <a:buClr>
                <a:srgbClr val="F5C200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454145"/>
                </a:solidFill>
                <a:latin typeface="Calibri"/>
                <a:cs typeface="Calibri"/>
              </a:rPr>
              <a:t>Melhores</a:t>
            </a:r>
            <a:r>
              <a:rPr sz="2000" spc="-20" dirty="0">
                <a:solidFill>
                  <a:srgbClr val="45414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4145"/>
                </a:solidFill>
                <a:latin typeface="Calibri"/>
                <a:cs typeface="Calibri"/>
              </a:rPr>
              <a:t>serviços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40"/>
              </a:spcBef>
              <a:buClr>
                <a:srgbClr val="F5C200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454145"/>
                </a:solidFill>
                <a:latin typeface="Calibri"/>
                <a:cs typeface="Calibri"/>
              </a:rPr>
              <a:t>Menos</a:t>
            </a:r>
            <a:r>
              <a:rPr sz="2000" spc="-45" dirty="0">
                <a:solidFill>
                  <a:srgbClr val="45414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54145"/>
                </a:solidFill>
                <a:latin typeface="Calibri"/>
                <a:cs typeface="Calibri"/>
              </a:rPr>
              <a:t>erros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Clr>
                <a:srgbClr val="F5C200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454145"/>
                </a:solidFill>
                <a:latin typeface="Calibri"/>
                <a:cs typeface="Calibri"/>
              </a:rPr>
              <a:t>Maior</a:t>
            </a:r>
            <a:r>
              <a:rPr sz="2000" spc="-75" dirty="0">
                <a:solidFill>
                  <a:srgbClr val="45414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54145"/>
                </a:solidFill>
                <a:latin typeface="Calibri"/>
                <a:cs typeface="Calibri"/>
              </a:rPr>
              <a:t>precisão,</a:t>
            </a:r>
            <a:endParaRPr sz="2000">
              <a:latin typeface="Calibri"/>
              <a:cs typeface="Calibri"/>
            </a:endParaRPr>
          </a:p>
          <a:p>
            <a:pPr marL="241300" marR="398145" indent="-228600">
              <a:lnSpc>
                <a:spcPct val="140000"/>
              </a:lnSpc>
              <a:spcBef>
                <a:spcPts val="475"/>
              </a:spcBef>
              <a:buClr>
                <a:srgbClr val="F5C200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454145"/>
                </a:solidFill>
                <a:latin typeface="Calibri"/>
                <a:cs typeface="Calibri"/>
              </a:rPr>
              <a:t>Produtos</a:t>
            </a:r>
            <a:r>
              <a:rPr sz="2000" spc="-45" dirty="0">
                <a:solidFill>
                  <a:srgbClr val="45414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4145"/>
                </a:solidFill>
                <a:latin typeface="Calibri"/>
                <a:cs typeface="Calibri"/>
              </a:rPr>
              <a:t>de</a:t>
            </a:r>
            <a:r>
              <a:rPr sz="2000" spc="-45" dirty="0">
                <a:solidFill>
                  <a:srgbClr val="45414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4145"/>
                </a:solidFill>
                <a:latin typeface="Calibri"/>
                <a:cs typeface="Calibri"/>
              </a:rPr>
              <a:t>melhor </a:t>
            </a:r>
            <a:r>
              <a:rPr sz="2000" spc="-434" dirty="0">
                <a:solidFill>
                  <a:srgbClr val="45414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4145"/>
                </a:solidFill>
                <a:latin typeface="Calibri"/>
                <a:cs typeface="Calibri"/>
              </a:rPr>
              <a:t>qualidade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Clr>
                <a:srgbClr val="F5C200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454145"/>
                </a:solidFill>
                <a:latin typeface="Calibri"/>
                <a:cs typeface="Calibri"/>
              </a:rPr>
              <a:t>Aperfeiçoamento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40"/>
              </a:spcBef>
              <a:buClr>
                <a:srgbClr val="F5C200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454145"/>
                </a:solidFill>
                <a:latin typeface="Calibri"/>
                <a:cs typeface="Calibri"/>
              </a:rPr>
              <a:t>Melhor</a:t>
            </a:r>
            <a:r>
              <a:rPr sz="2000" spc="-85" dirty="0">
                <a:solidFill>
                  <a:srgbClr val="45414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4145"/>
                </a:solidFill>
                <a:latin typeface="Calibri"/>
                <a:cs typeface="Calibri"/>
              </a:rPr>
              <a:t>eficiência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40"/>
              </a:spcBef>
              <a:buClr>
                <a:srgbClr val="F5C200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454145"/>
                </a:solidFill>
                <a:latin typeface="Calibri"/>
                <a:cs typeface="Calibri"/>
              </a:rPr>
              <a:t>Maior</a:t>
            </a:r>
            <a:r>
              <a:rPr sz="2000" spc="-25" dirty="0">
                <a:solidFill>
                  <a:srgbClr val="45414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4145"/>
                </a:solidFill>
                <a:latin typeface="Calibri"/>
                <a:cs typeface="Calibri"/>
              </a:rPr>
              <a:t>produtividade,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F5C200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Maiores</a:t>
            </a:r>
            <a:r>
              <a:rPr dirty="0"/>
              <a:t> </a:t>
            </a:r>
            <a:r>
              <a:rPr spc="-5" dirty="0"/>
              <a:t>oportunidades</a:t>
            </a:r>
          </a:p>
          <a:p>
            <a:pPr marL="241300" indent="-228600">
              <a:lnSpc>
                <a:spcPct val="100000"/>
              </a:lnSpc>
              <a:spcBef>
                <a:spcPts val="1680"/>
              </a:spcBef>
              <a:buClr>
                <a:srgbClr val="F5C200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10" dirty="0"/>
              <a:t>Administração</a:t>
            </a:r>
            <a:r>
              <a:rPr spc="-5" dirty="0"/>
              <a:t> mais</a:t>
            </a:r>
            <a:r>
              <a:rPr spc="5" dirty="0"/>
              <a:t> </a:t>
            </a:r>
            <a:r>
              <a:rPr spc="-10" dirty="0"/>
              <a:t>eficiente</a:t>
            </a:r>
          </a:p>
          <a:p>
            <a:pPr marL="241300" indent="-228600">
              <a:lnSpc>
                <a:spcPct val="100000"/>
              </a:lnSpc>
              <a:spcBef>
                <a:spcPts val="1680"/>
              </a:spcBef>
              <a:buClr>
                <a:srgbClr val="F5C200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10" dirty="0"/>
              <a:t>Automatização</a:t>
            </a:r>
            <a:r>
              <a:rPr spc="-1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5" dirty="0"/>
              <a:t>tarefas</a:t>
            </a:r>
          </a:p>
          <a:p>
            <a:pPr marL="241300">
              <a:lnSpc>
                <a:spcPct val="100000"/>
              </a:lnSpc>
              <a:spcBef>
                <a:spcPts val="1200"/>
              </a:spcBef>
            </a:pPr>
            <a:r>
              <a:rPr spc="-10" dirty="0"/>
              <a:t>rotineiras</a:t>
            </a:r>
          </a:p>
          <a:p>
            <a:pPr marL="241300" indent="-228600">
              <a:lnSpc>
                <a:spcPct val="100000"/>
              </a:lnSpc>
              <a:spcBef>
                <a:spcPts val="1680"/>
              </a:spcBef>
              <a:buClr>
                <a:srgbClr val="F5C200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10" dirty="0"/>
              <a:t>Custos</a:t>
            </a:r>
            <a:r>
              <a:rPr spc="-70" dirty="0"/>
              <a:t> </a:t>
            </a:r>
            <a:r>
              <a:rPr spc="-5" dirty="0"/>
              <a:t>reduzidos</a:t>
            </a:r>
          </a:p>
          <a:p>
            <a:pPr marL="241300" marR="106045" indent="-228600">
              <a:lnSpc>
                <a:spcPct val="140100"/>
              </a:lnSpc>
              <a:spcBef>
                <a:spcPts val="535"/>
              </a:spcBef>
              <a:buClr>
                <a:srgbClr val="F5C200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/>
              <a:t>Maior e </a:t>
            </a:r>
            <a:r>
              <a:rPr spc="-5" dirty="0"/>
              <a:t>melhor </a:t>
            </a:r>
            <a:r>
              <a:rPr spc="-10" dirty="0"/>
              <a:t>controle sobre </a:t>
            </a:r>
            <a:r>
              <a:rPr spc="-440" dirty="0"/>
              <a:t> </a:t>
            </a:r>
            <a:r>
              <a:rPr dirty="0"/>
              <a:t>as</a:t>
            </a:r>
            <a:r>
              <a:rPr spc="-5" dirty="0"/>
              <a:t> </a:t>
            </a:r>
            <a:r>
              <a:rPr spc="-10" dirty="0"/>
              <a:t>operações</a:t>
            </a:r>
          </a:p>
          <a:p>
            <a:pPr marL="241300" indent="-228600">
              <a:lnSpc>
                <a:spcPct val="100000"/>
              </a:lnSpc>
              <a:spcBef>
                <a:spcPts val="1440"/>
              </a:spcBef>
              <a:buClr>
                <a:srgbClr val="F5C200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Melhores </a:t>
            </a:r>
            <a:r>
              <a:rPr spc="-10" dirty="0"/>
              <a:t>tomadas</a:t>
            </a:r>
            <a:r>
              <a:rPr dirty="0"/>
              <a:t>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5" dirty="0"/>
              <a:t>decisões.</a:t>
            </a:r>
          </a:p>
        </p:txBody>
      </p:sp>
      <p:sp>
        <p:nvSpPr>
          <p:cNvPr id="5" name="object 5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593" y="192989"/>
            <a:ext cx="58801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00" dirty="0"/>
              <a:t>C</a:t>
            </a:r>
            <a:r>
              <a:rPr sz="4600" spc="-105" dirty="0"/>
              <a:t>a</a:t>
            </a:r>
            <a:r>
              <a:rPr sz="4600" spc="-185" dirty="0"/>
              <a:t>r</a:t>
            </a:r>
            <a:r>
              <a:rPr sz="4600" spc="-105" dirty="0"/>
              <a:t>a</a:t>
            </a:r>
            <a:r>
              <a:rPr sz="4600" spc="-100" dirty="0"/>
              <a:t>c</a:t>
            </a:r>
            <a:r>
              <a:rPr sz="4600" spc="-165" dirty="0"/>
              <a:t>t</a:t>
            </a:r>
            <a:r>
              <a:rPr sz="4600" spc="-110" dirty="0"/>
              <a:t>e</a:t>
            </a:r>
            <a:r>
              <a:rPr sz="4600" spc="-100" dirty="0"/>
              <a:t>r</a:t>
            </a:r>
            <a:r>
              <a:rPr sz="4600" spc="-110" dirty="0"/>
              <a:t>í</a:t>
            </a:r>
            <a:r>
              <a:rPr sz="4600" spc="-105" dirty="0"/>
              <a:t>st</a:t>
            </a:r>
            <a:r>
              <a:rPr sz="4600" spc="-110" dirty="0"/>
              <a:t>i</a:t>
            </a:r>
            <a:r>
              <a:rPr sz="4600" spc="-100" dirty="0"/>
              <a:t>c</a:t>
            </a:r>
            <a:r>
              <a:rPr sz="4600" spc="-5" dirty="0"/>
              <a:t>a</a:t>
            </a:r>
            <a:r>
              <a:rPr sz="4600" spc="-225" dirty="0"/>
              <a:t> </a:t>
            </a:r>
            <a:r>
              <a:rPr sz="4600" spc="-100" dirty="0"/>
              <a:t>d</a:t>
            </a:r>
            <a:r>
              <a:rPr sz="4600" spc="-5" dirty="0"/>
              <a:t>e</a:t>
            </a:r>
            <a:r>
              <a:rPr sz="4600" spc="-215" dirty="0"/>
              <a:t> </a:t>
            </a:r>
            <a:r>
              <a:rPr sz="4600" spc="-100" dirty="0"/>
              <a:t>u</a:t>
            </a:r>
            <a:r>
              <a:rPr sz="4600" spc="-5" dirty="0"/>
              <a:t>m</a:t>
            </a:r>
            <a:r>
              <a:rPr sz="4600" spc="-200" dirty="0"/>
              <a:t> </a:t>
            </a:r>
            <a:r>
              <a:rPr sz="4600" spc="-100" dirty="0"/>
              <a:t>S</a:t>
            </a:r>
            <a:r>
              <a:rPr sz="4600" spc="-5" dirty="0"/>
              <a:t>I</a:t>
            </a:r>
            <a:endParaRPr sz="46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30100"/>
              </a:lnSpc>
              <a:spcBef>
                <a:spcPts val="95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</a:tabLst>
            </a:pPr>
            <a:r>
              <a:rPr spc="-10" dirty="0"/>
              <a:t>Grande</a:t>
            </a:r>
            <a:r>
              <a:rPr spc="-30" dirty="0"/>
              <a:t> </a:t>
            </a:r>
            <a:r>
              <a:rPr spc="-10" dirty="0"/>
              <a:t>volume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30" dirty="0"/>
              <a:t> </a:t>
            </a:r>
            <a:r>
              <a:rPr spc="-5" dirty="0"/>
              <a:t>dados </a:t>
            </a:r>
            <a:r>
              <a:rPr spc="-525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spc="-15" dirty="0"/>
              <a:t>informações</a:t>
            </a: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797979"/>
              </a:buClr>
              <a:buFont typeface="Arial MT"/>
              <a:buChar char="•"/>
            </a:pPr>
            <a:endParaRPr sz="2950"/>
          </a:p>
          <a:p>
            <a:pPr marL="241300" marR="955675" indent="-228600">
              <a:lnSpc>
                <a:spcPct val="130100"/>
              </a:lnSpc>
              <a:buClr>
                <a:srgbClr val="797979"/>
              </a:buClr>
              <a:buFont typeface="Arial MT"/>
              <a:buChar char="•"/>
              <a:tabLst>
                <a:tab pos="241300" algn="l"/>
              </a:tabLst>
            </a:pPr>
            <a:r>
              <a:rPr spc="-10" dirty="0"/>
              <a:t>Complexidade</a:t>
            </a:r>
            <a:r>
              <a:rPr spc="-75" dirty="0"/>
              <a:t> </a:t>
            </a:r>
            <a:r>
              <a:rPr spc="-5" dirty="0"/>
              <a:t>de </a:t>
            </a:r>
            <a:r>
              <a:rPr spc="-530" dirty="0"/>
              <a:t> </a:t>
            </a:r>
            <a:r>
              <a:rPr spc="-10" dirty="0"/>
              <a:t>processamentos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97979"/>
              </a:buClr>
              <a:buFont typeface="Arial MT"/>
              <a:buChar char="•"/>
            </a:pPr>
            <a:endParaRPr sz="2950"/>
          </a:p>
          <a:p>
            <a:pPr marL="241300" marR="558165" indent="-228600">
              <a:lnSpc>
                <a:spcPct val="130100"/>
              </a:lnSpc>
              <a:buClr>
                <a:srgbClr val="797979"/>
              </a:buClr>
              <a:buFont typeface="Arial MT"/>
              <a:buChar char="•"/>
              <a:tabLst>
                <a:tab pos="241300" algn="l"/>
              </a:tabLst>
            </a:pPr>
            <a:r>
              <a:rPr spc="-5" dirty="0"/>
              <a:t>Muitos</a:t>
            </a:r>
            <a:r>
              <a:rPr spc="-40" dirty="0"/>
              <a:t> </a:t>
            </a:r>
            <a:r>
              <a:rPr spc="-10" dirty="0"/>
              <a:t>clientes</a:t>
            </a:r>
            <a:r>
              <a:rPr spc="-40" dirty="0"/>
              <a:t> </a:t>
            </a:r>
            <a:r>
              <a:rPr spc="-15" dirty="0"/>
              <a:t>e/ou </a:t>
            </a:r>
            <a:r>
              <a:rPr spc="-530" dirty="0"/>
              <a:t> </a:t>
            </a:r>
            <a:r>
              <a:rPr spc="-5" dirty="0"/>
              <a:t>usuários</a:t>
            </a:r>
            <a:r>
              <a:rPr spc="-65" dirty="0"/>
              <a:t> </a:t>
            </a:r>
            <a:r>
              <a:rPr spc="-10" dirty="0"/>
              <a:t>envolvidos;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87748" y="1386078"/>
            <a:ext cx="4106545" cy="401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958850" indent="-228600">
              <a:lnSpc>
                <a:spcPct val="150000"/>
              </a:lnSpc>
              <a:spcBef>
                <a:spcPts val="100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Interligação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diversas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técnicas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tecnologias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14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Suporte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tomada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decisões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Calibri"/>
                <a:cs typeface="Calibri"/>
              </a:rPr>
              <a:t>empresariais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ct val="150000"/>
              </a:lnSpc>
              <a:spcBef>
                <a:spcPts val="580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Auxílio </a:t>
            </a:r>
            <a:r>
              <a:rPr sz="2400" spc="-5" dirty="0">
                <a:latin typeface="Calibri"/>
                <a:cs typeface="Calibri"/>
              </a:rPr>
              <a:t>na qualidade,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produtividade</a:t>
            </a:r>
            <a:r>
              <a:rPr sz="2400" dirty="0">
                <a:latin typeface="Calibri"/>
                <a:cs typeface="Calibri"/>
              </a:rPr>
              <a:t> 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competitividade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organizacional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722"/>
            <a:ext cx="9677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D</a:t>
            </a:r>
            <a:r>
              <a:rPr spc="-95" dirty="0"/>
              <a:t>a</a:t>
            </a:r>
            <a:r>
              <a:rPr spc="-100" dirty="0"/>
              <a:t>d</a:t>
            </a:r>
            <a:r>
              <a:rPr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4100" y="1786509"/>
            <a:ext cx="721804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41300">
              <a:lnSpc>
                <a:spcPct val="100000"/>
              </a:lnSpc>
              <a:spcBef>
                <a:spcPts val="100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Davenport </a:t>
            </a:r>
            <a:r>
              <a:rPr sz="2400" dirty="0">
                <a:latin typeface="Calibri"/>
                <a:cs typeface="Calibri"/>
              </a:rPr>
              <a:t>e Prusak </a:t>
            </a:r>
            <a:r>
              <a:rPr sz="2400" spc="-5" dirty="0">
                <a:latin typeface="Calibri"/>
                <a:cs typeface="Calibri"/>
              </a:rPr>
              <a:t>(1999, </a:t>
            </a:r>
            <a:r>
              <a:rPr sz="2400" spc="-10" dirty="0">
                <a:latin typeface="Calibri"/>
                <a:cs typeface="Calibri"/>
              </a:rPr>
              <a:t>p.2) definem </a:t>
            </a:r>
            <a:r>
              <a:rPr sz="2400" spc="-5" dirty="0">
                <a:latin typeface="Calibri"/>
                <a:cs typeface="Calibri"/>
              </a:rPr>
              <a:t>dados </a:t>
            </a:r>
            <a:r>
              <a:rPr sz="2400" spc="-10" dirty="0">
                <a:latin typeface="Calibri"/>
                <a:cs typeface="Calibri"/>
              </a:rPr>
              <a:t>como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“conjunto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25" dirty="0">
                <a:latin typeface="Calibri"/>
                <a:cs typeface="Calibri"/>
              </a:rPr>
              <a:t>fatos </a:t>
            </a:r>
            <a:r>
              <a:rPr sz="2400" spc="-10" dirty="0">
                <a:latin typeface="Calibri"/>
                <a:cs typeface="Calibri"/>
              </a:rPr>
              <a:t>distintos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0" dirty="0">
                <a:latin typeface="Calibri"/>
                <a:cs typeface="Calibri"/>
              </a:rPr>
              <a:t>objetivos, relativos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eventos. </a:t>
            </a:r>
            <a:r>
              <a:rPr sz="2400" dirty="0">
                <a:latin typeface="Calibri"/>
                <a:cs typeface="Calibri"/>
              </a:rPr>
              <a:t>Num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contexto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organizacional,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dados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são</a:t>
            </a:r>
            <a:endParaRPr sz="2400">
              <a:latin typeface="Calibri"/>
              <a:cs typeface="Calibri"/>
            </a:endParaRPr>
          </a:p>
          <a:p>
            <a:pPr marL="2971165" marR="13335" indent="-272097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utilitariamente </a:t>
            </a:r>
            <a:r>
              <a:rPr sz="2400" spc="-5" dirty="0">
                <a:latin typeface="Calibri"/>
                <a:cs typeface="Calibri"/>
              </a:rPr>
              <a:t>descritos </a:t>
            </a:r>
            <a:r>
              <a:rPr sz="2400" spc="-10" dirty="0">
                <a:latin typeface="Calibri"/>
                <a:cs typeface="Calibri"/>
              </a:rPr>
              <a:t>como </a:t>
            </a:r>
            <a:r>
              <a:rPr sz="2400" spc="-15" dirty="0">
                <a:latin typeface="Calibri"/>
                <a:cs typeface="Calibri"/>
              </a:rPr>
              <a:t>registros </a:t>
            </a:r>
            <a:r>
              <a:rPr sz="2400" spc="-10" dirty="0">
                <a:latin typeface="Calibri"/>
                <a:cs typeface="Calibri"/>
              </a:rPr>
              <a:t>estruturados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transações”.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06611" y="5714200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fld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722"/>
            <a:ext cx="352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4665"/>
            <a:ext cx="7341870" cy="254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50000"/>
              </a:lnSpc>
              <a:spcBef>
                <a:spcPts val="100"/>
              </a:spcBef>
              <a:buClr>
                <a:srgbClr val="797979"/>
              </a:buClr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dirty="0"/>
              <a:t>	</a:t>
            </a:r>
            <a:r>
              <a:rPr sz="2200" spc="-15" dirty="0">
                <a:latin typeface="Calibri"/>
                <a:cs typeface="Calibri"/>
              </a:rPr>
              <a:t>Desta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forma,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Sistemas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Informação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sendo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utilizados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 apoio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grupos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desenvolvimento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produtos,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5" dirty="0">
                <a:latin typeface="Calibri"/>
                <a:cs typeface="Calibri"/>
              </a:rPr>
              <a:t>atendimento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cliente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 </a:t>
            </a:r>
            <a:r>
              <a:rPr sz="2200" spc="-10" dirty="0">
                <a:latin typeface="Calibri"/>
                <a:cs typeface="Calibri"/>
              </a:rPr>
              <a:t>nas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transações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comércio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eletrônico,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organizações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podem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vir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obter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uma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libri"/>
                <a:cs typeface="Calibri"/>
              </a:rPr>
              <a:t>diferenciação</a:t>
            </a:r>
            <a:r>
              <a:rPr sz="2200" b="1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C00000"/>
                </a:solidFill>
                <a:latin typeface="Calibri"/>
                <a:cs typeface="Calibri"/>
              </a:rPr>
              <a:t>importante</a:t>
            </a:r>
            <a:r>
              <a:rPr sz="2200" b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libri"/>
                <a:cs typeface="Calibri"/>
              </a:rPr>
              <a:t>em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seus negócios.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722"/>
            <a:ext cx="27101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E</a:t>
            </a:r>
            <a:r>
              <a:rPr spc="-190" dirty="0"/>
              <a:t>v</a:t>
            </a:r>
            <a:r>
              <a:rPr spc="-100" dirty="0"/>
              <a:t>oluç</a:t>
            </a:r>
            <a:r>
              <a:rPr spc="-95" dirty="0"/>
              <a:t>ã</a:t>
            </a:r>
            <a:r>
              <a:rPr dirty="0"/>
              <a:t>o</a:t>
            </a:r>
            <a:r>
              <a:rPr spc="-229" dirty="0"/>
              <a:t> </a:t>
            </a:r>
            <a:r>
              <a:rPr spc="-100" dirty="0"/>
              <a:t>do</a:t>
            </a:r>
            <a:r>
              <a:rPr dirty="0"/>
              <a:t>s</a:t>
            </a:r>
            <a:r>
              <a:rPr spc="-204" dirty="0"/>
              <a:t> </a:t>
            </a:r>
            <a:r>
              <a:rPr spc="-100" dirty="0"/>
              <a:t>S</a:t>
            </a:r>
            <a:r>
              <a:rPr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737131"/>
            <a:ext cx="7965440" cy="3681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89280" indent="-229235">
              <a:lnSpc>
                <a:spcPct val="150000"/>
              </a:lnSpc>
              <a:spcBef>
                <a:spcPts val="100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Calibri"/>
                <a:cs typeface="Calibri"/>
              </a:rPr>
              <a:t>Os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Sistemas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Informação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evoluíram</a:t>
            </a:r>
            <a:r>
              <a:rPr sz="2200" spc="-5" dirty="0">
                <a:latin typeface="Calibri"/>
                <a:cs typeface="Calibri"/>
              </a:rPr>
              <a:t> de </a:t>
            </a:r>
            <a:r>
              <a:rPr sz="2200" spc="-10" dirty="0">
                <a:latin typeface="Calibri"/>
                <a:cs typeface="Calibri"/>
              </a:rPr>
              <a:t>uma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forma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espantosa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foram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criados.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797979"/>
              </a:buClr>
              <a:buFont typeface="Arial MT"/>
              <a:buChar char="•"/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797979"/>
              </a:buClr>
              <a:buFont typeface="Arial MT"/>
              <a:buChar char="•"/>
            </a:pPr>
            <a:endParaRPr sz="1900">
              <a:latin typeface="Calibri"/>
              <a:cs typeface="Calibri"/>
            </a:endParaRPr>
          </a:p>
          <a:p>
            <a:pPr marL="241300" marR="5080" indent="-229235">
              <a:lnSpc>
                <a:spcPct val="150000"/>
              </a:lnSpc>
              <a:spcBef>
                <a:spcPts val="5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partir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 </a:t>
            </a:r>
            <a:r>
              <a:rPr sz="2200" spc="-10" dirty="0">
                <a:latin typeface="Calibri"/>
                <a:cs typeface="Calibri"/>
              </a:rPr>
              <a:t>década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dirty="0">
                <a:latin typeface="Calibri"/>
                <a:cs typeface="Calibri"/>
              </a:rPr>
              <a:t>1940,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quando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surgiram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primeiras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iniciativas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ligadas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à </a:t>
            </a:r>
            <a:r>
              <a:rPr sz="2200" spc="-15" dirty="0">
                <a:latin typeface="Calibri"/>
                <a:cs typeface="Calibri"/>
              </a:rPr>
              <a:t>computação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equipamentos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que </a:t>
            </a:r>
            <a:r>
              <a:rPr sz="2200" spc="-15" dirty="0">
                <a:latin typeface="Calibri"/>
                <a:cs typeface="Calibri"/>
              </a:rPr>
              <a:t>processavam</a:t>
            </a:r>
            <a:r>
              <a:rPr sz="2200" spc="-5" dirty="0">
                <a:latin typeface="Calibri"/>
                <a:cs typeface="Calibri"/>
              </a:rPr>
              <a:t> dados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mediante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comandos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em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linguagem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máquina,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mundo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jamais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foi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mesmo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722"/>
            <a:ext cx="27101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E</a:t>
            </a:r>
            <a:r>
              <a:rPr spc="-190" dirty="0"/>
              <a:t>v</a:t>
            </a:r>
            <a:r>
              <a:rPr spc="-100" dirty="0"/>
              <a:t>oluç</a:t>
            </a:r>
            <a:r>
              <a:rPr spc="-95" dirty="0"/>
              <a:t>ã</a:t>
            </a:r>
            <a:r>
              <a:rPr dirty="0"/>
              <a:t>o</a:t>
            </a:r>
            <a:r>
              <a:rPr spc="-229" dirty="0"/>
              <a:t> </a:t>
            </a:r>
            <a:r>
              <a:rPr spc="-100" dirty="0"/>
              <a:t>do</a:t>
            </a:r>
            <a:r>
              <a:rPr dirty="0"/>
              <a:t>s</a:t>
            </a:r>
            <a:r>
              <a:rPr spc="-204" dirty="0"/>
              <a:t> </a:t>
            </a:r>
            <a:r>
              <a:rPr spc="-100" dirty="0"/>
              <a:t>S</a:t>
            </a:r>
            <a:r>
              <a:rPr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567" y="1456714"/>
            <a:ext cx="7708265" cy="3915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9685" indent="-228600">
              <a:lnSpc>
                <a:spcPct val="140000"/>
              </a:lnSpc>
              <a:spcBef>
                <a:spcPts val="100"/>
              </a:spcBef>
              <a:buClr>
                <a:srgbClr val="79797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empresas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passaram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informatização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partir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 </a:t>
            </a:r>
            <a:r>
              <a:rPr sz="2200" spc="-10" dirty="0">
                <a:latin typeface="Calibri"/>
                <a:cs typeface="Calibri"/>
              </a:rPr>
              <a:t>década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dirty="0">
                <a:latin typeface="Calibri"/>
                <a:cs typeface="Calibri"/>
              </a:rPr>
              <a:t>1980,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possibilidade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acesso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equipamentos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mais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adequados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às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empresas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todos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tipos.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797979"/>
              </a:buClr>
              <a:buFont typeface="Arial MT"/>
              <a:buChar char="•"/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797979"/>
              </a:buClr>
              <a:buFont typeface="Arial MT"/>
              <a:buChar char="•"/>
            </a:pPr>
            <a:endParaRPr sz="1650">
              <a:latin typeface="Calibri"/>
              <a:cs typeface="Calibri"/>
            </a:endParaRPr>
          </a:p>
          <a:p>
            <a:pPr marL="241300" marR="5080" indent="-228600">
              <a:lnSpc>
                <a:spcPct val="140000"/>
              </a:lnSpc>
              <a:buClr>
                <a:srgbClr val="797979"/>
              </a:buClr>
              <a:buFont typeface="Arial MT"/>
              <a:buChar char="•"/>
              <a:tabLst>
                <a:tab pos="304800" algn="l"/>
                <a:tab pos="305435" algn="l"/>
              </a:tabLst>
            </a:pPr>
            <a:r>
              <a:rPr dirty="0"/>
              <a:t>	</a:t>
            </a:r>
            <a:r>
              <a:rPr sz="2200" b="1" spc="-10" dirty="0">
                <a:latin typeface="Calibri"/>
                <a:cs typeface="Calibri"/>
              </a:rPr>
              <a:t>Foi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lançamento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do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computador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pessoal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pela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IBM,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que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trazia </a:t>
            </a:r>
            <a:r>
              <a:rPr sz="2200" b="1" spc="-10" dirty="0">
                <a:latin typeface="Calibri"/>
                <a:cs typeface="Calibri"/>
              </a:rPr>
              <a:t> consigo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DOS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(que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era</a:t>
            </a:r>
            <a:r>
              <a:rPr sz="2200" spc="-5" dirty="0">
                <a:latin typeface="Calibri"/>
                <a:cs typeface="Calibri"/>
              </a:rPr>
              <a:t> 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mesmo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MS-DOS),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que </a:t>
            </a:r>
            <a:r>
              <a:rPr sz="2200" spc="-25" dirty="0">
                <a:latin typeface="Calibri"/>
                <a:cs typeface="Calibri"/>
              </a:rPr>
              <a:t>estava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preparado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para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empresas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pudessem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desenvolver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aplicativos </a:t>
            </a:r>
            <a:r>
              <a:rPr sz="2200" spc="-20" dirty="0">
                <a:latin typeface="Calibri"/>
                <a:cs typeface="Calibri"/>
              </a:rPr>
              <a:t>para</a:t>
            </a:r>
            <a:r>
              <a:rPr sz="2200" spc="-15" dirty="0">
                <a:latin typeface="Calibri"/>
                <a:cs typeface="Calibri"/>
              </a:rPr>
              <a:t> este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sistema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operacional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0" dirty="0">
                <a:latin typeface="Calibri"/>
                <a:cs typeface="Calibri"/>
              </a:rPr>
              <a:t>uma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maneira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muito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fácil.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722"/>
            <a:ext cx="27101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E</a:t>
            </a:r>
            <a:r>
              <a:rPr spc="-190" dirty="0"/>
              <a:t>v</a:t>
            </a:r>
            <a:r>
              <a:rPr spc="-100" dirty="0"/>
              <a:t>oluç</a:t>
            </a:r>
            <a:r>
              <a:rPr spc="-95" dirty="0"/>
              <a:t>ã</a:t>
            </a:r>
            <a:r>
              <a:rPr dirty="0"/>
              <a:t>o</a:t>
            </a:r>
            <a:r>
              <a:rPr spc="-229" dirty="0"/>
              <a:t> </a:t>
            </a:r>
            <a:r>
              <a:rPr spc="-100" dirty="0"/>
              <a:t>do</a:t>
            </a:r>
            <a:r>
              <a:rPr dirty="0"/>
              <a:t>s</a:t>
            </a:r>
            <a:r>
              <a:rPr spc="-204" dirty="0"/>
              <a:t> </a:t>
            </a:r>
            <a:r>
              <a:rPr spc="-100" dirty="0"/>
              <a:t>S</a:t>
            </a:r>
            <a:r>
              <a:rPr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216" y="1743202"/>
            <a:ext cx="6688455" cy="3391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50100"/>
              </a:lnSpc>
              <a:spcBef>
                <a:spcPts val="95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Pôde-se </a:t>
            </a:r>
            <a:r>
              <a:rPr sz="2400" spc="-30" dirty="0">
                <a:latin typeface="Calibri"/>
                <a:cs typeface="Calibri"/>
              </a:rPr>
              <a:t>observar, </a:t>
            </a:r>
            <a:r>
              <a:rPr sz="2400" spc="-5" dirty="0">
                <a:latin typeface="Calibri"/>
                <a:cs typeface="Calibri"/>
              </a:rPr>
              <a:t>nos últimos </a:t>
            </a:r>
            <a:r>
              <a:rPr sz="2400" dirty="0">
                <a:latin typeface="Calibri"/>
                <a:cs typeface="Calibri"/>
              </a:rPr>
              <a:t>anos, </a:t>
            </a:r>
            <a:r>
              <a:rPr sz="2400" spc="-5" dirty="0">
                <a:latin typeface="Calibri"/>
                <a:cs typeface="Calibri"/>
              </a:rPr>
              <a:t>uma </a:t>
            </a:r>
            <a:r>
              <a:rPr sz="2400" spc="-10" dirty="0">
                <a:latin typeface="Calibri"/>
                <a:cs typeface="Calibri"/>
              </a:rPr>
              <a:t>grande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evolução em </a:t>
            </a:r>
            <a:r>
              <a:rPr sz="2400" b="1" spc="-10" dirty="0">
                <a:latin typeface="Calibri"/>
                <a:cs typeface="Calibri"/>
              </a:rPr>
              <a:t>software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uma </a:t>
            </a:r>
            <a:r>
              <a:rPr sz="2400" b="1" spc="-10" dirty="0">
                <a:latin typeface="Calibri"/>
                <a:cs typeface="Calibri"/>
              </a:rPr>
              <a:t>redução </a:t>
            </a:r>
            <a:r>
              <a:rPr sz="2400" b="1" spc="-15" dirty="0">
                <a:latin typeface="Calibri"/>
                <a:cs typeface="Calibri"/>
              </a:rPr>
              <a:t>constante </a:t>
            </a:r>
            <a:r>
              <a:rPr sz="2400" b="1" dirty="0">
                <a:latin typeface="Calibri"/>
                <a:cs typeface="Calibri"/>
              </a:rPr>
              <a:t>do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custo </a:t>
            </a:r>
            <a:r>
              <a:rPr sz="2400" b="1" dirty="0">
                <a:latin typeface="Calibri"/>
                <a:cs typeface="Calibri"/>
              </a:rPr>
              <a:t>do </a:t>
            </a:r>
            <a:r>
              <a:rPr sz="2400" b="1" spc="-15" dirty="0">
                <a:latin typeface="Calibri"/>
                <a:cs typeface="Calibri"/>
              </a:rPr>
              <a:t>hardware </a:t>
            </a:r>
            <a:r>
              <a:rPr sz="2400" b="1" dirty="0">
                <a:latin typeface="Calibri"/>
                <a:cs typeface="Calibri"/>
              </a:rPr>
              <a:t>de </a:t>
            </a:r>
            <a:r>
              <a:rPr sz="2400" b="1" spc="-5" dirty="0">
                <a:latin typeface="Calibri"/>
                <a:cs typeface="Calibri"/>
              </a:rPr>
              <a:t>TI</a:t>
            </a:r>
            <a:endParaRPr sz="2400">
              <a:latin typeface="Calibri"/>
              <a:cs typeface="Calibri"/>
            </a:endParaRPr>
          </a:p>
          <a:p>
            <a:pPr marL="241300" marR="363855" indent="-228600">
              <a:lnSpc>
                <a:spcPct val="150000"/>
              </a:lnSpc>
              <a:spcBef>
                <a:spcPts val="575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De uma </a:t>
            </a:r>
            <a:r>
              <a:rPr sz="2400" spc="-15" dirty="0">
                <a:latin typeface="Calibri"/>
                <a:cs typeface="Calibri"/>
              </a:rPr>
              <a:t>forma inversa, </a:t>
            </a:r>
            <a:r>
              <a:rPr sz="2400" spc="-5" dirty="0">
                <a:latin typeface="Calibri"/>
                <a:cs typeface="Calibri"/>
              </a:rPr>
              <a:t>os </a:t>
            </a:r>
            <a:r>
              <a:rPr sz="2400" spc="-10" dirty="0">
                <a:latin typeface="Calibri"/>
                <a:cs typeface="Calibri"/>
              </a:rPr>
              <a:t>profissionais </a:t>
            </a:r>
            <a:r>
              <a:rPr sz="2400" spc="-5" dirty="0">
                <a:latin typeface="Calibri"/>
                <a:cs typeface="Calibri"/>
              </a:rPr>
              <a:t>de TI </a:t>
            </a:r>
            <a:r>
              <a:rPr sz="2400" dirty="0">
                <a:latin typeface="Calibri"/>
                <a:cs typeface="Calibri"/>
              </a:rPr>
              <a:t>mais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especializados </a:t>
            </a:r>
            <a:r>
              <a:rPr sz="2400" spc="-10" dirty="0">
                <a:latin typeface="Calibri"/>
                <a:cs typeface="Calibri"/>
              </a:rPr>
              <a:t>passaram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auferir </a:t>
            </a:r>
            <a:r>
              <a:rPr sz="2400" spc="-15" dirty="0">
                <a:latin typeface="Calibri"/>
                <a:cs typeface="Calibri"/>
              </a:rPr>
              <a:t>remunerações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bastante </a:t>
            </a:r>
            <a:r>
              <a:rPr sz="2400" spc="-5" dirty="0">
                <a:latin typeface="Calibri"/>
                <a:cs typeface="Calibri"/>
              </a:rPr>
              <a:t>elevadas.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216" y="5986983"/>
            <a:ext cx="102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68004" y="5692546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43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965" y="302717"/>
            <a:ext cx="27101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E</a:t>
            </a:r>
            <a:r>
              <a:rPr spc="-190" dirty="0"/>
              <a:t>v</a:t>
            </a:r>
            <a:r>
              <a:rPr spc="-100" dirty="0"/>
              <a:t>ol</a:t>
            </a:r>
            <a:r>
              <a:rPr spc="-105" dirty="0"/>
              <a:t>u</a:t>
            </a:r>
            <a:r>
              <a:rPr spc="-100" dirty="0"/>
              <a:t>çã</a:t>
            </a:r>
            <a:r>
              <a:rPr dirty="0"/>
              <a:t>o</a:t>
            </a:r>
            <a:r>
              <a:rPr spc="-225" dirty="0"/>
              <a:t> </a:t>
            </a:r>
            <a:r>
              <a:rPr spc="-105" dirty="0"/>
              <a:t>d</a:t>
            </a:r>
            <a:r>
              <a:rPr spc="-100" dirty="0"/>
              <a:t>o</a:t>
            </a:r>
            <a:r>
              <a:rPr dirty="0"/>
              <a:t>s</a:t>
            </a:r>
            <a:r>
              <a:rPr spc="-215" dirty="0"/>
              <a:t> </a:t>
            </a:r>
            <a:r>
              <a:rPr spc="-100" dirty="0"/>
              <a:t>S</a:t>
            </a:r>
            <a:r>
              <a:rPr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893" y="1257706"/>
            <a:ext cx="7506334" cy="3916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40000"/>
              </a:lnSpc>
              <a:spcBef>
                <a:spcPts val="100"/>
              </a:spcBef>
              <a:buClr>
                <a:srgbClr val="79797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Novos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sistemas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foram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desenvolvidos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foco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otimização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 </a:t>
            </a:r>
            <a:r>
              <a:rPr sz="2200" spc="-10" dirty="0">
                <a:latin typeface="Calibri"/>
                <a:cs typeface="Calibri"/>
              </a:rPr>
              <a:t>mão-de-obra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excessivamente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cara,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forma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esses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sistemas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pudessem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vir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representar</a:t>
            </a:r>
            <a:r>
              <a:rPr sz="2200" spc="-5" dirty="0">
                <a:latin typeface="Calibri"/>
                <a:cs typeface="Calibri"/>
              </a:rPr>
              <a:t> papéis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0" dirty="0">
                <a:latin typeface="Calibri"/>
                <a:cs typeface="Calibri"/>
              </a:rPr>
              <a:t>auxiliadores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na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tomada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de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decisão.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estágio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atual</a:t>
            </a:r>
            <a:r>
              <a:rPr sz="2200" spc="-5" dirty="0">
                <a:latin typeface="Calibri"/>
                <a:cs typeface="Calibri"/>
              </a:rPr>
              <a:t> das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empresas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é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forte 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competitividade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797979"/>
              </a:buClr>
              <a:buFont typeface="Arial MT"/>
              <a:buChar char="•"/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797979"/>
              </a:buClr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79797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65" dirty="0">
                <a:latin typeface="Calibri"/>
                <a:cs typeface="Calibri"/>
              </a:rPr>
              <a:t>Terá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oportunidades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aquela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empresa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qualificar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60"/>
              </a:spcBef>
            </a:pPr>
            <a:r>
              <a:rPr sz="2200" spc="-10" dirty="0">
                <a:latin typeface="Calibri"/>
                <a:cs typeface="Calibri"/>
              </a:rPr>
              <a:t>compreender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acontecimentos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mercado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antes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demais.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722"/>
            <a:ext cx="25730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E</a:t>
            </a:r>
            <a:r>
              <a:rPr spc="-190" dirty="0"/>
              <a:t>v</a:t>
            </a:r>
            <a:r>
              <a:rPr spc="-100" dirty="0"/>
              <a:t>oluç</a:t>
            </a:r>
            <a:r>
              <a:rPr spc="-95" dirty="0"/>
              <a:t>ã</a:t>
            </a:r>
            <a:r>
              <a:rPr dirty="0"/>
              <a:t>o</a:t>
            </a:r>
            <a:r>
              <a:rPr spc="-229" dirty="0"/>
              <a:t> </a:t>
            </a:r>
            <a:r>
              <a:rPr spc="-100" dirty="0"/>
              <a:t>d</a:t>
            </a:r>
            <a:r>
              <a:rPr dirty="0"/>
              <a:t>a</a:t>
            </a:r>
            <a:r>
              <a:rPr spc="-210" dirty="0"/>
              <a:t> </a:t>
            </a:r>
            <a:r>
              <a:rPr spc="-95" dirty="0"/>
              <a:t>T</a:t>
            </a:r>
            <a:r>
              <a:rPr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3661"/>
            <a:ext cx="7115809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Clr>
                <a:srgbClr val="797979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b="1" spc="-15" dirty="0">
                <a:latin typeface="Calibri"/>
                <a:cs typeface="Calibri"/>
              </a:rPr>
              <a:t>Era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DOS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97979"/>
              </a:buClr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241300" marR="5080" indent="-229235">
              <a:lnSpc>
                <a:spcPct val="100000"/>
              </a:lnSpc>
              <a:buClr>
                <a:srgbClr val="797979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DOS (</a:t>
            </a:r>
            <a:r>
              <a:rPr sz="2400" i="1" spc="-5" dirty="0">
                <a:latin typeface="Calibri"/>
                <a:cs typeface="Calibri"/>
              </a:rPr>
              <a:t>Disk </a:t>
            </a:r>
            <a:r>
              <a:rPr sz="2400" i="1" dirty="0">
                <a:latin typeface="Calibri"/>
                <a:cs typeface="Calibri"/>
              </a:rPr>
              <a:t>Operation </a:t>
            </a:r>
            <a:r>
              <a:rPr sz="2400" i="1" spc="-15" dirty="0">
                <a:latin typeface="Calibri"/>
                <a:cs typeface="Calibri"/>
              </a:rPr>
              <a:t>System</a:t>
            </a:r>
            <a:r>
              <a:rPr sz="2400" spc="-15" dirty="0">
                <a:latin typeface="Calibri"/>
                <a:cs typeface="Calibri"/>
              </a:rPr>
              <a:t>) era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5" dirty="0">
                <a:latin typeface="Calibri"/>
                <a:cs typeface="Calibri"/>
              </a:rPr>
              <a:t>nome do </a:t>
            </a:r>
            <a:r>
              <a:rPr sz="2400" spc="-10" dirty="0">
                <a:latin typeface="Calibri"/>
                <a:cs typeface="Calibri"/>
              </a:rPr>
              <a:t>sistema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operacional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 </a:t>
            </a:r>
            <a:r>
              <a:rPr sz="2400" spc="-10" dirty="0">
                <a:latin typeface="Calibri"/>
                <a:cs typeface="Calibri"/>
              </a:rPr>
              <a:t>Microsoft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spc="-30" dirty="0">
                <a:latin typeface="Calibri"/>
                <a:cs typeface="Calibri"/>
              </a:rPr>
              <a:t>fez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muito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sucesso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até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início </a:t>
            </a:r>
            <a:r>
              <a:rPr sz="2400" spc="-5" dirty="0">
                <a:latin typeface="Calibri"/>
                <a:cs typeface="Calibri"/>
              </a:rPr>
              <a:t>dos anos </a:t>
            </a:r>
            <a:r>
              <a:rPr sz="2400" dirty="0">
                <a:latin typeface="Calibri"/>
                <a:cs typeface="Calibri"/>
              </a:rPr>
              <a:t>90 e </a:t>
            </a:r>
            <a:r>
              <a:rPr sz="2400" spc="-5" dirty="0">
                <a:latin typeface="Calibri"/>
                <a:cs typeface="Calibri"/>
              </a:rPr>
              <a:t>que permitiu que os </a:t>
            </a:r>
            <a:r>
              <a:rPr sz="2400" dirty="0">
                <a:latin typeface="Calibri"/>
                <a:cs typeface="Calibri"/>
              </a:rPr>
              <a:t>PCs </a:t>
            </a:r>
            <a:r>
              <a:rPr sz="2400" spc="-10" dirty="0">
                <a:latin typeface="Calibri"/>
                <a:cs typeface="Calibri"/>
              </a:rPr>
              <a:t>tornassem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populares.</a:t>
            </a:r>
            <a:endParaRPr sz="2400">
              <a:latin typeface="Calibri"/>
              <a:cs typeface="Calibri"/>
            </a:endParaRPr>
          </a:p>
          <a:p>
            <a:pPr marL="241300" marR="363855" indent="-229235">
              <a:lnSpc>
                <a:spcPct val="100000"/>
              </a:lnSpc>
              <a:spcBef>
                <a:spcPts val="580"/>
              </a:spcBef>
              <a:buClr>
                <a:srgbClr val="797979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Principais </a:t>
            </a:r>
            <a:r>
              <a:rPr sz="2400" spc="-10" dirty="0">
                <a:latin typeface="Calibri"/>
                <a:cs typeface="Calibri"/>
              </a:rPr>
              <a:t>características </a:t>
            </a:r>
            <a:r>
              <a:rPr sz="2400" spc="-5" dirty="0">
                <a:latin typeface="Calibri"/>
                <a:cs typeface="Calibri"/>
              </a:rPr>
              <a:t>dos </a:t>
            </a:r>
            <a:r>
              <a:rPr sz="2400" spc="-10" dirty="0">
                <a:latin typeface="Calibri"/>
                <a:cs typeface="Calibri"/>
              </a:rPr>
              <a:t>sistemas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5" dirty="0">
                <a:solidFill>
                  <a:srgbClr val="CC9900"/>
                </a:solidFill>
                <a:latin typeface="Calibri"/>
                <a:cs typeface="Calibri"/>
              </a:rPr>
              <a:t> </a:t>
            </a:r>
            <a:r>
              <a:rPr sz="2400" u="heavy" spc="-1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libri"/>
                <a:cs typeface="Calibri"/>
                <a:hlinkClick r:id="rId2"/>
              </a:rPr>
              <a:t>informação </a:t>
            </a:r>
            <a:r>
              <a:rPr sz="2400" spc="-530" dirty="0">
                <a:solidFill>
                  <a:srgbClr val="CC99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nesta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época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797979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spc="-60" dirty="0">
                <a:latin typeface="Calibri"/>
                <a:cs typeface="Calibri"/>
              </a:rPr>
              <a:t>Tela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texto;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80"/>
              </a:spcBef>
              <a:buClr>
                <a:srgbClr val="797979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Uso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teclado;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722"/>
            <a:ext cx="25730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E</a:t>
            </a:r>
            <a:r>
              <a:rPr spc="-190" dirty="0"/>
              <a:t>v</a:t>
            </a:r>
            <a:r>
              <a:rPr spc="-100" dirty="0"/>
              <a:t>oluç</a:t>
            </a:r>
            <a:r>
              <a:rPr spc="-95" dirty="0"/>
              <a:t>ã</a:t>
            </a:r>
            <a:r>
              <a:rPr dirty="0"/>
              <a:t>o</a:t>
            </a:r>
            <a:r>
              <a:rPr spc="-229" dirty="0"/>
              <a:t> </a:t>
            </a:r>
            <a:r>
              <a:rPr spc="-100" dirty="0"/>
              <a:t>d</a:t>
            </a:r>
            <a:r>
              <a:rPr dirty="0"/>
              <a:t>a</a:t>
            </a:r>
            <a:r>
              <a:rPr spc="-210" dirty="0"/>
              <a:t> </a:t>
            </a:r>
            <a:r>
              <a:rPr spc="-95" dirty="0"/>
              <a:t>T</a:t>
            </a:r>
            <a:r>
              <a:rPr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3661"/>
            <a:ext cx="7223759" cy="361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18110" indent="-229235">
              <a:lnSpc>
                <a:spcPct val="100000"/>
              </a:lnSpc>
              <a:spcBef>
                <a:spcPts val="100"/>
              </a:spcBef>
              <a:buClr>
                <a:srgbClr val="797979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Os </a:t>
            </a:r>
            <a:r>
              <a:rPr sz="2400" spc="-10" dirty="0">
                <a:latin typeface="Calibri"/>
                <a:cs typeface="Calibri"/>
              </a:rPr>
              <a:t>sistemas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informação eram </a:t>
            </a:r>
            <a:r>
              <a:rPr sz="2400" spc="-5" dirty="0">
                <a:latin typeface="Calibri"/>
                <a:cs typeface="Calibri"/>
              </a:rPr>
              <a:t>usados </a:t>
            </a:r>
            <a:r>
              <a:rPr sz="2400" spc="-15" dirty="0">
                <a:latin typeface="Calibri"/>
                <a:cs typeface="Calibri"/>
              </a:rPr>
              <a:t>para </a:t>
            </a:r>
            <a:r>
              <a:rPr sz="2400" spc="-10" dirty="0">
                <a:latin typeface="Calibri"/>
                <a:cs typeface="Calibri"/>
              </a:rPr>
              <a:t>processos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repetitivos;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ct val="100000"/>
              </a:lnSpc>
              <a:spcBef>
                <a:spcPts val="580"/>
              </a:spcBef>
              <a:buClr>
                <a:srgbClr val="797979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Os </a:t>
            </a:r>
            <a:r>
              <a:rPr sz="2400" spc="-10" dirty="0">
                <a:latin typeface="Calibri"/>
                <a:cs typeface="Calibri"/>
              </a:rPr>
              <a:t>sistemas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informação eram </a:t>
            </a:r>
            <a:r>
              <a:rPr sz="2400" spc="-5" dirty="0">
                <a:latin typeface="Calibri"/>
                <a:cs typeface="Calibri"/>
              </a:rPr>
              <a:t>usados </a:t>
            </a:r>
            <a:r>
              <a:rPr sz="2400" dirty="0">
                <a:latin typeface="Calibri"/>
                <a:cs typeface="Calibri"/>
              </a:rPr>
              <a:t>em </a:t>
            </a:r>
            <a:r>
              <a:rPr sz="2400" spc="-10" dirty="0">
                <a:latin typeface="Calibri"/>
                <a:cs typeface="Calibri"/>
              </a:rPr>
              <a:t>substituição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máquina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escrever;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797979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Usados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grandes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empresas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 </a:t>
            </a:r>
            <a:r>
              <a:rPr sz="2400" spc="-10" dirty="0">
                <a:latin typeface="Calibri"/>
                <a:cs typeface="Calibri"/>
              </a:rPr>
              <a:t>segmentos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específicos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mercado;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797979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Principais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linguagens 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programação: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Clipper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COBOL;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80"/>
              </a:spcBef>
              <a:buClr>
                <a:srgbClr val="797979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Foco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35" dirty="0">
                <a:latin typeface="Calibri"/>
                <a:cs typeface="Calibri"/>
              </a:rPr>
              <a:t>operador.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Havia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profissionais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específicos </a:t>
            </a:r>
            <a:r>
              <a:rPr sz="2400" spc="-20" dirty="0">
                <a:latin typeface="Calibri"/>
                <a:cs typeface="Calibri"/>
              </a:rPr>
              <a:t>para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operar </a:t>
            </a:r>
            <a:r>
              <a:rPr sz="2400" spc="-5" dirty="0">
                <a:latin typeface="Calibri"/>
                <a:cs typeface="Calibri"/>
              </a:rPr>
              <a:t>os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sistemas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informação.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722"/>
            <a:ext cx="25730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E</a:t>
            </a:r>
            <a:r>
              <a:rPr spc="-190" dirty="0"/>
              <a:t>v</a:t>
            </a:r>
            <a:r>
              <a:rPr spc="-100" dirty="0"/>
              <a:t>oluç</a:t>
            </a:r>
            <a:r>
              <a:rPr spc="-95" dirty="0"/>
              <a:t>ã</a:t>
            </a:r>
            <a:r>
              <a:rPr dirty="0"/>
              <a:t>o</a:t>
            </a:r>
            <a:r>
              <a:rPr spc="-229" dirty="0"/>
              <a:t> </a:t>
            </a:r>
            <a:r>
              <a:rPr spc="-100" dirty="0"/>
              <a:t>d</a:t>
            </a:r>
            <a:r>
              <a:rPr dirty="0"/>
              <a:t>a</a:t>
            </a:r>
            <a:r>
              <a:rPr spc="-210" dirty="0"/>
              <a:t> </a:t>
            </a:r>
            <a:r>
              <a:rPr spc="-95" dirty="0"/>
              <a:t>T</a:t>
            </a:r>
            <a:r>
              <a:rPr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7239634" cy="364299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30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b="1" spc="-25" dirty="0">
                <a:latin typeface="Calibri"/>
                <a:cs typeface="Calibri"/>
              </a:rPr>
              <a:t>Era </a:t>
            </a:r>
            <a:r>
              <a:rPr sz="2200" b="1" spc="-10" dirty="0">
                <a:latin typeface="Calibri"/>
                <a:cs typeface="Calibri"/>
              </a:rPr>
              <a:t>Windows</a:t>
            </a:r>
            <a:endParaRPr sz="2200">
              <a:latin typeface="Calibri"/>
              <a:cs typeface="Calibri"/>
            </a:endParaRPr>
          </a:p>
          <a:p>
            <a:pPr marL="241300" marR="5080" indent="-229235">
              <a:lnSpc>
                <a:spcPct val="100000"/>
              </a:lnSpc>
              <a:spcBef>
                <a:spcPts val="530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Windows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veio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substituição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DOS.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Trouxe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novo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conceito,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conceito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janelas,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incorporou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novas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formas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trabalhar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computador,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mouse,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arrastar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soltar,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entre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outras.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Windows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proporcionou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uma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grande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evolução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sistemas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-10" dirty="0">
                <a:latin typeface="Calibri"/>
                <a:cs typeface="Calibri"/>
              </a:rPr>
              <a:t> informação.</a:t>
            </a:r>
            <a:endParaRPr sz="2200">
              <a:latin typeface="Calibri"/>
              <a:cs typeface="Calibri"/>
            </a:endParaRPr>
          </a:p>
          <a:p>
            <a:pPr marL="241300" marR="354330" indent="-229235">
              <a:lnSpc>
                <a:spcPct val="100000"/>
              </a:lnSpc>
              <a:spcBef>
                <a:spcPts val="530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Calibri"/>
                <a:cs typeface="Calibri"/>
              </a:rPr>
              <a:t>Principais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características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sistemas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informação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nesta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época</a:t>
            </a:r>
            <a:endParaRPr sz="22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90"/>
              </a:spcBef>
              <a:buClr>
                <a:srgbClr val="F5C200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50" dirty="0">
                <a:latin typeface="Calibri"/>
                <a:cs typeface="Calibri"/>
              </a:rPr>
              <a:t>Tela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gráfico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Janelas do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Windows;</a:t>
            </a:r>
            <a:endParaRPr sz="20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F5C200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latin typeface="Calibri"/>
                <a:cs typeface="Calibri"/>
              </a:rPr>
              <a:t>Uso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mouse.</a:t>
            </a:r>
            <a:r>
              <a:rPr sz="2000" spc="-10" dirty="0">
                <a:latin typeface="Calibri"/>
                <a:cs typeface="Calibri"/>
              </a:rPr>
              <a:t> (Resistência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início);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722"/>
            <a:ext cx="25730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E</a:t>
            </a:r>
            <a:r>
              <a:rPr spc="-190" dirty="0"/>
              <a:t>v</a:t>
            </a:r>
            <a:r>
              <a:rPr spc="-100" dirty="0"/>
              <a:t>oluç</a:t>
            </a:r>
            <a:r>
              <a:rPr spc="-95" dirty="0"/>
              <a:t>ã</a:t>
            </a:r>
            <a:r>
              <a:rPr dirty="0"/>
              <a:t>o</a:t>
            </a:r>
            <a:r>
              <a:rPr spc="-229" dirty="0"/>
              <a:t> </a:t>
            </a:r>
            <a:r>
              <a:rPr spc="-100" dirty="0"/>
              <a:t>d</a:t>
            </a:r>
            <a:r>
              <a:rPr dirty="0"/>
              <a:t>a</a:t>
            </a:r>
            <a:r>
              <a:rPr spc="-210" dirty="0"/>
              <a:t> </a:t>
            </a:r>
            <a:r>
              <a:rPr spc="-95" dirty="0"/>
              <a:t>T</a:t>
            </a:r>
            <a:r>
              <a:rPr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7188834" cy="3446779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30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latin typeface="Calibri"/>
                <a:cs typeface="Calibri"/>
              </a:rPr>
              <a:t>Sistemas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5" dirty="0">
                <a:latin typeface="Calibri"/>
                <a:cs typeface="Calibri"/>
              </a:rPr>
              <a:t>informação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para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gestão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empresarial;</a:t>
            </a:r>
            <a:endParaRPr sz="2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30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latin typeface="Calibri"/>
                <a:cs typeface="Calibri"/>
              </a:rPr>
              <a:t>Sistemas bancários;</a:t>
            </a:r>
            <a:endParaRPr sz="2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30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latin typeface="Calibri"/>
                <a:cs typeface="Calibri"/>
              </a:rPr>
              <a:t>Automação </a:t>
            </a:r>
            <a:r>
              <a:rPr sz="2200" spc="-5" dirty="0">
                <a:latin typeface="Calibri"/>
                <a:cs typeface="Calibri"/>
              </a:rPr>
              <a:t>industrial;</a:t>
            </a:r>
            <a:endParaRPr sz="2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25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Calibri"/>
                <a:cs typeface="Calibri"/>
              </a:rPr>
              <a:t>Os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sistemas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informação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chegaram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empresas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todos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os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libri"/>
                <a:cs typeface="Calibri"/>
              </a:rPr>
              <a:t>portes;</a:t>
            </a:r>
            <a:endParaRPr sz="2200">
              <a:latin typeface="Calibri"/>
              <a:cs typeface="Calibri"/>
            </a:endParaRPr>
          </a:p>
          <a:p>
            <a:pPr marL="241300" marR="287655" indent="-229235">
              <a:lnSpc>
                <a:spcPct val="100000"/>
              </a:lnSpc>
              <a:spcBef>
                <a:spcPts val="525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Calibri"/>
                <a:cs typeface="Calibri"/>
              </a:rPr>
              <a:t>Principais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linguagens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programação: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Visual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Basic, </a:t>
            </a:r>
            <a:r>
              <a:rPr sz="2200" spc="-10" dirty="0">
                <a:latin typeface="Calibri"/>
                <a:cs typeface="Calibri"/>
              </a:rPr>
              <a:t>Delphi,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Java, </a:t>
            </a:r>
            <a:r>
              <a:rPr sz="2200" spc="-5" dirty="0">
                <a:latin typeface="Calibri"/>
                <a:cs typeface="Calibri"/>
              </a:rPr>
              <a:t>C++;</a:t>
            </a:r>
            <a:endParaRPr sz="2200">
              <a:latin typeface="Calibri"/>
              <a:cs typeface="Calibri"/>
            </a:endParaRPr>
          </a:p>
          <a:p>
            <a:pPr marL="241300" marR="585470" indent="-229235">
              <a:lnSpc>
                <a:spcPct val="100000"/>
              </a:lnSpc>
              <a:spcBef>
                <a:spcPts val="530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Calibri"/>
                <a:cs typeface="Calibri"/>
              </a:rPr>
              <a:t>Principais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bancos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dados: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Oracle,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SQL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Server,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Paradox,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Access,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DB2,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etc;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722"/>
            <a:ext cx="25730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E</a:t>
            </a:r>
            <a:r>
              <a:rPr spc="-190" dirty="0"/>
              <a:t>v</a:t>
            </a:r>
            <a:r>
              <a:rPr spc="-100" dirty="0"/>
              <a:t>oluç</a:t>
            </a:r>
            <a:r>
              <a:rPr spc="-95" dirty="0"/>
              <a:t>ã</a:t>
            </a:r>
            <a:r>
              <a:rPr dirty="0"/>
              <a:t>o</a:t>
            </a:r>
            <a:r>
              <a:rPr spc="-229" dirty="0"/>
              <a:t> </a:t>
            </a:r>
            <a:r>
              <a:rPr spc="-100" dirty="0"/>
              <a:t>d</a:t>
            </a:r>
            <a:r>
              <a:rPr dirty="0"/>
              <a:t>a</a:t>
            </a:r>
            <a:r>
              <a:rPr spc="-210" dirty="0"/>
              <a:t> </a:t>
            </a:r>
            <a:r>
              <a:rPr spc="-95" dirty="0"/>
              <a:t>T</a:t>
            </a:r>
            <a:r>
              <a:rPr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6918959" cy="3338829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30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b="1" spc="-25" dirty="0">
                <a:latin typeface="Calibri"/>
                <a:cs typeface="Calibri"/>
              </a:rPr>
              <a:t>Era </a:t>
            </a:r>
            <a:r>
              <a:rPr sz="2200" b="1" spc="-35" dirty="0">
                <a:latin typeface="Calibri"/>
                <a:cs typeface="Calibri"/>
              </a:rPr>
              <a:t>Web</a:t>
            </a:r>
            <a:endParaRPr sz="2200">
              <a:latin typeface="Calibri"/>
              <a:cs typeface="Calibri"/>
            </a:endParaRPr>
          </a:p>
          <a:p>
            <a:pPr marL="241300" marR="89535" indent="-229235">
              <a:lnSpc>
                <a:spcPct val="100000"/>
              </a:lnSpc>
              <a:spcBef>
                <a:spcPts val="530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era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web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está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proporcionando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uma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nova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evolução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nos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sistemas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informação.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sistemas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web</a:t>
            </a:r>
            <a:r>
              <a:rPr sz="2200" spc="-5" dirty="0">
                <a:latin typeface="Calibri"/>
                <a:cs typeface="Calibri"/>
              </a:rPr>
              <a:t> são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aqueles </a:t>
            </a:r>
            <a:r>
              <a:rPr sz="2200" spc="-10" dirty="0">
                <a:latin typeface="Calibri"/>
                <a:cs typeface="Calibri"/>
              </a:rPr>
              <a:t>que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rodam</a:t>
            </a:r>
            <a:r>
              <a:rPr sz="2200" spc="-5" dirty="0">
                <a:latin typeface="Calibri"/>
                <a:cs typeface="Calibri"/>
              </a:rPr>
              <a:t> em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um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browser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ganha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cada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vez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mais </a:t>
            </a:r>
            <a:r>
              <a:rPr sz="2200" spc="-10" dirty="0">
                <a:latin typeface="Calibri"/>
                <a:cs typeface="Calibri"/>
              </a:rPr>
              <a:t>espaço</a:t>
            </a:r>
            <a:endParaRPr sz="2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30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Calibri"/>
                <a:cs typeface="Calibri"/>
              </a:rPr>
              <a:t>Principais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características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sistemas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5" dirty="0">
                <a:latin typeface="Calibri"/>
                <a:cs typeface="Calibri"/>
              </a:rPr>
              <a:t>informação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nesta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época</a:t>
            </a:r>
            <a:endParaRPr sz="22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90"/>
              </a:spcBef>
              <a:buClr>
                <a:srgbClr val="F5C200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latin typeface="Calibri"/>
                <a:cs typeface="Calibri"/>
              </a:rPr>
              <a:t>Uso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browser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plataforma;</a:t>
            </a:r>
            <a:endParaRPr sz="20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F5C200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latin typeface="Calibri"/>
                <a:cs typeface="Calibri"/>
              </a:rPr>
              <a:t>Interface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formulário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web;</a:t>
            </a:r>
            <a:endParaRPr sz="20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F5C200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latin typeface="Calibri"/>
                <a:cs typeface="Calibri"/>
              </a:rPr>
              <a:t>Aplicações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B2B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Gerenciamento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negócios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empresas;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72618"/>
            <a:ext cx="67875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00" dirty="0"/>
              <a:t>In</a:t>
            </a:r>
            <a:r>
              <a:rPr sz="3600" spc="-95" dirty="0"/>
              <a:t>fo</a:t>
            </a:r>
            <a:r>
              <a:rPr sz="3600" spc="-105" dirty="0"/>
              <a:t>r</a:t>
            </a:r>
            <a:r>
              <a:rPr sz="3600" spc="-100" dirty="0"/>
              <a:t>m</a:t>
            </a:r>
            <a:r>
              <a:rPr sz="3600" spc="-95" dirty="0"/>
              <a:t>aç</a:t>
            </a:r>
            <a:r>
              <a:rPr sz="3600" spc="-105" dirty="0"/>
              <a:t>ã</a:t>
            </a:r>
            <a:r>
              <a:rPr sz="3600" dirty="0"/>
              <a:t>o</a:t>
            </a:r>
            <a:r>
              <a:rPr sz="3600" spc="-240" dirty="0"/>
              <a:t> </a:t>
            </a:r>
            <a:r>
              <a:rPr sz="3600" spc="-100" dirty="0"/>
              <a:t>(</a:t>
            </a:r>
            <a:r>
              <a:rPr sz="3600" i="1" spc="-100" dirty="0">
                <a:latin typeface="Cambria"/>
                <a:cs typeface="Cambria"/>
              </a:rPr>
              <a:t>lat</a:t>
            </a:r>
            <a:r>
              <a:rPr sz="3600" i="1" spc="-95" dirty="0">
                <a:latin typeface="Cambria"/>
                <a:cs typeface="Cambria"/>
              </a:rPr>
              <a:t>i</a:t>
            </a:r>
            <a:r>
              <a:rPr sz="3600" i="1" dirty="0">
                <a:latin typeface="Cambria"/>
                <a:cs typeface="Cambria"/>
              </a:rPr>
              <a:t>m</a:t>
            </a:r>
            <a:r>
              <a:rPr sz="3600" i="1" spc="-215" dirty="0">
                <a:latin typeface="Cambria"/>
                <a:cs typeface="Cambria"/>
              </a:rPr>
              <a:t> </a:t>
            </a:r>
            <a:r>
              <a:rPr sz="3600" i="1" spc="-95" dirty="0">
                <a:latin typeface="Cambria"/>
                <a:cs typeface="Cambria"/>
              </a:rPr>
              <a:t>in</a:t>
            </a:r>
            <a:r>
              <a:rPr sz="3600" i="1" spc="-100" dirty="0">
                <a:latin typeface="Cambria"/>
                <a:cs typeface="Cambria"/>
              </a:rPr>
              <a:t>fo</a:t>
            </a:r>
            <a:r>
              <a:rPr sz="3600" i="1" spc="-95" dirty="0">
                <a:latin typeface="Cambria"/>
                <a:cs typeface="Cambria"/>
              </a:rPr>
              <a:t>rm</a:t>
            </a:r>
            <a:r>
              <a:rPr sz="3600" i="1" spc="-110" dirty="0">
                <a:latin typeface="Cambria"/>
                <a:cs typeface="Cambria"/>
              </a:rPr>
              <a:t>a</a:t>
            </a:r>
            <a:r>
              <a:rPr sz="3600" i="1" spc="-145" dirty="0">
                <a:latin typeface="Cambria"/>
                <a:cs typeface="Cambria"/>
              </a:rPr>
              <a:t>r</a:t>
            </a:r>
            <a:r>
              <a:rPr sz="3600" i="1" dirty="0">
                <a:latin typeface="Cambria"/>
                <a:cs typeface="Cambria"/>
              </a:rPr>
              <a:t>e</a:t>
            </a:r>
            <a:r>
              <a:rPr sz="3600" i="1" spc="-235" dirty="0">
                <a:latin typeface="Cambria"/>
                <a:cs typeface="Cambria"/>
              </a:rPr>
              <a:t> </a:t>
            </a:r>
            <a:r>
              <a:rPr sz="3600" i="1" dirty="0">
                <a:latin typeface="Cambria"/>
                <a:cs typeface="Cambria"/>
              </a:rPr>
              <a:t>–</a:t>
            </a:r>
            <a:r>
              <a:rPr sz="3600" i="1" spc="-210" dirty="0">
                <a:latin typeface="Cambria"/>
                <a:cs typeface="Cambria"/>
              </a:rPr>
              <a:t> </a:t>
            </a:r>
            <a:r>
              <a:rPr sz="3600" i="1" spc="-100" dirty="0">
                <a:latin typeface="Cambria"/>
                <a:cs typeface="Cambria"/>
              </a:rPr>
              <a:t>da</a:t>
            </a:r>
            <a:r>
              <a:rPr sz="3600" i="1" dirty="0">
                <a:latin typeface="Cambria"/>
                <a:cs typeface="Cambria"/>
              </a:rPr>
              <a:t>r  </a:t>
            </a:r>
            <a:r>
              <a:rPr sz="3600" i="1" spc="-85" dirty="0">
                <a:latin typeface="Cambria"/>
                <a:cs typeface="Cambria"/>
              </a:rPr>
              <a:t>forma)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9093" y="2118360"/>
            <a:ext cx="6644005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30100"/>
              </a:lnSpc>
              <a:spcBef>
                <a:spcPts val="100"/>
              </a:spcBef>
              <a:buClr>
                <a:srgbClr val="797979"/>
              </a:buClr>
              <a:buFont typeface="Arial MT"/>
              <a:buChar char="•"/>
              <a:tabLst>
                <a:tab pos="286385" algn="l"/>
                <a:tab pos="287655" algn="l"/>
              </a:tabLst>
            </a:pPr>
            <a:r>
              <a:rPr sz="2400" spc="-10" dirty="0">
                <a:latin typeface="Calibri"/>
                <a:cs typeface="Calibri"/>
              </a:rPr>
              <a:t>Conjunto </a:t>
            </a:r>
            <a:r>
              <a:rPr sz="2400" spc="-5" dirty="0">
                <a:latin typeface="Calibri"/>
                <a:cs typeface="Calibri"/>
              </a:rPr>
              <a:t>de dados </a:t>
            </a:r>
            <a:r>
              <a:rPr sz="2400" dirty="0">
                <a:latin typeface="Calibri"/>
                <a:cs typeface="Calibri"/>
              </a:rPr>
              <a:t>aos </a:t>
            </a:r>
            <a:r>
              <a:rPr sz="2400" spc="-5" dirty="0">
                <a:latin typeface="Calibri"/>
                <a:cs typeface="Calibri"/>
              </a:rPr>
              <a:t>quais </a:t>
            </a:r>
            <a:r>
              <a:rPr sz="2400" spc="-10" dirty="0">
                <a:latin typeface="Calibri"/>
                <a:cs typeface="Calibri"/>
              </a:rPr>
              <a:t>seres </a:t>
            </a:r>
            <a:r>
              <a:rPr sz="2400" spc="-5" dirty="0">
                <a:latin typeface="Calibri"/>
                <a:cs typeface="Calibri"/>
              </a:rPr>
              <a:t>humanos </a:t>
            </a:r>
            <a:r>
              <a:rPr sz="2400" spc="-15" dirty="0">
                <a:latin typeface="Calibri"/>
                <a:cs typeface="Calibri"/>
              </a:rPr>
              <a:t>deram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</a:t>
            </a:r>
            <a:r>
              <a:rPr sz="2400" spc="-5" dirty="0">
                <a:latin typeface="Calibri"/>
                <a:cs typeface="Calibri"/>
              </a:rPr>
              <a:t> torná-los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significativos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úteis.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797979"/>
              </a:buClr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797979"/>
              </a:buClr>
              <a:buFont typeface="Arial MT"/>
              <a:buChar char="•"/>
            </a:pPr>
            <a:endParaRPr sz="2300">
              <a:latin typeface="Calibri"/>
              <a:cs typeface="Calibri"/>
            </a:endParaRPr>
          </a:p>
          <a:p>
            <a:pPr marL="287020" indent="-274955">
              <a:lnSpc>
                <a:spcPct val="100000"/>
              </a:lnSpc>
              <a:buClr>
                <a:srgbClr val="797979"/>
              </a:buClr>
              <a:buFont typeface="Arial MT"/>
              <a:buChar char="•"/>
              <a:tabLst>
                <a:tab pos="286385" algn="l"/>
                <a:tab pos="287655" algn="l"/>
              </a:tabLst>
            </a:pPr>
            <a:r>
              <a:rPr sz="2400" b="1" spc="-5" dirty="0">
                <a:solidFill>
                  <a:srgbClr val="D1282D"/>
                </a:solidFill>
                <a:latin typeface="Calibri"/>
                <a:cs typeface="Calibri"/>
              </a:rPr>
              <a:t>Dado</a:t>
            </a:r>
            <a:r>
              <a:rPr sz="2400" b="1" spc="-35" dirty="0">
                <a:solidFill>
                  <a:srgbClr val="D1282D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D1282D"/>
                </a:solidFill>
                <a:latin typeface="Calibri"/>
                <a:cs typeface="Calibri"/>
              </a:rPr>
              <a:t>dotado</a:t>
            </a:r>
            <a:r>
              <a:rPr sz="2400" b="1" spc="-15" dirty="0">
                <a:solidFill>
                  <a:srgbClr val="D1282D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D1282D"/>
                </a:solidFill>
                <a:latin typeface="Calibri"/>
                <a:cs typeface="Calibri"/>
              </a:rPr>
              <a:t>de</a:t>
            </a:r>
            <a:r>
              <a:rPr sz="2400" b="1" spc="-15" dirty="0">
                <a:solidFill>
                  <a:srgbClr val="D1282D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D1282D"/>
                </a:solidFill>
                <a:latin typeface="Calibri"/>
                <a:cs typeface="Calibri"/>
              </a:rPr>
              <a:t>relevância.</a:t>
            </a:r>
            <a:endParaRPr sz="2400">
              <a:latin typeface="Calibri"/>
              <a:cs typeface="Calibri"/>
            </a:endParaRPr>
          </a:p>
          <a:p>
            <a:pPr marL="287020" indent="-274955">
              <a:lnSpc>
                <a:spcPct val="100000"/>
              </a:lnSpc>
              <a:spcBef>
                <a:spcPts val="1445"/>
              </a:spcBef>
              <a:buClr>
                <a:srgbClr val="797979"/>
              </a:buClr>
              <a:buFont typeface="Arial MT"/>
              <a:buChar char="•"/>
              <a:tabLst>
                <a:tab pos="286385" algn="l"/>
                <a:tab pos="287655" algn="l"/>
              </a:tabLst>
            </a:pPr>
            <a:r>
              <a:rPr sz="2400" spc="-5" dirty="0">
                <a:latin typeface="Calibri"/>
                <a:cs typeface="Calibri"/>
              </a:rPr>
              <a:t>Ex.: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quantidade de vendas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por </a:t>
            </a:r>
            <a:r>
              <a:rPr sz="2400" spc="-20" dirty="0">
                <a:latin typeface="Calibri"/>
                <a:cs typeface="Calibri"/>
              </a:rPr>
              <a:t>produto,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total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860"/>
              </a:spcBef>
            </a:pPr>
            <a:r>
              <a:rPr sz="2400" spc="-5" dirty="0">
                <a:latin typeface="Calibri"/>
                <a:cs typeface="Calibri"/>
              </a:rPr>
              <a:t>vendas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mensais,...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06611" y="5714200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5</a:t>
            </a:fld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722"/>
            <a:ext cx="25730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E</a:t>
            </a:r>
            <a:r>
              <a:rPr spc="-190" dirty="0"/>
              <a:t>v</a:t>
            </a:r>
            <a:r>
              <a:rPr spc="-100" dirty="0"/>
              <a:t>oluç</a:t>
            </a:r>
            <a:r>
              <a:rPr spc="-95" dirty="0"/>
              <a:t>ã</a:t>
            </a:r>
            <a:r>
              <a:rPr dirty="0"/>
              <a:t>o</a:t>
            </a:r>
            <a:r>
              <a:rPr spc="-229" dirty="0"/>
              <a:t> </a:t>
            </a:r>
            <a:r>
              <a:rPr spc="-100" dirty="0"/>
              <a:t>d</a:t>
            </a:r>
            <a:r>
              <a:rPr dirty="0"/>
              <a:t>a</a:t>
            </a:r>
            <a:r>
              <a:rPr spc="-210" dirty="0"/>
              <a:t> </a:t>
            </a:r>
            <a:r>
              <a:rPr spc="-95" dirty="0"/>
              <a:t>T</a:t>
            </a:r>
            <a:r>
              <a:rPr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396" y="1449095"/>
            <a:ext cx="6665595" cy="438531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F5C200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B2C -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Comércio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eletrônico;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F5C200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Sistemas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colaborativos;</a:t>
            </a:r>
            <a:endParaRPr sz="2200">
              <a:latin typeface="Calibri"/>
              <a:cs typeface="Calibri"/>
            </a:endParaRPr>
          </a:p>
          <a:p>
            <a:pPr marL="241300" marR="795020" indent="-228600">
              <a:lnSpc>
                <a:spcPct val="100000"/>
              </a:lnSpc>
              <a:spcBef>
                <a:spcPts val="530"/>
              </a:spcBef>
              <a:buClr>
                <a:srgbClr val="F5C200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Principais tecnologias: HTML, </a:t>
            </a:r>
            <a:r>
              <a:rPr sz="2200" spc="-10" dirty="0">
                <a:latin typeface="Calibri"/>
                <a:cs typeface="Calibri"/>
              </a:rPr>
              <a:t>Javascript, CSS, </a:t>
            </a:r>
            <a:r>
              <a:rPr sz="2200" spc="-70" dirty="0">
                <a:latin typeface="Calibri"/>
                <a:cs typeface="Calibri"/>
              </a:rPr>
              <a:t>ASP,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70" dirty="0">
                <a:latin typeface="Calibri"/>
                <a:cs typeface="Calibri"/>
              </a:rPr>
              <a:t>ASP.NET,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70" dirty="0">
                <a:latin typeface="Calibri"/>
                <a:cs typeface="Calibri"/>
              </a:rPr>
              <a:t>PHP,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75" dirty="0">
                <a:latin typeface="Calibri"/>
                <a:cs typeface="Calibri"/>
              </a:rPr>
              <a:t>JSP,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ColdFusion;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F5C200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Principais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bancos</a:t>
            </a:r>
            <a:r>
              <a:rPr sz="2200" spc="-5" dirty="0">
                <a:latin typeface="Calibri"/>
                <a:cs typeface="Calibri"/>
              </a:rPr>
              <a:t> 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dados: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SQL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Server,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Access,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MySQL,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Oracle, etc;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30"/>
              </a:spcBef>
              <a:buClr>
                <a:srgbClr val="F5C200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libri"/>
                <a:cs typeface="Calibri"/>
              </a:rPr>
              <a:t>Foco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 usuário: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próprio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usuário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passou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operar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os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sistemas,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caso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0" dirty="0">
                <a:latin typeface="Calibri"/>
                <a:cs typeface="Calibri"/>
              </a:rPr>
              <a:t>uma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compra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uma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loja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virtual.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Nesse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caso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usuário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faz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pedido,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faz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pagamento,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baixa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estoque,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escolhe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forma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entrega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(logística),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etc.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Tudo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isto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interferência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0" dirty="0">
                <a:latin typeface="Calibri"/>
                <a:cs typeface="Calibri"/>
              </a:rPr>
              <a:t>um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colaborador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interno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 loja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68004" y="5692546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50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722"/>
            <a:ext cx="15081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05" dirty="0">
                <a:latin typeface="Cambria"/>
                <a:cs typeface="Cambria"/>
              </a:rPr>
              <a:t>Evolução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6836409" cy="1627369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30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Calibri"/>
                <a:cs typeface="Calibri"/>
              </a:rPr>
              <a:t>Big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endParaRPr sz="22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30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15" dirty="0">
                <a:latin typeface="Calibri"/>
                <a:cs typeface="Calibri"/>
              </a:rPr>
              <a:t>Internet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das </a:t>
            </a:r>
            <a:r>
              <a:rPr sz="2200" spc="-5" dirty="0">
                <a:latin typeface="Calibri"/>
                <a:cs typeface="Calibri"/>
              </a:rPr>
              <a:t>Coisas</a:t>
            </a:r>
            <a:endParaRPr sz="22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25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5" dirty="0" err="1">
                <a:latin typeface="Calibri"/>
                <a:cs typeface="Calibri"/>
              </a:rPr>
              <a:t>fusão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mundos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físico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virtual</a:t>
            </a:r>
            <a:endParaRPr lang="pt-BR" sz="2200" spc="-5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25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pt-BR" sz="2200" spc="-5" dirty="0">
                <a:latin typeface="Calibri"/>
                <a:cs typeface="Calibri"/>
              </a:rPr>
              <a:t>???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722"/>
            <a:ext cx="57137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00" dirty="0">
                <a:latin typeface="Cambria"/>
                <a:cs typeface="Cambria"/>
              </a:rPr>
              <a:t>A</a:t>
            </a:r>
            <a:r>
              <a:rPr b="0" spc="-105" dirty="0">
                <a:latin typeface="Cambria"/>
                <a:cs typeface="Cambria"/>
              </a:rPr>
              <a:t>l</a:t>
            </a:r>
            <a:r>
              <a:rPr b="0" spc="-100" dirty="0">
                <a:latin typeface="Cambria"/>
                <a:cs typeface="Cambria"/>
              </a:rPr>
              <a:t>g</a:t>
            </a:r>
            <a:r>
              <a:rPr b="0" spc="-105" dirty="0">
                <a:latin typeface="Cambria"/>
                <a:cs typeface="Cambria"/>
              </a:rPr>
              <a:t>u</a:t>
            </a:r>
            <a:r>
              <a:rPr b="0" spc="-100" dirty="0">
                <a:latin typeface="Cambria"/>
                <a:cs typeface="Cambria"/>
              </a:rPr>
              <a:t>m</a:t>
            </a:r>
            <a:r>
              <a:rPr b="0" spc="-105" dirty="0">
                <a:latin typeface="Cambria"/>
                <a:cs typeface="Cambria"/>
              </a:rPr>
              <a:t>a</a:t>
            </a:r>
            <a:r>
              <a:rPr b="0" dirty="0">
                <a:latin typeface="Cambria"/>
                <a:cs typeface="Cambria"/>
              </a:rPr>
              <a:t>s</a:t>
            </a:r>
            <a:r>
              <a:rPr b="0" spc="-210" dirty="0">
                <a:latin typeface="Cambria"/>
                <a:cs typeface="Cambria"/>
              </a:rPr>
              <a:t> </a:t>
            </a:r>
            <a:r>
              <a:rPr b="0" spc="-365" dirty="0">
                <a:latin typeface="Cambria"/>
                <a:cs typeface="Cambria"/>
              </a:rPr>
              <a:t>T</a:t>
            </a:r>
            <a:r>
              <a:rPr b="0" spc="-100" dirty="0">
                <a:latin typeface="Cambria"/>
                <a:cs typeface="Cambria"/>
              </a:rPr>
              <a:t>endên</a:t>
            </a:r>
            <a:r>
              <a:rPr b="0" spc="-95" dirty="0">
                <a:latin typeface="Cambria"/>
                <a:cs typeface="Cambria"/>
              </a:rPr>
              <a:t>c</a:t>
            </a:r>
            <a:r>
              <a:rPr b="0" spc="-100" dirty="0">
                <a:latin typeface="Cambria"/>
                <a:cs typeface="Cambria"/>
              </a:rPr>
              <a:t>i</a:t>
            </a:r>
            <a:r>
              <a:rPr b="0" spc="-105" dirty="0">
                <a:latin typeface="Cambria"/>
                <a:cs typeface="Cambria"/>
              </a:rPr>
              <a:t>a</a:t>
            </a:r>
            <a:r>
              <a:rPr b="0" dirty="0">
                <a:latin typeface="Cambria"/>
                <a:cs typeface="Cambria"/>
              </a:rPr>
              <a:t>s</a:t>
            </a:r>
            <a:r>
              <a:rPr b="0" spc="-229" dirty="0">
                <a:latin typeface="Cambria"/>
                <a:cs typeface="Cambria"/>
              </a:rPr>
              <a:t> </a:t>
            </a:r>
            <a:r>
              <a:rPr b="0" spc="-100" dirty="0">
                <a:latin typeface="Cambria"/>
                <a:cs typeface="Cambria"/>
              </a:rPr>
              <a:t>G</a:t>
            </a:r>
            <a:r>
              <a:rPr b="0" spc="-105" dirty="0">
                <a:latin typeface="Cambria"/>
                <a:cs typeface="Cambria"/>
              </a:rPr>
              <a:t>art</a:t>
            </a:r>
            <a:r>
              <a:rPr b="0" spc="-100" dirty="0">
                <a:latin typeface="Cambria"/>
                <a:cs typeface="Cambria"/>
              </a:rPr>
              <a:t>ne</a:t>
            </a:r>
            <a:r>
              <a:rPr b="0" spc="-415" dirty="0">
                <a:latin typeface="Cambria"/>
                <a:cs typeface="Cambria"/>
              </a:rPr>
              <a:t>r</a:t>
            </a:r>
            <a:r>
              <a:rPr b="0" spc="-95" dirty="0">
                <a:latin typeface="Cambria"/>
                <a:cs typeface="Cambria"/>
              </a:rPr>
              <a:t>...</a:t>
            </a:r>
            <a:r>
              <a:rPr b="0" spc="-100" dirty="0">
                <a:latin typeface="Cambria"/>
                <a:cs typeface="Cambria"/>
              </a:rPr>
              <a:t>201</a:t>
            </a:r>
            <a:r>
              <a:rPr b="0" dirty="0">
                <a:latin typeface="Cambria"/>
                <a:cs typeface="Cambria"/>
              </a:rPr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4257040" cy="203835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30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  <a:tab pos="1347470" algn="l"/>
              </a:tabLst>
            </a:pPr>
            <a:r>
              <a:rPr sz="2200" b="1" spc="-5" dirty="0">
                <a:latin typeface="Calibri"/>
                <a:cs typeface="Calibri"/>
              </a:rPr>
              <a:t>Base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em	</a:t>
            </a:r>
            <a:r>
              <a:rPr sz="2200" b="1" spc="-15" dirty="0">
                <a:latin typeface="Calibri"/>
                <a:cs typeface="Calibri"/>
              </a:rPr>
              <a:t>Inteligência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Artificial</a:t>
            </a:r>
            <a:endParaRPr sz="22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30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b="1" spc="-10" dirty="0">
                <a:latin typeface="Calibri"/>
                <a:cs typeface="Calibri"/>
              </a:rPr>
              <a:t>Aplicativos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Inteligentes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Analytics</a:t>
            </a:r>
            <a:endParaRPr sz="22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30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b="1" spc="-10" dirty="0">
                <a:latin typeface="Calibri"/>
                <a:cs typeface="Calibri"/>
              </a:rPr>
              <a:t>Coisas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Inteligentes</a:t>
            </a:r>
            <a:endParaRPr sz="22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25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b="1" spc="-10" dirty="0">
                <a:latin typeface="Calibri"/>
                <a:cs typeface="Calibri"/>
              </a:rPr>
              <a:t>Gêmeos Digitais</a:t>
            </a:r>
            <a:endParaRPr sz="22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30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b="1" spc="-10" dirty="0">
                <a:latin typeface="Calibri"/>
                <a:cs typeface="Calibri"/>
              </a:rPr>
              <a:t>Experiência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imersiva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722"/>
            <a:ext cx="174561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50" dirty="0">
                <a:latin typeface="Cambria"/>
                <a:cs typeface="Cambria"/>
              </a:rPr>
              <a:t>A</a:t>
            </a:r>
            <a:r>
              <a:rPr b="0" spc="-105" dirty="0">
                <a:latin typeface="Cambria"/>
                <a:cs typeface="Cambria"/>
              </a:rPr>
              <a:t>t</a:t>
            </a:r>
            <a:r>
              <a:rPr b="0" spc="-160" dirty="0">
                <a:latin typeface="Cambria"/>
                <a:cs typeface="Cambria"/>
              </a:rPr>
              <a:t>i</a:t>
            </a:r>
            <a:r>
              <a:rPr b="0" spc="-90" dirty="0">
                <a:latin typeface="Cambria"/>
                <a:cs typeface="Cambria"/>
              </a:rPr>
              <a:t>v</a:t>
            </a:r>
            <a:r>
              <a:rPr b="0" spc="-100" dirty="0">
                <a:latin typeface="Cambria"/>
                <a:cs typeface="Cambria"/>
              </a:rPr>
              <a:t>id</a:t>
            </a:r>
            <a:r>
              <a:rPr b="0" spc="-105" dirty="0">
                <a:latin typeface="Cambria"/>
                <a:cs typeface="Cambria"/>
              </a:rPr>
              <a:t>a</a:t>
            </a:r>
            <a:r>
              <a:rPr b="0" spc="-100" dirty="0">
                <a:latin typeface="Cambria"/>
                <a:cs typeface="Cambria"/>
              </a:rPr>
              <a:t>de</a:t>
            </a:r>
            <a:r>
              <a:rPr b="0" dirty="0">
                <a:latin typeface="Cambria"/>
                <a:cs typeface="Cambria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8663"/>
            <a:ext cx="7219950" cy="163576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630"/>
              </a:spcBef>
              <a:buClr>
                <a:srgbClr val="797979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spc="-10" dirty="0">
                <a:latin typeface="Calibri"/>
                <a:cs typeface="Calibri"/>
              </a:rPr>
              <a:t>Defina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dado,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informação,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conhecimento: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Exemplifique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30"/>
              </a:spcBef>
              <a:buClr>
                <a:srgbClr val="797979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spc="-10" dirty="0">
                <a:latin typeface="Calibri"/>
                <a:cs typeface="Calibri"/>
              </a:rPr>
              <a:t>Defina</a:t>
            </a:r>
            <a:r>
              <a:rPr sz="2200" spc="-15" dirty="0">
                <a:latin typeface="Calibri"/>
                <a:cs typeface="Calibri"/>
              </a:rPr>
              <a:t> Sistema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Informação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30"/>
              </a:spcBef>
              <a:buClr>
                <a:srgbClr val="797979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spc="-10" dirty="0">
                <a:latin typeface="Calibri"/>
                <a:cs typeface="Calibri"/>
              </a:rPr>
              <a:t>Atividades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Sistemas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Informação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25"/>
              </a:spcBef>
              <a:buClr>
                <a:srgbClr val="797979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spc="-10" dirty="0">
                <a:latin typeface="Calibri"/>
                <a:cs typeface="Calibri"/>
              </a:rPr>
              <a:t>Objetivos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Sistemas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Informação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para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Organizações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722"/>
            <a:ext cx="46837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A</a:t>
            </a:r>
            <a:r>
              <a:rPr spc="-95" dirty="0"/>
              <a:t>t</a:t>
            </a:r>
            <a:r>
              <a:rPr spc="-185" dirty="0"/>
              <a:t>i</a:t>
            </a:r>
            <a:r>
              <a:rPr spc="-95" dirty="0"/>
              <a:t>vi</a:t>
            </a:r>
            <a:r>
              <a:rPr spc="-100" dirty="0"/>
              <a:t>d</a:t>
            </a:r>
            <a:r>
              <a:rPr spc="-95" dirty="0"/>
              <a:t>a</a:t>
            </a:r>
            <a:r>
              <a:rPr spc="-100" dirty="0"/>
              <a:t>d</a:t>
            </a:r>
            <a:r>
              <a:rPr spc="-95" dirty="0"/>
              <a:t>e</a:t>
            </a:r>
            <a:r>
              <a:rPr spc="-90" dirty="0"/>
              <a:t>s</a:t>
            </a:r>
            <a:r>
              <a:rPr dirty="0"/>
              <a:t>:</a:t>
            </a:r>
            <a:r>
              <a:rPr spc="-235" dirty="0"/>
              <a:t> </a:t>
            </a:r>
            <a:r>
              <a:rPr spc="-100" dirty="0"/>
              <a:t>E</a:t>
            </a:r>
            <a:r>
              <a:rPr spc="-90" dirty="0"/>
              <a:t>s</a:t>
            </a:r>
            <a:r>
              <a:rPr spc="-95" dirty="0"/>
              <a:t>t</a:t>
            </a:r>
            <a:r>
              <a:rPr spc="-100" dirty="0"/>
              <a:t>ud</a:t>
            </a:r>
            <a:r>
              <a:rPr dirty="0"/>
              <a:t>o</a:t>
            </a:r>
            <a:r>
              <a:rPr spc="-220" dirty="0"/>
              <a:t> </a:t>
            </a:r>
            <a:r>
              <a:rPr spc="-100" dirty="0"/>
              <a:t>d</a:t>
            </a:r>
            <a:r>
              <a:rPr dirty="0"/>
              <a:t>e</a:t>
            </a:r>
            <a:r>
              <a:rPr spc="-215" dirty="0"/>
              <a:t> </a:t>
            </a:r>
            <a:r>
              <a:rPr spc="-100" dirty="0"/>
              <a:t>C</a:t>
            </a:r>
            <a:r>
              <a:rPr spc="-95" dirty="0"/>
              <a:t>a</a:t>
            </a:r>
            <a:r>
              <a:rPr spc="-90" dirty="0"/>
              <a:t>s</a:t>
            </a:r>
            <a:r>
              <a:rPr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7316" y="2077338"/>
            <a:ext cx="7268209" cy="1098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276860" indent="-228600">
              <a:lnSpc>
                <a:spcPct val="100000"/>
              </a:lnSpc>
              <a:spcBef>
                <a:spcPts val="95"/>
              </a:spcBef>
              <a:buClr>
                <a:srgbClr val="79797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UPS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concorre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globalmente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Tecnologia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 </a:t>
            </a:r>
            <a:r>
              <a:rPr sz="2200" spc="-15" dirty="0">
                <a:latin typeface="Calibri"/>
                <a:cs typeface="Calibri"/>
              </a:rPr>
              <a:t>Informação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(Laudon)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79797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Identificar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 </a:t>
            </a:r>
            <a:r>
              <a:rPr sz="2200" spc="-15" dirty="0">
                <a:latin typeface="Calibri"/>
                <a:cs typeface="Calibri"/>
              </a:rPr>
              <a:t>explicitar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os </a:t>
            </a:r>
            <a:r>
              <a:rPr sz="2200" spc="-10" dirty="0">
                <a:latin typeface="Calibri"/>
                <a:cs typeface="Calibri"/>
              </a:rPr>
              <a:t>seis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objetivos</a:t>
            </a:r>
            <a:r>
              <a:rPr sz="2200" spc="-5" dirty="0">
                <a:latin typeface="Calibri"/>
                <a:cs typeface="Calibri"/>
              </a:rPr>
              <a:t> dos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 no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caso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 </a:t>
            </a:r>
            <a:r>
              <a:rPr sz="2200" spc="-10" dirty="0">
                <a:latin typeface="Calibri"/>
                <a:cs typeface="Calibri"/>
              </a:rPr>
              <a:t>UPS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722"/>
            <a:ext cx="19081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00" dirty="0">
                <a:latin typeface="Cambria"/>
                <a:cs typeface="Cambria"/>
              </a:rPr>
              <a:t>Bibliografia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5749"/>
            <a:ext cx="7193915" cy="3982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ts val="2375"/>
              </a:lnSpc>
              <a:spcBef>
                <a:spcPts val="95"/>
              </a:spcBef>
              <a:buClr>
                <a:srgbClr val="797979"/>
              </a:buClr>
              <a:buFont typeface="Arial MT"/>
              <a:buChar char="•"/>
              <a:tabLst>
                <a:tab pos="332105" algn="l"/>
                <a:tab pos="332740" algn="l"/>
              </a:tabLst>
            </a:pPr>
            <a:r>
              <a:rPr sz="2200" spc="-5" dirty="0">
                <a:latin typeface="Calibri"/>
                <a:cs typeface="Calibri"/>
              </a:rPr>
              <a:t>Laudon,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Kenneth;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Laudon,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Jane.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Sistemas </a:t>
            </a:r>
            <a:r>
              <a:rPr sz="2200" b="1" spc="-5" dirty="0">
                <a:latin typeface="Calibri"/>
                <a:cs typeface="Calibri"/>
              </a:rPr>
              <a:t>de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Informação</a:t>
            </a:r>
            <a:endParaRPr sz="2200">
              <a:latin typeface="Calibri"/>
              <a:cs typeface="Calibri"/>
            </a:endParaRPr>
          </a:p>
          <a:p>
            <a:pPr marL="332740">
              <a:lnSpc>
                <a:spcPts val="2375"/>
              </a:lnSpc>
            </a:pPr>
            <a:r>
              <a:rPr sz="2200" b="1" spc="-10" dirty="0">
                <a:latin typeface="Calibri"/>
                <a:cs typeface="Calibri"/>
              </a:rPr>
              <a:t>Gerenciais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5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º </a:t>
            </a:r>
            <a:r>
              <a:rPr sz="2200" spc="-10" dirty="0">
                <a:latin typeface="Calibri"/>
                <a:cs typeface="Calibri"/>
              </a:rPr>
              <a:t>edição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editora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Person,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2004.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Calibri"/>
              <a:cs typeface="Calibri"/>
            </a:endParaRPr>
          </a:p>
          <a:p>
            <a:pPr marL="332740" marR="128905" indent="-320040">
              <a:lnSpc>
                <a:spcPct val="80000"/>
              </a:lnSpc>
              <a:buClr>
                <a:srgbClr val="797979"/>
              </a:buClr>
              <a:buFont typeface="Arial MT"/>
              <a:buChar char="•"/>
              <a:tabLst>
                <a:tab pos="332105" algn="l"/>
                <a:tab pos="332740" algn="l"/>
              </a:tabLst>
            </a:pPr>
            <a:r>
              <a:rPr sz="2200" spc="-10" dirty="0">
                <a:latin typeface="Calibri"/>
                <a:cs typeface="Calibri"/>
              </a:rPr>
              <a:t>Sistemas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5" dirty="0">
                <a:latin typeface="Calibri"/>
                <a:cs typeface="Calibri"/>
              </a:rPr>
              <a:t>Informação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Gerenciais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Laudon &amp;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Laudon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9ª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edição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Editora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Pearson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2010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797979"/>
              </a:buClr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marL="332740" marR="421005" indent="-320040">
              <a:lnSpc>
                <a:spcPct val="80000"/>
              </a:lnSpc>
              <a:buClr>
                <a:srgbClr val="797979"/>
              </a:buClr>
              <a:buFont typeface="Arial MT"/>
              <a:buChar char="•"/>
              <a:tabLst>
                <a:tab pos="332105" algn="l"/>
                <a:tab pos="332740" algn="l"/>
              </a:tabLst>
            </a:pPr>
            <a:r>
              <a:rPr sz="2200" spc="-5" dirty="0">
                <a:latin typeface="Calibri"/>
                <a:cs typeface="Calibri"/>
              </a:rPr>
              <a:t>O’Brien,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James.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Sistemas</a:t>
            </a:r>
            <a:r>
              <a:rPr sz="2200" b="1" spc="-5" dirty="0">
                <a:latin typeface="Calibri"/>
                <a:cs typeface="Calibri"/>
              </a:rPr>
              <a:t> de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Informação</a:t>
            </a:r>
            <a:r>
              <a:rPr sz="2200" b="1" spc="4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as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Decisões 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Gerenciais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na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era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da </a:t>
            </a:r>
            <a:r>
              <a:rPr sz="2200" b="1" spc="-10" dirty="0">
                <a:latin typeface="Calibri"/>
                <a:cs typeface="Calibri"/>
              </a:rPr>
              <a:t>Internet</a:t>
            </a:r>
            <a:r>
              <a:rPr sz="2200" spc="-10" dirty="0">
                <a:latin typeface="Calibri"/>
                <a:cs typeface="Calibri"/>
              </a:rPr>
              <a:t>.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2º </a:t>
            </a:r>
            <a:r>
              <a:rPr sz="2200" spc="-10" dirty="0">
                <a:latin typeface="Calibri"/>
                <a:cs typeface="Calibri"/>
              </a:rPr>
              <a:t>edição.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Editora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Saraiva,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2006.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97979"/>
              </a:buClr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marL="332740" marR="5080" indent="-320040">
              <a:lnSpc>
                <a:spcPts val="2110"/>
              </a:lnSpc>
              <a:buClr>
                <a:srgbClr val="797979"/>
              </a:buClr>
              <a:buFont typeface="Arial MT"/>
              <a:buChar char="•"/>
              <a:tabLst>
                <a:tab pos="332105" algn="l"/>
                <a:tab pos="332740" algn="l"/>
              </a:tabLst>
            </a:pPr>
            <a:r>
              <a:rPr sz="2200" spc="-20" dirty="0">
                <a:latin typeface="Calibri"/>
                <a:cs typeface="Calibri"/>
              </a:rPr>
              <a:t>Rezende,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Denis;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Abreu,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Aline.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spc="-30" dirty="0">
                <a:latin typeface="Calibri"/>
                <a:cs typeface="Calibri"/>
              </a:rPr>
              <a:t>Tecnologia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da </a:t>
            </a:r>
            <a:r>
              <a:rPr sz="2200" b="1" spc="-10" dirty="0">
                <a:latin typeface="Calibri"/>
                <a:cs typeface="Calibri"/>
              </a:rPr>
              <a:t>Informação</a:t>
            </a:r>
            <a:r>
              <a:rPr sz="2200" b="1" spc="6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– 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Aplicada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Sistemas</a:t>
            </a:r>
            <a:r>
              <a:rPr sz="2200" b="1" spc="-5" dirty="0">
                <a:latin typeface="Calibri"/>
                <a:cs typeface="Calibri"/>
              </a:rPr>
              <a:t> de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Informação</a:t>
            </a:r>
            <a:r>
              <a:rPr sz="2200" b="1" spc="5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Empresariais</a:t>
            </a:r>
            <a:r>
              <a:rPr sz="2200" spc="-10" dirty="0">
                <a:latin typeface="Calibri"/>
                <a:cs typeface="Calibri"/>
              </a:rPr>
              <a:t>.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4º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edição.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Editora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Atlas,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2006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14934"/>
            <a:ext cx="5897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10" dirty="0"/>
              <a:t>E</a:t>
            </a:r>
            <a:r>
              <a:rPr sz="4000" spc="-215" dirty="0"/>
              <a:t>x</a:t>
            </a:r>
            <a:r>
              <a:rPr sz="4000" spc="-100" dirty="0"/>
              <a:t>e</a:t>
            </a:r>
            <a:r>
              <a:rPr sz="4000" spc="-110" dirty="0"/>
              <a:t>m</a:t>
            </a:r>
            <a:r>
              <a:rPr sz="4000" spc="-105" dirty="0"/>
              <a:t>p</a:t>
            </a:r>
            <a:r>
              <a:rPr sz="4000" spc="-100" dirty="0"/>
              <a:t>l</a:t>
            </a:r>
            <a:r>
              <a:rPr sz="4000" spc="-5" dirty="0"/>
              <a:t>o</a:t>
            </a:r>
            <a:r>
              <a:rPr sz="4000" spc="-210" dirty="0"/>
              <a:t> </a:t>
            </a:r>
            <a:r>
              <a:rPr sz="4000" spc="-105" dirty="0"/>
              <a:t>d</a:t>
            </a:r>
            <a:r>
              <a:rPr sz="4000" spc="-110" dirty="0"/>
              <a:t>a</a:t>
            </a:r>
            <a:r>
              <a:rPr sz="4000" spc="-105" dirty="0"/>
              <a:t>d</a:t>
            </a:r>
            <a:r>
              <a:rPr sz="4000" spc="-90" dirty="0"/>
              <a:t>o</a:t>
            </a:r>
            <a:r>
              <a:rPr sz="4000" spc="-105" dirty="0"/>
              <a:t>-</a:t>
            </a:r>
            <a:r>
              <a:rPr sz="4000" spc="-100" dirty="0"/>
              <a:t>i</a:t>
            </a:r>
            <a:r>
              <a:rPr sz="4000" spc="-105" dirty="0"/>
              <a:t>n</a:t>
            </a:r>
            <a:r>
              <a:rPr sz="4000" spc="-100" dirty="0"/>
              <a:t>f</a:t>
            </a:r>
            <a:r>
              <a:rPr sz="4000" spc="-114" dirty="0"/>
              <a:t>o</a:t>
            </a:r>
            <a:r>
              <a:rPr sz="4000" spc="-100" dirty="0"/>
              <a:t>r</a:t>
            </a:r>
            <a:r>
              <a:rPr sz="4000" spc="-110" dirty="0"/>
              <a:t>ma</a:t>
            </a:r>
            <a:r>
              <a:rPr sz="4000" spc="-105" dirty="0"/>
              <a:t>ç</a:t>
            </a:r>
            <a:r>
              <a:rPr sz="4000" spc="-110" dirty="0"/>
              <a:t>ã</a:t>
            </a:r>
            <a:r>
              <a:rPr sz="4000" spc="-5" dirty="0"/>
              <a:t>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28750" y="2153792"/>
            <a:ext cx="6755130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" marR="40005" indent="645795">
              <a:lnSpc>
                <a:spcPct val="100000"/>
              </a:lnSpc>
              <a:spcBef>
                <a:spcPts val="95"/>
              </a:spcBef>
              <a:buClr>
                <a:srgbClr val="797979"/>
              </a:buClr>
              <a:buFont typeface="Arial MT"/>
              <a:buChar char="•"/>
              <a:tabLst>
                <a:tab pos="924560" algn="l"/>
                <a:tab pos="4860925" algn="l"/>
              </a:tabLst>
            </a:pPr>
            <a:r>
              <a:rPr sz="2800" spc="-15" dirty="0">
                <a:latin typeface="Calibri"/>
                <a:cs typeface="Calibri"/>
              </a:rPr>
              <a:t>Exemplo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-10" dirty="0">
                <a:latin typeface="Calibri"/>
                <a:cs typeface="Calibri"/>
              </a:rPr>
              <a:t> dados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sobre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venda: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vendedor: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João;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R$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10,00;	</a:t>
            </a:r>
            <a:r>
              <a:rPr sz="2800" spc="-10" dirty="0">
                <a:latin typeface="Calibri"/>
                <a:cs typeface="Calibri"/>
              </a:rPr>
              <a:t>cliente: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José.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797979"/>
              </a:buClr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797979"/>
              </a:buClr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1591310" lvl="1" indent="-229235">
              <a:lnSpc>
                <a:spcPct val="100000"/>
              </a:lnSpc>
              <a:buClr>
                <a:srgbClr val="797979"/>
              </a:buClr>
              <a:buFont typeface="Arial MT"/>
              <a:buChar char="•"/>
              <a:tabLst>
                <a:tab pos="1591945" algn="l"/>
              </a:tabLst>
            </a:pPr>
            <a:r>
              <a:rPr sz="2800" spc="-15" dirty="0">
                <a:latin typeface="Calibri"/>
                <a:cs typeface="Calibri"/>
              </a:rPr>
              <a:t>Exemplo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informação:</a:t>
            </a:r>
            <a:endParaRPr sz="2800">
              <a:latin typeface="Calibri"/>
              <a:cs typeface="Calibri"/>
            </a:endParaRPr>
          </a:p>
          <a:p>
            <a:pPr marL="1036319" marR="5080" indent="-102425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"O</a:t>
            </a:r>
            <a:r>
              <a:rPr sz="2800" spc="-10" dirty="0">
                <a:latin typeface="Calibri"/>
                <a:cs typeface="Calibri"/>
              </a:rPr>
              <a:t> vendedor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João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realizou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uma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venda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R$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10,00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para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15" dirty="0">
                <a:latin typeface="Calibri"/>
                <a:cs typeface="Calibri"/>
              </a:rPr>
              <a:t>cliente</a:t>
            </a:r>
            <a:r>
              <a:rPr sz="2800" spc="-5" dirty="0">
                <a:latin typeface="Calibri"/>
                <a:cs typeface="Calibri"/>
              </a:rPr>
              <a:t> José."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06611" y="5714200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6</a:t>
            </a:fld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722"/>
            <a:ext cx="19088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95" dirty="0">
                <a:latin typeface="Cambria"/>
                <a:cs typeface="Cambria"/>
              </a:rPr>
              <a:t>Informação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275195" cy="2439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95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Calibri"/>
                <a:cs typeface="Calibri"/>
              </a:rPr>
              <a:t>Usar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informação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é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trabalhar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matéria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informação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para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obter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efeito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satisfaça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uma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necessidade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informação.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objetivo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final</a:t>
            </a:r>
            <a:r>
              <a:rPr sz="2200" spc="-5" dirty="0">
                <a:latin typeface="Calibri"/>
                <a:cs typeface="Calibri"/>
              </a:rPr>
              <a:t> de </a:t>
            </a:r>
            <a:r>
              <a:rPr sz="2200" spc="-10" dirty="0">
                <a:latin typeface="Calibri"/>
                <a:cs typeface="Calibri"/>
              </a:rPr>
              <a:t>um </a:t>
            </a:r>
            <a:r>
              <a:rPr sz="2200" spc="-15" dirty="0">
                <a:latin typeface="Calibri"/>
                <a:cs typeface="Calibri"/>
              </a:rPr>
              <a:t>produto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5" dirty="0">
                <a:latin typeface="Calibri"/>
                <a:cs typeface="Calibri"/>
              </a:rPr>
              <a:t>informação,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um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sistema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informação,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deve</a:t>
            </a:r>
            <a:r>
              <a:rPr sz="2200" dirty="0">
                <a:latin typeface="Calibri"/>
                <a:cs typeface="Calibri"/>
              </a:rPr>
              <a:t> ser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pensado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termos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dos </a:t>
            </a:r>
            <a:r>
              <a:rPr sz="2200" spc="-5" dirty="0">
                <a:latin typeface="Calibri"/>
                <a:cs typeface="Calibri"/>
              </a:rPr>
              <a:t> usos dos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dados à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informação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efeitos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resultantes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desses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usos</a:t>
            </a:r>
            <a:r>
              <a:rPr sz="2200" spc="-10" dirty="0">
                <a:latin typeface="Calibri"/>
                <a:cs typeface="Calibri"/>
              </a:rPr>
              <a:t> nas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atividades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usuários</a:t>
            </a:r>
            <a:endParaRPr sz="2200">
              <a:latin typeface="Calibri"/>
              <a:cs typeface="Calibri"/>
            </a:endParaRPr>
          </a:p>
          <a:p>
            <a:pPr marL="2643505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Calibri"/>
                <a:cs typeface="Calibri"/>
              </a:rPr>
              <a:t>(Le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Coadic,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1994)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06611" y="5714200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7</a:t>
            </a:fld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722"/>
            <a:ext cx="19088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95" dirty="0">
                <a:latin typeface="Cambria"/>
                <a:cs typeface="Cambria"/>
              </a:rPr>
              <a:t>Informação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0690"/>
            <a:ext cx="687578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95"/>
              </a:spcBef>
              <a:buClr>
                <a:srgbClr val="797979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spc="-35" dirty="0">
                <a:latin typeface="Calibri"/>
                <a:cs typeface="Calibri"/>
              </a:rPr>
              <a:t>Para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Capurro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Hjorland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(2007),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informação,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conceito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subjetivo,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é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i="1" spc="-5" dirty="0">
                <a:latin typeface="Calibri"/>
                <a:cs typeface="Calibri"/>
              </a:rPr>
              <a:t>abordagem </a:t>
            </a:r>
            <a:r>
              <a:rPr sz="2800" i="1" spc="-62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semiótica</a:t>
            </a:r>
            <a:r>
              <a:rPr sz="2800" spc="-10" dirty="0">
                <a:latin typeface="Calibri"/>
                <a:cs typeface="Calibri"/>
              </a:rPr>
              <a:t>)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enquanto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tal,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depende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interpretação.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06611" y="5714200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8</a:t>
            </a:fld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7242"/>
            <a:ext cx="4853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Cambria"/>
                <a:cs typeface="Cambria"/>
              </a:rPr>
              <a:t>A</a:t>
            </a:r>
            <a:r>
              <a:rPr sz="3600" b="0" spc="-215" dirty="0">
                <a:latin typeface="Cambria"/>
                <a:cs typeface="Cambria"/>
              </a:rPr>
              <a:t> </a:t>
            </a:r>
            <a:r>
              <a:rPr sz="3600" spc="-100" dirty="0"/>
              <a:t>in</a:t>
            </a:r>
            <a:r>
              <a:rPr sz="3600" spc="-95" dirty="0"/>
              <a:t>fo</a:t>
            </a:r>
            <a:r>
              <a:rPr sz="3600" spc="-105" dirty="0"/>
              <a:t>r</a:t>
            </a:r>
            <a:r>
              <a:rPr sz="3600" spc="-95" dirty="0"/>
              <a:t>maçã</a:t>
            </a:r>
            <a:r>
              <a:rPr sz="3600" dirty="0"/>
              <a:t>o</a:t>
            </a:r>
            <a:r>
              <a:rPr sz="3600" spc="-240" dirty="0"/>
              <a:t> </a:t>
            </a:r>
            <a:r>
              <a:rPr sz="3600" b="0" spc="-95" dirty="0">
                <a:latin typeface="Cambria"/>
                <a:cs typeface="Cambria"/>
              </a:rPr>
              <a:t>p</a:t>
            </a:r>
            <a:r>
              <a:rPr sz="3600" b="0" spc="-150" dirty="0">
                <a:latin typeface="Cambria"/>
                <a:cs typeface="Cambria"/>
              </a:rPr>
              <a:t>r</a:t>
            </a:r>
            <a:r>
              <a:rPr sz="3600" b="0" spc="-105" dirty="0">
                <a:latin typeface="Cambria"/>
                <a:cs typeface="Cambria"/>
              </a:rPr>
              <a:t>eci</a:t>
            </a:r>
            <a:r>
              <a:rPr sz="3600" b="0" spc="-100" dirty="0">
                <a:latin typeface="Cambria"/>
                <a:cs typeface="Cambria"/>
              </a:rPr>
              <a:t>s</a:t>
            </a:r>
            <a:r>
              <a:rPr sz="3600" b="0" dirty="0">
                <a:latin typeface="Cambria"/>
                <a:cs typeface="Cambria"/>
              </a:rPr>
              <a:t>a</a:t>
            </a:r>
            <a:r>
              <a:rPr sz="3600" b="0" spc="-240" dirty="0">
                <a:latin typeface="Cambria"/>
                <a:cs typeface="Cambria"/>
              </a:rPr>
              <a:t> </a:t>
            </a:r>
            <a:r>
              <a:rPr sz="3600" b="0" spc="-100" dirty="0">
                <a:latin typeface="Cambria"/>
                <a:cs typeface="Cambria"/>
              </a:rPr>
              <a:t>s</a:t>
            </a:r>
            <a:r>
              <a:rPr sz="3600" b="0" spc="-105" dirty="0">
                <a:latin typeface="Cambria"/>
                <a:cs typeface="Cambria"/>
              </a:rPr>
              <a:t>e</a:t>
            </a:r>
            <a:r>
              <a:rPr sz="3600" b="0" spc="-100" dirty="0">
                <a:latin typeface="Cambria"/>
                <a:cs typeface="Cambria"/>
              </a:rPr>
              <a:t>r</a:t>
            </a:r>
            <a:r>
              <a:rPr sz="3600" b="0" dirty="0">
                <a:latin typeface="Cambria"/>
                <a:cs typeface="Cambria"/>
              </a:rPr>
              <a:t>: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93" y="1552727"/>
            <a:ext cx="7099934" cy="3978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79070" indent="-228600" algn="just">
              <a:lnSpc>
                <a:spcPct val="140000"/>
              </a:lnSpc>
              <a:spcBef>
                <a:spcPts val="100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</a:tabLst>
            </a:pPr>
            <a:r>
              <a:rPr sz="1900" b="1" spc="-10" dirty="0">
                <a:solidFill>
                  <a:srgbClr val="D1282D"/>
                </a:solidFill>
                <a:latin typeface="Calibri"/>
                <a:cs typeface="Calibri"/>
              </a:rPr>
              <a:t>Clara-</a:t>
            </a:r>
            <a:r>
              <a:rPr sz="1900" spc="-10" dirty="0">
                <a:solidFill>
                  <a:srgbClr val="D1282D"/>
                </a:solidFill>
                <a:latin typeface="Calibri"/>
                <a:cs typeface="Calibri"/>
              </a:rPr>
              <a:t>&gt; </a:t>
            </a:r>
            <a:r>
              <a:rPr sz="1900" spc="-10" dirty="0">
                <a:latin typeface="Calibri"/>
                <a:cs typeface="Calibri"/>
              </a:rPr>
              <a:t>apresentar </a:t>
            </a:r>
            <a:r>
              <a:rPr sz="1900" spc="-5" dirty="0">
                <a:latin typeface="Calibri"/>
                <a:cs typeface="Calibri"/>
              </a:rPr>
              <a:t>o </a:t>
            </a:r>
            <a:r>
              <a:rPr sz="1900" spc="-25" dirty="0">
                <a:latin typeface="Calibri"/>
                <a:cs typeface="Calibri"/>
              </a:rPr>
              <a:t>fato </a:t>
            </a:r>
            <a:r>
              <a:rPr sz="1900" spc="-10" dirty="0">
                <a:latin typeface="Calibri"/>
                <a:cs typeface="Calibri"/>
              </a:rPr>
              <a:t>com </a:t>
            </a:r>
            <a:r>
              <a:rPr sz="1900" spc="-15" dirty="0">
                <a:latin typeface="Calibri"/>
                <a:cs typeface="Calibri"/>
              </a:rPr>
              <a:t>clareza, </a:t>
            </a:r>
            <a:r>
              <a:rPr sz="1900" spc="-10" dirty="0">
                <a:latin typeface="Calibri"/>
                <a:cs typeface="Calibri"/>
              </a:rPr>
              <a:t>não </a:t>
            </a:r>
            <a:r>
              <a:rPr sz="1900" spc="-5" dirty="0">
                <a:latin typeface="Calibri"/>
                <a:cs typeface="Calibri"/>
              </a:rPr>
              <a:t>o </a:t>
            </a:r>
            <a:r>
              <a:rPr sz="1900" spc="-10" dirty="0">
                <a:latin typeface="Calibri"/>
                <a:cs typeface="Calibri"/>
              </a:rPr>
              <a:t>mascarando entre </a:t>
            </a:r>
            <a:r>
              <a:rPr sz="1900" spc="-20" dirty="0">
                <a:latin typeface="Calibri"/>
                <a:cs typeface="Calibri"/>
              </a:rPr>
              <a:t>fatos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acessórios</a:t>
            </a:r>
            <a:endParaRPr sz="19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40100"/>
              </a:lnSpc>
              <a:spcBef>
                <a:spcPts val="790"/>
              </a:spcBef>
              <a:buClr>
                <a:srgbClr val="797979"/>
              </a:buClr>
              <a:buFont typeface="Arial MT"/>
              <a:buChar char="•"/>
              <a:tabLst>
                <a:tab pos="241300" algn="l"/>
              </a:tabLst>
            </a:pPr>
            <a:r>
              <a:rPr sz="1900" b="1" spc="-10" dirty="0">
                <a:solidFill>
                  <a:srgbClr val="D1282D"/>
                </a:solidFill>
                <a:latin typeface="Calibri"/>
                <a:cs typeface="Calibri"/>
              </a:rPr>
              <a:t>Precisa-</a:t>
            </a:r>
            <a:r>
              <a:rPr sz="1900" spc="-10" dirty="0">
                <a:solidFill>
                  <a:srgbClr val="D1282D"/>
                </a:solidFill>
                <a:latin typeface="Calibri"/>
                <a:cs typeface="Calibri"/>
              </a:rPr>
              <a:t>&gt; </a:t>
            </a:r>
            <a:r>
              <a:rPr sz="1900" spc="-15" dirty="0">
                <a:latin typeface="Calibri"/>
                <a:cs typeface="Calibri"/>
              </a:rPr>
              <a:t>deve </a:t>
            </a:r>
            <a:r>
              <a:rPr sz="1900" spc="-10" dirty="0">
                <a:latin typeface="Calibri"/>
                <a:cs typeface="Calibri"/>
              </a:rPr>
              <a:t>ter alto </a:t>
            </a:r>
            <a:r>
              <a:rPr sz="1900" spc="-15" dirty="0">
                <a:latin typeface="Calibri"/>
                <a:cs typeface="Calibri"/>
              </a:rPr>
              <a:t>padrão </a:t>
            </a:r>
            <a:r>
              <a:rPr sz="1900" spc="-5" dirty="0">
                <a:latin typeface="Calibri"/>
                <a:cs typeface="Calibri"/>
              </a:rPr>
              <a:t>de </a:t>
            </a:r>
            <a:r>
              <a:rPr sz="1900" spc="-10" dirty="0">
                <a:latin typeface="Calibri"/>
                <a:cs typeface="Calibri"/>
              </a:rPr>
              <a:t>precisão </a:t>
            </a:r>
            <a:r>
              <a:rPr sz="1900" spc="-5" dirty="0">
                <a:latin typeface="Calibri"/>
                <a:cs typeface="Calibri"/>
              </a:rPr>
              <a:t>e </a:t>
            </a:r>
            <a:r>
              <a:rPr sz="1900" spc="-10" dirty="0">
                <a:latin typeface="Calibri"/>
                <a:cs typeface="Calibri"/>
              </a:rPr>
              <a:t>nunca apresentar termos 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como “por </a:t>
            </a:r>
            <a:r>
              <a:rPr sz="1900" spc="-15" dirty="0">
                <a:latin typeface="Calibri"/>
                <a:cs typeface="Calibri"/>
              </a:rPr>
              <a:t>volta </a:t>
            </a:r>
            <a:r>
              <a:rPr sz="1900" spc="-30" dirty="0">
                <a:latin typeface="Calibri"/>
                <a:cs typeface="Calibri"/>
              </a:rPr>
              <a:t>de...” </a:t>
            </a:r>
            <a:r>
              <a:rPr sz="1900" spc="-35" dirty="0">
                <a:latin typeface="Calibri"/>
                <a:cs typeface="Calibri"/>
              </a:rPr>
              <a:t>”cerca </a:t>
            </a:r>
            <a:r>
              <a:rPr sz="1900" spc="-30" dirty="0">
                <a:latin typeface="Calibri"/>
                <a:cs typeface="Calibri"/>
              </a:rPr>
              <a:t>de...” </a:t>
            </a:r>
            <a:r>
              <a:rPr sz="1900" spc="-10" dirty="0">
                <a:latin typeface="Calibri"/>
                <a:cs typeface="Calibri"/>
              </a:rPr>
              <a:t>“mais </a:t>
            </a:r>
            <a:r>
              <a:rPr sz="1900" spc="-5" dirty="0">
                <a:latin typeface="Calibri"/>
                <a:cs typeface="Calibri"/>
              </a:rPr>
              <a:t>ou </a:t>
            </a:r>
            <a:r>
              <a:rPr sz="1900" spc="-20" dirty="0">
                <a:latin typeface="Calibri"/>
                <a:cs typeface="Calibri"/>
              </a:rPr>
              <a:t>menos...”; </a:t>
            </a:r>
            <a:r>
              <a:rPr sz="1900" spc="-5" dirty="0">
                <a:latin typeface="Calibri"/>
                <a:cs typeface="Calibri"/>
              </a:rPr>
              <a:t>ela </a:t>
            </a:r>
            <a:r>
              <a:rPr sz="1900" spc="-10" dirty="0">
                <a:latin typeface="Calibri"/>
                <a:cs typeface="Calibri"/>
              </a:rPr>
              <a:t>precisa não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conter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erros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97979"/>
              </a:buClr>
              <a:buFont typeface="Arial MT"/>
              <a:buChar char="•"/>
            </a:pPr>
            <a:endParaRPr sz="1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79797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b="1" spc="-5" dirty="0">
                <a:solidFill>
                  <a:srgbClr val="D1282D"/>
                </a:solidFill>
                <a:latin typeface="Calibri"/>
                <a:cs typeface="Calibri"/>
              </a:rPr>
              <a:t>Rápida-</a:t>
            </a:r>
            <a:r>
              <a:rPr sz="1900" spc="-5" dirty="0">
                <a:solidFill>
                  <a:srgbClr val="D1282D"/>
                </a:solidFill>
                <a:latin typeface="Calibri"/>
                <a:cs typeface="Calibri"/>
              </a:rPr>
              <a:t>&gt;</a:t>
            </a:r>
            <a:r>
              <a:rPr sz="1900" spc="30" dirty="0">
                <a:solidFill>
                  <a:srgbClr val="D1282D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chegar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ao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ponto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decisão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em </a:t>
            </a:r>
            <a:r>
              <a:rPr sz="1900" spc="-10" dirty="0">
                <a:latin typeface="Calibri"/>
                <a:cs typeface="Calibri"/>
              </a:rPr>
              <a:t>tempo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hábil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para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que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gere</a:t>
            </a:r>
            <a:endParaRPr sz="19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915"/>
              </a:spcBef>
            </a:pPr>
            <a:r>
              <a:rPr sz="1900" spc="-20" dirty="0">
                <a:latin typeface="Calibri"/>
                <a:cs typeface="Calibri"/>
              </a:rPr>
              <a:t>efeito</a:t>
            </a:r>
            <a:r>
              <a:rPr sz="1900" spc="-5" dirty="0">
                <a:latin typeface="Calibri"/>
                <a:cs typeface="Calibri"/>
              </a:rPr>
              <a:t> na</a:t>
            </a:r>
            <a:r>
              <a:rPr sz="1900" spc="-15" dirty="0">
                <a:latin typeface="Calibri"/>
                <a:cs typeface="Calibri"/>
              </a:rPr>
              <a:t> referida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decisão</a:t>
            </a:r>
            <a:endParaRPr sz="1900" dirty="0">
              <a:latin typeface="Calibri"/>
              <a:cs typeface="Calibri"/>
            </a:endParaRPr>
          </a:p>
          <a:p>
            <a:pPr marL="241300" marR="121285" indent="-228600">
              <a:lnSpc>
                <a:spcPct val="140000"/>
              </a:lnSpc>
              <a:spcBef>
                <a:spcPts val="790"/>
              </a:spcBef>
              <a:buClr>
                <a:srgbClr val="79797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b="1" spc="-5" dirty="0">
                <a:solidFill>
                  <a:srgbClr val="D1282D"/>
                </a:solidFill>
                <a:latin typeface="Calibri"/>
                <a:cs typeface="Calibri"/>
              </a:rPr>
              <a:t>Dirigida-</a:t>
            </a:r>
            <a:r>
              <a:rPr sz="1900" spc="-5" dirty="0">
                <a:solidFill>
                  <a:srgbClr val="D1282D"/>
                </a:solidFill>
                <a:latin typeface="Calibri"/>
                <a:cs typeface="Calibri"/>
              </a:rPr>
              <a:t>&gt;</a:t>
            </a:r>
            <a:r>
              <a:rPr sz="1900" spc="5" dirty="0">
                <a:solidFill>
                  <a:srgbClr val="D1282D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quem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tenha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necessidade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dela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que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irá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decidir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com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base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nessa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informação.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0475" y="5723635"/>
            <a:ext cx="614743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79797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b="1" spc="-10" dirty="0">
                <a:latin typeface="Calibri"/>
                <a:cs typeface="Calibri"/>
              </a:rPr>
              <a:t>Revolução</a:t>
            </a:r>
            <a:r>
              <a:rPr sz="1900" b="1" spc="1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da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Informação:</a:t>
            </a:r>
            <a:r>
              <a:rPr sz="1900" b="1" spc="4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https://youtu.be/ZH1sgY9oTW4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32011" y="569254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99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31CA89D5AADA4681DC4BF4EEF1DD29" ma:contentTypeVersion="3" ma:contentTypeDescription="Create a new document." ma:contentTypeScope="" ma:versionID="8364ecba72710063373ce452ee9af332">
  <xsd:schema xmlns:xsd="http://www.w3.org/2001/XMLSchema" xmlns:xs="http://www.w3.org/2001/XMLSchema" xmlns:p="http://schemas.microsoft.com/office/2006/metadata/properties" xmlns:ns2="6c0a9c35-17bd-48b5-bc84-420c26ad720b" targetNamespace="http://schemas.microsoft.com/office/2006/metadata/properties" ma:root="true" ma:fieldsID="3a1b958c59fdba5c8858ad6984e80c31" ns2:_="">
    <xsd:import namespace="6c0a9c35-17bd-48b5-bc84-420c26ad72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0a9c35-17bd-48b5-bc84-420c26ad7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47C9A5-26E8-4520-B53B-FD267225E209}"/>
</file>

<file path=customXml/itemProps2.xml><?xml version="1.0" encoding="utf-8"?>
<ds:datastoreItem xmlns:ds="http://schemas.openxmlformats.org/officeDocument/2006/customXml" ds:itemID="{EA1AD9B4-9D59-4D35-A47A-79811C26D5A9}"/>
</file>

<file path=customXml/itemProps3.xml><?xml version="1.0" encoding="utf-8"?>
<ds:datastoreItem xmlns:ds="http://schemas.openxmlformats.org/officeDocument/2006/customXml" ds:itemID="{85B9D1E8-6A46-41EB-AB80-8F07F6D4F5D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3138</Words>
  <Application>Microsoft Office PowerPoint</Application>
  <PresentationFormat>Apresentação na tela (4:3)</PresentationFormat>
  <Paragraphs>355</Paragraphs>
  <Slides>55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1" baseType="lpstr">
      <vt:lpstr>Arial MT</vt:lpstr>
      <vt:lpstr>Calibri</vt:lpstr>
      <vt:lpstr>Cambria</vt:lpstr>
      <vt:lpstr>Comic Sans MS</vt:lpstr>
      <vt:lpstr>Times New Roman</vt:lpstr>
      <vt:lpstr>Office Theme</vt:lpstr>
      <vt:lpstr>Fundamentos de Sistemas de  Informação</vt:lpstr>
      <vt:lpstr>Dado</vt:lpstr>
      <vt:lpstr>Dado</vt:lpstr>
      <vt:lpstr>Dado</vt:lpstr>
      <vt:lpstr>Informação (latim informare – dar  forma)</vt:lpstr>
      <vt:lpstr>Exemplo dado-informação</vt:lpstr>
      <vt:lpstr>Informação</vt:lpstr>
      <vt:lpstr>Informação</vt:lpstr>
      <vt:lpstr>A informação precisa ser:</vt:lpstr>
      <vt:lpstr>Conhecimento</vt:lpstr>
      <vt:lpstr>Apresentação do PowerPoint</vt:lpstr>
      <vt:lpstr>Conhecimento</vt:lpstr>
      <vt:lpstr>Conhecimento</vt:lpstr>
      <vt:lpstr>Definição de Sistema</vt:lpstr>
      <vt:lpstr>Atividades básicas dos Sistemas  (Funções):</vt:lpstr>
      <vt:lpstr>Atividades básicas dos Sistemas</vt:lpstr>
      <vt:lpstr>Modelo geral dos sistemas</vt:lpstr>
      <vt:lpstr>Modelo de um Sistema</vt:lpstr>
      <vt:lpstr>INTRODUÇÃO À VISÃO SISTÊMICA E  CONCEITO DE SISTEMAS</vt:lpstr>
      <vt:lpstr>INTRODUÇÃO À VISÃO SISTÊMICA E  CONCEITO DE SISTEMAS</vt:lpstr>
      <vt:lpstr>Sistema de Informação</vt:lpstr>
      <vt:lpstr>Sistema de Informação</vt:lpstr>
      <vt:lpstr>Sistema de Informação</vt:lpstr>
      <vt:lpstr>Componentes de SIs</vt:lpstr>
      <vt:lpstr>Tecnologia da Informação (TI)</vt:lpstr>
      <vt:lpstr>Tecnologia da Informação</vt:lpstr>
      <vt:lpstr>Os objetivos organizacionais dos  Sistemas de Informação</vt:lpstr>
      <vt:lpstr>Excelência Operacional</vt:lpstr>
      <vt:lpstr>Exemplo Wal-Mart (Excelência Operacional)</vt:lpstr>
      <vt:lpstr>Novos produtos, serviços e modelos de  negócios</vt:lpstr>
      <vt:lpstr>Relacionamento mais estreito com clientes e  fornecedores</vt:lpstr>
      <vt:lpstr>Apresentação do PowerPoint</vt:lpstr>
      <vt:lpstr>Apresentação do PowerPoint</vt:lpstr>
      <vt:lpstr>Melhor tomada de Decisões</vt:lpstr>
      <vt:lpstr>EX: Melhor Tomada de Decisões</vt:lpstr>
      <vt:lpstr>Vantagem Competitiva</vt:lpstr>
      <vt:lpstr>Sobrevivência</vt:lpstr>
      <vt:lpstr>Benefícios que as empresas procuram  obter com o uso dos SI:</vt:lpstr>
      <vt:lpstr>Característica de um SI</vt:lpstr>
      <vt:lpstr>SI</vt:lpstr>
      <vt:lpstr>Evolução dos SI</vt:lpstr>
      <vt:lpstr>Evolução dos SI</vt:lpstr>
      <vt:lpstr>Evolução dos SI</vt:lpstr>
      <vt:lpstr>Evolução dos SI</vt:lpstr>
      <vt:lpstr>Evolução da TI</vt:lpstr>
      <vt:lpstr>Evolução da TI</vt:lpstr>
      <vt:lpstr>Evolução da TI</vt:lpstr>
      <vt:lpstr>Evolução da TI</vt:lpstr>
      <vt:lpstr>Evolução da TI</vt:lpstr>
      <vt:lpstr>Evolução da TI</vt:lpstr>
      <vt:lpstr>Evolução</vt:lpstr>
      <vt:lpstr>Algumas Tendências Gartner...2018</vt:lpstr>
      <vt:lpstr>Atividades</vt:lpstr>
      <vt:lpstr>Atividades: Estudo de Caso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Sistemas de informação</dc:title>
  <dc:creator>Professor</dc:creator>
  <cp:lastModifiedBy>Danilo Camotti</cp:lastModifiedBy>
  <cp:revision>3</cp:revision>
  <dcterms:created xsi:type="dcterms:W3CDTF">2023-02-17T22:13:22Z</dcterms:created>
  <dcterms:modified xsi:type="dcterms:W3CDTF">2023-02-25T03:39:58Z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2023-02-17T00:00:00Z</vt:filetime>
  </property>
  <property fmtid="{D5CDD505-2E9C-101B-9397-08002B2CF9AE}" pid="5" name="ContentTypeId">
    <vt:lpwstr>0x0101007C31CA89D5AADA4681DC4BF4EEF1DD29</vt:lpwstr>
  </property>
</Properties>
</file>