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notesMasterIdLst>
    <p:notesMasterId r:id="rId49"/>
  </p:notesMasterIdLst>
  <p:handoutMasterIdLst>
    <p:handoutMasterId r:id="rId50"/>
  </p:handoutMasterIdLst>
  <p:sldIdLst>
    <p:sldId id="256" r:id="rId2"/>
    <p:sldId id="257" r:id="rId3"/>
    <p:sldId id="258" r:id="rId4"/>
    <p:sldId id="262" r:id="rId5"/>
    <p:sldId id="278" r:id="rId6"/>
    <p:sldId id="259" r:id="rId7"/>
    <p:sldId id="279" r:id="rId8"/>
    <p:sldId id="281" r:id="rId9"/>
    <p:sldId id="280" r:id="rId10"/>
    <p:sldId id="282" r:id="rId11"/>
    <p:sldId id="283" r:id="rId12"/>
    <p:sldId id="287" r:id="rId13"/>
    <p:sldId id="291" r:id="rId14"/>
    <p:sldId id="288" r:id="rId15"/>
    <p:sldId id="276" r:id="rId16"/>
    <p:sldId id="284" r:id="rId17"/>
    <p:sldId id="263" r:id="rId18"/>
    <p:sldId id="277" r:id="rId19"/>
    <p:sldId id="285" r:id="rId20"/>
    <p:sldId id="286" r:id="rId21"/>
    <p:sldId id="292" r:id="rId22"/>
    <p:sldId id="293" r:id="rId23"/>
    <p:sldId id="264" r:id="rId24"/>
    <p:sldId id="274" r:id="rId25"/>
    <p:sldId id="294" r:id="rId26"/>
    <p:sldId id="295" r:id="rId27"/>
    <p:sldId id="275" r:id="rId28"/>
    <p:sldId id="296" r:id="rId29"/>
    <p:sldId id="297" r:id="rId30"/>
    <p:sldId id="302" r:id="rId31"/>
    <p:sldId id="300" r:id="rId32"/>
    <p:sldId id="298" r:id="rId33"/>
    <p:sldId id="265" r:id="rId34"/>
    <p:sldId id="272" r:id="rId35"/>
    <p:sldId id="305" r:id="rId36"/>
    <p:sldId id="304" r:id="rId37"/>
    <p:sldId id="303" r:id="rId38"/>
    <p:sldId id="273" r:id="rId39"/>
    <p:sldId id="306" r:id="rId40"/>
    <p:sldId id="266" r:id="rId41"/>
    <p:sldId id="309" r:id="rId42"/>
    <p:sldId id="307" r:id="rId43"/>
    <p:sldId id="271" r:id="rId44"/>
    <p:sldId id="310" r:id="rId45"/>
    <p:sldId id="267" r:id="rId46"/>
    <p:sldId id="268" r:id="rId47"/>
    <p:sldId id="269" r:id="rId48"/>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3C805B-FB92-5936-3920-B6A47AC3F9B3}" v="2150" dt="2024-05-31T23:30:34.403"/>
    <p1510:client id="{7C9E06D7-AD8D-07A4-2BC4-7FEF2DA4924E}" v="293" dt="2024-05-30T16:28:46.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3355" autoAdjust="0"/>
  </p:normalViewPr>
  <p:slideViewPr>
    <p:cSldViewPr snapToGrid="0">
      <p:cViewPr varScale="1">
        <p:scale>
          <a:sx n="119" d="100"/>
          <a:sy n="119" d="100"/>
        </p:scale>
        <p:origin x="102" y="192"/>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669A63A-7243-43A0-B0D2-A0322F7ADA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F63D0D6-1F39-4ED9-AA68-D36D6D0B62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B630AF-4A22-442B-A90C-CF8A5596C07A}" type="datetime1">
              <a:rPr lang="fr-FR" smtClean="0"/>
              <a:t>31/05/2024</a:t>
            </a:fld>
            <a:endParaRPr lang="fr-FR" dirty="0"/>
          </a:p>
        </p:txBody>
      </p:sp>
      <p:sp>
        <p:nvSpPr>
          <p:cNvPr id="4" name="Espace réservé du pied de page 3">
            <a:extLst>
              <a:ext uri="{FF2B5EF4-FFF2-40B4-BE49-F238E27FC236}">
                <a16:creationId xmlns:a16="http://schemas.microsoft.com/office/drawing/2014/main" id="{45D0D389-31C2-4F3F-8C86-A9FC85FA12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5A237D49-08AC-4133-B71B-123DFD1BBA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DA1D3C-81E3-4F82-A636-A03F4EB40174}" type="slidenum">
              <a:rPr lang="fr-FR" smtClean="0"/>
              <a:t>‹N°›</a:t>
            </a:fld>
            <a:endParaRPr lang="fr-FR"/>
          </a:p>
        </p:txBody>
      </p:sp>
    </p:spTree>
    <p:extLst>
      <p:ext uri="{BB962C8B-B14F-4D97-AF65-F5344CB8AC3E}">
        <p14:creationId xmlns:p14="http://schemas.microsoft.com/office/powerpoint/2010/main" val="21989624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2032E-1DA1-4EB9-8EAC-82ECCBFFB3BF}" type="datetime1">
              <a:rPr lang="fr-FR" smtClean="0"/>
              <a:pPr/>
              <a:t>31/05/2024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5C75A-E371-44FC-B30A-F73547137274}" type="slidenum">
              <a:rPr lang="fr-FR" smtClean="0"/>
              <a:t>‹N°›</a:t>
            </a:fld>
            <a:endParaRPr lang="fr-FR" dirty="0"/>
          </a:p>
        </p:txBody>
      </p:sp>
    </p:spTree>
    <p:extLst>
      <p:ext uri="{BB962C8B-B14F-4D97-AF65-F5344CB8AC3E}">
        <p14:creationId xmlns:p14="http://schemas.microsoft.com/office/powerpoint/2010/main" val="12340946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A15C75A-E371-44FC-B30A-F73547137274}" type="slidenum">
              <a:rPr lang="fr-FR" smtClean="0"/>
              <a:t>1</a:t>
            </a:fld>
            <a:endParaRPr lang="fr-FR"/>
          </a:p>
        </p:txBody>
      </p:sp>
    </p:spTree>
    <p:extLst>
      <p:ext uri="{BB962C8B-B14F-4D97-AF65-F5344CB8AC3E}">
        <p14:creationId xmlns:p14="http://schemas.microsoft.com/office/powerpoint/2010/main" val="1218360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A15C75A-E371-44FC-B30A-F73547137274}" type="slidenum">
              <a:rPr lang="fr-FR" smtClean="0"/>
              <a:t>4</a:t>
            </a:fld>
            <a:endParaRPr lang="fr-FR"/>
          </a:p>
        </p:txBody>
      </p:sp>
    </p:spTree>
    <p:extLst>
      <p:ext uri="{BB962C8B-B14F-4D97-AF65-F5344CB8AC3E}">
        <p14:creationId xmlns:p14="http://schemas.microsoft.com/office/powerpoint/2010/main" val="1218360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A15C75A-E371-44FC-B30A-F73547137274}" type="slidenum">
              <a:rPr lang="fr-FR" smtClean="0"/>
              <a:t>17</a:t>
            </a:fld>
            <a:endParaRPr lang="fr-FR"/>
          </a:p>
        </p:txBody>
      </p:sp>
    </p:spTree>
    <p:extLst>
      <p:ext uri="{BB962C8B-B14F-4D97-AF65-F5344CB8AC3E}">
        <p14:creationId xmlns:p14="http://schemas.microsoft.com/office/powerpoint/2010/main" val="1218360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A15C75A-E371-44FC-B30A-F73547137274}" type="slidenum">
              <a:rPr lang="fr-FR" smtClean="0"/>
              <a:t>23</a:t>
            </a:fld>
            <a:endParaRPr lang="fr-FR"/>
          </a:p>
        </p:txBody>
      </p:sp>
    </p:spTree>
    <p:extLst>
      <p:ext uri="{BB962C8B-B14F-4D97-AF65-F5344CB8AC3E}">
        <p14:creationId xmlns:p14="http://schemas.microsoft.com/office/powerpoint/2010/main" val="1218360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A15C75A-E371-44FC-B30A-F73547137274}" type="slidenum">
              <a:rPr lang="fr-FR" smtClean="0"/>
              <a:t>33</a:t>
            </a:fld>
            <a:endParaRPr lang="fr-FR"/>
          </a:p>
        </p:txBody>
      </p:sp>
    </p:spTree>
    <p:extLst>
      <p:ext uri="{BB962C8B-B14F-4D97-AF65-F5344CB8AC3E}">
        <p14:creationId xmlns:p14="http://schemas.microsoft.com/office/powerpoint/2010/main" val="1218360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A15C75A-E371-44FC-B30A-F73547137274}" type="slidenum">
              <a:rPr lang="fr-FR" smtClean="0"/>
              <a:t>39</a:t>
            </a:fld>
            <a:endParaRPr lang="fr-FR"/>
          </a:p>
        </p:txBody>
      </p:sp>
    </p:spTree>
    <p:extLst>
      <p:ext uri="{BB962C8B-B14F-4D97-AF65-F5344CB8AC3E}">
        <p14:creationId xmlns:p14="http://schemas.microsoft.com/office/powerpoint/2010/main" val="1218360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A15C75A-E371-44FC-B30A-F73547137274}" type="slidenum">
              <a:rPr lang="fr-FR" smtClean="0"/>
              <a:t>42</a:t>
            </a:fld>
            <a:endParaRPr lang="fr-FR"/>
          </a:p>
        </p:txBody>
      </p:sp>
    </p:spTree>
    <p:extLst>
      <p:ext uri="{BB962C8B-B14F-4D97-AF65-F5344CB8AC3E}">
        <p14:creationId xmlns:p14="http://schemas.microsoft.com/office/powerpoint/2010/main" val="1218360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A15C75A-E371-44FC-B30A-F73547137274}" type="slidenum">
              <a:rPr lang="fr-FR" smtClean="0"/>
              <a:t>45</a:t>
            </a:fld>
            <a:endParaRPr lang="fr-FR"/>
          </a:p>
        </p:txBody>
      </p:sp>
    </p:spTree>
    <p:extLst>
      <p:ext uri="{BB962C8B-B14F-4D97-AF65-F5344CB8AC3E}">
        <p14:creationId xmlns:p14="http://schemas.microsoft.com/office/powerpoint/2010/main" val="1218360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A15C75A-E371-44FC-B30A-F73547137274}" type="slidenum">
              <a:rPr lang="fr-FR" smtClean="0"/>
              <a:t>46</a:t>
            </a:fld>
            <a:endParaRPr lang="fr-FR"/>
          </a:p>
        </p:txBody>
      </p:sp>
    </p:spTree>
    <p:extLst>
      <p:ext uri="{BB962C8B-B14F-4D97-AF65-F5344CB8AC3E}">
        <p14:creationId xmlns:p14="http://schemas.microsoft.com/office/powerpoint/2010/main" val="1218360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5/31/2024</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925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5/31/2024</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9900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5/31/2024</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88264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5/31/2024</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184877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5/31/2024</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251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5/31/2024</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1536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5/31/2024</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326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5/31/2024</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753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5/31/2024</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154285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5/31/2024</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919763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5/31/2024</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1806113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5/31/2024</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318541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douglaskom/credit_card_offer_acceptance_project" TargetMode="External"/><Relationship Id="rId2" Type="http://schemas.openxmlformats.org/officeDocument/2006/relationships/hyperlink" Target="https://predictive-analysis-of-acceptance-a-credit-card-offer.streamlit.app/"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mailto:kombopda@gmail.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ata.world/gautam2510/credit-card-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ameaux et fleurs isolés sur une surface blanche">
            <a:extLst>
              <a:ext uri="{FF2B5EF4-FFF2-40B4-BE49-F238E27FC236}">
                <a16:creationId xmlns:a16="http://schemas.microsoft.com/office/drawing/2014/main" id="{19FC5B4C-CD22-B2EA-328A-AE3429813247}"/>
              </a:ext>
            </a:extLst>
          </p:cNvPr>
          <p:cNvPicPr>
            <a:picLocks noChangeAspect="1"/>
          </p:cNvPicPr>
          <p:nvPr/>
        </p:nvPicPr>
        <p:blipFill rotWithShape="1">
          <a:blip r:embed="rId3">
            <a:alphaModFix amt="40000"/>
          </a:blip>
          <a:srcRect t="19475" r="6" b="6"/>
          <a:stretch/>
        </p:blipFill>
        <p:spPr>
          <a:xfrm>
            <a:off x="20" y="10"/>
            <a:ext cx="12188932" cy="6857990"/>
          </a:xfrm>
          <a:prstGeom prst="rect">
            <a:avLst/>
          </a:prstGeom>
        </p:spPr>
      </p:pic>
      <p:sp>
        <p:nvSpPr>
          <p:cNvPr id="2" name="Titre 1"/>
          <p:cNvSpPr>
            <a:spLocks noGrp="1"/>
          </p:cNvSpPr>
          <p:nvPr>
            <p:ph type="ctrTitle"/>
          </p:nvPr>
        </p:nvSpPr>
        <p:spPr>
          <a:xfrm>
            <a:off x="482600" y="732032"/>
            <a:ext cx="10497927" cy="1817509"/>
          </a:xfrm>
        </p:spPr>
        <p:txBody>
          <a:bodyPr rtlCol="0" anchor="t">
            <a:normAutofit fontScale="90000"/>
          </a:bodyPr>
          <a:lstStyle/>
          <a:p>
            <a:r>
              <a:rPr lang="en-CA" sz="6000" dirty="0">
                <a:solidFill>
                  <a:srgbClr val="FFFFFF"/>
                </a:solidFill>
                <a:ea typeface="+mj-lt"/>
                <a:cs typeface="+mj-lt"/>
              </a:rPr>
              <a:t>Predictive analysis of acceptance of a credit card offer</a:t>
            </a:r>
            <a:endParaRPr lang="en-CA" dirty="0"/>
          </a:p>
        </p:txBody>
      </p:sp>
      <p:sp>
        <p:nvSpPr>
          <p:cNvPr id="3" name="Sous-titre 2"/>
          <p:cNvSpPr>
            <a:spLocks noGrp="1"/>
          </p:cNvSpPr>
          <p:nvPr>
            <p:ph type="subTitle" idx="1"/>
          </p:nvPr>
        </p:nvSpPr>
        <p:spPr>
          <a:xfrm>
            <a:off x="8535182" y="5098191"/>
            <a:ext cx="3092290" cy="1053343"/>
          </a:xfrm>
        </p:spPr>
        <p:txBody>
          <a:bodyPr rtlCol="0" anchor="b">
            <a:normAutofit/>
          </a:bodyPr>
          <a:lstStyle/>
          <a:p>
            <a:pPr algn="r"/>
            <a:r>
              <a:rPr lang="en-CA" dirty="0">
                <a:solidFill>
                  <a:srgbClr val="FFFFFF"/>
                </a:solidFill>
                <a:ea typeface="+mn-lt"/>
                <a:cs typeface="+mn-lt"/>
              </a:rPr>
              <a:t>Author: Douglas Kom</a:t>
            </a:r>
          </a:p>
          <a:p>
            <a:pPr algn="r"/>
            <a:r>
              <a:rPr lang="en-CA" dirty="0">
                <a:solidFill>
                  <a:srgbClr val="FFFFFF"/>
                </a:solidFill>
              </a:rPr>
              <a:t>Date: Juin 2024</a:t>
            </a: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1" name="Rectangle 2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4FAFB81-D591-2528-E8A5-E918AB7041D5}"/>
              </a:ext>
            </a:extLst>
          </p:cNvPr>
          <p:cNvSpPr>
            <a:spLocks noGrp="1"/>
          </p:cNvSpPr>
          <p:nvPr>
            <p:ph type="title"/>
          </p:nvPr>
        </p:nvSpPr>
        <p:spPr>
          <a:xfrm>
            <a:off x="482601" y="546864"/>
            <a:ext cx="3451319" cy="2656489"/>
          </a:xfrm>
        </p:spPr>
        <p:txBody>
          <a:bodyPr vert="horz" lIns="91440" tIns="45720" rIns="91440" bIns="45720" rtlCol="0" anchor="ctr">
            <a:normAutofit fontScale="90000"/>
          </a:bodyPr>
          <a:lstStyle/>
          <a:p>
            <a:pPr>
              <a:lnSpc>
                <a:spcPct val="90000"/>
              </a:lnSpc>
            </a:pPr>
            <a:r>
              <a:rPr lang="en-US" sz="4600" dirty="0">
                <a:ea typeface="+mj-lt"/>
                <a:cs typeface="+mj-lt"/>
              </a:rPr>
              <a:t>Univariate analysis of continuous quantitative variables</a:t>
            </a:r>
            <a:endParaRPr lang="fr-FR" dirty="0"/>
          </a:p>
        </p:txBody>
      </p:sp>
      <p:cxnSp>
        <p:nvCxnSpPr>
          <p:cNvPr id="23" name="Straight Connector 22">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9" name="Image 8" descr="Une image contenant diagramme, capture d’écran, texte, Tracé&#10;&#10;Description générée automatiquement">
            <a:extLst>
              <a:ext uri="{FF2B5EF4-FFF2-40B4-BE49-F238E27FC236}">
                <a16:creationId xmlns:a16="http://schemas.microsoft.com/office/drawing/2014/main" id="{246F0B30-5112-E3C5-3A06-6C9385B50D37}"/>
              </a:ext>
            </a:extLst>
          </p:cNvPr>
          <p:cNvPicPr>
            <a:picLocks noChangeAspect="1"/>
          </p:cNvPicPr>
          <p:nvPr/>
        </p:nvPicPr>
        <p:blipFill>
          <a:blip r:embed="rId2">
            <a:alphaModFix/>
          </a:blip>
          <a:stretch>
            <a:fillRect/>
          </a:stretch>
        </p:blipFill>
        <p:spPr>
          <a:xfrm>
            <a:off x="1" y="3431430"/>
            <a:ext cx="4210745" cy="2895070"/>
          </a:xfrm>
          <a:prstGeom prst="rect">
            <a:avLst/>
          </a:prstGeom>
        </p:spPr>
      </p:pic>
      <p:pic>
        <p:nvPicPr>
          <p:cNvPr id="7" name="Image 6" descr="Une image contenant texte, capture d’écran, diagramme, Tracé&#10;&#10;Description générée automatiquement">
            <a:extLst>
              <a:ext uri="{FF2B5EF4-FFF2-40B4-BE49-F238E27FC236}">
                <a16:creationId xmlns:a16="http://schemas.microsoft.com/office/drawing/2014/main" id="{9459371A-3FCA-6CE7-5D9E-C0B78197E279}"/>
              </a:ext>
            </a:extLst>
          </p:cNvPr>
          <p:cNvPicPr>
            <a:picLocks noChangeAspect="1"/>
          </p:cNvPicPr>
          <p:nvPr/>
        </p:nvPicPr>
        <p:blipFill>
          <a:blip r:embed="rId3">
            <a:alphaModFix/>
          </a:blip>
          <a:stretch>
            <a:fillRect/>
          </a:stretch>
        </p:blipFill>
        <p:spPr>
          <a:xfrm>
            <a:off x="8137995" y="539871"/>
            <a:ext cx="3738521" cy="2786113"/>
          </a:xfrm>
          <a:prstGeom prst="rect">
            <a:avLst/>
          </a:prstGeom>
        </p:spPr>
      </p:pic>
      <p:pic>
        <p:nvPicPr>
          <p:cNvPr id="12" name="Image 11" descr="Une image contenant diagramme, capture d’écran, Tracé&#10;&#10;Description générée automatiquement">
            <a:extLst>
              <a:ext uri="{FF2B5EF4-FFF2-40B4-BE49-F238E27FC236}">
                <a16:creationId xmlns:a16="http://schemas.microsoft.com/office/drawing/2014/main" id="{E001AB7D-40CC-A839-0233-9015FB0E9977}"/>
              </a:ext>
            </a:extLst>
          </p:cNvPr>
          <p:cNvPicPr>
            <a:picLocks noChangeAspect="1"/>
          </p:cNvPicPr>
          <p:nvPr/>
        </p:nvPicPr>
        <p:blipFill>
          <a:blip r:embed="rId4">
            <a:alphaModFix/>
          </a:blip>
          <a:stretch>
            <a:fillRect/>
          </a:stretch>
        </p:blipFill>
        <p:spPr>
          <a:xfrm>
            <a:off x="4228566" y="3429737"/>
            <a:ext cx="3920970" cy="2936996"/>
          </a:xfrm>
          <a:prstGeom prst="rect">
            <a:avLst/>
          </a:prstGeom>
        </p:spPr>
      </p:pic>
      <p:cxnSp>
        <p:nvCxnSpPr>
          <p:cNvPr id="25" name="Straight Connector 24">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4" name="Image 13" descr="Une image contenant texte, diagramme, capture d’écran, Tracé&#10;&#10;Description générée automatiquement">
            <a:extLst>
              <a:ext uri="{FF2B5EF4-FFF2-40B4-BE49-F238E27FC236}">
                <a16:creationId xmlns:a16="http://schemas.microsoft.com/office/drawing/2014/main" id="{8E4FE282-8606-5D36-D185-2E05188E2007}"/>
              </a:ext>
            </a:extLst>
          </p:cNvPr>
          <p:cNvPicPr>
            <a:picLocks noChangeAspect="1"/>
          </p:cNvPicPr>
          <p:nvPr/>
        </p:nvPicPr>
        <p:blipFill>
          <a:blip r:embed="rId5"/>
          <a:stretch>
            <a:fillRect/>
          </a:stretch>
        </p:blipFill>
        <p:spPr>
          <a:xfrm>
            <a:off x="8154139" y="3434232"/>
            <a:ext cx="3729105" cy="2887281"/>
          </a:xfrm>
          <a:prstGeom prst="rect">
            <a:avLst/>
          </a:prstGeom>
        </p:spPr>
      </p:pic>
      <p:pic>
        <p:nvPicPr>
          <p:cNvPr id="20" name="Espace réservé du contenu 19" descr="Une image contenant texte, capture d’écran, diagramme, Tracé&#10;&#10;Description générée automatiquement">
            <a:extLst>
              <a:ext uri="{FF2B5EF4-FFF2-40B4-BE49-F238E27FC236}">
                <a16:creationId xmlns:a16="http://schemas.microsoft.com/office/drawing/2014/main" id="{AE415B1E-3AB6-4F45-D618-65FDBDD4167D}"/>
              </a:ext>
            </a:extLst>
          </p:cNvPr>
          <p:cNvPicPr>
            <a:picLocks noGrp="1" noChangeAspect="1"/>
          </p:cNvPicPr>
          <p:nvPr>
            <p:ph idx="1"/>
          </p:nvPr>
        </p:nvPicPr>
        <p:blipFill>
          <a:blip r:embed="rId6"/>
          <a:stretch>
            <a:fillRect/>
          </a:stretch>
        </p:blipFill>
        <p:spPr>
          <a:xfrm>
            <a:off x="4208722" y="488727"/>
            <a:ext cx="3812682" cy="2844486"/>
          </a:xfrm>
        </p:spPr>
      </p:pic>
    </p:spTree>
    <p:extLst>
      <p:ext uri="{BB962C8B-B14F-4D97-AF65-F5344CB8AC3E}">
        <p14:creationId xmlns:p14="http://schemas.microsoft.com/office/powerpoint/2010/main" val="2080940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12">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0" name="Straight Connector 14">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1" name="Straight Connector 16">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2" name="Rectangle 3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D23D75B-84D5-0E9F-7A51-8A3D4214413B}"/>
              </a:ext>
            </a:extLst>
          </p:cNvPr>
          <p:cNvSpPr>
            <a:spLocks noGrp="1"/>
          </p:cNvSpPr>
          <p:nvPr>
            <p:ph type="title"/>
          </p:nvPr>
        </p:nvSpPr>
        <p:spPr>
          <a:xfrm>
            <a:off x="481008" y="488225"/>
            <a:ext cx="6102081" cy="2256338"/>
          </a:xfrm>
        </p:spPr>
        <p:txBody>
          <a:bodyPr vert="horz" lIns="91440" tIns="45720" rIns="91440" bIns="45720" rtlCol="0" anchor="b">
            <a:normAutofit/>
          </a:bodyPr>
          <a:lstStyle/>
          <a:p>
            <a:pPr>
              <a:lnSpc>
                <a:spcPct val="90000"/>
              </a:lnSpc>
            </a:pPr>
            <a:r>
              <a:rPr lang="en-US" sz="5000" dirty="0"/>
              <a:t>Univariate analysis of discrete quantitative variables</a:t>
            </a:r>
          </a:p>
        </p:txBody>
      </p:sp>
      <p:cxnSp>
        <p:nvCxnSpPr>
          <p:cNvPr id="33" name="Straight Connector 20">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Espace réservé du contenu 3" descr="Une image contenant texte, capture d’écran&#10;&#10;Description générée automatiquement">
            <a:extLst>
              <a:ext uri="{FF2B5EF4-FFF2-40B4-BE49-F238E27FC236}">
                <a16:creationId xmlns:a16="http://schemas.microsoft.com/office/drawing/2014/main" id="{28624F26-0ECC-14B0-606F-FCC8310B75E8}"/>
              </a:ext>
            </a:extLst>
          </p:cNvPr>
          <p:cNvPicPr>
            <a:picLocks noGrp="1" noChangeAspect="1"/>
          </p:cNvPicPr>
          <p:nvPr>
            <p:ph idx="1"/>
          </p:nvPr>
        </p:nvPicPr>
        <p:blipFill>
          <a:blip r:embed="rId2">
            <a:alphaModFix/>
          </a:blip>
          <a:stretch>
            <a:fillRect/>
          </a:stretch>
        </p:blipFill>
        <p:spPr>
          <a:xfrm>
            <a:off x="482958" y="3313045"/>
            <a:ext cx="3341424" cy="2895728"/>
          </a:xfrm>
          <a:prstGeom prst="rect">
            <a:avLst/>
          </a:prstGeom>
        </p:spPr>
      </p:pic>
      <p:pic>
        <p:nvPicPr>
          <p:cNvPr id="7" name="Image 6" descr="Une image contenant capture d’écran, texte, ligne&#10;&#10;Description générée automatiquement">
            <a:extLst>
              <a:ext uri="{FF2B5EF4-FFF2-40B4-BE49-F238E27FC236}">
                <a16:creationId xmlns:a16="http://schemas.microsoft.com/office/drawing/2014/main" id="{16A4BC46-6C94-DE89-51D2-4960C682E2A7}"/>
              </a:ext>
            </a:extLst>
          </p:cNvPr>
          <p:cNvPicPr>
            <a:picLocks noChangeAspect="1"/>
          </p:cNvPicPr>
          <p:nvPr/>
        </p:nvPicPr>
        <p:blipFill>
          <a:blip r:embed="rId3">
            <a:alphaModFix/>
          </a:blip>
          <a:stretch>
            <a:fillRect/>
          </a:stretch>
        </p:blipFill>
        <p:spPr>
          <a:xfrm>
            <a:off x="7150614" y="540430"/>
            <a:ext cx="4479057" cy="2763529"/>
          </a:xfrm>
          <a:prstGeom prst="rect">
            <a:avLst/>
          </a:prstGeom>
        </p:spPr>
      </p:pic>
      <p:pic>
        <p:nvPicPr>
          <p:cNvPr id="6" name="Image 5" descr="Une image contenant diagramme, Rectangle, ligne, capture d’écran&#10;&#10;Description générée automatiquement">
            <a:extLst>
              <a:ext uri="{FF2B5EF4-FFF2-40B4-BE49-F238E27FC236}">
                <a16:creationId xmlns:a16="http://schemas.microsoft.com/office/drawing/2014/main" id="{E62A85CA-8A0B-F52D-1A07-1EF2940DC6EB}"/>
              </a:ext>
            </a:extLst>
          </p:cNvPr>
          <p:cNvPicPr>
            <a:picLocks noChangeAspect="1"/>
          </p:cNvPicPr>
          <p:nvPr/>
        </p:nvPicPr>
        <p:blipFill>
          <a:blip r:embed="rId4">
            <a:alphaModFix/>
          </a:blip>
          <a:stretch>
            <a:fillRect/>
          </a:stretch>
        </p:blipFill>
        <p:spPr>
          <a:xfrm>
            <a:off x="3928055" y="3311611"/>
            <a:ext cx="3920974" cy="2894204"/>
          </a:xfrm>
          <a:prstGeom prst="rect">
            <a:avLst/>
          </a:prstGeom>
        </p:spPr>
      </p:pic>
      <p:pic>
        <p:nvPicPr>
          <p:cNvPr id="8" name="Image 7" descr="Une image contenant capture d’écran, texte, diagramme, ligne&#10;&#10;Description générée automatiquement">
            <a:extLst>
              <a:ext uri="{FF2B5EF4-FFF2-40B4-BE49-F238E27FC236}">
                <a16:creationId xmlns:a16="http://schemas.microsoft.com/office/drawing/2014/main" id="{2DD109F1-F5E5-6BE9-4656-5282E1AAA0FC}"/>
              </a:ext>
            </a:extLst>
          </p:cNvPr>
          <p:cNvPicPr>
            <a:picLocks noChangeAspect="1"/>
          </p:cNvPicPr>
          <p:nvPr/>
        </p:nvPicPr>
        <p:blipFill>
          <a:blip r:embed="rId5">
            <a:alphaModFix/>
          </a:blip>
          <a:stretch>
            <a:fillRect/>
          </a:stretch>
        </p:blipFill>
        <p:spPr>
          <a:xfrm>
            <a:off x="7955544" y="3311616"/>
            <a:ext cx="3684859" cy="2915670"/>
          </a:xfrm>
          <a:prstGeom prst="rect">
            <a:avLst/>
          </a:prstGeom>
        </p:spPr>
      </p:pic>
      <p:cxnSp>
        <p:nvCxnSpPr>
          <p:cNvPr id="34" name="Straight Connector 22">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2333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E008F10B-1189-CDEE-AD22-A72D9033808C}"/>
              </a:ext>
            </a:extLst>
          </p:cNvPr>
          <p:cNvSpPr>
            <a:spLocks noGrp="1"/>
          </p:cNvSpPr>
          <p:nvPr>
            <p:ph type="title"/>
          </p:nvPr>
        </p:nvSpPr>
        <p:spPr>
          <a:xfrm>
            <a:off x="482600" y="493202"/>
            <a:ext cx="2324418" cy="2602826"/>
          </a:xfrm>
        </p:spPr>
        <p:txBody>
          <a:bodyPr>
            <a:normAutofit fontScale="90000"/>
          </a:bodyPr>
          <a:lstStyle/>
          <a:p>
            <a:pPr>
              <a:lnSpc>
                <a:spcPct val="90000"/>
              </a:lnSpc>
            </a:pPr>
            <a:r>
              <a:rPr lang="en-US" sz="4000" dirty="0">
                <a:ea typeface="+mj-lt"/>
                <a:cs typeface="+mj-lt"/>
              </a:rPr>
              <a:t>Bivariate Analysis of Qualitative Variables</a:t>
            </a:r>
            <a:endParaRPr lang="fr-FR" sz="4000" dirty="0"/>
          </a:p>
        </p:txBody>
      </p:sp>
      <p:cxnSp>
        <p:nvCxnSpPr>
          <p:cNvPr id="45" name="Straight Connector 35">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8" name="Espace réservé du contenu 7" descr="Une image contenant texte, capture d’écran, Police, Rectangle&#10;&#10;Description générée automatiquement">
            <a:extLst>
              <a:ext uri="{FF2B5EF4-FFF2-40B4-BE49-F238E27FC236}">
                <a16:creationId xmlns:a16="http://schemas.microsoft.com/office/drawing/2014/main" id="{14E0CCDA-F95B-F4F5-E003-0E7FCEE83458}"/>
              </a:ext>
            </a:extLst>
          </p:cNvPr>
          <p:cNvPicPr>
            <a:picLocks noChangeAspect="1"/>
          </p:cNvPicPr>
          <p:nvPr/>
        </p:nvPicPr>
        <p:blipFill rotWithShape="1">
          <a:blip r:embed="rId2">
            <a:alphaModFix/>
          </a:blip>
          <a:srcRect t="1485" r="-1361" b="53"/>
          <a:stretch/>
        </p:blipFill>
        <p:spPr>
          <a:xfrm>
            <a:off x="2811887" y="539425"/>
            <a:ext cx="2697480" cy="2529419"/>
          </a:xfrm>
          <a:prstGeom prst="rect">
            <a:avLst/>
          </a:prstGeom>
        </p:spPr>
      </p:pic>
      <p:pic>
        <p:nvPicPr>
          <p:cNvPr id="7" name="Image 6" descr="Une image contenant texte, capture d’écran, Police, diagramme&#10;&#10;Description générée automatiquement">
            <a:extLst>
              <a:ext uri="{FF2B5EF4-FFF2-40B4-BE49-F238E27FC236}">
                <a16:creationId xmlns:a16="http://schemas.microsoft.com/office/drawing/2014/main" id="{9A8194AD-DBA4-1202-E5FC-21004E05C9EA}"/>
              </a:ext>
            </a:extLst>
          </p:cNvPr>
          <p:cNvPicPr>
            <a:picLocks noChangeAspect="1"/>
          </p:cNvPicPr>
          <p:nvPr/>
        </p:nvPicPr>
        <p:blipFill rotWithShape="1">
          <a:blip r:embed="rId3">
            <a:alphaModFix/>
          </a:blip>
          <a:srcRect l="-310" t="507" r="8402" b="-95"/>
          <a:stretch/>
        </p:blipFill>
        <p:spPr>
          <a:xfrm>
            <a:off x="8796714" y="539841"/>
            <a:ext cx="3180664" cy="2867904"/>
          </a:xfrm>
          <a:prstGeom prst="rect">
            <a:avLst/>
          </a:prstGeom>
        </p:spPr>
      </p:pic>
      <p:pic>
        <p:nvPicPr>
          <p:cNvPr id="10" name="Espace réservé du contenu 9" descr="Une image contenant texte, capture d’écran, Police, Rectangle&#10;&#10;Description générée automatiquement">
            <a:extLst>
              <a:ext uri="{FF2B5EF4-FFF2-40B4-BE49-F238E27FC236}">
                <a16:creationId xmlns:a16="http://schemas.microsoft.com/office/drawing/2014/main" id="{1D99454C-2D2B-8AD3-2D28-26EFDCB5F91F}"/>
              </a:ext>
            </a:extLst>
          </p:cNvPr>
          <p:cNvPicPr>
            <a:picLocks noGrp="1" noChangeAspect="1"/>
          </p:cNvPicPr>
          <p:nvPr>
            <p:ph idx="1"/>
          </p:nvPr>
        </p:nvPicPr>
        <p:blipFill>
          <a:blip r:embed="rId4"/>
          <a:stretch>
            <a:fillRect/>
          </a:stretch>
        </p:blipFill>
        <p:spPr>
          <a:xfrm>
            <a:off x="4638452" y="3225804"/>
            <a:ext cx="3639666" cy="3103240"/>
          </a:xfrm>
        </p:spPr>
      </p:pic>
      <p:pic>
        <p:nvPicPr>
          <p:cNvPr id="6" name="Image 5" descr="Une image contenant texte, capture d’écran, Police, Rectangle&#10;&#10;Description générée automatiquement">
            <a:extLst>
              <a:ext uri="{FF2B5EF4-FFF2-40B4-BE49-F238E27FC236}">
                <a16:creationId xmlns:a16="http://schemas.microsoft.com/office/drawing/2014/main" id="{63A47EBC-DA3C-FD16-7DFD-1DEF5CC93973}"/>
              </a:ext>
            </a:extLst>
          </p:cNvPr>
          <p:cNvPicPr>
            <a:picLocks noChangeAspect="1"/>
          </p:cNvPicPr>
          <p:nvPr/>
        </p:nvPicPr>
        <p:blipFill rotWithShape="1">
          <a:blip r:embed="rId5">
            <a:alphaModFix/>
          </a:blip>
          <a:srcRect l="-2524" t="-662" r="6400" b="1400"/>
          <a:stretch/>
        </p:blipFill>
        <p:spPr>
          <a:xfrm>
            <a:off x="5688168" y="547993"/>
            <a:ext cx="3103877" cy="2666763"/>
          </a:xfrm>
          <a:prstGeom prst="rect">
            <a:avLst/>
          </a:prstGeom>
        </p:spPr>
      </p:pic>
      <p:pic>
        <p:nvPicPr>
          <p:cNvPr id="4" name="Espace réservé du contenu 3" descr="Une image contenant texte, capture d’écran, Police, diagramme&#10;&#10;Description générée automatiquement">
            <a:extLst>
              <a:ext uri="{FF2B5EF4-FFF2-40B4-BE49-F238E27FC236}">
                <a16:creationId xmlns:a16="http://schemas.microsoft.com/office/drawing/2014/main" id="{D6B472AF-84A3-AA4E-5F3A-B960B0CD0876}"/>
              </a:ext>
            </a:extLst>
          </p:cNvPr>
          <p:cNvPicPr>
            <a:picLocks noChangeAspect="1"/>
          </p:cNvPicPr>
          <p:nvPr/>
        </p:nvPicPr>
        <p:blipFill rotWithShape="1">
          <a:blip r:embed="rId6">
            <a:alphaModFix/>
          </a:blip>
          <a:srcRect l="-352" t="-394" r="-42" b="-650"/>
          <a:stretch/>
        </p:blipFill>
        <p:spPr>
          <a:xfrm>
            <a:off x="8624188" y="3573919"/>
            <a:ext cx="3352081" cy="2755511"/>
          </a:xfrm>
          <a:prstGeom prst="rect">
            <a:avLst/>
          </a:prstGeom>
        </p:spPr>
      </p:pic>
      <p:cxnSp>
        <p:nvCxnSpPr>
          <p:cNvPr id="46" name="Straight Connector 37">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5" name="Image 14" descr="Une image contenant texte, capture d’écran, Rectangle, Police&#10;&#10;Description générée automatiquement">
            <a:extLst>
              <a:ext uri="{FF2B5EF4-FFF2-40B4-BE49-F238E27FC236}">
                <a16:creationId xmlns:a16="http://schemas.microsoft.com/office/drawing/2014/main" id="{0A1F0E20-FBD0-F384-8819-387D9CAC084B}"/>
              </a:ext>
            </a:extLst>
          </p:cNvPr>
          <p:cNvPicPr>
            <a:picLocks noChangeAspect="1"/>
          </p:cNvPicPr>
          <p:nvPr/>
        </p:nvPicPr>
        <p:blipFill>
          <a:blip r:embed="rId7"/>
          <a:stretch>
            <a:fillRect/>
          </a:stretch>
        </p:blipFill>
        <p:spPr>
          <a:xfrm>
            <a:off x="487317" y="3108370"/>
            <a:ext cx="4048125" cy="3238500"/>
          </a:xfrm>
          <a:prstGeom prst="rect">
            <a:avLst/>
          </a:prstGeom>
        </p:spPr>
      </p:pic>
    </p:spTree>
    <p:extLst>
      <p:ext uri="{BB962C8B-B14F-4D97-AF65-F5344CB8AC3E}">
        <p14:creationId xmlns:p14="http://schemas.microsoft.com/office/powerpoint/2010/main" val="670983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6E706A91-3B56-365F-E8D2-DE928E96E6E6}"/>
              </a:ext>
            </a:extLst>
          </p:cNvPr>
          <p:cNvSpPr>
            <a:spLocks noGrp="1"/>
          </p:cNvSpPr>
          <p:nvPr>
            <p:ph type="title"/>
          </p:nvPr>
        </p:nvSpPr>
        <p:spPr>
          <a:xfrm>
            <a:off x="536261" y="546864"/>
            <a:ext cx="4588951" cy="2034009"/>
          </a:xfrm>
        </p:spPr>
        <p:txBody>
          <a:bodyPr>
            <a:normAutofit/>
          </a:bodyPr>
          <a:lstStyle/>
          <a:p>
            <a:pPr>
              <a:lnSpc>
                <a:spcPct val="90000"/>
              </a:lnSpc>
            </a:pPr>
            <a:r>
              <a:rPr lang="en-US" sz="4000" dirty="0">
                <a:ea typeface="+mj-lt"/>
                <a:cs typeface="+mj-lt"/>
              </a:rPr>
              <a:t>Bivariate analysis of continuous quantitative variables</a:t>
            </a:r>
            <a:endParaRPr lang="fr-FR" sz="4000" dirty="0"/>
          </a:p>
        </p:txBody>
      </p:sp>
      <p:cxnSp>
        <p:nvCxnSpPr>
          <p:cNvPr id="17" name="Straight Connector 16">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8" name="Image 7" descr="Une image contenant capture d’écran, diagramme, Tracé&#10;&#10;Description générée automatiquement">
            <a:extLst>
              <a:ext uri="{FF2B5EF4-FFF2-40B4-BE49-F238E27FC236}">
                <a16:creationId xmlns:a16="http://schemas.microsoft.com/office/drawing/2014/main" id="{F146F90B-0089-547E-216A-C35F16DA3C8A}"/>
              </a:ext>
            </a:extLst>
          </p:cNvPr>
          <p:cNvPicPr>
            <a:picLocks noChangeAspect="1"/>
          </p:cNvPicPr>
          <p:nvPr/>
        </p:nvPicPr>
        <p:blipFill>
          <a:blip r:embed="rId2">
            <a:alphaModFix/>
          </a:blip>
          <a:stretch>
            <a:fillRect/>
          </a:stretch>
        </p:blipFill>
        <p:spPr>
          <a:xfrm>
            <a:off x="5334000" y="552115"/>
            <a:ext cx="3319958" cy="2418179"/>
          </a:xfrm>
          <a:prstGeom prst="rect">
            <a:avLst/>
          </a:prstGeom>
        </p:spPr>
      </p:pic>
      <p:pic>
        <p:nvPicPr>
          <p:cNvPr id="7" name="Image 6" descr="Une image contenant capture d’écran, diagramme, Tracé&#10;&#10;Description générée automatiquement">
            <a:extLst>
              <a:ext uri="{FF2B5EF4-FFF2-40B4-BE49-F238E27FC236}">
                <a16:creationId xmlns:a16="http://schemas.microsoft.com/office/drawing/2014/main" id="{CD315AC5-554D-813B-8A22-2386D4196F4A}"/>
              </a:ext>
            </a:extLst>
          </p:cNvPr>
          <p:cNvPicPr>
            <a:picLocks noChangeAspect="1"/>
          </p:cNvPicPr>
          <p:nvPr/>
        </p:nvPicPr>
        <p:blipFill>
          <a:blip r:embed="rId3">
            <a:alphaModFix/>
          </a:blip>
          <a:stretch>
            <a:fillRect/>
          </a:stretch>
        </p:blipFill>
        <p:spPr>
          <a:xfrm>
            <a:off x="8663881" y="542278"/>
            <a:ext cx="3373620" cy="2437865"/>
          </a:xfrm>
          <a:prstGeom prst="rect">
            <a:avLst/>
          </a:prstGeom>
        </p:spPr>
      </p:pic>
      <p:pic>
        <p:nvPicPr>
          <p:cNvPr id="10" name="Espace réservé du contenu 9" descr="Une image contenant texte, capture d’écran, diagramme, Tracé&#10;&#10;Description générée automatiquement">
            <a:extLst>
              <a:ext uri="{FF2B5EF4-FFF2-40B4-BE49-F238E27FC236}">
                <a16:creationId xmlns:a16="http://schemas.microsoft.com/office/drawing/2014/main" id="{30834634-4C41-8D87-57BC-B165CDDA1902}"/>
              </a:ext>
            </a:extLst>
          </p:cNvPr>
          <p:cNvPicPr>
            <a:picLocks noGrp="1" noChangeAspect="1"/>
          </p:cNvPicPr>
          <p:nvPr>
            <p:ph idx="1"/>
          </p:nvPr>
        </p:nvPicPr>
        <p:blipFill>
          <a:blip r:embed="rId4"/>
          <a:stretch>
            <a:fillRect/>
          </a:stretch>
        </p:blipFill>
        <p:spPr>
          <a:xfrm>
            <a:off x="544602" y="3444126"/>
            <a:ext cx="3638549" cy="2763189"/>
          </a:xfrm>
        </p:spPr>
      </p:pic>
      <p:pic>
        <p:nvPicPr>
          <p:cNvPr id="6" name="Image 5" descr="Une image contenant capture d’écran, Tracé, diagramme, texte&#10;&#10;Description générée automatiquement">
            <a:extLst>
              <a:ext uri="{FF2B5EF4-FFF2-40B4-BE49-F238E27FC236}">
                <a16:creationId xmlns:a16="http://schemas.microsoft.com/office/drawing/2014/main" id="{64FF7238-0E83-E7E7-D6FA-0F409043219F}"/>
              </a:ext>
            </a:extLst>
          </p:cNvPr>
          <p:cNvPicPr>
            <a:picLocks noChangeAspect="1"/>
          </p:cNvPicPr>
          <p:nvPr/>
        </p:nvPicPr>
        <p:blipFill>
          <a:blip r:embed="rId5">
            <a:alphaModFix/>
          </a:blip>
          <a:stretch>
            <a:fillRect/>
          </a:stretch>
        </p:blipFill>
        <p:spPr>
          <a:xfrm>
            <a:off x="4529070" y="3657063"/>
            <a:ext cx="3759986" cy="2761384"/>
          </a:xfrm>
          <a:prstGeom prst="rect">
            <a:avLst/>
          </a:prstGeom>
        </p:spPr>
      </p:pic>
      <p:pic>
        <p:nvPicPr>
          <p:cNvPr id="4" name="Espace réservé du contenu 3" descr="Une image contenant capture d’écran, diagramme, Tracé, texte&#10;&#10;Description générée automatiquement">
            <a:extLst>
              <a:ext uri="{FF2B5EF4-FFF2-40B4-BE49-F238E27FC236}">
                <a16:creationId xmlns:a16="http://schemas.microsoft.com/office/drawing/2014/main" id="{EB7FEE1B-F156-F629-14DB-BA0BF2DA65F0}"/>
              </a:ext>
            </a:extLst>
          </p:cNvPr>
          <p:cNvPicPr>
            <a:picLocks noChangeAspect="1"/>
          </p:cNvPicPr>
          <p:nvPr/>
        </p:nvPicPr>
        <p:blipFill>
          <a:blip r:embed="rId6">
            <a:alphaModFix/>
          </a:blip>
          <a:stretch>
            <a:fillRect/>
          </a:stretch>
        </p:blipFill>
        <p:spPr>
          <a:xfrm>
            <a:off x="8674614" y="3653678"/>
            <a:ext cx="3513141" cy="2553518"/>
          </a:xfrm>
          <a:prstGeom prst="rect">
            <a:avLst/>
          </a:prstGeom>
        </p:spPr>
      </p:pic>
      <p:cxnSp>
        <p:nvCxnSpPr>
          <p:cNvPr id="19" name="Straight Connector 18">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7047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33E0A81-D264-02DF-CC99-D0F1374B9C18}"/>
              </a:ext>
            </a:extLst>
          </p:cNvPr>
          <p:cNvSpPr>
            <a:spLocks noGrp="1"/>
          </p:cNvSpPr>
          <p:nvPr>
            <p:ph type="title"/>
          </p:nvPr>
        </p:nvSpPr>
        <p:spPr>
          <a:xfrm>
            <a:off x="482600" y="546864"/>
            <a:ext cx="4491925" cy="2055475"/>
          </a:xfrm>
        </p:spPr>
        <p:txBody>
          <a:bodyPr>
            <a:normAutofit/>
          </a:bodyPr>
          <a:lstStyle/>
          <a:p>
            <a:pPr>
              <a:lnSpc>
                <a:spcPct val="90000"/>
              </a:lnSpc>
            </a:pPr>
            <a:r>
              <a:rPr lang="en-US" sz="3600">
                <a:ea typeface="+mj-lt"/>
                <a:cs typeface="+mj-lt"/>
              </a:rPr>
              <a:t>Bivariate analysis of discrete quantitative variables</a:t>
            </a:r>
            <a:endParaRPr lang="fr-FR" sz="3600"/>
          </a:p>
        </p:txBody>
      </p:sp>
      <p:pic>
        <p:nvPicPr>
          <p:cNvPr id="10" name="Espace réservé du contenu 9" descr="Une image contenant texte, capture d’écran, Rectangle, diagramme&#10;&#10;Description générée automatiquement">
            <a:extLst>
              <a:ext uri="{FF2B5EF4-FFF2-40B4-BE49-F238E27FC236}">
                <a16:creationId xmlns:a16="http://schemas.microsoft.com/office/drawing/2014/main" id="{7B67E484-BF49-9BBD-3943-557A8F9994E7}"/>
              </a:ext>
            </a:extLst>
          </p:cNvPr>
          <p:cNvPicPr>
            <a:picLocks noChangeAspect="1"/>
          </p:cNvPicPr>
          <p:nvPr/>
        </p:nvPicPr>
        <p:blipFill rotWithShape="1">
          <a:blip r:embed="rId2">
            <a:alphaModFix/>
          </a:blip>
          <a:srcRect l="13207" r="7707" b="3"/>
          <a:stretch/>
        </p:blipFill>
        <p:spPr>
          <a:xfrm>
            <a:off x="4664366" y="3432358"/>
            <a:ext cx="2876272" cy="2885167"/>
          </a:xfrm>
          <a:prstGeom prst="rect">
            <a:avLst/>
          </a:prstGeom>
        </p:spPr>
      </p:pic>
      <p:pic>
        <p:nvPicPr>
          <p:cNvPr id="4" name="Espace réservé du contenu 3" descr="Une image contenant texte, capture d’écran, Rectangle, diagramme&#10;&#10;Description générée automatiquement">
            <a:extLst>
              <a:ext uri="{FF2B5EF4-FFF2-40B4-BE49-F238E27FC236}">
                <a16:creationId xmlns:a16="http://schemas.microsoft.com/office/drawing/2014/main" id="{6E9E63C2-F207-BC96-62A5-5776E1DB2A0B}"/>
              </a:ext>
            </a:extLst>
          </p:cNvPr>
          <p:cNvPicPr>
            <a:picLocks noChangeAspect="1"/>
          </p:cNvPicPr>
          <p:nvPr/>
        </p:nvPicPr>
        <p:blipFill rotWithShape="1">
          <a:blip r:embed="rId3">
            <a:alphaModFix/>
          </a:blip>
          <a:srcRect l="14645" r="8822" b="-2"/>
          <a:stretch/>
        </p:blipFill>
        <p:spPr>
          <a:xfrm>
            <a:off x="8163128" y="541992"/>
            <a:ext cx="3305566" cy="2897735"/>
          </a:xfrm>
          <a:prstGeom prst="rect">
            <a:avLst/>
          </a:prstGeom>
        </p:spPr>
      </p:pic>
      <p:pic>
        <p:nvPicPr>
          <p:cNvPr id="15" name="Espace réservé du contenu 14" descr="Une image contenant capture d’écran, texte, diagramme, Rectangle&#10;&#10;Description générée automatiquement">
            <a:extLst>
              <a:ext uri="{FF2B5EF4-FFF2-40B4-BE49-F238E27FC236}">
                <a16:creationId xmlns:a16="http://schemas.microsoft.com/office/drawing/2014/main" id="{0003DC57-C7F1-7D2D-1F4A-AAE5E46929E3}"/>
              </a:ext>
            </a:extLst>
          </p:cNvPr>
          <p:cNvPicPr>
            <a:picLocks noChangeAspect="1"/>
          </p:cNvPicPr>
          <p:nvPr/>
        </p:nvPicPr>
        <p:blipFill rotWithShape="1">
          <a:blip r:embed="rId4">
            <a:alphaModFix/>
          </a:blip>
          <a:srcRect l="16400" r="4530"/>
          <a:stretch/>
        </p:blipFill>
        <p:spPr>
          <a:xfrm>
            <a:off x="478723" y="2861715"/>
            <a:ext cx="3455820" cy="3455820"/>
          </a:xfrm>
          <a:prstGeom prst="rect">
            <a:avLst/>
          </a:prstGeom>
        </p:spPr>
      </p:pic>
      <p:cxnSp>
        <p:nvCxnSpPr>
          <p:cNvPr id="74" name="Straight Connector 73">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3" name="Espace réservé du contenu 12" descr="Une image contenant diagramme, capture d’écran, texte, Rectangle&#10;&#10;Description générée automatiquement">
            <a:extLst>
              <a:ext uri="{FF2B5EF4-FFF2-40B4-BE49-F238E27FC236}">
                <a16:creationId xmlns:a16="http://schemas.microsoft.com/office/drawing/2014/main" id="{D0E0E558-03BA-AC6F-0493-405E36DD380F}"/>
              </a:ext>
            </a:extLst>
          </p:cNvPr>
          <p:cNvPicPr>
            <a:picLocks noChangeAspect="1"/>
          </p:cNvPicPr>
          <p:nvPr/>
        </p:nvPicPr>
        <p:blipFill rotWithShape="1">
          <a:blip r:embed="rId5">
            <a:alphaModFix/>
          </a:blip>
          <a:srcRect l="13813" r="3077"/>
          <a:stretch/>
        </p:blipFill>
        <p:spPr>
          <a:xfrm>
            <a:off x="8689005" y="3580774"/>
            <a:ext cx="2779681" cy="2790413"/>
          </a:xfrm>
          <a:prstGeom prst="rect">
            <a:avLst/>
          </a:prstGeom>
        </p:spPr>
      </p:pic>
      <p:cxnSp>
        <p:nvCxnSpPr>
          <p:cNvPr id="76" name="Straight Connector 75">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0558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ABAB82DB-02D5-27B4-A7C8-AB09534C3B7D}"/>
              </a:ext>
            </a:extLst>
          </p:cNvPr>
          <p:cNvSpPr>
            <a:spLocks noGrp="1"/>
          </p:cNvSpPr>
          <p:nvPr>
            <p:ph type="title"/>
          </p:nvPr>
        </p:nvSpPr>
        <p:spPr>
          <a:xfrm>
            <a:off x="482600" y="546864"/>
            <a:ext cx="4296954" cy="2237925"/>
          </a:xfrm>
        </p:spPr>
        <p:txBody>
          <a:bodyPr vert="horz" lIns="91440" tIns="45720" rIns="91440" bIns="45720" rtlCol="0" anchor="ctr">
            <a:noAutofit/>
          </a:bodyPr>
          <a:lstStyle/>
          <a:p>
            <a:r>
              <a:rPr lang="en-US" sz="3500" dirty="0"/>
              <a:t>Relationship between continuous variables</a:t>
            </a:r>
            <a:endParaRPr lang="fr-FR" sz="3500" dirty="0"/>
          </a:p>
        </p:txBody>
      </p:sp>
      <p:cxnSp>
        <p:nvCxnSpPr>
          <p:cNvPr id="13" name="Straight Connector 12">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Espace réservé du contenu 4" descr="Une image contenant texte, capture d’écran, carré, motif&#10;&#10;Description générée automatiquement">
            <a:extLst>
              <a:ext uri="{FF2B5EF4-FFF2-40B4-BE49-F238E27FC236}">
                <a16:creationId xmlns:a16="http://schemas.microsoft.com/office/drawing/2014/main" id="{E79B4295-EBC0-04B3-D6BE-C3CD5C9CD559}"/>
              </a:ext>
            </a:extLst>
          </p:cNvPr>
          <p:cNvPicPr>
            <a:picLocks noGrp="1" noChangeAspect="1"/>
          </p:cNvPicPr>
          <p:nvPr>
            <p:ph idx="1"/>
          </p:nvPr>
        </p:nvPicPr>
        <p:blipFill>
          <a:blip r:embed="rId2"/>
          <a:stretch>
            <a:fillRect/>
          </a:stretch>
        </p:blipFill>
        <p:spPr>
          <a:xfrm>
            <a:off x="492693" y="2785775"/>
            <a:ext cx="4051389" cy="3586201"/>
          </a:xfrm>
        </p:spPr>
      </p:pic>
      <p:pic>
        <p:nvPicPr>
          <p:cNvPr id="4" name="Espace réservé du contenu 3" descr="Une image contenant texte, diagramme, capture d’écran&#10;&#10;Description générée automatiquement">
            <a:extLst>
              <a:ext uri="{FF2B5EF4-FFF2-40B4-BE49-F238E27FC236}">
                <a16:creationId xmlns:a16="http://schemas.microsoft.com/office/drawing/2014/main" id="{7535DD01-C379-47CF-581E-AB7232D4D5D5}"/>
              </a:ext>
            </a:extLst>
          </p:cNvPr>
          <p:cNvPicPr>
            <a:picLocks noChangeAspect="1"/>
          </p:cNvPicPr>
          <p:nvPr/>
        </p:nvPicPr>
        <p:blipFill>
          <a:blip r:embed="rId3">
            <a:alphaModFix/>
          </a:blip>
          <a:stretch>
            <a:fillRect/>
          </a:stretch>
        </p:blipFill>
        <p:spPr>
          <a:xfrm>
            <a:off x="4950631" y="541325"/>
            <a:ext cx="6683242" cy="5818280"/>
          </a:xfrm>
          <a:prstGeom prst="rect">
            <a:avLst/>
          </a:prstGeom>
        </p:spPr>
      </p:pic>
      <p:cxnSp>
        <p:nvCxnSpPr>
          <p:cNvPr id="15" name="Straight Connector 14">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266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E29737-1ABB-5038-85C8-511FE43B7D3A}"/>
              </a:ext>
            </a:extLst>
          </p:cNvPr>
          <p:cNvSpPr>
            <a:spLocks noGrp="1"/>
          </p:cNvSpPr>
          <p:nvPr>
            <p:ph type="title"/>
          </p:nvPr>
        </p:nvSpPr>
        <p:spPr>
          <a:xfrm>
            <a:off x="4196008" y="634972"/>
            <a:ext cx="5418529" cy="1760886"/>
          </a:xfrm>
        </p:spPr>
        <p:txBody>
          <a:bodyPr/>
          <a:lstStyle/>
          <a:p>
            <a:pPr algn="ctr"/>
            <a:r>
              <a:rPr lang="fr-FR" sz="4500" b="1" dirty="0" err="1"/>
              <a:t>Interpreting</a:t>
            </a:r>
            <a:r>
              <a:rPr lang="fr-FR" sz="4500" b="1" dirty="0"/>
              <a:t> data </a:t>
            </a:r>
            <a:r>
              <a:rPr lang="fr-FR" sz="4500" b="1" dirty="0" err="1"/>
              <a:t>mining</a:t>
            </a:r>
            <a:r>
              <a:rPr lang="fr-FR" sz="4500" b="1" dirty="0"/>
              <a:t> </a:t>
            </a:r>
            <a:r>
              <a:rPr lang="fr-FR" sz="4500" b="1" dirty="0" err="1"/>
              <a:t>results</a:t>
            </a:r>
            <a:endParaRPr lang="fr-FR" sz="4500" dirty="0" err="1"/>
          </a:p>
        </p:txBody>
      </p:sp>
      <p:sp>
        <p:nvSpPr>
          <p:cNvPr id="3" name="Espace réservé du contenu 2">
            <a:extLst>
              <a:ext uri="{FF2B5EF4-FFF2-40B4-BE49-F238E27FC236}">
                <a16:creationId xmlns:a16="http://schemas.microsoft.com/office/drawing/2014/main" id="{0B2F0E74-453C-D53E-1616-896EF8259D71}"/>
              </a:ext>
            </a:extLst>
          </p:cNvPr>
          <p:cNvSpPr>
            <a:spLocks noGrp="1"/>
          </p:cNvSpPr>
          <p:nvPr>
            <p:ph idx="1"/>
          </p:nvPr>
        </p:nvSpPr>
        <p:spPr>
          <a:xfrm>
            <a:off x="482600" y="301801"/>
            <a:ext cx="11086541" cy="6232466"/>
          </a:xfrm>
        </p:spPr>
        <p:txBody>
          <a:bodyPr vert="horz" lIns="91440" tIns="45720" rIns="91440" bIns="45720" rtlCol="0" anchor="t">
            <a:noAutofit/>
          </a:bodyPr>
          <a:lstStyle/>
          <a:p>
            <a:r>
              <a:rPr lang="en-CA" sz="1100" b="1" dirty="0"/>
              <a:t>Shape Analysis:</a:t>
            </a:r>
            <a:endParaRPr lang="en-CA" sz="1100"/>
          </a:p>
          <a:p>
            <a:pPr marL="285750" indent="-285750">
              <a:buFont typeface="Arial"/>
              <a:buChar char="•"/>
            </a:pPr>
            <a:r>
              <a:rPr lang="en-CA" sz="1100" b="1" dirty="0">
                <a:ea typeface="+mn-lt"/>
                <a:cs typeface="+mn-lt"/>
              </a:rPr>
              <a:t>variable target</a:t>
            </a:r>
            <a:r>
              <a:rPr lang="en-CA" sz="1100" dirty="0">
                <a:ea typeface="+mn-lt"/>
                <a:cs typeface="+mn-lt"/>
              </a:rPr>
              <a:t>: Offer Accepted</a:t>
            </a:r>
            <a:endParaRPr lang="en-CA" sz="1100"/>
          </a:p>
          <a:p>
            <a:pPr marL="285750" indent="-285750">
              <a:buFont typeface="Arial"/>
              <a:buChar char="•"/>
            </a:pPr>
            <a:r>
              <a:rPr lang="en-CA" sz="1100" b="1" dirty="0">
                <a:ea typeface="+mn-lt"/>
                <a:cs typeface="+mn-lt"/>
              </a:rPr>
              <a:t>rows and columns</a:t>
            </a:r>
            <a:r>
              <a:rPr lang="en-CA" sz="1100" dirty="0">
                <a:ea typeface="+mn-lt"/>
                <a:cs typeface="+mn-lt"/>
              </a:rPr>
              <a:t>: 18000, 17</a:t>
            </a:r>
            <a:endParaRPr lang="en-CA" sz="1100"/>
          </a:p>
          <a:p>
            <a:pPr marL="285750" indent="-285750">
              <a:buFont typeface="Arial"/>
              <a:buChar char="•"/>
            </a:pPr>
            <a:r>
              <a:rPr lang="en-CA" sz="1100" b="1" dirty="0">
                <a:ea typeface="+mn-lt"/>
                <a:cs typeface="+mn-lt"/>
              </a:rPr>
              <a:t>types of variables</a:t>
            </a:r>
            <a:r>
              <a:rPr lang="en-CA" sz="1100" dirty="0">
                <a:ea typeface="+mn-lt"/>
                <a:cs typeface="+mn-lt"/>
              </a:rPr>
              <a:t>: qualitative: 7, quantitative: 10</a:t>
            </a:r>
            <a:endParaRPr lang="en-CA" sz="1100"/>
          </a:p>
          <a:p>
            <a:pPr marL="285750" indent="-285750">
              <a:buFont typeface="Arial"/>
              <a:buChar char="•"/>
            </a:pPr>
            <a:r>
              <a:rPr lang="en-CA" sz="1100" b="1" dirty="0">
                <a:ea typeface="+mn-lt"/>
                <a:cs typeface="+mn-lt"/>
              </a:rPr>
              <a:t>Analysis of missing values</a:t>
            </a:r>
            <a:r>
              <a:rPr lang="en-CA" sz="1100" dirty="0">
                <a:ea typeface="+mn-lt"/>
                <a:cs typeface="+mn-lt"/>
              </a:rPr>
              <a:t>:</a:t>
            </a:r>
            <a:endParaRPr lang="en-CA" sz="1100"/>
          </a:p>
          <a:p>
            <a:pPr marL="971550" lvl="1" indent="-285750">
              <a:buFont typeface="Arial"/>
              <a:buChar char="•"/>
            </a:pPr>
            <a:r>
              <a:rPr lang="en-CA" sz="1100" dirty="0">
                <a:ea typeface="+mn-lt"/>
                <a:cs typeface="+mn-lt"/>
              </a:rPr>
              <a:t>Very few missing values (less than 1%)</a:t>
            </a:r>
            <a:endParaRPr lang="en-CA" sz="1100"/>
          </a:p>
          <a:p>
            <a:pPr lvl="1"/>
            <a:r>
              <a:rPr lang="en-CA" sz="1100" b="1" dirty="0"/>
              <a:t>Background Analysis:</a:t>
            </a:r>
            <a:endParaRPr lang="en-CA" sz="1100"/>
          </a:p>
          <a:p>
            <a:pPr marL="285750" indent="-285750">
              <a:buFont typeface="Arial"/>
              <a:buChar char="•"/>
            </a:pPr>
            <a:r>
              <a:rPr lang="en-CA" sz="1100" b="1" dirty="0">
                <a:ea typeface="+mn-lt"/>
                <a:cs typeface="+mn-lt"/>
              </a:rPr>
              <a:t>Visualization of the target</a:t>
            </a:r>
            <a:r>
              <a:rPr lang="en-CA" sz="1100" dirty="0">
                <a:ea typeface="+mn-lt"/>
                <a:cs typeface="+mn-lt"/>
              </a:rPr>
              <a:t>:</a:t>
            </a:r>
            <a:endParaRPr lang="en-CA" sz="1100"/>
          </a:p>
          <a:p>
            <a:pPr marL="971550" lvl="1" indent="-285750">
              <a:buFont typeface="Arial"/>
              <a:buChar char="•"/>
            </a:pPr>
            <a:r>
              <a:rPr lang="en-CA" sz="1100" dirty="0">
                <a:ea typeface="+mn-lt"/>
                <a:cs typeface="+mn-lt"/>
              </a:rPr>
              <a:t>6% Acceptance (1023 / 18000)</a:t>
            </a:r>
            <a:endParaRPr lang="en-CA" sz="1100"/>
          </a:p>
          <a:p>
            <a:pPr marL="285750" indent="-285750">
              <a:buFont typeface="Arial"/>
              <a:buChar char="•"/>
            </a:pPr>
            <a:r>
              <a:rPr lang="en-CA" sz="1100" b="1" dirty="0">
                <a:ea typeface="+mn-lt"/>
                <a:cs typeface="+mn-lt"/>
              </a:rPr>
              <a:t>Meaning of variables</a:t>
            </a:r>
            <a:r>
              <a:rPr lang="en-CA" sz="1100" dirty="0">
                <a:ea typeface="+mn-lt"/>
                <a:cs typeface="+mn-lt"/>
              </a:rPr>
              <a:t>:</a:t>
            </a:r>
            <a:endParaRPr lang="en-CA" sz="1100"/>
          </a:p>
          <a:p>
            <a:pPr marL="971550" lvl="1" indent="-285750">
              <a:buFont typeface="Arial"/>
              <a:buChar char="•"/>
            </a:pPr>
            <a:r>
              <a:rPr lang="en-CA" sz="1100" dirty="0">
                <a:ea typeface="+mn-lt"/>
                <a:cs typeface="+mn-lt"/>
              </a:rPr>
              <a:t>asymmetrical, non-standardized continuous variables</a:t>
            </a:r>
            <a:endParaRPr lang="en-CA" sz="1100"/>
          </a:p>
          <a:p>
            <a:pPr marL="971550" lvl="1" indent="-285750">
              <a:buFont typeface="Arial"/>
              <a:buChar char="•"/>
            </a:pPr>
            <a:r>
              <a:rPr lang="en-CA" sz="1100" b="1" dirty="0">
                <a:ea typeface="+mn-lt"/>
                <a:cs typeface="+mn-lt"/>
              </a:rPr>
              <a:t>quantitative variable</a:t>
            </a:r>
            <a:r>
              <a:rPr lang="en-CA" sz="1100" dirty="0">
                <a:ea typeface="+mn-lt"/>
                <a:cs typeface="+mn-lt"/>
              </a:rPr>
              <a:t>s: larger households tend to accept the offer more (hypothesis to be verified)</a:t>
            </a:r>
            <a:endParaRPr lang="en-CA" sz="1100"/>
          </a:p>
          <a:p>
            <a:pPr marL="971550" lvl="1" indent="-285750">
              <a:buFont typeface="Arial"/>
              <a:buChar char="•"/>
            </a:pPr>
            <a:r>
              <a:rPr lang="en-CA" sz="1100" b="1" dirty="0">
                <a:ea typeface="+mn-lt"/>
                <a:cs typeface="+mn-lt"/>
              </a:rPr>
              <a:t>qualitative variables</a:t>
            </a:r>
            <a:r>
              <a:rPr lang="en-CA" sz="1100" dirty="0">
                <a:ea typeface="+mn-lt"/>
                <a:cs typeface="+mn-lt"/>
              </a:rPr>
              <a:t>: binary (0, 1) and ternary (0, 1, 2), many own a house, many do not have an overdraft, and many have an average salary.</a:t>
            </a:r>
            <a:endParaRPr lang="en-CA" sz="1100"/>
          </a:p>
          <a:p>
            <a:pPr marL="285750" indent="-285750">
              <a:buFont typeface="Arial"/>
              <a:buChar char="•"/>
            </a:pPr>
            <a:r>
              <a:rPr lang="en-CA" sz="1100" b="1" dirty="0">
                <a:ea typeface="+mn-lt"/>
                <a:cs typeface="+mn-lt"/>
              </a:rPr>
              <a:t>Variables / Target relationship</a:t>
            </a:r>
            <a:r>
              <a:rPr lang="en-CA" sz="1100" dirty="0">
                <a:ea typeface="+mn-lt"/>
                <a:cs typeface="+mn-lt"/>
              </a:rPr>
              <a:t>:</a:t>
            </a:r>
            <a:endParaRPr lang="en-CA" sz="1100"/>
          </a:p>
          <a:p>
            <a:pPr marL="971550" lvl="1" indent="-285750">
              <a:buFont typeface="Arial"/>
              <a:buChar char="•"/>
            </a:pPr>
            <a:r>
              <a:rPr lang="en-CA" sz="1100" b="1" dirty="0">
                <a:ea typeface="+mn-lt"/>
                <a:cs typeface="+mn-lt"/>
              </a:rPr>
              <a:t>target / continuous variable</a:t>
            </a:r>
            <a:r>
              <a:rPr lang="en-CA" sz="1100" dirty="0">
                <a:ea typeface="+mn-lt"/>
                <a:cs typeface="+mn-lt"/>
              </a:rPr>
              <a:t>s: there is no particular relationship between target variables and continuous variables</a:t>
            </a:r>
            <a:endParaRPr lang="en-CA" sz="1100"/>
          </a:p>
          <a:p>
            <a:pPr marL="971550" lvl="1" indent="-285750">
              <a:buFont typeface="Arial"/>
              <a:buChar char="•"/>
            </a:pPr>
            <a:r>
              <a:rPr lang="en-CA" sz="1100" b="1" dirty="0">
                <a:ea typeface="+mn-lt"/>
                <a:cs typeface="+mn-lt"/>
              </a:rPr>
              <a:t>target/categorical variables</a:t>
            </a:r>
            <a:r>
              <a:rPr lang="en-CA" sz="1100" dirty="0">
                <a:ea typeface="+mn-lt"/>
                <a:cs typeface="+mn-lt"/>
              </a:rPr>
              <a:t>: we can say that the type of reward (air mails, cash back), the mailer type (postcard) and a low credit rating improve the acceptance of the credit card offer. (Hypothesis a check)</a:t>
            </a:r>
            <a:endParaRPr lang="en-CA" sz="1100"/>
          </a:p>
          <a:p>
            <a:pPr marL="971550" lvl="1" indent="-285750">
              <a:buFont typeface="Arial"/>
              <a:buChar char="•"/>
            </a:pPr>
            <a:r>
              <a:rPr lang="en-CA" sz="1100" b="1" dirty="0">
                <a:ea typeface="+mn-lt"/>
                <a:cs typeface="+mn-lt"/>
              </a:rPr>
              <a:t>target / discrete variable</a:t>
            </a:r>
            <a:r>
              <a:rPr lang="en-CA" sz="1100" dirty="0">
                <a:ea typeface="+mn-lt"/>
                <a:cs typeface="+mn-lt"/>
              </a:rPr>
              <a:t>s: those who have a lower bank balance tend to accept the offer (hypothesis to be verified)</a:t>
            </a:r>
            <a:endParaRPr lang="en-CA" sz="1100"/>
          </a:p>
          <a:p>
            <a:pPr lvl="1"/>
            <a:r>
              <a:rPr lang="en-CA" sz="1100" b="1" dirty="0"/>
              <a:t>More detailed analysis</a:t>
            </a:r>
            <a:endParaRPr lang="en-CA" sz="1100"/>
          </a:p>
          <a:p>
            <a:pPr marL="285750" indent="-285750">
              <a:buFont typeface="Arial"/>
              <a:buChar char="•"/>
            </a:pPr>
            <a:r>
              <a:rPr lang="en-CA" sz="1100" b="1" dirty="0">
                <a:ea typeface="+mn-lt"/>
                <a:cs typeface="+mn-lt"/>
              </a:rPr>
              <a:t>Relationship Variables / Variables</a:t>
            </a:r>
            <a:r>
              <a:rPr lang="en-CA" sz="1100" dirty="0">
                <a:ea typeface="+mn-lt"/>
                <a:cs typeface="+mn-lt"/>
              </a:rPr>
              <a:t>:</a:t>
            </a:r>
            <a:endParaRPr lang="en-CA" sz="1100"/>
          </a:p>
          <a:p>
            <a:pPr marL="971550" lvl="1" indent="-285750">
              <a:buFont typeface="Arial"/>
              <a:buChar char="•"/>
            </a:pPr>
            <a:r>
              <a:rPr lang="en-CA" sz="1100" b="1" dirty="0">
                <a:ea typeface="+mn-lt"/>
                <a:cs typeface="+mn-lt"/>
              </a:rPr>
              <a:t>continuous variables / continuous variable</a:t>
            </a:r>
            <a:r>
              <a:rPr lang="en-CA" sz="1100" dirty="0">
                <a:ea typeface="+mn-lt"/>
                <a:cs typeface="+mn-lt"/>
              </a:rPr>
              <a:t>s: certain variables are moderately correlated: +0.5 (to be monitored later)</a:t>
            </a:r>
            <a:endParaRPr lang="en-CA" sz="1100"/>
          </a:p>
          <a:p>
            <a:pPr marL="971550" lvl="1" indent="-285750">
              <a:buFont typeface="Arial"/>
              <a:buChar char="•"/>
            </a:pPr>
            <a:r>
              <a:rPr lang="en-CA" sz="1100" b="1" dirty="0">
                <a:ea typeface="+mn-lt"/>
                <a:cs typeface="+mn-lt"/>
              </a:rPr>
              <a:t>discrete variables / discrete variables</a:t>
            </a:r>
            <a:r>
              <a:rPr lang="en-CA" sz="1100" dirty="0">
                <a:ea typeface="+mn-lt"/>
                <a:cs typeface="+mn-lt"/>
              </a:rPr>
              <a:t>: strongly correlated.</a:t>
            </a:r>
            <a:endParaRPr lang="en-CA" sz="1100"/>
          </a:p>
          <a:p>
            <a:pPr marL="971550" lvl="1" indent="-285750">
              <a:buFont typeface="Arial"/>
              <a:buChar char="•"/>
            </a:pPr>
            <a:r>
              <a:rPr lang="en-CA" sz="1100" b="1" dirty="0">
                <a:ea typeface="+mn-lt"/>
                <a:cs typeface="+mn-lt"/>
              </a:rPr>
              <a:t>categorical variables / categorical variables</a:t>
            </a:r>
            <a:r>
              <a:rPr lang="en-CA" sz="1100" dirty="0">
                <a:ea typeface="+mn-lt"/>
                <a:cs typeface="+mn-lt"/>
              </a:rPr>
              <a:t>: we observe that individuals are not divided, everyone is sure of the choice they make, and no one has to choose between one or more preferences, this could help us later to better classify individuals by categories.</a:t>
            </a:r>
            <a:endParaRPr lang="en-CA" sz="1100"/>
          </a:p>
          <a:p>
            <a:pPr marL="285750" indent="-285750">
              <a:buFont typeface="Arial"/>
              <a:buChar char="•"/>
            </a:pPr>
            <a:r>
              <a:rPr lang="en-CA" sz="1100" b="1" dirty="0">
                <a:ea typeface="+mn-lt"/>
                <a:cs typeface="+mn-lt"/>
              </a:rPr>
              <a:t>NaN analysis</a:t>
            </a:r>
            <a:r>
              <a:rPr lang="en-CA" sz="1100" dirty="0">
                <a:ea typeface="+mn-lt"/>
                <a:cs typeface="+mn-lt"/>
              </a:rPr>
              <a:t>: there are 24 nan on the 18000 lines, and its 24 nan are on the last 24 lines of the float columns variables</a:t>
            </a:r>
            <a:endParaRPr lang="en-CA" sz="1100" dirty="0"/>
          </a:p>
        </p:txBody>
      </p:sp>
    </p:spTree>
    <p:extLst>
      <p:ext uri="{BB962C8B-B14F-4D97-AF65-F5344CB8AC3E}">
        <p14:creationId xmlns:p14="http://schemas.microsoft.com/office/powerpoint/2010/main" val="235930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ameaux et fleurs isolés sur une surface blanche">
            <a:extLst>
              <a:ext uri="{FF2B5EF4-FFF2-40B4-BE49-F238E27FC236}">
                <a16:creationId xmlns:a16="http://schemas.microsoft.com/office/drawing/2014/main" id="{19FC5B4C-CD22-B2EA-328A-AE3429813247}"/>
              </a:ext>
            </a:extLst>
          </p:cNvPr>
          <p:cNvPicPr>
            <a:picLocks noChangeAspect="1"/>
          </p:cNvPicPr>
          <p:nvPr/>
        </p:nvPicPr>
        <p:blipFill rotWithShape="1">
          <a:blip r:embed="rId3">
            <a:alphaModFix amt="40000"/>
          </a:blip>
          <a:srcRect t="19475" r="6" b="6"/>
          <a:stretch/>
        </p:blipFill>
        <p:spPr>
          <a:xfrm>
            <a:off x="20" y="10"/>
            <a:ext cx="12188932" cy="6857990"/>
          </a:xfrm>
          <a:prstGeom prst="rect">
            <a:avLst/>
          </a:prstGeom>
        </p:spPr>
      </p:pic>
      <p:sp>
        <p:nvSpPr>
          <p:cNvPr id="2" name="Titre 1"/>
          <p:cNvSpPr>
            <a:spLocks noGrp="1"/>
          </p:cNvSpPr>
          <p:nvPr>
            <p:ph type="ctrTitle"/>
          </p:nvPr>
        </p:nvSpPr>
        <p:spPr>
          <a:xfrm>
            <a:off x="482600" y="718932"/>
            <a:ext cx="11147867" cy="5694428"/>
          </a:xfrm>
        </p:spPr>
        <p:txBody>
          <a:bodyPr rtlCol="0" anchor="t">
            <a:noAutofit/>
          </a:bodyPr>
          <a:lstStyle/>
          <a:p>
            <a:pPr algn="ctr"/>
            <a:r>
              <a:rPr lang="en-CA" sz="6000" dirty="0">
                <a:solidFill>
                  <a:srgbClr val="FFFFFF"/>
                </a:solidFill>
                <a:ea typeface="+mj-lt"/>
                <a:cs typeface="+mj-lt"/>
              </a:rPr>
              <a:t>Data cleaning and preprocessing</a:t>
            </a:r>
            <a:br>
              <a:rPr lang="en-CA" sz="6000" dirty="0">
                <a:solidFill>
                  <a:schemeClr val="bg1"/>
                </a:solidFill>
                <a:latin typeface="Segoe UI"/>
                <a:ea typeface="+mj-lt"/>
                <a:cs typeface="Segoe UI"/>
              </a:rPr>
            </a:br>
            <a:endParaRPr lang="en-CA" sz="5000">
              <a:solidFill>
                <a:srgbClr val="000000"/>
              </a:solidFill>
              <a:latin typeface="Segoe UI"/>
              <a:ea typeface="+mj-lt"/>
              <a:cs typeface="Segoe UI"/>
            </a:endParaRPr>
          </a:p>
          <a:p>
            <a:pPr algn="ctr"/>
            <a:r>
              <a:rPr lang="en-CA" sz="5000" dirty="0">
                <a:solidFill>
                  <a:schemeClr val="bg1"/>
                </a:solidFill>
                <a:latin typeface="Segoe UI"/>
                <a:ea typeface="+mj-lt"/>
                <a:cs typeface="Segoe UI"/>
              </a:rPr>
              <a:t>Objective :</a:t>
            </a:r>
            <a:endParaRPr lang="en-US" sz="5000" dirty="0">
              <a:solidFill>
                <a:schemeClr val="bg1"/>
              </a:solidFill>
              <a:latin typeface="Segoe UI"/>
              <a:ea typeface="+mj-lt"/>
              <a:cs typeface="Segoe UI"/>
            </a:endParaRPr>
          </a:p>
          <a:p>
            <a:pPr>
              <a:buFont typeface="Arial"/>
              <a:buChar char="•"/>
            </a:pPr>
            <a:r>
              <a:rPr lang="en-CA" sz="4000" dirty="0">
                <a:solidFill>
                  <a:schemeClr val="bg1"/>
                </a:solidFill>
                <a:latin typeface="Seaford"/>
                <a:ea typeface="+mj-lt"/>
                <a:cs typeface="Arial"/>
              </a:rPr>
              <a:t> Delete</a:t>
            </a:r>
            <a:r>
              <a:rPr lang="en-CA" sz="4000" dirty="0">
                <a:solidFill>
                  <a:schemeClr val="bg1"/>
                </a:solidFill>
                <a:ea typeface="+mj-lt"/>
                <a:cs typeface="+mj-lt"/>
              </a:rPr>
              <a:t> missing values</a:t>
            </a:r>
            <a:endParaRPr lang="en-CA">
              <a:solidFill>
                <a:schemeClr val="bg1"/>
              </a:solidFill>
              <a:ea typeface="+mj-lt"/>
              <a:cs typeface="+mj-lt"/>
            </a:endParaRPr>
          </a:p>
          <a:p>
            <a:pPr>
              <a:buFont typeface="Arial"/>
              <a:buChar char="•"/>
            </a:pPr>
            <a:r>
              <a:rPr lang="en-CA" sz="4000" dirty="0">
                <a:solidFill>
                  <a:schemeClr val="bg1"/>
                </a:solidFill>
                <a:ea typeface="+mj-lt"/>
                <a:cs typeface="+mj-lt"/>
              </a:rPr>
              <a:t>Perform relevant statistical tests</a:t>
            </a:r>
            <a:endParaRPr lang="en-CA" dirty="0">
              <a:solidFill>
                <a:schemeClr val="bg1"/>
              </a:solidFill>
              <a:ea typeface="+mj-lt"/>
              <a:cs typeface="+mj-lt"/>
            </a:endParaRPr>
          </a:p>
          <a:p>
            <a:pPr>
              <a:buFont typeface="Arial"/>
              <a:buChar char="•"/>
            </a:pPr>
            <a:r>
              <a:rPr lang="en-CA" sz="4000" dirty="0">
                <a:solidFill>
                  <a:schemeClr val="bg1"/>
                </a:solidFill>
                <a:ea typeface="+mj-lt"/>
                <a:cs typeface="+mj-lt"/>
              </a:rPr>
              <a:t>Encode categorical variables</a:t>
            </a:r>
            <a:endParaRPr lang="en-CA" dirty="0">
              <a:solidFill>
                <a:schemeClr val="bg1"/>
              </a:solidFill>
              <a:ea typeface="+mj-lt"/>
              <a:cs typeface="+mj-lt"/>
            </a:endParaRPr>
          </a:p>
          <a:p>
            <a:pPr>
              <a:buFont typeface="Arial"/>
              <a:buChar char="•"/>
            </a:pPr>
            <a:r>
              <a:rPr lang="en-CA" sz="4000" dirty="0">
                <a:solidFill>
                  <a:schemeClr val="bg1"/>
                </a:solidFill>
                <a:ea typeface="+mj-lt"/>
                <a:cs typeface="+mj-lt"/>
              </a:rPr>
              <a:t>Standardize numerical variables</a:t>
            </a:r>
            <a:endParaRPr lang="en-CA" dirty="0">
              <a:solidFill>
                <a:schemeClr val="bg1"/>
              </a:solidFill>
              <a:ea typeface="+mj-lt"/>
              <a:cs typeface="+mj-lt"/>
            </a:endParaRPr>
          </a:p>
          <a:p>
            <a:pPr marL="285750" indent="-285750" algn="ctr">
              <a:buFont typeface="Arial,Sans-Serif"/>
              <a:buChar char="•"/>
            </a:pPr>
            <a:endParaRPr lang="en-CA" sz="4000" dirty="0">
              <a:latin typeface="Arial"/>
              <a:ea typeface="+mj-lt"/>
              <a:cs typeface="Arial"/>
            </a:endParaRPr>
          </a:p>
          <a:p>
            <a:endParaRPr lang="en-CA" sz="6000" dirty="0">
              <a:solidFill>
                <a:srgbClr val="FFFFFF"/>
              </a:solidFill>
              <a:ea typeface="+mj-lt"/>
              <a:cs typeface="+mj-lt"/>
            </a:endParaRP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1500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EAA7C43-24AA-1703-2DFC-BCB7CF74E34B}"/>
              </a:ext>
            </a:extLst>
          </p:cNvPr>
          <p:cNvSpPr>
            <a:spLocks noGrp="1"/>
          </p:cNvSpPr>
          <p:nvPr>
            <p:ph type="title"/>
          </p:nvPr>
        </p:nvSpPr>
        <p:spPr>
          <a:xfrm>
            <a:off x="482600" y="654188"/>
            <a:ext cx="4608194" cy="2237925"/>
          </a:xfrm>
        </p:spPr>
        <p:txBody>
          <a:bodyPr>
            <a:normAutofit/>
          </a:bodyPr>
          <a:lstStyle/>
          <a:p>
            <a:pPr>
              <a:lnSpc>
                <a:spcPct val="90000"/>
              </a:lnSpc>
            </a:pPr>
            <a:r>
              <a:rPr lang="en-CA" sz="5100" b="1" dirty="0"/>
              <a:t>Handling missing values</a:t>
            </a:r>
            <a:endParaRPr lang="en-CA" sz="5100" dirty="0"/>
          </a:p>
        </p:txBody>
      </p:sp>
      <p:cxnSp>
        <p:nvCxnSpPr>
          <p:cNvPr id="22" name="Straight Connector 12">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 name="Content Placeholder 7">
            <a:extLst>
              <a:ext uri="{FF2B5EF4-FFF2-40B4-BE49-F238E27FC236}">
                <a16:creationId xmlns:a16="http://schemas.microsoft.com/office/drawing/2014/main" id="{F4CBAB64-2A9A-D7CA-FFD4-6DD13C3F91CF}"/>
              </a:ext>
            </a:extLst>
          </p:cNvPr>
          <p:cNvSpPr>
            <a:spLocks noGrp="1"/>
          </p:cNvSpPr>
          <p:nvPr>
            <p:ph idx="1"/>
          </p:nvPr>
        </p:nvSpPr>
        <p:spPr>
          <a:xfrm>
            <a:off x="482600" y="3397522"/>
            <a:ext cx="4608193" cy="2523692"/>
          </a:xfrm>
        </p:spPr>
        <p:txBody>
          <a:bodyPr vert="horz" lIns="91440" tIns="45720" rIns="91440" bIns="45720" rtlCol="0" anchor="t">
            <a:normAutofit/>
          </a:bodyPr>
          <a:lstStyle/>
          <a:p>
            <a:r>
              <a:rPr lang="en-US" sz="2000" dirty="0">
                <a:ea typeface="+mn-lt"/>
                <a:cs typeface="+mn-lt"/>
              </a:rPr>
              <a:t>we can see here that the missing values are strongly correlated with each other, because they are linked to each other, we will therefore delete them because they only represent 0.133% of the data for each variable.</a:t>
            </a:r>
            <a:endParaRPr lang="fr-FR" dirty="0">
              <a:ea typeface="+mn-lt"/>
              <a:cs typeface="+mn-lt"/>
            </a:endParaRPr>
          </a:p>
        </p:txBody>
      </p:sp>
      <p:pic>
        <p:nvPicPr>
          <p:cNvPr id="4" name="Espace réservé du contenu 3" descr="Une image contenant texte, capture d’écran, nombre, Police&#10;&#10;Description générée automatiquement">
            <a:extLst>
              <a:ext uri="{FF2B5EF4-FFF2-40B4-BE49-F238E27FC236}">
                <a16:creationId xmlns:a16="http://schemas.microsoft.com/office/drawing/2014/main" id="{06BEB12A-039D-960C-0D50-871B6AB8E0B3}"/>
              </a:ext>
            </a:extLst>
          </p:cNvPr>
          <p:cNvPicPr>
            <a:picLocks noChangeAspect="1"/>
          </p:cNvPicPr>
          <p:nvPr/>
        </p:nvPicPr>
        <p:blipFill>
          <a:blip r:embed="rId2">
            <a:alphaModFix/>
          </a:blip>
          <a:stretch>
            <a:fillRect/>
          </a:stretch>
        </p:blipFill>
        <p:spPr>
          <a:xfrm>
            <a:off x="5826791" y="444733"/>
            <a:ext cx="5800248" cy="5925604"/>
          </a:xfrm>
          <a:prstGeom prst="rect">
            <a:avLst/>
          </a:prstGeom>
        </p:spPr>
      </p:pic>
      <p:cxnSp>
        <p:nvCxnSpPr>
          <p:cNvPr id="23" name="Straight Connector 14">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Image 5">
            <a:extLst>
              <a:ext uri="{FF2B5EF4-FFF2-40B4-BE49-F238E27FC236}">
                <a16:creationId xmlns:a16="http://schemas.microsoft.com/office/drawing/2014/main" id="{98318979-C135-9D16-EFBA-63BE7E4A1B7F}"/>
              </a:ext>
            </a:extLst>
          </p:cNvPr>
          <p:cNvPicPr>
            <a:picLocks noChangeAspect="1"/>
          </p:cNvPicPr>
          <p:nvPr/>
        </p:nvPicPr>
        <p:blipFill>
          <a:blip r:embed="rId3"/>
          <a:stretch>
            <a:fillRect/>
          </a:stretch>
        </p:blipFill>
        <p:spPr>
          <a:xfrm>
            <a:off x="8948269" y="498051"/>
            <a:ext cx="2666730" cy="613757"/>
          </a:xfrm>
          <a:prstGeom prst="rect">
            <a:avLst/>
          </a:prstGeom>
        </p:spPr>
      </p:pic>
    </p:spTree>
    <p:extLst>
      <p:ext uri="{BB962C8B-B14F-4D97-AF65-F5344CB8AC3E}">
        <p14:creationId xmlns:p14="http://schemas.microsoft.com/office/powerpoint/2010/main" val="2096168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7FBC203-D981-3FD4-4D9A-620567FEB742}"/>
              </a:ext>
            </a:extLst>
          </p:cNvPr>
          <p:cNvSpPr>
            <a:spLocks noGrp="1"/>
          </p:cNvSpPr>
          <p:nvPr>
            <p:ph type="title"/>
          </p:nvPr>
        </p:nvSpPr>
        <p:spPr>
          <a:xfrm>
            <a:off x="482600" y="439541"/>
            <a:ext cx="11159348" cy="1465192"/>
          </a:xfrm>
        </p:spPr>
        <p:txBody>
          <a:bodyPr>
            <a:noAutofit/>
          </a:bodyPr>
          <a:lstStyle/>
          <a:p>
            <a:pPr>
              <a:lnSpc>
                <a:spcPct val="90000"/>
              </a:lnSpc>
            </a:pPr>
            <a:r>
              <a:rPr lang="en-CA" sz="5000" b="1"/>
              <a:t>Let's confirm the hypotheses that the graphs gave us with statistical tests</a:t>
            </a:r>
            <a:endParaRPr lang="en-CA" sz="5000"/>
          </a:p>
        </p:txBody>
      </p:sp>
      <p:cxnSp>
        <p:nvCxnSpPr>
          <p:cNvPr id="15" name="Straight Connector 14">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Image 5" descr="Une image contenant texte, Police, capture d’écran, nombre&#10;&#10;Description générée automatiquement">
            <a:extLst>
              <a:ext uri="{FF2B5EF4-FFF2-40B4-BE49-F238E27FC236}">
                <a16:creationId xmlns:a16="http://schemas.microsoft.com/office/drawing/2014/main" id="{D1B4EA9E-B750-5219-EDF4-3CEB119AF7CA}"/>
              </a:ext>
            </a:extLst>
          </p:cNvPr>
          <p:cNvPicPr>
            <a:picLocks noChangeAspect="1"/>
          </p:cNvPicPr>
          <p:nvPr/>
        </p:nvPicPr>
        <p:blipFill>
          <a:blip r:embed="rId2">
            <a:alphaModFix/>
          </a:blip>
          <a:stretch>
            <a:fillRect/>
          </a:stretch>
        </p:blipFill>
        <p:spPr>
          <a:xfrm>
            <a:off x="483229" y="2768198"/>
            <a:ext cx="5189963" cy="3438080"/>
          </a:xfrm>
          <a:prstGeom prst="rect">
            <a:avLst/>
          </a:prstGeom>
        </p:spPr>
      </p:pic>
      <p:sp>
        <p:nvSpPr>
          <p:cNvPr id="10" name="Content Placeholder 9">
            <a:extLst>
              <a:ext uri="{FF2B5EF4-FFF2-40B4-BE49-F238E27FC236}">
                <a16:creationId xmlns:a16="http://schemas.microsoft.com/office/drawing/2014/main" id="{1A962F5A-EDE1-5EC7-4B75-7CD0CF76F59C}"/>
              </a:ext>
            </a:extLst>
          </p:cNvPr>
          <p:cNvSpPr>
            <a:spLocks noGrp="1"/>
          </p:cNvSpPr>
          <p:nvPr>
            <p:ph idx="1"/>
          </p:nvPr>
        </p:nvSpPr>
        <p:spPr>
          <a:xfrm>
            <a:off x="600658" y="2013042"/>
            <a:ext cx="10901765" cy="441609"/>
          </a:xfrm>
        </p:spPr>
        <p:txBody>
          <a:bodyPr vert="horz" lIns="91440" tIns="45720" rIns="91440" bIns="45720" rtlCol="0" anchor="t">
            <a:normAutofit lnSpcReduction="10000"/>
          </a:bodyPr>
          <a:lstStyle/>
          <a:p>
            <a:pPr algn="ctr"/>
            <a:r>
              <a:rPr lang="en-US" dirty="0"/>
              <a:t>This information will be useful if I need to select variables for my model.</a:t>
            </a:r>
            <a:endParaRPr lang="fr-FR" dirty="0"/>
          </a:p>
          <a:p>
            <a:endParaRPr lang="en-US" sz="2000" dirty="0"/>
          </a:p>
        </p:txBody>
      </p:sp>
      <p:pic>
        <p:nvPicPr>
          <p:cNvPr id="4" name="Espace réservé du contenu 3" descr="Une image contenant texte, capture d’écran, Police, nombre&#10;&#10;Description générée automatiquement">
            <a:extLst>
              <a:ext uri="{FF2B5EF4-FFF2-40B4-BE49-F238E27FC236}">
                <a16:creationId xmlns:a16="http://schemas.microsoft.com/office/drawing/2014/main" id="{01535195-E004-0E69-FAAA-B3F8472EB893}"/>
              </a:ext>
            </a:extLst>
          </p:cNvPr>
          <p:cNvPicPr>
            <a:picLocks noChangeAspect="1"/>
          </p:cNvPicPr>
          <p:nvPr/>
        </p:nvPicPr>
        <p:blipFill>
          <a:blip r:embed="rId3">
            <a:alphaModFix/>
          </a:blip>
          <a:stretch>
            <a:fillRect/>
          </a:stretch>
        </p:blipFill>
        <p:spPr>
          <a:xfrm>
            <a:off x="5860158" y="3265738"/>
            <a:ext cx="6327596" cy="2921566"/>
          </a:xfrm>
          <a:prstGeom prst="rect">
            <a:avLst/>
          </a:prstGeom>
        </p:spPr>
      </p:pic>
      <p:cxnSp>
        <p:nvCxnSpPr>
          <p:cNvPr id="17" name="Straight Connector 16">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87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E46EB1-F7B7-4EFF-BB11-42511C539769}"/>
              </a:ext>
            </a:extLst>
          </p:cNvPr>
          <p:cNvSpPr>
            <a:spLocks noGrp="1"/>
          </p:cNvSpPr>
          <p:nvPr>
            <p:ph type="title"/>
          </p:nvPr>
        </p:nvSpPr>
        <p:spPr>
          <a:xfrm>
            <a:off x="482600" y="496555"/>
            <a:ext cx="10634472" cy="5844718"/>
          </a:xfrm>
        </p:spPr>
        <p:txBody>
          <a:bodyPr/>
          <a:lstStyle/>
          <a:p>
            <a:r>
              <a:rPr lang="en-CA" sz="4300" dirty="0">
                <a:ea typeface="+mj-lt"/>
                <a:cs typeface="+mj-lt"/>
              </a:rPr>
              <a:t>Introduction</a:t>
            </a:r>
            <a:endParaRPr lang="en-CA" sz="4300" dirty="0"/>
          </a:p>
          <a:p>
            <a:r>
              <a:rPr lang="en-CA" sz="4300" dirty="0">
                <a:ea typeface="+mj-lt"/>
                <a:cs typeface="+mj-lt"/>
              </a:rPr>
              <a:t>I- Data mining</a:t>
            </a:r>
          </a:p>
          <a:p>
            <a:r>
              <a:rPr lang="en-CA" sz="4300" dirty="0">
                <a:ea typeface="+mj-lt"/>
                <a:cs typeface="+mj-lt"/>
              </a:rPr>
              <a:t>II- Data cleaning and preprocessing</a:t>
            </a:r>
          </a:p>
          <a:p>
            <a:r>
              <a:rPr lang="en-CA" sz="4300" dirty="0">
                <a:ea typeface="+mj-lt"/>
                <a:cs typeface="+mj-lt"/>
              </a:rPr>
              <a:t>III- Modelization</a:t>
            </a:r>
          </a:p>
          <a:p>
            <a:r>
              <a:rPr lang="en-CA" sz="4300" dirty="0">
                <a:ea typeface="+mj-lt"/>
                <a:cs typeface="+mj-lt"/>
              </a:rPr>
              <a:t>IV- Optimization and export of the model</a:t>
            </a:r>
          </a:p>
          <a:p>
            <a:r>
              <a:rPr lang="en-CA" sz="4300" dirty="0">
                <a:ea typeface="+mj-lt"/>
                <a:cs typeface="+mj-lt"/>
              </a:rPr>
              <a:t>V- Building the app, Creating the Git Repository and Deploying the Model</a:t>
            </a:r>
          </a:p>
          <a:p>
            <a:r>
              <a:rPr lang="en-CA" sz="4300" dirty="0"/>
              <a:t>Conclusion</a:t>
            </a:r>
            <a:br>
              <a:rPr lang="en-CA" sz="4400" dirty="0"/>
            </a:br>
            <a:endParaRPr lang="en-CA" sz="3600"/>
          </a:p>
        </p:txBody>
      </p:sp>
    </p:spTree>
    <p:extLst>
      <p:ext uri="{BB962C8B-B14F-4D97-AF65-F5344CB8AC3E}">
        <p14:creationId xmlns:p14="http://schemas.microsoft.com/office/powerpoint/2010/main" val="3068803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8EE965-65D7-1EB0-1155-436DC7370285}"/>
              </a:ext>
            </a:extLst>
          </p:cNvPr>
          <p:cNvSpPr>
            <a:spLocks noGrp="1"/>
          </p:cNvSpPr>
          <p:nvPr>
            <p:ph type="title"/>
          </p:nvPr>
        </p:nvSpPr>
        <p:spPr>
          <a:xfrm>
            <a:off x="482600" y="549113"/>
            <a:ext cx="11192556" cy="1664294"/>
          </a:xfrm>
        </p:spPr>
        <p:txBody>
          <a:bodyPr/>
          <a:lstStyle/>
          <a:p>
            <a:r>
              <a:rPr lang="fr-FR" sz="6000" b="1" dirty="0" err="1"/>
              <a:t>Encoding</a:t>
            </a:r>
            <a:r>
              <a:rPr lang="fr-FR" sz="6000" b="1" dirty="0"/>
              <a:t> </a:t>
            </a:r>
            <a:r>
              <a:rPr lang="fr-FR" sz="6000" b="1" dirty="0" err="1"/>
              <a:t>categorical</a:t>
            </a:r>
            <a:r>
              <a:rPr lang="fr-FR" sz="6000" b="1" dirty="0"/>
              <a:t> variables</a:t>
            </a:r>
            <a:endParaRPr lang="fr-FR" sz="6000" dirty="0"/>
          </a:p>
        </p:txBody>
      </p:sp>
      <p:pic>
        <p:nvPicPr>
          <p:cNvPr id="4" name="Espace réservé du contenu 3" descr="Une image contenant texte, Police, capture d’écran, ligne&#10;&#10;Description générée automatiquement">
            <a:extLst>
              <a:ext uri="{FF2B5EF4-FFF2-40B4-BE49-F238E27FC236}">
                <a16:creationId xmlns:a16="http://schemas.microsoft.com/office/drawing/2014/main" id="{6BA062EC-EBD4-6CA1-8075-DB0CB3368C3A}"/>
              </a:ext>
            </a:extLst>
          </p:cNvPr>
          <p:cNvPicPr>
            <a:picLocks noGrp="1" noChangeAspect="1"/>
          </p:cNvPicPr>
          <p:nvPr>
            <p:ph idx="1"/>
          </p:nvPr>
        </p:nvPicPr>
        <p:blipFill>
          <a:blip r:embed="rId2"/>
          <a:stretch>
            <a:fillRect/>
          </a:stretch>
        </p:blipFill>
        <p:spPr>
          <a:xfrm>
            <a:off x="479770" y="2112035"/>
            <a:ext cx="4867409" cy="766024"/>
          </a:xfrm>
        </p:spPr>
      </p:pic>
      <p:pic>
        <p:nvPicPr>
          <p:cNvPr id="35" name="Image 34">
            <a:extLst>
              <a:ext uri="{FF2B5EF4-FFF2-40B4-BE49-F238E27FC236}">
                <a16:creationId xmlns:a16="http://schemas.microsoft.com/office/drawing/2014/main" id="{C4B23BB7-DC75-0D71-B396-EB929B90CA77}"/>
              </a:ext>
            </a:extLst>
          </p:cNvPr>
          <p:cNvPicPr>
            <a:picLocks noChangeAspect="1"/>
          </p:cNvPicPr>
          <p:nvPr/>
        </p:nvPicPr>
        <p:blipFill>
          <a:blip r:embed="rId3"/>
          <a:stretch>
            <a:fillRect/>
          </a:stretch>
        </p:blipFill>
        <p:spPr>
          <a:xfrm>
            <a:off x="581428" y="3645192"/>
            <a:ext cx="4761426" cy="898435"/>
          </a:xfrm>
          <a:prstGeom prst="rect">
            <a:avLst/>
          </a:prstGeom>
        </p:spPr>
      </p:pic>
      <p:pic>
        <p:nvPicPr>
          <p:cNvPr id="37" name="Image 36">
            <a:extLst>
              <a:ext uri="{FF2B5EF4-FFF2-40B4-BE49-F238E27FC236}">
                <a16:creationId xmlns:a16="http://schemas.microsoft.com/office/drawing/2014/main" id="{0E80D910-448A-3325-4DFF-3E2280222E1F}"/>
              </a:ext>
            </a:extLst>
          </p:cNvPr>
          <p:cNvPicPr>
            <a:picLocks noChangeAspect="1"/>
          </p:cNvPicPr>
          <p:nvPr/>
        </p:nvPicPr>
        <p:blipFill>
          <a:blip r:embed="rId4"/>
          <a:stretch>
            <a:fillRect/>
          </a:stretch>
        </p:blipFill>
        <p:spPr>
          <a:xfrm>
            <a:off x="5865523" y="3647539"/>
            <a:ext cx="5548110" cy="893740"/>
          </a:xfrm>
          <a:prstGeom prst="rect">
            <a:avLst/>
          </a:prstGeom>
        </p:spPr>
      </p:pic>
      <p:pic>
        <p:nvPicPr>
          <p:cNvPr id="39" name="Image 38">
            <a:extLst>
              <a:ext uri="{FF2B5EF4-FFF2-40B4-BE49-F238E27FC236}">
                <a16:creationId xmlns:a16="http://schemas.microsoft.com/office/drawing/2014/main" id="{C4CEC8ED-834B-79AB-6F7D-A8B2F2BCBA5B}"/>
              </a:ext>
            </a:extLst>
          </p:cNvPr>
          <p:cNvPicPr>
            <a:picLocks noChangeAspect="1"/>
          </p:cNvPicPr>
          <p:nvPr/>
        </p:nvPicPr>
        <p:blipFill>
          <a:blip r:embed="rId5"/>
          <a:stretch>
            <a:fillRect/>
          </a:stretch>
        </p:blipFill>
        <p:spPr>
          <a:xfrm>
            <a:off x="5857071" y="2109251"/>
            <a:ext cx="5554282" cy="772061"/>
          </a:xfrm>
          <a:prstGeom prst="rect">
            <a:avLst/>
          </a:prstGeom>
        </p:spPr>
      </p:pic>
      <p:pic>
        <p:nvPicPr>
          <p:cNvPr id="41" name="Image 40">
            <a:extLst>
              <a:ext uri="{FF2B5EF4-FFF2-40B4-BE49-F238E27FC236}">
                <a16:creationId xmlns:a16="http://schemas.microsoft.com/office/drawing/2014/main" id="{B7626955-36E4-6BA0-7027-9BB8E43B6B99}"/>
              </a:ext>
            </a:extLst>
          </p:cNvPr>
          <p:cNvPicPr>
            <a:picLocks noChangeAspect="1"/>
          </p:cNvPicPr>
          <p:nvPr/>
        </p:nvPicPr>
        <p:blipFill>
          <a:blip r:embed="rId6"/>
          <a:stretch>
            <a:fillRect/>
          </a:stretch>
        </p:blipFill>
        <p:spPr>
          <a:xfrm>
            <a:off x="5852509" y="5163222"/>
            <a:ext cx="5638532" cy="781585"/>
          </a:xfrm>
          <a:prstGeom prst="rect">
            <a:avLst/>
          </a:prstGeom>
        </p:spPr>
      </p:pic>
      <p:pic>
        <p:nvPicPr>
          <p:cNvPr id="43" name="Image 42">
            <a:extLst>
              <a:ext uri="{FF2B5EF4-FFF2-40B4-BE49-F238E27FC236}">
                <a16:creationId xmlns:a16="http://schemas.microsoft.com/office/drawing/2014/main" id="{211E9496-FE17-CA70-AEF1-56E77B0AA368}"/>
              </a:ext>
            </a:extLst>
          </p:cNvPr>
          <p:cNvPicPr>
            <a:picLocks noChangeAspect="1"/>
          </p:cNvPicPr>
          <p:nvPr/>
        </p:nvPicPr>
        <p:blipFill>
          <a:blip r:embed="rId7"/>
          <a:stretch>
            <a:fillRect/>
          </a:stretch>
        </p:blipFill>
        <p:spPr>
          <a:xfrm>
            <a:off x="481415" y="5169191"/>
            <a:ext cx="4864860" cy="791112"/>
          </a:xfrm>
          <a:prstGeom prst="rect">
            <a:avLst/>
          </a:prstGeom>
        </p:spPr>
      </p:pic>
    </p:spTree>
    <p:extLst>
      <p:ext uri="{BB962C8B-B14F-4D97-AF65-F5344CB8AC3E}">
        <p14:creationId xmlns:p14="http://schemas.microsoft.com/office/powerpoint/2010/main" val="1667466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523B17-7132-14EA-6B71-FD368302BC45}"/>
              </a:ext>
            </a:extLst>
          </p:cNvPr>
          <p:cNvSpPr>
            <a:spLocks noGrp="1"/>
          </p:cNvSpPr>
          <p:nvPr>
            <p:ph type="title"/>
          </p:nvPr>
        </p:nvSpPr>
        <p:spPr/>
        <p:txBody>
          <a:bodyPr/>
          <a:lstStyle/>
          <a:p>
            <a:pPr algn="ctr"/>
            <a:r>
              <a:rPr lang="en-CA" b="1" dirty="0"/>
              <a:t>Standardization</a:t>
            </a:r>
            <a:endParaRPr lang="en-CA" dirty="0"/>
          </a:p>
        </p:txBody>
      </p:sp>
      <p:sp>
        <p:nvSpPr>
          <p:cNvPr id="3" name="Espace réservé du contenu 2">
            <a:extLst>
              <a:ext uri="{FF2B5EF4-FFF2-40B4-BE49-F238E27FC236}">
                <a16:creationId xmlns:a16="http://schemas.microsoft.com/office/drawing/2014/main" id="{87EDFA10-F749-E576-E117-123076DE5E72}"/>
              </a:ext>
            </a:extLst>
          </p:cNvPr>
          <p:cNvSpPr>
            <a:spLocks noGrp="1"/>
          </p:cNvSpPr>
          <p:nvPr>
            <p:ph idx="1"/>
          </p:nvPr>
        </p:nvSpPr>
        <p:spPr>
          <a:xfrm>
            <a:off x="482600" y="4003555"/>
            <a:ext cx="10506991" cy="1876036"/>
          </a:xfrm>
        </p:spPr>
        <p:txBody>
          <a:bodyPr vert="horz" lIns="91440" tIns="45720" rIns="91440" bIns="45720" rtlCol="0" anchor="t">
            <a:normAutofit/>
          </a:bodyPr>
          <a:lstStyle/>
          <a:p>
            <a:pPr algn="ctr"/>
            <a:r>
              <a:rPr lang="en-CA" sz="4000"/>
              <a:t>It will be applied in the next step after the data is divided into train and test.</a:t>
            </a:r>
            <a:endParaRPr lang="en-CA"/>
          </a:p>
        </p:txBody>
      </p:sp>
    </p:spTree>
    <p:extLst>
      <p:ext uri="{BB962C8B-B14F-4D97-AF65-F5344CB8AC3E}">
        <p14:creationId xmlns:p14="http://schemas.microsoft.com/office/powerpoint/2010/main" val="765675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3" name="Straight Connector 122">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18" name="Content Placeholder 117">
            <a:extLst>
              <a:ext uri="{FF2B5EF4-FFF2-40B4-BE49-F238E27FC236}">
                <a16:creationId xmlns:a16="http://schemas.microsoft.com/office/drawing/2014/main" id="{F27101DC-E133-DB3D-65C2-E45F8B36BF9A}"/>
              </a:ext>
            </a:extLst>
          </p:cNvPr>
          <p:cNvSpPr>
            <a:spLocks noGrp="1"/>
          </p:cNvSpPr>
          <p:nvPr>
            <p:ph idx="1"/>
          </p:nvPr>
        </p:nvSpPr>
        <p:spPr>
          <a:xfrm>
            <a:off x="547915" y="490883"/>
            <a:ext cx="11072621" cy="739203"/>
          </a:xfrm>
        </p:spPr>
        <p:txBody>
          <a:bodyPr vert="horz" lIns="91440" tIns="45720" rIns="91440" bIns="45720" rtlCol="0" anchor="t">
            <a:noAutofit/>
          </a:bodyPr>
          <a:lstStyle/>
          <a:p>
            <a:pPr algn="ctr"/>
            <a:r>
              <a:rPr lang="en-US" sz="4300" dirty="0"/>
              <a:t>Processed Data</a:t>
            </a:r>
            <a:endParaRPr lang="fr-FR" sz="4300"/>
          </a:p>
        </p:txBody>
      </p:sp>
      <p:pic>
        <p:nvPicPr>
          <p:cNvPr id="4" name="Espace réservé du contenu 3" descr="Une image contenant texte, capture d’écran, nombre, Police&#10;&#10;Description générée automatiquement">
            <a:extLst>
              <a:ext uri="{FF2B5EF4-FFF2-40B4-BE49-F238E27FC236}">
                <a16:creationId xmlns:a16="http://schemas.microsoft.com/office/drawing/2014/main" id="{1D3A0132-008A-5B11-7F5F-1E15AE627903}"/>
              </a:ext>
            </a:extLst>
          </p:cNvPr>
          <p:cNvPicPr>
            <a:picLocks noChangeAspect="1"/>
          </p:cNvPicPr>
          <p:nvPr/>
        </p:nvPicPr>
        <p:blipFill rotWithShape="1">
          <a:blip r:embed="rId2">
            <a:alphaModFix/>
          </a:blip>
          <a:srcRect t="-2491" r="-37" b="16370"/>
          <a:stretch/>
        </p:blipFill>
        <p:spPr>
          <a:xfrm>
            <a:off x="544896" y="2037682"/>
            <a:ext cx="11217820" cy="4336814"/>
          </a:xfrm>
          <a:prstGeom prst="rect">
            <a:avLst/>
          </a:prstGeom>
        </p:spPr>
      </p:pic>
      <p:cxnSp>
        <p:nvCxnSpPr>
          <p:cNvPr id="125" name="Straight Connector 124">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Image 6">
            <a:extLst>
              <a:ext uri="{FF2B5EF4-FFF2-40B4-BE49-F238E27FC236}">
                <a16:creationId xmlns:a16="http://schemas.microsoft.com/office/drawing/2014/main" id="{5BDB57B3-6595-E09B-730D-B61F96C57242}"/>
              </a:ext>
            </a:extLst>
          </p:cNvPr>
          <p:cNvPicPr>
            <a:picLocks noChangeAspect="1"/>
          </p:cNvPicPr>
          <p:nvPr/>
        </p:nvPicPr>
        <p:blipFill>
          <a:blip r:embed="rId3"/>
          <a:stretch>
            <a:fillRect/>
          </a:stretch>
        </p:blipFill>
        <p:spPr>
          <a:xfrm>
            <a:off x="873579" y="1235529"/>
            <a:ext cx="5176156" cy="696685"/>
          </a:xfrm>
          <a:prstGeom prst="rect">
            <a:avLst/>
          </a:prstGeom>
        </p:spPr>
      </p:pic>
    </p:spTree>
    <p:extLst>
      <p:ext uri="{BB962C8B-B14F-4D97-AF65-F5344CB8AC3E}">
        <p14:creationId xmlns:p14="http://schemas.microsoft.com/office/powerpoint/2010/main" val="2319250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ameaux et fleurs isolés sur une surface blanche">
            <a:extLst>
              <a:ext uri="{FF2B5EF4-FFF2-40B4-BE49-F238E27FC236}">
                <a16:creationId xmlns:a16="http://schemas.microsoft.com/office/drawing/2014/main" id="{19FC5B4C-CD22-B2EA-328A-AE3429813247}"/>
              </a:ext>
            </a:extLst>
          </p:cNvPr>
          <p:cNvPicPr>
            <a:picLocks noChangeAspect="1"/>
          </p:cNvPicPr>
          <p:nvPr/>
        </p:nvPicPr>
        <p:blipFill rotWithShape="1">
          <a:blip r:embed="rId3">
            <a:alphaModFix amt="40000"/>
          </a:blip>
          <a:srcRect t="19475" r="6" b="6"/>
          <a:stretch/>
        </p:blipFill>
        <p:spPr>
          <a:xfrm>
            <a:off x="20" y="10"/>
            <a:ext cx="12188932" cy="6857990"/>
          </a:xfrm>
          <a:prstGeom prst="rect">
            <a:avLst/>
          </a:prstGeom>
        </p:spPr>
      </p:pic>
      <p:sp>
        <p:nvSpPr>
          <p:cNvPr id="2" name="Titre 1"/>
          <p:cNvSpPr>
            <a:spLocks noGrp="1"/>
          </p:cNvSpPr>
          <p:nvPr>
            <p:ph type="ctrTitle"/>
          </p:nvPr>
        </p:nvSpPr>
        <p:spPr>
          <a:xfrm>
            <a:off x="583453" y="448363"/>
            <a:ext cx="10497927" cy="5866993"/>
          </a:xfrm>
        </p:spPr>
        <p:txBody>
          <a:bodyPr vert="horz" lIns="91440" tIns="45720" rIns="91440" bIns="45720" rtlCol="0" anchor="t">
            <a:noAutofit/>
          </a:bodyPr>
          <a:lstStyle/>
          <a:p>
            <a:pPr algn="ctr"/>
            <a:r>
              <a:rPr lang="en-CA" sz="6000" err="1">
                <a:solidFill>
                  <a:schemeClr val="bg1"/>
                </a:solidFill>
                <a:ea typeface="+mj-lt"/>
                <a:cs typeface="+mj-lt"/>
              </a:rPr>
              <a:t>Modelization</a:t>
            </a:r>
            <a:br>
              <a:rPr lang="en-CA" sz="6000" dirty="0">
                <a:solidFill>
                  <a:schemeClr val="bg1"/>
                </a:solidFill>
                <a:ea typeface="+mj-lt"/>
                <a:cs typeface="+mj-lt"/>
              </a:rPr>
            </a:br>
            <a:r>
              <a:rPr lang="fr-FR" sz="4500" dirty="0">
                <a:solidFill>
                  <a:schemeClr val="bg1"/>
                </a:solidFill>
              </a:rPr>
              <a:t>Objective :</a:t>
            </a:r>
            <a:endParaRPr lang="fr-FR" sz="4500" dirty="0">
              <a:solidFill>
                <a:schemeClr val="bg1"/>
              </a:solidFill>
              <a:ea typeface="+mj-lt"/>
              <a:cs typeface="+mj-lt"/>
            </a:endParaRPr>
          </a:p>
          <a:p>
            <a:pPr marL="285750" indent="-285750">
              <a:buFont typeface="Arial"/>
              <a:buChar char="•"/>
            </a:pPr>
            <a:r>
              <a:rPr lang="en-CA" sz="3000" dirty="0">
                <a:solidFill>
                  <a:schemeClr val="bg1"/>
                </a:solidFill>
                <a:ea typeface="+mj-lt"/>
                <a:cs typeface="+mj-lt"/>
              </a:rPr>
              <a:t>Build a first model with the original data</a:t>
            </a:r>
            <a:endParaRPr lang="fr-FR" sz="3000" dirty="0">
              <a:solidFill>
                <a:schemeClr val="bg1"/>
              </a:solidFill>
            </a:endParaRPr>
          </a:p>
          <a:p>
            <a:pPr marL="285750" indent="-285750">
              <a:buFont typeface="Arial"/>
              <a:buChar char="•"/>
            </a:pPr>
            <a:r>
              <a:rPr lang="en-CA" sz="3000" dirty="0">
                <a:solidFill>
                  <a:schemeClr val="bg1"/>
                </a:solidFill>
                <a:ea typeface="+mj-lt"/>
                <a:cs typeface="+mj-lt"/>
              </a:rPr>
              <a:t>Correct the Overfitting problem with balanced class weights</a:t>
            </a:r>
            <a:endParaRPr lang="fr-FR" sz="3000" dirty="0">
              <a:solidFill>
                <a:schemeClr val="bg1"/>
              </a:solidFill>
            </a:endParaRPr>
          </a:p>
          <a:p>
            <a:pPr marL="285750" indent="-285750">
              <a:buFont typeface="Arial"/>
              <a:buChar char="•"/>
            </a:pPr>
            <a:r>
              <a:rPr lang="en-CA" sz="3000" dirty="0">
                <a:solidFill>
                  <a:schemeClr val="bg1"/>
                </a:solidFill>
                <a:ea typeface="+mj-lt"/>
                <a:cs typeface="+mj-lt"/>
              </a:rPr>
              <a:t>Correct the Overfitting problem with the SMOTE method</a:t>
            </a:r>
            <a:endParaRPr lang="fr-FR" sz="3000" dirty="0">
              <a:solidFill>
                <a:schemeClr val="bg1"/>
              </a:solidFill>
            </a:endParaRPr>
          </a:p>
          <a:p>
            <a:pPr marL="285750" indent="-285750">
              <a:buFont typeface="Arial"/>
              <a:buChar char="•"/>
            </a:pPr>
            <a:r>
              <a:rPr lang="en-CA" sz="3000" dirty="0">
                <a:solidFill>
                  <a:schemeClr val="bg1"/>
                </a:solidFill>
                <a:ea typeface="+mj-lt"/>
                <a:cs typeface="+mj-lt"/>
              </a:rPr>
              <a:t>Choose the most efficient model to use for the optimization stage: the metric to observe is Recall (Sensitivity) because the goal of our project is to minimize false negatives, given that each customer who refuses the offer has a high cost for the company which has invested a lot of resources to put this product on the market.</a:t>
            </a:r>
            <a:endParaRPr lang="fr-FR" sz="3000" dirty="0">
              <a:solidFill>
                <a:schemeClr val="bg1"/>
              </a:solidFill>
            </a:endParaRP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9988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AC2E78-EC7A-FE14-D7F4-BBABC31C0ADD}"/>
              </a:ext>
            </a:extLst>
          </p:cNvPr>
          <p:cNvSpPr>
            <a:spLocks noGrp="1"/>
          </p:cNvSpPr>
          <p:nvPr>
            <p:ph type="title"/>
          </p:nvPr>
        </p:nvSpPr>
        <p:spPr>
          <a:xfrm>
            <a:off x="482600" y="499437"/>
            <a:ext cx="11156986" cy="895242"/>
          </a:xfrm>
        </p:spPr>
        <p:txBody>
          <a:bodyPr/>
          <a:lstStyle/>
          <a:p>
            <a:r>
              <a:rPr lang="fr-FR" sz="4000" dirty="0">
                <a:ea typeface="+mj-lt"/>
                <a:cs typeface="+mj-lt"/>
              </a:rPr>
              <a:t>LET’S DIVIDE AND STANDARDIZE THE DATA</a:t>
            </a:r>
            <a:endParaRPr lang="fr-FR" sz="4000"/>
          </a:p>
        </p:txBody>
      </p:sp>
      <p:pic>
        <p:nvPicPr>
          <p:cNvPr id="4" name="Espace réservé du contenu 3" descr="Une image contenant texte, capture d’écran, Police, nombre&#10;&#10;Description générée automatiquement">
            <a:extLst>
              <a:ext uri="{FF2B5EF4-FFF2-40B4-BE49-F238E27FC236}">
                <a16:creationId xmlns:a16="http://schemas.microsoft.com/office/drawing/2014/main" id="{5F237910-92B4-88BC-199E-C221E7AB6822}"/>
              </a:ext>
            </a:extLst>
          </p:cNvPr>
          <p:cNvPicPr>
            <a:picLocks noGrp="1" noChangeAspect="1"/>
          </p:cNvPicPr>
          <p:nvPr>
            <p:ph idx="1"/>
          </p:nvPr>
        </p:nvPicPr>
        <p:blipFill>
          <a:blip r:embed="rId2"/>
          <a:stretch>
            <a:fillRect/>
          </a:stretch>
        </p:blipFill>
        <p:spPr>
          <a:xfrm>
            <a:off x="575587" y="1485359"/>
            <a:ext cx="11061245" cy="4637313"/>
          </a:xfrm>
        </p:spPr>
      </p:pic>
    </p:spTree>
    <p:extLst>
      <p:ext uri="{BB962C8B-B14F-4D97-AF65-F5344CB8AC3E}">
        <p14:creationId xmlns:p14="http://schemas.microsoft.com/office/powerpoint/2010/main" val="2594431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39E504E9-785B-0407-B164-BBB1A1024896}"/>
              </a:ext>
            </a:extLst>
          </p:cNvPr>
          <p:cNvSpPr>
            <a:spLocks noGrp="1"/>
          </p:cNvSpPr>
          <p:nvPr>
            <p:ph type="title"/>
          </p:nvPr>
        </p:nvSpPr>
        <p:spPr>
          <a:xfrm>
            <a:off x="482600" y="540731"/>
            <a:ext cx="11029079" cy="855440"/>
          </a:xfrm>
        </p:spPr>
        <p:txBody>
          <a:bodyPr>
            <a:normAutofit fontScale="90000"/>
          </a:bodyPr>
          <a:lstStyle/>
          <a:p>
            <a:pPr algn="ctr"/>
            <a:r>
              <a:rPr lang="fr-FR" sz="6100" dirty="0" err="1">
                <a:ea typeface="+mj-lt"/>
                <a:cs typeface="+mj-lt"/>
              </a:rPr>
              <a:t>Initialize</a:t>
            </a:r>
            <a:r>
              <a:rPr lang="fr-FR" sz="6100" dirty="0">
                <a:ea typeface="+mj-lt"/>
                <a:cs typeface="+mj-lt"/>
              </a:rPr>
              <a:t> the model</a:t>
            </a:r>
            <a:endParaRPr lang="fr-FR" sz="6100" dirty="0"/>
          </a:p>
        </p:txBody>
      </p:sp>
      <p:cxnSp>
        <p:nvCxnSpPr>
          <p:cNvPr id="22" name="Straight Connector 12">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 name="Content Placeholder 7">
            <a:extLst>
              <a:ext uri="{FF2B5EF4-FFF2-40B4-BE49-F238E27FC236}">
                <a16:creationId xmlns:a16="http://schemas.microsoft.com/office/drawing/2014/main" id="{AE82CBFE-FFFB-A251-A5F0-852B2F4262BC}"/>
              </a:ext>
            </a:extLst>
          </p:cNvPr>
          <p:cNvSpPr>
            <a:spLocks noGrp="1"/>
          </p:cNvSpPr>
          <p:nvPr>
            <p:ph idx="1"/>
          </p:nvPr>
        </p:nvSpPr>
        <p:spPr>
          <a:xfrm>
            <a:off x="580571" y="1535911"/>
            <a:ext cx="10844020" cy="728318"/>
          </a:xfrm>
        </p:spPr>
        <p:txBody>
          <a:bodyPr vert="horz" lIns="91440" tIns="45720" rIns="91440" bIns="45720" rtlCol="0" anchor="t">
            <a:normAutofit/>
          </a:bodyPr>
          <a:lstStyle/>
          <a:p>
            <a:r>
              <a:rPr lang="en-US" sz="2000" dirty="0">
                <a:ea typeface="+mn-lt"/>
                <a:cs typeface="+mn-lt"/>
              </a:rPr>
              <a:t>Given that I am facing a classification problem with unbalanced data, here are the models that I decided to test, and the metrics that I will observe in its models to decide:</a:t>
            </a:r>
            <a:endParaRPr lang="fr-FR" dirty="0">
              <a:ea typeface="+mn-lt"/>
              <a:cs typeface="+mn-lt"/>
            </a:endParaRPr>
          </a:p>
        </p:txBody>
      </p:sp>
      <p:pic>
        <p:nvPicPr>
          <p:cNvPr id="4" name="Espace réservé du contenu 3" descr="Une image contenant texte, capture d’écran, Police, nombre&#10;&#10;Description générée automatiquement">
            <a:extLst>
              <a:ext uri="{FF2B5EF4-FFF2-40B4-BE49-F238E27FC236}">
                <a16:creationId xmlns:a16="http://schemas.microsoft.com/office/drawing/2014/main" id="{1A430421-9384-9BE6-2E55-0E6D56EDD6DA}"/>
              </a:ext>
            </a:extLst>
          </p:cNvPr>
          <p:cNvPicPr>
            <a:picLocks noChangeAspect="1"/>
          </p:cNvPicPr>
          <p:nvPr/>
        </p:nvPicPr>
        <p:blipFill>
          <a:blip r:embed="rId2">
            <a:alphaModFix/>
          </a:blip>
          <a:stretch>
            <a:fillRect/>
          </a:stretch>
        </p:blipFill>
        <p:spPr>
          <a:xfrm>
            <a:off x="1655237" y="2416066"/>
            <a:ext cx="8700805" cy="3952641"/>
          </a:xfrm>
          <a:prstGeom prst="rect">
            <a:avLst/>
          </a:prstGeom>
        </p:spPr>
      </p:pic>
      <p:cxnSp>
        <p:nvCxnSpPr>
          <p:cNvPr id="23" name="Straight Connector 14">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0876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802523A-9F89-316D-1C02-9563635EF1AB}"/>
              </a:ext>
            </a:extLst>
          </p:cNvPr>
          <p:cNvSpPr>
            <a:spLocks noGrp="1"/>
          </p:cNvSpPr>
          <p:nvPr>
            <p:ph type="title"/>
          </p:nvPr>
        </p:nvSpPr>
        <p:spPr>
          <a:xfrm>
            <a:off x="482600" y="494389"/>
            <a:ext cx="11155337" cy="854188"/>
          </a:xfrm>
        </p:spPr>
        <p:txBody>
          <a:bodyPr vert="horz" lIns="91440" tIns="45720" rIns="91440" bIns="45720" rtlCol="0">
            <a:normAutofit fontScale="90000"/>
          </a:bodyPr>
          <a:lstStyle/>
          <a:p>
            <a:pPr algn="ctr"/>
            <a:r>
              <a:rPr lang="en-US" dirty="0"/>
              <a:t>Evaluation function</a:t>
            </a:r>
            <a:endParaRPr lang="fr-FR"/>
          </a:p>
        </p:txBody>
      </p:sp>
      <p:cxnSp>
        <p:nvCxnSpPr>
          <p:cNvPr id="100" name="Straight Connector 76">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Espace réservé du contenu 6" descr="Une image contenant texte, capture d’écran, Police, document&#10;&#10;Description générée automatiquement">
            <a:extLst>
              <a:ext uri="{FF2B5EF4-FFF2-40B4-BE49-F238E27FC236}">
                <a16:creationId xmlns:a16="http://schemas.microsoft.com/office/drawing/2014/main" id="{02FAD8F7-9784-1082-4E76-59AB5AC6E043}"/>
              </a:ext>
            </a:extLst>
          </p:cNvPr>
          <p:cNvPicPr>
            <a:picLocks noChangeAspect="1"/>
          </p:cNvPicPr>
          <p:nvPr/>
        </p:nvPicPr>
        <p:blipFill rotWithShape="1">
          <a:blip r:embed="rId2">
            <a:alphaModFix/>
          </a:blip>
          <a:srcRect r="233" b="-312"/>
          <a:stretch/>
        </p:blipFill>
        <p:spPr>
          <a:xfrm>
            <a:off x="6417776" y="1372233"/>
            <a:ext cx="5614832" cy="4754951"/>
          </a:xfrm>
          <a:prstGeom prst="rect">
            <a:avLst/>
          </a:prstGeom>
        </p:spPr>
      </p:pic>
      <p:pic>
        <p:nvPicPr>
          <p:cNvPr id="6" name="Espace réservé du contenu 5" descr="Une image contenant texte, capture d’écran, Police&#10;&#10;Description générée automatiquement">
            <a:extLst>
              <a:ext uri="{FF2B5EF4-FFF2-40B4-BE49-F238E27FC236}">
                <a16:creationId xmlns:a16="http://schemas.microsoft.com/office/drawing/2014/main" id="{D1D0AB28-13CF-52E8-C6C8-FFE5A1A32897}"/>
              </a:ext>
            </a:extLst>
          </p:cNvPr>
          <p:cNvPicPr>
            <a:picLocks noChangeAspect="1"/>
          </p:cNvPicPr>
          <p:nvPr/>
        </p:nvPicPr>
        <p:blipFill>
          <a:blip r:embed="rId3">
            <a:alphaModFix/>
          </a:blip>
          <a:stretch>
            <a:fillRect/>
          </a:stretch>
        </p:blipFill>
        <p:spPr>
          <a:xfrm>
            <a:off x="641575" y="1351331"/>
            <a:ext cx="5639257" cy="4776695"/>
          </a:xfrm>
          <a:prstGeom prst="rect">
            <a:avLst/>
          </a:prstGeom>
        </p:spPr>
      </p:pic>
      <p:cxnSp>
        <p:nvCxnSpPr>
          <p:cNvPr id="102" name="Straight Connector 78">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8368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7443F1-26D4-1CDD-BEC8-FAEE2C878846}"/>
              </a:ext>
            </a:extLst>
          </p:cNvPr>
          <p:cNvSpPr>
            <a:spLocks noGrp="1"/>
          </p:cNvSpPr>
          <p:nvPr>
            <p:ph type="title"/>
          </p:nvPr>
        </p:nvSpPr>
        <p:spPr>
          <a:xfrm>
            <a:off x="351971" y="477665"/>
            <a:ext cx="11265843" cy="1548384"/>
          </a:xfrm>
        </p:spPr>
        <p:txBody>
          <a:bodyPr/>
          <a:lstStyle/>
          <a:p>
            <a:pPr algn="ctr"/>
            <a:r>
              <a:rPr lang="en-CA" sz="4000" b="1" dirty="0">
                <a:ea typeface="+mj-lt"/>
                <a:cs typeface="+mj-lt"/>
              </a:rPr>
              <a:t>Version 1: Result of a basic modeling with preprocessed data</a:t>
            </a:r>
            <a:endParaRPr lang="en-CA" b="1" dirty="0">
              <a:ea typeface="+mj-lt"/>
              <a:cs typeface="+mj-lt"/>
            </a:endParaRPr>
          </a:p>
        </p:txBody>
      </p:sp>
      <p:pic>
        <p:nvPicPr>
          <p:cNvPr id="8" name="Espace réservé du contenu 7" descr="Une image contenant texte, capture d’écran, Police, nombre&#10;&#10;Description générée automatiquement">
            <a:extLst>
              <a:ext uri="{FF2B5EF4-FFF2-40B4-BE49-F238E27FC236}">
                <a16:creationId xmlns:a16="http://schemas.microsoft.com/office/drawing/2014/main" id="{A9D3C854-582B-AC54-5964-424E4096DDFD}"/>
              </a:ext>
            </a:extLst>
          </p:cNvPr>
          <p:cNvPicPr>
            <a:picLocks noGrp="1" noChangeAspect="1"/>
          </p:cNvPicPr>
          <p:nvPr>
            <p:ph idx="1"/>
          </p:nvPr>
        </p:nvPicPr>
        <p:blipFill>
          <a:blip r:embed="rId2"/>
          <a:stretch>
            <a:fillRect/>
          </a:stretch>
        </p:blipFill>
        <p:spPr>
          <a:xfrm>
            <a:off x="544291" y="2673263"/>
            <a:ext cx="11091181" cy="3339191"/>
          </a:xfrm>
        </p:spPr>
      </p:pic>
    </p:spTree>
    <p:extLst>
      <p:ext uri="{BB962C8B-B14F-4D97-AF65-F5344CB8AC3E}">
        <p14:creationId xmlns:p14="http://schemas.microsoft.com/office/powerpoint/2010/main" val="489568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51A374-0985-F295-1575-712D09A76B16}"/>
              </a:ext>
            </a:extLst>
          </p:cNvPr>
          <p:cNvSpPr>
            <a:spLocks noGrp="1"/>
          </p:cNvSpPr>
          <p:nvPr>
            <p:ph type="title"/>
          </p:nvPr>
        </p:nvSpPr>
        <p:spPr>
          <a:xfrm>
            <a:off x="482598" y="532094"/>
            <a:ext cx="11156988" cy="1091185"/>
          </a:xfrm>
        </p:spPr>
        <p:txBody>
          <a:bodyPr/>
          <a:lstStyle/>
          <a:p>
            <a:pPr algn="ctr"/>
            <a:r>
              <a:rPr lang="en-CA" sz="3000" b="1" dirty="0"/>
              <a:t>Version 2: </a:t>
            </a:r>
            <a:r>
              <a:rPr lang="en-CA" sz="3000" b="1" dirty="0">
                <a:ea typeface="+mj-lt"/>
                <a:cs typeface="+mj-lt"/>
              </a:rPr>
              <a:t>Result of basic modeling with preprocessed data with balanced class a weights</a:t>
            </a:r>
          </a:p>
        </p:txBody>
      </p:sp>
      <p:pic>
        <p:nvPicPr>
          <p:cNvPr id="4" name="Espace réservé du contenu 3" descr="Une image contenant texte, capture d’écran, Police, nombre&#10;&#10;Description générée automatiquement">
            <a:extLst>
              <a:ext uri="{FF2B5EF4-FFF2-40B4-BE49-F238E27FC236}">
                <a16:creationId xmlns:a16="http://schemas.microsoft.com/office/drawing/2014/main" id="{7A983909-FC4B-EBE0-0A42-841397BAF72A}"/>
              </a:ext>
            </a:extLst>
          </p:cNvPr>
          <p:cNvPicPr>
            <a:picLocks noGrp="1" noChangeAspect="1"/>
          </p:cNvPicPr>
          <p:nvPr>
            <p:ph idx="1"/>
          </p:nvPr>
        </p:nvPicPr>
        <p:blipFill>
          <a:blip r:embed="rId2"/>
          <a:stretch>
            <a:fillRect/>
          </a:stretch>
        </p:blipFill>
        <p:spPr>
          <a:xfrm>
            <a:off x="703495" y="2348053"/>
            <a:ext cx="11164659" cy="3488870"/>
          </a:xfrm>
        </p:spPr>
      </p:pic>
    </p:spTree>
    <p:extLst>
      <p:ext uri="{BB962C8B-B14F-4D97-AF65-F5344CB8AC3E}">
        <p14:creationId xmlns:p14="http://schemas.microsoft.com/office/powerpoint/2010/main" val="3321439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9"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1" name="Straight Connector 1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2" name="Rectangle 2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40F77C4-A21F-2446-D41C-8C809B8B78E7}"/>
              </a:ext>
            </a:extLst>
          </p:cNvPr>
          <p:cNvSpPr>
            <a:spLocks noGrp="1"/>
          </p:cNvSpPr>
          <p:nvPr>
            <p:ph type="title"/>
          </p:nvPr>
        </p:nvSpPr>
        <p:spPr>
          <a:xfrm>
            <a:off x="481007" y="702870"/>
            <a:ext cx="5114251" cy="2549183"/>
          </a:xfrm>
        </p:spPr>
        <p:txBody>
          <a:bodyPr vert="horz" lIns="91440" tIns="45720" rIns="91440" bIns="45720" rtlCol="0" anchor="b">
            <a:normAutofit fontScale="90000"/>
          </a:bodyPr>
          <a:lstStyle/>
          <a:p>
            <a:pPr>
              <a:lnSpc>
                <a:spcPct val="90000"/>
              </a:lnSpc>
            </a:pPr>
            <a:r>
              <a:rPr lang="en-US" sz="5100" b="1"/>
              <a:t>Let's balance our dataset with the Smote method</a:t>
            </a:r>
            <a:endParaRPr lang="en-US" sz="5100"/>
          </a:p>
        </p:txBody>
      </p:sp>
      <p:cxnSp>
        <p:nvCxnSpPr>
          <p:cNvPr id="18" name="Straight Connector 17">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Espace réservé du contenu 4" descr="Une image contenant texte, capture d’écran, diagramme, Police&#10;&#10;Description générée automatiquement">
            <a:extLst>
              <a:ext uri="{FF2B5EF4-FFF2-40B4-BE49-F238E27FC236}">
                <a16:creationId xmlns:a16="http://schemas.microsoft.com/office/drawing/2014/main" id="{0C0490C2-0C8B-24C8-A89A-633B85112082}"/>
              </a:ext>
            </a:extLst>
          </p:cNvPr>
          <p:cNvPicPr>
            <a:picLocks noGrp="1" noChangeAspect="1"/>
          </p:cNvPicPr>
          <p:nvPr>
            <p:ph idx="1"/>
          </p:nvPr>
        </p:nvPicPr>
        <p:blipFill>
          <a:blip r:embed="rId2">
            <a:alphaModFix/>
          </a:blip>
          <a:stretch>
            <a:fillRect/>
          </a:stretch>
        </p:blipFill>
        <p:spPr>
          <a:xfrm>
            <a:off x="7482952" y="540275"/>
            <a:ext cx="3833721" cy="5886299"/>
          </a:xfrm>
          <a:prstGeom prst="rect">
            <a:avLst/>
          </a:prstGeom>
        </p:spPr>
      </p:pic>
      <p:cxnSp>
        <p:nvCxnSpPr>
          <p:cNvPr id="20" name="Straight Connector 19">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396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4FEBD5-558B-A04E-7684-C1F40DFB0A68}"/>
              </a:ext>
            </a:extLst>
          </p:cNvPr>
          <p:cNvSpPr>
            <a:spLocks noGrp="1"/>
          </p:cNvSpPr>
          <p:nvPr>
            <p:ph type="title"/>
          </p:nvPr>
        </p:nvSpPr>
        <p:spPr>
          <a:xfrm>
            <a:off x="482600" y="507761"/>
            <a:ext cx="10634472" cy="1071014"/>
          </a:xfrm>
        </p:spPr>
        <p:txBody>
          <a:bodyPr/>
          <a:lstStyle/>
          <a:p>
            <a:pPr algn="ctr"/>
            <a:r>
              <a:rPr lang="fr-FR" dirty="0"/>
              <a:t>Introduction</a:t>
            </a:r>
            <a:endParaRPr lang="fr-FR"/>
          </a:p>
        </p:txBody>
      </p:sp>
      <p:sp>
        <p:nvSpPr>
          <p:cNvPr id="3" name="Espace réservé du contenu 2">
            <a:extLst>
              <a:ext uri="{FF2B5EF4-FFF2-40B4-BE49-F238E27FC236}">
                <a16:creationId xmlns:a16="http://schemas.microsoft.com/office/drawing/2014/main" id="{716600E5-1B94-9269-778A-C99A617BC4B4}"/>
              </a:ext>
            </a:extLst>
          </p:cNvPr>
          <p:cNvSpPr>
            <a:spLocks noGrp="1"/>
          </p:cNvSpPr>
          <p:nvPr>
            <p:ph idx="1"/>
          </p:nvPr>
        </p:nvSpPr>
        <p:spPr>
          <a:xfrm>
            <a:off x="482600" y="1715635"/>
            <a:ext cx="11134520" cy="4623397"/>
          </a:xfrm>
        </p:spPr>
        <p:txBody>
          <a:bodyPr vert="horz" lIns="91440" tIns="45720" rIns="91440" bIns="45720" rtlCol="0" anchor="t">
            <a:normAutofit lnSpcReduction="10000"/>
          </a:bodyPr>
          <a:lstStyle/>
          <a:p>
            <a:pPr algn="just"/>
            <a:r>
              <a:rPr lang="en-CA" sz="2000" dirty="0">
                <a:latin typeface="Seaford"/>
                <a:cs typeface="Calibri"/>
              </a:rPr>
              <a:t>Our project deals with a marketing problem in the banking field, which is knowing which customers to target to offer a given banking product. The specific case of credit cards will be the subject that we will analyze today, with the aim of identifying bank customers likely to accept a credit card offer. To answer this problem, we decided to create an algorithm which will allow us to predict the customers corresponding to this offer and likely to accept it. </a:t>
            </a:r>
            <a:endParaRPr lang="fr-FR" sz="2000" dirty="0">
              <a:latin typeface="Seaford"/>
              <a:cs typeface="Calibri"/>
            </a:endParaRPr>
          </a:p>
          <a:p>
            <a:pPr algn="just"/>
            <a:endParaRPr lang="en-CA" sz="2000" dirty="0">
              <a:ea typeface="+mn-lt"/>
              <a:cs typeface="Calibri"/>
            </a:endParaRPr>
          </a:p>
          <a:p>
            <a:pPr algn="just"/>
            <a:r>
              <a:rPr lang="en-CA" sz="2000" dirty="0">
                <a:ea typeface="+mn-lt"/>
                <a:cs typeface="+mn-lt"/>
              </a:rPr>
              <a:t>The goal of this analysis will be to build a logistic regression model to be able to predict the proportion of customers subscribing to a credit card based on the data characteristics studied. But also, to understand the behavior of those who have not accepted the offer-to-offer other products that correspond to them or to improve the characteristics of the product offered.</a:t>
            </a:r>
          </a:p>
          <a:p>
            <a:pPr algn="just"/>
            <a:endParaRPr lang="en-CA" sz="2000" dirty="0">
              <a:ea typeface="+mn-lt"/>
              <a:cs typeface="+mn-lt"/>
            </a:endParaRPr>
          </a:p>
          <a:p>
            <a:pPr algn="just"/>
            <a:r>
              <a:rPr lang="en-CA" sz="2000" dirty="0">
                <a:ea typeface="+mn-lt"/>
                <a:cs typeface="+mn-lt"/>
              </a:rPr>
              <a:t>By exploring this data, we want to better understand the elements that influence the acceptance of offers to improve future marketing campaigns and increase the satisfaction levels of this banking establishment's customers.</a:t>
            </a:r>
          </a:p>
          <a:p>
            <a:pPr algn="just"/>
            <a:endParaRPr lang="en-CA" sz="2000" dirty="0">
              <a:latin typeface="Seaford"/>
              <a:cs typeface="Calibri"/>
            </a:endParaRPr>
          </a:p>
        </p:txBody>
      </p:sp>
    </p:spTree>
    <p:extLst>
      <p:ext uri="{BB962C8B-B14F-4D97-AF65-F5344CB8AC3E}">
        <p14:creationId xmlns:p14="http://schemas.microsoft.com/office/powerpoint/2010/main" val="2452695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656AF-0A38-2B08-D434-4B49579633C4}"/>
              </a:ext>
            </a:extLst>
          </p:cNvPr>
          <p:cNvSpPr>
            <a:spLocks noGrp="1"/>
          </p:cNvSpPr>
          <p:nvPr>
            <p:ph type="title"/>
          </p:nvPr>
        </p:nvSpPr>
        <p:spPr>
          <a:xfrm>
            <a:off x="613229" y="532094"/>
            <a:ext cx="11015472" cy="1374213"/>
          </a:xfrm>
        </p:spPr>
        <p:txBody>
          <a:bodyPr/>
          <a:lstStyle/>
          <a:p>
            <a:pPr algn="ctr"/>
            <a:r>
              <a:rPr lang="en-CA" sz="4000" b="1" dirty="0"/>
              <a:t>Version 3: Result of basic modeling with the SMOTE method and unbalanced classes</a:t>
            </a:r>
            <a:endParaRPr lang="en-CA" sz="4000" dirty="0"/>
          </a:p>
        </p:txBody>
      </p:sp>
      <p:pic>
        <p:nvPicPr>
          <p:cNvPr id="4" name="Espace réservé du contenu 3" descr="Une image contenant texte, capture d’écran, Police, nombre&#10;&#10;Description générée automatiquement">
            <a:extLst>
              <a:ext uri="{FF2B5EF4-FFF2-40B4-BE49-F238E27FC236}">
                <a16:creationId xmlns:a16="http://schemas.microsoft.com/office/drawing/2014/main" id="{0EB5610F-88F0-87E5-263C-DE849507D3D8}"/>
              </a:ext>
            </a:extLst>
          </p:cNvPr>
          <p:cNvPicPr>
            <a:picLocks noGrp="1" noChangeAspect="1"/>
          </p:cNvPicPr>
          <p:nvPr>
            <p:ph idx="1"/>
          </p:nvPr>
        </p:nvPicPr>
        <p:blipFill>
          <a:blip r:embed="rId2"/>
          <a:stretch>
            <a:fillRect/>
          </a:stretch>
        </p:blipFill>
        <p:spPr>
          <a:xfrm>
            <a:off x="447681" y="2735176"/>
            <a:ext cx="11610973" cy="3433080"/>
          </a:xfrm>
        </p:spPr>
      </p:pic>
    </p:spTree>
    <p:extLst>
      <p:ext uri="{BB962C8B-B14F-4D97-AF65-F5344CB8AC3E}">
        <p14:creationId xmlns:p14="http://schemas.microsoft.com/office/powerpoint/2010/main" val="18121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5964B55-EC12-2CC4-CB40-3FB5FFA5EF94}"/>
              </a:ext>
            </a:extLst>
          </p:cNvPr>
          <p:cNvSpPr>
            <a:spLocks noGrp="1"/>
          </p:cNvSpPr>
          <p:nvPr>
            <p:ph type="title"/>
          </p:nvPr>
        </p:nvSpPr>
        <p:spPr>
          <a:xfrm>
            <a:off x="482600" y="477665"/>
            <a:ext cx="11156986" cy="1700784"/>
          </a:xfrm>
        </p:spPr>
        <p:txBody>
          <a:bodyPr/>
          <a:lstStyle/>
          <a:p>
            <a:pPr algn="ctr"/>
            <a:r>
              <a:rPr lang="en-CA" sz="4000" b="1" dirty="0">
                <a:ea typeface="+mj-lt"/>
                <a:cs typeface="+mj-lt"/>
              </a:rPr>
              <a:t>Version 4: Result of basic modeling with the SMOTE method and balanced classes</a:t>
            </a:r>
            <a:endParaRPr lang="fr-FR" dirty="0"/>
          </a:p>
        </p:txBody>
      </p:sp>
      <p:pic>
        <p:nvPicPr>
          <p:cNvPr id="9" name="Espace réservé du contenu 8" descr="Une image contenant texte, capture d’écran, Police, nombre&#10;&#10;Description générée automatiquement">
            <a:extLst>
              <a:ext uri="{FF2B5EF4-FFF2-40B4-BE49-F238E27FC236}">
                <a16:creationId xmlns:a16="http://schemas.microsoft.com/office/drawing/2014/main" id="{5E30E7F5-E9F3-2A0F-E82A-17110C41BACD}"/>
              </a:ext>
            </a:extLst>
          </p:cNvPr>
          <p:cNvPicPr>
            <a:picLocks noGrp="1" noChangeAspect="1"/>
          </p:cNvPicPr>
          <p:nvPr>
            <p:ph idx="1"/>
          </p:nvPr>
        </p:nvPicPr>
        <p:blipFill>
          <a:blip r:embed="rId2"/>
          <a:stretch>
            <a:fillRect/>
          </a:stretch>
        </p:blipFill>
        <p:spPr>
          <a:xfrm>
            <a:off x="748398" y="2754905"/>
            <a:ext cx="10704738" cy="3382735"/>
          </a:xfrm>
        </p:spPr>
      </p:pic>
    </p:spTree>
    <p:extLst>
      <p:ext uri="{BB962C8B-B14F-4D97-AF65-F5344CB8AC3E}">
        <p14:creationId xmlns:p14="http://schemas.microsoft.com/office/powerpoint/2010/main" val="819177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E34A55-B2A6-6401-A740-8FC8501EE903}"/>
              </a:ext>
            </a:extLst>
          </p:cNvPr>
          <p:cNvSpPr>
            <a:spLocks noGrp="1"/>
          </p:cNvSpPr>
          <p:nvPr>
            <p:ph type="title"/>
          </p:nvPr>
        </p:nvSpPr>
        <p:spPr>
          <a:xfrm>
            <a:off x="482600" y="510322"/>
            <a:ext cx="11156986" cy="1210927"/>
          </a:xfrm>
        </p:spPr>
        <p:txBody>
          <a:bodyPr/>
          <a:lstStyle/>
          <a:p>
            <a:pPr algn="ctr"/>
            <a:r>
              <a:rPr lang="en-CA" b="1" dirty="0"/>
              <a:t>Interpretation</a:t>
            </a:r>
            <a:endParaRPr lang="en-CA" dirty="0"/>
          </a:p>
        </p:txBody>
      </p:sp>
      <p:sp>
        <p:nvSpPr>
          <p:cNvPr id="3" name="Espace réservé du contenu 2">
            <a:extLst>
              <a:ext uri="{FF2B5EF4-FFF2-40B4-BE49-F238E27FC236}">
                <a16:creationId xmlns:a16="http://schemas.microsoft.com/office/drawing/2014/main" id="{D8A5B19F-8B07-C9D4-6BF9-51D7D4E17CD2}"/>
              </a:ext>
            </a:extLst>
          </p:cNvPr>
          <p:cNvSpPr>
            <a:spLocks noGrp="1"/>
          </p:cNvSpPr>
          <p:nvPr>
            <p:ph idx="1"/>
          </p:nvPr>
        </p:nvSpPr>
        <p:spPr>
          <a:xfrm>
            <a:off x="482600" y="2490442"/>
            <a:ext cx="11149248" cy="3857234"/>
          </a:xfrm>
        </p:spPr>
        <p:txBody>
          <a:bodyPr vert="horz" lIns="91440" tIns="45720" rIns="91440" bIns="45720" rtlCol="0" anchor="t">
            <a:noAutofit/>
          </a:bodyPr>
          <a:lstStyle/>
          <a:p>
            <a:r>
              <a:rPr lang="en-CA" sz="2300" dirty="0">
                <a:ea typeface="+mn-lt"/>
                <a:cs typeface="+mn-lt"/>
              </a:rPr>
              <a:t>After analyzing the results obtained in the 4 versions and depending on the performance of their </a:t>
            </a:r>
            <a:r>
              <a:rPr lang="en-CA" sz="2300" b="1" dirty="0">
                <a:ea typeface="+mn-lt"/>
                <a:cs typeface="+mn-lt"/>
              </a:rPr>
              <a:t>"recall"</a:t>
            </a:r>
            <a:r>
              <a:rPr lang="en-CA" sz="2300" dirty="0">
                <a:ea typeface="+mn-lt"/>
                <a:cs typeface="+mn-lt"/>
              </a:rPr>
              <a:t> and their </a:t>
            </a:r>
            <a:r>
              <a:rPr lang="en-CA" sz="2300" b="1" dirty="0">
                <a:ea typeface="+mn-lt"/>
                <a:cs typeface="+mn-lt"/>
              </a:rPr>
              <a:t>"f1score"</a:t>
            </a:r>
            <a:r>
              <a:rPr lang="en-CA" sz="2300" dirty="0">
                <a:ea typeface="+mn-lt"/>
                <a:cs typeface="+mn-lt"/>
              </a:rPr>
              <a:t> I decided to focus more on version 2 in which the weight of each class was balance. Here are the 4 models selected to attempt optimization:</a:t>
            </a:r>
            <a:endParaRPr lang="en-CA" sz="2300"/>
          </a:p>
          <a:p>
            <a:r>
              <a:rPr lang="en-CA" sz="2300" dirty="0">
                <a:ea typeface="+mn-lt"/>
                <a:cs typeface="+mn-lt"/>
              </a:rPr>
              <a:t>Logistic Regression (Version 2): </a:t>
            </a:r>
            <a:r>
              <a:rPr lang="en-CA" sz="2300" b="1" dirty="0">
                <a:ea typeface="+mn-lt"/>
                <a:cs typeface="+mn-lt"/>
              </a:rPr>
              <a:t>Recall = 0.654450, F1 Score = 0.143843</a:t>
            </a:r>
            <a:endParaRPr lang="en-CA" sz="2300" b="1"/>
          </a:p>
          <a:p>
            <a:r>
              <a:rPr lang="en-CA" sz="2300" dirty="0">
                <a:ea typeface="+mn-lt"/>
                <a:cs typeface="+mn-lt"/>
              </a:rPr>
              <a:t>Support Vector Machine (Pipeline) (Versions 2): </a:t>
            </a:r>
            <a:r>
              <a:rPr lang="en-CA" sz="2300" b="1" dirty="0">
                <a:ea typeface="+mn-lt"/>
                <a:cs typeface="+mn-lt"/>
              </a:rPr>
              <a:t>Recall = 0.612565, F1 Score = 0.175940</a:t>
            </a:r>
            <a:endParaRPr lang="en-CA" sz="2300" b="1"/>
          </a:p>
          <a:p>
            <a:r>
              <a:rPr lang="en-CA" sz="2300" dirty="0">
                <a:ea typeface="+mn-lt"/>
                <a:cs typeface="+mn-lt"/>
              </a:rPr>
              <a:t>LightGBM (Version 2): </a:t>
            </a:r>
            <a:r>
              <a:rPr lang="en-CA" sz="2300" b="1" dirty="0">
                <a:ea typeface="+mn-lt"/>
                <a:cs typeface="+mn-lt"/>
              </a:rPr>
              <a:t>Recall = 0.481675, F1 Score = 0.200436</a:t>
            </a:r>
            <a:endParaRPr lang="en-CA" sz="2300" b="1"/>
          </a:p>
          <a:p>
            <a:r>
              <a:rPr lang="en-CA" sz="2300" dirty="0">
                <a:ea typeface="+mn-lt"/>
                <a:cs typeface="+mn-lt"/>
              </a:rPr>
              <a:t>XGBoost (Version 2): </a:t>
            </a:r>
            <a:r>
              <a:rPr lang="en-CA" sz="2300" b="1" dirty="0">
                <a:ea typeface="+mn-lt"/>
                <a:cs typeface="+mn-lt"/>
              </a:rPr>
              <a:t>Recall = 0.193717, F1 Score = 0.149194</a:t>
            </a:r>
            <a:endParaRPr lang="en-CA" sz="2300" b="1"/>
          </a:p>
          <a:p>
            <a:endParaRPr lang="fr-FR" dirty="0"/>
          </a:p>
        </p:txBody>
      </p:sp>
    </p:spTree>
    <p:extLst>
      <p:ext uri="{BB962C8B-B14F-4D97-AF65-F5344CB8AC3E}">
        <p14:creationId xmlns:p14="http://schemas.microsoft.com/office/powerpoint/2010/main" val="3681712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ameaux et fleurs isolés sur une surface blanche">
            <a:extLst>
              <a:ext uri="{FF2B5EF4-FFF2-40B4-BE49-F238E27FC236}">
                <a16:creationId xmlns:a16="http://schemas.microsoft.com/office/drawing/2014/main" id="{19FC5B4C-CD22-B2EA-328A-AE3429813247}"/>
              </a:ext>
            </a:extLst>
          </p:cNvPr>
          <p:cNvPicPr>
            <a:picLocks noChangeAspect="1"/>
          </p:cNvPicPr>
          <p:nvPr/>
        </p:nvPicPr>
        <p:blipFill rotWithShape="1">
          <a:blip r:embed="rId3">
            <a:alphaModFix amt="40000"/>
          </a:blip>
          <a:srcRect t="19475" r="6" b="6"/>
          <a:stretch/>
        </p:blipFill>
        <p:spPr>
          <a:xfrm>
            <a:off x="20" y="10"/>
            <a:ext cx="12188932" cy="6857990"/>
          </a:xfrm>
          <a:prstGeom prst="rect">
            <a:avLst/>
          </a:prstGeom>
        </p:spPr>
      </p:pic>
      <p:sp>
        <p:nvSpPr>
          <p:cNvPr id="2" name="Titre 1"/>
          <p:cNvSpPr>
            <a:spLocks noGrp="1"/>
          </p:cNvSpPr>
          <p:nvPr>
            <p:ph type="ctrTitle"/>
          </p:nvPr>
        </p:nvSpPr>
        <p:spPr>
          <a:xfrm>
            <a:off x="482600" y="543454"/>
            <a:ext cx="11147547" cy="5873396"/>
          </a:xfrm>
        </p:spPr>
        <p:txBody>
          <a:bodyPr rtlCol="0" anchor="t">
            <a:noAutofit/>
          </a:bodyPr>
          <a:lstStyle/>
          <a:p>
            <a:pPr algn="ctr"/>
            <a:r>
              <a:rPr lang="en-CA" sz="5000" b="1" dirty="0">
                <a:solidFill>
                  <a:schemeClr val="bg1"/>
                </a:solidFill>
                <a:ea typeface="+mj-lt"/>
                <a:cs typeface="+mj-lt"/>
              </a:rPr>
              <a:t>Optimization and </a:t>
            </a:r>
            <a:br>
              <a:rPr lang="en-CA" sz="5000" b="1" dirty="0">
                <a:ea typeface="+mj-lt"/>
                <a:cs typeface="+mj-lt"/>
              </a:rPr>
            </a:br>
            <a:r>
              <a:rPr lang="en-CA" sz="5000" b="1" dirty="0">
                <a:solidFill>
                  <a:schemeClr val="bg1"/>
                </a:solidFill>
                <a:ea typeface="+mj-lt"/>
                <a:cs typeface="+mj-lt"/>
              </a:rPr>
              <a:t>export of the model</a:t>
            </a:r>
            <a:br>
              <a:rPr lang="en-CA" sz="4000" b="1" dirty="0">
                <a:solidFill>
                  <a:schemeClr val="bg1"/>
                </a:solidFill>
                <a:ea typeface="+mj-lt"/>
                <a:cs typeface="+mj-lt"/>
              </a:rPr>
            </a:br>
            <a:br>
              <a:rPr lang="en-CA" sz="4000" dirty="0">
                <a:ea typeface="+mj-lt"/>
                <a:cs typeface="+mj-lt"/>
              </a:rPr>
            </a:br>
            <a:r>
              <a:rPr lang="fr-FR" sz="4000" b="1" dirty="0">
                <a:solidFill>
                  <a:schemeClr val="bg1"/>
                </a:solidFill>
              </a:rPr>
              <a:t>Objective :</a:t>
            </a:r>
            <a:endParaRPr lang="fr-FR" sz="4000" dirty="0">
              <a:solidFill>
                <a:schemeClr val="bg1"/>
              </a:solidFill>
              <a:ea typeface="+mj-lt"/>
              <a:cs typeface="+mj-lt"/>
            </a:endParaRPr>
          </a:p>
          <a:p>
            <a:pPr marL="285750" indent="-285750">
              <a:buFont typeface="Arial"/>
              <a:buChar char="•"/>
            </a:pPr>
            <a:r>
              <a:rPr lang="en-CA" sz="3000" dirty="0">
                <a:solidFill>
                  <a:schemeClr val="bg1"/>
                </a:solidFill>
                <a:ea typeface="+mj-lt"/>
                <a:cs typeface="+mj-lt"/>
              </a:rPr>
              <a:t>Optimize and choose the most efficient model</a:t>
            </a:r>
            <a:endParaRPr lang="fr-FR" sz="3000">
              <a:solidFill>
                <a:schemeClr val="bg1"/>
              </a:solidFill>
            </a:endParaRPr>
          </a:p>
          <a:p>
            <a:pPr marL="285750" indent="-285750">
              <a:buFont typeface="Arial"/>
              <a:buChar char="•"/>
            </a:pPr>
            <a:r>
              <a:rPr lang="en-CA" sz="3000" dirty="0">
                <a:solidFill>
                  <a:schemeClr val="bg1"/>
                </a:solidFill>
                <a:ea typeface="+mj-lt"/>
                <a:cs typeface="+mj-lt"/>
              </a:rPr>
              <a:t>Find the optimal decision threshold</a:t>
            </a:r>
            <a:endParaRPr lang="fr-FR" sz="3000">
              <a:solidFill>
                <a:schemeClr val="bg1"/>
              </a:solidFill>
            </a:endParaRPr>
          </a:p>
          <a:p>
            <a:pPr marL="285750" indent="-285750">
              <a:buFont typeface="Arial"/>
              <a:buChar char="•"/>
            </a:pPr>
            <a:r>
              <a:rPr lang="en-CA" sz="3000" dirty="0">
                <a:solidFill>
                  <a:schemeClr val="bg1"/>
                </a:solidFill>
                <a:ea typeface="+mj-lt"/>
                <a:cs typeface="+mj-lt"/>
              </a:rPr>
              <a:t>Test the model with data created by us</a:t>
            </a:r>
            <a:endParaRPr lang="fr-FR" sz="3000">
              <a:solidFill>
                <a:schemeClr val="bg1"/>
              </a:solidFill>
            </a:endParaRPr>
          </a:p>
          <a:p>
            <a:pPr marL="285750" indent="-285750">
              <a:buFont typeface="Arial"/>
              <a:buChar char="•"/>
            </a:pPr>
            <a:r>
              <a:rPr lang="en-CA" sz="3000" dirty="0">
                <a:solidFill>
                  <a:schemeClr val="bg1"/>
                </a:solidFill>
                <a:ea typeface="+mj-lt"/>
                <a:cs typeface="+mj-lt"/>
              </a:rPr>
              <a:t>Export the model with pickle to build the application in </a:t>
            </a:r>
            <a:r>
              <a:rPr lang="en-CA" sz="3000" err="1">
                <a:solidFill>
                  <a:schemeClr val="bg1"/>
                </a:solidFill>
                <a:ea typeface="+mj-lt"/>
                <a:cs typeface="+mj-lt"/>
              </a:rPr>
              <a:t>VScode</a:t>
            </a:r>
            <a:endParaRPr lang="fr-FR" sz="3000">
              <a:solidFill>
                <a:schemeClr val="bg1"/>
              </a:solidFill>
            </a:endParaRPr>
          </a:p>
          <a:p>
            <a:pPr algn="ctr"/>
            <a:endParaRPr lang="en-CA" sz="4000" dirty="0">
              <a:solidFill>
                <a:schemeClr val="bg1"/>
              </a:solidFill>
              <a:ea typeface="+mj-lt"/>
              <a:cs typeface="+mj-lt"/>
            </a:endParaRP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3007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Espace réservé du contenu 3" descr="Une image contenant texte, capture d’écran, Police&#10;&#10;Description générée automatiquement">
            <a:extLst>
              <a:ext uri="{FF2B5EF4-FFF2-40B4-BE49-F238E27FC236}">
                <a16:creationId xmlns:a16="http://schemas.microsoft.com/office/drawing/2014/main" id="{9456F320-EF70-E899-4DB1-C955921CC8F2}"/>
              </a:ext>
            </a:extLst>
          </p:cNvPr>
          <p:cNvPicPr>
            <a:picLocks noChangeAspect="1"/>
          </p:cNvPicPr>
          <p:nvPr/>
        </p:nvPicPr>
        <p:blipFill>
          <a:blip r:embed="rId2">
            <a:alphaModFix/>
          </a:blip>
          <a:stretch>
            <a:fillRect/>
          </a:stretch>
        </p:blipFill>
        <p:spPr>
          <a:xfrm>
            <a:off x="555782" y="1355307"/>
            <a:ext cx="11095661" cy="2993499"/>
          </a:xfrm>
          <a:prstGeom prst="rect">
            <a:avLst/>
          </a:prstGeom>
        </p:spPr>
      </p:pic>
      <p:cxnSp>
        <p:nvCxnSpPr>
          <p:cNvPr id="15" name="Straight Connector 14">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8" name="Image 17" descr="Une image contenant texte, capture d’écran, Police, nombre&#10;&#10;Description générée automatiquement">
            <a:extLst>
              <a:ext uri="{FF2B5EF4-FFF2-40B4-BE49-F238E27FC236}">
                <a16:creationId xmlns:a16="http://schemas.microsoft.com/office/drawing/2014/main" id="{68FA812E-C950-83F6-EFF4-4ADC6D8F922E}"/>
              </a:ext>
            </a:extLst>
          </p:cNvPr>
          <p:cNvPicPr>
            <a:picLocks noChangeAspect="1"/>
          </p:cNvPicPr>
          <p:nvPr/>
        </p:nvPicPr>
        <p:blipFill rotWithShape="1">
          <a:blip r:embed="rId3"/>
          <a:srcRect l="-242" t="54497" r="202" b="-529"/>
          <a:stretch/>
        </p:blipFill>
        <p:spPr>
          <a:xfrm>
            <a:off x="5128803" y="5022397"/>
            <a:ext cx="6713949" cy="1351083"/>
          </a:xfrm>
          <a:prstGeom prst="rect">
            <a:avLst/>
          </a:prstGeom>
        </p:spPr>
      </p:pic>
      <p:pic>
        <p:nvPicPr>
          <p:cNvPr id="25" name="Image 24" descr="Une image contenant texte, capture d’écran, Police, nombre&#10;&#10;Description générée automatiquement">
            <a:extLst>
              <a:ext uri="{FF2B5EF4-FFF2-40B4-BE49-F238E27FC236}">
                <a16:creationId xmlns:a16="http://schemas.microsoft.com/office/drawing/2014/main" id="{B7865752-928B-7FA7-AB77-E6EC53E052CB}"/>
              </a:ext>
            </a:extLst>
          </p:cNvPr>
          <p:cNvPicPr>
            <a:picLocks noChangeAspect="1"/>
          </p:cNvPicPr>
          <p:nvPr/>
        </p:nvPicPr>
        <p:blipFill rotWithShape="1">
          <a:blip r:embed="rId3"/>
          <a:srcRect r="180" b="84277"/>
          <a:stretch/>
        </p:blipFill>
        <p:spPr>
          <a:xfrm>
            <a:off x="5135335" y="4467226"/>
            <a:ext cx="6515112" cy="555600"/>
          </a:xfrm>
          <a:prstGeom prst="rect">
            <a:avLst/>
          </a:prstGeom>
        </p:spPr>
      </p:pic>
      <p:sp>
        <p:nvSpPr>
          <p:cNvPr id="27" name="ZoneTexte 26">
            <a:extLst>
              <a:ext uri="{FF2B5EF4-FFF2-40B4-BE49-F238E27FC236}">
                <a16:creationId xmlns:a16="http://schemas.microsoft.com/office/drawing/2014/main" id="{2A670BDB-C184-6A8F-A79A-EECF1961D89E}"/>
              </a:ext>
            </a:extLst>
          </p:cNvPr>
          <p:cNvSpPr txBox="1"/>
          <p:nvPr/>
        </p:nvSpPr>
        <p:spPr>
          <a:xfrm>
            <a:off x="544287" y="4468584"/>
            <a:ext cx="4438648"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2200" b="1" dirty="0"/>
              <a:t>Interpretation</a:t>
            </a:r>
            <a:r>
              <a:rPr lang="en-CA" sz="2200" dirty="0"/>
              <a:t>: Given that the goal for us is to maximize the 'recall' score, we will choose the first model which is that of logistic regression to try to improve it.</a:t>
            </a:r>
          </a:p>
        </p:txBody>
      </p:sp>
      <p:sp>
        <p:nvSpPr>
          <p:cNvPr id="29" name="ZoneTexte 28">
            <a:extLst>
              <a:ext uri="{FF2B5EF4-FFF2-40B4-BE49-F238E27FC236}">
                <a16:creationId xmlns:a16="http://schemas.microsoft.com/office/drawing/2014/main" id="{D0EF67CE-5BD8-64EF-6FC5-0211FA114725}"/>
              </a:ext>
            </a:extLst>
          </p:cNvPr>
          <p:cNvSpPr txBox="1"/>
          <p:nvPr/>
        </p:nvSpPr>
        <p:spPr>
          <a:xfrm>
            <a:off x="560614" y="443594"/>
            <a:ext cx="1108982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500" b="1" dirty="0">
                <a:ea typeface="+mn-lt"/>
                <a:cs typeface="+mn-lt"/>
              </a:rPr>
              <a:t>Creation of a pipeline that will select the most important variables with the polynomial function</a:t>
            </a:r>
            <a:endParaRPr lang="en-CA" sz="2500" b="1" dirty="0"/>
          </a:p>
        </p:txBody>
      </p:sp>
    </p:spTree>
    <p:extLst>
      <p:ext uri="{BB962C8B-B14F-4D97-AF65-F5344CB8AC3E}">
        <p14:creationId xmlns:p14="http://schemas.microsoft.com/office/powerpoint/2010/main" val="1154964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6902128C-F9B1-5727-D1A1-D53943871A16}"/>
              </a:ext>
            </a:extLst>
          </p:cNvPr>
          <p:cNvSpPr>
            <a:spLocks noGrp="1"/>
          </p:cNvSpPr>
          <p:nvPr>
            <p:ph type="title"/>
          </p:nvPr>
        </p:nvSpPr>
        <p:spPr>
          <a:xfrm>
            <a:off x="482602" y="540731"/>
            <a:ext cx="11033315" cy="561526"/>
          </a:xfrm>
        </p:spPr>
        <p:txBody>
          <a:bodyPr>
            <a:noAutofit/>
          </a:bodyPr>
          <a:lstStyle/>
          <a:p>
            <a:pPr algn="ctr"/>
            <a:r>
              <a:rPr lang="fr-FR" sz="4500" b="1" dirty="0" err="1">
                <a:ea typeface="+mj-lt"/>
                <a:cs typeface="+mj-lt"/>
              </a:rPr>
              <a:t>RandomizedSearchCV</a:t>
            </a:r>
            <a:r>
              <a:rPr lang="fr-FR" sz="4500" b="1" dirty="0">
                <a:ea typeface="+mj-lt"/>
                <a:cs typeface="+mj-lt"/>
              </a:rPr>
              <a:t> </a:t>
            </a:r>
            <a:r>
              <a:rPr lang="fr-FR" sz="4500" b="1" dirty="0" err="1">
                <a:ea typeface="+mj-lt"/>
                <a:cs typeface="+mj-lt"/>
              </a:rPr>
              <a:t>Result</a:t>
            </a:r>
            <a:endParaRPr lang="fr-FR" sz="4500" b="1" dirty="0" err="1"/>
          </a:p>
        </p:txBody>
      </p:sp>
      <p:cxnSp>
        <p:nvCxnSpPr>
          <p:cNvPr id="15" name="Straight Connector 14">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Espace réservé du contenu 3" descr="Une image contenant texte, capture d’écran, Police&#10;&#10;Description générée automatiquement">
            <a:extLst>
              <a:ext uri="{FF2B5EF4-FFF2-40B4-BE49-F238E27FC236}">
                <a16:creationId xmlns:a16="http://schemas.microsoft.com/office/drawing/2014/main" id="{D6A031B1-7DBC-B0C1-7D2A-4C240F500845}"/>
              </a:ext>
            </a:extLst>
          </p:cNvPr>
          <p:cNvPicPr>
            <a:picLocks noChangeAspect="1"/>
          </p:cNvPicPr>
          <p:nvPr/>
        </p:nvPicPr>
        <p:blipFill>
          <a:blip r:embed="rId2">
            <a:alphaModFix/>
          </a:blip>
          <a:stretch>
            <a:fillRect/>
          </a:stretch>
        </p:blipFill>
        <p:spPr>
          <a:xfrm>
            <a:off x="119665" y="1829430"/>
            <a:ext cx="4919592" cy="4548094"/>
          </a:xfrm>
          <a:prstGeom prst="rect">
            <a:avLst/>
          </a:prstGeom>
        </p:spPr>
      </p:pic>
      <p:pic>
        <p:nvPicPr>
          <p:cNvPr id="6" name="Image 5" descr="Une image contenant texte, capture d’écran, Police, nombre&#10;&#10;Description générée automatiquement">
            <a:extLst>
              <a:ext uri="{FF2B5EF4-FFF2-40B4-BE49-F238E27FC236}">
                <a16:creationId xmlns:a16="http://schemas.microsoft.com/office/drawing/2014/main" id="{E96FD633-FAA6-1438-44B2-4DA3B97D1837}"/>
              </a:ext>
            </a:extLst>
          </p:cNvPr>
          <p:cNvPicPr>
            <a:picLocks noChangeAspect="1"/>
          </p:cNvPicPr>
          <p:nvPr/>
        </p:nvPicPr>
        <p:blipFill>
          <a:blip r:embed="rId3">
            <a:alphaModFix/>
          </a:blip>
          <a:stretch>
            <a:fillRect/>
          </a:stretch>
        </p:blipFill>
        <p:spPr>
          <a:xfrm>
            <a:off x="5291897" y="2407247"/>
            <a:ext cx="6767128" cy="3971149"/>
          </a:xfrm>
          <a:prstGeom prst="rect">
            <a:avLst/>
          </a:prstGeom>
        </p:spPr>
      </p:pic>
      <p:cxnSp>
        <p:nvCxnSpPr>
          <p:cNvPr id="17" name="Straight Connector 16">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1" name="Image 10" descr="Une image contenant texte, capture d’écran, Police, ligne&#10;&#10;Description générée automatiquement">
            <a:extLst>
              <a:ext uri="{FF2B5EF4-FFF2-40B4-BE49-F238E27FC236}">
                <a16:creationId xmlns:a16="http://schemas.microsoft.com/office/drawing/2014/main" id="{2A9E8013-FF6A-90D3-F562-104278077968}"/>
              </a:ext>
            </a:extLst>
          </p:cNvPr>
          <p:cNvPicPr>
            <a:picLocks noChangeAspect="1"/>
          </p:cNvPicPr>
          <p:nvPr/>
        </p:nvPicPr>
        <p:blipFill rotWithShape="1">
          <a:blip r:embed="rId4"/>
          <a:srcRect l="-23" t="1563" r="99" b="1724"/>
          <a:stretch/>
        </p:blipFill>
        <p:spPr>
          <a:xfrm>
            <a:off x="483237" y="1105923"/>
            <a:ext cx="10939964" cy="606673"/>
          </a:xfrm>
          <a:prstGeom prst="rect">
            <a:avLst/>
          </a:prstGeom>
        </p:spPr>
      </p:pic>
    </p:spTree>
    <p:extLst>
      <p:ext uri="{BB962C8B-B14F-4D97-AF65-F5344CB8AC3E}">
        <p14:creationId xmlns:p14="http://schemas.microsoft.com/office/powerpoint/2010/main" val="1955567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2231CF-EEF7-D362-53D0-979D9DD0A0EF}"/>
              </a:ext>
            </a:extLst>
          </p:cNvPr>
          <p:cNvSpPr>
            <a:spLocks noGrp="1"/>
          </p:cNvSpPr>
          <p:nvPr>
            <p:ph type="title"/>
          </p:nvPr>
        </p:nvSpPr>
        <p:spPr>
          <a:xfrm>
            <a:off x="482600" y="521208"/>
            <a:ext cx="10634472" cy="612213"/>
          </a:xfrm>
        </p:spPr>
        <p:txBody>
          <a:bodyPr/>
          <a:lstStyle/>
          <a:p>
            <a:pPr algn="ctr"/>
            <a:r>
              <a:rPr lang="en-CA" sz="4500" b="1" dirty="0">
                <a:ea typeface="+mj-lt"/>
                <a:cs typeface="+mj-lt"/>
              </a:rPr>
              <a:t>GridsearchCV Result</a:t>
            </a:r>
            <a:endParaRPr lang="en-CA" dirty="0"/>
          </a:p>
        </p:txBody>
      </p:sp>
      <p:pic>
        <p:nvPicPr>
          <p:cNvPr id="4" name="Espace réservé du contenu 3" descr="Une image contenant texte, capture d’écran, Police&#10;&#10;Description générée automatiquement">
            <a:extLst>
              <a:ext uri="{FF2B5EF4-FFF2-40B4-BE49-F238E27FC236}">
                <a16:creationId xmlns:a16="http://schemas.microsoft.com/office/drawing/2014/main" id="{3D1FD268-FED8-EEF3-CC39-8A65ED047B27}"/>
              </a:ext>
            </a:extLst>
          </p:cNvPr>
          <p:cNvPicPr>
            <a:picLocks noGrp="1" noChangeAspect="1"/>
          </p:cNvPicPr>
          <p:nvPr>
            <p:ph idx="1"/>
          </p:nvPr>
        </p:nvPicPr>
        <p:blipFill>
          <a:blip r:embed="rId2"/>
          <a:stretch>
            <a:fillRect/>
          </a:stretch>
        </p:blipFill>
        <p:spPr>
          <a:xfrm>
            <a:off x="486395" y="2142099"/>
            <a:ext cx="6569659" cy="4031406"/>
          </a:xfrm>
        </p:spPr>
      </p:pic>
      <p:pic>
        <p:nvPicPr>
          <p:cNvPr id="6" name="Image 5" descr="Une image contenant texte, capture d’écran, Police, ligne&#10;&#10;Description générée automatiquement">
            <a:extLst>
              <a:ext uri="{FF2B5EF4-FFF2-40B4-BE49-F238E27FC236}">
                <a16:creationId xmlns:a16="http://schemas.microsoft.com/office/drawing/2014/main" id="{0D9127EA-7472-9789-F279-6595E8874FFF}"/>
              </a:ext>
            </a:extLst>
          </p:cNvPr>
          <p:cNvPicPr>
            <a:picLocks noChangeAspect="1"/>
          </p:cNvPicPr>
          <p:nvPr/>
        </p:nvPicPr>
        <p:blipFill>
          <a:blip r:embed="rId3"/>
          <a:stretch>
            <a:fillRect/>
          </a:stretch>
        </p:blipFill>
        <p:spPr>
          <a:xfrm>
            <a:off x="715735" y="1282474"/>
            <a:ext cx="10760528" cy="624567"/>
          </a:xfrm>
          <a:prstGeom prst="rect">
            <a:avLst/>
          </a:prstGeom>
        </p:spPr>
      </p:pic>
      <p:pic>
        <p:nvPicPr>
          <p:cNvPr id="8" name="Image 7" descr="Une image contenant texte, capture d’écran, Police, nombre&#10;&#10;Description générée automatiquement">
            <a:extLst>
              <a:ext uri="{FF2B5EF4-FFF2-40B4-BE49-F238E27FC236}">
                <a16:creationId xmlns:a16="http://schemas.microsoft.com/office/drawing/2014/main" id="{6E444856-2B14-EE1D-BA80-D7801A5CA5D0}"/>
              </a:ext>
            </a:extLst>
          </p:cNvPr>
          <p:cNvPicPr>
            <a:picLocks noChangeAspect="1"/>
          </p:cNvPicPr>
          <p:nvPr/>
        </p:nvPicPr>
        <p:blipFill>
          <a:blip r:embed="rId4"/>
          <a:stretch>
            <a:fillRect/>
          </a:stretch>
        </p:blipFill>
        <p:spPr>
          <a:xfrm>
            <a:off x="7347177" y="3419476"/>
            <a:ext cx="4682217" cy="2751363"/>
          </a:xfrm>
          <a:prstGeom prst="rect">
            <a:avLst/>
          </a:prstGeom>
        </p:spPr>
      </p:pic>
    </p:spTree>
    <p:extLst>
      <p:ext uri="{BB962C8B-B14F-4D97-AF65-F5344CB8AC3E}">
        <p14:creationId xmlns:p14="http://schemas.microsoft.com/office/powerpoint/2010/main" val="3509542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1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1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9" name="Rectangle 2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F617573A-7CF9-AA9D-5E08-3766E4C15C47}"/>
              </a:ext>
            </a:extLst>
          </p:cNvPr>
          <p:cNvSpPr>
            <a:spLocks noGrp="1"/>
          </p:cNvSpPr>
          <p:nvPr>
            <p:ph type="title"/>
          </p:nvPr>
        </p:nvSpPr>
        <p:spPr>
          <a:xfrm>
            <a:off x="515257" y="442760"/>
            <a:ext cx="5525146" cy="2771325"/>
          </a:xfrm>
        </p:spPr>
        <p:txBody>
          <a:bodyPr vert="horz" lIns="91440" tIns="45720" rIns="91440" bIns="45720" rtlCol="0" anchor="ctr">
            <a:normAutofit/>
          </a:bodyPr>
          <a:lstStyle/>
          <a:p>
            <a:pPr>
              <a:lnSpc>
                <a:spcPct val="90000"/>
              </a:lnSpc>
            </a:pPr>
            <a:r>
              <a:rPr lang="en-US" sz="5100" b="1" dirty="0"/>
              <a:t>Let's find the optimal threshold to decide</a:t>
            </a:r>
            <a:endParaRPr lang="en-US" sz="5100" dirty="0"/>
          </a:p>
        </p:txBody>
      </p:sp>
      <p:cxnSp>
        <p:nvCxnSpPr>
          <p:cNvPr id="30" name="Straight Connector 16">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Image 5" descr="Une image contenant texte, ligne, diagramme, Tracé&#10;&#10;Description générée automatiquement">
            <a:extLst>
              <a:ext uri="{FF2B5EF4-FFF2-40B4-BE49-F238E27FC236}">
                <a16:creationId xmlns:a16="http://schemas.microsoft.com/office/drawing/2014/main" id="{45E50C57-09BC-99CE-564F-685435CDB9D2}"/>
              </a:ext>
            </a:extLst>
          </p:cNvPr>
          <p:cNvPicPr>
            <a:picLocks noChangeAspect="1"/>
          </p:cNvPicPr>
          <p:nvPr/>
        </p:nvPicPr>
        <p:blipFill>
          <a:blip r:embed="rId2">
            <a:alphaModFix/>
          </a:blip>
          <a:stretch>
            <a:fillRect/>
          </a:stretch>
        </p:blipFill>
        <p:spPr>
          <a:xfrm>
            <a:off x="6750464" y="4344031"/>
            <a:ext cx="2881165" cy="2077036"/>
          </a:xfrm>
          <a:prstGeom prst="rect">
            <a:avLst/>
          </a:prstGeom>
        </p:spPr>
      </p:pic>
      <p:sp>
        <p:nvSpPr>
          <p:cNvPr id="4" name="Espace réservé du texte 3">
            <a:extLst>
              <a:ext uri="{FF2B5EF4-FFF2-40B4-BE49-F238E27FC236}">
                <a16:creationId xmlns:a16="http://schemas.microsoft.com/office/drawing/2014/main" id="{272DDADD-8F1B-87FD-D72A-E816585B3C25}"/>
              </a:ext>
            </a:extLst>
          </p:cNvPr>
          <p:cNvSpPr>
            <a:spLocks noGrp="1"/>
          </p:cNvSpPr>
          <p:nvPr>
            <p:ph type="body" sz="half" idx="2"/>
          </p:nvPr>
        </p:nvSpPr>
        <p:spPr>
          <a:xfrm>
            <a:off x="526143" y="3212311"/>
            <a:ext cx="5568687" cy="2731288"/>
          </a:xfrm>
        </p:spPr>
        <p:txBody>
          <a:bodyPr vert="horz" lIns="91440" tIns="45720" rIns="91440" bIns="45720" rtlCol="0" anchor="t">
            <a:noAutofit/>
          </a:bodyPr>
          <a:lstStyle/>
          <a:p>
            <a:r>
              <a:rPr lang="en-US" sz="2300" i="0">
                <a:ea typeface="+mn-lt"/>
                <a:cs typeface="+mn-lt"/>
              </a:rPr>
              <a:t>We chose the ROC curve and AUC method because the ROC curve plots the true positive rate (TPR) against the false positive rate (FPR) at different thresholds. The area under the curve (AUC) can help you choose a threshold that offers a good compromise between TPR and FPR.</a:t>
            </a:r>
            <a:endParaRPr lang="fr-FR" sz="2300"/>
          </a:p>
        </p:txBody>
      </p:sp>
      <p:pic>
        <p:nvPicPr>
          <p:cNvPr id="5" name="Espace réservé du contenu 4" descr="Une image contenant texte, capture d’écran, Police&#10;&#10;Description générée automatiquement">
            <a:extLst>
              <a:ext uri="{FF2B5EF4-FFF2-40B4-BE49-F238E27FC236}">
                <a16:creationId xmlns:a16="http://schemas.microsoft.com/office/drawing/2014/main" id="{C4A628E3-FEE0-93A4-6D44-EB82D6AE1037}"/>
              </a:ext>
            </a:extLst>
          </p:cNvPr>
          <p:cNvPicPr>
            <a:picLocks noGrp="1" noChangeAspect="1"/>
          </p:cNvPicPr>
          <p:nvPr>
            <p:ph idx="1"/>
          </p:nvPr>
        </p:nvPicPr>
        <p:blipFill>
          <a:blip r:embed="rId3">
            <a:alphaModFix/>
          </a:blip>
          <a:stretch>
            <a:fillRect/>
          </a:stretch>
        </p:blipFill>
        <p:spPr>
          <a:xfrm>
            <a:off x="6421089" y="436931"/>
            <a:ext cx="5368717" cy="3905834"/>
          </a:xfrm>
          <a:prstGeom prst="rect">
            <a:avLst/>
          </a:prstGeom>
        </p:spPr>
      </p:pic>
      <p:cxnSp>
        <p:nvCxnSpPr>
          <p:cNvPr id="31" name="Straight Connector 18">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4980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1856E3D5-EE3A-F3AC-C37B-3F9B32BD0F0B}"/>
              </a:ext>
            </a:extLst>
          </p:cNvPr>
          <p:cNvSpPr>
            <a:spLocks noGrp="1"/>
          </p:cNvSpPr>
          <p:nvPr>
            <p:ph type="title"/>
          </p:nvPr>
        </p:nvSpPr>
        <p:spPr>
          <a:xfrm>
            <a:off x="482600" y="540732"/>
            <a:ext cx="5568688" cy="1922239"/>
          </a:xfrm>
        </p:spPr>
        <p:txBody>
          <a:bodyPr>
            <a:normAutofit fontScale="90000"/>
          </a:bodyPr>
          <a:lstStyle/>
          <a:p>
            <a:r>
              <a:rPr lang="fr-FR" dirty="0">
                <a:ea typeface="+mj-lt"/>
                <a:cs typeface="+mj-lt"/>
              </a:rPr>
              <a:t>Performance of the final model</a:t>
            </a:r>
            <a:endParaRPr lang="fr-FR" dirty="0"/>
          </a:p>
        </p:txBody>
      </p:sp>
      <p:cxnSp>
        <p:nvCxnSpPr>
          <p:cNvPr id="15" name="Straight Connector 14">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Image 5" descr="Une image contenant texte, capture d’écran, Police, nombre&#10;&#10;Description générée automatiquement">
            <a:extLst>
              <a:ext uri="{FF2B5EF4-FFF2-40B4-BE49-F238E27FC236}">
                <a16:creationId xmlns:a16="http://schemas.microsoft.com/office/drawing/2014/main" id="{3DFC4720-6996-E8DF-BD98-0347662F2C83}"/>
              </a:ext>
            </a:extLst>
          </p:cNvPr>
          <p:cNvPicPr>
            <a:picLocks noChangeAspect="1"/>
          </p:cNvPicPr>
          <p:nvPr/>
        </p:nvPicPr>
        <p:blipFill>
          <a:blip r:embed="rId2">
            <a:alphaModFix/>
          </a:blip>
          <a:stretch>
            <a:fillRect/>
          </a:stretch>
        </p:blipFill>
        <p:spPr>
          <a:xfrm>
            <a:off x="6439708" y="544550"/>
            <a:ext cx="5189963" cy="2589400"/>
          </a:xfrm>
          <a:prstGeom prst="rect">
            <a:avLst/>
          </a:prstGeom>
        </p:spPr>
      </p:pic>
      <p:sp>
        <p:nvSpPr>
          <p:cNvPr id="10" name="Content Placeholder 9">
            <a:extLst>
              <a:ext uri="{FF2B5EF4-FFF2-40B4-BE49-F238E27FC236}">
                <a16:creationId xmlns:a16="http://schemas.microsoft.com/office/drawing/2014/main" id="{099325F1-18B7-E2F8-C24E-32491064116B}"/>
              </a:ext>
            </a:extLst>
          </p:cNvPr>
          <p:cNvSpPr>
            <a:spLocks noGrp="1"/>
          </p:cNvSpPr>
          <p:nvPr>
            <p:ph idx="1"/>
          </p:nvPr>
        </p:nvSpPr>
        <p:spPr>
          <a:xfrm>
            <a:off x="373743" y="2700682"/>
            <a:ext cx="5557802" cy="3438859"/>
          </a:xfrm>
        </p:spPr>
        <p:txBody>
          <a:bodyPr vert="horz" lIns="91440" tIns="45720" rIns="91440" bIns="45720" rtlCol="0" anchor="t">
            <a:noAutofit/>
          </a:bodyPr>
          <a:lstStyle/>
          <a:p>
            <a:pPr algn="just"/>
            <a:r>
              <a:rPr lang="en-US" sz="2300" dirty="0">
                <a:ea typeface="+mn-lt"/>
                <a:cs typeface="+mn-lt"/>
              </a:rPr>
              <a:t>The ROC curve and the AUC (Area Under the Curve) provide an overview of the model's ability to discriminate between positive and negative classes, in our case an AUC of 76% means that the model correctly classifies 7 clients out of 10, part of the 7 will be those who are called to accept the offer and the other part will be those who risk refusing the offer.</a:t>
            </a:r>
            <a:endParaRPr lang="fr-FR" sz="2300" dirty="0"/>
          </a:p>
        </p:txBody>
      </p:sp>
      <p:pic>
        <p:nvPicPr>
          <p:cNvPr id="4" name="Espace réservé du contenu 3" descr="Une image contenant texte, capture d’écran, Police&#10;&#10;Description générée automatiquement">
            <a:extLst>
              <a:ext uri="{FF2B5EF4-FFF2-40B4-BE49-F238E27FC236}">
                <a16:creationId xmlns:a16="http://schemas.microsoft.com/office/drawing/2014/main" id="{C4D29CD6-5A0F-D4D5-1048-67919095D096}"/>
              </a:ext>
            </a:extLst>
          </p:cNvPr>
          <p:cNvPicPr>
            <a:picLocks noChangeAspect="1"/>
          </p:cNvPicPr>
          <p:nvPr/>
        </p:nvPicPr>
        <p:blipFill>
          <a:blip r:embed="rId3">
            <a:alphaModFix/>
          </a:blip>
          <a:stretch>
            <a:fillRect/>
          </a:stretch>
        </p:blipFill>
        <p:spPr>
          <a:xfrm>
            <a:off x="6091365" y="3425586"/>
            <a:ext cx="5549192" cy="2631155"/>
          </a:xfrm>
          <a:prstGeom prst="rect">
            <a:avLst/>
          </a:prstGeom>
        </p:spPr>
      </p:pic>
      <p:cxnSp>
        <p:nvCxnSpPr>
          <p:cNvPr id="17" name="Straight Connector 16">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5935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itre 1">
            <a:extLst>
              <a:ext uri="{FF2B5EF4-FFF2-40B4-BE49-F238E27FC236}">
                <a16:creationId xmlns:a16="http://schemas.microsoft.com/office/drawing/2014/main" id="{9F2CBB77-D358-5D08-20AF-4D348B761FC3}"/>
              </a:ext>
            </a:extLst>
          </p:cNvPr>
          <p:cNvSpPr>
            <a:spLocks noGrp="1"/>
          </p:cNvSpPr>
          <p:nvPr>
            <p:ph type="title"/>
          </p:nvPr>
        </p:nvSpPr>
        <p:spPr>
          <a:xfrm>
            <a:off x="482601" y="497182"/>
            <a:ext cx="11208655" cy="2251483"/>
          </a:xfrm>
        </p:spPr>
        <p:txBody>
          <a:bodyPr anchor="ctr">
            <a:normAutofit/>
          </a:bodyPr>
          <a:lstStyle/>
          <a:p>
            <a:pPr algn="ctr"/>
            <a:r>
              <a:rPr lang="fr-FR" dirty="0">
                <a:ea typeface="+mj-lt"/>
                <a:cs typeface="+mj-lt"/>
              </a:rPr>
              <a:t>Export Model with the 'pickle' package</a:t>
            </a:r>
            <a:endParaRPr lang="fr-FR" dirty="0"/>
          </a:p>
        </p:txBody>
      </p:sp>
      <p:cxnSp>
        <p:nvCxnSpPr>
          <p:cNvPr id="31" name="Straight Connector 12">
            <a:extLst>
              <a:ext uri="{FF2B5EF4-FFF2-40B4-BE49-F238E27FC236}">
                <a16:creationId xmlns:a16="http://schemas.microsoft.com/office/drawing/2014/main" id="{A7EA64D0-1FC1-41D1-9312-D2316443B1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Espace réservé du contenu 3" descr="Une image contenant texte, capture d’écran, Police, nombre&#10;&#10;Description générée automatiquement">
            <a:extLst>
              <a:ext uri="{FF2B5EF4-FFF2-40B4-BE49-F238E27FC236}">
                <a16:creationId xmlns:a16="http://schemas.microsoft.com/office/drawing/2014/main" id="{3A799451-7448-9C5F-F0D3-A001748B1CC1}"/>
              </a:ext>
            </a:extLst>
          </p:cNvPr>
          <p:cNvPicPr>
            <a:picLocks noChangeAspect="1"/>
          </p:cNvPicPr>
          <p:nvPr/>
        </p:nvPicPr>
        <p:blipFill rotWithShape="1">
          <a:blip r:embed="rId2">
            <a:alphaModFix/>
          </a:blip>
          <a:srcRect t="712" b="275"/>
          <a:stretch/>
        </p:blipFill>
        <p:spPr>
          <a:xfrm>
            <a:off x="590660" y="2936167"/>
            <a:ext cx="9720939" cy="3416928"/>
          </a:xfrm>
          <a:prstGeom prst="rect">
            <a:avLst/>
          </a:prstGeom>
        </p:spPr>
      </p:pic>
      <p:cxnSp>
        <p:nvCxnSpPr>
          <p:cNvPr id="33" name="Straight Connector 14">
            <a:extLst>
              <a:ext uri="{FF2B5EF4-FFF2-40B4-BE49-F238E27FC236}">
                <a16:creationId xmlns:a16="http://schemas.microsoft.com/office/drawing/2014/main" id="{4105C5B1-BB24-4A5C-87B3-3B75CD2594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16">
            <a:extLst>
              <a:ext uri="{FF2B5EF4-FFF2-40B4-BE49-F238E27FC236}">
                <a16:creationId xmlns:a16="http://schemas.microsoft.com/office/drawing/2014/main" id="{A1698572-1C65-478A-8670-BCFB6BD7CE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5421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ameaux et fleurs isolés sur une surface blanche">
            <a:extLst>
              <a:ext uri="{FF2B5EF4-FFF2-40B4-BE49-F238E27FC236}">
                <a16:creationId xmlns:a16="http://schemas.microsoft.com/office/drawing/2014/main" id="{19FC5B4C-CD22-B2EA-328A-AE3429813247}"/>
              </a:ext>
            </a:extLst>
          </p:cNvPr>
          <p:cNvPicPr>
            <a:picLocks noChangeAspect="1"/>
          </p:cNvPicPr>
          <p:nvPr/>
        </p:nvPicPr>
        <p:blipFill rotWithShape="1">
          <a:blip r:embed="rId3">
            <a:alphaModFix amt="40000"/>
          </a:blip>
          <a:srcRect t="19475" r="6" b="6"/>
          <a:stretch/>
        </p:blipFill>
        <p:spPr>
          <a:xfrm>
            <a:off x="20" y="10"/>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6" name="Titre 5">
            <a:extLst>
              <a:ext uri="{FF2B5EF4-FFF2-40B4-BE49-F238E27FC236}">
                <a16:creationId xmlns:a16="http://schemas.microsoft.com/office/drawing/2014/main" id="{C6500602-9249-A5BA-54F0-B8624ACA3CB1}"/>
              </a:ext>
            </a:extLst>
          </p:cNvPr>
          <p:cNvSpPr>
            <a:spLocks noGrp="1"/>
          </p:cNvSpPr>
          <p:nvPr>
            <p:ph type="ctrTitle"/>
          </p:nvPr>
        </p:nvSpPr>
        <p:spPr>
          <a:xfrm>
            <a:off x="482600" y="441789"/>
            <a:ext cx="11161668" cy="5365220"/>
          </a:xfrm>
        </p:spPr>
        <p:txBody>
          <a:bodyPr/>
          <a:lstStyle/>
          <a:p>
            <a:pPr algn="ctr"/>
            <a:r>
              <a:rPr lang="en-CA" sz="6000">
                <a:solidFill>
                  <a:schemeClr val="bg1"/>
                </a:solidFill>
              </a:rPr>
              <a:t>Data mining </a:t>
            </a:r>
            <a:br>
              <a:rPr lang="en-CA" sz="5000" dirty="0"/>
            </a:br>
            <a:endParaRPr lang="en-CA" sz="5000" b="1">
              <a:solidFill>
                <a:schemeClr val="bg1"/>
              </a:solidFill>
            </a:endParaRPr>
          </a:p>
          <a:p>
            <a:pPr algn="ctr"/>
            <a:r>
              <a:rPr lang="en-CA" sz="5000" dirty="0">
                <a:solidFill>
                  <a:schemeClr val="bg1"/>
                </a:solidFill>
              </a:rPr>
              <a:t>Objective :</a:t>
            </a:r>
          </a:p>
          <a:p>
            <a:pPr marL="285750" indent="-285750" algn="ctr">
              <a:buFont typeface="Arial"/>
              <a:buChar char="•"/>
            </a:pPr>
            <a:r>
              <a:rPr lang="en-CA" sz="4000" dirty="0">
                <a:solidFill>
                  <a:schemeClr val="bg1"/>
                </a:solidFill>
                <a:ea typeface="+mj-lt"/>
                <a:cs typeface="+mj-lt"/>
              </a:rPr>
              <a:t>Understand our data as best as possible</a:t>
            </a:r>
          </a:p>
          <a:p>
            <a:pPr algn="ctr"/>
            <a:endParaRPr lang="fr-FR" sz="5000" dirty="0">
              <a:solidFill>
                <a:schemeClr val="bg1"/>
              </a:solidFill>
            </a:endParaRPr>
          </a:p>
        </p:txBody>
      </p:sp>
    </p:spTree>
    <p:extLst>
      <p:ext uri="{BB962C8B-B14F-4D97-AF65-F5344CB8AC3E}">
        <p14:creationId xmlns:p14="http://schemas.microsoft.com/office/powerpoint/2010/main" val="29509361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ameaux et fleurs isolés sur une surface blanche">
            <a:extLst>
              <a:ext uri="{FF2B5EF4-FFF2-40B4-BE49-F238E27FC236}">
                <a16:creationId xmlns:a16="http://schemas.microsoft.com/office/drawing/2014/main" id="{19FC5B4C-CD22-B2EA-328A-AE3429813247}"/>
              </a:ext>
            </a:extLst>
          </p:cNvPr>
          <p:cNvPicPr>
            <a:picLocks noChangeAspect="1"/>
          </p:cNvPicPr>
          <p:nvPr/>
        </p:nvPicPr>
        <p:blipFill rotWithShape="1">
          <a:blip r:embed="rId3">
            <a:alphaModFix amt="40000"/>
          </a:blip>
          <a:srcRect t="19475" r="6" b="6"/>
          <a:stretch/>
        </p:blipFill>
        <p:spPr>
          <a:xfrm>
            <a:off x="20" y="10"/>
            <a:ext cx="12188932" cy="6857990"/>
          </a:xfrm>
          <a:prstGeom prst="rect">
            <a:avLst/>
          </a:prstGeom>
        </p:spPr>
      </p:pic>
      <p:sp>
        <p:nvSpPr>
          <p:cNvPr id="2" name="Titre 1"/>
          <p:cNvSpPr>
            <a:spLocks noGrp="1"/>
          </p:cNvSpPr>
          <p:nvPr>
            <p:ph type="ctrTitle"/>
          </p:nvPr>
        </p:nvSpPr>
        <p:spPr>
          <a:xfrm>
            <a:off x="482600" y="2513767"/>
            <a:ext cx="10497927" cy="2411420"/>
          </a:xfrm>
        </p:spPr>
        <p:txBody>
          <a:bodyPr rtlCol="0" anchor="t">
            <a:noAutofit/>
          </a:bodyPr>
          <a:lstStyle/>
          <a:p>
            <a:pPr algn="ctr"/>
            <a:r>
              <a:rPr lang="en-CA" sz="5400" dirty="0">
                <a:solidFill>
                  <a:srgbClr val="FFFFFF"/>
                </a:solidFill>
                <a:ea typeface="+mj-lt"/>
                <a:cs typeface="+mj-lt"/>
              </a:rPr>
              <a:t>Building the app, Creating the Git Repository and Deploying the Model</a:t>
            </a:r>
            <a:endParaRPr lang="fr-FR" sz="5400" dirty="0">
              <a:ea typeface="+mj-lt"/>
              <a:cs typeface="+mj-lt"/>
            </a:endParaRP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394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1BFFE289-5A04-8313-6F85-5AA6F9A20724}"/>
              </a:ext>
            </a:extLst>
          </p:cNvPr>
          <p:cNvSpPr>
            <a:spLocks noGrp="1"/>
          </p:cNvSpPr>
          <p:nvPr>
            <p:ph type="title"/>
          </p:nvPr>
        </p:nvSpPr>
        <p:spPr>
          <a:xfrm>
            <a:off x="482600" y="976160"/>
            <a:ext cx="3964251" cy="4708982"/>
          </a:xfrm>
        </p:spPr>
        <p:txBody>
          <a:bodyPr>
            <a:noAutofit/>
          </a:bodyPr>
          <a:lstStyle/>
          <a:p>
            <a:r>
              <a:rPr lang="fr-FR" sz="4500" dirty="0">
                <a:ea typeface="+mj-lt"/>
                <a:cs typeface="+mj-lt"/>
              </a:rPr>
              <a:t>IMPORTING ALL DATA CREATED FOR BUILDING THE MODEL</a:t>
            </a:r>
            <a:endParaRPr lang="fr-FR" sz="4500" dirty="0"/>
          </a:p>
        </p:txBody>
      </p:sp>
      <p:cxnSp>
        <p:nvCxnSpPr>
          <p:cNvPr id="13" name="Straight Connector 12">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Espace réservé du contenu 3" descr="Une image contenant texte, capture d’écran, Police&#10;&#10;Description générée automatiquement">
            <a:extLst>
              <a:ext uri="{FF2B5EF4-FFF2-40B4-BE49-F238E27FC236}">
                <a16:creationId xmlns:a16="http://schemas.microsoft.com/office/drawing/2014/main" id="{A9CCD760-5B92-905A-708A-7B30E10D0DFF}"/>
              </a:ext>
            </a:extLst>
          </p:cNvPr>
          <p:cNvPicPr>
            <a:picLocks noChangeAspect="1"/>
          </p:cNvPicPr>
          <p:nvPr/>
        </p:nvPicPr>
        <p:blipFill rotWithShape="1">
          <a:blip r:embed="rId2">
            <a:alphaModFix/>
          </a:blip>
          <a:srcRect t="-402" b="201"/>
          <a:stretch/>
        </p:blipFill>
        <p:spPr>
          <a:xfrm>
            <a:off x="5232314" y="556416"/>
            <a:ext cx="6499650" cy="5739604"/>
          </a:xfrm>
          <a:prstGeom prst="rect">
            <a:avLst/>
          </a:prstGeom>
        </p:spPr>
      </p:pic>
      <p:cxnSp>
        <p:nvCxnSpPr>
          <p:cNvPr id="15" name="Straight Connector 14">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96779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DA568B4-06BE-42A6-A5B6-A0FC251DAE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CC85BFE-0D03-41B5-87E4-5FA667FA55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7" name="Rectangle 1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Espace réservé du contenu 3" descr="Une image contenant texte, capture d’écran, affichage, logiciel&#10;&#10;Description générée automatiquement">
            <a:extLst>
              <a:ext uri="{FF2B5EF4-FFF2-40B4-BE49-F238E27FC236}">
                <a16:creationId xmlns:a16="http://schemas.microsoft.com/office/drawing/2014/main" id="{C1902D15-C08F-5B89-F808-11FF5C322BB2}"/>
              </a:ext>
            </a:extLst>
          </p:cNvPr>
          <p:cNvPicPr>
            <a:picLocks noGrp="1" noChangeAspect="1"/>
          </p:cNvPicPr>
          <p:nvPr>
            <p:ph idx="1"/>
          </p:nvPr>
        </p:nvPicPr>
        <p:blipFill rotWithShape="1">
          <a:blip r:embed="rId2"/>
          <a:srcRect b="-186"/>
          <a:stretch/>
        </p:blipFill>
        <p:spPr>
          <a:xfrm>
            <a:off x="54450" y="859979"/>
            <a:ext cx="12006924" cy="5988143"/>
          </a:xfrm>
          <a:prstGeom prst="rect">
            <a:avLst/>
          </a:prstGeom>
        </p:spPr>
      </p:pic>
      <p:sp>
        <p:nvSpPr>
          <p:cNvPr id="5" name="ZoneTexte 4">
            <a:extLst>
              <a:ext uri="{FF2B5EF4-FFF2-40B4-BE49-F238E27FC236}">
                <a16:creationId xmlns:a16="http://schemas.microsoft.com/office/drawing/2014/main" id="{4FCB4C99-7841-3781-B3F0-1142A9EBEC74}"/>
              </a:ext>
            </a:extLst>
          </p:cNvPr>
          <p:cNvSpPr txBox="1"/>
          <p:nvPr/>
        </p:nvSpPr>
        <p:spPr>
          <a:xfrm>
            <a:off x="-2721" y="0"/>
            <a:ext cx="12200162"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5000" dirty="0">
                <a:ea typeface="+mn-lt"/>
                <a:cs typeface="+mn-lt"/>
              </a:rPr>
              <a:t>PREDICTION FUNCTION</a:t>
            </a:r>
            <a:endParaRPr lang="fr-FR"/>
          </a:p>
        </p:txBody>
      </p:sp>
    </p:spTree>
    <p:extLst>
      <p:ext uri="{BB962C8B-B14F-4D97-AF65-F5344CB8AC3E}">
        <p14:creationId xmlns:p14="http://schemas.microsoft.com/office/powerpoint/2010/main" val="776355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0013F4-ED89-F592-641C-E3C66CE99A0F}"/>
              </a:ext>
            </a:extLst>
          </p:cNvPr>
          <p:cNvSpPr>
            <a:spLocks noGrp="1"/>
          </p:cNvSpPr>
          <p:nvPr>
            <p:ph type="title"/>
          </p:nvPr>
        </p:nvSpPr>
        <p:spPr>
          <a:xfrm>
            <a:off x="439057" y="532094"/>
            <a:ext cx="11211414" cy="742842"/>
          </a:xfrm>
        </p:spPr>
        <p:txBody>
          <a:bodyPr/>
          <a:lstStyle/>
          <a:p>
            <a:pPr algn="ctr"/>
            <a:r>
              <a:rPr lang="fr-FR" sz="3500" dirty="0">
                <a:ea typeface="+mj-lt"/>
                <a:cs typeface="+mj-lt"/>
              </a:rPr>
              <a:t>CONSTRAINT OF THE PREDICTION FUNCTION</a:t>
            </a:r>
            <a:endParaRPr lang="fr-FR" sz="3500" dirty="0"/>
          </a:p>
        </p:txBody>
      </p:sp>
      <p:pic>
        <p:nvPicPr>
          <p:cNvPr id="4" name="Espace réservé du contenu 3" descr="Une image contenant texte, capture d’écran, affichage, logiciel&#10;&#10;Description générée automatiquement">
            <a:extLst>
              <a:ext uri="{FF2B5EF4-FFF2-40B4-BE49-F238E27FC236}">
                <a16:creationId xmlns:a16="http://schemas.microsoft.com/office/drawing/2014/main" id="{1382B182-0DD4-4DD5-0899-1DD93D24D9DE}"/>
              </a:ext>
            </a:extLst>
          </p:cNvPr>
          <p:cNvPicPr>
            <a:picLocks noGrp="1" noChangeAspect="1"/>
          </p:cNvPicPr>
          <p:nvPr>
            <p:ph idx="1"/>
          </p:nvPr>
        </p:nvPicPr>
        <p:blipFill>
          <a:blip r:embed="rId2"/>
          <a:stretch>
            <a:fillRect/>
          </a:stretch>
        </p:blipFill>
        <p:spPr>
          <a:xfrm>
            <a:off x="443412" y="1271242"/>
            <a:ext cx="10868393" cy="3400034"/>
          </a:xfrm>
        </p:spPr>
      </p:pic>
      <p:pic>
        <p:nvPicPr>
          <p:cNvPr id="6" name="Image 5" descr="Une image contenant texte, capture d’écran, Police, Logiciel multimédia&#10;&#10;Description générée automatiquement">
            <a:extLst>
              <a:ext uri="{FF2B5EF4-FFF2-40B4-BE49-F238E27FC236}">
                <a16:creationId xmlns:a16="http://schemas.microsoft.com/office/drawing/2014/main" id="{4B1FF679-E4C3-877D-FD3B-129BB209396E}"/>
              </a:ext>
            </a:extLst>
          </p:cNvPr>
          <p:cNvPicPr>
            <a:picLocks noChangeAspect="1"/>
          </p:cNvPicPr>
          <p:nvPr/>
        </p:nvPicPr>
        <p:blipFill>
          <a:blip r:embed="rId3"/>
          <a:stretch>
            <a:fillRect/>
          </a:stretch>
        </p:blipFill>
        <p:spPr>
          <a:xfrm>
            <a:off x="436789" y="4773386"/>
            <a:ext cx="6398078" cy="1621971"/>
          </a:xfrm>
          <a:prstGeom prst="rect">
            <a:avLst/>
          </a:prstGeom>
        </p:spPr>
      </p:pic>
    </p:spTree>
    <p:extLst>
      <p:ext uri="{BB962C8B-B14F-4D97-AF65-F5344CB8AC3E}">
        <p14:creationId xmlns:p14="http://schemas.microsoft.com/office/powerpoint/2010/main" val="2407146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859079-C284-6EDD-D475-F3420C066AC0}"/>
              </a:ext>
            </a:extLst>
          </p:cNvPr>
          <p:cNvSpPr>
            <a:spLocks noGrp="1"/>
          </p:cNvSpPr>
          <p:nvPr>
            <p:ph type="title"/>
          </p:nvPr>
        </p:nvSpPr>
        <p:spPr>
          <a:xfrm>
            <a:off x="482600" y="510322"/>
            <a:ext cx="11178757" cy="1874955"/>
          </a:xfrm>
        </p:spPr>
        <p:txBody>
          <a:bodyPr/>
          <a:lstStyle/>
          <a:p>
            <a:pPr algn="ctr"/>
            <a:r>
              <a:rPr lang="fr-FR" dirty="0"/>
              <a:t>LINKS</a:t>
            </a:r>
          </a:p>
        </p:txBody>
      </p:sp>
      <p:sp>
        <p:nvSpPr>
          <p:cNvPr id="3" name="Espace réservé du contenu 2">
            <a:extLst>
              <a:ext uri="{FF2B5EF4-FFF2-40B4-BE49-F238E27FC236}">
                <a16:creationId xmlns:a16="http://schemas.microsoft.com/office/drawing/2014/main" id="{7E5DCC2F-A4EA-0383-00A1-2F5B37EDC287}"/>
              </a:ext>
            </a:extLst>
          </p:cNvPr>
          <p:cNvSpPr>
            <a:spLocks noGrp="1"/>
          </p:cNvSpPr>
          <p:nvPr>
            <p:ph idx="1"/>
          </p:nvPr>
        </p:nvSpPr>
        <p:spPr>
          <a:xfrm>
            <a:off x="591457" y="2762584"/>
            <a:ext cx="10506991" cy="2572721"/>
          </a:xfrm>
        </p:spPr>
        <p:txBody>
          <a:bodyPr vert="horz" lIns="91440" tIns="45720" rIns="91440" bIns="45720" rtlCol="0" anchor="t">
            <a:normAutofit/>
          </a:bodyPr>
          <a:lstStyle/>
          <a:p>
            <a:r>
              <a:rPr lang="en-CA" dirty="0">
                <a:ea typeface="+mn-lt"/>
                <a:cs typeface="+mn-lt"/>
              </a:rPr>
              <a:t>This is the link for my app :</a:t>
            </a:r>
            <a:endParaRPr lang="en-CA" dirty="0"/>
          </a:p>
          <a:p>
            <a:r>
              <a:rPr lang="en-CA" dirty="0">
                <a:ea typeface="+mn-lt"/>
                <a:cs typeface="+mn-lt"/>
                <a:hlinkClick r:id="rId2"/>
              </a:rPr>
              <a:t>https://predictive-analysis-of-acceptance-a-credit-card-offer.streamlit.app/</a:t>
            </a:r>
            <a:endParaRPr lang="en-CA" dirty="0"/>
          </a:p>
          <a:p>
            <a:endParaRPr lang="en-CA" dirty="0"/>
          </a:p>
          <a:p>
            <a:r>
              <a:rPr lang="en-CA" dirty="0">
                <a:ea typeface="+mn-lt"/>
                <a:cs typeface="+mn-lt"/>
              </a:rPr>
              <a:t>This is the link for my GitHub repository:</a:t>
            </a:r>
            <a:endParaRPr lang="en-CA" dirty="0"/>
          </a:p>
          <a:p>
            <a:r>
              <a:rPr lang="fr-FR" dirty="0">
                <a:ea typeface="+mn-lt"/>
                <a:cs typeface="+mn-lt"/>
                <a:hlinkClick r:id="rId3"/>
              </a:rPr>
              <a:t>https://github.com/douglaskom/credit_card_offer_acceptance_project</a:t>
            </a:r>
            <a:endParaRPr lang="fr-FR">
              <a:ea typeface="+mn-lt"/>
              <a:cs typeface="+mn-lt"/>
            </a:endParaRPr>
          </a:p>
          <a:p>
            <a:endParaRPr lang="fr-FR" dirty="0"/>
          </a:p>
        </p:txBody>
      </p:sp>
    </p:spTree>
    <p:extLst>
      <p:ext uri="{BB962C8B-B14F-4D97-AF65-F5344CB8AC3E}">
        <p14:creationId xmlns:p14="http://schemas.microsoft.com/office/powerpoint/2010/main" val="662021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ameaux et fleurs isolés sur une surface blanche">
            <a:extLst>
              <a:ext uri="{FF2B5EF4-FFF2-40B4-BE49-F238E27FC236}">
                <a16:creationId xmlns:a16="http://schemas.microsoft.com/office/drawing/2014/main" id="{19FC5B4C-CD22-B2EA-328A-AE3429813247}"/>
              </a:ext>
            </a:extLst>
          </p:cNvPr>
          <p:cNvPicPr>
            <a:picLocks noChangeAspect="1"/>
          </p:cNvPicPr>
          <p:nvPr/>
        </p:nvPicPr>
        <p:blipFill rotWithShape="1">
          <a:blip r:embed="rId3">
            <a:alphaModFix amt="40000"/>
          </a:blip>
          <a:srcRect t="19475" r="6" b="6"/>
          <a:stretch/>
        </p:blipFill>
        <p:spPr>
          <a:xfrm>
            <a:off x="20" y="10"/>
            <a:ext cx="12188932" cy="6857990"/>
          </a:xfrm>
          <a:prstGeom prst="rect">
            <a:avLst/>
          </a:prstGeom>
        </p:spPr>
      </p:pic>
      <p:sp>
        <p:nvSpPr>
          <p:cNvPr id="2" name="Titre 1"/>
          <p:cNvSpPr>
            <a:spLocks noGrp="1"/>
          </p:cNvSpPr>
          <p:nvPr>
            <p:ph type="ctrTitle"/>
          </p:nvPr>
        </p:nvSpPr>
        <p:spPr>
          <a:xfrm>
            <a:off x="258163" y="2429563"/>
            <a:ext cx="11383191" cy="2481537"/>
          </a:xfrm>
        </p:spPr>
        <p:txBody>
          <a:bodyPr rtlCol="0" anchor="t">
            <a:normAutofit/>
          </a:bodyPr>
          <a:lstStyle/>
          <a:p>
            <a:pPr algn="just"/>
            <a:r>
              <a:rPr lang="en-CA" sz="6000" dirty="0">
                <a:solidFill>
                  <a:srgbClr val="FFFFFF"/>
                </a:solidFill>
              </a:rPr>
              <a:t>Conclusion: </a:t>
            </a:r>
            <a:r>
              <a:rPr lang="en-CA" sz="4000" dirty="0">
                <a:solidFill>
                  <a:srgbClr val="FFFFFF"/>
                </a:solidFill>
                <a:ea typeface="+mj-lt"/>
                <a:cs typeface="+mj-lt"/>
              </a:rPr>
              <a:t>AUC score of 75% means that if we take 10 bank customers, the model will be able to correctly classify 7 of them.</a:t>
            </a:r>
            <a:endParaRPr lang="en-CA" sz="4000" dirty="0">
              <a:solidFill>
                <a:srgbClr val="FFFFFF"/>
              </a:solidFill>
            </a:endParaRP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4062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ameaux et fleurs isolés sur une surface blanche">
            <a:extLst>
              <a:ext uri="{FF2B5EF4-FFF2-40B4-BE49-F238E27FC236}">
                <a16:creationId xmlns:a16="http://schemas.microsoft.com/office/drawing/2014/main" id="{19FC5B4C-CD22-B2EA-328A-AE3429813247}"/>
              </a:ext>
            </a:extLst>
          </p:cNvPr>
          <p:cNvPicPr>
            <a:picLocks noChangeAspect="1"/>
          </p:cNvPicPr>
          <p:nvPr/>
        </p:nvPicPr>
        <p:blipFill rotWithShape="1">
          <a:blip r:embed="rId3">
            <a:alphaModFix amt="40000"/>
          </a:blip>
          <a:srcRect t="19475" r="6" b="6"/>
          <a:stretch/>
        </p:blipFill>
        <p:spPr>
          <a:xfrm>
            <a:off x="20" y="10"/>
            <a:ext cx="12188932" cy="6857990"/>
          </a:xfrm>
          <a:prstGeom prst="rect">
            <a:avLst/>
          </a:prstGeom>
        </p:spPr>
      </p:pic>
      <p:sp>
        <p:nvSpPr>
          <p:cNvPr id="2" name="Titre 1"/>
          <p:cNvSpPr>
            <a:spLocks noGrp="1"/>
          </p:cNvSpPr>
          <p:nvPr>
            <p:ph type="ctrTitle"/>
          </p:nvPr>
        </p:nvSpPr>
        <p:spPr>
          <a:xfrm>
            <a:off x="359335" y="2939590"/>
            <a:ext cx="11271132" cy="1817509"/>
          </a:xfrm>
        </p:spPr>
        <p:txBody>
          <a:bodyPr rtlCol="0" anchor="t">
            <a:normAutofit/>
          </a:bodyPr>
          <a:lstStyle/>
          <a:p>
            <a:pPr algn="ctr"/>
            <a:r>
              <a:rPr lang="en-CA" sz="6000" dirty="0">
                <a:solidFill>
                  <a:srgbClr val="FFFFFF"/>
                </a:solidFill>
                <a:ea typeface="+mj-lt"/>
                <a:cs typeface="+mj-lt"/>
              </a:rPr>
              <a:t>Questions and Answers</a:t>
            </a:r>
            <a:endParaRPr lang="fr-FR" dirty="0">
              <a:ea typeface="+mj-lt"/>
              <a:cs typeface="+mj-lt"/>
            </a:endParaRP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3190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ameaux et fleurs isolés sur une surface blanche">
            <a:extLst>
              <a:ext uri="{FF2B5EF4-FFF2-40B4-BE49-F238E27FC236}">
                <a16:creationId xmlns:a16="http://schemas.microsoft.com/office/drawing/2014/main" id="{19FC5B4C-CD22-B2EA-328A-AE3429813247}"/>
              </a:ext>
            </a:extLst>
          </p:cNvPr>
          <p:cNvPicPr>
            <a:picLocks noChangeAspect="1"/>
          </p:cNvPicPr>
          <p:nvPr/>
        </p:nvPicPr>
        <p:blipFill rotWithShape="1">
          <a:blip r:embed="rId3">
            <a:alphaModFix amt="40000"/>
          </a:blip>
          <a:srcRect t="19475" r="6" b="6"/>
          <a:stretch/>
        </p:blipFill>
        <p:spPr>
          <a:xfrm>
            <a:off x="20" y="10"/>
            <a:ext cx="12188932" cy="6857990"/>
          </a:xfrm>
          <a:prstGeom prst="rect">
            <a:avLst/>
          </a:prstGeom>
        </p:spPr>
      </p:pic>
      <p:sp>
        <p:nvSpPr>
          <p:cNvPr id="2" name="Titre 1"/>
          <p:cNvSpPr>
            <a:spLocks noGrp="1"/>
          </p:cNvSpPr>
          <p:nvPr>
            <p:ph type="ctrTitle"/>
          </p:nvPr>
        </p:nvSpPr>
        <p:spPr>
          <a:xfrm>
            <a:off x="482600" y="2289650"/>
            <a:ext cx="10497927" cy="1817509"/>
          </a:xfrm>
        </p:spPr>
        <p:txBody>
          <a:bodyPr rtlCol="0" anchor="t">
            <a:normAutofit/>
          </a:bodyPr>
          <a:lstStyle/>
          <a:p>
            <a:pPr algn="ctr"/>
            <a:r>
              <a:rPr lang="en-CA" sz="6000">
                <a:solidFill>
                  <a:srgbClr val="FFFFFF"/>
                </a:solidFill>
                <a:ea typeface="+mj-lt"/>
                <a:cs typeface="+mj-lt"/>
              </a:rPr>
              <a:t>Acknowledgements</a:t>
            </a:r>
            <a:endParaRPr lang="fr-F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6" name="Sous-titre 5">
            <a:extLst>
              <a:ext uri="{FF2B5EF4-FFF2-40B4-BE49-F238E27FC236}">
                <a16:creationId xmlns:a16="http://schemas.microsoft.com/office/drawing/2014/main" id="{C68BEF46-9249-E068-F956-38F1621561B8}"/>
              </a:ext>
            </a:extLst>
          </p:cNvPr>
          <p:cNvSpPr>
            <a:spLocks noGrp="1"/>
          </p:cNvSpPr>
          <p:nvPr>
            <p:ph type="subTitle" idx="1"/>
          </p:nvPr>
        </p:nvSpPr>
        <p:spPr>
          <a:xfrm>
            <a:off x="6197602" y="5126037"/>
            <a:ext cx="5430726" cy="1246611"/>
          </a:xfrm>
        </p:spPr>
        <p:txBody>
          <a:bodyPr vert="horz" lIns="91440" tIns="45720" rIns="91440" bIns="45720" rtlCol="0" anchor="t">
            <a:normAutofit fontScale="77500" lnSpcReduction="20000"/>
          </a:bodyPr>
          <a:lstStyle/>
          <a:p>
            <a:r>
              <a:rPr lang="fr-FR" dirty="0">
                <a:solidFill>
                  <a:schemeClr val="bg1"/>
                </a:solidFill>
              </a:rPr>
              <a:t>Contact:</a:t>
            </a:r>
          </a:p>
          <a:p>
            <a:r>
              <a:rPr lang="fr-FR" dirty="0">
                <a:solidFill>
                  <a:schemeClr val="bg1"/>
                </a:solidFill>
              </a:rPr>
              <a:t> Email address: </a:t>
            </a:r>
            <a:r>
              <a:rPr lang="fr-FR" dirty="0">
                <a:solidFill>
                  <a:schemeClr val="bg1"/>
                </a:solidFill>
                <a:hlinkClick r:id="rId4">
                  <a:extLst>
                    <a:ext uri="{A12FA001-AC4F-418D-AE19-62706E023703}">
                      <ahyp:hlinkClr xmlns:ahyp="http://schemas.microsoft.com/office/drawing/2018/hyperlinkcolor" val="tx"/>
                    </a:ext>
                  </a:extLst>
                </a:hlinkClick>
              </a:rPr>
              <a:t>kombopda@gmail.com</a:t>
            </a:r>
          </a:p>
          <a:p>
            <a:r>
              <a:rPr lang="fr-FR" err="1">
                <a:solidFill>
                  <a:schemeClr val="bg1"/>
                </a:solidFill>
                <a:ea typeface="+mn-lt"/>
                <a:cs typeface="+mn-lt"/>
              </a:rPr>
              <a:t>Linkedin</a:t>
            </a:r>
            <a:r>
              <a:rPr lang="fr-FR" dirty="0">
                <a:solidFill>
                  <a:schemeClr val="bg1"/>
                </a:solidFill>
                <a:ea typeface="+mn-lt"/>
                <a:cs typeface="+mn-lt"/>
              </a:rPr>
              <a:t> profil: www.linkedin.com/in/douglaskom</a:t>
            </a:r>
          </a:p>
        </p:txBody>
      </p:sp>
    </p:spTree>
    <p:extLst>
      <p:ext uri="{BB962C8B-B14F-4D97-AF65-F5344CB8AC3E}">
        <p14:creationId xmlns:p14="http://schemas.microsoft.com/office/powerpoint/2010/main" val="108845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1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2" name="Straight Connector 2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3" name="Straight Connector 22">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4" name="Rectangle 33">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658E542-255F-351C-B394-24175E8C2F02}"/>
              </a:ext>
            </a:extLst>
          </p:cNvPr>
          <p:cNvSpPr>
            <a:spLocks noGrp="1"/>
          </p:cNvSpPr>
          <p:nvPr>
            <p:ph type="title"/>
          </p:nvPr>
        </p:nvSpPr>
        <p:spPr>
          <a:xfrm>
            <a:off x="481007" y="696037"/>
            <a:ext cx="11148283" cy="2242333"/>
          </a:xfrm>
        </p:spPr>
        <p:txBody>
          <a:bodyPr vert="horz" lIns="91440" tIns="45720" rIns="91440" bIns="45720" rtlCol="0" anchor="ctr">
            <a:normAutofit/>
          </a:bodyPr>
          <a:lstStyle/>
          <a:p>
            <a:pPr algn="ctr">
              <a:lnSpc>
                <a:spcPct val="90000"/>
              </a:lnSpc>
            </a:pPr>
            <a:r>
              <a:rPr lang="en-US"/>
              <a:t>Importing Packages</a:t>
            </a:r>
            <a:endParaRPr lang="fr-FR"/>
          </a:p>
        </p:txBody>
      </p:sp>
      <p:cxnSp>
        <p:nvCxnSpPr>
          <p:cNvPr id="35" name="Straight Connector 26">
            <a:extLst>
              <a:ext uri="{FF2B5EF4-FFF2-40B4-BE49-F238E27FC236}">
                <a16:creationId xmlns:a16="http://schemas.microsoft.com/office/drawing/2014/main" id="{F89C6C02-EDA3-4D0B-9C4E-AAE0F2C7D5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0" name="Espace réservé du contenu 9" descr="Une image contenant texte, capture d’écran, Police&#10;&#10;Description générée automatiquement">
            <a:extLst>
              <a:ext uri="{FF2B5EF4-FFF2-40B4-BE49-F238E27FC236}">
                <a16:creationId xmlns:a16="http://schemas.microsoft.com/office/drawing/2014/main" id="{2224660D-F723-1D11-C46D-C665DFBB5653}"/>
              </a:ext>
            </a:extLst>
          </p:cNvPr>
          <p:cNvPicPr>
            <a:picLocks noGrp="1" noChangeAspect="1"/>
          </p:cNvPicPr>
          <p:nvPr>
            <p:ph idx="1"/>
          </p:nvPr>
        </p:nvPicPr>
        <p:blipFill>
          <a:blip r:embed="rId2">
            <a:alphaModFix/>
          </a:blip>
          <a:stretch>
            <a:fillRect/>
          </a:stretch>
        </p:blipFill>
        <p:spPr>
          <a:xfrm>
            <a:off x="691312" y="3116022"/>
            <a:ext cx="5271754" cy="3076787"/>
          </a:xfrm>
          <a:prstGeom prst="rect">
            <a:avLst/>
          </a:prstGeom>
        </p:spPr>
      </p:pic>
      <p:pic>
        <p:nvPicPr>
          <p:cNvPr id="14" name="Image 13" descr="Une image contenant texte, capture d’écran, Police, nombre&#10;&#10;Description générée automatiquement">
            <a:extLst>
              <a:ext uri="{FF2B5EF4-FFF2-40B4-BE49-F238E27FC236}">
                <a16:creationId xmlns:a16="http://schemas.microsoft.com/office/drawing/2014/main" id="{BF9003F1-208B-FDBC-2B21-C3234349FEC8}"/>
              </a:ext>
            </a:extLst>
          </p:cNvPr>
          <p:cNvPicPr>
            <a:picLocks noChangeAspect="1"/>
          </p:cNvPicPr>
          <p:nvPr/>
        </p:nvPicPr>
        <p:blipFill>
          <a:blip r:embed="rId3">
            <a:alphaModFix/>
          </a:blip>
          <a:stretch>
            <a:fillRect/>
          </a:stretch>
        </p:blipFill>
        <p:spPr>
          <a:xfrm>
            <a:off x="6098295" y="3119563"/>
            <a:ext cx="5531376" cy="3080437"/>
          </a:xfrm>
          <a:prstGeom prst="rect">
            <a:avLst/>
          </a:prstGeom>
        </p:spPr>
      </p:pic>
      <p:cxnSp>
        <p:nvCxnSpPr>
          <p:cNvPr id="31" name="Straight Connector 30">
            <a:extLst>
              <a:ext uri="{FF2B5EF4-FFF2-40B4-BE49-F238E27FC236}">
                <a16:creationId xmlns:a16="http://schemas.microsoft.com/office/drawing/2014/main" id="{06660E41-71CE-4FFE-9511-E9964B388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25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itre 1">
            <a:extLst>
              <a:ext uri="{FF2B5EF4-FFF2-40B4-BE49-F238E27FC236}">
                <a16:creationId xmlns:a16="http://schemas.microsoft.com/office/drawing/2014/main" id="{855746E3-C96D-BE8F-6B1E-EB3BA551AACA}"/>
              </a:ext>
            </a:extLst>
          </p:cNvPr>
          <p:cNvSpPr>
            <a:spLocks noGrp="1"/>
          </p:cNvSpPr>
          <p:nvPr>
            <p:ph type="title"/>
          </p:nvPr>
        </p:nvSpPr>
        <p:spPr>
          <a:xfrm>
            <a:off x="482602" y="439532"/>
            <a:ext cx="11140582" cy="1160767"/>
          </a:xfrm>
        </p:spPr>
        <p:txBody>
          <a:bodyPr anchor="ctr">
            <a:normAutofit/>
          </a:bodyPr>
          <a:lstStyle/>
          <a:p>
            <a:pPr algn="ctr"/>
            <a:r>
              <a:rPr lang="fr-FR" err="1">
                <a:ea typeface="+mj-lt"/>
                <a:cs typeface="+mj-lt"/>
              </a:rPr>
              <a:t>Loading</a:t>
            </a:r>
            <a:r>
              <a:rPr lang="fr-FR" dirty="0">
                <a:ea typeface="+mj-lt"/>
                <a:cs typeface="+mj-lt"/>
              </a:rPr>
              <a:t> Data</a:t>
            </a:r>
            <a:endParaRPr lang="fr-FR" dirty="0"/>
          </a:p>
        </p:txBody>
      </p:sp>
      <p:cxnSp>
        <p:nvCxnSpPr>
          <p:cNvPr id="61" name="Straight Connector 15">
            <a:extLst>
              <a:ext uri="{FF2B5EF4-FFF2-40B4-BE49-F238E27FC236}">
                <a16:creationId xmlns:a16="http://schemas.microsoft.com/office/drawing/2014/main" id="{F00AD4F8-E8E5-4783-B7A9-DBB6EF2611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2" name="Content Placeholder 10">
            <a:extLst>
              <a:ext uri="{FF2B5EF4-FFF2-40B4-BE49-F238E27FC236}">
                <a16:creationId xmlns:a16="http://schemas.microsoft.com/office/drawing/2014/main" id="{7C907202-F455-0A01-77DF-424D87AE0D2C}"/>
              </a:ext>
            </a:extLst>
          </p:cNvPr>
          <p:cNvSpPr>
            <a:spLocks noGrp="1"/>
          </p:cNvSpPr>
          <p:nvPr>
            <p:ph idx="1"/>
          </p:nvPr>
        </p:nvSpPr>
        <p:spPr>
          <a:xfrm>
            <a:off x="399864" y="1598636"/>
            <a:ext cx="11124208" cy="806602"/>
          </a:xfrm>
        </p:spPr>
        <p:txBody>
          <a:bodyPr anchor="ctr">
            <a:normAutofit/>
          </a:bodyPr>
          <a:lstStyle/>
          <a:p>
            <a:pPr algn="ctr"/>
            <a:r>
              <a:rPr lang="en-US" sz="2000" dirty="0">
                <a:ea typeface="+mn-lt"/>
                <a:cs typeface="+mn-lt"/>
              </a:rPr>
              <a:t>Data Source:  </a:t>
            </a:r>
            <a:r>
              <a:rPr lang="en-US" sz="2000" dirty="0">
                <a:ea typeface="+mn-lt"/>
                <a:cs typeface="+mn-lt"/>
                <a:hlinkClick r:id="rId2"/>
              </a:rPr>
              <a:t>https://data.world/gautam2510/credit-card-dataset</a:t>
            </a:r>
            <a:r>
              <a:rPr lang="en-US" sz="2000" dirty="0">
                <a:ea typeface="+mn-lt"/>
                <a:cs typeface="+mn-lt"/>
              </a:rPr>
              <a:t> </a:t>
            </a:r>
            <a:endParaRPr lang="fr-FR"/>
          </a:p>
        </p:txBody>
      </p:sp>
      <p:cxnSp>
        <p:nvCxnSpPr>
          <p:cNvPr id="63" name="Straight Connector 17">
            <a:extLst>
              <a:ext uri="{FF2B5EF4-FFF2-40B4-BE49-F238E27FC236}">
                <a16:creationId xmlns:a16="http://schemas.microsoft.com/office/drawing/2014/main" id="{4105C5B1-BB24-4A5C-87B3-3B75CD2594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Espace réservé du contenu 6" descr="Une image contenant texte, capture d’écran, nombre, Police&#10;&#10;Description générée automatiquement">
            <a:extLst>
              <a:ext uri="{FF2B5EF4-FFF2-40B4-BE49-F238E27FC236}">
                <a16:creationId xmlns:a16="http://schemas.microsoft.com/office/drawing/2014/main" id="{3BF9B73A-14C9-E1FE-45CE-326C78AA65B3}"/>
              </a:ext>
            </a:extLst>
          </p:cNvPr>
          <p:cNvPicPr>
            <a:picLocks noChangeAspect="1"/>
          </p:cNvPicPr>
          <p:nvPr/>
        </p:nvPicPr>
        <p:blipFill>
          <a:blip r:embed="rId3">
            <a:alphaModFix/>
          </a:blip>
          <a:stretch>
            <a:fillRect/>
          </a:stretch>
        </p:blipFill>
        <p:spPr>
          <a:xfrm>
            <a:off x="486599" y="2250073"/>
            <a:ext cx="10944295" cy="4068151"/>
          </a:xfrm>
          <a:prstGeom prst="rect">
            <a:avLst/>
          </a:prstGeom>
        </p:spPr>
      </p:pic>
      <p:cxnSp>
        <p:nvCxnSpPr>
          <p:cNvPr id="64" name="Straight Connector 19">
            <a:extLst>
              <a:ext uri="{FF2B5EF4-FFF2-40B4-BE49-F238E27FC236}">
                <a16:creationId xmlns:a16="http://schemas.microsoft.com/office/drawing/2014/main" id="{30B47AB4-2CE5-448F-8623-C07F28D2C9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900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9AEAED-13DA-6B2F-8DC4-98CC3AC82BFC}"/>
              </a:ext>
            </a:extLst>
          </p:cNvPr>
          <p:cNvSpPr>
            <a:spLocks noGrp="1"/>
          </p:cNvSpPr>
          <p:nvPr>
            <p:ph type="title"/>
          </p:nvPr>
        </p:nvSpPr>
        <p:spPr>
          <a:xfrm>
            <a:off x="484632" y="592042"/>
            <a:ext cx="4287393" cy="2836958"/>
          </a:xfrm>
        </p:spPr>
        <p:txBody>
          <a:bodyPr vert="horz" lIns="91440" tIns="45720" rIns="91440" bIns="45720" rtlCol="0" anchor="ctr">
            <a:normAutofit fontScale="90000"/>
          </a:bodyPr>
          <a:lstStyle/>
          <a:p>
            <a:r>
              <a:rPr lang="en-US" sz="6600"/>
              <a:t>Data Description</a:t>
            </a:r>
          </a:p>
        </p:txBody>
      </p:sp>
      <p:sp>
        <p:nvSpPr>
          <p:cNvPr id="104" name="Espace réservé du contenu 2">
            <a:extLst>
              <a:ext uri="{FF2B5EF4-FFF2-40B4-BE49-F238E27FC236}">
                <a16:creationId xmlns:a16="http://schemas.microsoft.com/office/drawing/2014/main" id="{D2274D8A-4BF8-EC7F-8A22-BB8658E709BC}"/>
              </a:ext>
            </a:extLst>
          </p:cNvPr>
          <p:cNvSpPr>
            <a:spLocks noGrp="1"/>
          </p:cNvSpPr>
          <p:nvPr>
            <p:ph idx="1"/>
          </p:nvPr>
        </p:nvSpPr>
        <p:spPr>
          <a:xfrm>
            <a:off x="4764624" y="483004"/>
            <a:ext cx="6865047" cy="5861003"/>
          </a:xfrm>
        </p:spPr>
        <p:txBody>
          <a:bodyPr vert="horz" lIns="91440" tIns="45720" rIns="91440" bIns="45720" rtlCol="0" anchor="ctr">
            <a:noAutofit/>
          </a:bodyPr>
          <a:lstStyle/>
          <a:p>
            <a:pPr>
              <a:lnSpc>
                <a:spcPct val="90000"/>
              </a:lnSpc>
            </a:pPr>
            <a:r>
              <a:rPr lang="en-US" sz="1200" b="1" i="0" dirty="0"/>
              <a:t>The independent variables recorded for these clients are as follows:</a:t>
            </a:r>
          </a:p>
          <a:p>
            <a:pPr>
              <a:lnSpc>
                <a:spcPct val="90000"/>
              </a:lnSpc>
            </a:pPr>
            <a:r>
              <a:rPr lang="en-US" sz="1200" b="1" i="0" dirty="0"/>
              <a:t>Customer Number</a:t>
            </a:r>
            <a:r>
              <a:rPr lang="en-US" sz="1200" i="0" dirty="0"/>
              <a:t>: Unique identifier for each customer. (Integer)</a:t>
            </a:r>
          </a:p>
          <a:p>
            <a:pPr>
              <a:lnSpc>
                <a:spcPct val="90000"/>
              </a:lnSpc>
            </a:pPr>
            <a:r>
              <a:rPr lang="en-US" sz="1200" b="1" i="0" dirty="0"/>
              <a:t>Reward</a:t>
            </a:r>
            <a:r>
              <a:rPr lang="en-US" sz="1200" i="0" dirty="0"/>
              <a:t>: The type of reward offered with the credit card. (String)</a:t>
            </a:r>
          </a:p>
          <a:p>
            <a:pPr>
              <a:lnSpc>
                <a:spcPct val="90000"/>
              </a:lnSpc>
            </a:pPr>
            <a:r>
              <a:rPr lang="en-US" sz="1200" b="1" i="0" dirty="0"/>
              <a:t>Mailer Type</a:t>
            </a:r>
            <a:r>
              <a:rPr lang="en-US" sz="1200" i="0" dirty="0"/>
              <a:t>: The type of mailer used to send the offer. (String)</a:t>
            </a:r>
          </a:p>
          <a:p>
            <a:pPr>
              <a:lnSpc>
                <a:spcPct val="90000"/>
              </a:lnSpc>
            </a:pPr>
            <a:r>
              <a:rPr lang="en-US" sz="1200" b="1" i="0" dirty="0"/>
              <a:t>Income Leve</a:t>
            </a:r>
            <a:r>
              <a:rPr lang="en-US" sz="1200" i="0" dirty="0"/>
              <a:t>l: The customer’s income level. (String)</a:t>
            </a:r>
          </a:p>
          <a:p>
            <a:pPr>
              <a:lnSpc>
                <a:spcPct val="90000"/>
              </a:lnSpc>
            </a:pPr>
            <a:r>
              <a:rPr lang="en-US" sz="1200" b="1" i="0" dirty="0"/>
              <a:t>#Bank Accounts Ope</a:t>
            </a:r>
            <a:r>
              <a:rPr lang="en-US" sz="1200" i="0" dirty="0"/>
              <a:t>n: How many bank accounts does a customer have open? (Integer)</a:t>
            </a:r>
          </a:p>
          <a:p>
            <a:pPr>
              <a:lnSpc>
                <a:spcPct val="90000"/>
              </a:lnSpc>
            </a:pPr>
            <a:r>
              <a:rPr lang="en-US" sz="1200" b="1" i="0" dirty="0"/>
              <a:t>Overdraft Protection</a:t>
            </a:r>
            <a:r>
              <a:rPr lang="en-US" sz="1200" i="0" dirty="0"/>
              <a:t>: Whether or not a customer has overdraft protection on their account(s). (Boolean)</a:t>
            </a:r>
          </a:p>
          <a:p>
            <a:pPr>
              <a:lnSpc>
                <a:spcPct val="90000"/>
              </a:lnSpc>
            </a:pPr>
            <a:r>
              <a:rPr lang="en-US" sz="1200" b="1" i="0" dirty="0"/>
              <a:t>Credit Rating</a:t>
            </a:r>
            <a:r>
              <a:rPr lang="en-US" sz="1200" i="0" dirty="0"/>
              <a:t>: A rating based on how well a customer's payment record reflects their ability and willingness to repay debt under terms accepted by creditors. (String)</a:t>
            </a:r>
          </a:p>
          <a:p>
            <a:pPr>
              <a:lnSpc>
                <a:spcPct val="90000"/>
              </a:lnSpc>
            </a:pPr>
            <a:r>
              <a:rPr lang="en-US" sz="1200" b="1" i="0" dirty="0"/>
              <a:t>#Credit Cards Held</a:t>
            </a:r>
            <a:r>
              <a:rPr lang="en-US" sz="1200" i="0" dirty="0"/>
              <a:t>: How many credit cards does this user currently hold? (Integer)</a:t>
            </a:r>
          </a:p>
          <a:p>
            <a:pPr>
              <a:lnSpc>
                <a:spcPct val="90000"/>
              </a:lnSpc>
            </a:pPr>
            <a:r>
              <a:rPr lang="en-US" sz="1200" b="1" i="0" dirty="0"/>
              <a:t>#Homes Owned</a:t>
            </a:r>
            <a:r>
              <a:rPr lang="en-US" sz="1200" i="0" dirty="0"/>
              <a:t>: How many homes does this user own? (Integer)</a:t>
            </a:r>
          </a:p>
          <a:p>
            <a:pPr>
              <a:lnSpc>
                <a:spcPct val="90000"/>
              </a:lnSpc>
            </a:pPr>
            <a:r>
              <a:rPr lang="en-US" sz="1200" b="1" i="0" dirty="0"/>
              <a:t>Household Size</a:t>
            </a:r>
            <a:r>
              <a:rPr lang="en-US" sz="1200" i="0" dirty="0"/>
              <a:t>: Size of household that this person belongs is kept track of. (Integer)</a:t>
            </a:r>
          </a:p>
          <a:p>
            <a:pPr>
              <a:lnSpc>
                <a:spcPct val="90000"/>
              </a:lnSpc>
            </a:pPr>
            <a:r>
              <a:rPr lang="en-US" sz="1200" b="1" i="0" dirty="0"/>
              <a:t>Own Your Home</a:t>
            </a:r>
            <a:r>
              <a:rPr lang="en-US" sz="1200" i="0" dirty="0"/>
              <a:t>: Whether or not a particular user owns their home. (Boolean)</a:t>
            </a:r>
          </a:p>
          <a:p>
            <a:pPr>
              <a:lnSpc>
                <a:spcPct val="90000"/>
              </a:lnSpc>
            </a:pPr>
            <a:r>
              <a:rPr lang="en-US" sz="1200" b="1" i="0" dirty="0"/>
              <a:t>Average Balance</a:t>
            </a:r>
            <a:r>
              <a:rPr lang="en-US" sz="1200" i="0" dirty="0"/>
              <a:t>: Average balance across all accounts. (Float)</a:t>
            </a:r>
          </a:p>
          <a:p>
            <a:pPr>
              <a:lnSpc>
                <a:spcPct val="90000"/>
              </a:lnSpc>
            </a:pPr>
            <a:r>
              <a:rPr lang="en-US" sz="1200" b="1" i="0" dirty="0"/>
              <a:t>Q1 Balance</a:t>
            </a:r>
            <a:r>
              <a:rPr lang="en-US" sz="1200" i="0" dirty="0"/>
              <a:t>: The customers balance in each quarter throughout an entire year. (Float)</a:t>
            </a:r>
          </a:p>
          <a:p>
            <a:pPr>
              <a:lnSpc>
                <a:spcPct val="90000"/>
              </a:lnSpc>
            </a:pPr>
            <a:r>
              <a:rPr lang="en-US" sz="1200" b="1" i="0" dirty="0"/>
              <a:t>Q2 Balance</a:t>
            </a:r>
            <a:r>
              <a:rPr lang="en-US" sz="1200" i="0" dirty="0"/>
              <a:t>: The customers balance in each quarter throughout an entire year. (Float)</a:t>
            </a:r>
          </a:p>
          <a:p>
            <a:pPr>
              <a:lnSpc>
                <a:spcPct val="90000"/>
              </a:lnSpc>
            </a:pPr>
            <a:r>
              <a:rPr lang="en-US" sz="1200" b="1" i="0" dirty="0"/>
              <a:t>Q3 Balance</a:t>
            </a:r>
            <a:r>
              <a:rPr lang="en-US" sz="1200" i="0" dirty="0"/>
              <a:t>: The customers balance in each quarter throughout an entire year. (Float)</a:t>
            </a:r>
          </a:p>
          <a:p>
            <a:pPr>
              <a:lnSpc>
                <a:spcPct val="90000"/>
              </a:lnSpc>
            </a:pPr>
            <a:r>
              <a:rPr lang="en-US" sz="1200" b="1" i="0" dirty="0"/>
              <a:t>Q4 Balance</a:t>
            </a:r>
            <a:r>
              <a:rPr lang="en-US" sz="1200" i="0" dirty="0"/>
              <a:t>: The customers balance in each quarter throughout an entire year. (Float)</a:t>
            </a:r>
          </a:p>
          <a:p>
            <a:pPr>
              <a:lnSpc>
                <a:spcPct val="90000"/>
              </a:lnSpc>
            </a:pPr>
            <a:r>
              <a:rPr lang="en-US" sz="1200" b="1" i="0" dirty="0"/>
              <a:t>The target variable is:</a:t>
            </a:r>
          </a:p>
          <a:p>
            <a:pPr>
              <a:lnSpc>
                <a:spcPct val="90000"/>
              </a:lnSpc>
            </a:pPr>
            <a:r>
              <a:rPr lang="en-US" sz="1200" b="1" i="0" dirty="0"/>
              <a:t>Offer Accepted</a:t>
            </a:r>
            <a:r>
              <a:rPr lang="en-US" sz="1200" i="0" dirty="0"/>
              <a:t>: Whether or not the customer accepted the offer. (Boolean)</a:t>
            </a:r>
          </a:p>
        </p:txBody>
      </p:sp>
      <p:sp>
        <p:nvSpPr>
          <p:cNvPr id="225" name="Espace réservé du contenu 224">
            <a:extLst>
              <a:ext uri="{FF2B5EF4-FFF2-40B4-BE49-F238E27FC236}">
                <a16:creationId xmlns:a16="http://schemas.microsoft.com/office/drawing/2014/main" id="{9290ADE2-67D3-9183-953A-8E02CBC14BE4}"/>
              </a:ext>
            </a:extLst>
          </p:cNvPr>
          <p:cNvSpPr>
            <a:spLocks noGrp="1"/>
          </p:cNvSpPr>
          <p:nvPr>
            <p:ph type="body" sz="half" idx="2"/>
          </p:nvPr>
        </p:nvSpPr>
        <p:spPr/>
        <p:txBody>
          <a:bodyPr vert="horz" lIns="91440" tIns="45720" rIns="91440" bIns="45720" rtlCol="0" anchor="t">
            <a:noAutofit/>
          </a:bodyPr>
          <a:lstStyle/>
          <a:p>
            <a:r>
              <a:rPr lang="en-CA" sz="1800" i="0" dirty="0">
                <a:ea typeface="+mn-lt"/>
                <a:cs typeface="+mn-lt"/>
              </a:rPr>
              <a:t>This dataset ("creditcardmarketing-bbm.csv") contains the results of a credit card offer campaign carried out by a bank, with the decision that the customers of that bank made: acceptance or refusal. The overview of the structure, definition and format of the data will be presented to you below:</a:t>
            </a:r>
            <a:endParaRPr lang="en-CA" sz="1800" dirty="0">
              <a:ea typeface="+mn-lt"/>
              <a:cs typeface="+mn-lt"/>
            </a:endParaRPr>
          </a:p>
        </p:txBody>
      </p:sp>
    </p:spTree>
    <p:extLst>
      <p:ext uri="{BB962C8B-B14F-4D97-AF65-F5344CB8AC3E}">
        <p14:creationId xmlns:p14="http://schemas.microsoft.com/office/powerpoint/2010/main" val="127020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1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0" name="Straight Connector 1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1" name="Rectangle 3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932614D-DB42-EBD4-DBE4-E38EA6FD26C2}"/>
              </a:ext>
            </a:extLst>
          </p:cNvPr>
          <p:cNvSpPr>
            <a:spLocks noGrp="1"/>
          </p:cNvSpPr>
          <p:nvPr>
            <p:ph type="title"/>
          </p:nvPr>
        </p:nvSpPr>
        <p:spPr>
          <a:xfrm>
            <a:off x="461137" y="493195"/>
            <a:ext cx="11119117" cy="1793977"/>
          </a:xfrm>
        </p:spPr>
        <p:txBody>
          <a:bodyPr vert="horz" lIns="91440" tIns="45720" rIns="91440" bIns="45720" rtlCol="0" anchor="ctr">
            <a:normAutofit/>
          </a:bodyPr>
          <a:lstStyle/>
          <a:p>
            <a:pPr algn="ctr">
              <a:lnSpc>
                <a:spcPct val="90000"/>
              </a:lnSpc>
            </a:pPr>
            <a:r>
              <a:rPr lang="en-US" sz="6100"/>
              <a:t>Evaluating Data Quality</a:t>
            </a:r>
            <a:endParaRPr lang="fr-FR"/>
          </a:p>
        </p:txBody>
      </p:sp>
      <p:cxnSp>
        <p:nvCxnSpPr>
          <p:cNvPr id="32" name="Straight Connector 16">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18">
            <a:extLst>
              <a:ext uri="{FF2B5EF4-FFF2-40B4-BE49-F238E27FC236}">
                <a16:creationId xmlns:a16="http://schemas.microsoft.com/office/drawing/2014/main" id="{4105C5B1-BB24-4A5C-87B3-3B75CD2594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9074"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Espace réservé du contenu 4" descr="Une image contenant texte, menu, capture d’écran, Police&#10;&#10;Description générée automatiquement">
            <a:extLst>
              <a:ext uri="{FF2B5EF4-FFF2-40B4-BE49-F238E27FC236}">
                <a16:creationId xmlns:a16="http://schemas.microsoft.com/office/drawing/2014/main" id="{F0E24695-FEC2-EC44-6807-387C5824F0A5}"/>
              </a:ext>
            </a:extLst>
          </p:cNvPr>
          <p:cNvPicPr>
            <a:picLocks noGrp="1" noChangeAspect="1"/>
          </p:cNvPicPr>
          <p:nvPr>
            <p:ph idx="1"/>
          </p:nvPr>
        </p:nvPicPr>
        <p:blipFill>
          <a:blip r:embed="rId2">
            <a:alphaModFix/>
          </a:blip>
          <a:stretch>
            <a:fillRect/>
          </a:stretch>
        </p:blipFill>
        <p:spPr>
          <a:xfrm>
            <a:off x="474416" y="2305648"/>
            <a:ext cx="3694965" cy="4107254"/>
          </a:xfrm>
          <a:prstGeom prst="rect">
            <a:avLst/>
          </a:prstGeom>
        </p:spPr>
      </p:pic>
      <p:pic>
        <p:nvPicPr>
          <p:cNvPr id="6" name="Image 5" descr="Une image contenant texte, capture d’écran, nombre, Police&#10;&#10;Description générée automatiquement">
            <a:extLst>
              <a:ext uri="{FF2B5EF4-FFF2-40B4-BE49-F238E27FC236}">
                <a16:creationId xmlns:a16="http://schemas.microsoft.com/office/drawing/2014/main" id="{D0E1B4E6-C407-0866-ED6F-EAF4271C95BB}"/>
              </a:ext>
            </a:extLst>
          </p:cNvPr>
          <p:cNvPicPr>
            <a:picLocks noChangeAspect="1"/>
          </p:cNvPicPr>
          <p:nvPr/>
        </p:nvPicPr>
        <p:blipFill>
          <a:blip r:embed="rId3">
            <a:alphaModFix/>
          </a:blip>
          <a:stretch>
            <a:fillRect/>
          </a:stretch>
        </p:blipFill>
        <p:spPr>
          <a:xfrm>
            <a:off x="4492194" y="2301553"/>
            <a:ext cx="7083951" cy="4104709"/>
          </a:xfrm>
          <a:prstGeom prst="rect">
            <a:avLst/>
          </a:prstGeom>
        </p:spPr>
      </p:pic>
      <p:cxnSp>
        <p:nvCxnSpPr>
          <p:cNvPr id="34" name="Straight Connector 20">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206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40" name="Rectangle 39">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D92872E-136A-889D-64EA-7F96F1DAB528}"/>
              </a:ext>
            </a:extLst>
          </p:cNvPr>
          <p:cNvSpPr>
            <a:spLocks noGrp="1"/>
          </p:cNvSpPr>
          <p:nvPr>
            <p:ph type="title"/>
          </p:nvPr>
        </p:nvSpPr>
        <p:spPr>
          <a:xfrm>
            <a:off x="481008" y="434561"/>
            <a:ext cx="2982972" cy="2642708"/>
          </a:xfrm>
        </p:spPr>
        <p:txBody>
          <a:bodyPr vert="horz" lIns="91440" tIns="45720" rIns="91440" bIns="45720" rtlCol="0" anchor="b">
            <a:normAutofit fontScale="90000"/>
          </a:bodyPr>
          <a:lstStyle/>
          <a:p>
            <a:pPr>
              <a:lnSpc>
                <a:spcPct val="90000"/>
              </a:lnSpc>
            </a:pPr>
            <a:r>
              <a:rPr lang="en-US" sz="5100" dirty="0"/>
              <a:t>Univariate Analysis of Qualitative Variables</a:t>
            </a:r>
          </a:p>
        </p:txBody>
      </p:sp>
      <p:pic>
        <p:nvPicPr>
          <p:cNvPr id="11" name="Image 10" descr="Une image contenant texte, capture d’écran, diagramme, cercle&#10;&#10;Description générée automatiquement">
            <a:extLst>
              <a:ext uri="{FF2B5EF4-FFF2-40B4-BE49-F238E27FC236}">
                <a16:creationId xmlns:a16="http://schemas.microsoft.com/office/drawing/2014/main" id="{12CFFED4-673A-C675-258D-5727CA57F032}"/>
              </a:ext>
            </a:extLst>
          </p:cNvPr>
          <p:cNvPicPr>
            <a:picLocks noChangeAspect="1"/>
          </p:cNvPicPr>
          <p:nvPr/>
        </p:nvPicPr>
        <p:blipFill rotWithShape="1">
          <a:blip r:embed="rId2">
            <a:alphaModFix/>
          </a:blip>
          <a:srcRect l="-993" t="498" r="5160" b="-3294"/>
          <a:stretch/>
        </p:blipFill>
        <p:spPr>
          <a:xfrm>
            <a:off x="8529337" y="491218"/>
            <a:ext cx="3101951" cy="2979973"/>
          </a:xfrm>
          <a:prstGeom prst="rect">
            <a:avLst/>
          </a:prstGeom>
        </p:spPr>
      </p:pic>
      <p:cxnSp>
        <p:nvCxnSpPr>
          <p:cNvPr id="42" name="Straight Connector 41">
            <a:extLst>
              <a:ext uri="{FF2B5EF4-FFF2-40B4-BE49-F238E27FC236}">
                <a16:creationId xmlns:a16="http://schemas.microsoft.com/office/drawing/2014/main" id="{B54D96AB-F687-436F-A2B9-59B58955C8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2" name="Image 11" descr="Une image contenant texte, capture d’écran, diagramme, Police&#10;&#10;Description générée automatiquement">
            <a:extLst>
              <a:ext uri="{FF2B5EF4-FFF2-40B4-BE49-F238E27FC236}">
                <a16:creationId xmlns:a16="http://schemas.microsoft.com/office/drawing/2014/main" id="{04CA9155-5953-4AF0-883F-F9567A160DA3}"/>
              </a:ext>
            </a:extLst>
          </p:cNvPr>
          <p:cNvPicPr>
            <a:picLocks noChangeAspect="1"/>
          </p:cNvPicPr>
          <p:nvPr/>
        </p:nvPicPr>
        <p:blipFill rotWithShape="1">
          <a:blip r:embed="rId3">
            <a:alphaModFix/>
          </a:blip>
          <a:srcRect l="-1761" t="-388" r="10563" b="-388"/>
          <a:stretch/>
        </p:blipFill>
        <p:spPr>
          <a:xfrm>
            <a:off x="5751959" y="3420280"/>
            <a:ext cx="2780185" cy="2791464"/>
          </a:xfrm>
          <a:prstGeom prst="rect">
            <a:avLst/>
          </a:prstGeom>
        </p:spPr>
      </p:pic>
      <p:pic>
        <p:nvPicPr>
          <p:cNvPr id="7" name="Image 6" descr="Une image contenant texte, cercle, capture d’écran, diagramme&#10;&#10;Description générée automatiquement">
            <a:extLst>
              <a:ext uri="{FF2B5EF4-FFF2-40B4-BE49-F238E27FC236}">
                <a16:creationId xmlns:a16="http://schemas.microsoft.com/office/drawing/2014/main" id="{547DE61E-1210-AB50-B705-1E8970863696}"/>
              </a:ext>
            </a:extLst>
          </p:cNvPr>
          <p:cNvPicPr>
            <a:picLocks noChangeAspect="1"/>
          </p:cNvPicPr>
          <p:nvPr/>
        </p:nvPicPr>
        <p:blipFill rotWithShape="1">
          <a:blip r:embed="rId4">
            <a:alphaModFix/>
          </a:blip>
          <a:srcRect l="7397" r="7918"/>
          <a:stretch/>
        </p:blipFill>
        <p:spPr>
          <a:xfrm>
            <a:off x="6197594" y="488191"/>
            <a:ext cx="2523599" cy="2877381"/>
          </a:xfrm>
          <a:prstGeom prst="rect">
            <a:avLst/>
          </a:prstGeom>
        </p:spPr>
      </p:pic>
      <p:cxnSp>
        <p:nvCxnSpPr>
          <p:cNvPr id="44" name="Straight Connector 43">
            <a:extLst>
              <a:ext uri="{FF2B5EF4-FFF2-40B4-BE49-F238E27FC236}">
                <a16:creationId xmlns:a16="http://schemas.microsoft.com/office/drawing/2014/main" id="{66332E4F-039C-48C5-8FD8-B06E9AC2D9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E6A5130B-3AE8-6C6F-AD8B-3F668D01565A}"/>
              </a:ext>
            </a:extLst>
          </p:cNvPr>
          <p:cNvSpPr txBox="1"/>
          <p:nvPr/>
        </p:nvSpPr>
        <p:spPr>
          <a:xfrm>
            <a:off x="4064894" y="3461196"/>
            <a:ext cx="2347711" cy="16635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pic>
        <p:nvPicPr>
          <p:cNvPr id="14" name="Image 13" descr="Une image contenant texte, capture d’écran, Police, diagramme">
            <a:extLst>
              <a:ext uri="{FF2B5EF4-FFF2-40B4-BE49-F238E27FC236}">
                <a16:creationId xmlns:a16="http://schemas.microsoft.com/office/drawing/2014/main" id="{99AA03A9-0FFB-8271-F955-C924F5ED7A48}"/>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3044444" y="3418133"/>
            <a:ext cx="2700944" cy="2779959"/>
          </a:xfrm>
          <a:prstGeom prst="rect">
            <a:avLst/>
          </a:prstGeom>
        </p:spPr>
      </p:pic>
      <p:pic>
        <p:nvPicPr>
          <p:cNvPr id="15" name="Image 14" descr="Une image contenant texte, diagramme, capture d’écran, Police">
            <a:extLst>
              <a:ext uri="{FF2B5EF4-FFF2-40B4-BE49-F238E27FC236}">
                <a16:creationId xmlns:a16="http://schemas.microsoft.com/office/drawing/2014/main" id="{873372D7-4E83-6017-41F7-2F331D732C1F}"/>
              </a:ext>
            </a:extLst>
          </p:cNvPr>
          <p:cNvPicPr>
            <a:picLocks noChangeAspect="1"/>
          </p:cNvPicPr>
          <p:nvPr/>
        </p:nvPicPr>
        <p:blipFill>
          <a:blip r:embed="rId6"/>
          <a:stretch>
            <a:fillRect/>
          </a:stretch>
        </p:blipFill>
        <p:spPr>
          <a:xfrm>
            <a:off x="8714703" y="3465693"/>
            <a:ext cx="2801156" cy="2749237"/>
          </a:xfrm>
          <a:prstGeom prst="rect">
            <a:avLst/>
          </a:prstGeom>
        </p:spPr>
      </p:pic>
      <p:pic>
        <p:nvPicPr>
          <p:cNvPr id="17" name="Image 16" descr="Une image contenant texte, capture d’écran, diagramme, Police&#10;&#10;Description générée automatiquement">
            <a:extLst>
              <a:ext uri="{FF2B5EF4-FFF2-40B4-BE49-F238E27FC236}">
                <a16:creationId xmlns:a16="http://schemas.microsoft.com/office/drawing/2014/main" id="{95092D6C-2CB0-CF25-78CD-BB3534358AA8}"/>
              </a:ext>
            </a:extLst>
          </p:cNvPr>
          <p:cNvPicPr>
            <a:picLocks noChangeAspect="1"/>
          </p:cNvPicPr>
          <p:nvPr/>
        </p:nvPicPr>
        <p:blipFill>
          <a:blip r:embed="rId7"/>
          <a:stretch>
            <a:fillRect/>
          </a:stretch>
        </p:blipFill>
        <p:spPr>
          <a:xfrm>
            <a:off x="264487" y="3428799"/>
            <a:ext cx="2680014" cy="2780092"/>
          </a:xfrm>
          <a:prstGeom prst="rect">
            <a:avLst/>
          </a:prstGeom>
        </p:spPr>
      </p:pic>
      <p:pic>
        <p:nvPicPr>
          <p:cNvPr id="19" name="Image 18" descr="Une image contenant texte, diagramme, capture d’écran, Police&#10;&#10;Description générée automatiquement">
            <a:extLst>
              <a:ext uri="{FF2B5EF4-FFF2-40B4-BE49-F238E27FC236}">
                <a16:creationId xmlns:a16="http://schemas.microsoft.com/office/drawing/2014/main" id="{1EE643EB-9E68-459B-C3CC-44A0176FDE35}"/>
              </a:ext>
            </a:extLst>
          </p:cNvPr>
          <p:cNvPicPr>
            <a:picLocks noChangeAspect="1"/>
          </p:cNvPicPr>
          <p:nvPr/>
        </p:nvPicPr>
        <p:blipFill>
          <a:blip r:embed="rId8"/>
          <a:stretch>
            <a:fillRect/>
          </a:stretch>
        </p:blipFill>
        <p:spPr>
          <a:xfrm>
            <a:off x="3462740" y="548828"/>
            <a:ext cx="2637084" cy="2647950"/>
          </a:xfrm>
          <a:prstGeom prst="rect">
            <a:avLst/>
          </a:prstGeom>
        </p:spPr>
      </p:pic>
    </p:spTree>
    <p:extLst>
      <p:ext uri="{BB962C8B-B14F-4D97-AF65-F5344CB8AC3E}">
        <p14:creationId xmlns:p14="http://schemas.microsoft.com/office/powerpoint/2010/main" val="3111631110"/>
      </p:ext>
    </p:extLst>
  </p:cSld>
  <p:clrMapOvr>
    <a:masterClrMapping/>
  </p:clrMapOvr>
</p:sld>
</file>

<file path=ppt/theme/theme1.xml><?xml version="1.0" encoding="utf-8"?>
<a:theme xmlns:a="http://schemas.openxmlformats.org/drawingml/2006/main" name="LevelVTI">
  <a:themeElements>
    <a:clrScheme name="AnalogousFromRegularSeedRightStep">
      <a:dk1>
        <a:srgbClr val="000000"/>
      </a:dk1>
      <a:lt1>
        <a:srgbClr val="FFFFFF"/>
      </a:lt1>
      <a:dk2>
        <a:srgbClr val="34381F"/>
      </a:dk2>
      <a:lt2>
        <a:srgbClr val="E2E6E8"/>
      </a:lt2>
      <a:accent1>
        <a:srgbClr val="C3714D"/>
      </a:accent1>
      <a:accent2>
        <a:srgbClr val="B1913B"/>
      </a:accent2>
      <a:accent3>
        <a:srgbClr val="9CAB43"/>
      </a:accent3>
      <a:accent4>
        <a:srgbClr val="6FB13B"/>
      </a:accent4>
      <a:accent5>
        <a:srgbClr val="4BB848"/>
      </a:accent5>
      <a:accent6>
        <a:srgbClr val="3BB169"/>
      </a:accent6>
      <a:hlink>
        <a:srgbClr val="3A8BAF"/>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1</Words>
  <Application>Microsoft Office PowerPoint</Application>
  <PresentationFormat>Grand écran</PresentationFormat>
  <Paragraphs>1</Paragraphs>
  <Slides>47</Slides>
  <Notes>9</Notes>
  <HiddenSlides>0</HiddenSlides>
  <MMClips>0</MMClips>
  <ScaleCrop>false</ScaleCrop>
  <HeadingPairs>
    <vt:vector size="4" baseType="variant">
      <vt:variant>
        <vt:lpstr>Thème</vt:lpstr>
      </vt:variant>
      <vt:variant>
        <vt:i4>1</vt:i4>
      </vt:variant>
      <vt:variant>
        <vt:lpstr>Titres des diapositives</vt:lpstr>
      </vt:variant>
      <vt:variant>
        <vt:i4>47</vt:i4>
      </vt:variant>
    </vt:vector>
  </HeadingPairs>
  <TitlesOfParts>
    <vt:vector size="48" baseType="lpstr">
      <vt:lpstr>LevelVTI</vt:lpstr>
      <vt:lpstr>Predictive analysis of acceptance of a credit card offer</vt:lpstr>
      <vt:lpstr>Introduction I- Data mining II- Data cleaning and preprocessing III- Modelization IV- Optimization and export of the model V- Building the app, Creating the Git Repository and Deploying the Model Conclusion </vt:lpstr>
      <vt:lpstr>Introduction</vt:lpstr>
      <vt:lpstr>Data mining   Objective : Understand our data as best as possible </vt:lpstr>
      <vt:lpstr>Importing Packages</vt:lpstr>
      <vt:lpstr>Loading Data</vt:lpstr>
      <vt:lpstr>Data Description</vt:lpstr>
      <vt:lpstr>Evaluating Data Quality</vt:lpstr>
      <vt:lpstr>Univariate Analysis of Qualitative Variables</vt:lpstr>
      <vt:lpstr>Univariate analysis of continuous quantitative variables</vt:lpstr>
      <vt:lpstr>Univariate analysis of discrete quantitative variables</vt:lpstr>
      <vt:lpstr>Bivariate Analysis of Qualitative Variables</vt:lpstr>
      <vt:lpstr>Bivariate analysis of continuous quantitative variables</vt:lpstr>
      <vt:lpstr>Bivariate analysis of discrete quantitative variables</vt:lpstr>
      <vt:lpstr>Relationship between continuous variables</vt:lpstr>
      <vt:lpstr>Interpreting data mining results</vt:lpstr>
      <vt:lpstr>Data cleaning and preprocessing  Objective :  Delete missing values Perform relevant statistical tests Encode categorical variables Standardize numerical variables  </vt:lpstr>
      <vt:lpstr>Handling missing values</vt:lpstr>
      <vt:lpstr>Let's confirm the hypotheses that the graphs gave us with statistical tests</vt:lpstr>
      <vt:lpstr>Encoding categorical variables</vt:lpstr>
      <vt:lpstr>Standardization</vt:lpstr>
      <vt:lpstr>Présentation PowerPoint</vt:lpstr>
      <vt:lpstr>Modelization Objective : Build a first model with the original data Correct the Overfitting problem with balanced class weights Correct the Overfitting problem with the SMOTE method Choose the most efficient model to use for the optimization stage: the metric to observe is Recall (Sensitivity) because the goal of our project is to minimize false negatives, given that each customer who refuses the offer has a high cost for the company which has invested a lot of resources to put this product on the market.</vt:lpstr>
      <vt:lpstr>LET’S DIVIDE AND STANDARDIZE THE DATA</vt:lpstr>
      <vt:lpstr>Initialize the model</vt:lpstr>
      <vt:lpstr>Evaluation function</vt:lpstr>
      <vt:lpstr>Version 1: Result of a basic modeling with preprocessed data</vt:lpstr>
      <vt:lpstr>Version 2: Result of basic modeling with preprocessed data with balanced class a weights</vt:lpstr>
      <vt:lpstr>Let's balance our dataset with the Smote method</vt:lpstr>
      <vt:lpstr>Version 3: Result of basic modeling with the SMOTE method and unbalanced classes</vt:lpstr>
      <vt:lpstr>Version 4: Result of basic modeling with the SMOTE method and balanced classes</vt:lpstr>
      <vt:lpstr>Interpretation</vt:lpstr>
      <vt:lpstr>Optimization and  export of the model  Objective : Optimize and choose the most efficient model Find the optimal decision threshold Test the model with data created by us Export the model with pickle to build the application in VScode </vt:lpstr>
      <vt:lpstr>Présentation PowerPoint</vt:lpstr>
      <vt:lpstr>RandomizedSearchCV Result</vt:lpstr>
      <vt:lpstr>GridsearchCV Result</vt:lpstr>
      <vt:lpstr>Let's find the optimal threshold to decide</vt:lpstr>
      <vt:lpstr>Performance of the final model</vt:lpstr>
      <vt:lpstr>Export Model with the 'pickle' package</vt:lpstr>
      <vt:lpstr>Building the app, Creating the Git Repository and Deploying the Model</vt:lpstr>
      <vt:lpstr>IMPORTING ALL DATA CREATED FOR BUILDING THE MODEL</vt:lpstr>
      <vt:lpstr>Présentation PowerPoint</vt:lpstr>
      <vt:lpstr>CONSTRAINT OF THE PREDICTION FUNCTION</vt:lpstr>
      <vt:lpstr>LINKS</vt:lpstr>
      <vt:lpstr>Conclusion: AUC score of 75% means that if we take 10 bank customers, the model will be able to correctly classify 7 of them.</vt:lpstr>
      <vt:lpstr>Questions and Answers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1764</cp:revision>
  <dcterms:created xsi:type="dcterms:W3CDTF">2024-05-29T10:42:55Z</dcterms:created>
  <dcterms:modified xsi:type="dcterms:W3CDTF">2024-05-31T23:33:05Z</dcterms:modified>
</cp:coreProperties>
</file>