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4"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colorful2" csCatId="colorful" phldr="1"/>
      <dgm:spPr/>
      <dgm:t>
        <a:bodyPr/>
        <a:lstStyle/>
        <a:p>
          <a:endParaRPr lang="en-US"/>
        </a:p>
      </dgm:t>
    </dgm:pt>
    <dgm:pt modelId="{80DFEF4D-8544-4516-ADC2-A622BFA5BDBC}" type="pres">
      <dgm:prSet presAssocID="{05317A65-8390-4E3C-8A24-9C1005BCEABA}" presName="Name0" presStyleCnt="0">
        <dgm:presLayoutVars>
          <dgm:chMax/>
          <dgm:chPref/>
          <dgm:animLvl val="lvl"/>
        </dgm:presLayoutVars>
      </dgm:prSet>
      <dgm:spPr/>
    </dgm:pt>
  </dgm:ptLst>
  <dgm:cxnLst>
    <dgm:cxn modelId="{0C31C97F-0491-4B26-9978-F324069A625B}" type="presOf" srcId="{05317A65-8390-4E3C-8A24-9C1005BCEABA}" destId="{80DFEF4D-8544-4516-ADC2-A622BFA5BDBC}" srcOrd="0" destOrd="0" presId="urn:microsoft.com/office/officeart/2016/7/layout/HexagonTimelin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creativecommons.org/licenses/by-nc-nd/3.0/" TargetMode="External"/><Relationship Id="rId4" Type="http://schemas.openxmlformats.org/officeDocument/2006/relationships/hyperlink" Target="https://www.innaturale.com/differenza-tra-avocado-fuerte-e-avocado-hass/" TargetMode="Externa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pxhere.com/en/photo/859905"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hyperlink" Target="http://lifarnur.blogspot.com/2014/07/avocado-come-trattarlo-varie.html?spref=pi"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lifarnur.blogspot.com/2014/07/avocado-come-trattarlo-varie.html?spref=pi"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3538" b="11462"/>
          <a:stretch/>
        </p:blipFill>
        <p:spPr>
          <a:xfrm>
            <a:off x="-3047" y="10"/>
            <a:ext cx="12191999" cy="6857990"/>
          </a:xfrm>
          <a:prstGeom prst="rect">
            <a:avLst/>
          </a:prstGeom>
        </p:spPr>
      </p:pic>
      <p:sp>
        <p:nvSpPr>
          <p:cNvPr id="43" name="Rectangle 3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Hass Avocado Data Analysis</a:t>
            </a:r>
          </a:p>
        </p:txBody>
      </p:sp>
      <p:cxnSp>
        <p:nvCxnSpPr>
          <p:cNvPr id="44" name="Straight Connector 38">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6ACAFD-CFE7-4933-9D8C-DF3D0C788DE7}"/>
              </a:ext>
            </a:extLst>
          </p:cNvPr>
          <p:cNvSpPr txBox="1"/>
          <p:nvPr/>
        </p:nvSpPr>
        <p:spPr>
          <a:xfrm>
            <a:off x="9676726" y="6657945"/>
            <a:ext cx="251222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innaturale.com/differenza-tra-avocado-fuerte-e-avocado-has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67487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fruit, green, plant&#10;&#10;Description automatically generated">
            <a:extLst>
              <a:ext uri="{FF2B5EF4-FFF2-40B4-BE49-F238E27FC236}">
                <a16:creationId xmlns:a16="http://schemas.microsoft.com/office/drawing/2014/main" id="{4E729B75-65D2-408D-8AF4-9A8405BAF581}"/>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2140" b="15443"/>
          <a:stretch/>
        </p:blipFill>
        <p:spPr>
          <a:xfrm>
            <a:off x="20" y="10"/>
            <a:ext cx="12191980" cy="6857990"/>
          </a:xfrm>
          <a:prstGeom prst="rect">
            <a:avLst/>
          </a:prstGeom>
        </p:spPr>
      </p:pic>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1177982" y="2767262"/>
            <a:ext cx="10144260" cy="1013800"/>
          </a:xfrm>
        </p:spPr>
        <p:txBody>
          <a:bodyPr>
            <a:normAutofit/>
          </a:bodyPr>
          <a:lstStyle/>
          <a:p>
            <a:r>
              <a:rPr lang="en-US" sz="2600" dirty="0">
                <a:solidFill>
                  <a:schemeClr val="tx1"/>
                </a:solidFill>
              </a:rPr>
              <a:t>This dashboard was built to understand better the sales by region of avocado by region to improve sales.</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153337586"/>
              </p:ext>
            </p:extLst>
          </p:nvPr>
        </p:nvGraphicFramePr>
        <p:xfrm>
          <a:off x="965199" y="2180496"/>
          <a:ext cx="10261602" cy="36783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979486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629592" y="2691298"/>
            <a:ext cx="6309003" cy="1013800"/>
          </a:xfrm>
        </p:spPr>
        <p:txBody>
          <a:bodyPr>
            <a:normAutofit fontScale="90000"/>
          </a:bodyPr>
          <a:lstStyle/>
          <a:p>
            <a:pPr>
              <a:lnSpc>
                <a:spcPct val="90000"/>
              </a:lnSpc>
            </a:pPr>
            <a:r>
              <a:rPr lang="en-US" sz="2200" dirty="0">
                <a:solidFill>
                  <a:schemeClr val="tx2"/>
                </a:solidFill>
              </a:rPr>
              <a:t>THE PURPOSE OF THIS ANALYSIS IS TO IDENTIFY THE REGION THAT WE ARE DOING A GOOD JOB AND THE ONES WE NEED TO IMPROVE FOR BETTER RESULTS.</a:t>
            </a:r>
          </a:p>
        </p:txBody>
      </p:sp>
      <p:sp>
        <p:nvSpPr>
          <p:cNvPr id="45" name="Rectangle 35">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E729B75-65D2-408D-8AF4-9A8405BAF58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7548" r="26696"/>
          <a:stretch/>
        </p:blipFill>
        <p:spPr>
          <a:xfrm>
            <a:off x="7521283" y="10"/>
            <a:ext cx="4670717" cy="6857990"/>
          </a:xfrm>
          <a:prstGeom prst="rect">
            <a:avLst/>
          </a:prstGeom>
        </p:spPr>
      </p:pic>
      <p:sp>
        <p:nvSpPr>
          <p:cNvPr id="3" name="TextBox 2">
            <a:extLst>
              <a:ext uri="{FF2B5EF4-FFF2-40B4-BE49-F238E27FC236}">
                <a16:creationId xmlns:a16="http://schemas.microsoft.com/office/drawing/2014/main" id="{5012FDA5-E777-46F3-AF1F-BE02F69D2B95}"/>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lifarnur.blogspot.com/2014/07/avocado-come-trattarlo-varie.html?spref=pi">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79510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638620" y="863695"/>
            <a:ext cx="3511233" cy="3779995"/>
          </a:xfrm>
        </p:spPr>
        <p:txBody>
          <a:bodyPr vert="horz" lIns="91440" tIns="45720" rIns="91440" bIns="45720" rtlCol="0" anchor="ctr">
            <a:normAutofit/>
          </a:bodyPr>
          <a:lstStyle/>
          <a:p>
            <a:pPr>
              <a:lnSpc>
                <a:spcPct val="90000"/>
              </a:lnSpc>
            </a:pPr>
            <a:r>
              <a:rPr lang="en-US" sz="2500" dirty="0">
                <a:solidFill>
                  <a:schemeClr val="tx1"/>
                </a:solidFill>
              </a:rPr>
              <a:t>adding a calculated column to the table and concatenate “Country” and “City” columns so that the Bing Map engine finds the correct cities.</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E729B75-65D2-408D-8AF4-9A8405BAF58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574" r="15722"/>
          <a:stretch/>
        </p:blipFill>
        <p:spPr>
          <a:xfrm>
            <a:off x="4654295" y="10"/>
            <a:ext cx="7537705" cy="6857990"/>
          </a:xfrm>
          <a:prstGeom prst="rect">
            <a:avLst/>
          </a:prstGeom>
        </p:spPr>
      </p:pic>
      <p:sp>
        <p:nvSpPr>
          <p:cNvPr id="3" name="TextBox 2">
            <a:extLst>
              <a:ext uri="{FF2B5EF4-FFF2-40B4-BE49-F238E27FC236}">
                <a16:creationId xmlns:a16="http://schemas.microsoft.com/office/drawing/2014/main" id="{5012FDA5-E777-46F3-AF1F-BE02F69D2B95}"/>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lifarnur.blogspot.com/2014/07/avocado-come-trattarlo-varie.html?spref=pi">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808411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{F9BF32F6-FB2F-4CE3-A506-B192913AE158}tf11964407_win32</Template>
  <TotalTime>27</TotalTime>
  <Words>109</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Franklin Gothic Book</vt:lpstr>
      <vt:lpstr>Franklin Gothic Demi</vt:lpstr>
      <vt:lpstr>Gill Sans MT</vt:lpstr>
      <vt:lpstr>Wingdings 2</vt:lpstr>
      <vt:lpstr>DividendVTI</vt:lpstr>
      <vt:lpstr>Hass Avocado Data Analysis</vt:lpstr>
      <vt:lpstr>This dashboard was built to understand better the sales by region of avocado by region to improve sales.</vt:lpstr>
      <vt:lpstr>THE PURPOSE OF THIS ANALYSIS IS TO IDENTIFY THE REGION THAT WE ARE DOING A GOOD JOB AND THE ONES WE NEED TO IMPROVE FOR BETTER RESULTS.</vt:lpstr>
      <vt:lpstr>adding a calculated column to the table and concatenate “Country” and “City” columns so that the Bing Map engine finds the correct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Hass Avocado Data Analysis</dc:title>
  <dc:creator>Douglas da Silva</dc:creator>
  <cp:lastModifiedBy>Douglas da Silva</cp:lastModifiedBy>
  <cp:revision>1</cp:revision>
  <dcterms:created xsi:type="dcterms:W3CDTF">2021-11-07T04:29:56Z</dcterms:created>
  <dcterms:modified xsi:type="dcterms:W3CDTF">2021-11-07T04:57:10Z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