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381" r:id="rId3"/>
    <p:sldId id="383" r:id="rId4"/>
    <p:sldId id="384" r:id="rId5"/>
    <p:sldId id="385" r:id="rId6"/>
    <p:sldId id="386" r:id="rId7"/>
    <p:sldId id="388" r:id="rId8"/>
    <p:sldId id="38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4C3DA-B261-40E3-9561-871CCC5231DF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4B6B-194D-4EBA-B33A-94953AE7E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5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9F1430-E8FE-458E-B36E-93128B3B57CA}" type="slidenum">
              <a:rPr lang="pt-BR" altLang="pt-BR" smtClean="0"/>
              <a:pPr/>
              <a:t>2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0097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4E881A-5902-439B-94F6-AFDC21727CFD}" type="slidenum">
              <a:rPr lang="pt-BR" altLang="pt-BR" smtClean="0"/>
              <a:pPr/>
              <a:t>4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97405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9938E71-EB5A-4C12-A22A-678535EC172D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33567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2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593DCB84-9086-4891-9700-71C299F2C393" descr="FD2C2CDE-8B99-40B2-9239-64A060F7DDE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781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10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593DCB84-9086-4891-9700-71C299F2C393" descr="FD2C2CDE-8B99-40B2-9239-64A060F7DDE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781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10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DDCAED1D-D8DC-44B9-B5F0-0E0D1D16867D" descr="6634137B-20A5-48FD-AD51-D02C00BE4AC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85649" cy="68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9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593DCB84-9086-4891-9700-71C299F2C393" descr="FD2C2CDE-8B99-40B2-9239-64A060F7DDE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781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10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593DCB84-9086-4891-9700-71C299F2C393" descr="FD2C2CDE-8B99-40B2-9239-64A060F7DDE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781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10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4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46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593DCB84-9086-4891-9700-71C299F2C393" descr="FD2C2CDE-8B99-40B2-9239-64A060F7DDE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" y="4763"/>
            <a:ext cx="121781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0" y="5929206"/>
            <a:ext cx="2117913" cy="374691"/>
          </a:xfrm>
          <a:prstGeom prst="rect">
            <a:avLst/>
          </a:prstGeom>
        </p:spPr>
      </p:pic>
      <p:pic>
        <p:nvPicPr>
          <p:cNvPr id="10" name="Picture 8" descr="Aldo Crazy peopl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40676" y="5878805"/>
            <a:ext cx="956373" cy="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2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2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CDB299-4A5C-47F8-A141-40DB7C462C4D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90AC12-E349-4B76-9590-98991DB06C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82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2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  <p:sldLayoutId id="2147483679" r:id="rId14"/>
    <p:sldLayoutId id="2147483687" r:id="rId15"/>
    <p:sldLayoutId id="2147483688" r:id="rId16"/>
    <p:sldLayoutId id="2147483689" r:id="rId17"/>
    <p:sldLayoutId id="2147483695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adastro@aldo.com.br" TargetMode="External"/><Relationship Id="rId5" Type="http://schemas.openxmlformats.org/officeDocument/2006/relationships/hyperlink" Target="mailto:cartas@aldo.com.br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3" y="0"/>
            <a:ext cx="12182140" cy="68580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514135" y="4576189"/>
            <a:ext cx="3428862" cy="1452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04" y="3492135"/>
            <a:ext cx="2283157" cy="16141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16083" y="1499561"/>
            <a:ext cx="7772400" cy="2522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>
                <a:solidFill>
                  <a:schemeClr val="tx2"/>
                </a:solidFill>
              </a:rPr>
              <a:t>Manual de TI</a:t>
            </a:r>
            <a:r>
              <a:rPr lang="pt-BR" dirty="0" smtClean="0">
                <a:solidFill>
                  <a:schemeClr val="tx2"/>
                </a:solidFill>
              </a:rPr>
              <a:t/>
            </a:r>
            <a:br>
              <a:rPr lang="pt-BR" dirty="0" smtClean="0">
                <a:solidFill>
                  <a:schemeClr val="tx2"/>
                </a:solidFill>
              </a:rPr>
            </a:br>
            <a:r>
              <a:rPr lang="pt-BR" dirty="0" smtClean="0">
                <a:solidFill>
                  <a:schemeClr val="tx2"/>
                </a:solidFill>
              </a:rPr>
              <a:t>Integração de Dados</a:t>
            </a:r>
            <a:br>
              <a:rPr lang="pt-BR" dirty="0" smtClean="0">
                <a:solidFill>
                  <a:schemeClr val="tx2"/>
                </a:solidFill>
              </a:rPr>
            </a:br>
            <a:r>
              <a:rPr lang="pt-BR" dirty="0" smtClean="0">
                <a:solidFill>
                  <a:schemeClr val="tx2"/>
                </a:solidFill>
              </a:rPr>
              <a:t>com clientes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3" y="0"/>
            <a:ext cx="121821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82809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Formato: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XML – encoding:iso-8859-1.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Atualização: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diariamente.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Horário sugerido para integração: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 partir das 22h  quando é finalizado o processo de geração do arquivo até limite de 16:00h do dia seguinte.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Link para acesso ao arquivo: </a:t>
            </a:r>
            <a:r>
              <a:rPr lang="pt-BR" sz="1600" u="sng" dirty="0" smtClean="0">
                <a:solidFill>
                  <a:schemeClr val="tx2"/>
                </a:solidFill>
              </a:rPr>
              <a:t>http://</a:t>
            </a:r>
            <a:r>
              <a:rPr lang="pt-BR" sz="1600" dirty="0" smtClean="0">
                <a:solidFill>
                  <a:schemeClr val="tx2"/>
                </a:solidFill>
              </a:rPr>
              <a:t>webservice.aldo.com.br/asp.net/ferramentas/integracao.ashx</a:t>
            </a:r>
            <a:r>
              <a:rPr lang="pt-BR" sz="1600" b="1" dirty="0" smtClean="0">
                <a:solidFill>
                  <a:schemeClr val="tx2"/>
                </a:solidFill>
              </a:rPr>
              <a:t>?u=</a:t>
            </a:r>
            <a:r>
              <a:rPr lang="pt-BR" sz="1600" b="1" dirty="0" smtClean="0">
                <a:solidFill>
                  <a:srgbClr val="FF0000"/>
                </a:solidFill>
              </a:rPr>
              <a:t>CódigoDeAutenticação</a:t>
            </a:r>
            <a:r>
              <a:rPr lang="pt-BR" sz="1600" b="1" dirty="0" smtClean="0">
                <a:solidFill>
                  <a:schemeClr val="tx2"/>
                </a:solidFill>
              </a:rPr>
              <a:t>&amp;p=</a:t>
            </a:r>
            <a:r>
              <a:rPr lang="pt-BR" sz="1600" b="1" dirty="0" smtClean="0">
                <a:solidFill>
                  <a:srgbClr val="FF0000"/>
                </a:solidFill>
              </a:rPr>
              <a:t>Chave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Será disponibilizado à revenda o </a:t>
            </a:r>
            <a:r>
              <a:rPr lang="pt-BR" dirty="0" err="1" smtClean="0">
                <a:solidFill>
                  <a:srgbClr val="FF0000"/>
                </a:solidFill>
              </a:rPr>
              <a:t>CódigoDeAutenticação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dirty="0" smtClean="0">
                <a:solidFill>
                  <a:srgbClr val="FF0000"/>
                </a:solidFill>
              </a:rPr>
              <a:t>Chave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de acesso para consumir o XML por e-mail na ativação do serviço para o e-mail cadastrado da revenda.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7" name="Retângulo 6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299645" y="653667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tx2"/>
                </a:solidFill>
              </a:rPr>
              <a:t>1) Disposições gerais sobre o arquivo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0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3" y="0"/>
            <a:ext cx="12182140" cy="6858000"/>
          </a:xfrm>
          <a:prstGeom prst="rect">
            <a:avLst/>
          </a:prstGeom>
        </p:spPr>
      </p:pic>
      <p:sp>
        <p:nvSpPr>
          <p:cNvPr id="16" name="TextBox 5"/>
          <p:cNvSpPr txBox="1"/>
          <p:nvPr/>
        </p:nvSpPr>
        <p:spPr>
          <a:xfrm>
            <a:off x="467544" y="1036324"/>
            <a:ext cx="82809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2"/>
                </a:solidFill>
              </a:rPr>
              <a:t>Exemplo da estrutura (dados fictícios)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9645" y="441078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tx2"/>
                </a:solidFill>
              </a:rPr>
              <a:t>2.1) Estrutura do arquivo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7544" y="1540380"/>
            <a:ext cx="8280920" cy="46974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&lt;?xml version="1.0" encoding="iso-8859-1"?&gt;</a:t>
            </a:r>
          </a:p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&lt;produtos&gt;</a:t>
            </a:r>
          </a:p>
          <a:p>
            <a:pPr>
              <a:lnSpc>
                <a:spcPct val="150000"/>
              </a:lnSpc>
            </a:pP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codigo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="20764-8"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marca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="ACER"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="ICONIA TABLET"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descricao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="XEH60PN005 A500-10S16A 1GB 16GB NVIDIA DUALCORE 10.1 MULTI TOUCH"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unidade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="UND"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multiplo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preco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="981,91"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precoeup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="1.399,00"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peso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="1,50"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descricao_tecnica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="Um novo e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revolucionario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produto chegou para somar a linha de mobilidade da Acer. O ICONIA TAB A500 foi projetado para proporcionar ao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usuario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uma verdadeira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experiencia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multimidia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disponivel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="SIM"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ipi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="15,00"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dimensoes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="(A)6.600 - (L)21.000 - (C)30.500"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abnt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="4717276424619"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ncm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="84714190"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origem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="NACIONAL"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ppb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="SIM"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portariappb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="0"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mpdobem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="NÃO"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dataportariappb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icms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="18,00"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reducao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="38,89"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precocomst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="981,91"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produtocomst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="NÃO" 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foto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="http://www.aldo.com.br/images/20764-8_260811160256.jpg"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descricao_amigavel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categoria_ti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="TI VOCÊ"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tempo_garantia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="12 meses" </a:t>
            </a:r>
            <a:r>
              <a:rPr lang="pt-BR" sz="105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procedimentos_rma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="A Acer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atraves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seu Centro de Reparos será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responsavel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por todos os reparos dos produtos da marca Acer no pais.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xA;Para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abertura de chamado de reparo acesse nosso site: http://support.acer.com/br/pt ou entre me contato pelo nosso 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center 0800-721-2237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xA;Na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abertura do chamado o cliente recebera o numero da Ordem de Serviço e a autorização de postagem para encaminhar o produto sem custo para o Centro de Reparos Acer.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xA;POLITICA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DOA:&amp;#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;&amp;#xA;1. troca dentro de 7 dias da compra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;&amp;#xA;2. troca dentro de 1 ano da fabricação do produto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;&amp;#xA;3. kit completo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;&amp;#xA;4. defeito de hardware &amp;#</a:t>
            </a:r>
            <a:r>
              <a:rPr lang="pt-BR" sz="105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xD</a:t>
            </a:r>
            <a:r>
              <a:rPr lang="pt-BR" sz="105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;&amp;#xA;5. sem sinal de mau uso - produto em estado de novo 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“ </a:t>
            </a:r>
            <a:r>
              <a:rPr lang="pt-BR" sz="1050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emp_filial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=“1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pt-BR" sz="1050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potencia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=“18.3” </a:t>
            </a:r>
            <a:endParaRPr lang="pt-BR" sz="105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/&gt;</a:t>
            </a:r>
            <a:r>
              <a:rPr lang="pt-BR" sz="105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05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produtos&gt;</a:t>
            </a:r>
            <a:endParaRPr lang="en-US" sz="105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18" name="Retângulo 17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80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10058400" y="342222"/>
            <a:ext cx="1909011" cy="1270278"/>
            <a:chOff x="10058400" y="342222"/>
            <a:chExt cx="1909011" cy="1270278"/>
          </a:xfrm>
        </p:grpSpPr>
        <p:sp>
          <p:nvSpPr>
            <p:cNvPr id="11" name="Retângulo 10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" y="2771"/>
            <a:ext cx="12182140" cy="6858000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467544" y="1002755"/>
            <a:ext cx="82809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2"/>
                </a:solidFill>
              </a:rPr>
              <a:t>Campos de dados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467544" y="1506811"/>
            <a:ext cx="8280920" cy="44088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codigo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Código interno da Aldo de referência ao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Formato: 00000-0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marca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Marca/Fabricante do produto.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categoria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Categoria do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Ex.: Mouse, Teclado, Monitor, etc.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descricao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Descrição completa do produto.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unidade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Unidade de medida do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Ex.: UNIDADE, METRO, LITRO, etc.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multiplo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Múltiplo do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Ex.: Um produto cadastrado com múltiplo de 3 pçs. por compra.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preco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Preço pago pela revenda cadastrada na Aldo.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precoeup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Preço sugerido para o consumidor final.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peso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Peso do produto com embalagem.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Formato: 0,00 Kg.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descricao_tecnica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Descrição técnica do produto, a mesma que aparece no site da Aldo.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disponivel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Disponibilidade do produto no estoque.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Possíveis retornos: SIM | NÃO | SOB ENCOMENDA | DATA DE PREVISAO (dd/mm/aaaa).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ipi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Aliquota de IPI.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Formato: 0,00 %.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dimensoes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Dimensões do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Formato: (A)altura – (L)largura – (C)comprimento.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abnt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Código ABNT.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ncm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NCM do produto.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origem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Origem do produto.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Ex.: NACIONAL.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99645" y="585027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tx2"/>
                </a:solidFill>
              </a:rPr>
              <a:t>2.2) </a:t>
            </a:r>
            <a:r>
              <a:rPr lang="pt-BR" sz="2400" b="1" dirty="0">
                <a:solidFill>
                  <a:schemeClr val="tx2"/>
                </a:solidFill>
              </a:rPr>
              <a:t>Estrutura do arquivo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7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20" name="Retângulo 19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375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058400" y="342222"/>
            <a:ext cx="1909011" cy="1270278"/>
            <a:chOff x="10058400" y="342222"/>
            <a:chExt cx="1909011" cy="1270278"/>
          </a:xfrm>
        </p:grpSpPr>
        <p:sp>
          <p:nvSpPr>
            <p:cNvPr id="8" name="Retângulo 7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" y="2771"/>
            <a:ext cx="12182140" cy="6858000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467544" y="954899"/>
            <a:ext cx="82809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tx2"/>
                </a:solidFill>
              </a:rPr>
              <a:t>Campos de dados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02110" y="458319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chemeClr val="tx2"/>
                </a:solidFill>
              </a:rPr>
              <a:t>2.2) </a:t>
            </a:r>
            <a:r>
              <a:rPr lang="pt-BR" sz="2400" b="1" dirty="0">
                <a:solidFill>
                  <a:schemeClr val="tx2"/>
                </a:solidFill>
              </a:rPr>
              <a:t>Estrutura do arquivo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467544" y="1412776"/>
            <a:ext cx="8280920" cy="47474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ppb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Informa se o produto possuí PPB.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Possíveis retornos: SIM | NAO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portariappb 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Caso o produto tenha PPB, mostra a portaria do PPB. </a:t>
            </a: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mpdobem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Informa se o produto se enquadra na LEI da MP DO BEM.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Possíveis retornos: SIM | NÃO</a:t>
            </a:r>
          </a:p>
          <a:p>
            <a:r>
              <a:rPr lang="pt-BR" sz="1100" dirty="0" smtClean="0">
                <a:solidFill>
                  <a:schemeClr val="tx2"/>
                </a:solidFill>
              </a:rPr>
              <a:t>Lembrando </a:t>
            </a:r>
            <a:r>
              <a:rPr lang="pt-BR" sz="1100" dirty="0">
                <a:solidFill>
                  <a:schemeClr val="tx2"/>
                </a:solidFill>
              </a:rPr>
              <a:t>que apesar de no campo constar “SIM” deve-se </a:t>
            </a:r>
            <a:r>
              <a:rPr lang="pt-BR" sz="1100" b="1" dirty="0">
                <a:solidFill>
                  <a:schemeClr val="tx2"/>
                </a:solidFill>
              </a:rPr>
              <a:t>SEMPRE</a:t>
            </a:r>
            <a:r>
              <a:rPr lang="pt-BR" sz="1100" dirty="0">
                <a:solidFill>
                  <a:schemeClr val="tx2"/>
                </a:solidFill>
              </a:rPr>
              <a:t> verificar se está de acordo com a lei e valores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pt-BR" sz="1100" b="1" dirty="0">
                <a:solidFill>
                  <a:schemeClr val="tx2"/>
                </a:solidFill>
              </a:rPr>
              <a:t>*** Lei no 11.196 de 21/11/2005 - Decreto 5.602/2005 e 6023/2007 </a:t>
            </a:r>
            <a:r>
              <a:rPr lang="pt-BR" sz="1100" b="1" dirty="0" smtClean="0">
                <a:solidFill>
                  <a:schemeClr val="tx2"/>
                </a:solidFill>
              </a:rPr>
              <a:t>***</a:t>
            </a:r>
          </a:p>
          <a:p>
            <a:r>
              <a:rPr lang="pt-BR" sz="1100" b="1" dirty="0">
                <a:solidFill>
                  <a:schemeClr val="tx2"/>
                </a:solidFill>
              </a:rPr>
              <a:t/>
            </a:r>
            <a:br>
              <a:rPr lang="pt-BR" sz="1100" b="1" dirty="0">
                <a:solidFill>
                  <a:schemeClr val="tx2"/>
                </a:solidFill>
              </a:rPr>
            </a:b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dataportariappb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Caso o produto tenha PPB, mostra a data da portaria do PPB. </a:t>
            </a:r>
            <a:r>
              <a:rPr lang="pt-BR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Formato: dd/mm/aaaa</a:t>
            </a:r>
            <a:r>
              <a:rPr lang="pt-BR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pt-BR" sz="11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icms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Simulação da aliquota de ICMS. NF de venda ALDO x CLIENTE QUE FAZ A INTEGRAÇÃO.</a:t>
            </a:r>
          </a:p>
          <a:p>
            <a:pPr>
              <a:lnSpc>
                <a:spcPct val="150000"/>
              </a:lnSpc>
            </a:pPr>
            <a:r>
              <a:rPr lang="pt-BR" sz="11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1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educao	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Redução do produto.</a:t>
            </a:r>
          </a:p>
          <a:p>
            <a:pPr>
              <a:lnSpc>
                <a:spcPct val="150000"/>
              </a:lnSpc>
            </a:pPr>
            <a:r>
              <a:rPr lang="pt-BR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precocomst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= </a:t>
            </a:r>
            <a:r>
              <a:rPr lang="pt-BR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Preço pago pela revenda cadastrada na 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Aldo + Valor de ST (caso possua ST).</a:t>
            </a:r>
          </a:p>
          <a:p>
            <a:pPr>
              <a:lnSpc>
                <a:spcPct val="150000"/>
              </a:lnSpc>
            </a:pPr>
            <a:r>
              <a:rPr lang="pt-BR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produtocomst</a:t>
            </a:r>
            <a:r>
              <a:rPr lang="pt-BR" sz="1100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Informa se o produto possuí ST. </a:t>
            </a:r>
            <a:r>
              <a:rPr lang="pt-BR" sz="11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Possíveis retornos: SIM | NAO</a:t>
            </a:r>
            <a:r>
              <a:rPr lang="pt-BR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11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foto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	= URL da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principal 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 OBS: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Copiar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servidor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cliente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NÃO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linkar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diretamente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site da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aldo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prejudicar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tráfego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servidor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da Aldo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escricao_amigavel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Descrição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amigável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nem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todos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produtos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possuem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este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campo).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categoria_ti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Nome da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categoria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de TI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segmentada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Aldo (Ex.: TI VOCÊ, TI EMPRESA...)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tempo_garantia</a:t>
            </a:r>
            <a:r>
              <a:rPr lang="en-US" sz="1100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Prazo</a:t>
            </a:r>
            <a:r>
              <a:rPr lang="en-US" sz="11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garantia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meses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procedimentos_rma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Procedimentos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necessários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processo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de RMA.</a:t>
            </a:r>
          </a:p>
          <a:p>
            <a:pPr>
              <a:lnSpc>
                <a:spcPct val="150000"/>
              </a:lnSpc>
            </a:pP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emp_filial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Determina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se 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está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Aldo Maringá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Aldo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Vitória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1=Maringá | 2=</a:t>
            </a:r>
            <a:r>
              <a:rPr lang="en-US" sz="11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Vitória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100" dirty="0" err="1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otencia</a:t>
            </a:r>
            <a:r>
              <a:rPr lang="en-US" sz="1100" dirty="0" smtClean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informa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se o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produto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se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enquadra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como</a:t>
            </a:r>
            <a:r>
              <a:rPr lang="en-US" sz="11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geradores</a:t>
            </a:r>
            <a:endParaRPr lang="en-US" sz="11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20" name="Retângulo 19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21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" y="2771"/>
            <a:ext cx="12182140" cy="68580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299645" y="368900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tx2"/>
                </a:solidFill>
              </a:rPr>
              <a:t>Arquivo de consulta de saldo (</a:t>
            </a:r>
            <a:r>
              <a:rPr lang="pt-BR" sz="2400" b="1" dirty="0" err="1">
                <a:solidFill>
                  <a:schemeClr val="tx2"/>
                </a:solidFill>
              </a:rPr>
              <a:t>realtime</a:t>
            </a:r>
            <a:r>
              <a:rPr lang="pt-BR" sz="2400" b="1" dirty="0">
                <a:solidFill>
                  <a:schemeClr val="tx2"/>
                </a:solidFill>
              </a:rPr>
              <a:t>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8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9" name="Retângulo 8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>
            <a:off x="354796" y="894794"/>
            <a:ext cx="83529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O cliente pode verificar o saldo de algum produto específico em </a:t>
            </a:r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</a:rPr>
              <a:t>realtime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 será retornado o saldo atual do produto no momento da solicitação.</a:t>
            </a:r>
          </a:p>
          <a:p>
            <a:pPr>
              <a:lnSpc>
                <a:spcPct val="150000"/>
              </a:lnSpc>
            </a:pPr>
            <a:r>
              <a:rPr lang="pt-BR" sz="1200" b="1" dirty="0" smtClean="0">
                <a:solidFill>
                  <a:srgbClr val="FF0000"/>
                </a:solidFill>
              </a:rPr>
              <a:t>Para não sobrecarregar o servidor da aldo, solicitamos que este arquivo seja consultado apenas no ato de inserção do produto no carrinho de compras e/ou na finalização da compra.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Link para acesso ao serviço: </a:t>
            </a:r>
            <a:r>
              <a:rPr lang="pt-BR" sz="1400" u="sng" dirty="0">
                <a:solidFill>
                  <a:schemeClr val="tx2"/>
                </a:solidFill>
              </a:rPr>
              <a:t>http</a:t>
            </a:r>
            <a:r>
              <a:rPr lang="pt-BR" sz="1400" u="sng" dirty="0" smtClean="0">
                <a:solidFill>
                  <a:schemeClr val="tx2"/>
                </a:solidFill>
              </a:rPr>
              <a:t>://webservice.aldo.com.br/asp.net/ferramentas/saldoproduto.ashx?</a:t>
            </a:r>
            <a:r>
              <a:rPr lang="pt-BR" sz="1400" b="1" u="sng" dirty="0" smtClean="0">
                <a:solidFill>
                  <a:schemeClr val="tx2"/>
                </a:solidFill>
              </a:rPr>
              <a:t>u</a:t>
            </a:r>
            <a:r>
              <a:rPr lang="pt-BR" sz="1400" u="sng" dirty="0" smtClean="0">
                <a:solidFill>
                  <a:schemeClr val="tx2"/>
                </a:solidFill>
              </a:rPr>
              <a:t>=</a:t>
            </a:r>
            <a:r>
              <a:rPr lang="pt-BR" sz="1400" b="1" dirty="0" smtClean="0">
                <a:solidFill>
                  <a:srgbClr val="FF0000"/>
                </a:solidFill>
              </a:rPr>
              <a:t>CódigoDeAutenticação</a:t>
            </a:r>
            <a:r>
              <a:rPr lang="pt-BR" sz="1400" u="sng" dirty="0" smtClean="0">
                <a:solidFill>
                  <a:schemeClr val="tx2"/>
                </a:solidFill>
              </a:rPr>
              <a:t>&amp;</a:t>
            </a:r>
            <a:r>
              <a:rPr lang="pt-BR" sz="1400" b="1" u="sng" dirty="0" smtClean="0">
                <a:solidFill>
                  <a:schemeClr val="tx2"/>
                </a:solidFill>
              </a:rPr>
              <a:t>p</a:t>
            </a:r>
            <a:r>
              <a:rPr lang="pt-BR" sz="1400" u="sng" dirty="0" smtClean="0">
                <a:solidFill>
                  <a:schemeClr val="tx2"/>
                </a:solidFill>
              </a:rPr>
              <a:t>=</a:t>
            </a:r>
            <a:r>
              <a:rPr lang="pt-BR" sz="1400" b="1" dirty="0" smtClean="0">
                <a:solidFill>
                  <a:srgbClr val="FF0000"/>
                </a:solidFill>
              </a:rPr>
              <a:t>Chave</a:t>
            </a:r>
            <a:r>
              <a:rPr lang="pt-BR" sz="1400" u="sng" dirty="0" smtClean="0">
                <a:solidFill>
                  <a:schemeClr val="tx2"/>
                </a:solidFill>
              </a:rPr>
              <a:t>&amp;</a:t>
            </a:r>
            <a:r>
              <a:rPr lang="pt-BR" sz="1400" b="1" u="sng" dirty="0" smtClean="0">
                <a:solidFill>
                  <a:schemeClr val="tx2"/>
                </a:solidFill>
              </a:rPr>
              <a:t>codigo</a:t>
            </a:r>
            <a:r>
              <a:rPr lang="pt-BR" sz="1400" u="sng" dirty="0" smtClean="0">
                <a:solidFill>
                  <a:schemeClr val="tx2"/>
                </a:solidFill>
              </a:rPr>
              <a:t>=</a:t>
            </a:r>
            <a:r>
              <a:rPr lang="pt-BR" sz="1400" b="1" u="sng" dirty="0" smtClean="0">
                <a:solidFill>
                  <a:srgbClr val="FF0000"/>
                </a:solidFill>
              </a:rPr>
              <a:t>CódigoDoProdutoAldo</a:t>
            </a:r>
            <a:r>
              <a:rPr lang="pt-BR" sz="1400" b="1" u="sng" dirty="0" smtClean="0">
                <a:solidFill>
                  <a:schemeClr val="tx2"/>
                </a:solidFill>
              </a:rPr>
              <a:t>&amp;qtde</a:t>
            </a:r>
            <a:r>
              <a:rPr lang="pt-BR" sz="1400" u="sng" dirty="0" smtClean="0">
                <a:solidFill>
                  <a:schemeClr val="tx2"/>
                </a:solidFill>
              </a:rPr>
              <a:t>=</a:t>
            </a:r>
            <a:r>
              <a:rPr lang="pt-BR" sz="1400" b="1" u="sng" dirty="0" smtClean="0">
                <a:solidFill>
                  <a:srgbClr val="FF0000"/>
                </a:solidFill>
              </a:rPr>
              <a:t>QuantidadeDesejada</a:t>
            </a:r>
            <a:r>
              <a:rPr lang="pt-BR" sz="1400" b="1" u="sng" dirty="0" smtClean="0">
                <a:solidFill>
                  <a:schemeClr val="tx2"/>
                </a:solidFill>
              </a:rPr>
              <a:t>&amp;emp_filial</a:t>
            </a:r>
            <a:r>
              <a:rPr lang="pt-BR" sz="1400" u="sng" dirty="0" smtClean="0">
                <a:solidFill>
                  <a:schemeClr val="tx2"/>
                </a:solidFill>
              </a:rPr>
              <a:t>=</a:t>
            </a:r>
            <a:r>
              <a:rPr lang="pt-BR" sz="1400" b="1" u="sng" dirty="0" smtClean="0">
                <a:solidFill>
                  <a:srgbClr val="FF0000"/>
                </a:solidFill>
              </a:rPr>
              <a:t>CódigoDaFilial</a:t>
            </a:r>
            <a:endParaRPr lang="pt-BR" sz="1400" u="sng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Informar como parâmetro o código aldo do produto e a quantidade solicitada.</a:t>
            </a: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Obs.: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 O saldo considera uma margem de segurança de 10% do estoque referente ao giro do produto nos últimos 30 dias.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Retorno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: texto puro, com os possíveis retornos abaixo: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SIM (produto tem em estoque)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NAO (produto não tem em estoque)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PREVISAO: dd/mm/aaaa (produto não tem em estoque, porém com previsão de chegada na data informada, no formato ao lado)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SOB ENCOMENDA (produto adquirido apenas sob encomenda)</a:t>
            </a:r>
            <a:endParaRPr lang="en-US" sz="12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 ERRO (código enviado por querystring está incorreto, ou ocorreu algum erro ao tentar retornar o saldo</a:t>
            </a:r>
            <a:r>
              <a:rPr lang="pt-BR" sz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88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" y="2771"/>
            <a:ext cx="12182140" cy="6858000"/>
          </a:xfrm>
          <a:prstGeom prst="rect">
            <a:avLst/>
          </a:prstGeom>
        </p:spPr>
      </p:pic>
      <p:sp>
        <p:nvSpPr>
          <p:cNvPr id="19" name="TextBox 4"/>
          <p:cNvSpPr txBox="1"/>
          <p:nvPr/>
        </p:nvSpPr>
        <p:spPr>
          <a:xfrm>
            <a:off x="354796" y="91142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</a:rPr>
              <a:t>Como faço para solicitar o XML?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FF0000"/>
                </a:solidFill>
              </a:rPr>
              <a:t>Resposta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Como utilizo o XML em minha loja? </a:t>
            </a:r>
          </a:p>
          <a:p>
            <a:pPr>
              <a:lnSpc>
                <a:spcPct val="150000"/>
              </a:lnSpc>
            </a:pPr>
            <a:r>
              <a:rPr lang="pt-BR" sz="1400" b="1" dirty="0" smtClean="0">
                <a:solidFill>
                  <a:srgbClr val="FF0000"/>
                </a:solidFill>
              </a:rPr>
              <a:t>Resposta</a:t>
            </a:r>
            <a:endParaRPr lang="pt-BR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4796" y="384886"/>
            <a:ext cx="9455728" cy="595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err="1" smtClean="0">
                <a:solidFill>
                  <a:schemeClr val="tx2"/>
                </a:solidFill>
              </a:rPr>
              <a:t>Faq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8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10" name="Retângulo 9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54836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8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" y="2771"/>
            <a:ext cx="12182140" cy="6858000"/>
          </a:xfrm>
          <a:prstGeom prst="rect">
            <a:avLst/>
          </a:prstGeom>
        </p:spPr>
      </p:pic>
      <p:sp>
        <p:nvSpPr>
          <p:cNvPr id="19" name="TextBox 3"/>
          <p:cNvSpPr txBox="1"/>
          <p:nvPr/>
        </p:nvSpPr>
        <p:spPr>
          <a:xfrm>
            <a:off x="301721" y="1176669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Qualquer dúvida comercial, entrar em contato:</a:t>
            </a: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2"/>
                </a:solidFill>
                <a:latin typeface="+mj-lt"/>
                <a:cs typeface="Courier New" pitchFamily="49" charset="0"/>
                <a:hlinkClick r:id="rId5"/>
              </a:rPr>
              <a:t>cartas@aldo.com.br</a:t>
            </a:r>
            <a:endParaRPr lang="pt-BR" sz="1600" dirty="0" smtClean="0">
              <a:solidFill>
                <a:schemeClr val="tx2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Dúvidas referente a integração,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entrar em contato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:</a:t>
            </a:r>
            <a:endParaRPr lang="pt-BR" dirty="0">
              <a:solidFill>
                <a:schemeClr val="tx2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2"/>
                </a:solidFill>
                <a:latin typeface="+mj-lt"/>
                <a:cs typeface="Courier New" pitchFamily="49" charset="0"/>
                <a:hlinkClick r:id="rId6"/>
              </a:rPr>
              <a:t>cadastro@aldo.com.br</a:t>
            </a:r>
            <a:endParaRPr lang="pt-BR" sz="1600" dirty="0" smtClean="0">
              <a:solidFill>
                <a:schemeClr val="tx2"/>
              </a:solidFill>
              <a:latin typeface="+mj-lt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(</a:t>
            </a:r>
            <a:r>
              <a:rPr lang="pt-BR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44</a:t>
            </a:r>
            <a:r>
              <a:rPr lang="pt-BR" sz="1600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) 3261-2000</a:t>
            </a:r>
            <a:endParaRPr lang="en-US" sz="1600" dirty="0">
              <a:solidFill>
                <a:schemeClr val="tx2"/>
              </a:solidFill>
              <a:latin typeface="+mj-lt"/>
              <a:cs typeface="Courier New" pitchFamily="49" charset="0"/>
            </a:endParaRPr>
          </a:p>
        </p:txBody>
      </p:sp>
      <p:grpSp>
        <p:nvGrpSpPr>
          <p:cNvPr id="9" name="Grupo 9"/>
          <p:cNvGrpSpPr/>
          <p:nvPr/>
        </p:nvGrpSpPr>
        <p:grpSpPr>
          <a:xfrm>
            <a:off x="10269746" y="5105415"/>
            <a:ext cx="1909011" cy="1270278"/>
            <a:chOff x="10058400" y="342222"/>
            <a:chExt cx="1909011" cy="1270278"/>
          </a:xfrm>
        </p:grpSpPr>
        <p:sp>
          <p:nvSpPr>
            <p:cNvPr id="10" name="Retângulo 9"/>
            <p:cNvSpPr/>
            <p:nvPr/>
          </p:nvSpPr>
          <p:spPr>
            <a:xfrm>
              <a:off x="10058400" y="342222"/>
              <a:ext cx="1909011" cy="1270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0" y="342222"/>
              <a:ext cx="1796716" cy="1270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151118"/>
            <a:ext cx="11931535" cy="10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81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361</Words>
  <Application>Microsoft Office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Tininha Rodrigues</dc:creator>
  <cp:lastModifiedBy>Gisele Duarte Maia</cp:lastModifiedBy>
  <cp:revision>79</cp:revision>
  <dcterms:created xsi:type="dcterms:W3CDTF">2018-09-11T18:15:15Z</dcterms:created>
  <dcterms:modified xsi:type="dcterms:W3CDTF">2019-02-05T19:32:28Z</dcterms:modified>
</cp:coreProperties>
</file>