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 id="2147483852"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91" autoAdjust="0"/>
    <p:restoredTop sz="85740" autoAdjust="0"/>
  </p:normalViewPr>
  <p:slideViewPr>
    <p:cSldViewPr snapToGrid="0">
      <p:cViewPr varScale="1">
        <p:scale>
          <a:sx n="37" d="100"/>
          <a:sy n="37" d="100"/>
        </p:scale>
        <p:origin x="-96" y="-6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7/10/2018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‹Nº›</a:t>
            </a:fld>
            <a:endParaRPr lang="en-US"/>
          </a:p>
        </p:txBody>
      </p:sp>
    </p:spTree>
    <p:extLst>
      <p:ext uri="{BB962C8B-B14F-4D97-AF65-F5344CB8AC3E}">
        <p14:creationId xmlns:p14="http://schemas.microsoft.com/office/powerpoint/2010/main" val="1056415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 creado un esquema para ayudarle a empezar a trabajar en la presentación. Algunas diapositivas incluyen información aquí en las notas para proporcionar temas adicionales para que investigue.</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056415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7/10/2018</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‹Nº›</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051395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7/10/2018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251404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7/10/2018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862897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‹Nº›</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7/10/2018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348827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
Segundo nivel
Tercer nivel
Cuarto nivel
Quinto nivel</a:t>
            </a:r>
            <a:endParaRPr lang="en-US"/>
          </a:p>
        </p:txBody>
      </p:sp>
      <p:sp>
        <p:nvSpPr>
          <p:cNvPr id="4" name="Date Placeholder 3"/>
          <p:cNvSpPr>
            <a:spLocks noGrp="1"/>
          </p:cNvSpPr>
          <p:nvPr>
            <p:ph type="dt" sz="half" idx="10"/>
          </p:nvPr>
        </p:nvSpPr>
        <p:spPr/>
        <p:txBody>
          <a:bodyPr/>
          <a:lstStyle/>
          <a:p>
            <a:fld id="{908A7C6C-0F39-4D70-8E8D-FE5B9C95FA73}" type="datetimeFigureOut">
              <a:rPr lang="en-US" dirty="0"/>
              <a:t>7/10/2018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05858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7/10/2018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760718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
Segundo nivel
Tercer nivel
Cuarto nivel
Quinto nivel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s-ES"/>
              <a:t>Editar los estilos de texto del patrón
Segundo nivel
Tercer nivel
Cuarto nivel
Quinto nivel</a:t>
            </a:r>
            <a:endParaRPr lang="en-US"/>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
Segundo nivel
Tercer nivel
Cuarto nivel
Quinto nivel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7/10/2018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1227059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7/10/2018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686757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7/10/2018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315205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
Segundo nivel
Tercer nivel
Cuarto nivel
Quinto nivel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
Segundo nivel
Tercer nivel
Cuarto nivel
Quinto nivel</a:t>
            </a:r>
            <a:endParaRPr lang="en-US"/>
          </a:p>
        </p:txBody>
      </p:sp>
      <p:sp>
        <p:nvSpPr>
          <p:cNvPr id="5" name="Date Placeholder 4"/>
          <p:cNvSpPr>
            <a:spLocks noGrp="1"/>
          </p:cNvSpPr>
          <p:nvPr>
            <p:ph type="dt" sz="half" idx="10"/>
          </p:nvPr>
        </p:nvSpPr>
        <p:spPr/>
        <p:txBody>
          <a:bodyPr/>
          <a:lstStyle/>
          <a:p>
            <a:fld id="{6F53789A-C914-4DB1-8815-80B5EC7335C5}" type="datetimeFigureOut">
              <a:rPr lang="en-US" dirty="0"/>
              <a:t>7/10/2018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1435309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
Segundo nivel
Tercer nivel
Cuarto nivel
Quinto nivel</a:t>
            </a:r>
            <a:endParaRPr lang="en-US"/>
          </a:p>
        </p:txBody>
      </p:sp>
      <p:sp>
        <p:nvSpPr>
          <p:cNvPr id="5" name="Date Placeholder 4"/>
          <p:cNvSpPr>
            <a:spLocks noGrp="1"/>
          </p:cNvSpPr>
          <p:nvPr>
            <p:ph type="dt" sz="half" idx="10"/>
          </p:nvPr>
        </p:nvSpPr>
        <p:spPr/>
        <p:txBody>
          <a:bodyPr/>
          <a:lstStyle/>
          <a:p>
            <a:fld id="{5E6440AA-91A0-436F-8FDB-C0F939DCAE21}" type="datetimeFigureOut">
              <a:rPr lang="en-US" dirty="0"/>
              <a:t>7/10/2018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20665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7/10/2018</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‹Nº›</a:t>
            </a:fld>
            <a:endParaRPr lang="en-US" dirty="0"/>
          </a:p>
        </p:txBody>
      </p:sp>
    </p:spTree>
    <p:extLst>
      <p:ext uri="{BB962C8B-B14F-4D97-AF65-F5344CB8AC3E}">
        <p14:creationId xmlns:p14="http://schemas.microsoft.com/office/powerpoint/2010/main" val="1187054093"/>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7/10/2018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‹Nº›</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8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145CA327-20E6-4148-805B-D5FAC834A12F}"/>
              </a:ext>
            </a:extLst>
          </p:cNvPr>
          <p:cNvSpPr>
            <a:spLocks noGrp="1"/>
          </p:cNvSpPr>
          <p:nvPr>
            <p:ph type="title"/>
          </p:nvPr>
        </p:nvSpPr>
        <p:spPr/>
        <p:txBody>
          <a:bodyPr/>
          <a:lstStyle/>
          <a:p>
            <a:r>
              <a:rPr lang="es-ES_tradnl" dirty="0">
                <a:latin typeface="Helvetica Neue Light" panose="020B0702040204020203" pitchFamily="34" charset="0"/>
                <a:ea typeface="Helvetica Neue Light" panose="020B0702040204020203" pitchFamily="34" charset="0"/>
                <a:cs typeface="Helvetica Neue" panose="020B0502040204020203" pitchFamily="34" charset="0"/>
              </a:rPr>
              <a:t>Método de Montecarlo</a:t>
            </a:r>
          </a:p>
        </p:txBody>
      </p:sp>
      <p:sp>
        <p:nvSpPr>
          <p:cNvPr id="20" name="Text 2"/>
          <p:cNvSpPr/>
          <p:nvPr/>
        </p:nvSpPr>
        <p:spPr>
          <a:xfrm>
            <a:off x="838200" y="1461299"/>
            <a:ext cx="10462846" cy="374077"/>
          </a:xfrm>
          <a:prstGeom prst="rect">
            <a:avLst/>
          </a:prstGeom>
        </p:spPr>
        <p:txBody>
          <a:bodyPr wrap="square">
            <a:spAutoFit/>
          </a:bodyPr>
          <a:lstStyle/>
          <a:p>
            <a:pPr>
              <a:lnSpc>
                <a:spcPct val="150000"/>
              </a:lnSpc>
            </a:pPr>
            <a:endParaRPr lang="en-US" sz="1400" dirty="0">
              <a:solidFill>
                <a:srgbClr val="D24726"/>
              </a:solidFill>
              <a:latin typeface="Helvetica Neue" panose="020B0702040204020203" pitchFamily="34" charset="0"/>
              <a:ea typeface="Helvetica Neue" panose="020B0702040204020203" pitchFamily="34" charset="0"/>
              <a:cs typeface="Helvetica Neue" panose="020B0502040204020203" pitchFamily="34" charset="0"/>
            </a:endParaRPr>
          </a:p>
        </p:txBody>
      </p:sp>
      <p:sp>
        <p:nvSpPr>
          <p:cNvPr id="21" name="Content Placeholder 2"/>
          <p:cNvSpPr txBox="1">
            <a:spLocks/>
          </p:cNvSpPr>
          <p:nvPr/>
        </p:nvSpPr>
        <p:spPr>
          <a:xfrm>
            <a:off x="850250" y="1876798"/>
            <a:ext cx="10465450" cy="4000000"/>
          </a:xfrm>
          <a:prstGeom prst="rect">
            <a:avLst/>
          </a:prstGeom>
          <a:ln w="57150">
            <a:noFill/>
          </a:ln>
        </p:spPr>
        <p:txBody>
          <a:bodyPr vert="horz" lIns="91440" tIns="45720" rIns="91440" bIns="45720" numCol="1" rtlCol="0" anchor="t">
            <a:normAutofit/>
          </a:bodyPr>
          <a:lstStyle/>
          <a:p>
            <a:pPr>
              <a:lnSpc>
                <a:spcPct val="150000"/>
              </a:lnSpc>
            </a:pPr>
            <a:r>
              <a:rPr lang="es-ES_tradnl"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El método de Montecarlo​ es un método no determinista o estadístico numérico, usado para aproximar expresiones matemáticas complejas y costosas de evaluar con exactitud. </a:t>
            </a:r>
          </a:p>
          <a:p>
            <a:pPr>
              <a:lnSpc>
                <a:spcPct val="150000"/>
              </a:lnSpc>
            </a:pPr>
            <a:endParaRPr lang="es-ES_tradnl"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pPr>
            <a:r>
              <a:rPr lang="es-ES_tradnl"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	El método se llamó así en referencia al Casino de Montecarlo (Mónaco) por ser “la capital del juego de azar”, al ser la ruleta un generador simple de números aleatorios. El nombre y el desarrollo sistemático de los métodos de Montecarlo datan aproximadamente de 1944</a:t>
            </a:r>
          </a:p>
          <a:p>
            <a:pPr marL="0" indent="0">
              <a:lnSpc>
                <a:spcPct val="150000"/>
              </a:lnSpc>
              <a:spcBef>
                <a:spcPts val="0"/>
              </a:spcBef>
              <a:buFont typeface="Arial" panose="020B0604020202020204" pitchFamily="34" charset="0"/>
              <a:buNone/>
            </a:pPr>
            <a:endParaRPr lang="es-ES_tradnl"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a:p>
            <a:pPr>
              <a:lnSpc>
                <a:spcPct val="150000"/>
              </a:lnSpc>
            </a:pPr>
            <a:r>
              <a:rPr lang="es-ES_tradnl" dirty="0"/>
              <a:t>·	En la práctica este análisis consiste en ejecutar varias veces los diferentes sucesos variando aleatoriamente su valor en función de la función estadística que los define, dando como resultado un conjunto de valores finales. Este conjunto de valores permite calcular el valor medio y la variabilidad para el conjunto.</a:t>
            </a:r>
            <a:endParaRPr lang="es-ES_tradnl"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endParaRPr>
          </a:p>
        </p:txBody>
      </p:sp>
    </p:spTree>
    <p:extLst>
      <p:ext uri="{BB962C8B-B14F-4D97-AF65-F5344CB8AC3E}">
        <p14:creationId xmlns:p14="http://schemas.microsoft.com/office/powerpoint/2010/main" val="27302352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489AE6DA-A080-475C-BE02-EF343FBA6E5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xmlns="" id="{25F07E98-835E-42CA-A38E-C5DCBFB467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129284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9A8CA288-31AA-42B8-9269-D421F39876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5005747"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xmlns="" id="{DD8A94E4-B193-534F-8317-FADAC34ED5C5}"/>
              </a:ext>
            </a:extLst>
          </p:cNvPr>
          <p:cNvPicPr>
            <a:picLocks noChangeAspect="1"/>
          </p:cNvPicPr>
          <p:nvPr/>
        </p:nvPicPr>
        <p:blipFill>
          <a:blip r:embed="rId2"/>
          <a:stretch>
            <a:fillRect/>
          </a:stretch>
        </p:blipFill>
        <p:spPr>
          <a:xfrm>
            <a:off x="643467" y="1035944"/>
            <a:ext cx="4678425" cy="4786112"/>
          </a:xfrm>
          <a:prstGeom prst="rect">
            <a:avLst/>
          </a:prstGeom>
        </p:spPr>
      </p:pic>
      <p:sp>
        <p:nvSpPr>
          <p:cNvPr id="18" name="Rectangle 17">
            <a:extLst>
              <a:ext uri="{FF2B5EF4-FFF2-40B4-BE49-F238E27FC236}">
                <a16:creationId xmlns:a16="http://schemas.microsoft.com/office/drawing/2014/main" xmlns="" id="{A74B24B6-E323-4ADA-A090-543CDA9754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04492" y="480060"/>
            <a:ext cx="5005747"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a:extLst>
              <a:ext uri="{FF2B5EF4-FFF2-40B4-BE49-F238E27FC236}">
                <a16:creationId xmlns:a16="http://schemas.microsoft.com/office/drawing/2014/main" xmlns="" id="{8D085C41-6B48-E94B-99B5-CE6BCC3CD5E3}"/>
              </a:ext>
            </a:extLst>
          </p:cNvPr>
          <p:cNvPicPr>
            <a:picLocks noGrp="1" noChangeAspect="1"/>
          </p:cNvPicPr>
          <p:nvPr>
            <p:ph idx="1"/>
          </p:nvPr>
        </p:nvPicPr>
        <p:blipFill>
          <a:blip r:embed="rId3"/>
          <a:stretch>
            <a:fillRect/>
          </a:stretch>
        </p:blipFill>
        <p:spPr>
          <a:xfrm>
            <a:off x="5959771" y="1035944"/>
            <a:ext cx="4678425" cy="4058532"/>
          </a:xfrm>
          <a:prstGeom prst="rect">
            <a:avLst/>
          </a:prstGeom>
        </p:spPr>
      </p:pic>
      <p:sp>
        <p:nvSpPr>
          <p:cNvPr id="8" name="CuadroTexto 7">
            <a:extLst>
              <a:ext uri="{FF2B5EF4-FFF2-40B4-BE49-F238E27FC236}">
                <a16:creationId xmlns:a16="http://schemas.microsoft.com/office/drawing/2014/main" xmlns="" id="{F1D1F0C4-1D23-754B-9007-F6D0615A3D51}"/>
              </a:ext>
            </a:extLst>
          </p:cNvPr>
          <p:cNvSpPr txBox="1"/>
          <p:nvPr/>
        </p:nvSpPr>
        <p:spPr>
          <a:xfrm>
            <a:off x="4730200" y="0"/>
            <a:ext cx="3657600" cy="461665"/>
          </a:xfrm>
          <a:prstGeom prst="rect">
            <a:avLst/>
          </a:prstGeom>
          <a:noFill/>
        </p:spPr>
        <p:txBody>
          <a:bodyPr wrap="square" rtlCol="0">
            <a:spAutoFit/>
          </a:bodyPr>
          <a:lstStyle/>
          <a:p>
            <a:r>
              <a:rPr lang="es-ES_tradnl" sz="2400" dirty="0">
                <a:solidFill>
                  <a:srgbClr val="FF0000"/>
                </a:solidFill>
                <a:latin typeface="Apple Symbols" panose="02000000000000000000" pitchFamily="2" charset="-79"/>
                <a:ea typeface="Apple Symbols" panose="02000000000000000000" pitchFamily="2" charset="-79"/>
                <a:cs typeface="Apple Symbols" panose="02000000000000000000" pitchFamily="2" charset="-79"/>
              </a:rPr>
              <a:t>Gráficas</a:t>
            </a:r>
          </a:p>
        </p:txBody>
      </p:sp>
    </p:spTree>
    <p:extLst>
      <p:ext uri="{BB962C8B-B14F-4D97-AF65-F5344CB8AC3E}">
        <p14:creationId xmlns:p14="http://schemas.microsoft.com/office/powerpoint/2010/main" val="4796696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xmlns="" id="{0E99ED6D-365F-4CAE-942F-ECA78F74BD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xmlns="" id="{9235782D-E7F7-4402-B05E-EE96B8CF5C9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129017" y="0"/>
            <a:ext cx="3163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734" y="431483"/>
            <a:ext cx="6296026" cy="6149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51749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322BCA3-31C1-4329-B0BA-4748F937B5C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12928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F6C1DD8F-426A-45F7-A524-5569263BE5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89916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3D65D7AA-A0C8-491E-9211-059F0D299A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xmlns="" id="{98D39CD7-AB20-4006-930C-6368406D01E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8129873" y="5359400"/>
            <a:ext cx="255031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261872" y="723331"/>
            <a:ext cx="9418320" cy="3875965"/>
          </a:xfrm>
          <a:noFill/>
        </p:spPr>
        <p:txBody>
          <a:bodyPr anchor="ctr">
            <a:normAutofit/>
          </a:bodyPr>
          <a:lstStyle/>
          <a:p>
            <a:pPr algn="ctr"/>
            <a:r>
              <a:rPr lang="es-ES_tradnl" sz="4400" dirty="0">
                <a:solidFill>
                  <a:schemeClr val="tx2"/>
                </a:solidFill>
              </a:rPr>
              <a:t>Montecarlo</a:t>
            </a:r>
            <a:r>
              <a:rPr lang="en-US" sz="4400" dirty="0">
                <a:solidFill>
                  <a:schemeClr val="tx2"/>
                </a:solidFill>
              </a:rPr>
              <a:t> </a:t>
            </a:r>
            <a:r>
              <a:rPr lang="en-US" sz="4400" dirty="0" err="1">
                <a:solidFill>
                  <a:schemeClr val="tx2"/>
                </a:solidFill>
              </a:rPr>
              <a:t>en</a:t>
            </a:r>
            <a:r>
              <a:rPr lang="en-US" sz="4400" dirty="0">
                <a:solidFill>
                  <a:schemeClr val="tx2"/>
                </a:solidFill>
              </a:rPr>
              <a:t> las </a:t>
            </a:r>
            <a:r>
              <a:rPr lang="en-US" sz="4400" dirty="0" err="1">
                <a:solidFill>
                  <a:schemeClr val="tx2"/>
                </a:solidFill>
              </a:rPr>
              <a:t>finanzas</a:t>
            </a:r>
            <a:endParaRPr lang="en-US" sz="4400" dirty="0">
              <a:solidFill>
                <a:schemeClr val="tx2"/>
              </a:solidFill>
            </a:endParaRPr>
          </a:p>
        </p:txBody>
      </p:sp>
      <p:sp>
        <p:nvSpPr>
          <p:cNvPr id="3" name="Content Placeholder 2"/>
          <p:cNvSpPr>
            <a:spLocks noGrp="1"/>
          </p:cNvSpPr>
          <p:nvPr>
            <p:ph type="subTitle" idx="1"/>
          </p:nvPr>
        </p:nvSpPr>
        <p:spPr>
          <a:xfrm>
            <a:off x="-6303931" y="4782176"/>
            <a:ext cx="9418320" cy="1892944"/>
          </a:xfrm>
        </p:spPr>
        <p:txBody>
          <a:bodyPr>
            <a:normAutofit/>
          </a:bodyPr>
          <a:lstStyle/>
          <a:p>
            <a:pPr algn="r"/>
            <a:r>
              <a:rPr lang="es-ES_tradnl" sz="2000" dirty="0">
                <a:solidFill>
                  <a:schemeClr val="accent2">
                    <a:lumMod val="75000"/>
                  </a:schemeClr>
                </a:solidFill>
              </a:rPr>
              <a:t>Por:</a:t>
            </a:r>
          </a:p>
          <a:p>
            <a:pPr algn="r"/>
            <a:r>
              <a:rPr lang="es-ES_tradnl" sz="2000" dirty="0">
                <a:solidFill>
                  <a:schemeClr val="accent2">
                    <a:lumMod val="75000"/>
                  </a:schemeClr>
                </a:solidFill>
              </a:rPr>
              <a:t>-Jorge </a:t>
            </a:r>
            <a:r>
              <a:rPr lang="es-ES_tradnl" sz="2000" dirty="0" err="1">
                <a:solidFill>
                  <a:schemeClr val="accent2">
                    <a:lumMod val="75000"/>
                  </a:schemeClr>
                </a:solidFill>
              </a:rPr>
              <a:t>Zuñiga</a:t>
            </a:r>
            <a:endParaRPr lang="es-ES_tradnl" sz="2000" dirty="0">
              <a:solidFill>
                <a:schemeClr val="accent2">
                  <a:lumMod val="75000"/>
                </a:schemeClr>
              </a:solidFill>
            </a:endParaRPr>
          </a:p>
          <a:p>
            <a:pPr algn="r"/>
            <a:r>
              <a:rPr lang="es-ES_tradnl" sz="2000" dirty="0">
                <a:solidFill>
                  <a:schemeClr val="accent2">
                    <a:lumMod val="75000"/>
                  </a:schemeClr>
                </a:solidFill>
              </a:rPr>
              <a:t>-</a:t>
            </a:r>
            <a:r>
              <a:rPr lang="es-ES_tradnl" sz="2000" dirty="0" err="1">
                <a:solidFill>
                  <a:schemeClr val="accent2">
                    <a:lumMod val="75000"/>
                  </a:schemeClr>
                </a:solidFill>
              </a:rPr>
              <a:t>Noe</a:t>
            </a:r>
            <a:r>
              <a:rPr lang="es-ES_tradnl" sz="2000" dirty="0">
                <a:solidFill>
                  <a:schemeClr val="accent2">
                    <a:lumMod val="75000"/>
                  </a:schemeClr>
                </a:solidFill>
              </a:rPr>
              <a:t> Salinas</a:t>
            </a:r>
          </a:p>
          <a:p>
            <a:pPr algn="r"/>
            <a:r>
              <a:rPr lang="es-ES_tradnl" sz="2000" dirty="0">
                <a:solidFill>
                  <a:schemeClr val="accent2">
                    <a:lumMod val="75000"/>
                  </a:schemeClr>
                </a:solidFill>
              </a:rPr>
              <a:t>-Douglas Paris</a:t>
            </a:r>
          </a:p>
          <a:p>
            <a:pPr algn="r"/>
            <a:endParaRPr sz="2000" dirty="0">
              <a:solidFill>
                <a:schemeClr val="accent2">
                  <a:lumMod val="75000"/>
                </a:schemeClr>
              </a:solidFill>
            </a:endParaRPr>
          </a:p>
        </p:txBody>
      </p:sp>
    </p:spTree>
    <p:extLst>
      <p:ext uri="{BB962C8B-B14F-4D97-AF65-F5344CB8AC3E}">
        <p14:creationId xmlns:p14="http://schemas.microsoft.com/office/powerpoint/2010/main" val="17356173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30B3D270-B19D-4DB8-BD3C-3E707485B5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055416"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49BDAF94-B52E-4307-B54C-EF413086FC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66058" y="836023"/>
            <a:ext cx="2718788" cy="5183777"/>
          </a:xfrm>
        </p:spPr>
        <p:txBody>
          <a:bodyPr anchor="ctr">
            <a:normAutofit/>
          </a:bodyPr>
          <a:lstStyle/>
          <a:p>
            <a:r>
              <a:rPr lang="es-ES_tradnl" sz="3600" dirty="0">
                <a:solidFill>
                  <a:srgbClr val="FFFFFF"/>
                </a:solidFill>
              </a:rPr>
              <a:t>Objetivo </a:t>
            </a:r>
          </a:p>
        </p:txBody>
      </p:sp>
      <p:sp>
        <p:nvSpPr>
          <p:cNvPr id="3" name="CuadroTexto 2">
            <a:extLst>
              <a:ext uri="{FF2B5EF4-FFF2-40B4-BE49-F238E27FC236}">
                <a16:creationId xmlns:a16="http://schemas.microsoft.com/office/drawing/2014/main" xmlns="" id="{2C495ECD-7F38-194C-B366-CA2EA1C66183}"/>
              </a:ext>
            </a:extLst>
          </p:cNvPr>
          <p:cNvSpPr txBox="1"/>
          <p:nvPr/>
        </p:nvSpPr>
        <p:spPr>
          <a:xfrm>
            <a:off x="4621474" y="587829"/>
            <a:ext cx="2635956"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ES_tradnl" dirty="0"/>
              <a:t>Mediante Montecarlo poder ver posibles precios futuros tomando en cuenta precios históricos para las estimaciones.</a:t>
            </a:r>
          </a:p>
          <a:p>
            <a:endParaRPr lang="es-ES_tradnl" dirty="0"/>
          </a:p>
          <a:p>
            <a:endParaRPr lang="es-ES_tradnl" dirty="0"/>
          </a:p>
        </p:txBody>
      </p:sp>
      <p:pic>
        <p:nvPicPr>
          <p:cNvPr id="8" name="Imagen 7">
            <a:extLst>
              <a:ext uri="{FF2B5EF4-FFF2-40B4-BE49-F238E27FC236}">
                <a16:creationId xmlns:a16="http://schemas.microsoft.com/office/drawing/2014/main" xmlns="" id="{77002A55-4E4C-BC40-9EE6-C163058F1EE1}"/>
              </a:ext>
            </a:extLst>
          </p:cNvPr>
          <p:cNvPicPr>
            <a:picLocks noChangeAspect="1"/>
          </p:cNvPicPr>
          <p:nvPr/>
        </p:nvPicPr>
        <p:blipFill>
          <a:blip r:embed="rId2"/>
          <a:stretch>
            <a:fillRect/>
          </a:stretch>
        </p:blipFill>
        <p:spPr>
          <a:xfrm>
            <a:off x="7889620" y="0"/>
            <a:ext cx="3685430" cy="6858000"/>
          </a:xfrm>
          <a:prstGeom prst="rect">
            <a:avLst/>
          </a:prstGeom>
        </p:spPr>
      </p:pic>
    </p:spTree>
    <p:extLst>
      <p:ext uri="{BB962C8B-B14F-4D97-AF65-F5344CB8AC3E}">
        <p14:creationId xmlns:p14="http://schemas.microsoft.com/office/powerpoint/2010/main" val="40571836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5D5E0904-721C-4D68-9EB8-1C9752E329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xmlns="" id="{E2C05438-8975-4783-BCC7-9A4F0BD179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DF0ACCC9-A5C0-44FC-9472-E3E4BF4B41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4" name="Rectangle 23">
            <a:extLst>
              <a:ext uri="{FF2B5EF4-FFF2-40B4-BE49-F238E27FC236}">
                <a16:creationId xmlns:a16="http://schemas.microsoft.com/office/drawing/2014/main" xmlns="" id="{E8B8E8AE-1882-46F3-94E7-A2A39149475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2283" y="0"/>
            <a:ext cx="60873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xmlns="" id="{8725C3EE-D0DB-FD47-9830-2CA4F73FF2E5}"/>
              </a:ext>
            </a:extLst>
          </p:cNvPr>
          <p:cNvPicPr>
            <a:picLocks noChangeAspect="1"/>
          </p:cNvPicPr>
          <p:nvPr/>
        </p:nvPicPr>
        <p:blipFill>
          <a:blip r:embed="rId2"/>
          <a:stretch>
            <a:fillRect/>
          </a:stretch>
        </p:blipFill>
        <p:spPr>
          <a:xfrm>
            <a:off x="859131" y="1151640"/>
            <a:ext cx="5151817" cy="1790255"/>
          </a:xfrm>
          <a:prstGeom prst="rect">
            <a:avLst/>
          </a:prstGeom>
        </p:spPr>
      </p:pic>
      <p:sp>
        <p:nvSpPr>
          <p:cNvPr id="26" name="Rectangle 25">
            <a:extLst>
              <a:ext uri="{FF2B5EF4-FFF2-40B4-BE49-F238E27FC236}">
                <a16:creationId xmlns:a16="http://schemas.microsoft.com/office/drawing/2014/main" xmlns="" id="{F5AE0C4B-4D5E-48B0-929B-038F7E9484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941573" y="758952"/>
            <a:ext cx="3738617" cy="4041648"/>
          </a:xfrm>
        </p:spPr>
        <p:txBody>
          <a:bodyPr vert="horz" lIns="91440" tIns="45720" rIns="91440" bIns="45720" rtlCol="0" anchor="b">
            <a:normAutofit/>
          </a:bodyPr>
          <a:lstStyle/>
          <a:p>
            <a:pPr>
              <a:lnSpc>
                <a:spcPct val="85000"/>
              </a:lnSpc>
            </a:pPr>
            <a:r>
              <a:rPr lang="en-US" sz="6600">
                <a:solidFill>
                  <a:srgbClr val="FFFFFF"/>
                </a:solidFill>
              </a:rPr>
              <a:t>Código </a:t>
            </a:r>
          </a:p>
        </p:txBody>
      </p:sp>
      <p:sp>
        <p:nvSpPr>
          <p:cNvPr id="3" name="Content Placeholder 2"/>
          <p:cNvSpPr>
            <a:spLocks noGrp="1"/>
          </p:cNvSpPr>
          <p:nvPr>
            <p:ph idx="1"/>
          </p:nvPr>
        </p:nvSpPr>
        <p:spPr>
          <a:xfrm>
            <a:off x="6927095" y="4800600"/>
            <a:ext cx="3753096" cy="1691640"/>
          </a:xfrm>
        </p:spPr>
        <p:txBody>
          <a:bodyPr vert="horz" lIns="91440" tIns="45720" rIns="91440" bIns="45720" rtlCol="0">
            <a:normAutofit/>
          </a:bodyPr>
          <a:lstStyle/>
          <a:p>
            <a:pPr marL="0" indent="0">
              <a:buNone/>
            </a:pPr>
            <a:r>
              <a:rPr lang="en-US" sz="2000">
                <a:solidFill>
                  <a:srgbClr val="D9D9D9"/>
                </a:solidFill>
              </a:rPr>
              <a:t> </a:t>
            </a:r>
          </a:p>
        </p:txBody>
      </p:sp>
      <p:sp>
        <p:nvSpPr>
          <p:cNvPr id="6" name="CuadroTexto 5">
            <a:extLst>
              <a:ext uri="{FF2B5EF4-FFF2-40B4-BE49-F238E27FC236}">
                <a16:creationId xmlns:a16="http://schemas.microsoft.com/office/drawing/2014/main" xmlns="" id="{CB1944C5-8F70-FC47-852A-1C508B279AB4}"/>
              </a:ext>
            </a:extLst>
          </p:cNvPr>
          <p:cNvSpPr txBox="1"/>
          <p:nvPr/>
        </p:nvSpPr>
        <p:spPr>
          <a:xfrm>
            <a:off x="1105786" y="595423"/>
            <a:ext cx="3338623" cy="369332"/>
          </a:xfrm>
          <a:prstGeom prst="rect">
            <a:avLst/>
          </a:prstGeom>
          <a:noFill/>
        </p:spPr>
        <p:txBody>
          <a:bodyPr wrap="square" rtlCol="0">
            <a:spAutoFit/>
          </a:bodyPr>
          <a:lstStyle/>
          <a:p>
            <a:r>
              <a:rPr lang="es-ES_tradnl" dirty="0" err="1">
                <a:solidFill>
                  <a:srgbClr val="0070C0"/>
                </a:solidFill>
              </a:rPr>
              <a:t>Líbrerias</a:t>
            </a:r>
            <a:endParaRPr lang="es-ES_tradnl" dirty="0">
              <a:solidFill>
                <a:srgbClr val="0070C0"/>
              </a:solidFill>
            </a:endParaRPr>
          </a:p>
        </p:txBody>
      </p:sp>
      <p:pic>
        <p:nvPicPr>
          <p:cNvPr id="8" name="Imagen 7">
            <a:extLst>
              <a:ext uri="{FF2B5EF4-FFF2-40B4-BE49-F238E27FC236}">
                <a16:creationId xmlns:a16="http://schemas.microsoft.com/office/drawing/2014/main" xmlns="" id="{9C8CCD3D-429C-C842-A265-71851FA97EF2}"/>
              </a:ext>
            </a:extLst>
          </p:cNvPr>
          <p:cNvPicPr>
            <a:picLocks noChangeAspect="1"/>
          </p:cNvPicPr>
          <p:nvPr/>
        </p:nvPicPr>
        <p:blipFill>
          <a:blip r:embed="rId3"/>
          <a:stretch>
            <a:fillRect/>
          </a:stretch>
        </p:blipFill>
        <p:spPr>
          <a:xfrm>
            <a:off x="870643" y="3570977"/>
            <a:ext cx="5140305" cy="1930400"/>
          </a:xfrm>
          <a:prstGeom prst="rect">
            <a:avLst/>
          </a:prstGeom>
        </p:spPr>
      </p:pic>
    </p:spTree>
    <p:extLst>
      <p:ext uri="{BB962C8B-B14F-4D97-AF65-F5344CB8AC3E}">
        <p14:creationId xmlns:p14="http://schemas.microsoft.com/office/powerpoint/2010/main" val="34243626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323D50B8-1D27-420D-BA4A-249914120C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xmlns="" id="{2EFBB176-B6C1-4B5A-AADA-F930947E09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7200" y="0"/>
            <a:ext cx="10820400" cy="49499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5" name="Rectangle 24">
            <a:extLst>
              <a:ext uri="{FF2B5EF4-FFF2-40B4-BE49-F238E27FC236}">
                <a16:creationId xmlns:a16="http://schemas.microsoft.com/office/drawing/2014/main" xmlns="" id="{918CDC34-0F26-409D-B10F-578D4DCC46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pic>
        <p:nvPicPr>
          <p:cNvPr id="16" name="Imagen 15">
            <a:extLst>
              <a:ext uri="{FF2B5EF4-FFF2-40B4-BE49-F238E27FC236}">
                <a16:creationId xmlns:a16="http://schemas.microsoft.com/office/drawing/2014/main" xmlns="" id="{E61A9C4F-D704-5F47-A48F-EA6125DC1F99}"/>
              </a:ext>
            </a:extLst>
          </p:cNvPr>
          <p:cNvPicPr>
            <a:picLocks noChangeAspect="1"/>
          </p:cNvPicPr>
          <p:nvPr/>
        </p:nvPicPr>
        <p:blipFill>
          <a:blip r:embed="rId2"/>
          <a:stretch>
            <a:fillRect/>
          </a:stretch>
        </p:blipFill>
        <p:spPr>
          <a:xfrm>
            <a:off x="1097280" y="971422"/>
            <a:ext cx="4616874" cy="3162557"/>
          </a:xfrm>
          <a:prstGeom prst="rect">
            <a:avLst/>
          </a:prstGeom>
        </p:spPr>
      </p:pic>
      <p:sp>
        <p:nvSpPr>
          <p:cNvPr id="19" name="CuadroTexto 18">
            <a:extLst>
              <a:ext uri="{FF2B5EF4-FFF2-40B4-BE49-F238E27FC236}">
                <a16:creationId xmlns:a16="http://schemas.microsoft.com/office/drawing/2014/main" xmlns="" id="{77E1A0D0-6D48-FE47-93F1-1BC67121F4B1}"/>
              </a:ext>
            </a:extLst>
          </p:cNvPr>
          <p:cNvSpPr txBox="1"/>
          <p:nvPr/>
        </p:nvSpPr>
        <p:spPr>
          <a:xfrm>
            <a:off x="2057400" y="489857"/>
            <a:ext cx="2465614" cy="375557"/>
          </a:xfrm>
          <a:prstGeom prst="rect">
            <a:avLst/>
          </a:prstGeom>
          <a:noFill/>
        </p:spPr>
        <p:txBody>
          <a:bodyPr wrap="square" rtlCol="0">
            <a:spAutoFit/>
          </a:bodyPr>
          <a:lstStyle/>
          <a:p>
            <a:r>
              <a:rPr lang="es-ES_tradnl" dirty="0"/>
              <a:t>“Acción de Amazon”</a:t>
            </a:r>
          </a:p>
        </p:txBody>
      </p:sp>
      <p:pic>
        <p:nvPicPr>
          <p:cNvPr id="22" name="Imagen 21">
            <a:extLst>
              <a:ext uri="{FF2B5EF4-FFF2-40B4-BE49-F238E27FC236}">
                <a16:creationId xmlns:a16="http://schemas.microsoft.com/office/drawing/2014/main" xmlns="" id="{1DCBEBB8-B223-014C-A8E6-7E74845DCF3F}"/>
              </a:ext>
            </a:extLst>
          </p:cNvPr>
          <p:cNvPicPr>
            <a:picLocks noChangeAspect="1"/>
          </p:cNvPicPr>
          <p:nvPr/>
        </p:nvPicPr>
        <p:blipFill>
          <a:blip r:embed="rId3"/>
          <a:stretch>
            <a:fillRect/>
          </a:stretch>
        </p:blipFill>
        <p:spPr>
          <a:xfrm>
            <a:off x="7568777" y="971422"/>
            <a:ext cx="1854200" cy="3708400"/>
          </a:xfrm>
          <a:prstGeom prst="rect">
            <a:avLst/>
          </a:prstGeom>
        </p:spPr>
      </p:pic>
      <p:sp>
        <p:nvSpPr>
          <p:cNvPr id="24" name="CuadroTexto 23">
            <a:extLst>
              <a:ext uri="{FF2B5EF4-FFF2-40B4-BE49-F238E27FC236}">
                <a16:creationId xmlns:a16="http://schemas.microsoft.com/office/drawing/2014/main" xmlns="" id="{48F0E967-8C30-9A4E-A0C1-FC1388A54C3D}"/>
              </a:ext>
            </a:extLst>
          </p:cNvPr>
          <p:cNvSpPr txBox="1"/>
          <p:nvPr/>
        </p:nvSpPr>
        <p:spPr>
          <a:xfrm>
            <a:off x="7804298" y="325734"/>
            <a:ext cx="2573079" cy="375557"/>
          </a:xfrm>
          <a:prstGeom prst="rect">
            <a:avLst/>
          </a:prstGeom>
          <a:noFill/>
        </p:spPr>
        <p:txBody>
          <a:bodyPr wrap="square" rtlCol="0">
            <a:spAutoFit/>
          </a:bodyPr>
          <a:lstStyle/>
          <a:p>
            <a:r>
              <a:rPr lang="es-ES_tradnl" dirty="0"/>
              <a:t>“Datos”</a:t>
            </a:r>
          </a:p>
        </p:txBody>
      </p:sp>
    </p:spTree>
    <p:extLst>
      <p:ext uri="{BB962C8B-B14F-4D97-AF65-F5344CB8AC3E}">
        <p14:creationId xmlns:p14="http://schemas.microsoft.com/office/powerpoint/2010/main" val="19863174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112E318-8843-4FBA-9CB8-AC44622DE7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129284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095418D5-11A6-457F-8BCD-5160B33D69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9160" y="0"/>
            <a:ext cx="10393679"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D61E5C3D-6980-43E1-B38A-365BF0E6E3F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811"/>
            <a:ext cx="89916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20892" y="9889"/>
            <a:ext cx="9733620" cy="878397"/>
          </a:xfrm>
          <a:noFill/>
        </p:spPr>
        <p:txBody>
          <a:bodyPr anchor="ctr">
            <a:normAutofit/>
          </a:bodyPr>
          <a:lstStyle/>
          <a:p>
            <a:r>
              <a:rPr lang="en-US" sz="4000">
                <a:solidFill>
                  <a:srgbClr val="FFFFFF"/>
                </a:solidFill>
              </a:rPr>
              <a:t>Riesgo</a:t>
            </a:r>
          </a:p>
        </p:txBody>
      </p:sp>
      <p:pic>
        <p:nvPicPr>
          <p:cNvPr id="5" name="Marcador de contenido 4">
            <a:extLst>
              <a:ext uri="{FF2B5EF4-FFF2-40B4-BE49-F238E27FC236}">
                <a16:creationId xmlns:a16="http://schemas.microsoft.com/office/drawing/2014/main" xmlns="" id="{D585D856-7B08-7442-A3EF-42F393A23BA8}"/>
              </a:ext>
            </a:extLst>
          </p:cNvPr>
          <p:cNvPicPr>
            <a:picLocks noGrp="1" noChangeAspect="1"/>
          </p:cNvPicPr>
          <p:nvPr>
            <p:ph idx="1"/>
          </p:nvPr>
        </p:nvPicPr>
        <p:blipFill>
          <a:blip r:embed="rId2"/>
          <a:stretch>
            <a:fillRect/>
          </a:stretch>
        </p:blipFill>
        <p:spPr>
          <a:xfrm>
            <a:off x="917534" y="9889"/>
            <a:ext cx="5321300" cy="3416300"/>
          </a:xfrm>
        </p:spPr>
      </p:pic>
      <p:pic>
        <p:nvPicPr>
          <p:cNvPr id="7" name="Imagen 6">
            <a:extLst>
              <a:ext uri="{FF2B5EF4-FFF2-40B4-BE49-F238E27FC236}">
                <a16:creationId xmlns:a16="http://schemas.microsoft.com/office/drawing/2014/main" xmlns="" id="{3B93F8B1-9923-4642-B4F8-3237D89053FE}"/>
              </a:ext>
            </a:extLst>
          </p:cNvPr>
          <p:cNvPicPr>
            <a:picLocks noChangeAspect="1"/>
          </p:cNvPicPr>
          <p:nvPr/>
        </p:nvPicPr>
        <p:blipFill>
          <a:blip r:embed="rId3"/>
          <a:stretch>
            <a:fillRect/>
          </a:stretch>
        </p:blipFill>
        <p:spPr>
          <a:xfrm>
            <a:off x="3169412" y="1521861"/>
            <a:ext cx="7785100" cy="4902200"/>
          </a:xfrm>
          <a:prstGeom prst="rect">
            <a:avLst/>
          </a:prstGeom>
          <a:ln w="88900" cap="sq" cmpd="thickThin">
            <a:solidFill>
              <a:srgbClr val="000000"/>
            </a:solidFill>
            <a:prstDash val="solid"/>
            <a:miter lim="800000"/>
          </a:ln>
          <a:effectLst>
            <a:innerShdw blurRad="76200">
              <a:srgbClr val="000000"/>
            </a:innerShdw>
          </a:effectLst>
        </p:spPr>
      </p:pic>
      <p:pic>
        <p:nvPicPr>
          <p:cNvPr id="10" name="Imagen 9">
            <a:extLst>
              <a:ext uri="{FF2B5EF4-FFF2-40B4-BE49-F238E27FC236}">
                <a16:creationId xmlns:a16="http://schemas.microsoft.com/office/drawing/2014/main" xmlns="" id="{507C33CF-6BE7-3047-B75B-20456FBC76D0}"/>
              </a:ext>
            </a:extLst>
          </p:cNvPr>
          <p:cNvPicPr>
            <a:picLocks noChangeAspect="1"/>
          </p:cNvPicPr>
          <p:nvPr/>
        </p:nvPicPr>
        <p:blipFill>
          <a:blip r:embed="rId4"/>
          <a:stretch>
            <a:fillRect/>
          </a:stretch>
        </p:blipFill>
        <p:spPr>
          <a:xfrm>
            <a:off x="6560566" y="998247"/>
            <a:ext cx="3911600" cy="393700"/>
          </a:xfrm>
          <a:prstGeom prst="rect">
            <a:avLst/>
          </a:prstGeom>
        </p:spPr>
      </p:pic>
    </p:spTree>
    <p:extLst>
      <p:ext uri="{BB962C8B-B14F-4D97-AF65-F5344CB8AC3E}">
        <p14:creationId xmlns:p14="http://schemas.microsoft.com/office/powerpoint/2010/main" val="761448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Marcador de contenido 4">
            <a:extLst>
              <a:ext uri="{FF2B5EF4-FFF2-40B4-BE49-F238E27FC236}">
                <a16:creationId xmlns:a16="http://schemas.microsoft.com/office/drawing/2014/main" xmlns="" id="{6F8BA791-8EC0-3843-91D3-106D25719AA1}"/>
              </a:ext>
            </a:extLst>
          </p:cNvPr>
          <p:cNvPicPr>
            <a:picLocks noChangeAspect="1"/>
          </p:cNvPicPr>
          <p:nvPr/>
        </p:nvPicPr>
        <p:blipFill>
          <a:blip r:embed="rId2"/>
          <a:stretch>
            <a:fillRect/>
          </a:stretch>
        </p:blipFill>
        <p:spPr>
          <a:xfrm>
            <a:off x="5902061" y="640080"/>
            <a:ext cx="3660206" cy="5588101"/>
          </a:xfrm>
          <a:prstGeom prst="rect">
            <a:avLst/>
          </a:prstGeom>
        </p:spPr>
      </p:pic>
      <p:sp>
        <p:nvSpPr>
          <p:cNvPr id="21" name="Rectangle 20">
            <a:extLst>
              <a:ext uri="{FF2B5EF4-FFF2-40B4-BE49-F238E27FC236}">
                <a16:creationId xmlns:a16="http://schemas.microsoft.com/office/drawing/2014/main" xmlns="" id="{60694156-B30C-4AE1-9886-0D236EC019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Content Placeholder 17">
            <a:extLst>
              <a:ext uri="{FF2B5EF4-FFF2-40B4-BE49-F238E27FC236}">
                <a16:creationId xmlns:a16="http://schemas.microsoft.com/office/drawing/2014/main" xmlns="" id="{AA14468C-86D3-4C0D-9975-526007315273}"/>
              </a:ext>
            </a:extLst>
          </p:cNvPr>
          <p:cNvSpPr>
            <a:spLocks noGrp="1"/>
          </p:cNvSpPr>
          <p:nvPr>
            <p:ph idx="1"/>
          </p:nvPr>
        </p:nvSpPr>
        <p:spPr>
          <a:xfrm>
            <a:off x="741802" y="761298"/>
            <a:ext cx="3690425" cy="4243182"/>
          </a:xfrm>
        </p:spPr>
        <p:txBody>
          <a:bodyPr>
            <a:normAutofit/>
          </a:bodyPr>
          <a:lstStyle/>
          <a:p>
            <a:endParaRPr lang="en-US" sz="1600" dirty="0"/>
          </a:p>
          <a:p>
            <a:r>
              <a:rPr lang="es-ES_tradnl" sz="1600" dirty="0"/>
              <a:t>u = promedio de la volatilidad</a:t>
            </a:r>
          </a:p>
          <a:p>
            <a:r>
              <a:rPr lang="es-ES_tradnl" sz="1600" dirty="0"/>
              <a:t>var = varianza de la función </a:t>
            </a:r>
          </a:p>
          <a:p>
            <a:r>
              <a:rPr lang="es-ES_tradnl" sz="1600" dirty="0"/>
              <a:t>stdev = desviación estándar de la función </a:t>
            </a:r>
          </a:p>
          <a:p>
            <a:endParaRPr lang="en-US" sz="1600" dirty="0"/>
          </a:p>
        </p:txBody>
      </p:sp>
      <p:sp>
        <p:nvSpPr>
          <p:cNvPr id="5" name="CuadroTexto 4">
            <a:extLst>
              <a:ext uri="{FF2B5EF4-FFF2-40B4-BE49-F238E27FC236}">
                <a16:creationId xmlns:a16="http://schemas.microsoft.com/office/drawing/2014/main" xmlns="" id="{9545A01E-01AC-1C47-AD66-7E71E410FF45}"/>
              </a:ext>
            </a:extLst>
          </p:cNvPr>
          <p:cNvSpPr txBox="1"/>
          <p:nvPr/>
        </p:nvSpPr>
        <p:spPr>
          <a:xfrm>
            <a:off x="1281203" y="3200400"/>
            <a:ext cx="3755571" cy="34163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s-ES_tradnl" dirty="0"/>
              <a:t>Drift es el cambio del valor promedio de un proceso estocástico (aleatorio) . </a:t>
            </a:r>
          </a:p>
          <a:p>
            <a:endParaRPr lang="es-ES_tradnl" dirty="0"/>
          </a:p>
          <a:p>
            <a:r>
              <a:rPr lang="es-ES_tradnl" dirty="0"/>
              <a:t>Un concepto relacionado es la tasa de deriva, que es la velocidad a la que cambia el promedio.</a:t>
            </a:r>
          </a:p>
          <a:p>
            <a:endParaRPr lang="es-ES_tradnl" dirty="0"/>
          </a:p>
          <a:p>
            <a:r>
              <a:rPr lang="es-ES_tradnl" dirty="0"/>
              <a:t>Es la mejor aproximación de futuras tasas de retorno de la acción.</a:t>
            </a:r>
          </a:p>
        </p:txBody>
      </p:sp>
    </p:spTree>
    <p:extLst>
      <p:ext uri="{BB962C8B-B14F-4D97-AF65-F5344CB8AC3E}">
        <p14:creationId xmlns:p14="http://schemas.microsoft.com/office/powerpoint/2010/main" val="18366608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112E318-8843-4FBA-9CB8-AC44622DE7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129284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095418D5-11A6-457F-8BCD-5160B33D69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9160" y="0"/>
            <a:ext cx="10393679"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D61E5C3D-6980-43E1-B38A-365BF0E6E3F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811"/>
            <a:ext cx="89916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20892" y="321732"/>
            <a:ext cx="9733620" cy="878397"/>
          </a:xfrm>
          <a:noFill/>
        </p:spPr>
        <p:txBody>
          <a:bodyPr anchor="ctr">
            <a:normAutofit/>
          </a:bodyPr>
          <a:lstStyle/>
          <a:p>
            <a:r>
              <a:rPr lang="en-US" sz="4000">
                <a:solidFill>
                  <a:srgbClr val="FFFFFF"/>
                </a:solidFill>
              </a:rPr>
              <a:t>Bibliografía</a:t>
            </a:r>
          </a:p>
        </p:txBody>
      </p:sp>
      <p:pic>
        <p:nvPicPr>
          <p:cNvPr id="7" name="Imagen 6">
            <a:extLst>
              <a:ext uri="{FF2B5EF4-FFF2-40B4-BE49-F238E27FC236}">
                <a16:creationId xmlns:a16="http://schemas.microsoft.com/office/drawing/2014/main" xmlns="" id="{18718EBD-23D5-1C4D-886C-921FD499D179}"/>
              </a:ext>
            </a:extLst>
          </p:cNvPr>
          <p:cNvPicPr>
            <a:picLocks noChangeAspect="1"/>
          </p:cNvPicPr>
          <p:nvPr/>
        </p:nvPicPr>
        <p:blipFill>
          <a:blip r:embed="rId2"/>
          <a:stretch>
            <a:fillRect/>
          </a:stretch>
        </p:blipFill>
        <p:spPr>
          <a:xfrm>
            <a:off x="0" y="0"/>
            <a:ext cx="12192000" cy="6858000"/>
          </a:xfrm>
          <a:prstGeom prst="rect">
            <a:avLst/>
          </a:prstGeom>
        </p:spPr>
      </p:pic>
      <p:sp>
        <p:nvSpPr>
          <p:cNvPr id="12" name="CuadroTexto 11">
            <a:extLst>
              <a:ext uri="{FF2B5EF4-FFF2-40B4-BE49-F238E27FC236}">
                <a16:creationId xmlns:a16="http://schemas.microsoft.com/office/drawing/2014/main" xmlns="" id="{1DB708F4-FCFD-2E44-89E9-14854B5DA07F}"/>
              </a:ext>
            </a:extLst>
          </p:cNvPr>
          <p:cNvSpPr txBox="1"/>
          <p:nvPr/>
        </p:nvSpPr>
        <p:spPr>
          <a:xfrm>
            <a:off x="6953694" y="2964524"/>
            <a:ext cx="4339146"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s-ES_tradnl" dirty="0"/>
              <a:t>norm.ppf = Distancia entre el promedio y cada evento, expresado en desviaciones estándar.</a:t>
            </a:r>
          </a:p>
        </p:txBody>
      </p:sp>
    </p:spTree>
    <p:extLst>
      <p:ext uri="{BB962C8B-B14F-4D97-AF65-F5344CB8AC3E}">
        <p14:creationId xmlns:p14="http://schemas.microsoft.com/office/powerpoint/2010/main" val="5799376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xmlns="" id="{C7CAC08E-399F-284C-9908-6A894B5E8945}"/>
              </a:ext>
            </a:extLst>
          </p:cNvPr>
          <p:cNvPicPr>
            <a:picLocks noChangeAspect="1"/>
          </p:cNvPicPr>
          <p:nvPr/>
        </p:nvPicPr>
        <p:blipFill rotWithShape="1">
          <a:blip r:embed="rId2"/>
          <a:srcRect r="41904" b="-1"/>
          <a:stretch/>
        </p:blipFill>
        <p:spPr>
          <a:xfrm>
            <a:off x="2105266" y="10"/>
            <a:ext cx="7552924" cy="6857990"/>
          </a:xfrm>
          <a:prstGeom prst="rect">
            <a:avLst/>
          </a:prstGeom>
        </p:spPr>
      </p:pic>
      <p:sp>
        <p:nvSpPr>
          <p:cNvPr id="18" name="Rectangle 17">
            <a:extLst>
              <a:ext uri="{FF2B5EF4-FFF2-40B4-BE49-F238E27FC236}">
                <a16:creationId xmlns:a16="http://schemas.microsoft.com/office/drawing/2014/main" xmlns="" id="{0B67D982-25C5-4CC2-AA64-276BE3B2CA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31864060"/>
      </p:ext>
    </p:extLst>
  </p:cSld>
  <p:clrMapOvr>
    <a:masterClrMapping/>
  </p:clrMapOvr>
  <p:timing>
    <p:tnLst>
      <p:par>
        <p:cTn id="1" dur="indefinite" restart="never" nodeType="tmRoot"/>
      </p:par>
    </p:tnLst>
  </p:timing>
</p:sld>
</file>

<file path=ppt/theme/theme1.xml><?xml version="1.0" encoding="utf-8"?>
<a:theme xmlns:a="http://schemas.openxmlformats.org/drawingml/2006/main" name="Visualización">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xmlns="" name="View" id="{BA0EB5A6-F2D4-4F82-977B-64ADEE4A2A69}" vid="{3969A8A2-35DB-4E3B-8885-16FD20568674}"/>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Visualización</Template>
  <TotalTime>179</TotalTime>
  <Words>126</Words>
  <Application>Microsoft Office PowerPoint</Application>
  <PresentationFormat>Personalizado</PresentationFormat>
  <Paragraphs>33</Paragraphs>
  <Slides>11</Slides>
  <Notes>1</Notes>
  <HiddenSlides>1</HiddenSlides>
  <MMClips>0</MMClips>
  <ScaleCrop>false</ScaleCrop>
  <HeadingPairs>
    <vt:vector size="4" baseType="variant">
      <vt:variant>
        <vt:lpstr>Tema</vt:lpstr>
      </vt:variant>
      <vt:variant>
        <vt:i4>2</vt:i4>
      </vt:variant>
      <vt:variant>
        <vt:lpstr>Títulos de diapositiva</vt:lpstr>
      </vt:variant>
      <vt:variant>
        <vt:i4>11</vt:i4>
      </vt:variant>
    </vt:vector>
  </HeadingPairs>
  <TitlesOfParts>
    <vt:vector size="13" baseType="lpstr">
      <vt:lpstr>Visualización</vt:lpstr>
      <vt:lpstr>QuickStarter Theme</vt:lpstr>
      <vt:lpstr>Método de Montecarlo</vt:lpstr>
      <vt:lpstr>Montecarlo en las finanzas</vt:lpstr>
      <vt:lpstr>Objetivo </vt:lpstr>
      <vt:lpstr>Código </vt:lpstr>
      <vt:lpstr>Presentación de PowerPoint</vt:lpstr>
      <vt:lpstr>Riesgo</vt:lpstr>
      <vt:lpstr>Presentación de PowerPoint</vt:lpstr>
      <vt:lpstr>Bibliografía</vt:lpstr>
      <vt:lpstr>Presentación de PowerPoint</vt:lpstr>
      <vt:lpstr>Presentación de PowerPoint</vt:lpstr>
      <vt:lpstr>Presentación de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Método de Montecarlo</dc:title>
  <dc:creator>ZUÑIGA ORTIZ, JORGE LUIS</dc:creator>
  <cp:lastModifiedBy>TOSHIBA</cp:lastModifiedBy>
  <cp:revision>8</cp:revision>
  <dcterms:created xsi:type="dcterms:W3CDTF">2018-07-10T02:02:09Z</dcterms:created>
  <dcterms:modified xsi:type="dcterms:W3CDTF">2018-07-10T16:42:13Z</dcterms:modified>
</cp:coreProperties>
</file>