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f238c49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f238c49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f238c49c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f238c49c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f238c49c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f238c49c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f238c49c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f238c49c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f238c49c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f238c49c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f238c49c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f238c49c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cf238c49c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cf238c49c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scaledagileframework.com/product-owner/" TargetMode="External"/><Relationship Id="rId4" Type="http://schemas.openxmlformats.org/officeDocument/2006/relationships/hyperlink" Target="https://www.atlassian.com/agile/scrum/scrum-master" TargetMode="External"/><Relationship Id="rId5" Type="http://schemas.openxmlformats.org/officeDocument/2006/relationships/hyperlink" Target="https://www.techtic.com/blog/agile-development-team/" TargetMode="External"/><Relationship Id="rId6" Type="http://schemas.openxmlformats.org/officeDocument/2006/relationships/hyperlink" Target="https://www.mendix.com/blog/agile-software-development-lifecycle-stag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Scrum-Agile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Owner</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The Product Owner has 5 primary responsibilities (Scaled Agile, Inc. 2023)</a:t>
            </a:r>
            <a:endParaRPr/>
          </a:p>
          <a:p>
            <a:pPr indent="-308610" lvl="0" marL="457200" rtl="0" algn="l">
              <a:spcBef>
                <a:spcPts val="1200"/>
              </a:spcBef>
              <a:spcAft>
                <a:spcPts val="0"/>
              </a:spcAft>
              <a:buSzPct val="100000"/>
              <a:buChar char="●"/>
            </a:pPr>
            <a:r>
              <a:rPr lang="en"/>
              <a:t>Connecting with the Customer</a:t>
            </a:r>
            <a:endParaRPr/>
          </a:p>
          <a:p>
            <a:pPr indent="-290830" lvl="1" marL="914400" rtl="0" algn="l">
              <a:spcBef>
                <a:spcPts val="0"/>
              </a:spcBef>
              <a:spcAft>
                <a:spcPts val="0"/>
              </a:spcAft>
              <a:buSzPct val="100000"/>
              <a:buChar char="○"/>
            </a:pPr>
            <a:r>
              <a:rPr lang="en"/>
              <a:t>This means that the Product owner is acting as the primary point of contact for the customer and is responsible for turning their requests into reality</a:t>
            </a:r>
            <a:endParaRPr/>
          </a:p>
          <a:p>
            <a:pPr indent="-308610" lvl="0" marL="457200" rtl="0" algn="l">
              <a:spcBef>
                <a:spcPts val="0"/>
              </a:spcBef>
              <a:spcAft>
                <a:spcPts val="0"/>
              </a:spcAft>
              <a:buSzPct val="100000"/>
              <a:buChar char="●"/>
            </a:pPr>
            <a:r>
              <a:rPr lang="en"/>
              <a:t>Contributing to the Vision and Roadmap</a:t>
            </a:r>
            <a:endParaRPr/>
          </a:p>
          <a:p>
            <a:pPr indent="-290830" lvl="1" marL="914400" rtl="0" algn="l">
              <a:spcBef>
                <a:spcPts val="0"/>
              </a:spcBef>
              <a:spcAft>
                <a:spcPts val="0"/>
              </a:spcAft>
              <a:buSzPct val="100000"/>
              <a:buChar char="○"/>
            </a:pPr>
            <a:r>
              <a:rPr lang="en"/>
              <a:t>The product owner holds ultimate power over the direction of the project and must guide the release schedule and requirement of the project</a:t>
            </a:r>
            <a:endParaRPr/>
          </a:p>
          <a:p>
            <a:pPr indent="-308610" lvl="0" marL="457200" rtl="0" algn="l">
              <a:spcBef>
                <a:spcPts val="0"/>
              </a:spcBef>
              <a:spcAft>
                <a:spcPts val="0"/>
              </a:spcAft>
              <a:buSzPct val="100000"/>
              <a:buChar char="●"/>
            </a:pPr>
            <a:r>
              <a:rPr lang="en"/>
              <a:t>Managing and Prioritizing the Team Backlog</a:t>
            </a:r>
            <a:endParaRPr/>
          </a:p>
          <a:p>
            <a:pPr indent="-290830" lvl="1" marL="914400" rtl="0" algn="l">
              <a:spcBef>
                <a:spcPts val="0"/>
              </a:spcBef>
              <a:spcAft>
                <a:spcPts val="0"/>
              </a:spcAft>
              <a:buSzPct val="100000"/>
              <a:buChar char="○"/>
            </a:pPr>
            <a:r>
              <a:rPr lang="en"/>
              <a:t>This is the part of the job where the </a:t>
            </a:r>
            <a:r>
              <a:rPr lang="en"/>
              <a:t>product</a:t>
            </a:r>
            <a:r>
              <a:rPr lang="en"/>
              <a:t> owner has the </a:t>
            </a:r>
            <a:r>
              <a:rPr lang="en"/>
              <a:t>privilege</a:t>
            </a:r>
            <a:r>
              <a:rPr lang="en"/>
              <a:t> of defining and organizing the </a:t>
            </a:r>
            <a:r>
              <a:rPr lang="en"/>
              <a:t>backlog</a:t>
            </a:r>
            <a:r>
              <a:rPr lang="en"/>
              <a:t> to make sure the most urgent features are developed first</a:t>
            </a:r>
            <a:endParaRPr/>
          </a:p>
          <a:p>
            <a:pPr indent="-308610" lvl="0" marL="457200" rtl="0" algn="l">
              <a:spcBef>
                <a:spcPts val="0"/>
              </a:spcBef>
              <a:spcAft>
                <a:spcPts val="0"/>
              </a:spcAft>
              <a:buSzPct val="100000"/>
              <a:buChar char="●"/>
            </a:pPr>
            <a:r>
              <a:rPr lang="en"/>
              <a:t>Supporting the Team in Delivering Value</a:t>
            </a:r>
            <a:endParaRPr/>
          </a:p>
          <a:p>
            <a:pPr indent="-290830" lvl="1" marL="914400" rtl="0" algn="l">
              <a:spcBef>
                <a:spcPts val="0"/>
              </a:spcBef>
              <a:spcAft>
                <a:spcPts val="0"/>
              </a:spcAft>
              <a:buSzPct val="100000"/>
              <a:buChar char="○"/>
            </a:pPr>
            <a:r>
              <a:rPr lang="en"/>
              <a:t>The Product owner as the primary connection of the team to the customer must help guide the customers dream into a realistic application by knowing and explaining limiting factors and time constraints</a:t>
            </a:r>
            <a:endParaRPr/>
          </a:p>
          <a:p>
            <a:pPr indent="-308610" lvl="0" marL="457200" rtl="0" algn="l">
              <a:spcBef>
                <a:spcPts val="0"/>
              </a:spcBef>
              <a:spcAft>
                <a:spcPts val="0"/>
              </a:spcAft>
              <a:buSzPct val="100000"/>
              <a:buChar char="●"/>
            </a:pPr>
            <a:r>
              <a:rPr lang="en"/>
              <a:t>Getting and Applying Feedback</a:t>
            </a:r>
            <a:endParaRPr/>
          </a:p>
          <a:p>
            <a:pPr indent="-290830" lvl="1" marL="914400" rtl="0" algn="l">
              <a:spcBef>
                <a:spcPts val="0"/>
              </a:spcBef>
              <a:spcAft>
                <a:spcPts val="0"/>
              </a:spcAft>
              <a:buSzPct val="100000"/>
              <a:buChar char="○"/>
            </a:pPr>
            <a:r>
              <a:rPr lang="en"/>
              <a:t>Once again all customer related </a:t>
            </a:r>
            <a:r>
              <a:rPr lang="en"/>
              <a:t>information flows through the product owner and they alone are responsible for collecting feedback and turning them into tickets from the customer</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Scrum Master</a:t>
            </a:r>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scrum master’s primary responsibilities are as follows(Rehkopf, M 2020, January 24):</a:t>
            </a:r>
            <a:endParaRPr/>
          </a:p>
          <a:p>
            <a:pPr indent="-342900" lvl="0" marL="457200" rtl="0" algn="l">
              <a:spcBef>
                <a:spcPts val="1200"/>
              </a:spcBef>
              <a:spcAft>
                <a:spcPts val="0"/>
              </a:spcAft>
              <a:buSzPts val="1800"/>
              <a:buChar char="●"/>
            </a:pPr>
            <a:r>
              <a:rPr lang="en"/>
              <a:t>Standups, meeting that happen daily to keep track of sprint progress</a:t>
            </a:r>
            <a:endParaRPr/>
          </a:p>
          <a:p>
            <a:pPr indent="-342900" lvl="0" marL="457200" rtl="0" algn="l">
              <a:spcBef>
                <a:spcPts val="0"/>
              </a:spcBef>
              <a:spcAft>
                <a:spcPts val="0"/>
              </a:spcAft>
              <a:buSzPts val="1800"/>
              <a:buChar char="●"/>
            </a:pPr>
            <a:r>
              <a:rPr lang="en"/>
              <a:t>Sprint Planning, meetings that organize assignment of tasks during a sprint</a:t>
            </a:r>
            <a:endParaRPr/>
          </a:p>
          <a:p>
            <a:pPr indent="-342900" lvl="0" marL="457200" rtl="0" algn="l">
              <a:spcBef>
                <a:spcPts val="0"/>
              </a:spcBef>
              <a:spcAft>
                <a:spcPts val="0"/>
              </a:spcAft>
              <a:buSzPts val="1800"/>
              <a:buChar char="●"/>
            </a:pPr>
            <a:r>
              <a:rPr lang="en"/>
              <a:t>Sprint reviews, meeting that go over what </a:t>
            </a:r>
            <a:r>
              <a:rPr lang="en"/>
              <a:t>happened</a:t>
            </a:r>
            <a:r>
              <a:rPr lang="en"/>
              <a:t> during a sprint</a:t>
            </a:r>
            <a:endParaRPr/>
          </a:p>
          <a:p>
            <a:pPr indent="-342900" lvl="0" marL="457200" rtl="0" algn="l">
              <a:spcBef>
                <a:spcPts val="0"/>
              </a:spcBef>
              <a:spcAft>
                <a:spcPts val="0"/>
              </a:spcAft>
              <a:buSzPts val="1800"/>
              <a:buChar char="●"/>
            </a:pPr>
            <a:r>
              <a:rPr lang="en"/>
              <a:t>Board Administration, makes sure assignment cards are up to date and that the boar is working as intended</a:t>
            </a:r>
            <a:endParaRPr/>
          </a:p>
          <a:p>
            <a:pPr indent="-342900" lvl="0" marL="457200" rtl="0" algn="l">
              <a:spcBef>
                <a:spcPts val="0"/>
              </a:spcBef>
              <a:spcAft>
                <a:spcPts val="0"/>
              </a:spcAft>
              <a:buSzPts val="1800"/>
              <a:buChar char="●"/>
            </a:pPr>
            <a:r>
              <a:rPr lang="en"/>
              <a:t>1 on 1s, meetings with </a:t>
            </a:r>
            <a:r>
              <a:rPr lang="en"/>
              <a:t>individual</a:t>
            </a:r>
            <a:r>
              <a:rPr lang="en"/>
              <a:t> team members that could be for anything from critique to friendly talks</a:t>
            </a:r>
            <a:endParaRPr/>
          </a:p>
          <a:p>
            <a:pPr indent="-342900" lvl="0" marL="457200" rtl="0" algn="l">
              <a:spcBef>
                <a:spcPts val="0"/>
              </a:spcBef>
              <a:spcAft>
                <a:spcPts val="0"/>
              </a:spcAft>
              <a:buSzPts val="1800"/>
              <a:buChar char="●"/>
            </a:pPr>
            <a:r>
              <a:rPr lang="en"/>
              <a:t>Blockers, this refers to the responsibility to remove external blockers and internal </a:t>
            </a:r>
            <a:r>
              <a:rPr lang="en"/>
              <a:t>roadblocks</a:t>
            </a:r>
            <a:r>
              <a:rPr lang="en"/>
              <a:t> from development.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Development team and testing</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Primary </a:t>
            </a:r>
            <a:r>
              <a:rPr lang="en"/>
              <a:t>responsibilities of developers are (Mehta, N 2022, April 4):</a:t>
            </a:r>
            <a:endParaRPr/>
          </a:p>
          <a:p>
            <a:pPr indent="-342900" lvl="0" marL="457200" rtl="0" algn="l">
              <a:spcBef>
                <a:spcPts val="1200"/>
              </a:spcBef>
              <a:spcAft>
                <a:spcPts val="0"/>
              </a:spcAft>
              <a:buSzPts val="1800"/>
              <a:buChar char="●"/>
            </a:pPr>
            <a:r>
              <a:rPr lang="en"/>
              <a:t>Build the product</a:t>
            </a:r>
            <a:endParaRPr/>
          </a:p>
          <a:p>
            <a:pPr indent="-317500" lvl="1" marL="914400" rtl="0" algn="l">
              <a:spcBef>
                <a:spcPts val="0"/>
              </a:spcBef>
              <a:spcAft>
                <a:spcPts val="0"/>
              </a:spcAft>
              <a:buSzPts val="1400"/>
              <a:buChar char="○"/>
            </a:pPr>
            <a:r>
              <a:rPr lang="en"/>
              <a:t>Pretty self explanatory on why their important</a:t>
            </a:r>
            <a:endParaRPr/>
          </a:p>
          <a:p>
            <a:pPr indent="0" lvl="0" marL="0" rtl="0" algn="l">
              <a:spcBef>
                <a:spcPts val="1200"/>
              </a:spcBef>
              <a:spcAft>
                <a:spcPts val="0"/>
              </a:spcAft>
              <a:buNone/>
            </a:pPr>
            <a:r>
              <a:rPr lang="en"/>
              <a:t>Primary responsibilities of testers:</a:t>
            </a:r>
            <a:endParaRPr/>
          </a:p>
          <a:p>
            <a:pPr indent="-342900" lvl="0" marL="457200" rtl="0" algn="l">
              <a:spcBef>
                <a:spcPts val="1200"/>
              </a:spcBef>
              <a:spcAft>
                <a:spcPts val="0"/>
              </a:spcAft>
              <a:buSzPts val="1800"/>
              <a:buChar char="●"/>
            </a:pPr>
            <a:r>
              <a:rPr lang="en"/>
              <a:t>Create tests to make sure the product works and meets the customers requirements.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Agile Software Development life cycle</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The 5 stages of the agile software development life cycle are (Van der Hoek, J 2024, April 10):</a:t>
            </a:r>
            <a:endParaRPr/>
          </a:p>
          <a:p>
            <a:pPr indent="-317182" lvl="0" marL="457200" rtl="0" algn="l">
              <a:spcBef>
                <a:spcPts val="1200"/>
              </a:spcBef>
              <a:spcAft>
                <a:spcPts val="0"/>
              </a:spcAft>
              <a:buSzPct val="100000"/>
              <a:buChar char="●"/>
            </a:pPr>
            <a:r>
              <a:rPr lang="en"/>
              <a:t>Ideation</a:t>
            </a:r>
            <a:endParaRPr/>
          </a:p>
          <a:p>
            <a:pPr indent="-297497" lvl="1" marL="914400" rtl="0" algn="l">
              <a:spcBef>
                <a:spcPts val="0"/>
              </a:spcBef>
              <a:spcAft>
                <a:spcPts val="0"/>
              </a:spcAft>
              <a:buSzPct val="100000"/>
              <a:buChar char="○"/>
            </a:pPr>
            <a:r>
              <a:rPr lang="en"/>
              <a:t>In this stage the </a:t>
            </a:r>
            <a:r>
              <a:rPr lang="en"/>
              <a:t>project's</a:t>
            </a:r>
            <a:r>
              <a:rPr lang="en"/>
              <a:t> goals and </a:t>
            </a:r>
            <a:r>
              <a:rPr lang="en"/>
              <a:t>purposes</a:t>
            </a:r>
            <a:r>
              <a:rPr lang="en"/>
              <a:t> are outlined, requirement are drawn up, and resources are spun up to begin work</a:t>
            </a:r>
            <a:endParaRPr/>
          </a:p>
          <a:p>
            <a:pPr indent="-317182" lvl="0" marL="457200" rtl="0" algn="l">
              <a:spcBef>
                <a:spcPts val="0"/>
              </a:spcBef>
              <a:spcAft>
                <a:spcPts val="0"/>
              </a:spcAft>
              <a:buSzPct val="100000"/>
              <a:buChar char="●"/>
            </a:pPr>
            <a:r>
              <a:rPr lang="en"/>
              <a:t>Development</a:t>
            </a:r>
            <a:endParaRPr/>
          </a:p>
          <a:p>
            <a:pPr indent="-297497" lvl="1" marL="914400" rtl="0" algn="l">
              <a:spcBef>
                <a:spcPts val="0"/>
              </a:spcBef>
              <a:spcAft>
                <a:spcPts val="0"/>
              </a:spcAft>
              <a:buSzPct val="100000"/>
              <a:buChar char="○"/>
            </a:pPr>
            <a:r>
              <a:rPr lang="en"/>
              <a:t>In this stage the development team creates the first version of the software going to the customer, this is usually the longest phase as it involves creating the new requirements from the ground up</a:t>
            </a:r>
            <a:endParaRPr/>
          </a:p>
          <a:p>
            <a:pPr indent="-317182" lvl="0" marL="457200" rtl="0" algn="l">
              <a:spcBef>
                <a:spcPts val="0"/>
              </a:spcBef>
              <a:spcAft>
                <a:spcPts val="0"/>
              </a:spcAft>
              <a:buSzPct val="100000"/>
              <a:buChar char="●"/>
            </a:pPr>
            <a:r>
              <a:rPr lang="en"/>
              <a:t>Testing</a:t>
            </a:r>
            <a:endParaRPr/>
          </a:p>
          <a:p>
            <a:pPr indent="-297497" lvl="1" marL="914400" rtl="0" algn="l">
              <a:spcBef>
                <a:spcPts val="0"/>
              </a:spcBef>
              <a:spcAft>
                <a:spcPts val="0"/>
              </a:spcAft>
              <a:buSzPct val="100000"/>
              <a:buChar char="○"/>
            </a:pPr>
            <a:r>
              <a:rPr lang="en"/>
              <a:t>In this stage the first release is ready to be internally reviewed and the testers go to work trying to pick apart the program and find bugs</a:t>
            </a:r>
            <a:endParaRPr/>
          </a:p>
          <a:p>
            <a:pPr indent="-317182" lvl="0" marL="457200" rtl="0" algn="l">
              <a:spcBef>
                <a:spcPts val="0"/>
              </a:spcBef>
              <a:spcAft>
                <a:spcPts val="0"/>
              </a:spcAft>
              <a:buSzPct val="100000"/>
              <a:buChar char="●"/>
            </a:pPr>
            <a:r>
              <a:rPr lang="en"/>
              <a:t>Deployment</a:t>
            </a:r>
            <a:endParaRPr/>
          </a:p>
          <a:p>
            <a:pPr indent="-297497" lvl="1" marL="914400" rtl="0" algn="l">
              <a:spcBef>
                <a:spcPts val="0"/>
              </a:spcBef>
              <a:spcAft>
                <a:spcPts val="0"/>
              </a:spcAft>
              <a:buSzPct val="100000"/>
              <a:buChar char="○"/>
            </a:pPr>
            <a:r>
              <a:rPr lang="en"/>
              <a:t>In this stage the product is delivered to the customer and loaded into a production environment</a:t>
            </a:r>
            <a:endParaRPr/>
          </a:p>
          <a:p>
            <a:pPr indent="-317182" lvl="0" marL="457200" rtl="0" algn="l">
              <a:spcBef>
                <a:spcPts val="0"/>
              </a:spcBef>
              <a:spcAft>
                <a:spcPts val="0"/>
              </a:spcAft>
              <a:buSzPct val="100000"/>
              <a:buChar char="●"/>
            </a:pPr>
            <a:r>
              <a:rPr lang="en"/>
              <a:t>Operations</a:t>
            </a:r>
            <a:endParaRPr/>
          </a:p>
          <a:p>
            <a:pPr indent="-297497" lvl="1" marL="914400" rtl="0" algn="l">
              <a:spcBef>
                <a:spcPts val="0"/>
              </a:spcBef>
              <a:spcAft>
                <a:spcPts val="0"/>
              </a:spcAft>
              <a:buSzPct val="100000"/>
              <a:buChar char="○"/>
            </a:pPr>
            <a:r>
              <a:rPr lang="en"/>
              <a:t>In this phase user tickets are collected to iteratively address new issues found as they come up.</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Agile vs Waterfall</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primary difference between Agile and Waterfall is flexibility.  An example of this is if we were still using Waterfall method when the customer changed their minds about what they wanted on the top 5 list, they would of been out of luck and would of had to have waited until the next development cycle to change what they wanted. In Agile the regular meeting and flexible sprint plan allowed the Product Owner to coordinate this need and have the developers quickly pivot before release.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Agile vs Waterfall cont.</a:t>
            </a:r>
            <a:endParaRPr/>
          </a:p>
          <a:p>
            <a:pPr indent="0" lvl="0" marL="0" rtl="0" algn="l">
              <a:spcBef>
                <a:spcPts val="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Agile is better in most cases, but there are some rare exception where Agile might be a waste of time.  An example of where Agile is overkill would be if the program timescale is measured in days and has a development team of one, or if perhaps their is strong enmity between our company and the customer in which case they may try to take </a:t>
            </a:r>
            <a:r>
              <a:rPr lang="en"/>
              <a:t>malicious</a:t>
            </a:r>
            <a:r>
              <a:rPr lang="en"/>
              <a:t> acts against the program by being </a:t>
            </a:r>
            <a:r>
              <a:rPr lang="en"/>
              <a:t>arbitrary</a:t>
            </a:r>
            <a:r>
              <a:rPr lang="en"/>
              <a:t> in their requirements.  Other than those outliers Agile gives amazing </a:t>
            </a:r>
            <a:r>
              <a:rPr lang="en"/>
              <a:t>flexibility</a:t>
            </a:r>
            <a:r>
              <a:rPr lang="en"/>
              <a:t> and has </a:t>
            </a:r>
            <a:r>
              <a:rPr lang="en"/>
              <a:t>productivity</a:t>
            </a:r>
            <a:r>
              <a:rPr lang="en"/>
              <a:t> enhancing features by making sure only the most important tasks are being worked on.  In short, projects that are expected to take longer than a month and have teams of greater than 1 should always implement Agile.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Scaled Agile, Inc. (2023, October 12). </a:t>
            </a:r>
            <a:r>
              <a:rPr i="1" lang="en" sz="1200"/>
              <a:t>Product Owner</a:t>
            </a:r>
            <a:r>
              <a:rPr lang="en" sz="1200"/>
              <a:t> </a:t>
            </a:r>
            <a:r>
              <a:rPr lang="en" sz="1200" u="sng">
                <a:solidFill>
                  <a:schemeClr val="hlink"/>
                </a:solidFill>
                <a:hlinkClick r:id="rId3"/>
              </a:rPr>
              <a:t>https://scaledagileframework.com/product-owner/</a:t>
            </a:r>
            <a:endParaRPr sz="1200"/>
          </a:p>
          <a:p>
            <a:pPr indent="0" lvl="0" marL="0" rtl="0" algn="l">
              <a:spcBef>
                <a:spcPts val="1200"/>
              </a:spcBef>
              <a:spcAft>
                <a:spcPts val="0"/>
              </a:spcAft>
              <a:buNone/>
            </a:pPr>
            <a:r>
              <a:rPr lang="en" sz="1200"/>
              <a:t>Rehkopf, M (2020, January 24) </a:t>
            </a:r>
            <a:r>
              <a:rPr i="1" lang="en" sz="1200"/>
              <a:t>What is a scrum master &amp; their responsibilities?</a:t>
            </a:r>
            <a:r>
              <a:rPr lang="en" sz="1200"/>
              <a:t> </a:t>
            </a:r>
            <a:r>
              <a:rPr lang="en" sz="1200" u="sng">
                <a:solidFill>
                  <a:schemeClr val="hlink"/>
                </a:solidFill>
                <a:hlinkClick r:id="rId4"/>
              </a:rPr>
              <a:t>https://www.atlassian.com/agile/scrum/scrum-master</a:t>
            </a:r>
            <a:endParaRPr sz="1200"/>
          </a:p>
          <a:p>
            <a:pPr indent="0" lvl="0" marL="0" rtl="0" algn="l">
              <a:spcBef>
                <a:spcPts val="1200"/>
              </a:spcBef>
              <a:spcAft>
                <a:spcPts val="0"/>
              </a:spcAft>
              <a:buNone/>
            </a:pPr>
            <a:r>
              <a:rPr lang="en" sz="1200"/>
              <a:t>Mehta, </a:t>
            </a:r>
            <a:r>
              <a:rPr lang="en" sz="1200"/>
              <a:t>N (2022, April 4) </a:t>
            </a:r>
            <a:r>
              <a:rPr i="1" lang="en" sz="1200"/>
              <a:t>Role of Development Team in an Agile Environment </a:t>
            </a:r>
            <a:r>
              <a:rPr lang="en" sz="1200"/>
              <a:t>techtic </a:t>
            </a:r>
            <a:r>
              <a:rPr lang="en" sz="1200" u="sng">
                <a:solidFill>
                  <a:schemeClr val="hlink"/>
                </a:solidFill>
                <a:hlinkClick r:id="rId5"/>
              </a:rPr>
              <a:t>https://www.techtic.com/blog/agile-development-team/</a:t>
            </a:r>
            <a:endParaRPr sz="1200"/>
          </a:p>
          <a:p>
            <a:pPr indent="0" lvl="0" marL="0" rtl="0" algn="l">
              <a:spcBef>
                <a:spcPts val="1200"/>
              </a:spcBef>
              <a:spcAft>
                <a:spcPts val="0"/>
              </a:spcAft>
              <a:buNone/>
            </a:pPr>
            <a:r>
              <a:rPr lang="en" sz="1200"/>
              <a:t>Van der Hoek, J (</a:t>
            </a:r>
            <a:r>
              <a:rPr lang="en" sz="1200"/>
              <a:t>2024, April 10</a:t>
            </a:r>
            <a:r>
              <a:rPr lang="en" sz="1200"/>
              <a:t>) </a:t>
            </a:r>
            <a:r>
              <a:rPr i="1" lang="en" sz="1200"/>
              <a:t>The 5 Stages of the Agile Software Development Lifecycle </a:t>
            </a:r>
            <a:r>
              <a:rPr lang="en" sz="1200"/>
              <a:t>mendix </a:t>
            </a:r>
            <a:r>
              <a:rPr lang="en" sz="1200" u="sng">
                <a:solidFill>
                  <a:schemeClr val="hlink"/>
                </a:solidFill>
                <a:hlinkClick r:id="rId6"/>
              </a:rPr>
              <a:t>https://www.mendix.com/blog/agile-software-development-lifecycle-stages/</a:t>
            </a:r>
            <a:endParaRPr sz="1200"/>
          </a:p>
          <a:p>
            <a:pPr indent="0" lvl="0" marL="0" rtl="0" algn="l">
              <a:spcBef>
                <a:spcPts val="1200"/>
              </a:spcBef>
              <a:spcAft>
                <a:spcPts val="1200"/>
              </a:spcAft>
              <a:buNone/>
            </a:pPr>
            <a:r>
              <a:rPr lang="en" sz="1200"/>
              <a:t>Hoory </a:t>
            </a:r>
            <a:r>
              <a:rPr lang="en" sz="1200"/>
              <a:t>L;</a:t>
            </a:r>
            <a:r>
              <a:rPr lang="en" sz="1200"/>
              <a:t> Bottorff (2022 August 10)  </a:t>
            </a:r>
            <a:r>
              <a:rPr i="1" lang="en" sz="1200"/>
              <a:t>Agile Vs. Waterfall: Which Project Management Methodology Is Best For You? </a:t>
            </a:r>
            <a:r>
              <a:rPr lang="en" sz="1200"/>
              <a:t>Forbes https://www.forbes.com/advisor/business/agile-vs-waterfall-methodology/</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