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7" r:id="rId5"/>
    <p:sldId id="271" r:id="rId6"/>
    <p:sldId id="273" r:id="rId7"/>
    <p:sldId id="274" r:id="rId8"/>
    <p:sldId id="275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2FD57-A86B-4554-8F65-884D98FF4C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2AFEB1-40AC-425D-AD4B-E60B0A0F99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1) Can match statistics (</a:t>
          </a:r>
          <a:r>
            <a:rPr lang="en-US" i="1" dirty="0"/>
            <a:t>excluding knowledge of goals scored</a:t>
          </a:r>
          <a:r>
            <a:rPr lang="en-US" dirty="0"/>
            <a:t>) be used to predict the outcome of a soccer match?</a:t>
          </a:r>
        </a:p>
      </dgm:t>
    </dgm:pt>
    <dgm:pt modelId="{82FA9610-AD11-4A91-8A62-A6BE150ED1EA}" type="parTrans" cxnId="{AF1EE37A-961F-43B3-BFFA-FC53B6B0E114}">
      <dgm:prSet/>
      <dgm:spPr/>
      <dgm:t>
        <a:bodyPr/>
        <a:lstStyle/>
        <a:p>
          <a:endParaRPr lang="en-US"/>
        </a:p>
      </dgm:t>
    </dgm:pt>
    <dgm:pt modelId="{A3C99873-1B1E-4D34-AA61-487BEC13681B}" type="sibTrans" cxnId="{AF1EE37A-961F-43B3-BFFA-FC53B6B0E114}">
      <dgm:prSet/>
      <dgm:spPr/>
      <dgm:t>
        <a:bodyPr/>
        <a:lstStyle/>
        <a:p>
          <a:endParaRPr lang="en-US"/>
        </a:p>
      </dgm:t>
    </dgm:pt>
    <dgm:pt modelId="{ACD832EB-61CB-4680-BD52-F719D1609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2) Which match statistics are most important when attempting to predict a match outcome?</a:t>
          </a:r>
        </a:p>
        <a:p>
          <a:pPr>
            <a:lnSpc>
              <a:spcPct val="100000"/>
            </a:lnSpc>
          </a:pPr>
          <a:r>
            <a:rPr lang="en-US" dirty="0"/>
            <a:t>	(Feature Importance)</a:t>
          </a:r>
        </a:p>
      </dgm:t>
    </dgm:pt>
    <dgm:pt modelId="{073489DD-1042-466F-B643-A1FAF671F509}" type="parTrans" cxnId="{F3750C92-251C-45F1-BFA2-5C5FD882D7D5}">
      <dgm:prSet/>
      <dgm:spPr/>
      <dgm:t>
        <a:bodyPr/>
        <a:lstStyle/>
        <a:p>
          <a:endParaRPr lang="en-US"/>
        </a:p>
      </dgm:t>
    </dgm:pt>
    <dgm:pt modelId="{62F9AB65-3901-4EF4-BC55-90E374D3BA8B}" type="sibTrans" cxnId="{F3750C92-251C-45F1-BFA2-5C5FD882D7D5}">
      <dgm:prSet/>
      <dgm:spPr/>
      <dgm:t>
        <a:bodyPr/>
        <a:lstStyle/>
        <a:p>
          <a:endParaRPr lang="en-US"/>
        </a:p>
      </dgm:t>
    </dgm:pt>
    <dgm:pt modelId="{D5765832-3792-4D65-A694-0C326A1A243A}" type="pres">
      <dgm:prSet presAssocID="{8712FD57-A86B-4554-8F65-884D98FF4C8E}" presName="root" presStyleCnt="0">
        <dgm:presLayoutVars>
          <dgm:dir/>
          <dgm:resizeHandles val="exact"/>
        </dgm:presLayoutVars>
      </dgm:prSet>
      <dgm:spPr/>
    </dgm:pt>
    <dgm:pt modelId="{A5CFAADB-A912-49CE-A392-E77F1DFD18EC}" type="pres">
      <dgm:prSet presAssocID="{0F2AFEB1-40AC-425D-AD4B-E60B0A0F99E7}" presName="compNode" presStyleCnt="0"/>
      <dgm:spPr/>
    </dgm:pt>
    <dgm:pt modelId="{2BAB37F0-59C0-4558-89BF-06AC987CAF07}" type="pres">
      <dgm:prSet presAssocID="{0F2AFEB1-40AC-425D-AD4B-E60B0A0F99E7}" presName="bgRect" presStyleLbl="bgShp" presStyleIdx="0" presStyleCnt="2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36C6C09D-FED7-44C9-A955-EB8E7C9872BD}" type="pres">
      <dgm:prSet presAssocID="{0F2AFEB1-40AC-425D-AD4B-E60B0A0F9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ball"/>
        </a:ext>
      </dgm:extLst>
    </dgm:pt>
    <dgm:pt modelId="{B3E7B2A3-4419-4480-BEDF-3E02825D2B37}" type="pres">
      <dgm:prSet presAssocID="{0F2AFEB1-40AC-425D-AD4B-E60B0A0F99E7}" presName="spaceRect" presStyleCnt="0"/>
      <dgm:spPr/>
    </dgm:pt>
    <dgm:pt modelId="{44BA4669-E17C-4197-B221-F6E7F04E3C0E}" type="pres">
      <dgm:prSet presAssocID="{0F2AFEB1-40AC-425D-AD4B-E60B0A0F99E7}" presName="parTx" presStyleLbl="revTx" presStyleIdx="0" presStyleCnt="2">
        <dgm:presLayoutVars>
          <dgm:chMax val="0"/>
          <dgm:chPref val="0"/>
        </dgm:presLayoutVars>
      </dgm:prSet>
      <dgm:spPr/>
    </dgm:pt>
    <dgm:pt modelId="{680B3742-DA73-432B-ADBF-1FFBD9D7870F}" type="pres">
      <dgm:prSet presAssocID="{A3C99873-1B1E-4D34-AA61-487BEC13681B}" presName="sibTrans" presStyleCnt="0"/>
      <dgm:spPr/>
    </dgm:pt>
    <dgm:pt modelId="{5557425C-5876-49EF-BF40-4D3B21CEB318}" type="pres">
      <dgm:prSet presAssocID="{ACD832EB-61CB-4680-BD52-F719D16096C9}" presName="compNode" presStyleCnt="0"/>
      <dgm:spPr/>
    </dgm:pt>
    <dgm:pt modelId="{3F58B2BF-4A99-47F3-93CF-7CE951BBFFBB}" type="pres">
      <dgm:prSet presAssocID="{ACD832EB-61CB-4680-BD52-F719D16096C9}" presName="bgRect" presStyleLbl="bgShp" presStyleIdx="1" presStyleCnt="2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2914890B-05AD-47D3-ADE1-EDDB5C5ECB5B}" type="pres">
      <dgm:prSet presAssocID="{ACD832EB-61CB-4680-BD52-F719D16096C9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ball"/>
        </a:ext>
      </dgm:extLst>
    </dgm:pt>
    <dgm:pt modelId="{37DB2FBB-EEAA-4F03-9694-5F1E8F45ED1F}" type="pres">
      <dgm:prSet presAssocID="{ACD832EB-61CB-4680-BD52-F719D16096C9}" presName="spaceRect" presStyleCnt="0"/>
      <dgm:spPr/>
    </dgm:pt>
    <dgm:pt modelId="{F11E5FCC-DB20-4B7A-ACAC-21EB0C340E85}" type="pres">
      <dgm:prSet presAssocID="{ACD832EB-61CB-4680-BD52-F719D16096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743F61-5816-4302-84B9-4D6F80ECD9CA}" type="presOf" srcId="{ACD832EB-61CB-4680-BD52-F719D16096C9}" destId="{F11E5FCC-DB20-4B7A-ACAC-21EB0C340E85}" srcOrd="0" destOrd="0" presId="urn:microsoft.com/office/officeart/2018/2/layout/IconVerticalSolidList"/>
    <dgm:cxn modelId="{81EB5C63-D1F4-42BB-937A-B28F9876AF5E}" type="presOf" srcId="{0F2AFEB1-40AC-425D-AD4B-E60B0A0F99E7}" destId="{44BA4669-E17C-4197-B221-F6E7F04E3C0E}" srcOrd="0" destOrd="0" presId="urn:microsoft.com/office/officeart/2018/2/layout/IconVerticalSolidList"/>
    <dgm:cxn modelId="{AF1EE37A-961F-43B3-BFFA-FC53B6B0E114}" srcId="{8712FD57-A86B-4554-8F65-884D98FF4C8E}" destId="{0F2AFEB1-40AC-425D-AD4B-E60B0A0F99E7}" srcOrd="0" destOrd="0" parTransId="{82FA9610-AD11-4A91-8A62-A6BE150ED1EA}" sibTransId="{A3C99873-1B1E-4D34-AA61-487BEC13681B}"/>
    <dgm:cxn modelId="{F3750C92-251C-45F1-BFA2-5C5FD882D7D5}" srcId="{8712FD57-A86B-4554-8F65-884D98FF4C8E}" destId="{ACD832EB-61CB-4680-BD52-F719D16096C9}" srcOrd="1" destOrd="0" parTransId="{073489DD-1042-466F-B643-A1FAF671F509}" sibTransId="{62F9AB65-3901-4EF4-BC55-90E374D3BA8B}"/>
    <dgm:cxn modelId="{6034FED3-FF10-4694-9611-279E8016E791}" type="presOf" srcId="{8712FD57-A86B-4554-8F65-884D98FF4C8E}" destId="{D5765832-3792-4D65-A694-0C326A1A243A}" srcOrd="0" destOrd="0" presId="urn:microsoft.com/office/officeart/2018/2/layout/IconVerticalSolidList"/>
    <dgm:cxn modelId="{00840465-A523-45D5-AAA4-0804323AF601}" type="presParOf" srcId="{D5765832-3792-4D65-A694-0C326A1A243A}" destId="{A5CFAADB-A912-49CE-A392-E77F1DFD18EC}" srcOrd="0" destOrd="0" presId="urn:microsoft.com/office/officeart/2018/2/layout/IconVerticalSolidList"/>
    <dgm:cxn modelId="{8E2528AE-E074-4FFF-AB93-C00F4C63FC3E}" type="presParOf" srcId="{A5CFAADB-A912-49CE-A392-E77F1DFD18EC}" destId="{2BAB37F0-59C0-4558-89BF-06AC987CAF07}" srcOrd="0" destOrd="0" presId="urn:microsoft.com/office/officeart/2018/2/layout/IconVerticalSolidList"/>
    <dgm:cxn modelId="{7B29A8AA-4AFC-482B-9E00-91F360E529CF}" type="presParOf" srcId="{A5CFAADB-A912-49CE-A392-E77F1DFD18EC}" destId="{36C6C09D-FED7-44C9-A955-EB8E7C9872BD}" srcOrd="1" destOrd="0" presId="urn:microsoft.com/office/officeart/2018/2/layout/IconVerticalSolidList"/>
    <dgm:cxn modelId="{C8E48BB3-B68D-4EC8-B37B-7B32430CA466}" type="presParOf" srcId="{A5CFAADB-A912-49CE-A392-E77F1DFD18EC}" destId="{B3E7B2A3-4419-4480-BEDF-3E02825D2B37}" srcOrd="2" destOrd="0" presId="urn:microsoft.com/office/officeart/2018/2/layout/IconVerticalSolidList"/>
    <dgm:cxn modelId="{9EDF0E5F-4253-4AA7-B2FB-0BE3928ACED4}" type="presParOf" srcId="{A5CFAADB-A912-49CE-A392-E77F1DFD18EC}" destId="{44BA4669-E17C-4197-B221-F6E7F04E3C0E}" srcOrd="3" destOrd="0" presId="urn:microsoft.com/office/officeart/2018/2/layout/IconVerticalSolidList"/>
    <dgm:cxn modelId="{3A68AB10-B491-49A2-B9AB-504A870151D3}" type="presParOf" srcId="{D5765832-3792-4D65-A694-0C326A1A243A}" destId="{680B3742-DA73-432B-ADBF-1FFBD9D7870F}" srcOrd="1" destOrd="0" presId="urn:microsoft.com/office/officeart/2018/2/layout/IconVerticalSolidList"/>
    <dgm:cxn modelId="{B5D6DAEA-85DE-42BC-A147-5F12BA70D080}" type="presParOf" srcId="{D5765832-3792-4D65-A694-0C326A1A243A}" destId="{5557425C-5876-49EF-BF40-4D3B21CEB318}" srcOrd="2" destOrd="0" presId="urn:microsoft.com/office/officeart/2018/2/layout/IconVerticalSolidList"/>
    <dgm:cxn modelId="{46711885-92DA-487C-B100-0D4123A96AE0}" type="presParOf" srcId="{5557425C-5876-49EF-BF40-4D3B21CEB318}" destId="{3F58B2BF-4A99-47F3-93CF-7CE951BBFFBB}" srcOrd="0" destOrd="0" presId="urn:microsoft.com/office/officeart/2018/2/layout/IconVerticalSolidList"/>
    <dgm:cxn modelId="{A6D8B45A-6211-46AE-A287-0B87E886440A}" type="presParOf" srcId="{5557425C-5876-49EF-BF40-4D3B21CEB318}" destId="{2914890B-05AD-47D3-ADE1-EDDB5C5ECB5B}" srcOrd="1" destOrd="0" presId="urn:microsoft.com/office/officeart/2018/2/layout/IconVerticalSolidList"/>
    <dgm:cxn modelId="{1907CEB0-F6E7-405D-91B8-65E27372AC3C}" type="presParOf" srcId="{5557425C-5876-49EF-BF40-4D3B21CEB318}" destId="{37DB2FBB-EEAA-4F03-9694-5F1E8F45ED1F}" srcOrd="2" destOrd="0" presId="urn:microsoft.com/office/officeart/2018/2/layout/IconVerticalSolidList"/>
    <dgm:cxn modelId="{DEFBCD51-C7A5-4B7C-BB4C-B1E90784A3A5}" type="presParOf" srcId="{5557425C-5876-49EF-BF40-4D3B21CEB318}" destId="{F11E5FCC-DB20-4B7A-ACAC-21EB0C340E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B37F0-59C0-4558-89BF-06AC987CAF07}">
      <dsp:nvSpPr>
        <dsp:cNvPr id="0" name=""/>
        <dsp:cNvSpPr/>
      </dsp:nvSpPr>
      <dsp:spPr>
        <a:xfrm>
          <a:off x="0" y="829627"/>
          <a:ext cx="6492875" cy="153162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36C6C09D-FED7-44C9-A955-EB8E7C9872BD}">
      <dsp:nvSpPr>
        <dsp:cNvPr id="0" name=""/>
        <dsp:cNvSpPr/>
      </dsp:nvSpPr>
      <dsp:spPr>
        <a:xfrm>
          <a:off x="463315" y="1174241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A4669-E17C-4197-B221-F6E7F04E3C0E}">
      <dsp:nvSpPr>
        <dsp:cNvPr id="0" name=""/>
        <dsp:cNvSpPr/>
      </dsp:nvSpPr>
      <dsp:spPr>
        <a:xfrm>
          <a:off x="1769021" y="829627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1) Can match statistics (</a:t>
          </a:r>
          <a:r>
            <a:rPr lang="en-US" sz="1800" i="1" kern="1200" dirty="0"/>
            <a:t>excluding knowledge of goals scored</a:t>
          </a:r>
          <a:r>
            <a:rPr lang="en-US" sz="1800" kern="1200" dirty="0"/>
            <a:t>) be used to predict the outcome of a soccer match?</a:t>
          </a:r>
        </a:p>
      </dsp:txBody>
      <dsp:txXfrm>
        <a:off x="1769021" y="829627"/>
        <a:ext cx="4723853" cy="1531620"/>
      </dsp:txXfrm>
    </dsp:sp>
    <dsp:sp modelId="{3F58B2BF-4A99-47F3-93CF-7CE951BBFFBB}">
      <dsp:nvSpPr>
        <dsp:cNvPr id="0" name=""/>
        <dsp:cNvSpPr/>
      </dsp:nvSpPr>
      <dsp:spPr>
        <a:xfrm>
          <a:off x="0" y="2744152"/>
          <a:ext cx="6492875" cy="1531620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914890B-05AD-47D3-ADE1-EDDB5C5ECB5B}">
      <dsp:nvSpPr>
        <dsp:cNvPr id="0" name=""/>
        <dsp:cNvSpPr/>
      </dsp:nvSpPr>
      <dsp:spPr>
        <a:xfrm>
          <a:off x="463315" y="3088767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5FCC-DB20-4B7A-ACAC-21EB0C340E85}">
      <dsp:nvSpPr>
        <dsp:cNvPr id="0" name=""/>
        <dsp:cNvSpPr/>
      </dsp:nvSpPr>
      <dsp:spPr>
        <a:xfrm>
          <a:off x="1769021" y="2744152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2) Which match statistics are most important when attempting to predict a match outcome?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(Feature Importance)</a:t>
          </a:r>
        </a:p>
      </dsp:txBody>
      <dsp:txXfrm>
        <a:off x="1769021" y="2744152"/>
        <a:ext cx="4723853" cy="153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0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9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5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8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4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6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1C7E3E-4813-47F6-89BD-27C9A6AD3C0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0628F-77A2-4BB8-A7F4-25BADE586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1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-football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CDBCED-D722-488A-8FE2-1342A8A2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743257"/>
            <a:ext cx="8174971" cy="32858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dirty="0"/>
              <a:t>Predicting Professional Soccer Match Results Using Machine Learning (ML)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0A3F-AE11-4A0A-BE64-D18294F1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333923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Doug Steen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2/8/2020</a:t>
            </a:r>
          </a:p>
        </p:txBody>
      </p:sp>
      <p:pic>
        <p:nvPicPr>
          <p:cNvPr id="7" name="Graphic 6" descr="Soccer">
            <a:extLst>
              <a:ext uri="{FF2B5EF4-FFF2-40B4-BE49-F238E27FC236}">
                <a16:creationId xmlns:a16="http://schemas.microsoft.com/office/drawing/2014/main" id="{F7D5B57C-5654-4C76-90A0-3D4AF958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507" y="4333923"/>
            <a:ext cx="1972965" cy="19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5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00F89-107C-4C72-BE49-ED051F5A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Future 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BB8-D312-4C25-9D6A-DE0BE76E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dirty="0"/>
              <a:t>Test ML algorithms on larger datasets</a:t>
            </a:r>
          </a:p>
          <a:p>
            <a:pPr lvl="1"/>
            <a:r>
              <a:rPr lang="en-US" sz="1600" dirty="0"/>
              <a:t>Additional leagues, longer time periods</a:t>
            </a:r>
          </a:p>
          <a:p>
            <a:pPr lvl="1"/>
            <a:endParaRPr lang="en-US" sz="1600" dirty="0"/>
          </a:p>
          <a:p>
            <a:r>
              <a:rPr lang="en-US" sz="2000" dirty="0"/>
              <a:t>Use neural networks to try to improve prediction accuracies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03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574E91-586D-4F84-BE4F-E05BC755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557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E855-C575-4B81-BB19-784DF146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21" y="626525"/>
            <a:ext cx="7269354" cy="5748875"/>
          </a:xfrm>
        </p:spPr>
        <p:txBody>
          <a:bodyPr anchor="t">
            <a:normAutofit/>
          </a:bodyPr>
          <a:lstStyle/>
          <a:p>
            <a:r>
              <a:rPr lang="en-US" dirty="0"/>
              <a:t>Soccer is among world's most popular sports</a:t>
            </a:r>
          </a:p>
          <a:p>
            <a:pPr lvl="1"/>
            <a:r>
              <a:rPr lang="en-US" dirty="0"/>
              <a:t>Estimated 3.5 billion followers in 2020</a:t>
            </a:r>
          </a:p>
          <a:p>
            <a:endParaRPr lang="en-US" dirty="0"/>
          </a:p>
          <a:p>
            <a:r>
              <a:rPr lang="en-US" dirty="0"/>
              <a:t>High demand = High revenue for biggest clubs</a:t>
            </a:r>
          </a:p>
          <a:p>
            <a:pPr lvl="1"/>
            <a:r>
              <a:rPr lang="en-US" dirty="0"/>
              <a:t>Real Madrid (Spain) generated approximately € 750 million during the 2017-2018 season</a:t>
            </a:r>
          </a:p>
          <a:p>
            <a:endParaRPr lang="en-US" dirty="0"/>
          </a:p>
          <a:p>
            <a:r>
              <a:rPr lang="en-US" dirty="0"/>
              <a:t>Financial success of a soccer club heavily influenced by results on the pitch</a:t>
            </a:r>
          </a:p>
          <a:p>
            <a:endParaRPr lang="en-US" dirty="0"/>
          </a:p>
          <a:p>
            <a:r>
              <a:rPr lang="en-US" dirty="0"/>
              <a:t>Data science increasingly used to gain a competitive edge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7" name="Graphic 16" descr="Soccer ball">
            <a:extLst>
              <a:ext uri="{FF2B5EF4-FFF2-40B4-BE49-F238E27FC236}">
                <a16:creationId xmlns:a16="http://schemas.microsoft.com/office/drawing/2014/main" id="{AB6E90B4-54F5-4C5C-BF7F-57BA0055D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4354" y="793878"/>
            <a:ext cx="1621632" cy="16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3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4DCD4-B2CE-4F5C-A263-B837FCF4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DD50EEF-C901-4518-9AFD-FF8454503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5926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867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0FD2-99CA-47AC-A81C-4B1CE666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33EC-A0B1-4BB7-B469-78BF3F3B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0" y="219073"/>
            <a:ext cx="6704018" cy="685800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Match statistics for 1,379 games in English Premier League (Aug. 2016 – Jan. 2020)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Key Data Features:</a:t>
            </a:r>
          </a:p>
          <a:p>
            <a:pPr lvl="1"/>
            <a:r>
              <a:rPr lang="en-US" sz="1600" dirty="0"/>
              <a:t>Ball Possession</a:t>
            </a:r>
          </a:p>
          <a:p>
            <a:pPr lvl="1"/>
            <a:r>
              <a:rPr lang="en-US" sz="1600" dirty="0"/>
              <a:t>Shots (Total, Close, Far)</a:t>
            </a:r>
          </a:p>
          <a:p>
            <a:pPr lvl="1"/>
            <a:r>
              <a:rPr lang="en-US" sz="1600" dirty="0"/>
              <a:t>Corner Kicks</a:t>
            </a:r>
          </a:p>
          <a:p>
            <a:pPr lvl="1"/>
            <a:r>
              <a:rPr lang="en-US" sz="1600" dirty="0"/>
              <a:t>Fouls</a:t>
            </a:r>
          </a:p>
          <a:p>
            <a:pPr lvl="1"/>
            <a:r>
              <a:rPr lang="en-US" sz="1600" dirty="0"/>
              <a:t>Red, Yellow Cards</a:t>
            </a:r>
          </a:p>
          <a:p>
            <a:pPr lvl="1"/>
            <a:r>
              <a:rPr lang="en-US" sz="1600" dirty="0"/>
              <a:t>Goalkeeper Saves</a:t>
            </a:r>
          </a:p>
          <a:p>
            <a:pPr lvl="1"/>
            <a:r>
              <a:rPr lang="en-US" sz="1600" dirty="0"/>
              <a:t>Offsides</a:t>
            </a:r>
          </a:p>
          <a:p>
            <a:pPr lvl="1"/>
            <a:r>
              <a:rPr lang="en-US" sz="1600" dirty="0"/>
              <a:t>Passes, Pass Accuracy</a:t>
            </a:r>
            <a:endParaRPr lang="en-US" sz="1600" i="1" dirty="0"/>
          </a:p>
          <a:p>
            <a:pPr lvl="1"/>
            <a:endParaRPr lang="en-US" sz="1600" i="1" dirty="0"/>
          </a:p>
          <a:p>
            <a:r>
              <a:rPr lang="en-US" sz="2000" dirty="0"/>
              <a:t>Target (Prediction) Variable:</a:t>
            </a:r>
          </a:p>
          <a:p>
            <a:pPr lvl="1"/>
            <a:r>
              <a:rPr lang="en-US" sz="1600" dirty="0"/>
              <a:t>Match Outcome </a:t>
            </a:r>
          </a:p>
          <a:p>
            <a:pPr lvl="2"/>
            <a:r>
              <a:rPr lang="en-US" sz="1400" b="1" dirty="0"/>
              <a:t>Home Team Win 		Away Team Win 			Draw</a:t>
            </a:r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FBD3FE-47E7-48A0-BBCA-BA8F5B74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7" y="2452333"/>
            <a:ext cx="3942893" cy="18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F672E-EEBD-464F-A351-943757616A2F}"/>
              </a:ext>
            </a:extLst>
          </p:cNvPr>
          <p:cNvSpPr txBox="1"/>
          <p:nvPr/>
        </p:nvSpPr>
        <p:spPr>
          <a:xfrm>
            <a:off x="3905162" y="4404859"/>
            <a:ext cx="330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https://www.api-football.com/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828717-E4A3-46D1-BC32-DB340121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352425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267C-AA4E-45C5-BB6F-27774E34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1752600"/>
            <a:ext cx="7243603" cy="3357367"/>
          </a:xfrm>
        </p:spPr>
        <p:txBody>
          <a:bodyPr anchor="t">
            <a:normAutofit/>
          </a:bodyPr>
          <a:lstStyle/>
          <a:p>
            <a:r>
              <a:rPr lang="en-US" sz="1800" u="sng" dirty="0"/>
              <a:t>Fit</a:t>
            </a:r>
            <a:r>
              <a:rPr lang="en-US" sz="1800" dirty="0"/>
              <a:t> machine learning (ML) algorithms to </a:t>
            </a:r>
            <a:r>
              <a:rPr lang="en-US" sz="1800" u="sng" dirty="0"/>
              <a:t>training</a:t>
            </a:r>
            <a:r>
              <a:rPr lang="en-US" sz="1800" dirty="0"/>
              <a:t> data</a:t>
            </a:r>
          </a:p>
          <a:p>
            <a:pPr lvl="1"/>
            <a:r>
              <a:rPr lang="en-US" sz="1400" dirty="0"/>
              <a:t>75% of soccer matches</a:t>
            </a:r>
          </a:p>
          <a:p>
            <a:pPr lvl="1"/>
            <a:r>
              <a:rPr lang="en-US" sz="1400" dirty="0"/>
              <a:t>Algorithm </a:t>
            </a:r>
            <a:r>
              <a:rPr lang="en-US" sz="1400" u="sng" dirty="0"/>
              <a:t>‘learns</a:t>
            </a:r>
            <a:r>
              <a:rPr lang="en-US" sz="1400" dirty="0"/>
              <a:t>’ from data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Use same algorithms to </a:t>
            </a:r>
            <a:r>
              <a:rPr lang="en-US" sz="1800" u="sng" dirty="0"/>
              <a:t>predict</a:t>
            </a:r>
            <a:r>
              <a:rPr lang="en-US" sz="1800" dirty="0"/>
              <a:t> match outcomes for </a:t>
            </a:r>
            <a:r>
              <a:rPr lang="en-US" sz="1800" u="sng" dirty="0"/>
              <a:t>test</a:t>
            </a:r>
            <a:r>
              <a:rPr lang="en-US" sz="1800" dirty="0"/>
              <a:t> data</a:t>
            </a:r>
          </a:p>
          <a:p>
            <a:pPr lvl="1"/>
            <a:r>
              <a:rPr lang="en-US" sz="1400" dirty="0"/>
              <a:t>25% of soccer matches</a:t>
            </a:r>
          </a:p>
          <a:p>
            <a:pPr lvl="1"/>
            <a:r>
              <a:rPr lang="en-US" sz="1400" u="sng" dirty="0"/>
              <a:t>Evaluate</a:t>
            </a:r>
            <a:r>
              <a:rPr lang="en-US" sz="1400" dirty="0"/>
              <a:t> algorithm performance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Evaluation Metric:</a:t>
            </a:r>
          </a:p>
        </p:txBody>
      </p:sp>
      <p:pic>
        <p:nvPicPr>
          <p:cNvPr id="7170" name="Picture 2" descr="Image result for classification accuracy equation">
            <a:extLst>
              <a:ext uri="{FF2B5EF4-FFF2-40B4-BE49-F238E27FC236}">
                <a16:creationId xmlns:a16="http://schemas.microsoft.com/office/drawing/2014/main" id="{DB3D2DD6-34D9-41A2-9FAC-DDA14F94C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23565" r="16249" b="58889"/>
          <a:stretch/>
        </p:blipFill>
        <p:spPr bwMode="auto">
          <a:xfrm>
            <a:off x="1867342" y="5737771"/>
            <a:ext cx="3519192" cy="6912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D12EDC-4ADC-4A16-ADA4-E14517BDFC0F}"/>
              </a:ext>
            </a:extLst>
          </p:cNvPr>
          <p:cNvSpPr txBox="1"/>
          <p:nvPr/>
        </p:nvSpPr>
        <p:spPr>
          <a:xfrm>
            <a:off x="3564635" y="4287070"/>
            <a:ext cx="381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r>
              <a:rPr lang="en-US" b="1" dirty="0"/>
              <a:t>Accuracy  </a:t>
            </a:r>
            <a:r>
              <a:rPr lang="en-US" dirty="0"/>
              <a:t>=  % of </a:t>
            </a:r>
            <a:r>
              <a:rPr lang="en-US" u="sng" dirty="0"/>
              <a:t>Correct</a:t>
            </a:r>
            <a:r>
              <a:rPr lang="en-US" dirty="0"/>
              <a:t>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160F2-5006-450D-A168-18D4273767A6}"/>
              </a:ext>
            </a:extLst>
          </p:cNvPr>
          <p:cNvSpPr txBox="1"/>
          <p:nvPr/>
        </p:nvSpPr>
        <p:spPr>
          <a:xfrm>
            <a:off x="1552575" y="5305425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 binary classification problem: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7E1B97-F137-4B7E-80DA-035F9A5231FF}"/>
              </a:ext>
            </a:extLst>
          </p:cNvPr>
          <p:cNvCxnSpPr/>
          <p:nvPr/>
        </p:nvCxnSpPr>
        <p:spPr>
          <a:xfrm>
            <a:off x="4000500" y="4971854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9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4A002E-F870-4E75-9876-0725FF34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0883" y="544735"/>
            <a:ext cx="8153399" cy="576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E43C1FF-F948-4E39-B1B8-AF5A8EC7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491" y="383178"/>
            <a:ext cx="7001889" cy="60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8BFFF7-DCEA-4619-AA15-6BD8E71E50EF}"/>
              </a:ext>
            </a:extLst>
          </p:cNvPr>
          <p:cNvSpPr/>
          <p:nvPr/>
        </p:nvSpPr>
        <p:spPr>
          <a:xfrm>
            <a:off x="4181475" y="965200"/>
            <a:ext cx="1599565" cy="15849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D42A11-1059-4C8D-949B-11899AC73F82}"/>
              </a:ext>
            </a:extLst>
          </p:cNvPr>
          <p:cNvSpPr/>
          <p:nvPr/>
        </p:nvSpPr>
        <p:spPr>
          <a:xfrm>
            <a:off x="5781041" y="2550160"/>
            <a:ext cx="1575724" cy="15849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B5F463-E7EE-46E7-B22E-321BFAAB15B9}"/>
              </a:ext>
            </a:extLst>
          </p:cNvPr>
          <p:cNvSpPr/>
          <p:nvPr/>
        </p:nvSpPr>
        <p:spPr>
          <a:xfrm>
            <a:off x="7380605" y="4128105"/>
            <a:ext cx="1575725" cy="15849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2DD87-23D7-4580-A2D6-FA612F7D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Feature Importance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92B3540-45D3-4E62-B19B-65F26563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432039"/>
            <a:ext cx="6202778" cy="37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2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4D036-4899-42CB-81EC-4A44E520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32" y="-84137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A76-3439-483A-9482-C6E3C5E4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51" y="1600200"/>
            <a:ext cx="7243603" cy="5000625"/>
          </a:xfrm>
        </p:spPr>
        <p:txBody>
          <a:bodyPr anchor="t">
            <a:normAutofit/>
          </a:bodyPr>
          <a:lstStyle/>
          <a:p>
            <a:r>
              <a:rPr lang="en-US" sz="1800" dirty="0"/>
              <a:t>Teams should focus efforts on getting ball into the ‘box’, and shooting from that area</a:t>
            </a:r>
          </a:p>
          <a:p>
            <a:endParaRPr lang="en-US" sz="1800" dirty="0"/>
          </a:p>
          <a:p>
            <a:r>
              <a:rPr lang="en-US" sz="1800" dirty="0"/>
              <a:t>Teams should also focus on preventing the opposing team from entering and attempting shots from the 'box’</a:t>
            </a:r>
          </a:p>
          <a:p>
            <a:endParaRPr lang="en-US" sz="1800" dirty="0"/>
          </a:p>
          <a:p>
            <a:r>
              <a:rPr lang="en-US" sz="1800" dirty="0"/>
              <a:t>In many cases, outcomes probably can’t be predicted by match statistics alone</a:t>
            </a:r>
          </a:p>
          <a:p>
            <a:pPr lvl="1"/>
            <a:r>
              <a:rPr lang="en-US" sz="1600" dirty="0"/>
              <a:t>Best ML algorithm in this study achieved 56% accuracy</a:t>
            </a:r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Hidden information not expressed in basic match statistics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600" dirty="0"/>
              <a:t>A shot may be a 'good' scoring opportunity (open goal) or a 'poor' one (immediately blocked by a defender)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pic>
        <p:nvPicPr>
          <p:cNvPr id="12290" name="Picture 2" descr="Image result for soccer pitch">
            <a:extLst>
              <a:ext uri="{FF2B5EF4-FFF2-40B4-BE49-F238E27FC236}">
                <a16:creationId xmlns:a16="http://schemas.microsoft.com/office/drawing/2014/main" id="{35C0198C-6481-4377-B576-DA1589B7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5" y="1199727"/>
            <a:ext cx="2945529" cy="4458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7B8717-ACD4-4B76-840E-969329104260}"/>
              </a:ext>
            </a:extLst>
          </p:cNvPr>
          <p:cNvSpPr/>
          <p:nvPr/>
        </p:nvSpPr>
        <p:spPr>
          <a:xfrm>
            <a:off x="9144000" y="1336675"/>
            <a:ext cx="1600200" cy="663575"/>
          </a:xfrm>
          <a:prstGeom prst="rect">
            <a:avLst/>
          </a:prstGeom>
          <a:solidFill>
            <a:srgbClr val="FF0000">
              <a:alpha val="41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171915-09FD-48C6-A062-983A6BB82488}"/>
              </a:ext>
            </a:extLst>
          </p:cNvPr>
          <p:cNvSpPr/>
          <p:nvPr/>
        </p:nvSpPr>
        <p:spPr>
          <a:xfrm>
            <a:off x="9144000" y="4857750"/>
            <a:ext cx="1600200" cy="663575"/>
          </a:xfrm>
          <a:prstGeom prst="rect">
            <a:avLst/>
          </a:prstGeom>
          <a:solidFill>
            <a:srgbClr val="FF0000">
              <a:alpha val="41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CC7DBC-6991-46EF-B248-7C459FE203F5}"/>
              </a:ext>
            </a:extLst>
          </p:cNvPr>
          <p:cNvCxnSpPr>
            <a:cxnSpLocks/>
          </p:cNvCxnSpPr>
          <p:nvPr/>
        </p:nvCxnSpPr>
        <p:spPr>
          <a:xfrm>
            <a:off x="1790700" y="5521325"/>
            <a:ext cx="0" cy="260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51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Predicting Professional Soccer Match Results Using Machine Learning (ML) Algorithms</vt:lpstr>
      <vt:lpstr>PowerPoint Presentation</vt:lpstr>
      <vt:lpstr>Questions</vt:lpstr>
      <vt:lpstr>Dataset</vt:lpstr>
      <vt:lpstr>Methods</vt:lpstr>
      <vt:lpstr>PowerPoint Presentation</vt:lpstr>
      <vt:lpstr>PowerPoint Presentation</vt:lpstr>
      <vt:lpstr>Feature Importance</vt:lpstr>
      <vt:lpstr>Recommendations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Professional Soccer Match Results Using Machine Learning (ML) Algorithms</dc:title>
  <dc:creator>Doug Steen</dc:creator>
  <cp:lastModifiedBy>Doug Steen</cp:lastModifiedBy>
  <cp:revision>4</cp:revision>
  <dcterms:created xsi:type="dcterms:W3CDTF">2020-02-08T16:03:03Z</dcterms:created>
  <dcterms:modified xsi:type="dcterms:W3CDTF">2020-02-08T16:38:24Z</dcterms:modified>
</cp:coreProperties>
</file>