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CC00"/>
    <a:srgbClr val="FF6699"/>
    <a:srgbClr val="2DB3E5"/>
    <a:srgbClr val="FF0066"/>
    <a:srgbClr val="2DB3D3"/>
    <a:srgbClr val="0099FF"/>
    <a:srgbClr val="4AB7DE"/>
    <a:srgbClr val="37B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25400">
          <a:solidFill>
            <a:schemeClr val="tx1"/>
          </a:solidFill>
        </a:ln>
      </dgm:spPr>
      <dgm:t>
        <a:bodyPr/>
        <a:lstStyle/>
        <a:p>
          <a:r>
            <a:rPr lang="en-US" b="1" dirty="0"/>
            <a:t>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3613" custLinFactNeighborY="-59003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/>
      <dgm:spPr>
        <a:solidFill>
          <a:srgbClr val="2DB3E5"/>
        </a:solidFill>
        <a:ln w="38100">
          <a:prstDash val="dash"/>
        </a:ln>
      </dgm:spPr>
      <dgm:t>
        <a:bodyPr/>
        <a:lstStyle/>
        <a:p>
          <a:r>
            <a:rPr lang="en-US" b="1" dirty="0"/>
            <a:t>Unlabeled Tweets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LinFactNeighborX="-2563" custLinFactNeighborY="17652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00B05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Apply Vectorizer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Tfidf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GloVe</a:t>
          </a:r>
          <a:endParaRPr lang="en-US" sz="210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Y="318669" custLinFactNeighborY="1488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6699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Train Classifier</a:t>
          </a:r>
        </a:p>
        <a:p>
          <a:pPr algn="l"/>
          <a:r>
            <a:rPr lang="en-US" sz="2100" dirty="0"/>
            <a:t>-Linear SVC</a:t>
          </a:r>
        </a:p>
        <a:p>
          <a:pPr algn="l"/>
          <a:r>
            <a:rPr lang="en-US" sz="2100" dirty="0"/>
            <a:t>-Multinomial NB</a:t>
          </a:r>
        </a:p>
        <a:p>
          <a:pPr algn="l"/>
          <a:r>
            <a:rPr lang="en-US" sz="2100" dirty="0"/>
            <a:t>-Random Forest</a:t>
          </a:r>
        </a:p>
        <a:p>
          <a:pPr algn="l"/>
          <a:r>
            <a:rPr lang="en-US" sz="2100" dirty="0"/>
            <a:t>-</a:t>
          </a:r>
          <a:r>
            <a:rPr lang="en-US" sz="2100" dirty="0" err="1"/>
            <a:t>Adaboost</a:t>
          </a:r>
          <a:endParaRPr lang="en-US" sz="2100" dirty="0"/>
        </a:p>
        <a:p>
          <a:pPr algn="l"/>
          <a:r>
            <a:rPr lang="en-US" sz="2100" dirty="0"/>
            <a:t>-</a:t>
          </a:r>
          <a:r>
            <a:rPr lang="en-US" sz="2100" dirty="0" err="1"/>
            <a:t>XGBoost</a:t>
          </a:r>
          <a:endParaRPr lang="en-US" sz="2100" dirty="0"/>
        </a:p>
        <a:p>
          <a:pPr algn="l"/>
          <a:r>
            <a:rPr lang="en-US" sz="2100" dirty="0"/>
            <a:t>-Perceptron (Neural Net.)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318627" custLinFactNeighborY="-319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solidFill>
        <a:schemeClr val="lt1">
          <a:hueOff val="0"/>
          <a:satOff val="0"/>
          <a:lumOff val="0"/>
        </a:schemeClr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FFCC00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Evaluate Classifiers</a:t>
          </a:r>
        </a:p>
        <a:p>
          <a:pPr algn="ctr"/>
          <a:r>
            <a:rPr lang="en-US" sz="2300" b="1" dirty="0"/>
            <a:t>-</a:t>
          </a:r>
          <a:r>
            <a:rPr lang="en-US" sz="2300" b="0" dirty="0"/>
            <a:t>Make predictions on previously unseen </a:t>
          </a:r>
          <a:r>
            <a:rPr lang="en-US" sz="2300" b="0" u="sng" dirty="0"/>
            <a:t>labeled</a:t>
          </a:r>
          <a:r>
            <a:rPr lang="en-US" sz="2300" b="0" dirty="0"/>
            <a:t> tweets</a:t>
          </a:r>
          <a:endParaRPr lang="en-US" sz="2100" b="0" dirty="0"/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95445" custScaleY="477141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EE678C-3EAE-464F-8049-1E4AF746A6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E6925-86CC-419D-8F4D-CCD0107B6917}">
      <dgm:prSet custT="1"/>
      <dgm:spPr>
        <a:solidFill>
          <a:srgbClr val="969696"/>
        </a:solidFill>
        <a:ln w="25400">
          <a:solidFill>
            <a:schemeClr val="tx1"/>
          </a:solidFill>
        </a:ln>
      </dgm:spPr>
      <dgm:t>
        <a:bodyPr/>
        <a:lstStyle/>
        <a:p>
          <a:pPr algn="ctr"/>
          <a:r>
            <a:rPr lang="en-US" sz="2300" b="1" dirty="0"/>
            <a:t>Predict !</a:t>
          </a:r>
        </a:p>
        <a:p>
          <a:pPr algn="ctr"/>
          <a:r>
            <a:rPr lang="en-US" sz="2300" b="0" dirty="0"/>
            <a:t>Classify </a:t>
          </a:r>
          <a:r>
            <a:rPr lang="en-US" sz="2300" b="0" u="sng" dirty="0"/>
            <a:t>unlabeled</a:t>
          </a:r>
          <a:r>
            <a:rPr lang="en-US" sz="2300" b="0" dirty="0"/>
            <a:t> tweets from the ‘wild’ !</a:t>
          </a:r>
        </a:p>
      </dgm:t>
    </dgm:pt>
    <dgm:pt modelId="{B1A67B4F-3EBE-41E8-9C75-C8ED281121EE}" type="parTrans" cxnId="{48FD0E71-3B8A-4F55-A176-8ABB5B82FA04}">
      <dgm:prSet/>
      <dgm:spPr/>
      <dgm:t>
        <a:bodyPr/>
        <a:lstStyle/>
        <a:p>
          <a:endParaRPr lang="en-US"/>
        </a:p>
      </dgm:t>
    </dgm:pt>
    <dgm:pt modelId="{A56CE934-920E-42FC-950C-D67196BF61FC}" type="sibTrans" cxnId="{48FD0E71-3B8A-4F55-A176-8ABB5B82FA04}">
      <dgm:prSet/>
      <dgm:spPr/>
      <dgm:t>
        <a:bodyPr/>
        <a:lstStyle/>
        <a:p>
          <a:endParaRPr lang="en-US"/>
        </a:p>
      </dgm:t>
    </dgm:pt>
    <dgm:pt modelId="{9019C0D2-D429-4125-B061-7E2141F632AF}" type="pres">
      <dgm:prSet presAssocID="{7CEE678C-3EAE-464F-8049-1E4AF746A6CB}" presName="linear" presStyleCnt="0">
        <dgm:presLayoutVars>
          <dgm:animLvl val="lvl"/>
          <dgm:resizeHandles val="exact"/>
        </dgm:presLayoutVars>
      </dgm:prSet>
      <dgm:spPr/>
    </dgm:pt>
    <dgm:pt modelId="{7781BC87-8B73-409A-9CB7-27168300550B}" type="pres">
      <dgm:prSet presAssocID="{405E6925-86CC-419D-8F4D-CCD0107B6917}" presName="parentText" presStyleLbl="node1" presStyleIdx="0" presStyleCnt="1" custScaleX="102202" custScaleY="384074" custLinFactNeighborX="3618" custLinFactNeighborY="-3047">
        <dgm:presLayoutVars>
          <dgm:chMax val="0"/>
          <dgm:bulletEnabled val="1"/>
        </dgm:presLayoutVars>
      </dgm:prSet>
      <dgm:spPr/>
    </dgm:pt>
  </dgm:ptLst>
  <dgm:cxnLst>
    <dgm:cxn modelId="{999BC61B-FF80-4D4C-913F-88EF65BF4CC9}" type="presOf" srcId="{7CEE678C-3EAE-464F-8049-1E4AF746A6CB}" destId="{9019C0D2-D429-4125-B061-7E2141F632AF}" srcOrd="0" destOrd="0" presId="urn:microsoft.com/office/officeart/2005/8/layout/vList2"/>
    <dgm:cxn modelId="{48FD0E71-3B8A-4F55-A176-8ABB5B82FA04}" srcId="{7CEE678C-3EAE-464F-8049-1E4AF746A6CB}" destId="{405E6925-86CC-419D-8F4D-CCD0107B6917}" srcOrd="0" destOrd="0" parTransId="{B1A67B4F-3EBE-41E8-9C75-C8ED281121EE}" sibTransId="{A56CE934-920E-42FC-950C-D67196BF61FC}"/>
    <dgm:cxn modelId="{AEA8C18B-B7E1-4B10-9EE0-9137678517CC}" type="presOf" srcId="{405E6925-86CC-419D-8F4D-CCD0107B6917}" destId="{7781BC87-8B73-409A-9CB7-27168300550B}" srcOrd="0" destOrd="0" presId="urn:microsoft.com/office/officeart/2005/8/layout/vList2"/>
    <dgm:cxn modelId="{73FB4A45-2B86-4F38-9C8A-E076444BC57F}" type="presParOf" srcId="{9019C0D2-D429-4125-B061-7E2141F632AF}" destId="{7781BC87-8B73-409A-9CB7-27168300550B}" srcOrd="0" destOrd="0" presId="urn:microsoft.com/office/officeart/2005/8/layout/vList2"/>
  </dgm:cxnLst>
  <dgm:bg/>
  <dgm:whole>
    <a:ln w="25400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0"/>
          <a:ext cx="2298693" cy="551655"/>
        </a:xfrm>
        <a:prstGeom prst="roundRect">
          <a:avLst/>
        </a:prstGeom>
        <a:solidFill>
          <a:srgbClr val="2DB3E5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Labeled Tweets</a:t>
          </a:r>
        </a:p>
      </dsp:txBody>
      <dsp:txXfrm>
        <a:off x="26930" y="26930"/>
        <a:ext cx="2244833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182568"/>
          <a:ext cx="2529440" cy="551655"/>
        </a:xfrm>
        <a:prstGeom prst="roundRect">
          <a:avLst/>
        </a:prstGeom>
        <a:solidFill>
          <a:srgbClr val="2DB3E5"/>
        </a:solidFill>
        <a:ln w="3810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Unlabeled Tweets</a:t>
          </a:r>
        </a:p>
      </dsp:txBody>
      <dsp:txXfrm>
        <a:off x="26930" y="209498"/>
        <a:ext cx="2475580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528775"/>
          <a:ext cx="3157418" cy="156441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Apply Vectorizer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Tfidf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GloVe</a:t>
          </a:r>
          <a:endParaRPr lang="en-US" sz="2100" kern="1200" dirty="0"/>
        </a:p>
      </dsp:txBody>
      <dsp:txXfrm>
        <a:off x="76368" y="605143"/>
        <a:ext cx="3004682" cy="1411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81443" y="105978"/>
          <a:ext cx="3413117" cy="3429701"/>
        </a:xfrm>
        <a:prstGeom prst="roundRect">
          <a:avLst/>
        </a:prstGeom>
        <a:solidFill>
          <a:srgbClr val="FF6699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Train Classifier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-Linear SVC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-Multinomial NB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-Random Forest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Adaboost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</a:t>
          </a:r>
          <a:r>
            <a:rPr lang="en-US" sz="2100" kern="1200" dirty="0" err="1"/>
            <a:t>XGBoost</a:t>
          </a:r>
          <a:endParaRPr lang="en-US" sz="21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-Perceptron (Neural Net.)</a:t>
          </a:r>
        </a:p>
      </dsp:txBody>
      <dsp:txXfrm>
        <a:off x="248058" y="272593"/>
        <a:ext cx="3079887" cy="30964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264486" y="46991"/>
          <a:ext cx="3048161" cy="1840442"/>
        </a:xfrm>
        <a:prstGeom prst="roundRect">
          <a:avLst/>
        </a:prstGeom>
        <a:solidFill>
          <a:srgbClr val="FFCC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Evaluate Classifiers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-</a:t>
          </a:r>
          <a:r>
            <a:rPr lang="en-US" sz="2300" b="0" kern="1200" dirty="0"/>
            <a:t>Make predictions on previously unseen </a:t>
          </a:r>
          <a:r>
            <a:rPr lang="en-US" sz="2300" b="0" u="sng" kern="1200" dirty="0"/>
            <a:t>labeled</a:t>
          </a:r>
          <a:r>
            <a:rPr lang="en-US" sz="2300" b="0" kern="1200" dirty="0"/>
            <a:t> tweets</a:t>
          </a:r>
          <a:endParaRPr lang="en-US" sz="2100" b="0" kern="1200" dirty="0"/>
        </a:p>
      </dsp:txBody>
      <dsp:txXfrm>
        <a:off x="354329" y="136834"/>
        <a:ext cx="2868475" cy="1660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1BC87-8B73-409A-9CB7-27168300550B}">
      <dsp:nvSpPr>
        <dsp:cNvPr id="0" name=""/>
        <dsp:cNvSpPr/>
      </dsp:nvSpPr>
      <dsp:spPr>
        <a:xfrm>
          <a:off x="0" y="227217"/>
          <a:ext cx="2808514" cy="1480014"/>
        </a:xfrm>
        <a:prstGeom prst="roundRect">
          <a:avLst/>
        </a:prstGeom>
        <a:solidFill>
          <a:srgbClr val="96969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 !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Classify </a:t>
          </a:r>
          <a:r>
            <a:rPr lang="en-US" sz="2300" b="0" u="sng" kern="1200" dirty="0"/>
            <a:t>unlabeled</a:t>
          </a:r>
          <a:r>
            <a:rPr lang="en-US" sz="2300" b="0" kern="1200" dirty="0"/>
            <a:t> tweets from the ‘wild’ !</a:t>
          </a:r>
        </a:p>
      </dsp:txBody>
      <dsp:txXfrm>
        <a:off x="72248" y="299465"/>
        <a:ext cx="2664018" cy="133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0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23C9C75-85FC-4E88-B034-494BB3CC435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B892631-A702-4572-B689-88F3A4A4E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1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" TargetMode="External"/><Relationship Id="rId2" Type="http://schemas.openxmlformats.org/officeDocument/2006/relationships/hyperlink" Target="https://www.kaggle.com/crowdflower/twitter-airline-senti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071C186-EBCE-413A-82F7-02C91B6EB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23CE5D0E-8832-43C7-84B6-407ADE166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03" y="758951"/>
            <a:ext cx="2585044" cy="2585044"/>
          </a:xfrm>
          <a:prstGeom prst="rect">
            <a:avLst/>
          </a:prstGeom>
        </p:spPr>
      </p:pic>
      <p:pic>
        <p:nvPicPr>
          <p:cNvPr id="1028" name="Picture 4" descr="Twitter logo">
            <a:extLst>
              <a:ext uri="{FF2B5EF4-FFF2-40B4-BE49-F238E27FC236}">
                <a16:creationId xmlns:a16="http://schemas.microsoft.com/office/drawing/2014/main" id="{FCAA6CA3-77F0-4414-8A01-91637C63F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800" y="3504861"/>
            <a:ext cx="3025618" cy="177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290CA7-CC01-4EA7-B7C0-3046A92FB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5709" y="758952"/>
            <a:ext cx="5933257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E2601-23A2-4A31-A09D-3837A6500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244" y="1298448"/>
            <a:ext cx="5191433" cy="3255264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Leveraging Twitter Data in the Airline Industry: How to More Efficiently Identify Customer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B6D6-BFC5-4889-A8D2-C151F5E7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411" y="4670246"/>
            <a:ext cx="5191433" cy="9144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Doug Steen</a:t>
            </a:r>
          </a:p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3/16/2020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CCC561-CDAD-4205-9DF4-D7EF554D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833" y="758952"/>
            <a:ext cx="2430079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496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D04B-E403-4AE3-B3C4-A7222D2E1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2630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371B-D9BC-4ABE-B549-A5E9C3AA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 use tweets?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AE3F-8B2A-41C6-8B1F-F4DADDC5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Roughly 330 million active users worldwide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users to quickly and concisely state opinion on a subject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increasingly used to learn about customers through Natural Language Processing (NLP)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NLP allows for numerical representations of text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Critical for machine learning (ML)</a:t>
            </a:r>
          </a:p>
        </p:txBody>
      </p:sp>
    </p:spTree>
    <p:extLst>
      <p:ext uri="{BB962C8B-B14F-4D97-AF65-F5344CB8AC3E}">
        <p14:creationId xmlns:p14="http://schemas.microsoft.com/office/powerpoint/2010/main" val="182341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E5D3-8653-4850-BADC-2FF0C6C2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F829-068D-4309-8F3A-9806BDA9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 NLP and machine learning (ML) be used to predict whether a tweet about an airline is positive, negative, or neutral?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accurately? </a:t>
            </a:r>
          </a:p>
          <a:p>
            <a:pPr lvl="1"/>
            <a:r>
              <a:rPr lang="en-US" dirty="0"/>
              <a:t>How much data do we need? </a:t>
            </a:r>
          </a:p>
          <a:p>
            <a:pPr lvl="1"/>
            <a:r>
              <a:rPr lang="en-US" dirty="0"/>
              <a:t>Which NLP methods and ML algorithms work best?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Why do this?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companies to efficiently classify statements from customers, so that:</a:t>
            </a:r>
          </a:p>
          <a:p>
            <a:pPr lvl="2"/>
            <a:r>
              <a:rPr lang="en-US" dirty="0"/>
              <a:t>Negative comments can be addressed by customer service teams</a:t>
            </a:r>
          </a:p>
          <a:p>
            <a:pPr lvl="2"/>
            <a:r>
              <a:rPr lang="en-US" dirty="0"/>
              <a:t>Positive comments can be noted and showcased</a:t>
            </a:r>
          </a:p>
          <a:p>
            <a:pPr lvl="2"/>
            <a:r>
              <a:rPr lang="en-US" dirty="0"/>
              <a:t>Questions can be quickly answered</a:t>
            </a:r>
          </a:p>
          <a:p>
            <a:pPr lvl="2"/>
            <a:r>
              <a:rPr lang="en-US" dirty="0"/>
              <a:t>and so on …</a:t>
            </a:r>
          </a:p>
          <a:p>
            <a:endParaRPr lang="en-US" dirty="0"/>
          </a:p>
        </p:txBody>
      </p:sp>
      <p:pic>
        <p:nvPicPr>
          <p:cNvPr id="5" name="Graphic 4" descr="Bullseye">
            <a:extLst>
              <a:ext uri="{FF2B5EF4-FFF2-40B4-BE49-F238E27FC236}">
                <a16:creationId xmlns:a16="http://schemas.microsoft.com/office/drawing/2014/main" id="{4E3EA856-C036-4746-B2F5-84BC1CB0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0733" y="4993967"/>
            <a:ext cx="914400" cy="914400"/>
          </a:xfrm>
          <a:prstGeom prst="rect">
            <a:avLst/>
          </a:prstGeom>
        </p:spPr>
      </p:pic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213A3769-E9F6-4844-8E04-66AEFA92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0733" y="16478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75B9-3EB8-4369-9593-8C4BC147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A1E6-8F94-40BB-AD39-7F306E4B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59282"/>
            <a:ext cx="7315200" cy="61048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DB3E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US Airline Twitter Sentiment Dataset</a:t>
            </a:r>
            <a:endParaRPr lang="en-US" b="1" dirty="0">
              <a:solidFill>
                <a:srgbClr val="2DB3E5"/>
              </a:solidFill>
            </a:endParaRPr>
          </a:p>
          <a:p>
            <a:endParaRPr lang="en-US" dirty="0"/>
          </a:p>
          <a:p>
            <a:r>
              <a:rPr lang="en-US" b="1" dirty="0"/>
              <a:t>14.6k</a:t>
            </a:r>
            <a:r>
              <a:rPr lang="en-US" dirty="0"/>
              <a:t> airline-related tweets labeled as Positive, Negative, Neutral (February 2015)</a:t>
            </a:r>
          </a:p>
          <a:p>
            <a:pPr marL="0" indent="0">
              <a:buNone/>
            </a:pPr>
            <a:endParaRPr lang="en-US" dirty="0">
              <a:solidFill>
                <a:srgbClr val="AD1F1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 Developer API</a:t>
            </a:r>
            <a:endParaRPr lang="en-US" b="1" dirty="0">
              <a:solidFill>
                <a:srgbClr val="7030A0"/>
              </a:solidFill>
            </a:endParaRPr>
          </a:p>
          <a:p>
            <a:pPr lvl="1"/>
            <a:endParaRPr lang="en-US" dirty="0"/>
          </a:p>
          <a:p>
            <a:r>
              <a:rPr lang="en-US" b="1" dirty="0"/>
              <a:t>41.5 k </a:t>
            </a:r>
            <a:r>
              <a:rPr lang="en-US" dirty="0"/>
              <a:t>airline-related tweets (Mar – Feb 2020)</a:t>
            </a:r>
          </a:p>
          <a:p>
            <a:r>
              <a:rPr lang="en-US" b="1" dirty="0"/>
              <a:t>11 k </a:t>
            </a:r>
            <a:r>
              <a:rPr lang="en-US" dirty="0"/>
              <a:t>American Airlines-related tweets (Jan – Feb 2020)</a:t>
            </a:r>
          </a:p>
        </p:txBody>
      </p:sp>
      <p:pic>
        <p:nvPicPr>
          <p:cNvPr id="2050" name="Picture 2" descr="Image result for twitter developer">
            <a:extLst>
              <a:ext uri="{FF2B5EF4-FFF2-40B4-BE49-F238E27FC236}">
                <a16:creationId xmlns:a16="http://schemas.microsoft.com/office/drawing/2014/main" id="{02739281-2EFB-4A9A-841A-075D2434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3404709"/>
            <a:ext cx="2392893" cy="7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kaggle">
            <a:extLst>
              <a:ext uri="{FF2B5EF4-FFF2-40B4-BE49-F238E27FC236}">
                <a16:creationId xmlns:a16="http://schemas.microsoft.com/office/drawing/2014/main" id="{6F0A9771-368B-4731-8BEE-5A4CC0FC5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892" y="1512254"/>
            <a:ext cx="1663576" cy="64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1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68DE3555-2858-4E7A-8CEB-160A1D633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80254437-48FC-43CB-8500-B1331C82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2" name="Rectangle 7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7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rgbClr val="546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2E1E2-3B7D-4658-9F27-CD18DBFB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A Tale of Two Customers …</a:t>
            </a:r>
          </a:p>
        </p:txBody>
      </p:sp>
      <p:pic>
        <p:nvPicPr>
          <p:cNvPr id="12" name="Graphic 11" descr="Angry face with no fill">
            <a:extLst>
              <a:ext uri="{FF2B5EF4-FFF2-40B4-BE49-F238E27FC236}">
                <a16:creationId xmlns:a16="http://schemas.microsoft.com/office/drawing/2014/main" id="{35FA6162-3AB0-4EA1-9993-CDD48AE8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8562" y="1076462"/>
            <a:ext cx="2244623" cy="224462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5046F3-5989-4E6C-909B-0F6A125E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6128" y="252217"/>
            <a:ext cx="3898795" cy="38987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58463C7E-65A8-4D15-8041-503DFC6AF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44366" y="1076462"/>
            <a:ext cx="2249424" cy="22494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05A62D-F45E-421C-B601-4D03F2752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279" y="249377"/>
            <a:ext cx="3898795" cy="389879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3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2AC4CE0-01E1-4913-9C59-1EE0DD81D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161200"/>
              </p:ext>
            </p:extLst>
          </p:nvPr>
        </p:nvGraphicFramePr>
        <p:xfrm>
          <a:off x="837531" y="1527752"/>
          <a:ext cx="2298693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BAB86FF-364F-47CF-AFD0-EEF0EB36470F}"/>
              </a:ext>
            </a:extLst>
          </p:cNvPr>
          <p:cNvCxnSpPr>
            <a:cxnSpLocks/>
          </p:cNvCxnSpPr>
          <p:nvPr/>
        </p:nvCxnSpPr>
        <p:spPr>
          <a:xfrm>
            <a:off x="3151709" y="1804293"/>
            <a:ext cx="1217998" cy="410635"/>
          </a:xfrm>
          <a:prstGeom prst="bentConnector3">
            <a:avLst>
              <a:gd name="adj1" fmla="val 4821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088D1-0CB5-4EBB-8B1A-5AC23C291788}"/>
              </a:ext>
            </a:extLst>
          </p:cNvPr>
          <p:cNvCxnSpPr>
            <a:cxnSpLocks/>
          </p:cNvCxnSpPr>
          <p:nvPr/>
        </p:nvCxnSpPr>
        <p:spPr>
          <a:xfrm>
            <a:off x="7331445" y="2596355"/>
            <a:ext cx="0" cy="3142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25949098-61AD-410D-977A-3E840C924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14778"/>
              </p:ext>
            </p:extLst>
          </p:nvPr>
        </p:nvGraphicFramePr>
        <p:xfrm>
          <a:off x="606783" y="2731860"/>
          <a:ext cx="2529441" cy="734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468034E-4CA6-46DC-BDE1-59F2A95D82D0}"/>
              </a:ext>
            </a:extLst>
          </p:cNvPr>
          <p:cNvCxnSpPr>
            <a:cxnSpLocks/>
          </p:cNvCxnSpPr>
          <p:nvPr/>
        </p:nvCxnSpPr>
        <p:spPr>
          <a:xfrm>
            <a:off x="3136224" y="3154583"/>
            <a:ext cx="1217998" cy="697599"/>
          </a:xfrm>
          <a:prstGeom prst="bentConnector3">
            <a:avLst>
              <a:gd name="adj1" fmla="val 27656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DE056A9-BAE5-433E-87C9-976638F12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784715"/>
              </p:ext>
            </p:extLst>
          </p:nvPr>
        </p:nvGraphicFramePr>
        <p:xfrm>
          <a:off x="4354223" y="911252"/>
          <a:ext cx="3157418" cy="260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2D7F49B5-C3E2-4351-B475-20B09F3DF8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640583"/>
              </p:ext>
            </p:extLst>
          </p:nvPr>
        </p:nvGraphicFramePr>
        <p:xfrm>
          <a:off x="8180568" y="986066"/>
          <a:ext cx="3576005" cy="364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7CB3FD-B0EC-45E3-8466-D5C2DF30F464}"/>
              </a:ext>
            </a:extLst>
          </p:cNvPr>
          <p:cNvCxnSpPr>
            <a:cxnSpLocks/>
          </p:cNvCxnSpPr>
          <p:nvPr/>
        </p:nvCxnSpPr>
        <p:spPr>
          <a:xfrm>
            <a:off x="7414903" y="3008580"/>
            <a:ext cx="8704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E4526E-4019-4512-B2BD-57F53C4DE7CF}"/>
              </a:ext>
            </a:extLst>
          </p:cNvPr>
          <p:cNvGrpSpPr/>
          <p:nvPr/>
        </p:nvGrpSpPr>
        <p:grpSpPr>
          <a:xfrm>
            <a:off x="4376107" y="3033656"/>
            <a:ext cx="3157418" cy="1139203"/>
            <a:chOff x="0" y="196675"/>
            <a:chExt cx="3157418" cy="223487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C20EE5E-87E1-4837-A528-CA56D5DEF892}"/>
                </a:ext>
              </a:extLst>
            </p:cNvPr>
            <p:cNvSpPr/>
            <p:nvPr/>
          </p:nvSpPr>
          <p:spPr>
            <a:xfrm>
              <a:off x="0" y="196675"/>
              <a:ext cx="3157418" cy="2234871"/>
            </a:xfrm>
            <a:prstGeom prst="round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98103A19-8BFA-437C-9D8F-14F0D6611B01}"/>
                </a:ext>
              </a:extLst>
            </p:cNvPr>
            <p:cNvSpPr txBox="1"/>
            <p:nvPr/>
          </p:nvSpPr>
          <p:spPr>
            <a:xfrm>
              <a:off x="109097" y="305772"/>
              <a:ext cx="2939224" cy="2016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-Doc2Vec</a:t>
              </a:r>
            </a:p>
            <a:p>
              <a:pPr marL="0" lvl="0" indent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/>
                <a:t>-</a:t>
              </a:r>
              <a:r>
                <a:rPr lang="en-US" sz="2100" kern="1200" dirty="0" err="1"/>
                <a:t>GloVe</a:t>
              </a:r>
              <a:r>
                <a:rPr lang="en-US" sz="2100" kern="1200" dirty="0"/>
                <a:t> + Doc2Vec</a:t>
              </a:r>
            </a:p>
          </p:txBody>
        </p: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6293FF0-9BF9-48F4-9E9B-9F6E63CDF1E3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3333842" y="2560992"/>
            <a:ext cx="1453647" cy="6308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1640483-5AF7-4F90-BCE6-33FA6582AEB7}"/>
              </a:ext>
            </a:extLst>
          </p:cNvPr>
          <p:cNvSpPr txBox="1"/>
          <p:nvPr/>
        </p:nvSpPr>
        <p:spPr>
          <a:xfrm>
            <a:off x="0" y="155069"/>
            <a:ext cx="12192000" cy="8309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Building a Tweet Classifier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C297B017-5E96-4D0F-AEA1-06936B29B388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8814511" y="4580905"/>
            <a:ext cx="1153886" cy="11208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Diagram 98">
            <a:extLst>
              <a:ext uri="{FF2B5EF4-FFF2-40B4-BE49-F238E27FC236}">
                <a16:creationId xmlns:a16="http://schemas.microsoft.com/office/drawing/2014/main" id="{923C1EE2-F240-4159-B4C2-93CE0672E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1414574"/>
              </p:ext>
            </p:extLst>
          </p:nvPr>
        </p:nvGraphicFramePr>
        <p:xfrm>
          <a:off x="5484995" y="4739296"/>
          <a:ext cx="334604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4679F85-6960-4662-8727-942A81F1A79C}"/>
              </a:ext>
            </a:extLst>
          </p:cNvPr>
          <p:cNvCxnSpPr>
            <a:cxnSpLocks/>
          </p:cNvCxnSpPr>
          <p:nvPr/>
        </p:nvCxnSpPr>
        <p:spPr>
          <a:xfrm flipH="1">
            <a:off x="4060665" y="5682343"/>
            <a:ext cx="16434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Diagram 104">
            <a:extLst>
              <a:ext uri="{FF2B5EF4-FFF2-40B4-BE49-F238E27FC236}">
                <a16:creationId xmlns:a16="http://schemas.microsoft.com/office/drawing/2014/main" id="{4EBA3342-1C6E-4B96-BD4D-9854F45A8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673516"/>
              </p:ext>
            </p:extLst>
          </p:nvPr>
        </p:nvGraphicFramePr>
        <p:xfrm>
          <a:off x="1252151" y="4669322"/>
          <a:ext cx="2808514" cy="195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57B18AD-D0C3-436E-8F13-C8EA1FF725E4}"/>
              </a:ext>
            </a:extLst>
          </p:cNvPr>
          <p:cNvCxnSpPr/>
          <p:nvPr/>
        </p:nvCxnSpPr>
        <p:spPr>
          <a:xfrm>
            <a:off x="2503716" y="3625029"/>
            <a:ext cx="0" cy="11538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0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FA56-6829-4D47-BCBD-B8267BDBF3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088" y="5599119"/>
            <a:ext cx="10210800" cy="10652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solidFill>
                  <a:schemeClr val="accent1"/>
                </a:solidFill>
              </a:rPr>
              <a:t>Classifier Performance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A56CE5A-A3BD-49DC-8094-9F27D923E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49" y="328913"/>
            <a:ext cx="10601791" cy="516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2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C1CD-7980-4884-917C-8EE218F3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22A9-D1E8-46C8-AC6F-9E3965CE6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375740"/>
            <a:ext cx="7315200" cy="4860912"/>
          </a:xfrm>
        </p:spPr>
        <p:txBody>
          <a:bodyPr/>
          <a:lstStyle/>
          <a:p>
            <a:r>
              <a:rPr lang="en-US" dirty="0"/>
              <a:t>Incorporate a tweet classifier into your customer service system</a:t>
            </a:r>
          </a:p>
          <a:p>
            <a:endParaRPr lang="en-US" dirty="0"/>
          </a:p>
          <a:p>
            <a:pPr lvl="1"/>
            <a:r>
              <a:rPr lang="en-US" dirty="0"/>
              <a:t>Identify people saying positive, negative, neutral things with ~90% accuracy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DS Teams: use pre-trained word vectors to build classifiers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GloVe</a:t>
            </a:r>
            <a:r>
              <a:rPr lang="en-US" dirty="0"/>
              <a:t> trained on 2 Billion tweets – difficult to improve upon</a:t>
            </a:r>
          </a:p>
          <a:p>
            <a:pPr marL="502920" lvl="1" indent="0">
              <a:buNone/>
            </a:pPr>
            <a:endParaRPr lang="en-US" dirty="0"/>
          </a:p>
          <a:p>
            <a:r>
              <a:rPr lang="en-US" dirty="0"/>
              <a:t>Beware! Some aspects of language are a problem for text classification…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282-B2C0-4C72-A072-76C82532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7BC0-4D5F-4A88-80E9-D0AC1791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ML still getting wrong ? … Sarcasm.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twitter sentiment to help predict:</a:t>
            </a:r>
          </a:p>
          <a:p>
            <a:pPr lvl="1"/>
            <a:r>
              <a:rPr lang="en-US" dirty="0"/>
              <a:t>Company’s future stock price</a:t>
            </a:r>
          </a:p>
          <a:p>
            <a:pPr lvl="1"/>
            <a:r>
              <a:rPr lang="en-US" dirty="0"/>
              <a:t>Customer retention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B46E5-A37B-46FF-8D47-6A97E3EAC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" t="37778" r="2438" b="17550"/>
          <a:stretch/>
        </p:blipFill>
        <p:spPr>
          <a:xfrm>
            <a:off x="3695768" y="5012005"/>
            <a:ext cx="6638926" cy="14260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11977339-7A69-4A94-93C1-112965F4522F}"/>
              </a:ext>
            </a:extLst>
          </p:cNvPr>
          <p:cNvSpPr/>
          <p:nvPr/>
        </p:nvSpPr>
        <p:spPr>
          <a:xfrm>
            <a:off x="2688772" y="2111755"/>
            <a:ext cx="5083628" cy="14260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0BE8B5C-04A3-42FE-834E-90379AE9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684" y="2501603"/>
            <a:ext cx="33854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VirginAmerica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called your service line and was hung up on. This is awesome. #sarcasm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249574C-9B7C-4629-984A-FE26896C020B}"/>
              </a:ext>
            </a:extLst>
          </p:cNvPr>
          <p:cNvSpPr/>
          <p:nvPr/>
        </p:nvSpPr>
        <p:spPr>
          <a:xfrm>
            <a:off x="7739742" y="1805756"/>
            <a:ext cx="4199339" cy="167992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01C77F3-12DF-4A6D-BE29-884786D5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854" y="2430771"/>
            <a:ext cx="303711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AmericanAir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thank you for the robotic and non helpful assistance.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19462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392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2</vt:lpstr>
      <vt:lpstr>Frame</vt:lpstr>
      <vt:lpstr>Leveraging Twitter Data in the Airline Industry: How to More Efficiently Identify Customer Sentiment</vt:lpstr>
      <vt:lpstr>Background:   Why use tweets?</vt:lpstr>
      <vt:lpstr>Question:</vt:lpstr>
      <vt:lpstr>Data</vt:lpstr>
      <vt:lpstr>A Tale of Two Customers …</vt:lpstr>
      <vt:lpstr>PowerPoint Presentation</vt:lpstr>
      <vt:lpstr>Classifier Performance</vt:lpstr>
      <vt:lpstr>Recommendations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Twitter Da in the Airline Industry to Address Customer Groups and Predict Future Stock Prices</dc:title>
  <dc:creator>douglaspsteen@gmail.com</dc:creator>
  <cp:lastModifiedBy>douglaspsteen@gmail.com</cp:lastModifiedBy>
  <cp:revision>9</cp:revision>
  <dcterms:created xsi:type="dcterms:W3CDTF">2020-03-16T16:55:04Z</dcterms:created>
  <dcterms:modified xsi:type="dcterms:W3CDTF">2020-03-16T18:05:16Z</dcterms:modified>
</cp:coreProperties>
</file>