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3" r:id="rId9"/>
    <p:sldId id="264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CC00"/>
    <a:srgbClr val="FF6699"/>
    <a:srgbClr val="2DB3E5"/>
    <a:srgbClr val="FF0066"/>
    <a:srgbClr val="2DB3D3"/>
    <a:srgbClr val="0099FF"/>
    <a:srgbClr val="4AB7DE"/>
    <a:srgbClr val="37B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b="1" dirty="0"/>
            <a:t>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13129" custLinFactNeighborY="-3961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Classifiers</a:t>
          </a:r>
        </a:p>
        <a:p>
          <a:pPr algn="ctr"/>
          <a:r>
            <a:rPr lang="en-US" sz="2300" b="1" dirty="0"/>
            <a:t>-</a:t>
          </a:r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66829" custLinFactNeighborX="8154" custLinFactNeighborY="-2179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Classification Algorithm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78935" custScaleY="63810" custLinFactNeighborX="29" custLinFactNeighborY="-418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</a:t>
          </a:r>
        </a:p>
        <a:p>
          <a:pPr algn="ctr"/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-4423" custLinFactNeighborY="-935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557" custLinFactNeighborY="-50761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b="1" dirty="0"/>
            <a:t>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3613" custLinFactNeighborY="-5900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38100">
          <a:prstDash val="dash"/>
        </a:ln>
      </dgm:spPr>
      <dgm:t>
        <a:bodyPr/>
        <a:lstStyle/>
        <a:p>
          <a:r>
            <a:rPr lang="en-US" b="1" dirty="0"/>
            <a:t>Unlabeled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563" custLinFactNeighborY="17652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Tfidf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GloVe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318669" custLinFactNeighborY="148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Classifier</a:t>
          </a:r>
        </a:p>
        <a:p>
          <a:pPr algn="l"/>
          <a:r>
            <a:rPr lang="en-US" sz="2100" dirty="0"/>
            <a:t>-Linear SVC</a:t>
          </a:r>
        </a:p>
        <a:p>
          <a:pPr algn="l"/>
          <a:r>
            <a:rPr lang="en-US" sz="2100" dirty="0"/>
            <a:t>-Multinomial NB</a:t>
          </a:r>
        </a:p>
        <a:p>
          <a:pPr algn="l"/>
          <a:r>
            <a:rPr lang="en-US" sz="2100" dirty="0"/>
            <a:t>-Random Forest</a:t>
          </a:r>
        </a:p>
        <a:p>
          <a:pPr algn="l"/>
          <a:r>
            <a:rPr lang="en-US" sz="2100" dirty="0"/>
            <a:t>-</a:t>
          </a:r>
          <a:r>
            <a:rPr lang="en-US" sz="2100" dirty="0" err="1"/>
            <a:t>Adaboost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XGBoost</a:t>
          </a:r>
          <a:endParaRPr lang="en-US" sz="2100" dirty="0"/>
        </a:p>
        <a:p>
          <a:pPr algn="l"/>
          <a:r>
            <a:rPr lang="en-US" sz="2100" dirty="0"/>
            <a:t>-Neural Network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318627" custLinFactNeighborY="-319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719549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Tweets</a:t>
          </a:r>
        </a:p>
      </dsp:txBody>
      <dsp:txXfrm>
        <a:off x="35125" y="35125"/>
        <a:ext cx="2228443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264486" y="46991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-</a:t>
          </a: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354329" y="136834"/>
        <a:ext cx="2868475" cy="1660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227217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299465"/>
        <a:ext cx="2664018" cy="1335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631849"/>
          <a:ext cx="3157418" cy="81317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</dsp:txBody>
      <dsp:txXfrm>
        <a:off x="39696" y="671545"/>
        <a:ext cx="3078026" cy="73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377679" y="148801"/>
          <a:ext cx="2822719" cy="764494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Classification Algorithm</a:t>
          </a:r>
        </a:p>
      </dsp:txBody>
      <dsp:txXfrm>
        <a:off x="414999" y="186121"/>
        <a:ext cx="2748079" cy="689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7686" y="22668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97529" y="112511"/>
        <a:ext cx="2868475" cy="166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43352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115600"/>
        <a:ext cx="2664018" cy="1335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551655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Labeled Tweets</a:t>
          </a:r>
        </a:p>
      </dsp:txBody>
      <dsp:txXfrm>
        <a:off x="26930" y="26930"/>
        <a:ext cx="2244833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182568"/>
          <a:ext cx="2529440" cy="551655"/>
        </a:xfrm>
        <a:prstGeom prst="roundRect">
          <a:avLst/>
        </a:prstGeom>
        <a:solidFill>
          <a:srgbClr val="2DB3E5"/>
        </a:solidFill>
        <a:ln w="3810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Unlabeled Tweets</a:t>
          </a:r>
        </a:p>
      </dsp:txBody>
      <dsp:txXfrm>
        <a:off x="26930" y="209498"/>
        <a:ext cx="2475580" cy="497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528775"/>
          <a:ext cx="3157418" cy="156441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Tfidf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GloVe</a:t>
          </a:r>
          <a:endParaRPr lang="en-US" sz="2100" kern="1200" dirty="0"/>
        </a:p>
      </dsp:txBody>
      <dsp:txXfrm>
        <a:off x="76368" y="605143"/>
        <a:ext cx="3004682" cy="1411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159177" y="331561"/>
          <a:ext cx="3257650" cy="2979436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-Linear SVC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-Multinomial NB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-Random Forest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Adaboost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XGBoost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-Neural Network</a:t>
          </a:r>
        </a:p>
      </dsp:txBody>
      <dsp:txXfrm>
        <a:off x="304621" y="477005"/>
        <a:ext cx="2966762" cy="268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" TargetMode="External"/><Relationship Id="rId2" Type="http://schemas.openxmlformats.org/officeDocument/2006/relationships/hyperlink" Target="https://www.kaggle.com/crowdflower/twitter-airline-senti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071C186-EBCE-413A-82F7-02C91B6EB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23CE5D0E-8832-43C7-84B6-407ADE16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03" y="758951"/>
            <a:ext cx="2585044" cy="2585044"/>
          </a:xfrm>
          <a:prstGeom prst="rect">
            <a:avLst/>
          </a:prstGeom>
        </p:spPr>
      </p:pic>
      <p:pic>
        <p:nvPicPr>
          <p:cNvPr id="1028" name="Picture 4" descr="Twitter logo">
            <a:extLst>
              <a:ext uri="{FF2B5EF4-FFF2-40B4-BE49-F238E27FC236}">
                <a16:creationId xmlns:a16="http://schemas.microsoft.com/office/drawing/2014/main" id="{FCAA6CA3-77F0-4414-8A01-91637C63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800" y="3504861"/>
            <a:ext cx="3025618" cy="17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290CA7-CC01-4EA7-B7C0-3046A92FB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5709" y="758952"/>
            <a:ext cx="5933257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E2601-23A2-4A31-A09D-3837A650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244" y="1298448"/>
            <a:ext cx="5191433" cy="3255264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Leveraging Twitter Data in the Airline Industry: How to More Efficiently Identify Customer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B6D6-BFC5-4889-A8D2-C151F5E7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411" y="4670246"/>
            <a:ext cx="5191433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Doug Steen</a:t>
            </a:r>
          </a:p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3/28/2020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CCC561-CDAD-4205-9DF4-D7EF554D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833" y="758952"/>
            <a:ext cx="2430079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96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D04B-E403-4AE3-B3C4-A7222D2E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630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345669"/>
              </p:ext>
            </p:extLst>
          </p:nvPr>
        </p:nvGraphicFramePr>
        <p:xfrm>
          <a:off x="810897" y="1030606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BAB86FF-364F-47CF-AFD0-EEF0EB36470F}"/>
              </a:ext>
            </a:extLst>
          </p:cNvPr>
          <p:cNvCxnSpPr>
            <a:cxnSpLocks/>
          </p:cNvCxnSpPr>
          <p:nvPr/>
        </p:nvCxnSpPr>
        <p:spPr>
          <a:xfrm>
            <a:off x="3125075" y="1307147"/>
            <a:ext cx="1217998" cy="410635"/>
          </a:xfrm>
          <a:prstGeom prst="bentConnector3">
            <a:avLst>
              <a:gd name="adj1" fmla="val 4821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088D1-0CB5-4EBB-8B1A-5AC23C291788}"/>
              </a:ext>
            </a:extLst>
          </p:cNvPr>
          <p:cNvCxnSpPr>
            <a:cxnSpLocks/>
          </p:cNvCxnSpPr>
          <p:nvPr/>
        </p:nvCxnSpPr>
        <p:spPr>
          <a:xfrm>
            <a:off x="7304811" y="2099209"/>
            <a:ext cx="0" cy="314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25949098-61AD-410D-977A-3E840C924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639675"/>
              </p:ext>
            </p:extLst>
          </p:nvPr>
        </p:nvGraphicFramePr>
        <p:xfrm>
          <a:off x="580149" y="2234714"/>
          <a:ext cx="2529441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468034E-4CA6-46DC-BDE1-59F2A95D82D0}"/>
              </a:ext>
            </a:extLst>
          </p:cNvPr>
          <p:cNvCxnSpPr>
            <a:cxnSpLocks/>
          </p:cNvCxnSpPr>
          <p:nvPr/>
        </p:nvCxnSpPr>
        <p:spPr>
          <a:xfrm>
            <a:off x="3109590" y="2657437"/>
            <a:ext cx="1217998" cy="697599"/>
          </a:xfrm>
          <a:prstGeom prst="bentConnector3">
            <a:avLst>
              <a:gd name="adj1" fmla="val 27656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910345"/>
              </p:ext>
            </p:extLst>
          </p:nvPr>
        </p:nvGraphicFramePr>
        <p:xfrm>
          <a:off x="4327589" y="414106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810044"/>
              </p:ext>
            </p:extLst>
          </p:nvPr>
        </p:nvGraphicFramePr>
        <p:xfrm>
          <a:off x="8153934" y="488920"/>
          <a:ext cx="3576005" cy="364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CB3FD-B0EC-45E3-8466-D5C2DF30F464}"/>
              </a:ext>
            </a:extLst>
          </p:cNvPr>
          <p:cNvCxnSpPr>
            <a:cxnSpLocks/>
          </p:cNvCxnSpPr>
          <p:nvPr/>
        </p:nvCxnSpPr>
        <p:spPr>
          <a:xfrm>
            <a:off x="7485007" y="2413460"/>
            <a:ext cx="8303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4526E-4019-4512-B2BD-57F53C4DE7CF}"/>
              </a:ext>
            </a:extLst>
          </p:cNvPr>
          <p:cNvGrpSpPr/>
          <p:nvPr/>
        </p:nvGrpSpPr>
        <p:grpSpPr>
          <a:xfrm>
            <a:off x="4349473" y="2536510"/>
            <a:ext cx="3157418" cy="1139203"/>
            <a:chOff x="0" y="196675"/>
            <a:chExt cx="3157418" cy="223487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C20EE5E-87E1-4837-A528-CA56D5DEF892}"/>
                </a:ext>
              </a:extLst>
            </p:cNvPr>
            <p:cNvSpPr/>
            <p:nvPr/>
          </p:nvSpPr>
          <p:spPr>
            <a:xfrm>
              <a:off x="0" y="196675"/>
              <a:ext cx="3157418" cy="2234871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98103A19-8BFA-437C-9D8F-14F0D6611B01}"/>
                </a:ext>
              </a:extLst>
            </p:cNvPr>
            <p:cNvSpPr txBox="1"/>
            <p:nvPr/>
          </p:nvSpPr>
          <p:spPr>
            <a:xfrm>
              <a:off x="109097" y="305772"/>
              <a:ext cx="2939224" cy="2016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-Doc2Vec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</a:t>
              </a:r>
              <a:r>
                <a:rPr lang="en-US" sz="2100" kern="1200" dirty="0" err="1"/>
                <a:t>GloVe</a:t>
              </a:r>
              <a:r>
                <a:rPr lang="en-US" sz="2100" kern="1200" dirty="0"/>
                <a:t> + Doc2Vec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6293FF0-9BF9-48F4-9E9B-9F6E63CDF1E3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3307208" y="2063846"/>
            <a:ext cx="1453647" cy="6308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297B017-5E96-4D0F-AEA1-06936B29B388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8720668" y="3936650"/>
            <a:ext cx="1368204" cy="12007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53743"/>
              </p:ext>
            </p:extLst>
          </p:nvPr>
        </p:nvGraphicFramePr>
        <p:xfrm>
          <a:off x="5458361" y="4242150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679F85-6960-4662-8727-942A81F1A79C}"/>
              </a:ext>
            </a:extLst>
          </p:cNvPr>
          <p:cNvCxnSpPr>
            <a:cxnSpLocks/>
          </p:cNvCxnSpPr>
          <p:nvPr/>
        </p:nvCxnSpPr>
        <p:spPr>
          <a:xfrm flipH="1">
            <a:off x="4124325" y="5185197"/>
            <a:ext cx="150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619611"/>
              </p:ext>
            </p:extLst>
          </p:nvPr>
        </p:nvGraphicFramePr>
        <p:xfrm>
          <a:off x="1225517" y="4172176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B81C46-DF14-4D67-A8CE-4933C33424B0}"/>
              </a:ext>
            </a:extLst>
          </p:cNvPr>
          <p:cNvSpPr txBox="1"/>
          <p:nvPr/>
        </p:nvSpPr>
        <p:spPr>
          <a:xfrm>
            <a:off x="773431" y="2993086"/>
            <a:ext cx="21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(Only used for Doc2Vec)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EA064F-4FE0-483C-8FF7-47CAE0FF7200}"/>
              </a:ext>
            </a:extLst>
          </p:cNvPr>
          <p:cNvCxnSpPr>
            <a:cxnSpLocks/>
          </p:cNvCxnSpPr>
          <p:nvPr/>
        </p:nvCxnSpPr>
        <p:spPr>
          <a:xfrm flipV="1">
            <a:off x="6982635" y="3743325"/>
            <a:ext cx="0" cy="483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371B-D9BC-4ABE-B549-A5E9C3AA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use Twitter?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AE3F-8B2A-41C6-8B1F-F4DADDC5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330 million active users worldwide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users to quickly and concisely state opinion on a subject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increasingly used to learn about customers through Natural Language Processing (NLP)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NLP allows for numerical representations of text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Critical for machine learning (ML)</a:t>
            </a:r>
          </a:p>
        </p:txBody>
      </p:sp>
    </p:spTree>
    <p:extLst>
      <p:ext uri="{BB962C8B-B14F-4D97-AF65-F5344CB8AC3E}">
        <p14:creationId xmlns:p14="http://schemas.microsoft.com/office/powerpoint/2010/main" val="18234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E5D3-8653-4850-BADC-2FF0C6C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F829-068D-4309-8F3A-9806BDA9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 NLP and machine learning (ML) be used to predict whether a tweet about an airline is positive, negative, or neutral?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accurately? </a:t>
            </a:r>
          </a:p>
          <a:p>
            <a:pPr lvl="1"/>
            <a:r>
              <a:rPr lang="en-US" dirty="0"/>
              <a:t>How much data do we need? </a:t>
            </a:r>
          </a:p>
          <a:p>
            <a:pPr lvl="1"/>
            <a:r>
              <a:rPr lang="en-US" dirty="0"/>
              <a:t>Which NLP methods and ML algorithms work best?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companies to efficiently classify statements from customers, so that:</a:t>
            </a:r>
          </a:p>
          <a:p>
            <a:pPr lvl="2"/>
            <a:r>
              <a:rPr lang="en-US" dirty="0"/>
              <a:t>Negative comments can be addressed by customer service teams</a:t>
            </a:r>
          </a:p>
          <a:p>
            <a:pPr lvl="2"/>
            <a:r>
              <a:rPr lang="en-US" dirty="0"/>
              <a:t>Positive comments can be noted and promoted</a:t>
            </a:r>
          </a:p>
          <a:p>
            <a:pPr lvl="2"/>
            <a:r>
              <a:rPr lang="en-US" dirty="0"/>
              <a:t>Questions can be quickly answered</a:t>
            </a:r>
          </a:p>
          <a:p>
            <a:pPr lvl="2"/>
            <a:r>
              <a:rPr lang="en-US" dirty="0"/>
              <a:t>and so on …</a:t>
            </a:r>
          </a:p>
          <a:p>
            <a:endParaRPr lang="en-US"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4E3EA856-C036-4746-B2F5-84BC1CB0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733" y="4993967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13A3769-E9F6-4844-8E04-66AEFA92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0733" y="1647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75B9-3EB8-4369-9593-8C4BC14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A1E6-8F94-40BB-AD39-7F306E4B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9282"/>
            <a:ext cx="7315200" cy="6104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DB3E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US Airline Twitter Sentiment Dataset</a:t>
            </a:r>
            <a:endParaRPr lang="en-US" b="1" dirty="0">
              <a:solidFill>
                <a:srgbClr val="2DB3E5"/>
              </a:solidFill>
            </a:endParaRPr>
          </a:p>
          <a:p>
            <a:endParaRPr lang="en-US" dirty="0"/>
          </a:p>
          <a:p>
            <a:r>
              <a:rPr lang="en-US" b="1" dirty="0"/>
              <a:t>14.6k</a:t>
            </a:r>
            <a:r>
              <a:rPr lang="en-US" dirty="0"/>
              <a:t> airline-related tweets labeled as Positive, Negative, Neutral (February 2015)</a:t>
            </a:r>
          </a:p>
          <a:p>
            <a:pPr marL="0" indent="0">
              <a:buNone/>
            </a:pPr>
            <a:endParaRPr lang="en-US" dirty="0">
              <a:solidFill>
                <a:srgbClr val="AD1F1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 Developer API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41.5 k </a:t>
            </a:r>
            <a:r>
              <a:rPr lang="en-US" dirty="0"/>
              <a:t>airline-related tweets (Mar – Feb 2020)</a:t>
            </a:r>
          </a:p>
          <a:p>
            <a:r>
              <a:rPr lang="en-US" b="1" dirty="0"/>
              <a:t>11 k </a:t>
            </a:r>
            <a:r>
              <a:rPr lang="en-US" dirty="0"/>
              <a:t>American Airlines-related tweets (Jan – Feb 2020)</a:t>
            </a:r>
          </a:p>
        </p:txBody>
      </p:sp>
      <p:pic>
        <p:nvPicPr>
          <p:cNvPr id="2050" name="Picture 2" descr="Image result for twitter developer">
            <a:extLst>
              <a:ext uri="{FF2B5EF4-FFF2-40B4-BE49-F238E27FC236}">
                <a16:creationId xmlns:a16="http://schemas.microsoft.com/office/drawing/2014/main" id="{02739281-2EFB-4A9A-841A-075D2434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3404709"/>
            <a:ext cx="2392893" cy="7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ggle">
            <a:extLst>
              <a:ext uri="{FF2B5EF4-FFF2-40B4-BE49-F238E27FC236}">
                <a16:creationId xmlns:a16="http://schemas.microsoft.com/office/drawing/2014/main" id="{6F0A9771-368B-4731-8BEE-5A4CC0FC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892" y="1512254"/>
            <a:ext cx="1663576" cy="64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546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2E1E2-3B7D-4658-9F27-CD18DBFB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" y="4670562"/>
            <a:ext cx="10391224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 dirty="0"/>
              <a:t>What are unhappy customers saying ?</a:t>
            </a:r>
          </a:p>
        </p:txBody>
      </p:sp>
      <p:pic>
        <p:nvPicPr>
          <p:cNvPr id="12" name="Graphic 11" descr="Angry face with no fill">
            <a:extLst>
              <a:ext uri="{FF2B5EF4-FFF2-40B4-BE49-F238E27FC236}">
                <a16:creationId xmlns:a16="http://schemas.microsoft.com/office/drawing/2014/main" id="{35FA6162-3AB0-4EA1-9993-CDD48AE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382" y="4455651"/>
            <a:ext cx="1676161" cy="1676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78FE8-CB9D-4098-B0D9-8033BE490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0"/>
          <a:stretch/>
        </p:blipFill>
        <p:spPr bwMode="auto">
          <a:xfrm>
            <a:off x="4705403" y="120020"/>
            <a:ext cx="6996112" cy="41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D49254E-CC0F-4FA3-91C2-F471C5FD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2" y="187972"/>
            <a:ext cx="4077228" cy="40772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00109"/>
              </p:ext>
            </p:extLst>
          </p:nvPr>
        </p:nvGraphicFramePr>
        <p:xfrm>
          <a:off x="645732" y="1776394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02"/>
              </p:ext>
            </p:extLst>
          </p:nvPr>
        </p:nvGraphicFramePr>
        <p:xfrm>
          <a:off x="3815444" y="1120460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118177"/>
              </p:ext>
            </p:extLst>
          </p:nvPr>
        </p:nvGraphicFramePr>
        <p:xfrm>
          <a:off x="8369759" y="2510618"/>
          <a:ext cx="3576005" cy="11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1640483-5AF7-4F90-BCE6-33FA6582AEB7}"/>
              </a:ext>
            </a:extLst>
          </p:cNvPr>
          <p:cNvSpPr txBox="1"/>
          <p:nvPr/>
        </p:nvSpPr>
        <p:spPr>
          <a:xfrm>
            <a:off x="0" y="155069"/>
            <a:ext cx="121920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Building a Tweet Classifier</a:t>
            </a:r>
          </a:p>
        </p:txBody>
      </p: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963212"/>
              </p:ext>
            </p:extLst>
          </p:nvPr>
        </p:nvGraphicFramePr>
        <p:xfrm>
          <a:off x="5094377" y="4348676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428136"/>
              </p:ext>
            </p:extLst>
          </p:nvPr>
        </p:nvGraphicFramePr>
        <p:xfrm>
          <a:off x="991619" y="4554690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09BC8-3A5F-44EC-805B-744DD4FDB6F1}"/>
              </a:ext>
            </a:extLst>
          </p:cNvPr>
          <p:cNvCxnSpPr>
            <a:cxnSpLocks/>
          </p:cNvCxnSpPr>
          <p:nvPr/>
        </p:nvCxnSpPr>
        <p:spPr>
          <a:xfrm>
            <a:off x="7121828" y="2143505"/>
            <a:ext cx="1578289" cy="536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5C2166-7831-4F0F-A1FF-5168206B8F12}"/>
              </a:ext>
            </a:extLst>
          </p:cNvPr>
          <p:cNvCxnSpPr>
            <a:cxnSpLocks/>
          </p:cNvCxnSpPr>
          <p:nvPr/>
        </p:nvCxnSpPr>
        <p:spPr>
          <a:xfrm flipH="1">
            <a:off x="8310856" y="3528419"/>
            <a:ext cx="1377496" cy="1062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83E80-1953-44B1-8F2E-6C33C7DFF693}"/>
              </a:ext>
            </a:extLst>
          </p:cNvPr>
          <p:cNvCxnSpPr>
            <a:cxnSpLocks/>
          </p:cNvCxnSpPr>
          <p:nvPr/>
        </p:nvCxnSpPr>
        <p:spPr>
          <a:xfrm flipV="1">
            <a:off x="5394155" y="2689934"/>
            <a:ext cx="0" cy="15548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2DD38A-DADA-498C-8DD7-58327790FBE1}"/>
              </a:ext>
            </a:extLst>
          </p:cNvPr>
          <p:cNvCxnSpPr>
            <a:cxnSpLocks/>
          </p:cNvCxnSpPr>
          <p:nvPr/>
        </p:nvCxnSpPr>
        <p:spPr>
          <a:xfrm>
            <a:off x="3066353" y="2143505"/>
            <a:ext cx="6001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8B769-8777-4605-8667-46806E448EAA}"/>
              </a:ext>
            </a:extLst>
          </p:cNvPr>
          <p:cNvCxnSpPr>
            <a:cxnSpLocks/>
          </p:cNvCxnSpPr>
          <p:nvPr/>
        </p:nvCxnSpPr>
        <p:spPr>
          <a:xfrm flipH="1">
            <a:off x="3950563" y="5394212"/>
            <a:ext cx="9942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D396BA-5D40-497B-A03F-6C263C195E3E}"/>
              </a:ext>
            </a:extLst>
          </p:cNvPr>
          <p:cNvCxnSpPr>
            <a:cxnSpLocks/>
          </p:cNvCxnSpPr>
          <p:nvPr/>
        </p:nvCxnSpPr>
        <p:spPr>
          <a:xfrm flipV="1">
            <a:off x="7572652" y="3429001"/>
            <a:ext cx="1041903" cy="8157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893810-A042-41C4-8467-D37D2BE05BA8}"/>
              </a:ext>
            </a:extLst>
          </p:cNvPr>
          <p:cNvSpPr txBox="1"/>
          <p:nvPr/>
        </p:nvSpPr>
        <p:spPr>
          <a:xfrm>
            <a:off x="5320217" y="3650401"/>
            <a:ext cx="269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(Try several  vectorizers and classifiers)</a:t>
            </a:r>
          </a:p>
        </p:txBody>
      </p:sp>
    </p:spTree>
    <p:extLst>
      <p:ext uri="{BB962C8B-B14F-4D97-AF65-F5344CB8AC3E}">
        <p14:creationId xmlns:p14="http://schemas.microsoft.com/office/powerpoint/2010/main" val="12090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FA56-6829-4D47-BCBD-B8267BDBF3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Top Classifier:</a:t>
            </a:r>
            <a:br>
              <a:rPr lang="en-US" sz="5000" spc="-100" dirty="0"/>
            </a:br>
            <a:br>
              <a:rPr lang="en-US" sz="5000" spc="-100" dirty="0"/>
            </a:br>
            <a:r>
              <a:rPr lang="en-US" sz="5000" spc="-100" dirty="0"/>
              <a:t>89% Accuracy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47F5E3-F0E8-4C0B-898E-A8D810FD4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05"/>
          <a:stretch/>
        </p:blipFill>
        <p:spPr bwMode="auto">
          <a:xfrm>
            <a:off x="4872266" y="759254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2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1CD-7980-4884-917C-8EE218F3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22A9-D1E8-46C8-AC6F-9E3965CE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70940"/>
            <a:ext cx="7315200" cy="4860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Incorporate a tweet classifier into your customer service system</a:t>
            </a:r>
          </a:p>
          <a:p>
            <a:endParaRPr lang="en-US" dirty="0"/>
          </a:p>
          <a:p>
            <a:pPr lvl="1"/>
            <a:r>
              <a:rPr lang="en-US" dirty="0"/>
              <a:t>Identify positive, negative, neutral statements with ~90% accuracy</a:t>
            </a:r>
            <a:endParaRPr lang="en-US" dirty="0">
              <a:highlight>
                <a:srgbClr val="FFFF00"/>
              </a:highlight>
            </a:endParaRPr>
          </a:p>
          <a:p>
            <a:pPr marL="50292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u="sng" dirty="0"/>
              <a:t>DS Teams:</a:t>
            </a:r>
            <a:r>
              <a:rPr lang="en-US" dirty="0"/>
              <a:t> Use pre-trained word vectors to build classifiers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GloVe</a:t>
            </a:r>
            <a:r>
              <a:rPr lang="en-US" dirty="0"/>
              <a:t> pre-trained on 2 billion tweets</a:t>
            </a:r>
          </a:p>
          <a:p>
            <a:pPr lvl="1"/>
            <a:r>
              <a:rPr lang="en-US" dirty="0"/>
              <a:t>Difficult to improve with Doc2Vec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Use NLP for insight into what your company is doing well, and where you’re dropping the ball</a:t>
            </a:r>
          </a:p>
          <a:p>
            <a:pPr marL="0" indent="0" algn="ctr">
              <a:buNone/>
            </a:pPr>
            <a:r>
              <a:rPr lang="en-US" altLang="en-US" sz="1800" b="1" u="sng" dirty="0">
                <a:solidFill>
                  <a:srgbClr val="000000"/>
                </a:solidFill>
              </a:rPr>
              <a:t>Overall:</a:t>
            </a:r>
          </a:p>
          <a:p>
            <a:pPr marL="0" indent="0" algn="ctr">
              <a:buNone/>
            </a:pPr>
            <a:endParaRPr lang="en-US" altLang="en-US" sz="1800" b="1" u="sng" dirty="0">
              <a:solidFill>
                <a:srgbClr val="000000"/>
              </a:solidFill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Positive: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thanks, great, customer service, love, best, guys, crew</a:t>
            </a:r>
          </a:p>
          <a:p>
            <a:pPr marL="502920" lvl="1" indent="0">
              <a:buNone/>
            </a:pP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Negative: 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cancelled, customer service, hold, time, hours, help, delayed</a:t>
            </a:r>
          </a:p>
          <a:p>
            <a:pPr lvl="1"/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Neutral: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please, help, need, thanks, tomorrow, 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282-B2C0-4C72-A072-76C8253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7BC0-4D5F-4A88-80E9-D0AC1791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01463"/>
            <a:ext cx="7315200" cy="5120640"/>
          </a:xfrm>
        </p:spPr>
        <p:txBody>
          <a:bodyPr/>
          <a:lstStyle/>
          <a:p>
            <a:r>
              <a:rPr lang="en-US" b="1" dirty="0"/>
              <a:t>What can still be improved?  –&gt;  False ‘positives’</a:t>
            </a:r>
          </a:p>
          <a:p>
            <a:pPr lvl="1"/>
            <a:r>
              <a:rPr lang="en-US" dirty="0"/>
              <a:t>Sarcastic tweets</a:t>
            </a:r>
          </a:p>
          <a:p>
            <a:pPr lvl="1"/>
            <a:r>
              <a:rPr lang="en-US" dirty="0"/>
              <a:t>Negative tweets </a:t>
            </a:r>
            <a:r>
              <a:rPr lang="en-US" i="1" dirty="0"/>
              <a:t>containing </a:t>
            </a:r>
            <a:r>
              <a:rPr lang="en-US" dirty="0"/>
              <a:t>positive words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Using twitter sentiment to help predict:</a:t>
            </a:r>
          </a:p>
          <a:p>
            <a:pPr lvl="1"/>
            <a:r>
              <a:rPr lang="en-US" dirty="0"/>
              <a:t>Company’s future stock price</a:t>
            </a:r>
          </a:p>
          <a:p>
            <a:pPr lvl="1"/>
            <a:r>
              <a:rPr lang="en-US" dirty="0"/>
              <a:t>Customer retention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B46E5-A37B-46FF-8D47-6A97E3EA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" t="37778" r="2438" b="17550"/>
          <a:stretch/>
        </p:blipFill>
        <p:spPr>
          <a:xfrm>
            <a:off x="3617684" y="4823093"/>
            <a:ext cx="6638926" cy="1426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1977339-7A69-4A94-93C1-112965F4522F}"/>
              </a:ext>
            </a:extLst>
          </p:cNvPr>
          <p:cNvSpPr/>
          <p:nvPr/>
        </p:nvSpPr>
        <p:spPr>
          <a:xfrm>
            <a:off x="2688772" y="2111755"/>
            <a:ext cx="5083628" cy="14260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BE8B5C-04A3-42FE-834E-90379AE9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84" y="2501603"/>
            <a:ext cx="33854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VirginAmerica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called your service line and was hung up on. This is awesome. #sarcasm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249574C-9B7C-4629-984A-FE26896C020B}"/>
              </a:ext>
            </a:extLst>
          </p:cNvPr>
          <p:cNvSpPr/>
          <p:nvPr/>
        </p:nvSpPr>
        <p:spPr>
          <a:xfrm>
            <a:off x="7773486" y="1755012"/>
            <a:ext cx="4199339" cy="16799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01C77F3-12DF-4A6D-BE29-884786D5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67" y="2271807"/>
            <a:ext cx="30371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SouthwestAir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need to be more accommodating to your loyal customers. Not happy now!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94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11128</TotalTime>
  <Words>499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Frame</vt:lpstr>
      <vt:lpstr>Leveraging Twitter Data in the Airline Industry: How to More Efficiently Identify Customer Sentiment</vt:lpstr>
      <vt:lpstr>Background:   Why use Twitter?</vt:lpstr>
      <vt:lpstr>Question:</vt:lpstr>
      <vt:lpstr>Data</vt:lpstr>
      <vt:lpstr>What are unhappy customers saying ?</vt:lpstr>
      <vt:lpstr>PowerPoint Presentation</vt:lpstr>
      <vt:lpstr>Top Classifier:  89% Accuracy</vt:lpstr>
      <vt:lpstr>Recommendations</vt:lpstr>
      <vt:lpstr>Future Work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Twitter Da in the Airline Industry to Address Customer Groups and Predict Future Stock Prices</dc:title>
  <dc:creator>douglaspsteen@gmail.com</dc:creator>
  <cp:lastModifiedBy>douglaspsteen@gmail.com</cp:lastModifiedBy>
  <cp:revision>27</cp:revision>
  <cp:lastPrinted>2020-03-28T16:51:24Z</cp:lastPrinted>
  <dcterms:created xsi:type="dcterms:W3CDTF">2020-03-16T16:55:04Z</dcterms:created>
  <dcterms:modified xsi:type="dcterms:W3CDTF">2020-03-28T20:42:07Z</dcterms:modified>
</cp:coreProperties>
</file>