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29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0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0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2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4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204B-2489-407A-8F26-8C4517A2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88752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dirty="0">
                <a:solidFill>
                  <a:srgbClr val="FFFFFF"/>
                </a:solidFill>
              </a:rPr>
              <a:t>Forecasting the Tarrant County Housing Market</a:t>
            </a:r>
            <a:r>
              <a:rPr lang="en-US" sz="4400" dirty="0">
                <a:solidFill>
                  <a:srgbClr val="FFFFFF"/>
                </a:solidFill>
              </a:rPr>
              <a:t>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Insights for Your DFW Investment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6E6FF-DE80-46E7-A115-9DFAC907E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85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Doug Steen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1/18/2020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50188D24-50B9-4E9D-A0F6-C854A7E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542" y="4104025"/>
            <a:ext cx="2088341" cy="2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6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2B8B1C-917F-4DCA-A991-4848F0C8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45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735-1024-42F5-96A1-08D197CB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361950"/>
            <a:ext cx="9905998" cy="914400"/>
          </a:xfrm>
        </p:spPr>
        <p:txBody>
          <a:bodyPr/>
          <a:lstStyle/>
          <a:p>
            <a:r>
              <a:rPr lang="en-US" b="1" dirty="0"/>
              <a:t>Dallas – Ft. Worth Investment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BA3F-5F77-43A3-8501-8EA0CF2D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567" y="2266949"/>
            <a:ext cx="4876800" cy="3524251"/>
          </a:xfrm>
        </p:spPr>
        <p:txBody>
          <a:bodyPr/>
          <a:lstStyle/>
          <a:p>
            <a:r>
              <a:rPr lang="en-US" sz="2800" cap="none" dirty="0"/>
              <a:t>Outlook for DFW Real Estate is </a:t>
            </a:r>
            <a:r>
              <a:rPr lang="en-US" sz="2800" u="sng" dirty="0"/>
              <a:t>S</a:t>
            </a:r>
            <a:r>
              <a:rPr lang="en-US" sz="2800" u="sng" cap="none" dirty="0"/>
              <a:t>trong</a:t>
            </a:r>
            <a:endParaRPr lang="en-US" sz="2800" b="1" u="sng" cap="none" dirty="0"/>
          </a:p>
          <a:p>
            <a:pPr marL="0" indent="0">
              <a:buNone/>
            </a:pPr>
            <a:endParaRPr lang="en-US" sz="1400" cap="none" dirty="0"/>
          </a:p>
          <a:p>
            <a:r>
              <a:rPr lang="en-US" sz="2800" cap="none" dirty="0"/>
              <a:t>DFW Metro = </a:t>
            </a:r>
          </a:p>
          <a:p>
            <a:pPr marL="0" indent="0">
              <a:buNone/>
            </a:pPr>
            <a:r>
              <a:rPr lang="en-US" sz="2800" cap="none" dirty="0"/>
              <a:t>	Dallas &amp; </a:t>
            </a:r>
            <a:r>
              <a:rPr lang="en-US" sz="2800" b="1" u="sng" cap="none" dirty="0"/>
              <a:t>Tarrant</a:t>
            </a:r>
            <a:r>
              <a:rPr lang="en-US" sz="2800" cap="none" dirty="0"/>
              <a:t> 			counties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3358-BDEA-4EF7-BFFA-078CBB31F830}"/>
              </a:ext>
            </a:extLst>
          </p:cNvPr>
          <p:cNvGrpSpPr/>
          <p:nvPr/>
        </p:nvGrpSpPr>
        <p:grpSpPr>
          <a:xfrm>
            <a:off x="4676776" y="1562745"/>
            <a:ext cx="7282556" cy="4466580"/>
            <a:chOff x="4676776" y="1595559"/>
            <a:chExt cx="7282556" cy="44665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C5F2C1-831A-4D91-A9A1-A5E237CF5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23" t="29135" r="21771" b="6308"/>
            <a:stretch/>
          </p:blipFill>
          <p:spPr>
            <a:xfrm>
              <a:off x="4676776" y="1595559"/>
              <a:ext cx="7282556" cy="446658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3DB4A3-3947-4189-9958-ECB721568DC1}"/>
                </a:ext>
              </a:extLst>
            </p:cNvPr>
            <p:cNvSpPr/>
            <p:nvPr/>
          </p:nvSpPr>
          <p:spPr>
            <a:xfrm>
              <a:off x="6038850" y="4543426"/>
              <a:ext cx="1411734" cy="2523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3C3D4E-3BF3-425D-8A81-44C94B41FF63}"/>
              </a:ext>
            </a:extLst>
          </p:cNvPr>
          <p:cNvSpPr txBox="1"/>
          <p:nvPr/>
        </p:nvSpPr>
        <p:spPr>
          <a:xfrm>
            <a:off x="5254676" y="6023332"/>
            <a:ext cx="374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(National Association of Realtors, Dec. 2019)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EDD-EA9D-4FB1-A3E8-72592781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1) </a:t>
            </a:r>
            <a:r>
              <a:rPr lang="en-US" b="1" u="sng" dirty="0"/>
              <a:t>Fit</a:t>
            </a:r>
            <a:r>
              <a:rPr lang="en-US" b="1" dirty="0"/>
              <a:t> </a:t>
            </a:r>
            <a:r>
              <a:rPr lang="en-US" dirty="0"/>
              <a:t>a model using to historical ‘training’ data, capturing past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2)</a:t>
            </a:r>
            <a:r>
              <a:rPr lang="en-US" b="1" dirty="0"/>
              <a:t> </a:t>
            </a:r>
            <a:r>
              <a:rPr lang="en-US" b="1" u="sng" dirty="0"/>
              <a:t>Evaluate</a:t>
            </a:r>
            <a:r>
              <a:rPr lang="en-US" b="1" dirty="0"/>
              <a:t> </a:t>
            </a:r>
            <a:r>
              <a:rPr lang="en-US" dirty="0"/>
              <a:t>model quality by predicting known ‘test’ data</a:t>
            </a:r>
          </a:p>
          <a:p>
            <a:pPr lvl="1"/>
            <a:r>
              <a:rPr lang="en-US" dirty="0"/>
              <a:t>‘Test’ data excluded from Step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3) Use model to </a:t>
            </a:r>
            <a:r>
              <a:rPr lang="en-US" b="1" u="sng" dirty="0"/>
              <a:t>Forecast </a:t>
            </a:r>
            <a:r>
              <a:rPr lang="en-US" dirty="0"/>
              <a:t>future values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C1864-E01A-4208-8AEA-10B49B6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/>
              <a:t>Time Series Modeling &amp; Forecasting (In a Nutshell)</a:t>
            </a:r>
          </a:p>
        </p:txBody>
      </p:sp>
      <p:pic>
        <p:nvPicPr>
          <p:cNvPr id="5" name="Graphic 4" descr="Statistics RTL">
            <a:extLst>
              <a:ext uri="{FF2B5EF4-FFF2-40B4-BE49-F238E27FC236}">
                <a16:creationId xmlns:a16="http://schemas.microsoft.com/office/drawing/2014/main" id="{27C6533E-9CA5-4111-8846-AE87A5CB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147" y="4910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4DDE9E4-54DE-4EC1-B827-AE1D63556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002" y="1836057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C515900E-C7C1-4BC5-9E54-5F78DE81D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002" y="31665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F7884D-185B-4CBE-A9EC-767FDFAE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CHOOSING THE RIGHT AREA FOR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0C98-263C-488D-B71D-D1C17722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‘BEST’ ZIP CODES:</a:t>
            </a:r>
          </a:p>
          <a:p>
            <a:pPr marL="457200" lvl="1" indent="0">
              <a:buNone/>
            </a:pPr>
            <a:r>
              <a:rPr lang="en-US" dirty="0"/>
              <a:t>1) Predictable</a:t>
            </a:r>
          </a:p>
          <a:p>
            <a:pPr marL="457200" lvl="1" indent="0">
              <a:buNone/>
            </a:pPr>
            <a:r>
              <a:rPr lang="en-US" dirty="0"/>
              <a:t>2) Good Return on Investment (ROI) Forecast</a:t>
            </a:r>
          </a:p>
          <a:p>
            <a:pPr marL="457200" lvl="1" indent="0">
              <a:buNone/>
            </a:pPr>
            <a:r>
              <a:rPr lang="en-US" dirty="0"/>
              <a:t>3) Lower Uncertainty in ROI Forecast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‘WORST’ ZIP CODES:</a:t>
            </a:r>
          </a:p>
          <a:p>
            <a:pPr marL="457200" lvl="1" indent="0">
              <a:buNone/>
            </a:pPr>
            <a:r>
              <a:rPr lang="en-US" dirty="0"/>
              <a:t>1) Unpredictable</a:t>
            </a:r>
          </a:p>
          <a:p>
            <a:pPr marL="457200" lvl="1" indent="0">
              <a:buNone/>
            </a:pPr>
            <a:r>
              <a:rPr lang="en-US" dirty="0"/>
              <a:t>2) Poor ROI Forecast</a:t>
            </a:r>
          </a:p>
          <a:p>
            <a:pPr marL="457200" lvl="1" indent="0">
              <a:buNone/>
            </a:pPr>
            <a:r>
              <a:rPr lang="en-US" dirty="0"/>
              <a:t>3) Higher Uncertainty in ROI Forecast</a:t>
            </a:r>
          </a:p>
          <a:p>
            <a:pPr marL="457200" lvl="1" indent="0">
              <a:buNone/>
            </a:pPr>
            <a:endParaRPr lang="en-US" dirty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/>
              <a:t>These three features weighted equally to create a </a:t>
            </a:r>
            <a:r>
              <a:rPr lang="en-US" b="1" dirty="0"/>
              <a:t>ZIP RANK 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EC42-73FA-4473-81EA-A9E0853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742950"/>
            <a:ext cx="8596668" cy="1320800"/>
          </a:xfrm>
        </p:spPr>
        <p:txBody>
          <a:bodyPr/>
          <a:lstStyle/>
          <a:p>
            <a:r>
              <a:rPr lang="en-US" dirty="0"/>
              <a:t>Example: ‘Good’ Zip Code – 76126</a:t>
            </a:r>
            <a:br>
              <a:rPr lang="en-US" dirty="0"/>
            </a:br>
            <a:r>
              <a:rPr lang="en-US" sz="1600" dirty="0"/>
              <a:t>Zip Rank Index = 20.5</a:t>
            </a:r>
            <a:r>
              <a:rPr lang="en-US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17CDC5-3929-498B-A49A-F113A0D0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" y="1930400"/>
            <a:ext cx="6014894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086384-45DB-4771-AB7D-62A513A4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42" y="1930400"/>
            <a:ext cx="6028593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EE9C4-84F5-48E1-B235-A71157CAA428}"/>
              </a:ext>
            </a:extLst>
          </p:cNvPr>
          <p:cNvSpPr txBox="1"/>
          <p:nvPr/>
        </p:nvSpPr>
        <p:spPr>
          <a:xfrm>
            <a:off x="1977306" y="5867400"/>
            <a:ext cx="220027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20D5C-1BAF-4430-BE2A-6DFBDC0D46EC}"/>
              </a:ext>
            </a:extLst>
          </p:cNvPr>
          <p:cNvSpPr txBox="1"/>
          <p:nvPr/>
        </p:nvSpPr>
        <p:spPr>
          <a:xfrm>
            <a:off x="7805469" y="5867400"/>
            <a:ext cx="333711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3 Year Forecasted R.O.I.</a:t>
            </a:r>
          </a:p>
          <a:p>
            <a:pPr algn="ctr"/>
            <a:r>
              <a:rPr lang="en-US" dirty="0"/>
              <a:t>Low Forecast Uncertainty</a:t>
            </a:r>
          </a:p>
        </p:txBody>
      </p:sp>
    </p:spTree>
    <p:extLst>
      <p:ext uri="{BB962C8B-B14F-4D97-AF65-F5344CB8AC3E}">
        <p14:creationId xmlns:p14="http://schemas.microsoft.com/office/powerpoint/2010/main" val="12156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EC42-73FA-4473-81EA-A9E0853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08" y="647700"/>
            <a:ext cx="8857191" cy="11757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‘Not-So-Good’ Zip Code - 76132</a:t>
            </a:r>
            <a:br>
              <a:rPr lang="en-US" dirty="0"/>
            </a:br>
            <a:r>
              <a:rPr lang="en-US" sz="1800" dirty="0"/>
              <a:t>Zip Rank Index = 150</a:t>
            </a:r>
            <a:r>
              <a:rPr lang="en-US" dirty="0"/>
              <a:t>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17808-665A-497D-9020-0DBFE715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" y="1930401"/>
            <a:ext cx="6028592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95EDC86-F90C-4EE5-86C8-BB430EC1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92" y="1930401"/>
            <a:ext cx="6028592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A73E6-BC7A-427E-86A4-D4F52780D48D}"/>
              </a:ext>
            </a:extLst>
          </p:cNvPr>
          <p:cNvSpPr txBox="1"/>
          <p:nvPr/>
        </p:nvSpPr>
        <p:spPr>
          <a:xfrm>
            <a:off x="1998991" y="5879068"/>
            <a:ext cx="21676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Predictability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AC715-7A99-4DC0-ACA0-8010263650EF}"/>
              </a:ext>
            </a:extLst>
          </p:cNvPr>
          <p:cNvSpPr txBox="1"/>
          <p:nvPr/>
        </p:nvSpPr>
        <p:spPr>
          <a:xfrm>
            <a:off x="7720004" y="5879068"/>
            <a:ext cx="322899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Poor 3-Year Forecasted R.O.I.</a:t>
            </a:r>
          </a:p>
          <a:p>
            <a:pPr algn="ctr"/>
            <a:r>
              <a:rPr lang="en-US" dirty="0"/>
              <a:t>High Forecast Uncertainty</a:t>
            </a:r>
          </a:p>
        </p:txBody>
      </p:sp>
    </p:spTree>
    <p:extLst>
      <p:ext uri="{BB962C8B-B14F-4D97-AF65-F5344CB8AC3E}">
        <p14:creationId xmlns:p14="http://schemas.microsoft.com/office/powerpoint/2010/main" val="35245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F703-6EDE-4082-B2ED-7B8C8945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664639"/>
            <a:ext cx="4599516" cy="1521991"/>
          </a:xfrm>
        </p:spPr>
        <p:txBody>
          <a:bodyPr>
            <a:normAutofit/>
          </a:bodyPr>
          <a:lstStyle/>
          <a:p>
            <a:r>
              <a:rPr lang="en-US" sz="2400" dirty="0"/>
              <a:t>‘Best’ Zip Codes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95D5-58A4-4C8C-A064-BC201CA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937252"/>
            <a:ext cx="3854528" cy="20652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76126 – Benbrook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76133 – SW Fort Worth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76014 – E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76001 – SW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76148 - Watauga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80375EB-A56E-4C9A-A54D-0FB29A6B41FD}"/>
              </a:ext>
            </a:extLst>
          </p:cNvPr>
          <p:cNvSpPr/>
          <p:nvPr/>
        </p:nvSpPr>
        <p:spPr>
          <a:xfrm>
            <a:off x="711436" y="1028168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6EE11FD-FF39-4C2D-810F-037569154BED}"/>
              </a:ext>
            </a:extLst>
          </p:cNvPr>
          <p:cNvSpPr/>
          <p:nvPr/>
        </p:nvSpPr>
        <p:spPr>
          <a:xfrm>
            <a:off x="709742" y="1452557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9EC048D7-BEAE-4F68-894D-45BC7E5AA207}"/>
              </a:ext>
            </a:extLst>
          </p:cNvPr>
          <p:cNvSpPr/>
          <p:nvPr/>
        </p:nvSpPr>
        <p:spPr>
          <a:xfrm>
            <a:off x="709742" y="2235570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EA48684C-1443-4223-BB97-7F4BDAE56EBA}"/>
              </a:ext>
            </a:extLst>
          </p:cNvPr>
          <p:cNvSpPr/>
          <p:nvPr/>
        </p:nvSpPr>
        <p:spPr>
          <a:xfrm>
            <a:off x="710716" y="1839413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9E6475-604E-4EFB-85F7-D2F43E39EBA9}"/>
              </a:ext>
            </a:extLst>
          </p:cNvPr>
          <p:cNvSpPr/>
          <p:nvPr/>
        </p:nvSpPr>
        <p:spPr>
          <a:xfrm>
            <a:off x="709742" y="2650228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C6E0DB5-333E-4EA1-AF33-97BEB5649CA4}"/>
              </a:ext>
            </a:extLst>
          </p:cNvPr>
          <p:cNvSpPr txBox="1">
            <a:spLocks/>
          </p:cNvSpPr>
          <p:nvPr/>
        </p:nvSpPr>
        <p:spPr>
          <a:xfrm>
            <a:off x="677334" y="2221519"/>
            <a:ext cx="4599516" cy="1521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‘Worst’ Zip Codes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31DAE54-1F65-419C-A291-8EE0F4BD4B28}"/>
              </a:ext>
            </a:extLst>
          </p:cNvPr>
          <p:cNvSpPr txBox="1">
            <a:spLocks/>
          </p:cNvSpPr>
          <p:nvPr/>
        </p:nvSpPr>
        <p:spPr>
          <a:xfrm>
            <a:off x="677334" y="3823410"/>
            <a:ext cx="3854528" cy="206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76132 – E Benbrook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76005 – NE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76052 – Haslet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76244 – W Keller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76017 – W Fort Worth</a:t>
            </a:r>
          </a:p>
        </p:txBody>
      </p:sp>
      <p:pic>
        <p:nvPicPr>
          <p:cNvPr id="39" name="Graphic 38" descr="Warning">
            <a:extLst>
              <a:ext uri="{FF2B5EF4-FFF2-40B4-BE49-F238E27FC236}">
                <a16:creationId xmlns:a16="http://schemas.microsoft.com/office/drawing/2014/main" id="{C8F4D78D-061D-479E-8854-EF0EBA80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23" y="3906508"/>
            <a:ext cx="228600" cy="228600"/>
          </a:xfrm>
          <a:prstGeom prst="rect">
            <a:avLst/>
          </a:prstGeom>
        </p:spPr>
      </p:pic>
      <p:pic>
        <p:nvPicPr>
          <p:cNvPr id="40" name="Graphic 39" descr="Warning">
            <a:extLst>
              <a:ext uri="{FF2B5EF4-FFF2-40B4-BE49-F238E27FC236}">
                <a16:creationId xmlns:a16="http://schemas.microsoft.com/office/drawing/2014/main" id="{F5B8565B-6A6B-4E4B-82DA-D0CDE6CF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4" y="4286753"/>
            <a:ext cx="228600" cy="228600"/>
          </a:xfrm>
          <a:prstGeom prst="rect">
            <a:avLst/>
          </a:prstGeom>
        </p:spPr>
      </p:pic>
      <p:pic>
        <p:nvPicPr>
          <p:cNvPr id="41" name="Graphic 40" descr="Warning">
            <a:extLst>
              <a:ext uri="{FF2B5EF4-FFF2-40B4-BE49-F238E27FC236}">
                <a16:creationId xmlns:a16="http://schemas.microsoft.com/office/drawing/2014/main" id="{09FEFD7B-6AF4-400B-B10E-1BDE98F4B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4709958"/>
            <a:ext cx="228600" cy="228600"/>
          </a:xfrm>
          <a:prstGeom prst="rect">
            <a:avLst/>
          </a:prstGeom>
        </p:spPr>
      </p:pic>
      <p:pic>
        <p:nvPicPr>
          <p:cNvPr id="42" name="Graphic 41" descr="Warning">
            <a:extLst>
              <a:ext uri="{FF2B5EF4-FFF2-40B4-BE49-F238E27FC236}">
                <a16:creationId xmlns:a16="http://schemas.microsoft.com/office/drawing/2014/main" id="{292C9E4E-3C22-4A86-BD4C-2B577E5B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5089812"/>
            <a:ext cx="228600" cy="228600"/>
          </a:xfrm>
          <a:prstGeom prst="rect">
            <a:avLst/>
          </a:prstGeom>
        </p:spPr>
      </p:pic>
      <p:pic>
        <p:nvPicPr>
          <p:cNvPr id="43" name="Graphic 42" descr="Warning">
            <a:extLst>
              <a:ext uri="{FF2B5EF4-FFF2-40B4-BE49-F238E27FC236}">
                <a16:creationId xmlns:a16="http://schemas.microsoft.com/office/drawing/2014/main" id="{3573F227-4D9E-4DFC-BE6B-67A04813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5489228"/>
            <a:ext cx="228600" cy="2286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3CE74-CFEB-45E1-81D1-52E3096B1DBA}"/>
              </a:ext>
            </a:extLst>
          </p:cNvPr>
          <p:cNvGrpSpPr/>
          <p:nvPr/>
        </p:nvGrpSpPr>
        <p:grpSpPr>
          <a:xfrm>
            <a:off x="4179365" y="269001"/>
            <a:ext cx="6717233" cy="6235327"/>
            <a:chOff x="4179365" y="269001"/>
            <a:chExt cx="6717233" cy="623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3CBED-B7B5-40B1-9497-37DE7E381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43" t="20139" r="20669" b="12222"/>
            <a:stretch/>
          </p:blipFill>
          <p:spPr>
            <a:xfrm>
              <a:off x="4179365" y="269001"/>
              <a:ext cx="6717233" cy="623532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486B12-E382-49D1-9B66-778863609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41" t="16528" r="245" b="74999"/>
            <a:stretch/>
          </p:blipFill>
          <p:spPr>
            <a:xfrm>
              <a:off x="4375149" y="374915"/>
              <a:ext cx="1498601" cy="6858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689BF661-5235-4CDC-88D5-41BA18C87935}"/>
                </a:ext>
              </a:extLst>
            </p:cNvPr>
            <p:cNvSpPr/>
            <p:nvPr/>
          </p:nvSpPr>
          <p:spPr>
            <a:xfrm>
              <a:off x="5858935" y="5047799"/>
              <a:ext cx="137160" cy="13716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1885DFF-B2C8-448B-BBA3-10CFF54D1F72}"/>
                </a:ext>
              </a:extLst>
            </p:cNvPr>
            <p:cNvSpPr/>
            <p:nvPr/>
          </p:nvSpPr>
          <p:spPr>
            <a:xfrm>
              <a:off x="6887029" y="4938558"/>
              <a:ext cx="137160" cy="13716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901FD01E-E579-47C1-B6FD-1929095A779D}"/>
                </a:ext>
              </a:extLst>
            </p:cNvPr>
            <p:cNvSpPr/>
            <p:nvPr/>
          </p:nvSpPr>
          <p:spPr>
            <a:xfrm>
              <a:off x="9060542" y="4598683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A309C830-E9D7-40CB-B04D-541F4B5F438D}"/>
                </a:ext>
              </a:extLst>
            </p:cNvPr>
            <p:cNvSpPr/>
            <p:nvPr/>
          </p:nvSpPr>
          <p:spPr>
            <a:xfrm>
              <a:off x="8588822" y="5130867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Warning">
              <a:extLst>
                <a:ext uri="{FF2B5EF4-FFF2-40B4-BE49-F238E27FC236}">
                  <a16:creationId xmlns:a16="http://schemas.microsoft.com/office/drawing/2014/main" id="{825220C4-1A44-446A-91CC-D056DEDB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4901" y="4733981"/>
              <a:ext cx="228600" cy="228600"/>
            </a:xfrm>
            <a:prstGeom prst="rect">
              <a:avLst/>
            </a:prstGeom>
          </p:spPr>
        </p:pic>
        <p:pic>
          <p:nvPicPr>
            <p:cNvPr id="45" name="Graphic 44" descr="Warning">
              <a:extLst>
                <a:ext uri="{FF2B5EF4-FFF2-40B4-BE49-F238E27FC236}">
                  <a16:creationId xmlns:a16="http://schemas.microsoft.com/office/drawing/2014/main" id="{C2215C62-EA64-4C9C-8D62-41649DE5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80487" y="3524385"/>
              <a:ext cx="228600" cy="228600"/>
            </a:xfrm>
            <a:prstGeom prst="rect">
              <a:avLst/>
            </a:prstGeom>
          </p:spPr>
        </p:pic>
        <p:pic>
          <p:nvPicPr>
            <p:cNvPr id="46" name="Graphic 45" descr="Warning">
              <a:extLst>
                <a:ext uri="{FF2B5EF4-FFF2-40B4-BE49-F238E27FC236}">
                  <a16:creationId xmlns:a16="http://schemas.microsoft.com/office/drawing/2014/main" id="{FE441C2B-E4F4-4E00-87EF-D938CE21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3514" y="1946804"/>
              <a:ext cx="228600" cy="228600"/>
            </a:xfrm>
            <a:prstGeom prst="rect">
              <a:avLst/>
            </a:prstGeom>
          </p:spPr>
        </p:pic>
        <p:pic>
          <p:nvPicPr>
            <p:cNvPr id="47" name="Graphic 46" descr="Warning">
              <a:extLst>
                <a:ext uri="{FF2B5EF4-FFF2-40B4-BE49-F238E27FC236}">
                  <a16:creationId xmlns:a16="http://schemas.microsoft.com/office/drawing/2014/main" id="{AC9EE92C-0DEF-4E98-989F-1DECCA45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44640" y="2384450"/>
              <a:ext cx="228600" cy="228600"/>
            </a:xfrm>
            <a:prstGeom prst="rect">
              <a:avLst/>
            </a:prstGeom>
          </p:spPr>
        </p:pic>
        <p:pic>
          <p:nvPicPr>
            <p:cNvPr id="48" name="Graphic 47" descr="Warning">
              <a:extLst>
                <a:ext uri="{FF2B5EF4-FFF2-40B4-BE49-F238E27FC236}">
                  <a16:creationId xmlns:a16="http://schemas.microsoft.com/office/drawing/2014/main" id="{0E5561BE-08C2-4CB0-AFAC-BD5A99BA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3514" y="4100488"/>
              <a:ext cx="228600" cy="2286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4BE7AD-AC18-4E64-AF16-F4F3F8642169}"/>
                </a:ext>
              </a:extLst>
            </p:cNvPr>
            <p:cNvSpPr txBox="1"/>
            <p:nvPr/>
          </p:nvSpPr>
          <p:spPr>
            <a:xfrm>
              <a:off x="6809961" y="3843414"/>
              <a:ext cx="1352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Fort Worth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EF8DC6-377A-42DA-B6BA-A264EAEAEA8C}"/>
                </a:ext>
              </a:extLst>
            </p:cNvPr>
            <p:cNvSpPr txBox="1"/>
            <p:nvPr/>
          </p:nvSpPr>
          <p:spPr>
            <a:xfrm>
              <a:off x="7842312" y="2339992"/>
              <a:ext cx="5566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Keller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0C54FB-6CAC-4E0F-BB30-BF4569584B46}"/>
                </a:ext>
              </a:extLst>
            </p:cNvPr>
            <p:cNvSpPr txBox="1"/>
            <p:nvPr/>
          </p:nvSpPr>
          <p:spPr>
            <a:xfrm>
              <a:off x="6031787" y="4635744"/>
              <a:ext cx="6653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Benbrook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75682-EF5D-4464-920F-E83D2B4E2841}"/>
                </a:ext>
              </a:extLst>
            </p:cNvPr>
            <p:cNvSpPr txBox="1"/>
            <p:nvPr/>
          </p:nvSpPr>
          <p:spPr>
            <a:xfrm>
              <a:off x="8415142" y="5610106"/>
              <a:ext cx="6653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Mansfield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E48443-D07A-4F43-9C21-84E5FD7BEEC9}"/>
                </a:ext>
              </a:extLst>
            </p:cNvPr>
            <p:cNvSpPr txBox="1"/>
            <p:nvPr/>
          </p:nvSpPr>
          <p:spPr>
            <a:xfrm>
              <a:off x="7720543" y="2968464"/>
              <a:ext cx="734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North Richland Hills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4039C6-9402-4147-9EB8-AEA05FE5836A}"/>
                </a:ext>
              </a:extLst>
            </p:cNvPr>
            <p:cNvSpPr txBox="1"/>
            <p:nvPr/>
          </p:nvSpPr>
          <p:spPr>
            <a:xfrm>
              <a:off x="5945303" y="3743510"/>
              <a:ext cx="838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White Settlement</a:t>
              </a:r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9F3A2662-9BAA-45A1-B5F5-EAD39B861BB0}"/>
                </a:ext>
              </a:extLst>
            </p:cNvPr>
            <p:cNvSpPr/>
            <p:nvPr/>
          </p:nvSpPr>
          <p:spPr>
            <a:xfrm>
              <a:off x="7816911" y="2883842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B6D4D7-1609-495A-B3AE-7D10696982A7}"/>
                </a:ext>
              </a:extLst>
            </p:cNvPr>
            <p:cNvSpPr txBox="1"/>
            <p:nvPr/>
          </p:nvSpPr>
          <p:spPr>
            <a:xfrm>
              <a:off x="8380573" y="3116512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Bedford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38F033-FFE5-4792-A1D7-FD1CC1D73479}"/>
                </a:ext>
              </a:extLst>
            </p:cNvPr>
            <p:cNvSpPr txBox="1"/>
            <p:nvPr/>
          </p:nvSpPr>
          <p:spPr>
            <a:xfrm>
              <a:off x="8170951" y="3308941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Hurst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A15141-4226-45B0-A42B-1BB19F1692EF}"/>
                </a:ext>
              </a:extLst>
            </p:cNvPr>
            <p:cNvSpPr txBox="1"/>
            <p:nvPr/>
          </p:nvSpPr>
          <p:spPr>
            <a:xfrm>
              <a:off x="8789325" y="3165599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Euless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F6712-270A-41A2-A1E8-FBF177BF08C7}"/>
                </a:ext>
              </a:extLst>
            </p:cNvPr>
            <p:cNvSpPr txBox="1"/>
            <p:nvPr/>
          </p:nvSpPr>
          <p:spPr>
            <a:xfrm>
              <a:off x="8627464" y="4042661"/>
              <a:ext cx="7455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Arlington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C78702-CFD1-4F46-8F46-C472C1ACCCEE}"/>
              </a:ext>
            </a:extLst>
          </p:cNvPr>
          <p:cNvSpPr txBox="1"/>
          <p:nvPr/>
        </p:nvSpPr>
        <p:spPr>
          <a:xfrm>
            <a:off x="5483139" y="2650228"/>
            <a:ext cx="556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Azle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28CD7E-8BF6-43CA-A678-14D206C8D37B}"/>
              </a:ext>
            </a:extLst>
          </p:cNvPr>
          <p:cNvSpPr txBox="1"/>
          <p:nvPr/>
        </p:nvSpPr>
        <p:spPr>
          <a:xfrm>
            <a:off x="7081445" y="5795292"/>
            <a:ext cx="665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Burleson</a:t>
            </a:r>
          </a:p>
        </p:txBody>
      </p:sp>
    </p:spTree>
    <p:extLst>
      <p:ext uri="{BB962C8B-B14F-4D97-AF65-F5344CB8AC3E}">
        <p14:creationId xmlns:p14="http://schemas.microsoft.com/office/powerpoint/2010/main" val="2614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6A8B-20FC-4172-807D-B8EF500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Housing Investment in Tarrant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0C31-3961-446B-A6A7-D0046C97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03533" cy="4294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Strongly consider the zip codes with </a:t>
            </a:r>
            <a:r>
              <a:rPr lang="en-US" u="sng" dirty="0"/>
              <a:t>predictable behavior</a:t>
            </a:r>
            <a:r>
              <a:rPr lang="en-US" dirty="0"/>
              <a:t>, </a:t>
            </a:r>
            <a:r>
              <a:rPr lang="en-US" u="sng" dirty="0"/>
              <a:t>good forecasted R.O.I.</a:t>
            </a:r>
            <a:r>
              <a:rPr lang="en-US" dirty="0"/>
              <a:t>, and </a:t>
            </a:r>
            <a:r>
              <a:rPr lang="en-US" u="sng" dirty="0"/>
              <a:t>low forecast uncertainty</a:t>
            </a:r>
          </a:p>
          <a:p>
            <a:endParaRPr lang="en-US" dirty="0"/>
          </a:p>
          <a:p>
            <a:r>
              <a:rPr lang="en-US" dirty="0"/>
              <a:t>Think twice about zip codes that are </a:t>
            </a:r>
            <a:r>
              <a:rPr lang="en-US" u="sng" dirty="0"/>
              <a:t>difficult to predict</a:t>
            </a:r>
            <a:r>
              <a:rPr lang="en-US" dirty="0"/>
              <a:t>, have </a:t>
            </a:r>
            <a:r>
              <a:rPr lang="en-US" u="sng" dirty="0"/>
              <a:t>poor forecasted R.O.I.</a:t>
            </a:r>
            <a:r>
              <a:rPr lang="en-US" dirty="0"/>
              <a:t>, and </a:t>
            </a:r>
            <a:r>
              <a:rPr lang="en-US" u="sng" dirty="0"/>
              <a:t>high forecast uncertainty</a:t>
            </a:r>
          </a:p>
          <a:p>
            <a:endParaRPr lang="en-US" u="sng" dirty="0"/>
          </a:p>
          <a:p>
            <a:r>
              <a:rPr lang="en-US" dirty="0"/>
              <a:t>Time series models just one piece of the puzzle</a:t>
            </a:r>
          </a:p>
          <a:p>
            <a:pPr lvl="1"/>
            <a:r>
              <a:rPr lang="en-US" dirty="0"/>
              <a:t>Often useful - rarely exactly correct</a:t>
            </a:r>
          </a:p>
          <a:p>
            <a:pPr lvl="1"/>
            <a:r>
              <a:rPr lang="en-US" dirty="0"/>
              <a:t>Forecasts may be inaccurate if systems experience rapid/dramatic change </a:t>
            </a:r>
          </a:p>
          <a:p>
            <a:pPr lvl="2"/>
            <a:r>
              <a:rPr lang="en-US" dirty="0"/>
              <a:t>Economic boom/recession</a:t>
            </a:r>
          </a:p>
          <a:p>
            <a:pPr lvl="2"/>
            <a:r>
              <a:rPr lang="en-US" dirty="0"/>
              <a:t>Natural disasters</a:t>
            </a:r>
          </a:p>
          <a:p>
            <a:pPr lvl="2"/>
            <a:r>
              <a:rPr lang="en-US" dirty="0"/>
              <a:t>Government policies, etc.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4D3CA517-5EC4-4A27-9316-4E36777E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333" y="4772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A5B6-10BF-4942-B279-389B40BD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A5C3-6D25-417A-8F70-3DFA7742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additional data to try to improve time series predictions</a:t>
            </a:r>
          </a:p>
          <a:p>
            <a:pPr lvl="1"/>
            <a:r>
              <a:rPr lang="en-US" dirty="0"/>
              <a:t>Population growth / decline</a:t>
            </a:r>
          </a:p>
          <a:p>
            <a:pPr lvl="1"/>
            <a:r>
              <a:rPr lang="en-US" dirty="0"/>
              <a:t>Per capita income changes</a:t>
            </a:r>
          </a:p>
          <a:p>
            <a:pPr lvl="1"/>
            <a:r>
              <a:rPr lang="en-US" dirty="0"/>
              <a:t>Economic growth / decline</a:t>
            </a:r>
          </a:p>
          <a:p>
            <a:pPr lvl="1"/>
            <a:r>
              <a:rPr lang="en-US" dirty="0"/>
              <a:t>Demographics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Assess 3-year forecasts made in this study when all data are available</a:t>
            </a:r>
          </a:p>
          <a:p>
            <a:pPr lvl="1"/>
            <a:r>
              <a:rPr lang="en-US" dirty="0"/>
              <a:t>… how well did these forecasts hold up ?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4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434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Forecasting the Tarrant County Housing Market: Insights for Your DFW Investment Strategy</vt:lpstr>
      <vt:lpstr>Dallas – Ft. Worth Investment Potential</vt:lpstr>
      <vt:lpstr>Time Series Modeling &amp; Forecasting (In a Nutshell)</vt:lpstr>
      <vt:lpstr>CHOOSING THE RIGHT AREA FOR INVESTMENT</vt:lpstr>
      <vt:lpstr>Example: ‘Good’ Zip Code – 76126 Zip Rank Index = 20.5 </vt:lpstr>
      <vt:lpstr>Example: ‘Not-So-Good’ Zip Code - 76132 Zip Rank Index = 150 </vt:lpstr>
      <vt:lpstr>‘Best’ Zip Codes</vt:lpstr>
      <vt:lpstr>Recommendations for Housing Investment in Tarrant County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the Tarrant County Housing Market: Insights for Your DFW Investment Strategy</dc:title>
  <dc:creator>Doug Steen</dc:creator>
  <cp:lastModifiedBy>Doug Steen</cp:lastModifiedBy>
  <cp:revision>16</cp:revision>
  <dcterms:created xsi:type="dcterms:W3CDTF">2020-01-18T04:16:20Z</dcterms:created>
  <dcterms:modified xsi:type="dcterms:W3CDTF">2020-01-18T16:34:24Z</dcterms:modified>
</cp:coreProperties>
</file>