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7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7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9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0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66CFEF-68CE-4E99-B28B-3CF8E4CC99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D57066-856E-417A-988D-66E2CC6C5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080609-CD0F-41E0-A5BC-6D1497837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sz="6200"/>
              <a:t>Predicting King County House Prices Using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81BD9-B3F2-41DF-A4BB-B425B9FF8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sz="2400" dirty="0"/>
              <a:t>Doug Steen</a:t>
            </a:r>
          </a:p>
          <a:p>
            <a:r>
              <a:rPr lang="en-US" sz="2400" dirty="0"/>
              <a:t>10/30/2019</a:t>
            </a: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3585949F-6E81-4EC3-9C9F-E13373757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4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CB40-BB9D-4334-B4B4-5D960B78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F629-D258-4E89-A8DD-025DB1E4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King County housing dataset includes home sale prices from May 2014 – May 2015</a:t>
            </a:r>
          </a:p>
          <a:p>
            <a:endParaRPr lang="en-US" dirty="0"/>
          </a:p>
          <a:p>
            <a:r>
              <a:rPr lang="en-US" dirty="0"/>
              <a:t>Includes other features:</a:t>
            </a:r>
          </a:p>
          <a:p>
            <a:endParaRPr lang="en-US" dirty="0"/>
          </a:p>
          <a:p>
            <a:pPr lvl="1"/>
            <a:r>
              <a:rPr lang="en-US" dirty="0"/>
              <a:t>Location - zip code, latitude and longitude</a:t>
            </a:r>
          </a:p>
          <a:p>
            <a:pPr lvl="1"/>
            <a:r>
              <a:rPr lang="en-US" dirty="0"/>
              <a:t>Size -  ft</a:t>
            </a:r>
            <a:r>
              <a:rPr lang="en-US" baseline="30000" dirty="0"/>
              <a:t>2 </a:t>
            </a:r>
            <a:r>
              <a:rPr lang="en-US" dirty="0"/>
              <a:t>… above ground, basement, living area</a:t>
            </a:r>
          </a:p>
          <a:p>
            <a:pPr lvl="1"/>
            <a:r>
              <a:rPr lang="en-US" dirty="0"/>
              <a:t>Size of neighborhood homes</a:t>
            </a:r>
          </a:p>
          <a:p>
            <a:pPr lvl="1"/>
            <a:r>
              <a:rPr lang="en-US" dirty="0"/>
              <a:t>Number of floors, bedrooms, bathrooms</a:t>
            </a:r>
          </a:p>
          <a:p>
            <a:pPr lvl="1"/>
            <a:r>
              <a:rPr lang="en-US" dirty="0"/>
              <a:t>Condition, grade</a:t>
            </a:r>
          </a:p>
          <a:p>
            <a:pPr lvl="1"/>
            <a:r>
              <a:rPr lang="en-US" dirty="0"/>
              <a:t>Year built, year renovated</a:t>
            </a:r>
          </a:p>
          <a:p>
            <a:pPr lvl="1"/>
            <a:r>
              <a:rPr lang="en-US" dirty="0"/>
              <a:t>Setting - waterfront, view</a:t>
            </a:r>
          </a:p>
          <a:p>
            <a:pPr lvl="1"/>
            <a:endParaRPr lang="en-US" dirty="0"/>
          </a:p>
          <a:p>
            <a:r>
              <a:rPr lang="en-US" u="sng" dirty="0"/>
              <a:t>Objective:</a:t>
            </a:r>
            <a:r>
              <a:rPr lang="en-US" dirty="0"/>
              <a:t> Produce linear regression model to predict sale price using most critical features</a:t>
            </a:r>
          </a:p>
          <a:p>
            <a:pPr lvl="1"/>
            <a:endParaRPr lang="en-US" dirty="0"/>
          </a:p>
          <a:p>
            <a:pPr lvl="1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0139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8196AE-E3AD-43F2-BFF6-853DA7F77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1" t="17499" r="15156" b="16112"/>
          <a:stretch/>
        </p:blipFill>
        <p:spPr>
          <a:xfrm>
            <a:off x="3678215" y="664085"/>
            <a:ext cx="8132785" cy="55298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4BF404-EA21-4282-A6DF-FAF679D96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16" t="24840" r="423" b="67671"/>
          <a:stretch/>
        </p:blipFill>
        <p:spPr>
          <a:xfrm>
            <a:off x="3752850" y="5263000"/>
            <a:ext cx="2019300" cy="8538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2A157E6-4E10-44A9-BB5E-B10D487758C8}"/>
              </a:ext>
            </a:extLst>
          </p:cNvPr>
          <p:cNvSpPr/>
          <p:nvPr/>
        </p:nvSpPr>
        <p:spPr>
          <a:xfrm>
            <a:off x="6410325" y="2047875"/>
            <a:ext cx="123825" cy="1143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A4AFA-DA20-40B9-A859-4293CCC8FBD0}"/>
              </a:ext>
            </a:extLst>
          </p:cNvPr>
          <p:cNvSpPr txBox="1"/>
          <p:nvPr/>
        </p:nvSpPr>
        <p:spPr>
          <a:xfrm>
            <a:off x="5543550" y="1863209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Seattle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523B9-D64F-43D2-AAD8-6C9A7F132836}"/>
              </a:ext>
            </a:extLst>
          </p:cNvPr>
          <p:cNvSpPr txBox="1"/>
          <p:nvPr/>
        </p:nvSpPr>
        <p:spPr>
          <a:xfrm>
            <a:off x="5381625" y="263975"/>
            <a:ext cx="5019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Median Sale Price by Zip Code in King County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E270FC9-56BA-4F31-9352-11CA1B3F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3" y="365759"/>
            <a:ext cx="3200400" cy="71056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BB727F-70F2-4D69-AA91-215BC4524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649729"/>
            <a:ext cx="3200400" cy="42176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Five most important features for predicting sale price: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Construction/Design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Neighborhood  Home Living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from Seattle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Size (excluding basement)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explains 77% of the overall variability in King County house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mplement, pencil, table, different&#10;&#10;Description automatically generated">
            <a:extLst>
              <a:ext uri="{FF2B5EF4-FFF2-40B4-BE49-F238E27FC236}">
                <a16:creationId xmlns:a16="http://schemas.microsoft.com/office/drawing/2014/main" id="{623669AD-3901-433E-8588-A743A290C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523874"/>
            <a:ext cx="11452055" cy="53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6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0F150A4-DA01-4493-B379-E7A014A4C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7650"/>
            <a:ext cx="10688622" cy="601980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41357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1EE6-9640-4B4E-AE13-FEAC632A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to maximize profits when selling your home?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79DB-D33F-4951-92B5-9D61558E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endParaRPr lang="en-US" dirty="0"/>
          </a:p>
          <a:p>
            <a:pPr marL="0">
              <a:buNone/>
            </a:pPr>
            <a:r>
              <a:rPr lang="en-US" b="1" dirty="0"/>
              <a:t>Consider an addition to increase the square footage of your home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Encourage your neighbors to do the same!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Stick to quality construction and design for home building and renovations</a:t>
            </a:r>
          </a:p>
          <a:p>
            <a:endParaRPr lang="en-US" dirty="0"/>
          </a:p>
          <a:p>
            <a:pPr marL="0">
              <a:buNone/>
            </a:pPr>
            <a:r>
              <a:rPr lang="en-US" b="1" dirty="0"/>
              <a:t>For current homeowners, location factors are largely out of your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live in a desirable zip code or close to the city, know your worth!</a:t>
            </a:r>
          </a:p>
          <a:p>
            <a:endParaRPr lang="en-US" dirty="0"/>
          </a:p>
        </p:txBody>
      </p:sp>
      <p:pic>
        <p:nvPicPr>
          <p:cNvPr id="5" name="Graphic 4" descr="Hammer">
            <a:extLst>
              <a:ext uri="{FF2B5EF4-FFF2-40B4-BE49-F238E27FC236}">
                <a16:creationId xmlns:a16="http://schemas.microsoft.com/office/drawing/2014/main" id="{679BA38C-C294-478F-8A6B-DA3318CBC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0320" y="2209800"/>
            <a:ext cx="914400" cy="914400"/>
          </a:xfrm>
          <a:prstGeom prst="rect">
            <a:avLst/>
          </a:prstGeom>
        </p:spPr>
      </p:pic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D1BB484C-D7B2-4FAF-A7D7-D411B2F51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0320" y="4695825"/>
            <a:ext cx="914400" cy="914400"/>
          </a:xfrm>
          <a:prstGeom prst="rect">
            <a:avLst/>
          </a:prstGeom>
        </p:spPr>
      </p:pic>
      <p:pic>
        <p:nvPicPr>
          <p:cNvPr id="9" name="Graphic 8" descr="Construction worker">
            <a:extLst>
              <a:ext uri="{FF2B5EF4-FFF2-40B4-BE49-F238E27FC236}">
                <a16:creationId xmlns:a16="http://schemas.microsoft.com/office/drawing/2014/main" id="{8AB23AD6-752D-47F4-9B5F-F18A04C1A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0320" y="34528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6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170D-41FD-481A-AE26-6AF129FA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0E2A-DBEC-4A53-85B8-90056D58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Explore more regional features driving house prices:</a:t>
            </a:r>
          </a:p>
          <a:p>
            <a:pPr lvl="1"/>
            <a:r>
              <a:rPr lang="en-US" sz="2800" dirty="0"/>
              <a:t>Are there unique temporal trends in certain areas?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Explore different methods for addressing outliers:</a:t>
            </a:r>
          </a:p>
          <a:p>
            <a:pPr lvl="1"/>
            <a:r>
              <a:rPr lang="en-US" sz="2800" dirty="0"/>
              <a:t>Predictors may change with different treatment of very cheap &amp; very expensive properties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3011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BC02D-2D0D-46F1-A004-628DC14FE066}"/>
              </a:ext>
            </a:extLst>
          </p:cNvPr>
          <p:cNvSpPr txBox="1"/>
          <p:nvPr/>
        </p:nvSpPr>
        <p:spPr>
          <a:xfrm>
            <a:off x="6573409" y="988741"/>
            <a:ext cx="4813935" cy="4880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63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Predicting King County House Prices Using Linear Regression</vt:lpstr>
      <vt:lpstr>Project Approach</vt:lpstr>
      <vt:lpstr>Results</vt:lpstr>
      <vt:lpstr>PowerPoint Presentation</vt:lpstr>
      <vt:lpstr>PowerPoint Presentation</vt:lpstr>
      <vt:lpstr>How to maximize profits when selling your home?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King County House Prices Using Linear Regression</dc:title>
  <dc:creator>Doug Steen</dc:creator>
  <cp:lastModifiedBy>Doug Steen</cp:lastModifiedBy>
  <cp:revision>1</cp:revision>
  <dcterms:created xsi:type="dcterms:W3CDTF">2019-10-28T04:17:12Z</dcterms:created>
  <dcterms:modified xsi:type="dcterms:W3CDTF">2019-10-28T04:18:26Z</dcterms:modified>
</cp:coreProperties>
</file>