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61" r:id="rId3"/>
    <p:sldId id="257" r:id="rId4"/>
    <p:sldId id="295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8" r:id="rId23"/>
    <p:sldId id="260" r:id="rId24"/>
    <p:sldId id="259" r:id="rId25"/>
    <p:sldId id="262" r:id="rId26"/>
    <p:sldId id="263" r:id="rId27"/>
    <p:sldId id="281" r:id="rId28"/>
    <p:sldId id="282" r:id="rId29"/>
    <p:sldId id="284" r:id="rId30"/>
    <p:sldId id="285" r:id="rId31"/>
    <p:sldId id="288" r:id="rId32"/>
    <p:sldId id="289" r:id="rId33"/>
    <p:sldId id="290" r:id="rId34"/>
    <p:sldId id="291" r:id="rId35"/>
    <p:sldId id="286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76" autoAdjust="0"/>
  </p:normalViewPr>
  <p:slideViewPr>
    <p:cSldViewPr snapToGrid="0" snapToObjects="1">
      <p:cViewPr varScale="1">
        <p:scale>
          <a:sx n="98" d="100"/>
          <a:sy n="98" d="100"/>
        </p:scale>
        <p:origin x="-12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8/29/12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8/29/12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8/29/12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8/29/12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C43563C-D9B3-4432-B336-144C997D6215}" type="datetime1">
              <a:rPr lang="en-US" smtClean="0"/>
              <a:pPr/>
              <a:t>8/29/12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UX</a:t>
            </a:r>
            <a:br>
              <a:rPr lang="en-US" dirty="0" smtClean="0"/>
            </a:br>
            <a:r>
              <a:rPr lang="en-US" dirty="0" smtClean="0"/>
              <a:t>Stuff</a:t>
            </a:r>
            <a:r>
              <a:rPr lang="en-US" dirty="0"/>
              <a:t> </a:t>
            </a:r>
            <a:r>
              <a:rPr lang="en-US" dirty="0" smtClean="0"/>
              <a:t>You Can See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Douglas Starnes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2012</a:t>
            </a:r>
          </a:p>
          <a:p>
            <a:r>
              <a:rPr lang="en-US" dirty="0" smtClean="0"/>
              <a:t>August 30,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5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21195" y="2225695"/>
            <a:ext cx="1775201" cy="3236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592" y="2225696"/>
            <a:ext cx="1775201" cy="32361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0793" y="2225692"/>
            <a:ext cx="1775202" cy="323613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UIPageControl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9225" y="1966383"/>
            <a:ext cx="2366207" cy="4027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396" y="2225692"/>
            <a:ext cx="1775202" cy="32361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995" y="2225695"/>
            <a:ext cx="1775200" cy="3236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ng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33" y="4310196"/>
            <a:ext cx="1043446" cy="1151629"/>
          </a:xfrm>
          <a:prstGeom prst="rect">
            <a:avLst/>
          </a:prstGeom>
        </p:spPr>
      </p:pic>
      <p:sp>
        <p:nvSpPr>
          <p:cNvPr id="25" name="Left Arrow 24"/>
          <p:cNvSpPr/>
          <p:nvPr/>
        </p:nvSpPr>
        <p:spPr>
          <a:xfrm>
            <a:off x="3866445" y="4154974"/>
            <a:ext cx="917222" cy="3104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164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688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21200" y="5607050"/>
            <a:ext cx="95250" cy="95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736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260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0794" y="2225692"/>
            <a:ext cx="1775200" cy="3236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1195" y="2225689"/>
            <a:ext cx="1775202" cy="32361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59225" y="1966383"/>
            <a:ext cx="2366207" cy="4027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5994" y="2225692"/>
            <a:ext cx="1775201" cy="3236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79609" y="2225693"/>
            <a:ext cx="1775201" cy="32361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592" y="2225689"/>
            <a:ext cx="1775202" cy="323613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UIPageControl</a:t>
            </a:r>
            <a:endParaRPr lang="en-US" dirty="0"/>
          </a:p>
        </p:txBody>
      </p:sp>
      <p:pic>
        <p:nvPicPr>
          <p:cNvPr id="4" name="Picture 3" descr="fing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87" y="4310193"/>
            <a:ext cx="1043446" cy="115162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2164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688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212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73600" y="5607050"/>
            <a:ext cx="95250" cy="95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260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UIPageControl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 err="1" smtClean="0">
                <a:effectLst/>
                <a:latin typeface="Consolas"/>
                <a:cs typeface="Consolas"/>
              </a:rPr>
              <a:t>UIScrollViewDelegate:scrollViewDidScroll</a:t>
            </a:r>
            <a:endParaRPr lang="en-US" b="0" dirty="0" smtClean="0">
              <a:effectLst/>
              <a:latin typeface="Consolas"/>
              <a:cs typeface="Consolas"/>
            </a:endParaRPr>
          </a:p>
          <a:p>
            <a:r>
              <a:rPr lang="en-US" dirty="0" smtClean="0"/>
              <a:t>Get the position in the content view of the left boundary of the window</a:t>
            </a:r>
          </a:p>
          <a:p>
            <a:r>
              <a:rPr lang="en-US" dirty="0" smtClean="0"/>
              <a:t>Check if it is more than halfway to the next page</a:t>
            </a:r>
          </a:p>
          <a:p>
            <a:r>
              <a:rPr lang="en-US" dirty="0" smtClean="0"/>
              <a:t>The page number is the position of the left boundary divided by the width of the view</a:t>
            </a:r>
          </a:p>
          <a:p>
            <a:r>
              <a:rPr lang="en-US" dirty="0" smtClean="0"/>
              <a:t>It is zero indexed so add 1</a:t>
            </a:r>
          </a:p>
          <a:p>
            <a:r>
              <a:rPr lang="en-US" dirty="0" smtClean="0"/>
              <a:t>Set the current page on the </a:t>
            </a:r>
            <a:r>
              <a:rPr lang="en-US" dirty="0" err="1" smtClean="0"/>
              <a:t>UIPageControl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3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UIScrollView</a:t>
            </a:r>
            <a:r>
              <a:rPr lang="en-US" dirty="0" smtClean="0"/>
              <a:t> and </a:t>
            </a:r>
            <a:r>
              <a:rPr lang="en-US" dirty="0" err="1" smtClean="0"/>
              <a:t>UIPageControl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3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98" y="1882588"/>
            <a:ext cx="8630216" cy="39534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Control that loads and renders HTML</a:t>
            </a:r>
          </a:p>
          <a:p>
            <a:r>
              <a:rPr lang="en-US" dirty="0" smtClean="0"/>
              <a:t>Load from a URL</a:t>
            </a:r>
          </a:p>
          <a:p>
            <a:pPr lvl="1"/>
            <a:r>
              <a:rPr lang="en-US" dirty="0" err="1" smtClean="0"/>
              <a:t>UIWebView:loadRequest</a:t>
            </a:r>
            <a:endParaRPr lang="en-US" dirty="0" smtClean="0"/>
          </a:p>
          <a:p>
            <a:pPr lvl="1"/>
            <a:r>
              <a:rPr lang="en-US" dirty="0" err="1" smtClean="0"/>
              <a:t>NSString</a:t>
            </a:r>
            <a:r>
              <a:rPr lang="en-US" dirty="0" smtClean="0"/>
              <a:t> =&gt; NSURL =&gt; </a:t>
            </a:r>
            <a:r>
              <a:rPr lang="en-US" dirty="0" err="1" smtClean="0"/>
              <a:t>NSURLRequest</a:t>
            </a:r>
            <a:r>
              <a:rPr lang="en-US" dirty="0" smtClean="0"/>
              <a:t> =&gt; </a:t>
            </a:r>
            <a:r>
              <a:rPr lang="en-US" dirty="0" err="1" smtClean="0"/>
              <a:t>loadRequest</a:t>
            </a:r>
            <a:endParaRPr lang="en-US" dirty="0" smtClean="0"/>
          </a:p>
          <a:p>
            <a:r>
              <a:rPr lang="en-US" dirty="0" smtClean="0"/>
              <a:t>Load an </a:t>
            </a:r>
            <a:r>
              <a:rPr lang="en-US" dirty="0" err="1" smtClean="0"/>
              <a:t>NSString</a:t>
            </a:r>
            <a:endParaRPr lang="en-US" dirty="0" smtClean="0"/>
          </a:p>
          <a:p>
            <a:pPr lvl="1"/>
            <a:r>
              <a:rPr lang="en-US" dirty="0" err="1" smtClean="0"/>
              <a:t>UIWebView:loadHTMLString:baseURL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 err="1" smtClean="0"/>
              <a:t>NSData</a:t>
            </a:r>
            <a:endParaRPr lang="en-US" dirty="0" smtClean="0"/>
          </a:p>
          <a:p>
            <a:pPr lvl="1"/>
            <a:r>
              <a:rPr lang="en-US" dirty="0" err="1" smtClean="0"/>
              <a:t>UIWebView:loadData:MIMEType:textEncodingName:baseURL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2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657944"/>
          </a:xfrm>
        </p:spPr>
        <p:txBody>
          <a:bodyPr>
            <a:normAutofit/>
          </a:bodyPr>
          <a:lstStyle/>
          <a:p>
            <a:r>
              <a:rPr lang="en-US" dirty="0" smtClean="0"/>
              <a:t>Navigation (basic browser functionality)</a:t>
            </a:r>
          </a:p>
          <a:p>
            <a:pPr lvl="1"/>
            <a:r>
              <a:rPr lang="en-US" dirty="0" err="1" smtClean="0"/>
              <a:t>goForward</a:t>
            </a:r>
            <a:endParaRPr lang="en-US" dirty="0" smtClean="0"/>
          </a:p>
          <a:p>
            <a:pPr lvl="1"/>
            <a:r>
              <a:rPr lang="en-US" dirty="0" err="1" smtClean="0"/>
              <a:t>goBack</a:t>
            </a:r>
            <a:endParaRPr lang="en-US" dirty="0" smtClean="0"/>
          </a:p>
          <a:p>
            <a:pPr lvl="1"/>
            <a:r>
              <a:rPr lang="en-US" dirty="0" err="1" smtClean="0"/>
              <a:t>stopLoading</a:t>
            </a:r>
            <a:endParaRPr lang="en-US" dirty="0" smtClean="0"/>
          </a:p>
          <a:p>
            <a:pPr lvl="1"/>
            <a:r>
              <a:rPr lang="en-US" dirty="0" smtClean="0"/>
              <a:t>reload</a:t>
            </a:r>
          </a:p>
          <a:p>
            <a:r>
              <a:rPr lang="en-US" dirty="0" smtClean="0"/>
              <a:t>Behavior</a:t>
            </a:r>
          </a:p>
          <a:p>
            <a:pPr lvl="1"/>
            <a:r>
              <a:rPr lang="en-US" dirty="0" err="1" smtClean="0"/>
              <a:t>scalesPagesToFit</a:t>
            </a:r>
            <a:endParaRPr lang="en-US" dirty="0" smtClean="0"/>
          </a:p>
          <a:p>
            <a:pPr lvl="1"/>
            <a:r>
              <a:rPr lang="en-US" dirty="0" err="1" smtClean="0"/>
              <a:t>allowsInlineMediaPlayback</a:t>
            </a:r>
            <a:r>
              <a:rPr lang="en-US" dirty="0" smtClean="0"/>
              <a:t> (HTML5 videos)</a:t>
            </a:r>
          </a:p>
          <a:p>
            <a:r>
              <a:rPr lang="en-US" dirty="0" err="1" smtClean="0"/>
              <a:t>UIWebViewDelegate</a:t>
            </a:r>
            <a:endParaRPr lang="en-US" dirty="0" smtClean="0"/>
          </a:p>
          <a:p>
            <a:pPr lvl="1"/>
            <a:r>
              <a:rPr lang="en-US" dirty="0" smtClean="0"/>
              <a:t>captures page load start and finish and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4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UIWebView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0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MKMapView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780835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MapKit.Framework</a:t>
            </a:r>
            <a:endParaRPr lang="en-US" dirty="0" smtClean="0"/>
          </a:p>
          <a:p>
            <a:r>
              <a:rPr lang="en-US" dirty="0" smtClean="0"/>
              <a:t>Using Interface Builder can select the map type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set properties for </a:t>
            </a:r>
            <a:br>
              <a:rPr lang="en-US" dirty="0" smtClean="0"/>
            </a:br>
            <a:r>
              <a:rPr lang="en-US" dirty="0" smtClean="0"/>
              <a:t>the behavior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This gives you a scrollable map that zooms to the device’s current location on display</a:t>
            </a:r>
            <a:endParaRPr lang="en-US" dirty="0"/>
          </a:p>
        </p:txBody>
      </p:sp>
      <p:pic>
        <p:nvPicPr>
          <p:cNvPr id="4" name="Picture 3" descr="Screen Shot 2012-08-21 at 7.03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3029282"/>
            <a:ext cx="3225800" cy="990600"/>
          </a:xfrm>
          <a:prstGeom prst="rect">
            <a:avLst/>
          </a:prstGeom>
        </p:spPr>
      </p:pic>
      <p:pic>
        <p:nvPicPr>
          <p:cNvPr id="5" name="Picture 4" descr="Screen Shot 2012-08-21 at 7.05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39" y="4254083"/>
            <a:ext cx="3276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7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MKMapView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Zooming to a custom location</a:t>
            </a:r>
          </a:p>
          <a:p>
            <a:r>
              <a:rPr lang="en-US" dirty="0" smtClean="0"/>
              <a:t>Latitude and longitude represented in CLLocationCoordinate2D</a:t>
            </a:r>
          </a:p>
          <a:p>
            <a:r>
              <a:rPr lang="en-US" dirty="0" smtClean="0"/>
              <a:t>Set the size in meters of the visible area in </a:t>
            </a:r>
            <a:r>
              <a:rPr lang="en-US" dirty="0" err="1" smtClean="0"/>
              <a:t>MKCoordinateRegion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 err="1" smtClean="0"/>
              <a:t>iOS</a:t>
            </a:r>
            <a:r>
              <a:rPr lang="en-US" dirty="0" smtClean="0"/>
              <a:t> adjust the aspect ratio to fit the screen</a:t>
            </a:r>
          </a:p>
          <a:p>
            <a:r>
              <a:rPr lang="en-US" dirty="0" smtClean="0"/>
              <a:t>Set the </a:t>
            </a:r>
            <a:r>
              <a:rPr lang="en-US" dirty="0" err="1" smtClean="0"/>
              <a:t>MKMapView</a:t>
            </a:r>
            <a:r>
              <a:rPr lang="en-US" dirty="0" smtClean="0"/>
              <a:t> visible area to the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1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1510" y="1588703"/>
            <a:ext cx="3021662" cy="51437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3717" y="2067359"/>
            <a:ext cx="2266942" cy="413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545480" y="2745537"/>
            <a:ext cx="3265216" cy="1908864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33717" y="2871387"/>
            <a:ext cx="2266942" cy="246119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3717" y="2408490"/>
            <a:ext cx="2266942" cy="246119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3717" y="3791485"/>
            <a:ext cx="2198803" cy="240843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3717" y="3328588"/>
            <a:ext cx="2266942" cy="246119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19254" y="2067361"/>
            <a:ext cx="0" cy="3265216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53831" y="2067359"/>
            <a:ext cx="0" cy="3265216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00360" y="2067359"/>
            <a:ext cx="0" cy="3265216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31949" y="2067359"/>
            <a:ext cx="0" cy="3265216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3717" y="5130869"/>
            <a:ext cx="210962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33717" y="5332575"/>
            <a:ext cx="2266942" cy="2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06978" y="3084007"/>
            <a:ext cx="186764" cy="489162"/>
            <a:chOff x="2304677" y="3881132"/>
            <a:chExt cx="186764" cy="489162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398059" y="4011706"/>
              <a:ext cx="0" cy="358588"/>
            </a:xfrm>
            <a:prstGeom prst="line">
              <a:avLst/>
            </a:prstGeom>
            <a:ln w="76200" cmpd="sng"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6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04677" y="3881132"/>
              <a:ext cx="186764" cy="18676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921125" y="3270771"/>
            <a:ext cx="1211396" cy="6574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MKAnnotation</a:t>
            </a:r>
            <a:endParaRPr lang="en-US" sz="12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1152197" y="2295383"/>
            <a:ext cx="1529551" cy="675517"/>
          </a:xfrm>
          <a:prstGeom prst="wedgeRoundRectCallout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14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2807092" y="2067359"/>
            <a:ext cx="1532159" cy="6574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Callout</a:t>
            </a:r>
            <a:endParaRPr lang="en-US" sz="1600" dirty="0"/>
          </a:p>
        </p:txBody>
      </p:sp>
      <p:pic>
        <p:nvPicPr>
          <p:cNvPr id="39" name="Picture 38" descr="fing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364">
            <a:off x="1102897" y="3150394"/>
            <a:ext cx="580153" cy="64030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21010" y="1859846"/>
            <a:ext cx="39624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MKAnnotation</a:t>
            </a:r>
            <a:r>
              <a:rPr lang="en-US" dirty="0" smtClean="0"/>
              <a:t> is actually a protocol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NSObject</a:t>
            </a:r>
            <a:r>
              <a:rPr lang="en-US" dirty="0" smtClean="0"/>
              <a:t> is a great base class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 required property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coordinate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Optional 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title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subtitle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title and subtitle properties are</a:t>
            </a:r>
            <a:br>
              <a:rPr lang="en-US" dirty="0" smtClean="0"/>
            </a:br>
            <a:r>
              <a:rPr lang="en-US" dirty="0" smtClean="0"/>
              <a:t>displayed with the callout when the</a:t>
            </a:r>
            <a:br>
              <a:rPr lang="en-US" dirty="0" smtClean="0"/>
            </a:br>
            <a:r>
              <a:rPr lang="en-US" dirty="0" smtClean="0"/>
              <a:t>annotation is tapped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 a class that conforms to </a:t>
            </a:r>
            <a:br>
              <a:rPr lang="en-US" dirty="0" smtClean="0"/>
            </a:br>
            <a:r>
              <a:rPr lang="en-US" dirty="0" err="1" smtClean="0"/>
              <a:t>MKAnnotation</a:t>
            </a:r>
            <a:r>
              <a:rPr lang="en-US" dirty="0" smtClean="0"/>
              <a:t>, set the properties,</a:t>
            </a:r>
            <a:br>
              <a:rPr lang="en-US" dirty="0" smtClean="0"/>
            </a:br>
            <a:r>
              <a:rPr lang="en-US" dirty="0" smtClean="0"/>
              <a:t>then add the annotation to the map</a:t>
            </a:r>
            <a:br>
              <a:rPr lang="en-US" dirty="0" smtClean="0"/>
            </a:br>
            <a:r>
              <a:rPr lang="en-US" dirty="0" smtClean="0"/>
              <a:t>view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addAnnotation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2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2" animBg="1"/>
      <p:bldP spid="37" grpId="0" animBg="1"/>
      <p:bldP spid="3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685253"/>
          </a:xfrm>
        </p:spPr>
        <p:txBody>
          <a:bodyPr>
            <a:normAutofit/>
          </a:bodyPr>
          <a:lstStyle/>
          <a:p>
            <a:r>
              <a:rPr lang="en-US" dirty="0" smtClean="0"/>
              <a:t>This afternoon at 1:00PM will be the complementary session to this one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UX – Stuff You Can’t See</a:t>
            </a:r>
          </a:p>
          <a:p>
            <a:r>
              <a:rPr lang="en-US" dirty="0" smtClean="0"/>
              <a:t>This session deals with the user interface, mostly </a:t>
            </a:r>
            <a:r>
              <a:rPr lang="en-US" dirty="0" err="1" smtClean="0"/>
              <a:t>UIView</a:t>
            </a:r>
            <a:endParaRPr lang="en-US" dirty="0" smtClean="0"/>
          </a:p>
          <a:p>
            <a:r>
              <a:rPr lang="en-US" dirty="0" smtClean="0"/>
              <a:t>This afternoon will be about interacting with the device</a:t>
            </a:r>
          </a:p>
          <a:p>
            <a:r>
              <a:rPr lang="en-US" dirty="0" smtClean="0"/>
              <a:t>Camera, accelerometer, GPS, gestures, multitasking, Grand Central 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2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Touching a Map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821798"/>
          </a:xfrm>
        </p:spPr>
        <p:txBody>
          <a:bodyPr>
            <a:normAutofit/>
          </a:bodyPr>
          <a:lstStyle/>
          <a:p>
            <a:r>
              <a:rPr lang="en-US" dirty="0" smtClean="0"/>
              <a:t>The default behavior of an </a:t>
            </a:r>
            <a:r>
              <a:rPr lang="en-US" dirty="0" err="1" smtClean="0"/>
              <a:t>MKMapView</a:t>
            </a:r>
            <a:r>
              <a:rPr lang="en-US" dirty="0" smtClean="0"/>
              <a:t> is to zoom in when double tapped</a:t>
            </a:r>
          </a:p>
          <a:p>
            <a:r>
              <a:rPr lang="en-US" dirty="0" smtClean="0"/>
              <a:t>However, pinching out can also be used to zoom, freeing up the double tap gesture</a:t>
            </a:r>
          </a:p>
          <a:p>
            <a:r>
              <a:rPr lang="en-US" dirty="0" smtClean="0"/>
              <a:t>To detect the touch on a map view, add a </a:t>
            </a:r>
            <a:r>
              <a:rPr lang="en-US" dirty="0" err="1" smtClean="0"/>
              <a:t>UITapGestureRecognizer</a:t>
            </a:r>
            <a:endParaRPr lang="en-US" dirty="0"/>
          </a:p>
          <a:p>
            <a:r>
              <a:rPr lang="en-US" dirty="0" smtClean="0"/>
              <a:t>The recognizer can convert its location in the map view to a coordinate which can be used to place an annotation</a:t>
            </a:r>
          </a:p>
          <a:p>
            <a:r>
              <a:rPr lang="en-US" dirty="0" smtClean="0"/>
              <a:t>More about gesture recognizers this afternoon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0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MKMapView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3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589671"/>
          </a:xfrm>
        </p:spPr>
        <p:txBody>
          <a:bodyPr/>
          <a:lstStyle/>
          <a:p>
            <a:r>
              <a:rPr lang="en-US" dirty="0" smtClean="0"/>
              <a:t>Custom views inherit from </a:t>
            </a:r>
            <a:r>
              <a:rPr lang="en-US" dirty="0" err="1" smtClean="0"/>
              <a:t>UIView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magic happens in </a:t>
            </a:r>
            <a:r>
              <a:rPr lang="en-US" dirty="0" err="1" smtClean="0"/>
              <a:t>UIView:drawRect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CoreGraphics</a:t>
            </a:r>
            <a:r>
              <a:rPr lang="en-US" dirty="0" smtClean="0"/>
              <a:t> for most drawing code</a:t>
            </a:r>
          </a:p>
        </p:txBody>
      </p:sp>
      <p:pic>
        <p:nvPicPr>
          <p:cNvPr id="5" name="Picture 4" descr="Screen Shot 2012-08-19 at 7.09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2430511"/>
            <a:ext cx="3149600" cy="14732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5189053" y="3140547"/>
            <a:ext cx="1638649" cy="71003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9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Views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90591" y="1547991"/>
            <a:ext cx="6339792" cy="2713191"/>
            <a:chOff x="2122695" y="1547991"/>
            <a:chExt cx="6339792" cy="2713191"/>
          </a:xfrm>
        </p:grpSpPr>
        <p:pic>
          <p:nvPicPr>
            <p:cNvPr id="5" name="Picture 4" descr="Screen Shot 2012-08-19 at 7.13.2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487" y="1547991"/>
              <a:ext cx="3302000" cy="1892300"/>
            </a:xfrm>
            <a:prstGeom prst="rect">
              <a:avLst/>
            </a:prstGeom>
          </p:spPr>
        </p:pic>
        <p:pic>
          <p:nvPicPr>
            <p:cNvPr id="4" name="Picture 3" descr="Screen Shot 2012-08-19 at 7.12.5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695" y="2787982"/>
              <a:ext cx="3860800" cy="14732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52238" y="5496288"/>
            <a:ext cx="7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[self </a:t>
            </a:r>
            <a:r>
              <a:rPr lang="en-US" dirty="0" err="1">
                <a:latin typeface="Consolas"/>
                <a:cs typeface="Consolas"/>
              </a:rPr>
              <a:t>setView</a:t>
            </a:r>
            <a:r>
              <a:rPr lang="en-US" dirty="0">
                <a:latin typeface="Consolas"/>
                <a:cs typeface="Consolas"/>
              </a:rPr>
              <a:t>:[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CircleView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alloc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dirty="0" err="1">
                <a:latin typeface="Consolas"/>
                <a:cs typeface="Consolas"/>
              </a:rPr>
              <a:t>initWithFrame:CGRectZero</a:t>
            </a:r>
            <a:r>
              <a:rPr lang="en-US" dirty="0">
                <a:latin typeface="Consolas"/>
                <a:cs typeface="Consolas"/>
              </a:rPr>
              <a:t>]];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2094" y="1761692"/>
            <a:ext cx="2739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the custom class using </a:t>
            </a:r>
          </a:p>
          <a:p>
            <a:r>
              <a:rPr lang="en-US" dirty="0" smtClean="0"/>
              <a:t>Interface Builder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90591" y="4956603"/>
            <a:ext cx="535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Programmatically set the view for a </a:t>
            </a:r>
            <a:r>
              <a:rPr lang="en-US" dirty="0" err="1" smtClean="0"/>
              <a:t>UIViewController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2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In a Custom </a:t>
            </a:r>
            <a:r>
              <a:rPr lang="en-US" dirty="0" err="1" smtClean="0"/>
              <a:t>UIView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317" y="2457820"/>
            <a:ext cx="8329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CoreGraphics</a:t>
            </a:r>
            <a:r>
              <a:rPr lang="en-US" sz="2400" dirty="0" smtClean="0"/>
              <a:t> is a C-based API</a:t>
            </a:r>
          </a:p>
          <a:p>
            <a:endParaRPr lang="en-US" sz="2400" dirty="0"/>
          </a:p>
          <a:p>
            <a:r>
              <a:rPr lang="en-US" sz="2400" dirty="0" smtClean="0"/>
              <a:t>The drawing functions take a </a:t>
            </a:r>
            <a:r>
              <a:rPr lang="en-US" sz="2400" dirty="0" err="1" smtClean="0"/>
              <a:t>CGContextRef</a:t>
            </a:r>
            <a:endParaRPr lang="en-US" sz="2400" dirty="0" smtClean="0"/>
          </a:p>
          <a:p>
            <a:endParaRPr lang="en-US" dirty="0"/>
          </a:p>
          <a:p>
            <a:r>
              <a:rPr lang="en-US" dirty="0" err="1">
                <a:latin typeface="Consolas"/>
                <a:cs typeface="Consolas"/>
              </a:rPr>
              <a:t>CGContextRef</a:t>
            </a:r>
            <a:r>
              <a:rPr lang="en-US" dirty="0">
                <a:latin typeface="Consolas"/>
                <a:cs typeface="Consolas"/>
              </a:rPr>
              <a:t> context = </a:t>
            </a:r>
            <a:r>
              <a:rPr lang="en-US" dirty="0" err="1">
                <a:latin typeface="Consolas"/>
                <a:cs typeface="Consolas"/>
              </a:rPr>
              <a:t>UIGraphicsGetCurrentContext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UIColor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blackColor</a:t>
            </a:r>
            <a:r>
              <a:rPr lang="en-US" dirty="0">
                <a:latin typeface="Consolas"/>
                <a:cs typeface="Consolas"/>
              </a:rPr>
              <a:t>] set];</a:t>
            </a:r>
          </a:p>
          <a:p>
            <a:r>
              <a:rPr lang="en-US" dirty="0" err="1" smtClean="0">
                <a:latin typeface="Consolas"/>
                <a:cs typeface="Consolas"/>
              </a:rPr>
              <a:t>CGContextFillRect</a:t>
            </a:r>
            <a:r>
              <a:rPr lang="en-US" dirty="0">
                <a:latin typeface="Consolas"/>
                <a:cs typeface="Consolas"/>
              </a:rPr>
              <a:t>(context, </a:t>
            </a:r>
            <a:r>
              <a:rPr lang="en-US" dirty="0" err="1">
                <a:latin typeface="Consolas"/>
                <a:cs typeface="Consolas"/>
              </a:rPr>
              <a:t>CGRectMake</a:t>
            </a:r>
            <a:r>
              <a:rPr lang="en-US" dirty="0" smtClean="0">
                <a:latin typeface="Consolas"/>
                <a:cs typeface="Consolas"/>
              </a:rPr>
              <a:t>(25.0, 25.0, 50.0, 50.0)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737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Other </a:t>
            </a:r>
            <a:r>
              <a:rPr lang="en-US" sz="4400" dirty="0" err="1" smtClean="0"/>
              <a:t>CGContext</a:t>
            </a:r>
            <a:r>
              <a:rPr lang="en-US" sz="4400" dirty="0" smtClean="0"/>
              <a:t>* Functions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8764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/>
              <a:t>Paths</a:t>
            </a:r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CGContextBeginPath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CGContextClosePath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CGContextStrokePath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CGContextAddRect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CGContextClearRect</a:t>
            </a: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Shapes</a:t>
            </a:r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CGContextFillRect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CGContextEllipseInRect</a:t>
            </a: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Text</a:t>
            </a:r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CGContextSetFont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CGContextSetFontSize</a:t>
            </a: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Other Properties</a:t>
            </a:r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CGContextSetLineDash</a:t>
            </a:r>
            <a:endParaRPr lang="en-US" sz="1600" dirty="0" smtClean="0"/>
          </a:p>
          <a:p>
            <a:pPr lvl="1">
              <a:lnSpc>
                <a:spcPct val="80000"/>
              </a:lnSpc>
            </a:pPr>
            <a:r>
              <a:rPr lang="en-US" sz="1600" dirty="0" err="1" smtClean="0"/>
              <a:t>CGContextSetFillPattern</a:t>
            </a:r>
            <a:endParaRPr lang="en-US" sz="1600" dirty="0" smtClean="0"/>
          </a:p>
        </p:txBody>
      </p:sp>
      <p:sp>
        <p:nvSpPr>
          <p:cNvPr id="4" name="Explosion 2 3"/>
          <p:cNvSpPr/>
          <p:nvPr/>
        </p:nvSpPr>
        <p:spPr>
          <a:xfrm>
            <a:off x="4548512" y="2811877"/>
            <a:ext cx="4496678" cy="2695256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More on </a:t>
            </a:r>
            <a:r>
              <a:rPr lang="en-US" b="1" dirty="0" err="1" smtClean="0">
                <a:solidFill>
                  <a:schemeClr val="tx1"/>
                </a:solidFill>
              </a:rPr>
              <a:t>CoreGraphics</a:t>
            </a:r>
            <a:r>
              <a:rPr lang="en-US" b="1" dirty="0" smtClean="0">
                <a:solidFill>
                  <a:schemeClr val="tx1"/>
                </a:solidFill>
              </a:rPr>
              <a:t> when we get to </a:t>
            </a:r>
            <a:r>
              <a:rPr lang="en-US" b="1" dirty="0" err="1" smtClean="0">
                <a:solidFill>
                  <a:schemeClr val="tx1"/>
                </a:solidFill>
              </a:rPr>
              <a:t>CoreText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4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 Custom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Easiest way to animate a view is to call </a:t>
            </a:r>
            <a:r>
              <a:rPr lang="en-US" dirty="0" err="1" smtClean="0"/>
              <a:t>UIView:animateWithDuration:animations</a:t>
            </a:r>
            <a:endParaRPr lang="en-US" dirty="0" smtClean="0"/>
          </a:p>
          <a:p>
            <a:r>
              <a:rPr lang="en-US" dirty="0" smtClean="0"/>
              <a:t>animations is a block that will modify the properties of the </a:t>
            </a:r>
            <a:r>
              <a:rPr lang="en-US" dirty="0" err="1" smtClean="0"/>
              <a:t>UIView</a:t>
            </a:r>
            <a:r>
              <a:rPr lang="en-US" dirty="0" smtClean="0"/>
              <a:t> to be animated</a:t>
            </a:r>
          </a:p>
          <a:p>
            <a:r>
              <a:rPr lang="en-US" dirty="0" smtClean="0"/>
              <a:t>Another version of this method adds a completions block which will be invoked when the animation is done</a:t>
            </a:r>
          </a:p>
        </p:txBody>
      </p:sp>
    </p:spTree>
    <p:extLst>
      <p:ext uri="{BB962C8B-B14F-4D97-AF65-F5344CB8AC3E}">
        <p14:creationId xmlns:p14="http://schemas.microsoft.com/office/powerpoint/2010/main" val="206941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42" y="1882587"/>
            <a:ext cx="8712148" cy="4698907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nsolas"/>
                <a:cs typeface="Consolas"/>
              </a:rPr>
              <a:t>UIView:animateWithDuration:delay:options:animations:completion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dirty="0" smtClean="0"/>
              <a:t>The options parameter sets many optional properties that modify the behavior of the animation</a:t>
            </a:r>
          </a:p>
          <a:p>
            <a:pPr lvl="1"/>
            <a:r>
              <a:rPr lang="en-US" dirty="0" smtClean="0"/>
              <a:t>Easing function</a:t>
            </a:r>
          </a:p>
          <a:p>
            <a:pPr lvl="1"/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Repeat</a:t>
            </a:r>
          </a:p>
          <a:p>
            <a:pPr lvl="1"/>
            <a:r>
              <a:rPr lang="en-US" dirty="0" smtClean="0"/>
              <a:t>Auto Reverse</a:t>
            </a:r>
          </a:p>
          <a:p>
            <a:r>
              <a:rPr lang="en-US" dirty="0" smtClean="0"/>
              <a:t>Prior to </a:t>
            </a:r>
            <a:r>
              <a:rPr lang="en-US" dirty="0" err="1" smtClean="0"/>
              <a:t>iOS</a:t>
            </a:r>
            <a:r>
              <a:rPr lang="en-US" dirty="0" smtClean="0"/>
              <a:t> 4.0 many of these were set using individual class methods on </a:t>
            </a:r>
            <a:r>
              <a:rPr lang="en-US" dirty="0" err="1" smtClean="0"/>
              <a:t>UIView</a:t>
            </a:r>
            <a:r>
              <a:rPr lang="en-US" dirty="0"/>
              <a:t> </a:t>
            </a:r>
            <a:r>
              <a:rPr lang="en-US" dirty="0" smtClean="0"/>
              <a:t>but their use is 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252972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06" y="1882588"/>
            <a:ext cx="8798974" cy="3953436"/>
          </a:xfrm>
        </p:spPr>
        <p:txBody>
          <a:bodyPr/>
          <a:lstStyle/>
          <a:p>
            <a:r>
              <a:rPr lang="en-US" dirty="0" smtClean="0"/>
              <a:t>The simplest topic this presentation (so simple I’m almost embarrassed to include it)</a:t>
            </a:r>
          </a:p>
          <a:p>
            <a:r>
              <a:rPr lang="en-US" dirty="0" smtClean="0"/>
              <a:t>But it looks really good</a:t>
            </a:r>
          </a:p>
          <a:p>
            <a:r>
              <a:rPr lang="en-US" dirty="0" smtClean="0"/>
              <a:t>Add two </a:t>
            </a:r>
            <a:r>
              <a:rPr lang="en-US" dirty="0" err="1" smtClean="0"/>
              <a:t>UIViews</a:t>
            </a:r>
            <a:r>
              <a:rPr lang="en-US" dirty="0" smtClean="0"/>
              <a:t> two a </a:t>
            </a:r>
            <a:r>
              <a:rPr lang="en-US" dirty="0" err="1" smtClean="0"/>
              <a:t>UIViewController</a:t>
            </a:r>
            <a:r>
              <a:rPr lang="en-US" dirty="0" smtClean="0"/>
              <a:t> and set one </a:t>
            </a:r>
            <a:r>
              <a:rPr lang="en-US" sz="2000" dirty="0" smtClean="0"/>
              <a:t>of them as the current view</a:t>
            </a:r>
          </a:p>
          <a:p>
            <a:r>
              <a:rPr lang="en-US" sz="1800" dirty="0" err="1" smtClean="0">
                <a:latin typeface="Consolas"/>
                <a:cs typeface="Consolas"/>
              </a:rPr>
              <a:t>UIView:transitionFromView:toView:duration:options:completion</a:t>
            </a:r>
            <a:endParaRPr lang="en-US" sz="1800" dirty="0" smtClean="0">
              <a:latin typeface="Consolas"/>
              <a:cs typeface="Consolas"/>
            </a:endParaRPr>
          </a:p>
          <a:p>
            <a:r>
              <a:rPr lang="en-US" dirty="0" smtClean="0"/>
              <a:t>Any subclass of </a:t>
            </a:r>
            <a:r>
              <a:rPr lang="en-US" dirty="0" err="1" smtClean="0"/>
              <a:t>UIView</a:t>
            </a:r>
            <a:r>
              <a:rPr lang="en-US" dirty="0" smtClean="0"/>
              <a:t> is fair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0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6579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“Out of the box” views from Apple</a:t>
            </a:r>
          </a:p>
          <a:p>
            <a:pPr lvl="1"/>
            <a:r>
              <a:rPr lang="en-US" dirty="0" err="1" smtClean="0"/>
              <a:t>UIScrollView</a:t>
            </a:r>
            <a:endParaRPr lang="en-US" dirty="0" smtClean="0"/>
          </a:p>
          <a:p>
            <a:pPr lvl="1"/>
            <a:r>
              <a:rPr lang="en-US" dirty="0" err="1" smtClean="0"/>
              <a:t>UIWebView</a:t>
            </a:r>
            <a:endParaRPr lang="en-US" dirty="0" smtClean="0"/>
          </a:p>
          <a:p>
            <a:pPr lvl="1"/>
            <a:r>
              <a:rPr lang="en-US" dirty="0" err="1" smtClean="0"/>
              <a:t>MKMapView</a:t>
            </a:r>
            <a:endParaRPr lang="en-US" dirty="0" smtClean="0"/>
          </a:p>
          <a:p>
            <a:r>
              <a:rPr lang="en-US" dirty="0" smtClean="0"/>
              <a:t>Custom Views</a:t>
            </a:r>
          </a:p>
          <a:p>
            <a:r>
              <a:rPr lang="en-US" dirty="0" smtClean="0"/>
              <a:t>Animating Views</a:t>
            </a:r>
          </a:p>
          <a:p>
            <a:r>
              <a:rPr lang="en-US" dirty="0" smtClean="0"/>
              <a:t>Transitions</a:t>
            </a:r>
          </a:p>
          <a:p>
            <a:r>
              <a:rPr lang="en-US" dirty="0" err="1" smtClean="0"/>
              <a:t>CoreText</a:t>
            </a:r>
            <a:endParaRPr lang="en-US" dirty="0" smtClean="0"/>
          </a:p>
          <a:p>
            <a:r>
              <a:rPr lang="en-US" dirty="0"/>
              <a:t>Appearance </a:t>
            </a:r>
            <a:r>
              <a:rPr lang="en-US" dirty="0" smtClean="0"/>
              <a:t>API</a:t>
            </a:r>
          </a:p>
          <a:p>
            <a:r>
              <a:rPr lang="en-US" dirty="0" err="1" smtClean="0"/>
              <a:t>iPad</a:t>
            </a:r>
            <a:r>
              <a:rPr lang="en-US" dirty="0" smtClean="0"/>
              <a:t> 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6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0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CoreText</a:t>
            </a:r>
            <a:r>
              <a:rPr lang="en-US" dirty="0" smtClean="0"/>
              <a:t> (like </a:t>
            </a:r>
            <a:r>
              <a:rPr lang="en-US" dirty="0" err="1" smtClean="0"/>
              <a:t>CoreGraphics</a:t>
            </a:r>
            <a:r>
              <a:rPr lang="en-US" dirty="0" smtClean="0"/>
              <a:t>) is not an NS framework</a:t>
            </a:r>
          </a:p>
          <a:p>
            <a:r>
              <a:rPr lang="en-US" dirty="0" err="1" smtClean="0"/>
              <a:t>CoreText</a:t>
            </a:r>
            <a:r>
              <a:rPr lang="en-US" dirty="0" smtClean="0"/>
              <a:t> is a C API</a:t>
            </a:r>
          </a:p>
          <a:p>
            <a:r>
              <a:rPr lang="en-US" dirty="0" smtClean="0"/>
              <a:t>NS types are Objective C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CoreText</a:t>
            </a:r>
            <a:r>
              <a:rPr lang="en-US" dirty="0" smtClean="0"/>
              <a:t> (unlike </a:t>
            </a:r>
            <a:r>
              <a:rPr lang="en-US" dirty="0" err="1" smtClean="0"/>
              <a:t>CoreGraphics</a:t>
            </a:r>
            <a:r>
              <a:rPr lang="en-US" dirty="0" smtClean="0"/>
              <a:t>) it is hard to avoid the intermingling of Objective-C and C types</a:t>
            </a:r>
          </a:p>
          <a:p>
            <a:r>
              <a:rPr lang="en-US" dirty="0" smtClean="0"/>
              <a:t>Using ARC compounds this problem further</a:t>
            </a:r>
          </a:p>
          <a:p>
            <a:r>
              <a:rPr lang="en-US" dirty="0" smtClean="0"/>
              <a:t>Meet </a:t>
            </a:r>
            <a:r>
              <a:rPr lang="en-US" dirty="0" smtClean="0">
                <a:latin typeface="Consolas"/>
                <a:cs typeface="Consolas"/>
              </a:rPr>
              <a:t>__bridge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9705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764845"/>
          </a:xfrm>
        </p:spPr>
        <p:txBody>
          <a:bodyPr>
            <a:normAutofit/>
          </a:bodyPr>
          <a:lstStyle/>
          <a:p>
            <a:r>
              <a:rPr lang="en-US" dirty="0" smtClean="0"/>
              <a:t>Link with </a:t>
            </a:r>
            <a:r>
              <a:rPr lang="en-US" dirty="0" err="1" smtClean="0"/>
              <a:t>CoreText.Framework</a:t>
            </a:r>
            <a:endParaRPr lang="en-US" dirty="0" smtClean="0"/>
          </a:p>
          <a:p>
            <a:r>
              <a:rPr lang="en-US" dirty="0" smtClean="0"/>
              <a:t>Attributed String (</a:t>
            </a:r>
            <a:r>
              <a:rPr lang="en-US" dirty="0" err="1" smtClean="0"/>
              <a:t>NSMutableAttributedString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NSDictionary</a:t>
            </a:r>
            <a:r>
              <a:rPr lang="en-US" dirty="0" smtClean="0"/>
              <a:t> of text attributes</a:t>
            </a:r>
          </a:p>
          <a:p>
            <a:pPr lvl="1"/>
            <a:r>
              <a:rPr lang="en-US" dirty="0" smtClean="0"/>
              <a:t>Font name, size, color</a:t>
            </a:r>
          </a:p>
          <a:p>
            <a:pPr lvl="1"/>
            <a:r>
              <a:rPr lang="en-US" dirty="0" smtClean="0"/>
              <a:t>Underline</a:t>
            </a:r>
          </a:p>
          <a:p>
            <a:pPr lvl="1"/>
            <a:r>
              <a:rPr lang="en-US" dirty="0" smtClean="0"/>
              <a:t>Kerning</a:t>
            </a:r>
          </a:p>
          <a:p>
            <a:pPr lvl="1"/>
            <a:r>
              <a:rPr lang="en-US" dirty="0" smtClean="0"/>
              <a:t>Superscript/Subscript</a:t>
            </a:r>
          </a:p>
          <a:p>
            <a:r>
              <a:rPr lang="en-US" dirty="0" err="1" smtClean="0"/>
              <a:t>CoreText</a:t>
            </a:r>
            <a:r>
              <a:rPr lang="en-US" dirty="0" smtClean="0"/>
              <a:t> defines attribute keys as constants</a:t>
            </a:r>
          </a:p>
        </p:txBody>
      </p:sp>
    </p:spTree>
    <p:extLst>
      <p:ext uri="{BB962C8B-B14F-4D97-AF65-F5344CB8AC3E}">
        <p14:creationId xmlns:p14="http://schemas.microsoft.com/office/powerpoint/2010/main" val="56374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803719"/>
          </a:xfrm>
        </p:spPr>
        <p:txBody>
          <a:bodyPr>
            <a:normAutofit/>
          </a:bodyPr>
          <a:lstStyle/>
          <a:p>
            <a:r>
              <a:rPr lang="en-US" dirty="0" smtClean="0"/>
              <a:t>Core Text draws using frames</a:t>
            </a:r>
          </a:p>
          <a:p>
            <a:r>
              <a:rPr lang="en-US" dirty="0" smtClean="0"/>
              <a:t>A frame is a piece of text bounded by a path</a:t>
            </a:r>
          </a:p>
          <a:p>
            <a:r>
              <a:rPr lang="en-US" dirty="0" smtClean="0"/>
              <a:t>A frame is created by a </a:t>
            </a:r>
            <a:r>
              <a:rPr lang="en-US" dirty="0" err="1" smtClean="0"/>
              <a:t>framesetter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framesetter</a:t>
            </a:r>
            <a:r>
              <a:rPr lang="en-US" dirty="0" smtClean="0"/>
              <a:t> is created based on an attributed string</a:t>
            </a:r>
          </a:p>
          <a:p>
            <a:r>
              <a:rPr lang="en-US" dirty="0" smtClean="0"/>
              <a:t>The frame is drawn in a context</a:t>
            </a:r>
          </a:p>
          <a:p>
            <a:r>
              <a:rPr lang="en-US" dirty="0" smtClean="0"/>
              <a:t>The frame, </a:t>
            </a:r>
            <a:r>
              <a:rPr lang="en-US" dirty="0" err="1" smtClean="0"/>
              <a:t>framesetter</a:t>
            </a:r>
            <a:r>
              <a:rPr lang="en-US" dirty="0"/>
              <a:t> </a:t>
            </a:r>
            <a:r>
              <a:rPr lang="en-US" dirty="0" smtClean="0"/>
              <a:t>and path are all CF types which must be manually released .. no ARC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0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68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8217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Classes which conform to the </a:t>
            </a:r>
            <a:r>
              <a:rPr lang="en-US" dirty="0" err="1" smtClean="0"/>
              <a:t>UIAppearance</a:t>
            </a:r>
            <a:r>
              <a:rPr lang="en-US" dirty="0"/>
              <a:t> </a:t>
            </a:r>
            <a:r>
              <a:rPr lang="en-US" dirty="0" smtClean="0"/>
              <a:t>protocol have an appearance property</a:t>
            </a:r>
          </a:p>
          <a:p>
            <a:r>
              <a:rPr lang="en-US" dirty="0" smtClean="0"/>
              <a:t>This is called an “appearance proxy”</a:t>
            </a:r>
          </a:p>
          <a:p>
            <a:r>
              <a:rPr lang="en-US" dirty="0" smtClean="0"/>
              <a:t>The proxy allows access to properties to modify the visual look of a UI element in the application</a:t>
            </a:r>
          </a:p>
          <a:p>
            <a:r>
              <a:rPr lang="en-US" dirty="0" smtClean="0"/>
              <a:t>The proxy is on the class so it modifies all instances of the UI element in the </a:t>
            </a:r>
          </a:p>
          <a:p>
            <a:r>
              <a:rPr lang="en-US" dirty="0" smtClean="0"/>
              <a:t>Available in </a:t>
            </a:r>
            <a:r>
              <a:rPr lang="en-US" dirty="0" err="1" smtClean="0"/>
              <a:t>iOS</a:t>
            </a:r>
            <a:r>
              <a:rPr lang="en-US" dirty="0" smtClean="0"/>
              <a:t> 5</a:t>
            </a:r>
          </a:p>
          <a:p>
            <a:r>
              <a:rPr lang="en-US" dirty="0" smtClean="0"/>
              <a:t>Was possible before with custom drawing or “method </a:t>
            </a:r>
            <a:r>
              <a:rPr lang="en-US" dirty="0" err="1" smtClean="0"/>
              <a:t>swizzling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6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80371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iPad</a:t>
            </a:r>
            <a:r>
              <a:rPr lang="en-US" dirty="0" smtClean="0"/>
              <a:t> has more screen real estate and therefore is more flexible</a:t>
            </a:r>
          </a:p>
          <a:p>
            <a:r>
              <a:rPr lang="en-US" dirty="0" smtClean="0"/>
              <a:t>Instead of using a navigation controller to implement master detail views, we can have both on the screen at the same time</a:t>
            </a:r>
          </a:p>
          <a:p>
            <a:r>
              <a:rPr lang="en-US" dirty="0" smtClean="0"/>
              <a:t>Meet </a:t>
            </a:r>
            <a:r>
              <a:rPr lang="en-US" dirty="0" err="1" smtClean="0"/>
              <a:t>UISplitViewController</a:t>
            </a:r>
            <a:endParaRPr lang="en-US" dirty="0" smtClean="0"/>
          </a:p>
          <a:p>
            <a:r>
              <a:rPr lang="en-US" dirty="0" smtClean="0"/>
              <a:t>Both displays can only only be seen together in landscape view</a:t>
            </a:r>
          </a:p>
          <a:p>
            <a:r>
              <a:rPr lang="en-US" dirty="0" smtClean="0"/>
              <a:t>When in portrait view, the detail view occupies the screen and the master view is shown as a popover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69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7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399740"/>
            <a:ext cx="7542213" cy="1958975"/>
          </a:xfrm>
        </p:spPr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2404940"/>
            <a:ext cx="7542213" cy="3056882"/>
          </a:xfrm>
        </p:spPr>
        <p:txBody>
          <a:bodyPr>
            <a:normAutofit/>
          </a:bodyPr>
          <a:lstStyle/>
          <a:p>
            <a:r>
              <a:rPr lang="en-US" dirty="0" err="1" smtClean="0"/>
              <a:t>douglas.a.starnes@gmail.com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douglas@douglasstarnes.com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http://</a:t>
            </a:r>
            <a:r>
              <a:rPr lang="en-US" dirty="0" err="1" smtClean="0"/>
              <a:t>douglasstarnes.com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poweredbyaltnet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3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65794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Assuming some experience with </a:t>
            </a:r>
            <a:r>
              <a:rPr lang="en-US" sz="2800" dirty="0" err="1"/>
              <a:t>iOS</a:t>
            </a:r>
            <a:r>
              <a:rPr lang="en-US" sz="2800" dirty="0"/>
              <a:t> development</a:t>
            </a:r>
          </a:p>
          <a:p>
            <a:pPr lvl="1"/>
            <a:r>
              <a:rPr lang="en-US" sz="2600" dirty="0"/>
              <a:t>Not </a:t>
            </a:r>
            <a:r>
              <a:rPr lang="en-US" sz="2600" dirty="0" err="1"/>
              <a:t>iOS</a:t>
            </a:r>
            <a:r>
              <a:rPr lang="en-US" sz="2600" dirty="0"/>
              <a:t>, Objective-C or </a:t>
            </a:r>
            <a:r>
              <a:rPr lang="en-US" sz="2600" dirty="0" err="1"/>
              <a:t>Xcode</a:t>
            </a:r>
            <a:r>
              <a:rPr lang="en-US" sz="2600" dirty="0"/>
              <a:t> </a:t>
            </a:r>
            <a:r>
              <a:rPr lang="en-US" sz="2600" dirty="0" smtClean="0"/>
              <a:t>101</a:t>
            </a:r>
          </a:p>
          <a:p>
            <a:pPr lvl="1"/>
            <a:r>
              <a:rPr lang="en-US" sz="2600" dirty="0" smtClean="0"/>
              <a:t>Modern Objective-C syntax, ARC, storyboards, auto synthesized properties</a:t>
            </a:r>
            <a:endParaRPr lang="en-US" sz="2600" dirty="0"/>
          </a:p>
          <a:p>
            <a:r>
              <a:rPr lang="en-US" sz="2800" dirty="0"/>
              <a:t>Assuming use of </a:t>
            </a:r>
            <a:r>
              <a:rPr lang="en-US" sz="2800" dirty="0" err="1"/>
              <a:t>iOS</a:t>
            </a:r>
            <a:r>
              <a:rPr lang="en-US" sz="2800" dirty="0"/>
              <a:t> 5 </a:t>
            </a:r>
          </a:p>
          <a:p>
            <a:r>
              <a:rPr lang="en-US" sz="2800" dirty="0"/>
              <a:t>All techniques should apply across </a:t>
            </a:r>
            <a:r>
              <a:rPr lang="en-US" sz="2800" dirty="0" err="1"/>
              <a:t>iOS</a:t>
            </a:r>
            <a:r>
              <a:rPr lang="en-US" sz="2800" dirty="0"/>
              <a:t> </a:t>
            </a:r>
            <a:r>
              <a:rPr lang="en-US" sz="2800" dirty="0" smtClean="0"/>
              <a:t>devices (except the last part on </a:t>
            </a:r>
            <a:r>
              <a:rPr lang="en-US" sz="2800" dirty="0" err="1" smtClean="0"/>
              <a:t>iPad</a:t>
            </a:r>
            <a:r>
              <a:rPr lang="en-US" sz="2800" dirty="0" smtClean="0"/>
              <a:t> UI)</a:t>
            </a:r>
            <a:endParaRPr lang="en-US" sz="2800" dirty="0"/>
          </a:p>
          <a:p>
            <a:r>
              <a:rPr lang="en-US" sz="2800" dirty="0"/>
              <a:t>Some overlap with this </a:t>
            </a:r>
            <a:r>
              <a:rPr lang="en-US" sz="2800" dirty="0" smtClean="0"/>
              <a:t>afternoon, </a:t>
            </a:r>
            <a:r>
              <a:rPr lang="en-US" sz="2800" dirty="0"/>
              <a:t>but not much</a:t>
            </a:r>
          </a:p>
          <a:p>
            <a:r>
              <a:rPr lang="en-US" sz="2800" dirty="0"/>
              <a:t>Mostly </a:t>
            </a:r>
            <a:r>
              <a:rPr lang="en-US" sz="2800" dirty="0" smtClean="0"/>
              <a:t>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795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21195" y="2225695"/>
            <a:ext cx="1775201" cy="3236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592" y="2225696"/>
            <a:ext cx="1775201" cy="32361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0793" y="2225692"/>
            <a:ext cx="1775202" cy="323613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UIScrollView</a:t>
            </a:r>
            <a:endParaRPr lang="en-US" dirty="0"/>
          </a:p>
        </p:txBody>
      </p:sp>
      <p:pic>
        <p:nvPicPr>
          <p:cNvPr id="4" name="Picture 3" descr="fing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2" y="3502250"/>
            <a:ext cx="1043446" cy="115162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59225" y="1966383"/>
            <a:ext cx="2366207" cy="4027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396" y="2225692"/>
            <a:ext cx="1775202" cy="32361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995" y="2225695"/>
            <a:ext cx="1775200" cy="3236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21195" y="2225695"/>
            <a:ext cx="1775201" cy="3236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592" y="2225696"/>
            <a:ext cx="1775201" cy="32361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0793" y="2225692"/>
            <a:ext cx="1775202" cy="323613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UIScrollView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9225" y="1966383"/>
            <a:ext cx="2366207" cy="4027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396" y="2225692"/>
            <a:ext cx="1775202" cy="32361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995" y="2225695"/>
            <a:ext cx="1775200" cy="3236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ng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33" y="4310196"/>
            <a:ext cx="1043446" cy="1151629"/>
          </a:xfrm>
          <a:prstGeom prst="rect">
            <a:avLst/>
          </a:prstGeom>
        </p:spPr>
      </p:pic>
      <p:sp>
        <p:nvSpPr>
          <p:cNvPr id="25" name="Left Arrow 24"/>
          <p:cNvSpPr/>
          <p:nvPr/>
        </p:nvSpPr>
        <p:spPr>
          <a:xfrm>
            <a:off x="3866445" y="4154974"/>
            <a:ext cx="917222" cy="3104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3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0794" y="2225692"/>
            <a:ext cx="1775200" cy="3236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1195" y="2225689"/>
            <a:ext cx="1775202" cy="32361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59225" y="1966383"/>
            <a:ext cx="2366207" cy="4027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5994" y="2225692"/>
            <a:ext cx="1775201" cy="3236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79609" y="2225693"/>
            <a:ext cx="1775201" cy="32361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592" y="2225689"/>
            <a:ext cx="1775202" cy="323613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UIScrollView</a:t>
            </a:r>
            <a:endParaRPr lang="en-US" dirty="0"/>
          </a:p>
        </p:txBody>
      </p:sp>
      <p:pic>
        <p:nvPicPr>
          <p:cNvPr id="4" name="Picture 3" descr="fing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87" y="4310193"/>
            <a:ext cx="1043446" cy="11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UIScrollView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the </a:t>
            </a:r>
            <a:r>
              <a:rPr lang="en-US" dirty="0" err="1" smtClean="0"/>
              <a:t>UIViews</a:t>
            </a:r>
            <a:r>
              <a:rPr lang="en-US" dirty="0" smtClean="0"/>
              <a:t> (pages) will be added as </a:t>
            </a:r>
            <a:r>
              <a:rPr lang="en-US" dirty="0" err="1" smtClean="0"/>
              <a:t>subviews</a:t>
            </a:r>
            <a:r>
              <a:rPr lang="en-US" dirty="0" smtClean="0"/>
              <a:t> of the </a:t>
            </a:r>
            <a:r>
              <a:rPr lang="en-US" dirty="0" err="1" smtClean="0"/>
              <a:t>UIScrollView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UIViews</a:t>
            </a:r>
            <a:r>
              <a:rPr lang="en-US" dirty="0" smtClean="0"/>
              <a:t> will be positioned so the edges meet</a:t>
            </a:r>
          </a:p>
          <a:p>
            <a:r>
              <a:rPr lang="en-US" dirty="0" smtClean="0"/>
              <a:t>Set the content size to be the size of all of the </a:t>
            </a:r>
            <a:r>
              <a:rPr lang="en-US" dirty="0" err="1" smtClean="0"/>
              <a:t>UIViews</a:t>
            </a:r>
            <a:endParaRPr lang="en-US" dirty="0" smtClean="0"/>
          </a:p>
          <a:p>
            <a:r>
              <a:rPr lang="en-US" dirty="0" smtClean="0"/>
              <a:t>Set scrolling and paging in </a:t>
            </a:r>
            <a:br>
              <a:rPr lang="en-US" dirty="0" smtClean="0"/>
            </a:br>
            <a:r>
              <a:rPr lang="en-US" dirty="0" smtClean="0"/>
              <a:t>Interface Builder</a:t>
            </a:r>
          </a:p>
          <a:p>
            <a:r>
              <a:rPr lang="en-US" dirty="0" smtClean="0"/>
              <a:t>The rest you get for free!</a:t>
            </a:r>
          </a:p>
        </p:txBody>
      </p:sp>
      <p:pic>
        <p:nvPicPr>
          <p:cNvPr id="4" name="Picture 3" descr="Screen Shot 2012-08-21 at 5.3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302" y="4319869"/>
            <a:ext cx="2882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21195" y="2225695"/>
            <a:ext cx="1775201" cy="3236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592" y="2225696"/>
            <a:ext cx="1775201" cy="32361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0793" y="2225692"/>
            <a:ext cx="1775202" cy="323613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UIPageControl</a:t>
            </a:r>
            <a:endParaRPr lang="en-US" dirty="0"/>
          </a:p>
        </p:txBody>
      </p:sp>
      <p:pic>
        <p:nvPicPr>
          <p:cNvPr id="4" name="Picture 3" descr="fing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32" y="3502250"/>
            <a:ext cx="1043446" cy="115162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59225" y="1966383"/>
            <a:ext cx="2366207" cy="40279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6396" y="2225692"/>
            <a:ext cx="1775202" cy="32361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995" y="2225695"/>
            <a:ext cx="1775200" cy="3236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164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688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21200" y="5607050"/>
            <a:ext cx="95250" cy="95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736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26000" y="5607050"/>
            <a:ext cx="95250" cy="9525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1736</TotalTime>
  <Words>1048</Words>
  <Application>Microsoft Macintosh PowerPoint</Application>
  <PresentationFormat>On-screen Show (4:3)</PresentationFormat>
  <Paragraphs>213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Orbit</vt:lpstr>
      <vt:lpstr>iOS UX Stuff You Can See</vt:lpstr>
      <vt:lpstr>Shameless Plug</vt:lpstr>
      <vt:lpstr>Agenda</vt:lpstr>
      <vt:lpstr>Ground Rules</vt:lpstr>
      <vt:lpstr>UIScrollView</vt:lpstr>
      <vt:lpstr>UIScrollView</vt:lpstr>
      <vt:lpstr>UIScrollView</vt:lpstr>
      <vt:lpstr>UIScrollView</vt:lpstr>
      <vt:lpstr>UIPageControl</vt:lpstr>
      <vt:lpstr>UIPageControl</vt:lpstr>
      <vt:lpstr>UIPageControl</vt:lpstr>
      <vt:lpstr>UIPageControl</vt:lpstr>
      <vt:lpstr>DEMO</vt:lpstr>
      <vt:lpstr>UIWebView</vt:lpstr>
      <vt:lpstr>UIWebView</vt:lpstr>
      <vt:lpstr>DEMO</vt:lpstr>
      <vt:lpstr>MKMapView</vt:lpstr>
      <vt:lpstr>MKMapView</vt:lpstr>
      <vt:lpstr>Annotations</vt:lpstr>
      <vt:lpstr>Touching a Map View</vt:lpstr>
      <vt:lpstr>DEMO </vt:lpstr>
      <vt:lpstr>Custom Views</vt:lpstr>
      <vt:lpstr>Custom Views</vt:lpstr>
      <vt:lpstr>Drawing In a Custom UIView</vt:lpstr>
      <vt:lpstr>Other CGContext* Functions</vt:lpstr>
      <vt:lpstr>DEMO</vt:lpstr>
      <vt:lpstr>Animating Views</vt:lpstr>
      <vt:lpstr>Animation Properties</vt:lpstr>
      <vt:lpstr>View Transitions</vt:lpstr>
      <vt:lpstr>DEMO </vt:lpstr>
      <vt:lpstr>Core Text</vt:lpstr>
      <vt:lpstr>Core Text</vt:lpstr>
      <vt:lpstr>Core Text</vt:lpstr>
      <vt:lpstr>DEMO </vt:lpstr>
      <vt:lpstr>Appearance APIs</vt:lpstr>
      <vt:lpstr>iPad UIs</vt:lpstr>
      <vt:lpstr>DEMO </vt:lpstr>
      <vt:lpstr>QUESTIONS? </vt:lpstr>
    </vt:vector>
  </TitlesOfParts>
  <Company>Douglas Starnes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UX – Stuff You Can See</dc:title>
  <dc:creator>Douglas Starnes</dc:creator>
  <cp:lastModifiedBy>Douglas Starnes</cp:lastModifiedBy>
  <cp:revision>45</cp:revision>
  <dcterms:created xsi:type="dcterms:W3CDTF">2012-08-19T23:59:26Z</dcterms:created>
  <dcterms:modified xsi:type="dcterms:W3CDTF">2012-08-30T03:00:02Z</dcterms:modified>
</cp:coreProperties>
</file>