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59" r:id="rId5"/>
    <p:sldId id="269" r:id="rId6"/>
    <p:sldId id="260" r:id="rId7"/>
    <p:sldId id="266" r:id="rId8"/>
    <p:sldId id="265" r:id="rId9"/>
    <p:sldId id="264" r:id="rId10"/>
    <p:sldId id="267" r:id="rId11"/>
    <p:sldId id="270" r:id="rId12"/>
    <p:sldId id="271" r:id="rId13"/>
    <p:sldId id="283" r:id="rId14"/>
    <p:sldId id="281" r:id="rId15"/>
    <p:sldId id="284" r:id="rId16"/>
    <p:sldId id="289" r:id="rId17"/>
    <p:sldId id="287" r:id="rId18"/>
    <p:sldId id="272" r:id="rId19"/>
    <p:sldId id="286" r:id="rId20"/>
    <p:sldId id="290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73" r:id="rId29"/>
    <p:sldId id="274" r:id="rId30"/>
    <p:sldId id="282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UX</a:t>
            </a:r>
            <a:br>
              <a:rPr lang="en-US" dirty="0" smtClean="0"/>
            </a:br>
            <a:r>
              <a:rPr lang="en-US" dirty="0" smtClean="0"/>
              <a:t>Stuff You Can’t 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Douglas Starnes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August 30,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Accelerometer – Updating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6"/>
            <a:ext cx="7315200" cy="50419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be useful, the accelerometer events must be triggered often – perhaps 60 per second</a:t>
            </a:r>
          </a:p>
          <a:p>
            <a:r>
              <a:rPr lang="en-US" sz="2800" dirty="0" smtClean="0"/>
              <a:t>If the handler for the events runs on the main/UI thread, the interface will be sluggish</a:t>
            </a:r>
          </a:p>
          <a:p>
            <a:r>
              <a:rPr lang="en-US" sz="2800" dirty="0" smtClean="0"/>
              <a:t>If you need to update the UI from the accelerometer event handler, use </a:t>
            </a:r>
            <a:r>
              <a:rPr lang="en-US" sz="2800" dirty="0" err="1" smtClean="0"/>
              <a:t>UIView:performSelectorOnMainThread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623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Core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with </a:t>
            </a:r>
            <a:r>
              <a:rPr lang="en-US" sz="2800" dirty="0" err="1" smtClean="0"/>
              <a:t>CoreLocation.framework</a:t>
            </a:r>
            <a:endParaRPr lang="en-US" sz="2800" dirty="0" smtClean="0"/>
          </a:p>
          <a:p>
            <a:r>
              <a:rPr lang="en-US" sz="2800" dirty="0" smtClean="0"/>
              <a:t>Main class is </a:t>
            </a:r>
            <a:r>
              <a:rPr lang="en-US" sz="2800" dirty="0" err="1" smtClean="0"/>
              <a:t>CLLocationManager</a:t>
            </a:r>
            <a:endParaRPr lang="en-US" sz="2800" dirty="0" smtClean="0"/>
          </a:p>
          <a:p>
            <a:pPr lvl="1"/>
            <a:r>
              <a:rPr lang="en-US" sz="2600" dirty="0" smtClean="0"/>
              <a:t>Delegate of </a:t>
            </a:r>
            <a:r>
              <a:rPr lang="en-US" sz="2600" dirty="0" err="1" smtClean="0"/>
              <a:t>CLLocationManagerDelegate</a:t>
            </a:r>
            <a:endParaRPr lang="en-US" sz="2600" dirty="0" smtClean="0"/>
          </a:p>
          <a:p>
            <a:r>
              <a:rPr lang="en-US" sz="2800" dirty="0" smtClean="0"/>
              <a:t>Set the accuracy</a:t>
            </a:r>
          </a:p>
          <a:p>
            <a:pPr lvl="1"/>
            <a:r>
              <a:rPr lang="en-US" sz="2600" dirty="0" smtClean="0"/>
              <a:t>Don’t use a more precise accuracy than you need!</a:t>
            </a:r>
          </a:p>
          <a:p>
            <a:pPr lvl="2"/>
            <a:r>
              <a:rPr lang="en-US" sz="1500" dirty="0" err="1" smtClean="0"/>
              <a:t>kCLLocationAccuracyBest</a:t>
            </a:r>
            <a:endParaRPr lang="en-US" sz="1500" dirty="0"/>
          </a:p>
          <a:p>
            <a:pPr lvl="2"/>
            <a:r>
              <a:rPr lang="en-US" sz="1500" dirty="0" err="1"/>
              <a:t>kCLLocationAccuracyNearestTenMeters</a:t>
            </a:r>
            <a:endParaRPr lang="en-US" sz="1500" dirty="0"/>
          </a:p>
          <a:p>
            <a:pPr lvl="2"/>
            <a:r>
              <a:rPr lang="en-US" sz="1500" dirty="0" err="1"/>
              <a:t>kCLLocationAccuracyHundredMeters</a:t>
            </a:r>
            <a:endParaRPr lang="en-US" sz="1500" dirty="0"/>
          </a:p>
          <a:p>
            <a:pPr lvl="2"/>
            <a:r>
              <a:rPr lang="en-US" sz="1500" dirty="0" err="1"/>
              <a:t>kCLLocationAccuracyKilometer</a:t>
            </a:r>
            <a:endParaRPr lang="en-US" sz="1500" dirty="0"/>
          </a:p>
          <a:p>
            <a:pPr lvl="2"/>
            <a:r>
              <a:rPr lang="en-US" sz="1500" dirty="0" err="1"/>
              <a:t>kCLLocationAccuracyThreeKilometers</a:t>
            </a:r>
            <a:endParaRPr lang="en-US" sz="1500" dirty="0" smtClean="0"/>
          </a:p>
        </p:txBody>
      </p:sp>
      <p:sp>
        <p:nvSpPr>
          <p:cNvPr id="4" name="Left Arrow Callout 3"/>
          <p:cNvSpPr/>
          <p:nvPr/>
        </p:nvSpPr>
        <p:spPr>
          <a:xfrm>
            <a:off x="3987378" y="4041748"/>
            <a:ext cx="2676459" cy="1611237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a lot of battery!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Core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Finding the current location</a:t>
            </a:r>
          </a:p>
          <a:p>
            <a:pPr lvl="1"/>
            <a:r>
              <a:rPr lang="en-US" sz="2600" dirty="0" err="1" smtClean="0"/>
              <a:t>startUpdatingLocation</a:t>
            </a:r>
            <a:r>
              <a:rPr lang="en-US" sz="2600" dirty="0" smtClean="0"/>
              <a:t>/</a:t>
            </a:r>
            <a:r>
              <a:rPr lang="en-US" sz="2600" dirty="0" err="1" smtClean="0"/>
              <a:t>stopUpdatingLocation</a:t>
            </a:r>
            <a:r>
              <a:rPr lang="en-US" sz="2600" dirty="0" smtClean="0"/>
              <a:t> on </a:t>
            </a:r>
            <a:r>
              <a:rPr lang="en-US" sz="2600" dirty="0" err="1" smtClean="0"/>
              <a:t>CLLocationManager</a:t>
            </a:r>
            <a:endParaRPr lang="en-US" sz="2600" dirty="0" smtClean="0"/>
          </a:p>
          <a:p>
            <a:pPr lvl="1"/>
            <a:r>
              <a:rPr lang="en-US" sz="2000" dirty="0" err="1" smtClean="0"/>
              <a:t>locationManager:didUpdateToLocation:fromLocation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newLocation</a:t>
            </a:r>
            <a:r>
              <a:rPr lang="en-US" sz="2000" dirty="0" smtClean="0"/>
              <a:t> is a </a:t>
            </a:r>
            <a:r>
              <a:rPr lang="en-US" sz="2000" dirty="0" err="1" smtClean="0"/>
              <a:t>CLLocation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CLLocation</a:t>
            </a:r>
            <a:r>
              <a:rPr lang="en-US" sz="2000" dirty="0" smtClean="0"/>
              <a:t> coordinate property is a CLLocationCoordinate2D which is what </a:t>
            </a:r>
            <a:r>
              <a:rPr lang="en-US" sz="2000" dirty="0" err="1" smtClean="0"/>
              <a:t>MKAnnotation</a:t>
            </a:r>
            <a:r>
              <a:rPr lang="en-US" sz="2000" dirty="0" smtClean="0"/>
              <a:t> wants</a:t>
            </a:r>
          </a:p>
          <a:p>
            <a:r>
              <a:rPr lang="en-US" sz="2200" dirty="0" smtClean="0"/>
              <a:t>The rest we saw this morning</a:t>
            </a:r>
          </a:p>
          <a:p>
            <a:r>
              <a:rPr lang="en-US" sz="2200" dirty="0" smtClean="0"/>
              <a:t>When running </a:t>
            </a:r>
            <a:r>
              <a:rPr lang="en-US" sz="2200" dirty="0" err="1" smtClean="0"/>
              <a:t>CoreLocation</a:t>
            </a:r>
            <a:r>
              <a:rPr lang="en-US" sz="2200" dirty="0" smtClean="0"/>
              <a:t> code on the emulator, it acts like it is at Apple’s HQ</a:t>
            </a:r>
          </a:p>
          <a:p>
            <a:r>
              <a:rPr lang="en-US" sz="2200" dirty="0" smtClean="0"/>
              <a:t>Test on the device for a better experience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6787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5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Gesture recognizers make your life easy!</a:t>
            </a:r>
          </a:p>
          <a:p>
            <a:pPr lvl="1"/>
            <a:r>
              <a:rPr lang="en-US" sz="2600" dirty="0" smtClean="0"/>
              <a:t>Tap (touch and release)</a:t>
            </a:r>
          </a:p>
          <a:p>
            <a:pPr lvl="1"/>
            <a:r>
              <a:rPr lang="en-US" sz="2600" dirty="0" smtClean="0"/>
              <a:t>Long Tap (touch and hold)</a:t>
            </a:r>
          </a:p>
          <a:p>
            <a:pPr lvl="1"/>
            <a:r>
              <a:rPr lang="en-US" sz="2600" dirty="0" smtClean="0"/>
              <a:t>Pan (touch and drag)</a:t>
            </a:r>
          </a:p>
          <a:p>
            <a:pPr lvl="1"/>
            <a:r>
              <a:rPr lang="en-US" sz="2600" dirty="0" smtClean="0"/>
              <a:t>Swipe (quick pan?)</a:t>
            </a:r>
          </a:p>
          <a:p>
            <a:pPr lvl="1"/>
            <a:r>
              <a:rPr lang="en-US" sz="2600" dirty="0" smtClean="0"/>
              <a:t>Pinch (moving two fingers closer or further)</a:t>
            </a:r>
          </a:p>
          <a:p>
            <a:pPr lvl="1"/>
            <a:r>
              <a:rPr lang="en-US" sz="2600" dirty="0" smtClean="0"/>
              <a:t>Rotation (rotating two fingers around a point)</a:t>
            </a:r>
          </a:p>
          <a:p>
            <a:r>
              <a:rPr lang="en-US" sz="2800" dirty="0" smtClean="0"/>
              <a:t>We looked briefly at </a:t>
            </a:r>
            <a:r>
              <a:rPr lang="en-US" sz="2800" dirty="0" err="1" smtClean="0"/>
              <a:t>UITapGestureRecognizer</a:t>
            </a:r>
            <a:r>
              <a:rPr lang="en-US" sz="2800" dirty="0" smtClean="0"/>
              <a:t> this morning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536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NSUserDefaults</a:t>
            </a:r>
            <a:r>
              <a:rPr lang="en-US" sz="2800" dirty="0" smtClean="0"/>
              <a:t> is key-value storage for custom settings for an application</a:t>
            </a:r>
          </a:p>
          <a:p>
            <a:r>
              <a:rPr lang="en-US" sz="2800" dirty="0" smtClean="0"/>
              <a:t>There is a shared instance of </a:t>
            </a:r>
            <a:r>
              <a:rPr lang="en-US" sz="2800" dirty="0" err="1" smtClean="0"/>
              <a:t>NSUserDefaults</a:t>
            </a:r>
            <a:r>
              <a:rPr lang="en-US" sz="2800" dirty="0" smtClean="0"/>
              <a:t> that can be accessed through the class method </a:t>
            </a:r>
            <a:r>
              <a:rPr lang="en-US" sz="2800" dirty="0" err="1" smtClean="0"/>
              <a:t>standardUserDefaults</a:t>
            </a:r>
            <a:endParaRPr lang="en-US" sz="2800" dirty="0" smtClean="0"/>
          </a:p>
          <a:p>
            <a:r>
              <a:rPr lang="en-US" sz="2800" dirty="0" smtClean="0"/>
              <a:t>The application can then set and get values for keys in </a:t>
            </a:r>
            <a:r>
              <a:rPr lang="en-US" sz="2800" dirty="0" err="1" smtClean="0"/>
              <a:t>NSUserDefaults</a:t>
            </a:r>
            <a:endParaRPr lang="en-US" sz="2800" dirty="0" smtClean="0"/>
          </a:p>
          <a:p>
            <a:r>
              <a:rPr lang="en-US" sz="2800" dirty="0" smtClean="0"/>
              <a:t>Methods for data types</a:t>
            </a:r>
          </a:p>
        </p:txBody>
      </p:sp>
    </p:spTree>
    <p:extLst>
      <p:ext uri="{BB962C8B-B14F-4D97-AF65-F5344CB8AC3E}">
        <p14:creationId xmlns:p14="http://schemas.microsoft.com/office/powerpoint/2010/main" val="243572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Create a new instance of a gesture recognizer</a:t>
            </a:r>
          </a:p>
          <a:p>
            <a:pPr lvl="1"/>
            <a:r>
              <a:rPr lang="en-US" sz="2600" dirty="0" smtClean="0"/>
              <a:t>Identify a target to respond to the gesture and an action to </a:t>
            </a:r>
            <a:r>
              <a:rPr lang="en-US" sz="2600" dirty="0" smtClean="0"/>
              <a:t>handle the gesture</a:t>
            </a:r>
          </a:p>
          <a:p>
            <a:pPr lvl="1"/>
            <a:r>
              <a:rPr lang="en-US" sz="2600" dirty="0" smtClean="0"/>
              <a:t>Each gesture recognizer has different properties and/or methods</a:t>
            </a:r>
          </a:p>
          <a:p>
            <a:pPr lvl="2"/>
            <a:r>
              <a:rPr lang="en-US" sz="2600" dirty="0" err="1" smtClean="0"/>
              <a:t>UITapGestureRecognizer</a:t>
            </a:r>
            <a:endParaRPr lang="en-US" sz="2600" dirty="0" smtClean="0"/>
          </a:p>
          <a:p>
            <a:pPr lvl="3"/>
            <a:r>
              <a:rPr lang="en-US" sz="2200" dirty="0" smtClean="0"/>
              <a:t>number of taps required</a:t>
            </a:r>
          </a:p>
          <a:p>
            <a:pPr lvl="3"/>
            <a:r>
              <a:rPr lang="en-US" sz="2200" dirty="0" smtClean="0"/>
              <a:t>number of touches required</a:t>
            </a:r>
          </a:p>
          <a:p>
            <a:pPr lvl="2"/>
            <a:r>
              <a:rPr lang="en-US" sz="2600" dirty="0" err="1" smtClean="0"/>
              <a:t>UIPanGestureRecognizer</a:t>
            </a:r>
            <a:endParaRPr lang="en-US" sz="2600" dirty="0" smtClean="0"/>
          </a:p>
          <a:p>
            <a:pPr lvl="3"/>
            <a:r>
              <a:rPr lang="en-US" sz="2400" dirty="0" smtClean="0"/>
              <a:t>translation</a:t>
            </a:r>
          </a:p>
          <a:p>
            <a:pPr lvl="3"/>
            <a:r>
              <a:rPr lang="en-US" sz="2400" dirty="0" smtClean="0"/>
              <a:t>velocity</a:t>
            </a:r>
            <a:endParaRPr lang="en-US" sz="24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3569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Gesture State:</a:t>
            </a:r>
          </a:p>
          <a:p>
            <a:pPr lvl="1"/>
            <a:r>
              <a:rPr lang="en-US" sz="2600" dirty="0" smtClean="0"/>
              <a:t>There are two types of gestures</a:t>
            </a:r>
          </a:p>
          <a:p>
            <a:pPr lvl="2"/>
            <a:r>
              <a:rPr lang="en-US" sz="2400" dirty="0" smtClean="0"/>
              <a:t>discrete – sends only one event</a:t>
            </a:r>
          </a:p>
          <a:p>
            <a:pPr lvl="3"/>
            <a:r>
              <a:rPr lang="en-US" sz="2200" dirty="0" smtClean="0"/>
              <a:t>tap</a:t>
            </a:r>
          </a:p>
          <a:p>
            <a:pPr lvl="2"/>
            <a:r>
              <a:rPr lang="en-US" sz="2600" dirty="0" smtClean="0"/>
              <a:t>continuous – sends a stream of events</a:t>
            </a:r>
          </a:p>
          <a:p>
            <a:pPr lvl="3"/>
            <a:r>
              <a:rPr lang="en-US" sz="2400" dirty="0" smtClean="0"/>
              <a:t>long press, swipe, pan and the rest</a:t>
            </a:r>
            <a:endParaRPr lang="en-US" sz="2400" dirty="0"/>
          </a:p>
          <a:p>
            <a:pPr lvl="1"/>
            <a:r>
              <a:rPr lang="en-US" sz="2800" dirty="0" smtClean="0"/>
              <a:t>Final states</a:t>
            </a:r>
          </a:p>
          <a:p>
            <a:pPr lvl="2"/>
            <a:r>
              <a:rPr lang="en-US" sz="2600" dirty="0" err="1" smtClean="0"/>
              <a:t>UIGestureRecognizerStateRecognized</a:t>
            </a:r>
            <a:endParaRPr lang="en-US" sz="2600" dirty="0" smtClean="0"/>
          </a:p>
          <a:p>
            <a:pPr lvl="2"/>
            <a:r>
              <a:rPr lang="en-US" sz="2600" dirty="0" err="1" smtClean="0"/>
              <a:t>UIGestureRecognizerStateEnded</a:t>
            </a:r>
            <a:endParaRPr lang="en-US" sz="2600" dirty="0" smtClean="0"/>
          </a:p>
          <a:p>
            <a:pPr lvl="2"/>
            <a:r>
              <a:rPr lang="en-US" sz="2600" dirty="0" smtClean="0"/>
              <a:t>The two are equivalent</a:t>
            </a:r>
          </a:p>
          <a:p>
            <a:pPr lvl="1"/>
            <a:r>
              <a:rPr lang="en-US" sz="2800" dirty="0" smtClean="0"/>
              <a:t>If the gesture cannot be recognized, the state will be </a:t>
            </a:r>
            <a:r>
              <a:rPr lang="en-US" sz="2800" dirty="0" err="1" smtClean="0"/>
              <a:t>UIGestureRecognizerStateFailed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874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92036"/>
            <a:ext cx="7315200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This morning we looked at user interface techniques.  This session will look at how to interact with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Blocks are close to anonymous functions</a:t>
            </a:r>
          </a:p>
          <a:p>
            <a:r>
              <a:rPr lang="en-US" sz="2800" dirty="0" smtClean="0"/>
              <a:t>A block is indicated by a caret (^)</a:t>
            </a:r>
          </a:p>
          <a:p>
            <a:r>
              <a:rPr lang="en-US" sz="2800" dirty="0" smtClean="0"/>
              <a:t>Blocks can be passed as arguments</a:t>
            </a:r>
          </a:p>
          <a:p>
            <a:r>
              <a:rPr lang="en-US" sz="2800" dirty="0" smtClean="0"/>
              <a:t>Blocks can be stored in variable</a:t>
            </a:r>
          </a:p>
          <a:p>
            <a:r>
              <a:rPr lang="en-US" sz="2800" dirty="0" smtClean="0"/>
              <a:t>We saw blocks this morning when working with </a:t>
            </a:r>
            <a:r>
              <a:rPr lang="en-US" sz="2800" dirty="0" err="1" smtClean="0"/>
              <a:t>UIView</a:t>
            </a:r>
            <a:r>
              <a:rPr lang="en-US" sz="2800" dirty="0" smtClean="0"/>
              <a:t> animations</a:t>
            </a:r>
          </a:p>
          <a:p>
            <a:r>
              <a:rPr lang="en-US" sz="2800" dirty="0" smtClean="0"/>
              <a:t>Blocks are one of the most important concepts in multitasking for </a:t>
            </a:r>
            <a:r>
              <a:rPr lang="en-US" sz="2800" dirty="0" err="1" smtClean="0"/>
              <a:t>iOS</a:t>
            </a:r>
            <a:endParaRPr lang="en-US" sz="2800" dirty="0" smtClean="0"/>
          </a:p>
          <a:p>
            <a:pPr marL="4572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241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NSArray</a:t>
            </a:r>
            <a:r>
              <a:rPr lang="en-US" sz="2800" dirty="0" smtClean="0"/>
              <a:t> has a method which sorts the </a:t>
            </a:r>
            <a:r>
              <a:rPr lang="en-US" sz="2800" dirty="0" smtClean="0"/>
              <a:t>items in the array</a:t>
            </a:r>
          </a:p>
          <a:p>
            <a:r>
              <a:rPr lang="en-US" sz="2800" dirty="0" err="1" smtClean="0"/>
              <a:t>NSArray</a:t>
            </a:r>
            <a:r>
              <a:rPr lang="en-US" sz="2800" dirty="0" smtClean="0"/>
              <a:t> contains items of type id so how does it know how to sort the items?</a:t>
            </a:r>
          </a:p>
          <a:p>
            <a:r>
              <a:rPr lang="en-US" sz="2800" dirty="0" smtClean="0"/>
              <a:t>Pass it a block that implements the logic</a:t>
            </a:r>
          </a:p>
          <a:p>
            <a:r>
              <a:rPr lang="en-US" sz="2800" dirty="0" smtClean="0"/>
              <a:t>Can pass different blocks for different types or sort methods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852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8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Grand Central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Mechanism for multitasking on </a:t>
            </a:r>
            <a:r>
              <a:rPr lang="en-US" sz="2800" dirty="0" err="1" smtClean="0"/>
              <a:t>iOS</a:t>
            </a:r>
            <a:r>
              <a:rPr lang="en-US" sz="2800" dirty="0" smtClean="0"/>
              <a:t> 4 and up as well as OS X 10.6 and up</a:t>
            </a:r>
          </a:p>
          <a:p>
            <a:r>
              <a:rPr lang="en-US" sz="2800" dirty="0" smtClean="0"/>
              <a:t>The central concepts are task and queues</a:t>
            </a:r>
          </a:p>
          <a:p>
            <a:r>
              <a:rPr lang="en-US" sz="2800" dirty="0" smtClean="0"/>
              <a:t>Tasks are represented using blocks</a:t>
            </a:r>
          </a:p>
          <a:p>
            <a:r>
              <a:rPr lang="en-US" sz="2800" dirty="0" smtClean="0"/>
              <a:t>Tasks are placed in dispatch queues </a:t>
            </a:r>
          </a:p>
          <a:p>
            <a:pPr lvl="1"/>
            <a:r>
              <a:rPr lang="en-US" sz="2600" dirty="0" smtClean="0"/>
              <a:t>Main dispatch queue is the application’s main (UI) thread</a:t>
            </a:r>
          </a:p>
          <a:p>
            <a:pPr lvl="1"/>
            <a:r>
              <a:rPr lang="en-US" sz="2600" dirty="0" smtClean="0"/>
              <a:t>Concurrent queues are processed separate from the main queues</a:t>
            </a:r>
          </a:p>
          <a:p>
            <a:pPr lvl="1"/>
            <a:r>
              <a:rPr lang="en-US" sz="2600" dirty="0" smtClean="0"/>
              <a:t>Tasks in the concurrent queues may run concurrently and can finish in any order</a:t>
            </a:r>
          </a:p>
          <a:p>
            <a:pPr lvl="1"/>
            <a:r>
              <a:rPr lang="en-US" sz="2600" dirty="0" smtClean="0"/>
              <a:t>Serial queues execute tasks in the order they were added (FIFO)</a:t>
            </a:r>
          </a:p>
          <a:p>
            <a:pPr lvl="1"/>
            <a:r>
              <a:rPr lang="en-US" sz="2600" dirty="0" smtClean="0"/>
              <a:t>Main dispatch queue is also a serial queue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2812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Grand Central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To get a concurrent queue</a:t>
            </a:r>
          </a:p>
          <a:p>
            <a:pPr lvl="1"/>
            <a:r>
              <a:rPr lang="en-US" sz="2400" dirty="0" err="1" smtClean="0"/>
              <a:t>dispatch_get_global_queue</a:t>
            </a:r>
            <a:r>
              <a:rPr lang="en-US" sz="2400" dirty="0" smtClean="0"/>
              <a:t>(priority, flags)</a:t>
            </a:r>
          </a:p>
          <a:p>
            <a:pPr lvl="1"/>
            <a:r>
              <a:rPr lang="en-US" sz="2400" dirty="0" smtClean="0"/>
              <a:t>priority and flags can be 0 for our purposes</a:t>
            </a:r>
          </a:p>
          <a:p>
            <a:r>
              <a:rPr lang="en-US" sz="2600" dirty="0" smtClean="0"/>
              <a:t>To get the main queue</a:t>
            </a:r>
          </a:p>
          <a:p>
            <a:pPr lvl="1"/>
            <a:r>
              <a:rPr lang="en-US" sz="2400" dirty="0" err="1" smtClean="0"/>
              <a:t>dispatch_get_main_queue</a:t>
            </a:r>
            <a:r>
              <a:rPr lang="en-US" sz="2400" dirty="0" smtClean="0"/>
              <a:t>()</a:t>
            </a:r>
          </a:p>
          <a:p>
            <a:r>
              <a:rPr lang="en-US" sz="2600" dirty="0" smtClean="0"/>
              <a:t>Send a task to a queue</a:t>
            </a:r>
          </a:p>
          <a:p>
            <a:pPr lvl="1"/>
            <a:r>
              <a:rPr lang="en-US" sz="2400" dirty="0" err="1" smtClean="0"/>
              <a:t>dispatch_async</a:t>
            </a:r>
            <a:r>
              <a:rPr lang="en-US" sz="2400" dirty="0" smtClean="0"/>
              <a:t>(queue, block)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172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Grand Central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697166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Dispatch groups</a:t>
            </a:r>
          </a:p>
          <a:p>
            <a:pPr lvl="1"/>
            <a:r>
              <a:rPr lang="en-US" sz="2200" dirty="0" smtClean="0"/>
              <a:t>Add a set of tasks to a group and get a notification when all tasks in the group have completed</a:t>
            </a:r>
          </a:p>
          <a:p>
            <a:r>
              <a:rPr lang="en-US" sz="2400" dirty="0" err="1" smtClean="0"/>
              <a:t>dispatch_group</a:t>
            </a:r>
            <a:r>
              <a:rPr lang="en-US" sz="2400" dirty="0" err="1" smtClean="0"/>
              <a:t>_create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200" dirty="0" smtClean="0"/>
              <a:t>returns a </a:t>
            </a:r>
            <a:r>
              <a:rPr lang="en-US" sz="2200" dirty="0" err="1" smtClean="0"/>
              <a:t>dispatch_group_t</a:t>
            </a:r>
            <a:endParaRPr lang="en-US" sz="2200" dirty="0" smtClean="0"/>
          </a:p>
          <a:p>
            <a:r>
              <a:rPr lang="en-US" sz="2400" dirty="0" err="1" smtClean="0"/>
              <a:t>dispatch_group_async</a:t>
            </a:r>
            <a:r>
              <a:rPr lang="en-US" sz="2400" dirty="0" smtClean="0"/>
              <a:t>(group, queue, block)</a:t>
            </a:r>
          </a:p>
          <a:p>
            <a:pPr lvl="1"/>
            <a:r>
              <a:rPr lang="en-US" sz="2200" dirty="0" smtClean="0"/>
              <a:t>works like </a:t>
            </a:r>
            <a:r>
              <a:rPr lang="en-US" sz="2200" dirty="0" err="1" smtClean="0"/>
              <a:t>dispatch_async</a:t>
            </a:r>
            <a:r>
              <a:rPr lang="en-US" sz="2200" dirty="0" smtClean="0"/>
              <a:t> except with groups</a:t>
            </a:r>
          </a:p>
          <a:p>
            <a:r>
              <a:rPr lang="en-US" sz="2400" dirty="0" err="1" smtClean="0"/>
              <a:t>dispatch_group_notify</a:t>
            </a:r>
            <a:r>
              <a:rPr lang="en-US" sz="2400" dirty="0" smtClean="0"/>
              <a:t>(group, queue, block)</a:t>
            </a:r>
          </a:p>
          <a:p>
            <a:pPr lvl="1"/>
            <a:r>
              <a:rPr lang="en-US" sz="2200" dirty="0" smtClean="0"/>
              <a:t>the task in the block will be executed when all the tasks in the group are done</a:t>
            </a:r>
          </a:p>
          <a:p>
            <a:pPr lvl="1"/>
            <a:r>
              <a:rPr lang="en-US" sz="2200" dirty="0" smtClean="0"/>
              <a:t>the task in the block is submitted to queue after all of the tasks in the group are done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4863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Grand Central 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The 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8229600" cy="469716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Time Between Charges (from </a:t>
            </a:r>
            <a:r>
              <a:rPr lang="en-US" sz="2800" dirty="0" err="1" smtClean="0"/>
              <a:t>apple.com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Standby time: up to 200 hours</a:t>
            </a:r>
          </a:p>
          <a:p>
            <a:pPr lvl="1"/>
            <a:r>
              <a:rPr lang="en-US" sz="2600" dirty="0" smtClean="0"/>
              <a:t>Audio playback: up to 40 hours</a:t>
            </a:r>
          </a:p>
          <a:p>
            <a:pPr lvl="1"/>
            <a:r>
              <a:rPr lang="en-US" sz="2600" dirty="0" smtClean="0"/>
              <a:t>Video playback: up to 10 hours</a:t>
            </a:r>
          </a:p>
          <a:p>
            <a:pPr lvl="1"/>
            <a:r>
              <a:rPr lang="en-US" sz="2600" dirty="0" smtClean="0"/>
              <a:t>Internet use: up to 6 hours on 3G</a:t>
            </a:r>
          </a:p>
          <a:p>
            <a:r>
              <a:rPr lang="en-US" sz="2800" dirty="0" smtClean="0"/>
              <a:t>User is warned before accessing location or allowing push notifications</a:t>
            </a:r>
          </a:p>
          <a:p>
            <a:pPr lvl="1"/>
            <a:r>
              <a:rPr lang="en-US" sz="2600" dirty="0" smtClean="0"/>
              <a:t>Is this just a security precaution?</a:t>
            </a:r>
          </a:p>
          <a:p>
            <a:r>
              <a:rPr lang="en-US" sz="2800" dirty="0" smtClean="0"/>
              <a:t>Playing a game with lots of touch gestures consumes a lot of battery charge</a:t>
            </a:r>
          </a:p>
        </p:txBody>
      </p:sp>
    </p:spTree>
    <p:extLst>
      <p:ext uri="{BB962C8B-B14F-4D97-AF65-F5344CB8AC3E}">
        <p14:creationId xmlns:p14="http://schemas.microsoft.com/office/powerpoint/2010/main" val="302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915824"/>
            <a:ext cx="7315200" cy="2595025"/>
          </a:xfrm>
        </p:spPr>
        <p:txBody>
          <a:bodyPr/>
          <a:lstStyle/>
          <a:p>
            <a:r>
              <a:rPr lang="en-US" dirty="0" smtClean="0"/>
              <a:t>Everything presented today is a battery hog.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4565730"/>
            <a:ext cx="7315200" cy="1144632"/>
          </a:xfrm>
        </p:spPr>
        <p:txBody>
          <a:bodyPr/>
          <a:lstStyle/>
          <a:p>
            <a:r>
              <a:rPr lang="en-US" dirty="0" smtClean="0"/>
              <a:t>Battery life is part of the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2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493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Camera</a:t>
            </a:r>
          </a:p>
          <a:p>
            <a:r>
              <a:rPr lang="en-US" sz="2800" dirty="0" smtClean="0"/>
              <a:t>Accelerometer</a:t>
            </a:r>
          </a:p>
          <a:p>
            <a:r>
              <a:rPr lang="en-US" sz="2800" dirty="0" smtClean="0"/>
              <a:t>GPS/</a:t>
            </a:r>
            <a:r>
              <a:rPr lang="en-US" sz="2800" dirty="0" err="1" smtClean="0"/>
              <a:t>CoreLocation</a:t>
            </a:r>
            <a:endParaRPr lang="en-US" sz="2800" dirty="0" smtClean="0"/>
          </a:p>
          <a:p>
            <a:r>
              <a:rPr lang="en-US" sz="2800" dirty="0" smtClean="0"/>
              <a:t>User Settings</a:t>
            </a:r>
            <a:endParaRPr lang="en-US" sz="2800" dirty="0" smtClean="0"/>
          </a:p>
          <a:p>
            <a:r>
              <a:rPr lang="en-US" sz="2800" dirty="0" smtClean="0"/>
              <a:t>Gestures</a:t>
            </a:r>
          </a:p>
          <a:p>
            <a:r>
              <a:rPr lang="en-US" sz="2800" dirty="0" smtClean="0"/>
              <a:t>Blocks</a:t>
            </a:r>
            <a:endParaRPr lang="en-US" sz="2800" dirty="0" smtClean="0"/>
          </a:p>
          <a:p>
            <a:r>
              <a:rPr lang="en-US" sz="2800" dirty="0" smtClean="0"/>
              <a:t>Grand </a:t>
            </a:r>
            <a:r>
              <a:rPr lang="en-US" sz="2800" dirty="0" smtClean="0"/>
              <a:t>Central Dispatch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851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Inside the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/>
              <a:t>douglas.a.starnes@gmail.com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douglas@douglasstarnes.com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douglasstarnes.com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poweredbyaltnet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4933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Assuming some experience with </a:t>
            </a:r>
            <a:r>
              <a:rPr lang="en-US" sz="2800" dirty="0" err="1" smtClean="0"/>
              <a:t>iOS</a:t>
            </a:r>
            <a:r>
              <a:rPr lang="en-US" sz="2800" dirty="0" smtClean="0"/>
              <a:t> development</a:t>
            </a:r>
          </a:p>
          <a:p>
            <a:pPr lvl="1"/>
            <a:r>
              <a:rPr lang="en-US" sz="2600" dirty="0" smtClean="0"/>
              <a:t>Not </a:t>
            </a:r>
            <a:r>
              <a:rPr lang="en-US" sz="2600" dirty="0" err="1" smtClean="0"/>
              <a:t>iOS</a:t>
            </a:r>
            <a:r>
              <a:rPr lang="en-US" sz="2600" dirty="0" smtClean="0"/>
              <a:t>, Objective-C or </a:t>
            </a:r>
            <a:r>
              <a:rPr lang="en-US" sz="2600" dirty="0" err="1" smtClean="0"/>
              <a:t>Xcode</a:t>
            </a:r>
            <a:r>
              <a:rPr lang="en-US" sz="2600" dirty="0" smtClean="0"/>
              <a:t> </a:t>
            </a:r>
            <a:r>
              <a:rPr lang="en-US" sz="2600" dirty="0" smtClean="0"/>
              <a:t>101</a:t>
            </a:r>
          </a:p>
          <a:p>
            <a:pPr lvl="1"/>
            <a:r>
              <a:rPr lang="en-US" sz="2600" dirty="0"/>
              <a:t>Modern Objective-C syntax, ARC</a:t>
            </a:r>
            <a:r>
              <a:rPr lang="en-US" sz="2600"/>
              <a:t>, </a:t>
            </a:r>
            <a:r>
              <a:rPr lang="en-US" sz="2600" smtClean="0"/>
              <a:t>storyboards, </a:t>
            </a:r>
            <a:r>
              <a:rPr lang="en-US" sz="2600"/>
              <a:t>auto </a:t>
            </a:r>
            <a:r>
              <a:rPr lang="en-US" sz="2600"/>
              <a:t>synthesized </a:t>
            </a:r>
            <a:r>
              <a:rPr lang="en-US" sz="2600" smtClean="0"/>
              <a:t>properties</a:t>
            </a:r>
            <a:endParaRPr lang="en-US" sz="2600" dirty="0" smtClean="0"/>
          </a:p>
          <a:p>
            <a:r>
              <a:rPr lang="en-US" sz="2800" dirty="0" smtClean="0"/>
              <a:t>Assuming use of </a:t>
            </a:r>
            <a:r>
              <a:rPr lang="en-US" sz="2800" dirty="0" err="1" smtClean="0"/>
              <a:t>iOS</a:t>
            </a:r>
            <a:r>
              <a:rPr lang="en-US" sz="2800" dirty="0" smtClean="0"/>
              <a:t> 5 </a:t>
            </a:r>
          </a:p>
          <a:p>
            <a:r>
              <a:rPr lang="en-US" sz="2800" dirty="0" smtClean="0"/>
              <a:t>All </a:t>
            </a:r>
            <a:r>
              <a:rPr lang="en-US" sz="2800" dirty="0" smtClean="0"/>
              <a:t>techniques should </a:t>
            </a:r>
            <a:r>
              <a:rPr lang="en-US" sz="2800" dirty="0" smtClean="0"/>
              <a:t>apply across </a:t>
            </a:r>
            <a:r>
              <a:rPr lang="en-US" sz="2800" dirty="0" err="1" smtClean="0"/>
              <a:t>iOS</a:t>
            </a:r>
            <a:r>
              <a:rPr lang="en-US" sz="2800" dirty="0" smtClean="0"/>
              <a:t> devices</a:t>
            </a:r>
          </a:p>
          <a:p>
            <a:r>
              <a:rPr lang="en-US" sz="2800" dirty="0" smtClean="0"/>
              <a:t>Some </a:t>
            </a:r>
            <a:r>
              <a:rPr lang="en-US" sz="2800" dirty="0" smtClean="0"/>
              <a:t>overlap with this </a:t>
            </a:r>
            <a:r>
              <a:rPr lang="en-US" sz="2800" dirty="0" smtClean="0"/>
              <a:t>morning, but not much</a:t>
            </a:r>
          </a:p>
          <a:p>
            <a:r>
              <a:rPr lang="en-US" sz="2800" dirty="0" smtClean="0"/>
              <a:t>Mostly </a:t>
            </a:r>
            <a:r>
              <a:rPr lang="en-US" sz="2800" dirty="0" smtClean="0"/>
              <a:t>code</a:t>
            </a:r>
          </a:p>
          <a:p>
            <a:r>
              <a:rPr lang="en-US" sz="2800" dirty="0" smtClean="0"/>
              <a:t>Some demos require a device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967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14988"/>
            <a:ext cx="7315200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Above all, this stuff is pretty simple.  It’s how you use it in your app that 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7"/>
            <a:ext cx="7315200" cy="44933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UIImagePickerController</a:t>
            </a:r>
            <a:endParaRPr lang="en-US" sz="2800" dirty="0" smtClean="0"/>
          </a:p>
          <a:p>
            <a:pPr lvl="1"/>
            <a:r>
              <a:rPr lang="en-US" sz="2600" dirty="0" smtClean="0"/>
              <a:t>Select either media library or camera as the source</a:t>
            </a:r>
          </a:p>
          <a:p>
            <a:pPr lvl="1"/>
            <a:r>
              <a:rPr lang="en-US" sz="2600" dirty="0" smtClean="0"/>
              <a:t>Image picker does the rest as far as the UI</a:t>
            </a:r>
          </a:p>
          <a:p>
            <a:r>
              <a:rPr lang="en-US" sz="2800" dirty="0" err="1" smtClean="0"/>
              <a:t>UIImagePickerControllerDelegate</a:t>
            </a:r>
            <a:endParaRPr lang="en-US" sz="2800" dirty="0" smtClean="0"/>
          </a:p>
          <a:p>
            <a:pPr lvl="1"/>
            <a:r>
              <a:rPr lang="en-US" sz="2600" dirty="0" err="1" smtClean="0"/>
              <a:t>didFinishPickingMediaWithInfo</a:t>
            </a:r>
            <a:endParaRPr lang="en-US" sz="2600" dirty="0" smtClean="0"/>
          </a:p>
          <a:p>
            <a:pPr lvl="1"/>
            <a:r>
              <a:rPr lang="en-US" sz="2600" dirty="0" err="1" smtClean="0"/>
              <a:t>NSDictionary</a:t>
            </a:r>
            <a:r>
              <a:rPr lang="en-US" sz="2600" dirty="0" smtClean="0"/>
              <a:t> with data about the picture</a:t>
            </a:r>
          </a:p>
          <a:p>
            <a:pPr lvl="1"/>
            <a:r>
              <a:rPr lang="en-US" sz="2600" dirty="0" err="1" smtClean="0"/>
              <a:t>UIImagePickerControllerOriginalImage</a:t>
            </a:r>
            <a:endParaRPr lang="en-US" sz="2600" dirty="0" smtClean="0"/>
          </a:p>
          <a:p>
            <a:r>
              <a:rPr lang="en-US" sz="2800" dirty="0" smtClean="0"/>
              <a:t>Remember to dismiss the image picker!</a:t>
            </a:r>
          </a:p>
          <a:p>
            <a:r>
              <a:rPr lang="en-US" sz="2800" dirty="0" smtClean="0"/>
              <a:t>The framework requires that the delegate also conform to </a:t>
            </a:r>
            <a:r>
              <a:rPr lang="en-US" sz="2800" dirty="0" err="1" smtClean="0"/>
              <a:t>UINavigationControllerDelegate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297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6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056"/>
            <a:ext cx="7315200" cy="50419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Link with </a:t>
            </a:r>
            <a:r>
              <a:rPr lang="en-US" sz="2800" dirty="0" err="1" smtClean="0"/>
              <a:t>CoreMotion.Framework</a:t>
            </a:r>
            <a:endParaRPr lang="en-US" sz="2800" dirty="0" smtClean="0"/>
          </a:p>
          <a:p>
            <a:r>
              <a:rPr lang="en-US" sz="2800" dirty="0" smtClean="0"/>
              <a:t>Unlike other Core* frameworks, </a:t>
            </a:r>
            <a:r>
              <a:rPr lang="en-US" sz="2800" dirty="0" err="1" smtClean="0"/>
              <a:t>CoreMotion</a:t>
            </a:r>
            <a:r>
              <a:rPr lang="en-US" sz="2800" dirty="0" smtClean="0"/>
              <a:t> is an Objective-C API</a:t>
            </a:r>
          </a:p>
          <a:p>
            <a:r>
              <a:rPr lang="en-US" sz="2800" dirty="0" err="1" smtClean="0"/>
              <a:t>CMMotionManager</a:t>
            </a:r>
            <a:endParaRPr lang="en-US" sz="2800" dirty="0" smtClean="0"/>
          </a:p>
          <a:p>
            <a:pPr lvl="1"/>
            <a:r>
              <a:rPr lang="en-US" sz="2600" dirty="0" smtClean="0"/>
              <a:t>Write accelerometer data to an </a:t>
            </a:r>
            <a:r>
              <a:rPr lang="en-US" sz="2600" dirty="0" err="1" smtClean="0"/>
              <a:t>NSOperationQueue</a:t>
            </a:r>
            <a:endParaRPr lang="en-US" sz="2600" dirty="0" smtClean="0"/>
          </a:p>
          <a:p>
            <a:pPr lvl="1"/>
            <a:r>
              <a:rPr lang="en-US" sz="2600" dirty="0" smtClean="0"/>
              <a:t>Do not use the main queue!</a:t>
            </a:r>
          </a:p>
          <a:p>
            <a:pPr lvl="1"/>
            <a:r>
              <a:rPr lang="en-US" sz="2600" dirty="0" smtClean="0"/>
              <a:t>Start sending </a:t>
            </a:r>
            <a:r>
              <a:rPr lang="en-US" sz="2600" dirty="0" err="1" smtClean="0"/>
              <a:t>acclerometer</a:t>
            </a:r>
            <a:r>
              <a:rPr lang="en-US" sz="2600" dirty="0" smtClean="0"/>
              <a:t> updates to the queue and provide a block to handle the data</a:t>
            </a:r>
          </a:p>
          <a:p>
            <a:r>
              <a:rPr lang="en-US" sz="2800" dirty="0" err="1" smtClean="0"/>
              <a:t>CMAcceleration</a:t>
            </a:r>
            <a:endParaRPr lang="en-US" sz="2800" dirty="0" smtClean="0"/>
          </a:p>
          <a:p>
            <a:pPr lvl="1"/>
            <a:r>
              <a:rPr lang="en-US" sz="2600" dirty="0" smtClean="0"/>
              <a:t>Contains x, y and z values for the accelerometer events</a:t>
            </a:r>
          </a:p>
        </p:txBody>
      </p:sp>
    </p:spTree>
    <p:extLst>
      <p:ext uri="{BB962C8B-B14F-4D97-AF65-F5344CB8AC3E}">
        <p14:creationId xmlns:p14="http://schemas.microsoft.com/office/powerpoint/2010/main" val="123664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H="1">
            <a:off x="1584027" y="4191948"/>
            <a:ext cx="2881290" cy="0"/>
          </a:xfrm>
          <a:prstGeom prst="straightConnector1">
            <a:avLst/>
          </a:prstGeom>
          <a:ln w="57150" cmpd="sng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7933"/>
            <a:ext cx="7315200" cy="1154097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19231620">
            <a:off x="3400196" y="2539747"/>
            <a:ext cx="2143898" cy="34409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0310" y="6179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07763" y="19086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9087" y="3966318"/>
            <a:ext cx="46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5122" y="4007282"/>
            <a:ext cx="4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-Z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19231620">
            <a:off x="3502726" y="2802787"/>
            <a:ext cx="1783151" cy="2723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93339" y="2033871"/>
            <a:ext cx="47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00014" y="599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979" y="2250691"/>
            <a:ext cx="3236331" cy="3880204"/>
          </a:xfrm>
          <a:prstGeom prst="straightConnector1">
            <a:avLst/>
          </a:prstGeom>
          <a:ln w="57150" cmpd="sng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65317" y="4150984"/>
            <a:ext cx="2580872" cy="40964"/>
          </a:xfrm>
          <a:prstGeom prst="straightConnector1">
            <a:avLst/>
          </a:prstGeom>
          <a:ln w="57150" cmpd="sng"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50951" y="2403203"/>
            <a:ext cx="3842388" cy="3591146"/>
          </a:xfrm>
          <a:prstGeom prst="straightConnector1">
            <a:avLst/>
          </a:prstGeom>
          <a:ln w="57150" cmpd="sng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7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2194</TotalTime>
  <Words>1041</Words>
  <Application>Microsoft Macintosh PowerPoint</Application>
  <PresentationFormat>On-screen Show (4:3)</PresentationFormat>
  <Paragraphs>185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iOS UX Stuff You Can’t See</vt:lpstr>
      <vt:lpstr>This morning we looked at user interface techniques.  This session will look at how to interact with the device.</vt:lpstr>
      <vt:lpstr>Agenda</vt:lpstr>
      <vt:lpstr>Ground Rules</vt:lpstr>
      <vt:lpstr>Above all, this stuff is pretty simple.  It’s how you use it in your app that counts.</vt:lpstr>
      <vt:lpstr>Camera</vt:lpstr>
      <vt:lpstr>Demo</vt:lpstr>
      <vt:lpstr>Accelerometer</vt:lpstr>
      <vt:lpstr>Accelerometer</vt:lpstr>
      <vt:lpstr>Accelerometer – Updating the UI</vt:lpstr>
      <vt:lpstr>Demo</vt:lpstr>
      <vt:lpstr>Core Location</vt:lpstr>
      <vt:lpstr>Core Location</vt:lpstr>
      <vt:lpstr>DEMO</vt:lpstr>
      <vt:lpstr>Gestures</vt:lpstr>
      <vt:lpstr>User Settings</vt:lpstr>
      <vt:lpstr>DEMO</vt:lpstr>
      <vt:lpstr>Gestures</vt:lpstr>
      <vt:lpstr>Gestures</vt:lpstr>
      <vt:lpstr>DEMO</vt:lpstr>
      <vt:lpstr>Blocks</vt:lpstr>
      <vt:lpstr>Blocks</vt:lpstr>
      <vt:lpstr>DEMO</vt:lpstr>
      <vt:lpstr>Grand Central Dispatch</vt:lpstr>
      <vt:lpstr>Grand Central Dispatch</vt:lpstr>
      <vt:lpstr>Grand Central Dispatch</vt:lpstr>
      <vt:lpstr>DEMO</vt:lpstr>
      <vt:lpstr>The Moral of the Story</vt:lpstr>
      <vt:lpstr>Everything presented today is a battery hog.</vt:lpstr>
      <vt:lpstr>DEMO</vt:lpstr>
      <vt:lpstr>Questions?</vt:lpstr>
    </vt:vector>
  </TitlesOfParts>
  <Company>Douglas Starnes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UX Stuff You Can’t See</dc:title>
  <dc:creator>Douglas Starnes</dc:creator>
  <cp:lastModifiedBy>Douglas Starnes</cp:lastModifiedBy>
  <cp:revision>28</cp:revision>
  <dcterms:created xsi:type="dcterms:W3CDTF">2012-08-23T04:01:48Z</dcterms:created>
  <dcterms:modified xsi:type="dcterms:W3CDTF">2012-08-27T13:57:24Z</dcterms:modified>
</cp:coreProperties>
</file>