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70" r:id="rId13"/>
    <p:sldId id="267" r:id="rId14"/>
    <p:sldId id="265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E3623C88-F52A-CB4F-9C00-AF05790AA087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7335247-27D9-4C4C-B4CE-447514C4C44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 Starnes</a:t>
            </a:r>
          </a:p>
          <a:p>
            <a:r>
              <a:rPr lang="en-US" dirty="0" err="1" smtClean="0"/>
              <a:t>DevLink</a:t>
            </a:r>
            <a:endParaRPr lang="en-US" dirty="0" smtClean="0"/>
          </a:p>
          <a:p>
            <a:r>
              <a:rPr lang="en-US" dirty="0" smtClean="0"/>
              <a:t>August 28,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2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3" y="1672684"/>
            <a:ext cx="7332952" cy="269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b="1" dirty="0" smtClean="0">
                <a:latin typeface="Consolas"/>
                <a:cs typeface="Consolas"/>
              </a:rPr>
              <a:t>try:</a:t>
            </a:r>
            <a:r>
              <a:rPr lang="en-US" b="1" dirty="0">
                <a:latin typeface="Consolas"/>
                <a:cs typeface="Consolas"/>
              </a:rPr>
              <a:t/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this_might_raise_an_exception</a:t>
            </a:r>
            <a:r>
              <a:rPr lang="en-US" b="1" dirty="0" smtClean="0">
                <a:latin typeface="Consolas"/>
                <a:cs typeface="Consolas"/>
              </a:rPr>
              <a:t>()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except </a:t>
            </a:r>
            <a:r>
              <a:rPr lang="en-US" b="1" dirty="0" err="1" smtClean="0">
                <a:latin typeface="Consolas"/>
                <a:cs typeface="Consolas"/>
              </a:rPr>
              <a:t>SomeError</a:t>
            </a:r>
            <a:r>
              <a:rPr lang="en-US" b="1" dirty="0" smtClean="0">
                <a:latin typeface="Consolas"/>
                <a:cs typeface="Consolas"/>
              </a:rPr>
              <a:t>, e: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handle_error</a:t>
            </a:r>
            <a:r>
              <a:rPr lang="en-US" b="1" dirty="0" smtClean="0">
                <a:latin typeface="Consolas"/>
                <a:cs typeface="Consolas"/>
              </a:rPr>
              <a:t>(e)</a:t>
            </a:r>
            <a:r>
              <a:rPr lang="en-US" b="1" dirty="0">
                <a:latin typeface="Consolas"/>
                <a:cs typeface="Consolas"/>
              </a:rPr>
              <a:t/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finally: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do_this_no_matter_what</a:t>
            </a:r>
            <a:r>
              <a:rPr lang="en-US" b="1" dirty="0" smtClean="0">
                <a:latin typeface="Consolas"/>
                <a:cs typeface="Consolas"/>
              </a:rPr>
              <a:t>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1863" y="4369458"/>
            <a:ext cx="7332952" cy="220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some_fn</a:t>
            </a:r>
            <a:r>
              <a:rPr lang="en-US" b="1" dirty="0" smtClean="0">
                <a:latin typeface="Consolas"/>
                <a:cs typeface="Consolas"/>
              </a:rPr>
              <a:t>(n):</a:t>
            </a:r>
            <a:r>
              <a:rPr lang="en-US" b="1" dirty="0">
                <a:latin typeface="Consolas"/>
                <a:cs typeface="Consolas"/>
              </a:rPr>
              <a:t/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if n &lt; 0: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    raise </a:t>
            </a:r>
            <a:r>
              <a:rPr lang="en-US" b="1" dirty="0" err="1" smtClean="0">
                <a:latin typeface="Consolas"/>
                <a:cs typeface="Consolas"/>
              </a:rPr>
              <a:t>NegativeInputError</a:t>
            </a:r>
            <a:r>
              <a:rPr lang="en-US" b="1" dirty="0" smtClean="0">
                <a:latin typeface="Consolas"/>
                <a:cs typeface="Consolas"/>
              </a:rPr>
              <a:t>()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else: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    </a:t>
            </a:r>
            <a:r>
              <a:rPr lang="en-US" b="1" dirty="0" err="1" smtClean="0">
                <a:latin typeface="Consolas"/>
                <a:cs typeface="Consolas"/>
              </a:rPr>
              <a:t>proceed_normally</a:t>
            </a:r>
            <a:r>
              <a:rPr lang="en-US" b="1" dirty="0" smtClean="0"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467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3" y="2524246"/>
            <a:ext cx="7332952" cy="326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b="1" dirty="0" smtClean="0">
                <a:latin typeface="Consolas"/>
                <a:cs typeface="Consolas"/>
              </a:rPr>
              <a:t>class Message(object):</a:t>
            </a:r>
            <a:r>
              <a:rPr lang="en-US" b="1" dirty="0">
                <a:latin typeface="Consolas"/>
                <a:cs typeface="Consolas"/>
              </a:rPr>
              <a:t/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b="1" dirty="0" smtClean="0">
                <a:latin typeface="Consolas"/>
                <a:cs typeface="Consolas"/>
              </a:rPr>
              <a:t> __</a:t>
            </a:r>
            <a:r>
              <a:rPr lang="en-US" b="1" dirty="0" err="1" smtClean="0">
                <a:latin typeface="Consolas"/>
                <a:cs typeface="Consolas"/>
              </a:rPr>
              <a:t>init</a:t>
            </a:r>
            <a:r>
              <a:rPr lang="en-US" b="1" dirty="0" smtClean="0">
                <a:latin typeface="Consolas"/>
                <a:cs typeface="Consolas"/>
              </a:rPr>
              <a:t>__(self, name):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    </a:t>
            </a:r>
            <a:r>
              <a:rPr lang="en-US" b="1" dirty="0" err="1" smtClean="0">
                <a:latin typeface="Consolas"/>
                <a:cs typeface="Consolas"/>
              </a:rPr>
              <a:t>self.name</a:t>
            </a:r>
            <a:r>
              <a:rPr lang="en-US" b="1" dirty="0" smtClean="0">
                <a:latin typeface="Consolas"/>
                <a:cs typeface="Consolas"/>
              </a:rPr>
              <a:t> = name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say_hello</a:t>
            </a:r>
            <a:r>
              <a:rPr lang="en-US" b="1" dirty="0" smtClean="0">
                <a:latin typeface="Consolas"/>
                <a:cs typeface="Consolas"/>
              </a:rPr>
              <a:t>(self):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    return ‘Hello %s’ % (</a:t>
            </a:r>
            <a:r>
              <a:rPr lang="en-US" b="1" dirty="0" err="1" smtClean="0">
                <a:latin typeface="Consolas"/>
                <a:cs typeface="Consolas"/>
              </a:rPr>
              <a:t>self.name</a:t>
            </a:r>
            <a:r>
              <a:rPr lang="en-US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Font typeface="Calisto MT" pitchFamily="18" charset="0"/>
              <a:buNone/>
            </a:pPr>
            <a:r>
              <a:rPr lang="en-US" b="1" dirty="0" err="1" smtClean="0">
                <a:latin typeface="Consolas"/>
                <a:cs typeface="Consolas"/>
              </a:rPr>
              <a:t>my_message</a:t>
            </a:r>
            <a:r>
              <a:rPr lang="en-US" b="1" dirty="0" smtClean="0">
                <a:latin typeface="Consolas"/>
                <a:cs typeface="Consolas"/>
              </a:rPr>
              <a:t>= Message(‘John Doe’)</a:t>
            </a:r>
            <a:r>
              <a:rPr lang="en-US" b="1" dirty="0">
                <a:latin typeface="Consolas"/>
                <a:cs typeface="Consolas"/>
              </a:rPr>
              <a:t/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print </a:t>
            </a:r>
            <a:r>
              <a:rPr lang="en-US" b="1" dirty="0" err="1" smtClean="0">
                <a:latin typeface="Consolas"/>
                <a:cs typeface="Consolas"/>
              </a:rPr>
              <a:t>my_message.say_hello</a:t>
            </a:r>
            <a:r>
              <a:rPr lang="en-US" b="1" dirty="0" smtClean="0"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115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1475602"/>
          </a:xfrm>
        </p:spPr>
        <p:txBody>
          <a:bodyPr/>
          <a:lstStyle/>
          <a:p>
            <a:r>
              <a:rPr lang="en-US" dirty="0" smtClean="0"/>
              <a:t>Multiple inheritance is allowed</a:t>
            </a:r>
          </a:p>
          <a:p>
            <a:r>
              <a:rPr lang="en-US" dirty="0" smtClean="0"/>
              <a:t>Only acceptable case is for composition of functionality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2" y="3447774"/>
            <a:ext cx="8205793" cy="3161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b="1" dirty="0" smtClean="0">
                <a:latin typeface="Consolas"/>
                <a:cs typeface="Consolas"/>
              </a:rPr>
              <a:t>class </a:t>
            </a:r>
            <a:r>
              <a:rPr lang="en-US" b="1" dirty="0" err="1" smtClean="0">
                <a:latin typeface="Consolas"/>
                <a:cs typeface="Consolas"/>
              </a:rPr>
              <a:t>AssemblyLine</a:t>
            </a:r>
            <a:r>
              <a:rPr lang="en-US" b="1" dirty="0" smtClean="0">
                <a:latin typeface="Consolas"/>
                <a:cs typeface="Consolas"/>
              </a:rPr>
              <a:t>(object):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pass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/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class </a:t>
            </a:r>
            <a:r>
              <a:rPr lang="en-US" b="1" dirty="0" err="1" smtClean="0">
                <a:latin typeface="Consolas"/>
                <a:cs typeface="Consolas"/>
              </a:rPr>
              <a:t>SprocketsMixin</a:t>
            </a:r>
            <a:r>
              <a:rPr lang="en-US" b="1" dirty="0" smtClean="0">
                <a:latin typeface="Consolas"/>
                <a:cs typeface="Consolas"/>
              </a:rPr>
              <a:t>(object):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pass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/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class </a:t>
            </a:r>
            <a:r>
              <a:rPr lang="en-US" b="1" dirty="0" err="1" smtClean="0">
                <a:latin typeface="Consolas"/>
                <a:cs typeface="Consolas"/>
              </a:rPr>
              <a:t>CogsMixin</a:t>
            </a:r>
            <a:r>
              <a:rPr lang="en-US" b="1" dirty="0" smtClean="0">
                <a:latin typeface="Consolas"/>
                <a:cs typeface="Consolas"/>
              </a:rPr>
              <a:t>(object):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pass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/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class </a:t>
            </a:r>
            <a:r>
              <a:rPr lang="en-US" b="1" dirty="0" err="1" smtClean="0">
                <a:latin typeface="Consolas"/>
                <a:cs typeface="Consolas"/>
              </a:rPr>
              <a:t>SprocketFactory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latin typeface="Consolas"/>
                <a:cs typeface="Consolas"/>
              </a:rPr>
              <a:t>AssemblyLine</a:t>
            </a:r>
            <a:r>
              <a:rPr lang="en-US" b="1" dirty="0" smtClean="0">
                <a:latin typeface="Consolas"/>
                <a:cs typeface="Consolas"/>
              </a:rPr>
              <a:t>, </a:t>
            </a:r>
            <a:r>
              <a:rPr lang="en-US" b="1" dirty="0" err="1" smtClean="0">
                <a:latin typeface="Consolas"/>
                <a:cs typeface="Consolas"/>
              </a:rPr>
              <a:t>SprocketsMixin</a:t>
            </a:r>
            <a:r>
              <a:rPr lang="en-US" b="1" dirty="0" smtClean="0">
                <a:latin typeface="Consolas"/>
                <a:cs typeface="Consolas"/>
              </a:rPr>
              <a:t>):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pass</a:t>
            </a:r>
            <a:r>
              <a:rPr lang="en-US" b="1" dirty="0">
                <a:latin typeface="Consolas"/>
                <a:cs typeface="Consolas"/>
              </a:rPr>
              <a:t/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/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class </a:t>
            </a:r>
            <a:r>
              <a:rPr lang="en-US" b="1" dirty="0" err="1" smtClean="0">
                <a:latin typeface="Consolas"/>
                <a:cs typeface="Consolas"/>
              </a:rPr>
              <a:t>CogFactory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latin typeface="Consolas"/>
                <a:cs typeface="Consolas"/>
              </a:rPr>
              <a:t>AssemblyLine</a:t>
            </a:r>
            <a:r>
              <a:rPr lang="en-US" b="1" dirty="0" smtClean="0">
                <a:latin typeface="Consolas"/>
                <a:cs typeface="Consolas"/>
              </a:rPr>
              <a:t>, </a:t>
            </a:r>
            <a:r>
              <a:rPr lang="en-US" b="1" dirty="0" err="1" smtClean="0">
                <a:latin typeface="Consolas"/>
                <a:cs typeface="Consolas"/>
              </a:rPr>
              <a:t>CogsMixin</a:t>
            </a:r>
            <a:r>
              <a:rPr lang="en-US" b="1" dirty="0" smtClean="0">
                <a:latin typeface="Consolas"/>
                <a:cs typeface="Consolas"/>
              </a:rPr>
              <a:t>):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192782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VS.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Message(object):</a:t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>
                <a:latin typeface="Consolas"/>
                <a:cs typeface="Consolas"/>
              </a:rPr>
              <a:t>   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b="1" dirty="0">
                <a:latin typeface="Consolas"/>
                <a:cs typeface="Consolas"/>
              </a:rPr>
              <a:t> __</a:t>
            </a:r>
            <a:r>
              <a:rPr lang="en-US" b="1" dirty="0" err="1">
                <a:latin typeface="Consolas"/>
                <a:cs typeface="Consolas"/>
              </a:rPr>
              <a:t>init</a:t>
            </a:r>
            <a:r>
              <a:rPr lang="en-US" b="1" dirty="0">
                <a:latin typeface="Consolas"/>
                <a:cs typeface="Consolas"/>
              </a:rPr>
              <a:t>__(self, name):</a:t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>
                <a:latin typeface="Consolas"/>
                <a:cs typeface="Consolas"/>
              </a:rPr>
              <a:t>        </a:t>
            </a:r>
            <a:r>
              <a:rPr lang="en-US" b="1" dirty="0" err="1">
                <a:latin typeface="Consolas"/>
                <a:cs typeface="Consolas"/>
              </a:rPr>
              <a:t>self.name</a:t>
            </a:r>
            <a:r>
              <a:rPr lang="en-US" b="1" dirty="0">
                <a:latin typeface="Consolas"/>
                <a:cs typeface="Consolas"/>
              </a:rPr>
              <a:t> = name</a:t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>
                <a:latin typeface="Consolas"/>
                <a:cs typeface="Consolas"/>
              </a:rPr>
              <a:t>   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say_hello</a:t>
            </a:r>
            <a:r>
              <a:rPr lang="en-US" b="1" dirty="0">
                <a:latin typeface="Consolas"/>
                <a:cs typeface="Consolas"/>
              </a:rPr>
              <a:t>(self):</a:t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>
                <a:latin typeface="Consolas"/>
                <a:cs typeface="Consolas"/>
              </a:rPr>
              <a:t>        print ‘Hello %s</a:t>
            </a:r>
            <a:r>
              <a:rPr lang="en-US" b="1" dirty="0" smtClean="0">
                <a:latin typeface="Consolas"/>
                <a:cs typeface="Consolas"/>
              </a:rPr>
              <a:t>’ </a:t>
            </a:r>
            <a:r>
              <a:rPr lang="en-US" b="1" dirty="0">
                <a:latin typeface="Consolas"/>
                <a:cs typeface="Consolas"/>
              </a:rPr>
              <a:t>% (</a:t>
            </a:r>
            <a:r>
              <a:rPr lang="en-US" b="1" dirty="0" err="1">
                <a:latin typeface="Consolas"/>
                <a:cs typeface="Consolas"/>
              </a:rPr>
              <a:t>self.name</a:t>
            </a:r>
            <a:r>
              <a:rPr lang="en-US" b="1" dirty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hello_world</a:t>
            </a:r>
            <a:r>
              <a:rPr lang="en-US" b="1" dirty="0" smtClean="0">
                <a:latin typeface="Consolas"/>
                <a:cs typeface="Consolas"/>
              </a:rPr>
              <a:t>(name):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print ‘Hello %s’ % (name)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4784" y="2990347"/>
            <a:ext cx="5817202" cy="7919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94722" y="2253001"/>
            <a:ext cx="1092433" cy="73734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4310" y="1606670"/>
            <a:ext cx="24796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This is a method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It’s a member of a class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9463" y="4590129"/>
            <a:ext cx="5817202" cy="7919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70148" y="5382094"/>
            <a:ext cx="1461128" cy="62591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8669" y="6009701"/>
            <a:ext cx="18774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This is a function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It’s global</a:t>
            </a: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7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‘MISSING’?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 data types and operators</a:t>
            </a:r>
          </a:p>
          <a:p>
            <a:r>
              <a:rPr lang="en-US" dirty="0" smtClean="0"/>
              <a:t>Switch statement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Access modifiers</a:t>
            </a:r>
          </a:p>
          <a:p>
            <a:r>
              <a:rPr lang="en-US" dirty="0" smtClean="0"/>
              <a:t>“We’re all adults.” – Guido van </a:t>
            </a:r>
            <a:r>
              <a:rPr lang="en-US" dirty="0" err="1" smtClean="0"/>
              <a:t>Rossum</a:t>
            </a:r>
            <a:r>
              <a:rPr lang="en-US" dirty="0" smtClean="0"/>
              <a:t>, Python BDFL</a:t>
            </a:r>
          </a:p>
          <a:p>
            <a:r>
              <a:rPr lang="en-US" dirty="0" smtClean="0"/>
              <a:t>Python trusts the programmer to know what is going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10375"/>
            <a:ext cx="7583488" cy="23631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can’t fix stupid</a:t>
            </a:r>
          </a:p>
          <a:p>
            <a:r>
              <a:rPr lang="en-US" sz="3600" dirty="0" smtClean="0"/>
              <a:t>You can’t protect people from themselves</a:t>
            </a:r>
          </a:p>
        </p:txBody>
      </p:sp>
    </p:spTree>
    <p:extLst>
      <p:ext uri="{BB962C8B-B14F-4D97-AF65-F5344CB8AC3E}">
        <p14:creationId xmlns:p14="http://schemas.microsoft.com/office/powerpoint/2010/main" val="43051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</a:p>
          <a:p>
            <a:pPr lvl="1"/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 err="1" smtClean="0"/>
              <a:t>QtConsole</a:t>
            </a:r>
            <a:endParaRPr lang="en-US" dirty="0" smtClean="0"/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HTML Notebook</a:t>
            </a:r>
          </a:p>
          <a:p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 smtClean="0"/>
              <a:t>Command line utility</a:t>
            </a:r>
          </a:p>
          <a:p>
            <a:pPr lvl="1"/>
            <a:r>
              <a:rPr lang="en-US" dirty="0" smtClean="0"/>
              <a:t>Web application with REST API</a:t>
            </a:r>
          </a:p>
          <a:p>
            <a:pPr lvl="1"/>
            <a:r>
              <a:rPr lang="en-US" dirty="0" smtClean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3887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douglas.a.starnes@gmail.com</a:t>
            </a:r>
          </a:p>
          <a:p>
            <a:pPr algn="l"/>
            <a:r>
              <a:rPr lang="en-US" dirty="0" smtClean="0"/>
              <a:t>http://douglasstarnes.com</a:t>
            </a:r>
          </a:p>
          <a:p>
            <a:pPr algn="l"/>
            <a:r>
              <a:rPr lang="en-US" dirty="0" smtClean="0"/>
              <a:t>@</a:t>
            </a:r>
            <a:r>
              <a:rPr lang="en-US" dirty="0" err="1" smtClean="0"/>
              <a:t>poweredbyaltnet</a:t>
            </a:r>
            <a:endParaRPr lang="en-US" dirty="0" smtClean="0"/>
          </a:p>
          <a:p>
            <a:pPr algn="l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douglasstarnes</a:t>
            </a:r>
            <a:r>
              <a:rPr lang="en-US" dirty="0"/>
              <a:t>/devlink2013python</a:t>
            </a:r>
          </a:p>
        </p:txBody>
      </p:sp>
    </p:spTree>
    <p:extLst>
      <p:ext uri="{BB962C8B-B14F-4D97-AF65-F5344CB8AC3E}">
        <p14:creationId xmlns:p14="http://schemas.microsoft.com/office/powerpoint/2010/main" val="277363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101 vs. Development 101</a:t>
            </a:r>
          </a:p>
          <a:p>
            <a:r>
              <a:rPr lang="en-US" dirty="0" smtClean="0"/>
              <a:t>Assume knowledge of C# or Java</a:t>
            </a:r>
          </a:p>
          <a:p>
            <a:r>
              <a:rPr lang="en-US" dirty="0" smtClean="0"/>
              <a:t>Python 2.x </a:t>
            </a:r>
            <a:r>
              <a:rPr lang="en-US" dirty="0" err="1" smtClean="0"/>
              <a:t>vs</a:t>
            </a:r>
            <a:r>
              <a:rPr lang="en-US" dirty="0" smtClean="0"/>
              <a:t> Python 3.x</a:t>
            </a:r>
          </a:p>
          <a:p>
            <a:r>
              <a:rPr lang="en-US" dirty="0" smtClean="0"/>
              <a:t>Minimal Time Spent on Slides</a:t>
            </a:r>
          </a:p>
          <a:p>
            <a:pPr lvl="1"/>
            <a:r>
              <a:rPr lang="en-US" dirty="0" smtClean="0"/>
              <a:t>Lightning Round</a:t>
            </a:r>
          </a:p>
          <a:p>
            <a:pPr lvl="2"/>
            <a:r>
              <a:rPr lang="en-US" dirty="0" smtClean="0"/>
              <a:t>Language Fundamentals</a:t>
            </a:r>
          </a:p>
          <a:p>
            <a:pPr lvl="2"/>
            <a:r>
              <a:rPr lang="en-US" dirty="0" smtClean="0"/>
              <a:t>Syntactic Rules</a:t>
            </a:r>
          </a:p>
          <a:p>
            <a:pPr lvl="1"/>
            <a:r>
              <a:rPr lang="en-US" dirty="0" smtClean="0"/>
              <a:t>Tools</a:t>
            </a:r>
            <a:endParaRPr lang="en-US" dirty="0"/>
          </a:p>
          <a:p>
            <a:pPr lvl="1"/>
            <a:r>
              <a:rPr lang="en-US" dirty="0" smtClean="0"/>
              <a:t>Code and Demos</a:t>
            </a:r>
          </a:p>
        </p:txBody>
      </p:sp>
    </p:spTree>
    <p:extLst>
      <p:ext uri="{BB962C8B-B14F-4D97-AF65-F5344CB8AC3E}">
        <p14:creationId xmlns:p14="http://schemas.microsoft.com/office/powerpoint/2010/main" val="14021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Single or double quoted</a:t>
            </a:r>
          </a:p>
          <a:p>
            <a:pPr lvl="1"/>
            <a:r>
              <a:rPr lang="en-US" dirty="0" smtClean="0"/>
              <a:t>No character type</a:t>
            </a:r>
          </a:p>
          <a:p>
            <a:pPr lvl="1"/>
            <a:r>
              <a:rPr lang="en-US" dirty="0" smtClean="0"/>
              <a:t>Technically a ‘sequence’ in Python</a:t>
            </a:r>
          </a:p>
          <a:p>
            <a:r>
              <a:rPr lang="en-US" dirty="0" smtClean="0"/>
              <a:t>Numeric</a:t>
            </a:r>
          </a:p>
          <a:p>
            <a:pPr lvl="1"/>
            <a:r>
              <a:rPr lang="en-US" b="1" dirty="0" err="1" smtClean="0">
                <a:latin typeface="Consolas"/>
                <a:cs typeface="Consolas"/>
              </a:rPr>
              <a:t>int</a:t>
            </a:r>
            <a:endParaRPr lang="en-US" b="1" dirty="0" smtClean="0">
              <a:latin typeface="Consolas"/>
              <a:cs typeface="Consolas"/>
            </a:endParaRP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float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long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complex</a:t>
            </a:r>
          </a:p>
          <a:p>
            <a:r>
              <a:rPr lang="en-US" dirty="0" smtClean="0"/>
              <a:t>Boolean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True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2077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Null type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None</a:t>
            </a:r>
          </a:p>
          <a:p>
            <a:r>
              <a:rPr lang="en-US" dirty="0" smtClean="0"/>
              <a:t>Collections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list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tuple</a:t>
            </a:r>
          </a:p>
          <a:p>
            <a:pPr lvl="1"/>
            <a:r>
              <a:rPr lang="en-US" b="1" dirty="0" err="1" smtClean="0">
                <a:latin typeface="Consolas"/>
                <a:cs typeface="Consolas"/>
              </a:rPr>
              <a:t>dict</a:t>
            </a:r>
            <a:endParaRPr lang="en-US" b="1" dirty="0" smtClean="0">
              <a:latin typeface="Consolas"/>
              <a:cs typeface="Consolas"/>
            </a:endParaRP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set </a:t>
            </a:r>
            <a:r>
              <a:rPr lang="en-US" dirty="0" smtClean="0">
                <a:cs typeface="Consolas"/>
              </a:rPr>
              <a:t>(no set literal)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err="1" smtClean="0">
                <a:latin typeface="Consolas"/>
                <a:cs typeface="Consolas"/>
              </a:rPr>
              <a:t>classobj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instance</a:t>
            </a:r>
          </a:p>
          <a:p>
            <a:r>
              <a:rPr lang="en-US" b="1" dirty="0" smtClean="0">
                <a:latin typeface="Consolas"/>
                <a:cs typeface="Consolas"/>
              </a:rPr>
              <a:t>module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84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+, -, *, /, %, **</a:t>
            </a:r>
          </a:p>
          <a:p>
            <a:r>
              <a:rPr lang="en-US" dirty="0" smtClean="0"/>
              <a:t>Operation and Assignment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=, +=, -=, *=, /=, %=, **=</a:t>
            </a:r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==, !=, &lt;, &gt;, &lt;=, &gt;=, &lt;&gt; (deprecated)</a:t>
            </a:r>
          </a:p>
          <a:p>
            <a:r>
              <a:rPr lang="en-US" dirty="0" smtClean="0"/>
              <a:t>Boolean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not, and, or</a:t>
            </a:r>
          </a:p>
          <a:p>
            <a:r>
              <a:rPr lang="en-US" dirty="0" smtClean="0"/>
              <a:t>No increment (</a:t>
            </a:r>
            <a:r>
              <a:rPr lang="en-US" b="1" dirty="0" smtClean="0">
                <a:latin typeface="Consolas"/>
                <a:cs typeface="Consolas"/>
              </a:rPr>
              <a:t>++</a:t>
            </a:r>
            <a:r>
              <a:rPr lang="en-US" dirty="0" smtClean="0"/>
              <a:t>) or decrement (</a:t>
            </a:r>
            <a:r>
              <a:rPr lang="en-US" b="1" dirty="0" smtClean="0">
                <a:latin typeface="Consolas"/>
                <a:cs typeface="Consolas"/>
              </a:rPr>
              <a:t>--</a:t>
            </a:r>
            <a:r>
              <a:rPr lang="en-US" dirty="0" smtClean="0"/>
              <a:t>)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Comparing to </a:t>
            </a:r>
            <a:r>
              <a:rPr lang="en-US" dirty="0" err="1" smtClean="0">
                <a:cs typeface="Consolas"/>
              </a:rPr>
              <a:t>boolean</a:t>
            </a:r>
            <a:endParaRPr lang="en-US" dirty="0" smtClean="0"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This works:</a:t>
            </a:r>
          </a:p>
          <a:p>
            <a:pPr lvl="2"/>
            <a:r>
              <a:rPr lang="en-US" b="1" dirty="0" smtClean="0">
                <a:latin typeface="Consolas"/>
                <a:cs typeface="Consolas"/>
              </a:rPr>
              <a:t>(1 == 1) == True</a:t>
            </a:r>
          </a:p>
          <a:p>
            <a:pPr lvl="2"/>
            <a:r>
              <a:rPr lang="en-US" b="1" dirty="0" smtClean="0">
                <a:latin typeface="Consolas"/>
                <a:cs typeface="Consolas"/>
              </a:rPr>
              <a:t>(1 == 1) != False</a:t>
            </a:r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PEP8 recommends:</a:t>
            </a:r>
          </a:p>
          <a:p>
            <a:pPr lvl="2"/>
            <a:r>
              <a:rPr lang="en-US" b="1" dirty="0" smtClean="0">
                <a:latin typeface="Consolas"/>
                <a:cs typeface="Consolas"/>
              </a:rPr>
              <a:t>(1 == 1) is True</a:t>
            </a:r>
          </a:p>
          <a:p>
            <a:pPr lvl="2"/>
            <a:r>
              <a:rPr lang="en-US" b="1" dirty="0" smtClean="0">
                <a:latin typeface="Consolas"/>
                <a:cs typeface="Consolas"/>
              </a:rPr>
              <a:t>(1 == 1) is not False</a:t>
            </a:r>
          </a:p>
          <a:p>
            <a:pPr lvl="1"/>
            <a:r>
              <a:rPr lang="en-US" dirty="0" smtClean="0">
                <a:cs typeface="Consolas"/>
              </a:rPr>
              <a:t>Reads more like English:</a:t>
            </a:r>
          </a:p>
          <a:p>
            <a:pPr lvl="2"/>
            <a:r>
              <a:rPr lang="en-US" b="1" dirty="0" smtClean="0">
                <a:latin typeface="Consolas"/>
                <a:cs typeface="Consolas"/>
              </a:rPr>
              <a:t>if (1 == 1) is True: print ‘yes!’</a:t>
            </a:r>
          </a:p>
          <a:p>
            <a:pPr lvl="2"/>
            <a:r>
              <a:rPr lang="en-US" b="1" dirty="0" smtClean="0">
                <a:latin typeface="Consolas"/>
                <a:cs typeface="Consolas"/>
              </a:rPr>
              <a:t>if (1 == 1) is not False: print ‘yes!’</a:t>
            </a:r>
          </a:p>
          <a:p>
            <a:pPr marL="0" indent="0">
              <a:buNone/>
            </a:pPr>
            <a:endParaRPr lang="en-US" b="1" dirty="0" smtClean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54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3781442" cy="3318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if condition1: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# body for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# condition1 True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err="1" smtClean="0">
                <a:latin typeface="Consolas"/>
                <a:cs typeface="Consolas"/>
              </a:rPr>
              <a:t>elif</a:t>
            </a:r>
            <a:r>
              <a:rPr lang="en-US" sz="2000" b="1" dirty="0" smtClean="0">
                <a:latin typeface="Consolas"/>
                <a:cs typeface="Consolas"/>
              </a:rPr>
              <a:t> condition2: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# body for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# condition2 True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else: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# body for</a:t>
            </a:r>
            <a:r>
              <a:rPr lang="en-US" sz="2000" b="1" dirty="0">
                <a:latin typeface="Consolas"/>
                <a:cs typeface="Consolas"/>
              </a:rPr>
              <a:t/>
            </a:r>
            <a:br>
              <a:rPr lang="en-US" sz="2000" b="1" dirty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# all others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3305" y="1828800"/>
            <a:ext cx="3781442" cy="331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sz="2000" b="1" dirty="0" smtClean="0">
                <a:latin typeface="Consolas"/>
                <a:cs typeface="Consolas"/>
              </a:rPr>
              <a:t>if a == 1: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 err="1" smtClean="0">
                <a:latin typeface="Consolas"/>
                <a:cs typeface="Consolas"/>
              </a:rPr>
              <a:t>do_work</a:t>
            </a:r>
            <a:r>
              <a:rPr lang="en-US" sz="2000" b="1" dirty="0" smtClean="0">
                <a:latin typeface="Consolas"/>
                <a:cs typeface="Consolas"/>
              </a:rPr>
              <a:t>()    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 err="1" smtClean="0">
                <a:latin typeface="Consolas"/>
                <a:cs typeface="Consolas"/>
              </a:rPr>
              <a:t>do_more_work</a:t>
            </a:r>
            <a:r>
              <a:rPr lang="en-US" sz="2000" b="1" dirty="0" smtClean="0">
                <a:latin typeface="Consolas"/>
                <a:cs typeface="Consolas"/>
              </a:rPr>
              <a:t>()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err="1" smtClean="0">
                <a:latin typeface="Consolas"/>
                <a:cs typeface="Consolas"/>
              </a:rPr>
              <a:t>elif</a:t>
            </a:r>
            <a:r>
              <a:rPr lang="en-US" sz="2000" b="1" dirty="0" smtClean="0">
                <a:latin typeface="Consolas"/>
                <a:cs typeface="Consolas"/>
              </a:rPr>
              <a:t> a == 2: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 err="1" smtClean="0">
                <a:latin typeface="Consolas"/>
                <a:cs typeface="Consolas"/>
              </a:rPr>
              <a:t>do_work</a:t>
            </a:r>
            <a:r>
              <a:rPr lang="en-US" sz="2000" b="1" dirty="0" smtClean="0">
                <a:latin typeface="Consolas"/>
                <a:cs typeface="Consolas"/>
              </a:rPr>
              <a:t>()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 err="1" smtClean="0">
                <a:latin typeface="Consolas"/>
                <a:cs typeface="Consolas"/>
              </a:rPr>
              <a:t>do_less_work</a:t>
            </a:r>
            <a:r>
              <a:rPr lang="en-US" sz="2000" b="1" dirty="0" smtClean="0">
                <a:latin typeface="Consolas"/>
                <a:cs typeface="Consolas"/>
              </a:rPr>
              <a:t>()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else: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 err="1" smtClean="0">
                <a:latin typeface="Consolas"/>
                <a:cs typeface="Consolas"/>
              </a:rPr>
              <a:t>do_no_work</a:t>
            </a:r>
            <a:r>
              <a:rPr lang="en-US" sz="2000" b="1" dirty="0" smtClean="0">
                <a:latin typeface="Consolas"/>
                <a:cs typeface="Consolas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390" y="5237487"/>
            <a:ext cx="6091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Note that indentation determines </a:t>
            </a:r>
            <a:r>
              <a:rPr lang="en-US" sz="2400" dirty="0" smtClean="0">
                <a:solidFill>
                  <a:schemeClr val="bg2"/>
                </a:solidFill>
              </a:rPr>
              <a:t>code blocks</a:t>
            </a:r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Whitespace is significant!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9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1"/>
            <a:ext cx="7583488" cy="64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if a == 1: </a:t>
            </a:r>
            <a:r>
              <a:rPr lang="en-US" b="1" dirty="0" err="1" smtClean="0">
                <a:latin typeface="Consolas"/>
                <a:cs typeface="Consolas"/>
              </a:rPr>
              <a:t>do_work</a:t>
            </a:r>
            <a:r>
              <a:rPr lang="en-US" b="1" dirty="0" smtClean="0">
                <a:latin typeface="Consolas"/>
                <a:cs typeface="Consolas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2784" y="2672361"/>
            <a:ext cx="4023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One line bodies can be on the 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same line as the condition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9463" y="3647057"/>
            <a:ext cx="7583488" cy="64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b="1" dirty="0" smtClean="0">
                <a:latin typeface="Consolas"/>
                <a:cs typeface="Consolas"/>
              </a:rPr>
              <a:t>b = 2 if a == 1 else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0933" y="4289731"/>
            <a:ext cx="2768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Ternary conditional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Same as: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463" y="5125129"/>
            <a:ext cx="7583488" cy="15382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b="1" dirty="0" smtClean="0">
                <a:latin typeface="Consolas"/>
                <a:cs typeface="Consolas"/>
              </a:rPr>
              <a:t>if a == 1:</a:t>
            </a:r>
            <a:r>
              <a:rPr lang="en-US" b="1" dirty="0">
                <a:latin typeface="Consolas"/>
                <a:cs typeface="Consolas"/>
              </a:rPr>
              <a:t/>
            </a:r>
            <a:br>
              <a:rPr lang="en-US" b="1" dirty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b = 2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else: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b="1" dirty="0" smtClean="0">
                <a:latin typeface="Consolas"/>
                <a:cs typeface="Consolas"/>
              </a:rPr>
              <a:t>    b = 3</a:t>
            </a:r>
          </a:p>
        </p:txBody>
      </p:sp>
    </p:spTree>
    <p:extLst>
      <p:ext uri="{BB962C8B-B14F-4D97-AF65-F5344CB8AC3E}">
        <p14:creationId xmlns:p14="http://schemas.microsoft.com/office/powerpoint/2010/main" val="417047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1"/>
            <a:ext cx="7583488" cy="533438"/>
          </a:xfrm>
        </p:spPr>
        <p:txBody>
          <a:bodyPr/>
          <a:lstStyle/>
          <a:p>
            <a:r>
              <a:rPr lang="en-US" dirty="0" smtClean="0"/>
              <a:t>Think for-each, not for-next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70184" y="2362239"/>
            <a:ext cx="3781442" cy="10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sz="2000" b="1" dirty="0" smtClean="0">
                <a:latin typeface="Consolas"/>
                <a:cs typeface="Consolas"/>
              </a:rPr>
              <a:t>for x in range(10):</a:t>
            </a:r>
            <a:r>
              <a:rPr lang="en-US" sz="2000" b="1" dirty="0">
                <a:latin typeface="Consolas"/>
                <a:cs typeface="Consolas"/>
              </a:rPr>
              <a:t/>
            </a:r>
            <a:br>
              <a:rPr lang="en-US" sz="2000" b="1" dirty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x2 = x**2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print ‘%d’ % (x2)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9463" y="3454602"/>
            <a:ext cx="7583488" cy="53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Alternate string formatting syntax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40172" y="3988040"/>
            <a:ext cx="5269881" cy="10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sz="2000" b="1" dirty="0" smtClean="0">
                <a:latin typeface="Consolas"/>
                <a:cs typeface="Consolas"/>
              </a:rPr>
              <a:t>for x in range(10):</a:t>
            </a:r>
            <a:r>
              <a:rPr lang="en-US" sz="2000" b="1" dirty="0">
                <a:latin typeface="Consolas"/>
                <a:cs typeface="Consolas"/>
              </a:rPr>
              <a:t/>
            </a:r>
            <a:br>
              <a:rPr lang="en-US" sz="2000" b="1" dirty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x2 = x**2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print ‘{0} -&gt; {1}’.format(x, x2)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9463" y="5232803"/>
            <a:ext cx="7583488" cy="53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 syntax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40172" y="5766241"/>
            <a:ext cx="5269881" cy="1092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Calisto MT" pitchFamily="18" charset="0"/>
              <a:buChar char="•"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2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20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Calisto MT" pitchFamily="18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sto MT" pitchFamily="18" charset="0"/>
              <a:buNone/>
            </a:pPr>
            <a:r>
              <a:rPr lang="en-US" sz="2000" b="1" dirty="0" smtClean="0">
                <a:latin typeface="Consolas"/>
                <a:cs typeface="Consolas"/>
              </a:rPr>
              <a:t>while x &gt; 0:</a:t>
            </a:r>
            <a:r>
              <a:rPr lang="en-US" sz="2000" b="1" dirty="0">
                <a:latin typeface="Consolas"/>
                <a:cs typeface="Consolas"/>
              </a:rPr>
              <a:t/>
            </a:r>
            <a:br>
              <a:rPr lang="en-US" sz="2000" b="1" dirty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x2 = x**2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print ‘%d’ % (x2)</a:t>
            </a:r>
            <a:br>
              <a:rPr lang="en-US" sz="2000" b="1" dirty="0" smtClean="0">
                <a:latin typeface="Consolas"/>
                <a:cs typeface="Consolas"/>
              </a:rPr>
            </a:br>
            <a:r>
              <a:rPr lang="en-US" sz="2000" b="1" dirty="0" smtClean="0">
                <a:latin typeface="Consolas"/>
                <a:cs typeface="Consolas"/>
              </a:rPr>
              <a:t>    x -= 1</a:t>
            </a:r>
          </a:p>
        </p:txBody>
      </p:sp>
    </p:spTree>
    <p:extLst>
      <p:ext uri="{BB962C8B-B14F-4D97-AF65-F5344CB8AC3E}">
        <p14:creationId xmlns:p14="http://schemas.microsoft.com/office/powerpoint/2010/main" val="17752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1215</TotalTime>
  <Words>503</Words>
  <Application>Microsoft Macintosh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Precedent</vt:lpstr>
      <vt:lpstr>PYTHON FOR DEVELOPERS</vt:lpstr>
      <vt:lpstr>GROUND RULES</vt:lpstr>
      <vt:lpstr>DATA TYPES</vt:lpstr>
      <vt:lpstr>DATA TYPES</vt:lpstr>
      <vt:lpstr>OPERATORS</vt:lpstr>
      <vt:lpstr>OPERATORS</vt:lpstr>
      <vt:lpstr>CONDITIONALS</vt:lpstr>
      <vt:lpstr>CONDITIONALS</vt:lpstr>
      <vt:lpstr>LOOPS</vt:lpstr>
      <vt:lpstr>EXCePTIONS</vt:lpstr>
      <vt:lpstr>CLASSES</vt:lpstr>
      <vt:lpstr>CLASSES</vt:lpstr>
      <vt:lpstr>METHOD VS. FUNCTION</vt:lpstr>
      <vt:lpstr>WHAT’S ‘MISSING’?</vt:lpstr>
      <vt:lpstr>SOAPBOX</vt:lpstr>
      <vt:lpstr>DEMOs</vt:lpstr>
      <vt:lpstr>THANK YOU!</vt:lpstr>
    </vt:vector>
  </TitlesOfParts>
  <Company>Douglas Starnes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DEVELOPERS</dc:title>
  <dc:creator>DOUGLAS STARNES</dc:creator>
  <cp:lastModifiedBy>DOUGLAS STARNES</cp:lastModifiedBy>
  <cp:revision>28</cp:revision>
  <dcterms:created xsi:type="dcterms:W3CDTF">2013-08-15T01:44:48Z</dcterms:created>
  <dcterms:modified xsi:type="dcterms:W3CDTF">2013-08-25T22:23:47Z</dcterms:modified>
</cp:coreProperties>
</file>