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7" r:id="rId9"/>
    <p:sldId id="268" r:id="rId10"/>
    <p:sldId id="284" r:id="rId11"/>
    <p:sldId id="269" r:id="rId12"/>
    <p:sldId id="270" r:id="rId13"/>
    <p:sldId id="271" r:id="rId14"/>
    <p:sldId id="275" r:id="rId15"/>
    <p:sldId id="264" r:id="rId16"/>
    <p:sldId id="278" r:id="rId17"/>
    <p:sldId id="265" r:id="rId18"/>
    <p:sldId id="266" r:id="rId19"/>
    <p:sldId id="283" r:id="rId20"/>
    <p:sldId id="282" r:id="rId21"/>
    <p:sldId id="285" r:id="rId22"/>
    <p:sldId id="286" r:id="rId23"/>
    <p:sldId id="279" r:id="rId24"/>
    <p:sldId id="297" r:id="rId25"/>
    <p:sldId id="296" r:id="rId26"/>
    <p:sldId id="280" r:id="rId27"/>
    <p:sldId id="287" r:id="rId28"/>
    <p:sldId id="288" r:id="rId29"/>
    <p:sldId id="289" r:id="rId30"/>
    <p:sldId id="290" r:id="rId31"/>
    <p:sldId id="291" r:id="rId32"/>
    <p:sldId id="292" r:id="rId33"/>
    <p:sldId id="295" r:id="rId34"/>
    <p:sldId id="298" r:id="rId35"/>
    <p:sldId id="293" r:id="rId36"/>
    <p:sldId id="294" r:id="rId37"/>
    <p:sldId id="299" r:id="rId38"/>
    <p:sldId id="300" r:id="rId39"/>
    <p:sldId id="301" r:id="rId40"/>
    <p:sldId id="302" r:id="rId41"/>
    <p:sldId id="303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5" autoAdjust="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1CCD1804-0FBF-8A44-B118-567452D8CF20}" type="datetimeFigureOut">
              <a:rPr lang="en-US" smtClean="0"/>
              <a:t>8/28/13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3FBCF260-8270-9D48-A2EF-C62D18F131B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1804-0FBF-8A44-B118-567452D8CF20}" type="datetimeFigureOut">
              <a:rPr lang="en-US" smtClean="0"/>
              <a:t>8/28/13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F260-8270-9D48-A2EF-C62D18F131B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1804-0FBF-8A44-B118-567452D8CF20}" type="datetimeFigureOut">
              <a:rPr lang="en-US" smtClean="0"/>
              <a:t>8/28/13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F260-8270-9D48-A2EF-C62D18F131B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1804-0FBF-8A44-B118-567452D8CF20}" type="datetimeFigureOut">
              <a:rPr lang="en-US" smtClean="0"/>
              <a:t>8/28/13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F260-8270-9D48-A2EF-C62D18F13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1804-0FBF-8A44-B118-567452D8CF20}" type="datetimeFigureOut">
              <a:rPr lang="en-US" smtClean="0"/>
              <a:t>8/28/13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F260-8270-9D48-A2EF-C62D18F13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1804-0FBF-8A44-B118-567452D8CF20}" type="datetimeFigureOut">
              <a:rPr lang="en-US" smtClean="0"/>
              <a:t>8/28/13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F260-8270-9D48-A2EF-C62D18F13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1804-0FBF-8A44-B118-567452D8CF20}" type="datetimeFigureOut">
              <a:rPr lang="en-US" smtClean="0"/>
              <a:t>8/28/13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F260-8270-9D48-A2EF-C62D18F131B6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1804-0FBF-8A44-B118-567452D8CF20}" type="datetimeFigureOut">
              <a:rPr lang="en-US" smtClean="0"/>
              <a:t>8/28/13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F260-8270-9D48-A2EF-C62D18F13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1804-0FBF-8A44-B118-567452D8CF20}" type="datetimeFigureOut">
              <a:rPr lang="en-US" smtClean="0"/>
              <a:t>8/28/13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F260-8270-9D48-A2EF-C62D18F131B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1804-0FBF-8A44-B118-567452D8CF20}" type="datetimeFigureOut">
              <a:rPr lang="en-US" smtClean="0"/>
              <a:t>8/28/13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F260-8270-9D48-A2EF-C62D18F13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1804-0FBF-8A44-B118-567452D8CF20}" type="datetimeFigureOut">
              <a:rPr lang="en-US" smtClean="0"/>
              <a:t>8/28/13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F260-8270-9D48-A2EF-C62D18F13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1804-0FBF-8A44-B118-567452D8CF20}" type="datetimeFigureOut">
              <a:rPr lang="en-US" smtClean="0"/>
              <a:t>8/28/13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F260-8270-9D48-A2EF-C62D18F13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1804-0FBF-8A44-B118-567452D8CF20}" type="datetimeFigureOut">
              <a:rPr lang="en-US" smtClean="0"/>
              <a:t>8/28/13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F260-8270-9D48-A2EF-C62D18F13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1CCD1804-0FBF-8A44-B118-567452D8CF20}" type="datetimeFigureOut">
              <a:rPr lang="en-US" smtClean="0"/>
              <a:t>8/28/13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3FBCF260-8270-9D48-A2EF-C62D18F131B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1804-0FBF-8A44-B118-567452D8CF20}" type="datetimeFigureOut">
              <a:rPr lang="en-US" smtClean="0"/>
              <a:t>8/28/13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F260-8270-9D48-A2EF-C62D18F131B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1804-0FBF-8A44-B118-567452D8CF20}" type="datetimeFigureOut">
              <a:rPr lang="en-US" smtClean="0"/>
              <a:t>8/28/13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F260-8270-9D48-A2EF-C62D18F131B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1804-0FBF-8A44-B118-567452D8CF20}" type="datetimeFigureOut">
              <a:rPr lang="en-US" smtClean="0"/>
              <a:t>8/28/13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F260-8270-9D48-A2EF-C62D18F13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1804-0FBF-8A44-B118-567452D8CF20}" type="datetimeFigureOut">
              <a:rPr lang="en-US" smtClean="0"/>
              <a:t>8/28/13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F260-8270-9D48-A2EF-C62D18F13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1804-0FBF-8A44-B118-567452D8CF20}" type="datetimeFigureOut">
              <a:rPr lang="en-US" smtClean="0"/>
              <a:t>8/28/13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F260-8270-9D48-A2EF-C62D18F131B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1804-0FBF-8A44-B118-567452D8CF20}" type="datetimeFigureOut">
              <a:rPr lang="en-US" smtClean="0"/>
              <a:t>8/28/13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F260-8270-9D48-A2EF-C62D18F131B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1CCD1804-0FBF-8A44-B118-567452D8CF20}" type="datetimeFigureOut">
              <a:rPr lang="en-US" smtClean="0"/>
              <a:t>8/28/13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3FBCF260-8270-9D48-A2EF-C62D18F131B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mailto:douglas.a.starnes@gmail.com" TargetMode="External"/><Relationship Id="rId3" Type="http://schemas.openxmlformats.org/officeDocument/2006/relationships/hyperlink" Target="http://douglasstarnes.com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mailto:douglas.a.starnes@gmail.com" TargetMode="External"/><Relationship Id="rId3" Type="http://schemas.openxmlformats.org/officeDocument/2006/relationships/hyperlink" Target="http://douglasstarnes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 Charmed by the Google Cloud Platform with Python -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Douglas Starnes</a:t>
            </a:r>
          </a:p>
          <a:p>
            <a:r>
              <a:rPr lang="en-US" dirty="0" err="1" smtClean="0"/>
              <a:t>DevLink</a:t>
            </a:r>
            <a:endParaRPr lang="en-US" dirty="0" smtClean="0"/>
          </a:p>
          <a:p>
            <a:r>
              <a:rPr lang="en-US" dirty="0" smtClean="0"/>
              <a:t>August 29, 2013</a:t>
            </a:r>
          </a:p>
        </p:txBody>
      </p:sp>
    </p:spTree>
    <p:extLst>
      <p:ext uri="{BB962C8B-B14F-4D97-AF65-F5344CB8AC3E}">
        <p14:creationId xmlns:p14="http://schemas.microsoft.com/office/powerpoint/2010/main" val="1811675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and Deployment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498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jinja2 support out of the box</a:t>
            </a:r>
          </a:p>
          <a:p>
            <a:r>
              <a:rPr lang="en-US" dirty="0" smtClean="0"/>
              <a:t>Can use other template libraries</a:t>
            </a:r>
          </a:p>
          <a:p>
            <a:r>
              <a:rPr lang="en-US" dirty="0" smtClean="0"/>
              <a:t>Pass a dictionary of values to use when rendering the template</a:t>
            </a:r>
          </a:p>
          <a:p>
            <a:r>
              <a:rPr lang="en-US" dirty="0" smtClean="0"/>
              <a:t>Can also access properties and methods of objects in the template (don’t go overboard)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21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Syntax (jinja2)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 err="1" smtClean="0">
                <a:latin typeface="Consolas"/>
                <a:cs typeface="Consolas"/>
              </a:rPr>
              <a:t>template.render</a:t>
            </a:r>
            <a:r>
              <a:rPr lang="en-US" sz="1800" b="1" dirty="0" smtClean="0">
                <a:latin typeface="Consolas"/>
                <a:cs typeface="Consolas"/>
              </a:rPr>
              <a:t>(</a:t>
            </a:r>
            <a:br>
              <a:rPr lang="en-US" sz="1800" b="1" dirty="0" smtClean="0">
                <a:latin typeface="Consolas"/>
                <a:cs typeface="Consolas"/>
              </a:rPr>
            </a:br>
            <a:r>
              <a:rPr lang="en-US" sz="1800" b="1" dirty="0" smtClean="0">
                <a:latin typeface="Consolas"/>
                <a:cs typeface="Consolas"/>
              </a:rPr>
              <a:t>    {</a:t>
            </a:r>
            <a:br>
              <a:rPr lang="en-US" sz="1800" b="1" dirty="0" smtClean="0">
                <a:latin typeface="Consolas"/>
                <a:cs typeface="Consolas"/>
              </a:rPr>
            </a:br>
            <a:r>
              <a:rPr lang="en-US" sz="1800" b="1" dirty="0" smtClean="0">
                <a:latin typeface="Consolas"/>
                <a:cs typeface="Consolas"/>
              </a:rPr>
              <a:t>        ‘username’:’</a:t>
            </a:r>
            <a:r>
              <a:rPr lang="en-US" sz="1800" b="1" dirty="0" err="1" smtClean="0">
                <a:latin typeface="Consolas"/>
                <a:cs typeface="Consolas"/>
              </a:rPr>
              <a:t>douglas</a:t>
            </a:r>
            <a:r>
              <a:rPr lang="en-US" sz="1800" b="1" dirty="0" smtClean="0">
                <a:latin typeface="Consolas"/>
                <a:cs typeface="Consolas"/>
              </a:rPr>
              <a:t>’, </a:t>
            </a:r>
            <a:br>
              <a:rPr lang="en-US" sz="1800" b="1" dirty="0" smtClean="0">
                <a:latin typeface="Consolas"/>
                <a:cs typeface="Consolas"/>
              </a:rPr>
            </a:br>
            <a:r>
              <a:rPr lang="en-US" sz="1800" b="1" dirty="0" smtClean="0">
                <a:latin typeface="Consolas"/>
                <a:cs typeface="Consolas"/>
              </a:rPr>
              <a:t>        ‘items’: [‘one’, ‘two’, ‘three’, ‘four’]</a:t>
            </a:r>
            <a:br>
              <a:rPr lang="en-US" sz="1800" b="1" dirty="0" smtClean="0">
                <a:latin typeface="Consolas"/>
                <a:cs typeface="Consolas"/>
              </a:rPr>
            </a:br>
            <a:r>
              <a:rPr lang="en-US" sz="1800" b="1" dirty="0" smtClean="0">
                <a:latin typeface="Consolas"/>
                <a:cs typeface="Consolas"/>
              </a:rPr>
              <a:t>    }</a:t>
            </a:r>
            <a:br>
              <a:rPr lang="en-US" sz="1800" b="1" dirty="0" smtClean="0">
                <a:latin typeface="Consolas"/>
                <a:cs typeface="Consolas"/>
              </a:rPr>
            </a:br>
            <a:r>
              <a:rPr lang="en-US" sz="1800" b="1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800" b="1" dirty="0" smtClean="0">
                <a:latin typeface="Consolas"/>
                <a:cs typeface="Consolas"/>
              </a:rPr>
              <a:t>&lt;div&gt;</a:t>
            </a:r>
            <a:br>
              <a:rPr lang="en-US" sz="1800" b="1" dirty="0" smtClean="0">
                <a:latin typeface="Consolas"/>
                <a:cs typeface="Consolas"/>
              </a:rPr>
            </a:br>
            <a:r>
              <a:rPr lang="en-US" sz="1800" b="1" dirty="0" smtClean="0">
                <a:latin typeface="Consolas"/>
                <a:cs typeface="Consolas"/>
              </a:rPr>
              <a:t>  &lt;span&gt;{{ username }}&lt;/span&gt;</a:t>
            </a:r>
            <a:br>
              <a:rPr lang="en-US" sz="1800" b="1" dirty="0" smtClean="0">
                <a:latin typeface="Consolas"/>
                <a:cs typeface="Consolas"/>
              </a:rPr>
            </a:br>
            <a:r>
              <a:rPr lang="en-US" sz="1800" b="1" dirty="0" smtClean="0">
                <a:latin typeface="Consolas"/>
                <a:cs typeface="Consolas"/>
              </a:rPr>
              <a:t>  &lt;div&gt;</a:t>
            </a:r>
            <a:br>
              <a:rPr lang="en-US" sz="1800" b="1" dirty="0" smtClean="0">
                <a:latin typeface="Consolas"/>
                <a:cs typeface="Consolas"/>
              </a:rPr>
            </a:br>
            <a:r>
              <a:rPr lang="en-US" sz="1800" b="1" dirty="0" smtClean="0">
                <a:latin typeface="Consolas"/>
                <a:cs typeface="Consolas"/>
              </a:rPr>
              <a:t>    {% for item in items %}</a:t>
            </a:r>
            <a:br>
              <a:rPr lang="en-US" sz="1800" b="1" dirty="0" smtClean="0">
                <a:latin typeface="Consolas"/>
                <a:cs typeface="Consolas"/>
              </a:rPr>
            </a:br>
            <a:r>
              <a:rPr lang="en-US" sz="1800" b="1" dirty="0" smtClean="0">
                <a:latin typeface="Consolas"/>
                <a:cs typeface="Consolas"/>
              </a:rPr>
              <a:t>      {{ item }}&lt;</a:t>
            </a:r>
            <a:r>
              <a:rPr lang="en-US" sz="1800" b="1" dirty="0" err="1" smtClean="0">
                <a:latin typeface="Consolas"/>
                <a:cs typeface="Consolas"/>
              </a:rPr>
              <a:t>br</a:t>
            </a:r>
            <a:r>
              <a:rPr lang="en-US" sz="1800" b="1" dirty="0" smtClean="0">
                <a:latin typeface="Consolas"/>
                <a:cs typeface="Consolas"/>
              </a:rPr>
              <a:t>/&gt;</a:t>
            </a:r>
            <a:br>
              <a:rPr lang="en-US" sz="1800" b="1" dirty="0" smtClean="0">
                <a:latin typeface="Consolas"/>
                <a:cs typeface="Consolas"/>
              </a:rPr>
            </a:br>
            <a:r>
              <a:rPr lang="en-US" sz="1800" b="1" dirty="0" smtClean="0">
                <a:latin typeface="Consolas"/>
                <a:cs typeface="Consolas"/>
              </a:rPr>
              <a:t>    {% </a:t>
            </a:r>
            <a:r>
              <a:rPr lang="en-US" sz="1800" b="1" dirty="0" err="1" smtClean="0">
                <a:latin typeface="Consolas"/>
                <a:cs typeface="Consolas"/>
              </a:rPr>
              <a:t>endfor</a:t>
            </a:r>
            <a:r>
              <a:rPr lang="en-US" sz="1800" b="1" dirty="0" smtClean="0">
                <a:latin typeface="Consolas"/>
                <a:cs typeface="Consolas"/>
              </a:rPr>
              <a:t> %}</a:t>
            </a:r>
            <a:br>
              <a:rPr lang="en-US" sz="1800" b="1" dirty="0" smtClean="0">
                <a:latin typeface="Consolas"/>
                <a:cs typeface="Consolas"/>
              </a:rPr>
            </a:br>
            <a:r>
              <a:rPr lang="en-US" sz="1800" b="1" dirty="0" smtClean="0">
                <a:latin typeface="Consolas"/>
                <a:cs typeface="Consolas"/>
              </a:rPr>
              <a:t>  &lt;/div&gt;</a:t>
            </a:r>
            <a:br>
              <a:rPr lang="en-US" sz="1800" b="1" dirty="0" smtClean="0">
                <a:latin typeface="Consolas"/>
                <a:cs typeface="Consolas"/>
              </a:rPr>
            </a:br>
            <a:r>
              <a:rPr lang="en-US" sz="1800" b="1" dirty="0" smtClean="0">
                <a:latin typeface="Consolas"/>
                <a:cs typeface="Consolas"/>
              </a:rPr>
              <a:t>&lt;/div&gt;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14400" y="3386330"/>
            <a:ext cx="73136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557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Authentication using any Google account</a:t>
            </a:r>
          </a:p>
          <a:p>
            <a:r>
              <a:rPr lang="en-US" dirty="0" smtClean="0"/>
              <a:t>So simple it’s almost embarrassing to mention it </a:t>
            </a:r>
          </a:p>
          <a:p>
            <a:r>
              <a:rPr lang="en-US" dirty="0" smtClean="0"/>
              <a:t>One line of code</a:t>
            </a:r>
          </a:p>
          <a:p>
            <a:pPr lvl="1"/>
            <a:r>
              <a:rPr lang="en-US" b="1" dirty="0" err="1" smtClean="0">
                <a:latin typeface="Consolas"/>
                <a:cs typeface="Consolas"/>
              </a:rPr>
              <a:t>current_user</a:t>
            </a:r>
            <a:r>
              <a:rPr lang="en-US" b="1" dirty="0" smtClean="0">
                <a:latin typeface="Consolas"/>
                <a:cs typeface="Consolas"/>
              </a:rPr>
              <a:t> = </a:t>
            </a:r>
            <a:r>
              <a:rPr lang="en-US" b="1" dirty="0" err="1" smtClean="0">
                <a:latin typeface="Consolas"/>
                <a:cs typeface="Consolas"/>
              </a:rPr>
              <a:t>users.get_current_user</a:t>
            </a:r>
            <a:r>
              <a:rPr lang="en-US" b="1" dirty="0" smtClean="0">
                <a:latin typeface="Consolas"/>
                <a:cs typeface="Consolas"/>
              </a:rPr>
              <a:t>()</a:t>
            </a:r>
          </a:p>
          <a:p>
            <a:r>
              <a:rPr lang="en-US" dirty="0" smtClean="0"/>
              <a:t>If no user logged in, returns </a:t>
            </a:r>
            <a:r>
              <a:rPr lang="en-US" b="1" dirty="0" smtClean="0">
                <a:latin typeface="Consolas"/>
                <a:cs typeface="Consolas"/>
              </a:rPr>
              <a:t>None</a:t>
            </a:r>
          </a:p>
          <a:p>
            <a:r>
              <a:rPr lang="en-US" dirty="0" smtClean="0"/>
              <a:t>Also functions for generating URLs to login and logout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0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79072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Two ways to get user input</a:t>
            </a:r>
          </a:p>
          <a:p>
            <a:pPr lvl="1"/>
            <a:r>
              <a:rPr lang="en-US" dirty="0" smtClean="0"/>
              <a:t>Request	</a:t>
            </a:r>
          </a:p>
          <a:p>
            <a:pPr lvl="2"/>
            <a:r>
              <a:rPr lang="en-US" dirty="0" smtClean="0"/>
              <a:t>body</a:t>
            </a:r>
          </a:p>
          <a:p>
            <a:pPr lvl="2"/>
            <a:r>
              <a:rPr lang="en-US" dirty="0" smtClean="0"/>
              <a:t>query string</a:t>
            </a:r>
          </a:p>
          <a:p>
            <a:pPr lvl="1"/>
            <a:r>
              <a:rPr lang="en-US" dirty="0" smtClean="0"/>
              <a:t>URL Parameters</a:t>
            </a:r>
          </a:p>
          <a:p>
            <a:r>
              <a:rPr lang="en-US" dirty="0" err="1" smtClean="0"/>
              <a:t>RequestHandler</a:t>
            </a:r>
            <a:r>
              <a:rPr lang="en-US" dirty="0" smtClean="0"/>
              <a:t> has a request property</a:t>
            </a:r>
          </a:p>
          <a:p>
            <a:pPr lvl="1"/>
            <a:r>
              <a:rPr lang="en-US" b="1" dirty="0" err="1" smtClean="0">
                <a:latin typeface="Consolas"/>
                <a:cs typeface="Consolas"/>
              </a:rPr>
              <a:t>def</a:t>
            </a:r>
            <a:r>
              <a:rPr lang="en-US" b="1" dirty="0" smtClean="0">
                <a:latin typeface="Consolas"/>
                <a:cs typeface="Consolas"/>
              </a:rPr>
              <a:t> get(self):</a:t>
            </a:r>
            <a:br>
              <a:rPr lang="en-US" b="1" dirty="0" smtClean="0">
                <a:latin typeface="Consolas"/>
                <a:cs typeface="Consolas"/>
              </a:rPr>
            </a:br>
            <a:r>
              <a:rPr lang="en-US" b="1" dirty="0" smtClean="0">
                <a:latin typeface="Consolas"/>
                <a:cs typeface="Consolas"/>
              </a:rPr>
              <a:t>    </a:t>
            </a:r>
            <a:r>
              <a:rPr lang="en-US" b="1" dirty="0" err="1" smtClean="0">
                <a:latin typeface="Consolas"/>
                <a:cs typeface="Consolas"/>
              </a:rPr>
              <a:t>param</a:t>
            </a:r>
            <a:r>
              <a:rPr lang="en-US" b="1" dirty="0" smtClean="0">
                <a:latin typeface="Consolas"/>
                <a:cs typeface="Consolas"/>
              </a:rPr>
              <a:t> = </a:t>
            </a:r>
            <a:r>
              <a:rPr lang="en-US" b="1" dirty="0" err="1" smtClean="0">
                <a:latin typeface="Consolas"/>
                <a:cs typeface="Consolas"/>
              </a:rPr>
              <a:t>self.request.get</a:t>
            </a:r>
            <a:r>
              <a:rPr lang="en-US" b="1" dirty="0" smtClean="0">
                <a:latin typeface="Consolas"/>
                <a:cs typeface="Consolas"/>
              </a:rPr>
              <a:t>(‘</a:t>
            </a:r>
            <a:r>
              <a:rPr lang="en-US" b="1" dirty="0" err="1" smtClean="0">
                <a:latin typeface="Consolas"/>
                <a:cs typeface="Consolas"/>
              </a:rPr>
              <a:t>param</a:t>
            </a:r>
            <a:r>
              <a:rPr lang="en-US" b="1" dirty="0" smtClean="0">
                <a:latin typeface="Consolas"/>
                <a:cs typeface="Consolas"/>
              </a:rPr>
              <a:t>’)</a:t>
            </a:r>
          </a:p>
          <a:p>
            <a:r>
              <a:rPr lang="en-US" dirty="0" smtClean="0"/>
              <a:t>URL Parameters defined as group in </a:t>
            </a:r>
            <a:r>
              <a:rPr lang="en-US" dirty="0" err="1" smtClean="0"/>
              <a:t>url</a:t>
            </a:r>
            <a:r>
              <a:rPr lang="en-US" dirty="0" smtClean="0"/>
              <a:t> patterns in routes</a:t>
            </a:r>
          </a:p>
          <a:p>
            <a:pPr lvl="1"/>
            <a:r>
              <a:rPr lang="en-US" b="1" dirty="0" err="1" smtClean="0">
                <a:latin typeface="Consolas"/>
                <a:cs typeface="Consolas"/>
              </a:rPr>
              <a:t>def</a:t>
            </a:r>
            <a:r>
              <a:rPr lang="en-US" b="1" dirty="0" smtClean="0">
                <a:latin typeface="Consolas"/>
                <a:cs typeface="Consolas"/>
              </a:rPr>
              <a:t> post(self, </a:t>
            </a:r>
            <a:r>
              <a:rPr lang="en-US" b="1" dirty="0" err="1" smtClean="0">
                <a:latin typeface="Consolas"/>
                <a:cs typeface="Consolas"/>
              </a:rPr>
              <a:t>param_id</a:t>
            </a:r>
            <a:r>
              <a:rPr lang="en-US" b="1" dirty="0" smtClean="0">
                <a:latin typeface="Consolas"/>
                <a:cs typeface="Consolas"/>
              </a:rPr>
              <a:t>):</a:t>
            </a:r>
            <a:r>
              <a:rPr lang="en-US" b="1" dirty="0">
                <a:latin typeface="Consolas"/>
                <a:cs typeface="Consolas"/>
              </a:rPr>
              <a:t/>
            </a:r>
            <a:br>
              <a:rPr lang="en-US" b="1" dirty="0">
                <a:latin typeface="Consolas"/>
                <a:cs typeface="Consolas"/>
              </a:rPr>
            </a:br>
            <a:r>
              <a:rPr lang="en-US" b="1" dirty="0" smtClean="0">
                <a:latin typeface="Consolas"/>
                <a:cs typeface="Consolas"/>
              </a:rPr>
              <a:t>    pass</a:t>
            </a:r>
            <a:br>
              <a:rPr lang="en-US" b="1" dirty="0" smtClean="0">
                <a:latin typeface="Consolas"/>
                <a:cs typeface="Consolas"/>
              </a:rPr>
            </a:br>
            <a:r>
              <a:rPr lang="en-US" b="1" dirty="0" smtClean="0">
                <a:latin typeface="Consolas"/>
                <a:cs typeface="Consolas"/>
              </a:rPr>
              <a:t/>
            </a:r>
            <a:br>
              <a:rPr lang="en-US" b="1" dirty="0" smtClean="0">
                <a:latin typeface="Consolas"/>
                <a:cs typeface="Consolas"/>
              </a:rPr>
            </a:br>
            <a:r>
              <a:rPr lang="en-US" b="1" dirty="0" smtClean="0">
                <a:latin typeface="Consolas"/>
                <a:cs typeface="Consolas"/>
              </a:rPr>
              <a:t>(‘/path/([\d]+)?’, </a:t>
            </a:r>
            <a:r>
              <a:rPr lang="en-US" b="1" dirty="0" err="1" smtClean="0">
                <a:latin typeface="Consolas"/>
                <a:cs typeface="Consolas"/>
              </a:rPr>
              <a:t>HandlerClass</a:t>
            </a:r>
            <a:r>
              <a:rPr lang="en-US" b="1" dirty="0" smtClean="0">
                <a:latin typeface="Consolas"/>
                <a:cs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9633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Non-relational, structured table storage inspired by </a:t>
            </a:r>
            <a:r>
              <a:rPr lang="en-US" dirty="0" err="1" smtClean="0"/>
              <a:t>BigTable</a:t>
            </a:r>
            <a:endParaRPr lang="en-US" dirty="0" smtClean="0"/>
          </a:p>
          <a:p>
            <a:r>
              <a:rPr lang="en-US" dirty="0" err="1" smtClean="0"/>
              <a:t>NoSQL</a:t>
            </a:r>
            <a:endParaRPr lang="en-US" dirty="0" smtClean="0"/>
          </a:p>
          <a:p>
            <a:r>
              <a:rPr lang="en-US" dirty="0" smtClean="0"/>
              <a:t>Think objects (kinds) not tables</a:t>
            </a:r>
          </a:p>
          <a:p>
            <a:r>
              <a:rPr lang="en-US" dirty="0" smtClean="0"/>
              <a:t>Similar to </a:t>
            </a:r>
            <a:r>
              <a:rPr lang="en-US" dirty="0" err="1" smtClean="0"/>
              <a:t>Django</a:t>
            </a:r>
            <a:r>
              <a:rPr lang="en-US" dirty="0" smtClean="0"/>
              <a:t> ORM</a:t>
            </a:r>
          </a:p>
          <a:p>
            <a:r>
              <a:rPr lang="en-US" dirty="0" smtClean="0"/>
              <a:t>DB vs. NDB</a:t>
            </a:r>
          </a:p>
          <a:p>
            <a:pPr lvl="1"/>
            <a:r>
              <a:rPr lang="en-US" dirty="0" smtClean="0"/>
              <a:t>caching</a:t>
            </a:r>
          </a:p>
          <a:p>
            <a:pPr lvl="1"/>
            <a:r>
              <a:rPr lang="en-US" dirty="0" err="1" smtClean="0"/>
              <a:t>async</a:t>
            </a:r>
            <a:endParaRPr lang="en-US" dirty="0" smtClean="0"/>
          </a:p>
          <a:p>
            <a:pPr lvl="1"/>
            <a:r>
              <a:rPr lang="en-US" dirty="0" smtClean="0"/>
              <a:t>custom property types</a:t>
            </a:r>
          </a:p>
          <a:p>
            <a:pPr lvl="1"/>
            <a:r>
              <a:rPr lang="en-US" dirty="0" smtClean="0"/>
              <a:t>NDB is more flexible overall</a:t>
            </a:r>
          </a:p>
        </p:txBody>
      </p:sp>
    </p:spTree>
    <p:extLst>
      <p:ext uri="{BB962C8B-B14F-4D97-AF65-F5344CB8AC3E}">
        <p14:creationId xmlns:p14="http://schemas.microsoft.com/office/powerpoint/2010/main" val="3531694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Consolas"/>
                <a:cs typeface="Consolas"/>
              </a:rPr>
              <a:t>from </a:t>
            </a:r>
            <a:r>
              <a:rPr lang="en-US" sz="1800" b="1" dirty="0" err="1" smtClean="0">
                <a:latin typeface="Consolas"/>
                <a:cs typeface="Consolas"/>
              </a:rPr>
              <a:t>google.appengine.ext</a:t>
            </a:r>
            <a:r>
              <a:rPr lang="en-US" sz="1800" b="1" dirty="0" smtClean="0">
                <a:latin typeface="Consolas"/>
                <a:cs typeface="Consolas"/>
              </a:rPr>
              <a:t> import </a:t>
            </a:r>
            <a:r>
              <a:rPr lang="en-US" sz="1800" b="1" dirty="0" err="1" smtClean="0">
                <a:latin typeface="Consolas"/>
                <a:cs typeface="Consolas"/>
              </a:rPr>
              <a:t>ndb</a:t>
            </a:r>
            <a:r>
              <a:rPr lang="en-US" sz="1800" b="1" dirty="0" smtClean="0">
                <a:latin typeface="Consolas"/>
                <a:cs typeface="Consolas"/>
              </a:rPr>
              <a:t/>
            </a:r>
            <a:br>
              <a:rPr lang="en-US" sz="1800" b="1" dirty="0" smtClean="0">
                <a:latin typeface="Consolas"/>
                <a:cs typeface="Consolas"/>
              </a:rPr>
            </a:br>
            <a:r>
              <a:rPr lang="en-US" sz="1800" b="1" dirty="0" smtClean="0">
                <a:latin typeface="Consolas"/>
                <a:cs typeface="Consolas"/>
              </a:rPr>
              <a:t/>
            </a:r>
            <a:br>
              <a:rPr lang="en-US" sz="1800" b="1" dirty="0" smtClean="0">
                <a:latin typeface="Consolas"/>
                <a:cs typeface="Consolas"/>
              </a:rPr>
            </a:br>
            <a:r>
              <a:rPr lang="en-US" sz="1800" b="1" dirty="0" smtClean="0">
                <a:latin typeface="Consolas"/>
                <a:cs typeface="Consolas"/>
              </a:rPr>
              <a:t>class Shape(</a:t>
            </a:r>
            <a:r>
              <a:rPr lang="en-US" sz="1800" b="1" dirty="0" err="1" smtClean="0">
                <a:latin typeface="Consolas"/>
                <a:cs typeface="Consolas"/>
              </a:rPr>
              <a:t>ndb.Model</a:t>
            </a:r>
            <a:r>
              <a:rPr lang="en-US" sz="1800" b="1" dirty="0" smtClean="0">
                <a:latin typeface="Consolas"/>
                <a:cs typeface="Consolas"/>
              </a:rPr>
              <a:t>):</a:t>
            </a:r>
            <a:br>
              <a:rPr lang="en-US" sz="1800" b="1" dirty="0" smtClean="0">
                <a:latin typeface="Consolas"/>
                <a:cs typeface="Consolas"/>
              </a:rPr>
            </a:br>
            <a:r>
              <a:rPr lang="en-US" sz="1800" b="1" dirty="0" smtClean="0">
                <a:latin typeface="Consolas"/>
                <a:cs typeface="Consolas"/>
              </a:rPr>
              <a:t>    name = </a:t>
            </a:r>
            <a:r>
              <a:rPr lang="en-US" sz="1800" b="1" dirty="0" err="1" smtClean="0">
                <a:latin typeface="Consolas"/>
                <a:cs typeface="Consolas"/>
              </a:rPr>
              <a:t>ndb.StringProperty</a:t>
            </a:r>
            <a:r>
              <a:rPr lang="en-US" sz="1800" b="1" dirty="0" smtClean="0">
                <a:latin typeface="Consolas"/>
                <a:cs typeface="Consolas"/>
              </a:rPr>
              <a:t>(default=‘triangle’)</a:t>
            </a:r>
            <a:br>
              <a:rPr lang="en-US" sz="1800" b="1" dirty="0" smtClean="0">
                <a:latin typeface="Consolas"/>
                <a:cs typeface="Consolas"/>
              </a:rPr>
            </a:br>
            <a:r>
              <a:rPr lang="en-US" sz="1800" b="1" dirty="0" smtClean="0">
                <a:latin typeface="Consolas"/>
                <a:cs typeface="Consolas"/>
              </a:rPr>
              <a:t>    sides = </a:t>
            </a:r>
            <a:r>
              <a:rPr lang="en-US" sz="1800" b="1" dirty="0" err="1" smtClean="0">
                <a:latin typeface="Consolas"/>
                <a:cs typeface="Consolas"/>
              </a:rPr>
              <a:t>ndb.IntegerProperty</a:t>
            </a:r>
            <a:r>
              <a:rPr lang="en-US" sz="1800" b="1" dirty="0" smtClean="0">
                <a:latin typeface="Consolas"/>
                <a:cs typeface="Consolas"/>
              </a:rPr>
              <a:t>(default=3)</a:t>
            </a:r>
            <a:br>
              <a:rPr lang="en-US" sz="1800" b="1" dirty="0" smtClean="0">
                <a:latin typeface="Consolas"/>
                <a:cs typeface="Consolas"/>
              </a:rPr>
            </a:br>
            <a:r>
              <a:rPr lang="en-US" sz="1800" b="1" dirty="0" smtClean="0">
                <a:latin typeface="Consolas"/>
                <a:cs typeface="Consolas"/>
              </a:rPr>
              <a:t>    created = </a:t>
            </a:r>
            <a:r>
              <a:rPr lang="en-US" sz="1800" b="1" dirty="0" err="1" smtClean="0">
                <a:latin typeface="Consolas"/>
                <a:cs typeface="Consolas"/>
              </a:rPr>
              <a:t>ndb.DateTimeProperty</a:t>
            </a:r>
            <a:r>
              <a:rPr lang="en-US" sz="1800" b="1" dirty="0" smtClean="0">
                <a:latin typeface="Consolas"/>
                <a:cs typeface="Consolas"/>
              </a:rPr>
              <a:t>(</a:t>
            </a:r>
            <a:r>
              <a:rPr lang="en-US" sz="1800" b="1" dirty="0" err="1" smtClean="0">
                <a:latin typeface="Consolas"/>
                <a:cs typeface="Consolas"/>
              </a:rPr>
              <a:t>auto_now_add</a:t>
            </a:r>
            <a:r>
              <a:rPr lang="en-US" sz="1800" b="1" dirty="0" smtClean="0">
                <a:latin typeface="Consolas"/>
                <a:cs typeface="Consolas"/>
              </a:rPr>
              <a:t>=True) </a:t>
            </a:r>
            <a:br>
              <a:rPr lang="en-US" sz="1800" b="1" dirty="0" smtClean="0">
                <a:latin typeface="Consolas"/>
                <a:cs typeface="Consolas"/>
              </a:rPr>
            </a:br>
            <a:r>
              <a:rPr lang="en-US" sz="1800" b="1" dirty="0" smtClean="0">
                <a:latin typeface="Consolas"/>
                <a:cs typeface="Consolas"/>
              </a:rPr>
              <a:t/>
            </a:r>
            <a:br>
              <a:rPr lang="en-US" sz="1800" b="1" dirty="0" smtClean="0">
                <a:latin typeface="Consolas"/>
                <a:cs typeface="Consolas"/>
              </a:rPr>
            </a:br>
            <a:r>
              <a:rPr lang="en-US" sz="1800" b="1" dirty="0" smtClean="0">
                <a:latin typeface="Consolas"/>
                <a:cs typeface="Consolas"/>
              </a:rPr>
              <a:t>triangle = Shape()</a:t>
            </a:r>
            <a:br>
              <a:rPr lang="en-US" sz="1800" b="1" dirty="0" smtClean="0">
                <a:latin typeface="Consolas"/>
                <a:cs typeface="Consolas"/>
              </a:rPr>
            </a:br>
            <a:r>
              <a:rPr lang="en-US" sz="1800" b="1" dirty="0" smtClean="0">
                <a:latin typeface="Consolas"/>
                <a:cs typeface="Consolas"/>
              </a:rPr>
              <a:t>square = Shape(name=‘square’, sides=4)</a:t>
            </a:r>
            <a:br>
              <a:rPr lang="en-US" sz="1800" b="1" dirty="0" smtClean="0">
                <a:latin typeface="Consolas"/>
                <a:cs typeface="Consolas"/>
              </a:rPr>
            </a:br>
            <a:r>
              <a:rPr lang="en-US" sz="1800" b="1" dirty="0" smtClean="0">
                <a:latin typeface="Consolas"/>
                <a:cs typeface="Consolas"/>
              </a:rPr>
              <a:t/>
            </a:r>
            <a:br>
              <a:rPr lang="en-US" sz="1800" b="1" dirty="0" smtClean="0">
                <a:latin typeface="Consolas"/>
                <a:cs typeface="Consolas"/>
              </a:rPr>
            </a:br>
            <a:r>
              <a:rPr lang="en-US" sz="1800" b="1" dirty="0" err="1" smtClean="0">
                <a:latin typeface="Consolas"/>
                <a:cs typeface="Consolas"/>
              </a:rPr>
              <a:t>triangle.put</a:t>
            </a:r>
            <a:r>
              <a:rPr lang="en-US" sz="1800" b="1" dirty="0" smtClean="0">
                <a:latin typeface="Consolas"/>
                <a:cs typeface="Consolas"/>
              </a:rPr>
              <a:t>()</a:t>
            </a:r>
            <a:br>
              <a:rPr lang="en-US" sz="1800" b="1" dirty="0" smtClean="0">
                <a:latin typeface="Consolas"/>
                <a:cs typeface="Consolas"/>
              </a:rPr>
            </a:br>
            <a:r>
              <a:rPr lang="en-US" sz="1800" b="1" dirty="0" err="1" smtClean="0">
                <a:latin typeface="Consolas"/>
                <a:cs typeface="Consolas"/>
              </a:rPr>
              <a:t>square.put</a:t>
            </a:r>
            <a:r>
              <a:rPr lang="en-US" sz="1800" b="1" dirty="0" smtClean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r>
              <a:rPr lang="en-US" sz="1800" b="1" dirty="0" smtClean="0">
                <a:latin typeface="Consolas"/>
                <a:cs typeface="Consolas"/>
              </a:rPr>
              <a:t>  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14400" y="3550185"/>
            <a:ext cx="73136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183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Indexes</a:t>
            </a:r>
          </a:p>
          <a:p>
            <a:pPr lvl="1"/>
            <a:r>
              <a:rPr lang="en-US" dirty="0" smtClean="0"/>
              <a:t>Simple indexes use only one property</a:t>
            </a:r>
          </a:p>
          <a:p>
            <a:pPr lvl="2"/>
            <a:r>
              <a:rPr lang="en-US" dirty="0" smtClean="0"/>
              <a:t>Maintained automatically</a:t>
            </a:r>
          </a:p>
          <a:p>
            <a:pPr lvl="1"/>
            <a:r>
              <a:rPr lang="en-US" dirty="0" smtClean="0"/>
              <a:t>Complex indexes must be added manually</a:t>
            </a:r>
          </a:p>
          <a:p>
            <a:pPr lvl="2"/>
            <a:r>
              <a:rPr lang="en-US" dirty="0" err="1" smtClean="0"/>
              <a:t>index.yaml</a:t>
            </a:r>
            <a:endParaRPr lang="en-US" dirty="0" smtClean="0"/>
          </a:p>
          <a:p>
            <a:pPr lvl="2"/>
            <a:r>
              <a:rPr lang="en-US" dirty="0" smtClean="0"/>
              <a:t>The development server will create these indexes for you but must be manually added to </a:t>
            </a:r>
            <a:r>
              <a:rPr lang="en-US" dirty="0" err="1" smtClean="0"/>
              <a:t>index.yaml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08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90752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Build queries in code</a:t>
            </a:r>
          </a:p>
          <a:p>
            <a:pPr marL="0" indent="0">
              <a:buNone/>
            </a:pPr>
            <a:r>
              <a:rPr lang="en-US" sz="1900" dirty="0">
                <a:latin typeface="Consolas"/>
                <a:cs typeface="Consolas"/>
              </a:rPr>
              <a:t>query = </a:t>
            </a:r>
            <a:r>
              <a:rPr lang="en-US" sz="1900" dirty="0" err="1">
                <a:latin typeface="Consolas"/>
                <a:cs typeface="Consolas"/>
              </a:rPr>
              <a:t>ModelName.query</a:t>
            </a:r>
            <a:r>
              <a:rPr lang="en-US" sz="1900" dirty="0">
                <a:latin typeface="Consolas"/>
                <a:cs typeface="Consolas"/>
              </a:rPr>
              <a:t>(</a:t>
            </a:r>
            <a:r>
              <a:rPr lang="en-US" sz="1900" dirty="0" err="1">
                <a:latin typeface="Consolas"/>
                <a:cs typeface="Consolas"/>
              </a:rPr>
              <a:t>ModelName.property</a:t>
            </a:r>
            <a:r>
              <a:rPr lang="en-US" sz="1900" dirty="0">
                <a:latin typeface="Consolas"/>
                <a:cs typeface="Consolas"/>
              </a:rPr>
              <a:t> == value)</a:t>
            </a:r>
          </a:p>
          <a:p>
            <a:pPr marL="0" indent="0">
              <a:buNone/>
            </a:pPr>
            <a:r>
              <a:rPr lang="en-US" sz="1900" dirty="0">
                <a:latin typeface="Consolas"/>
                <a:cs typeface="Consolas"/>
              </a:rPr>
              <a:t>query = </a:t>
            </a:r>
            <a:r>
              <a:rPr lang="en-US" sz="1900" dirty="0" err="1">
                <a:latin typeface="Consolas"/>
                <a:cs typeface="Consolas"/>
              </a:rPr>
              <a:t>query.filter</a:t>
            </a:r>
            <a:r>
              <a:rPr lang="en-US" sz="1900" dirty="0">
                <a:latin typeface="Consolas"/>
                <a:cs typeface="Consolas"/>
              </a:rPr>
              <a:t>(ModelName.property2 &lt; value2)</a:t>
            </a:r>
          </a:p>
          <a:p>
            <a:pPr marL="0" indent="0">
              <a:buNone/>
            </a:pPr>
            <a:r>
              <a:rPr lang="en-US" sz="1900" dirty="0">
                <a:latin typeface="Consolas"/>
                <a:cs typeface="Consolas"/>
              </a:rPr>
              <a:t>for kind in query:</a:t>
            </a:r>
            <a:br>
              <a:rPr lang="en-US" sz="1900" dirty="0">
                <a:latin typeface="Consolas"/>
                <a:cs typeface="Consolas"/>
              </a:rPr>
            </a:br>
            <a:r>
              <a:rPr lang="en-US" sz="1900" dirty="0">
                <a:latin typeface="Consolas"/>
                <a:cs typeface="Consolas"/>
              </a:rPr>
              <a:t>    # do something with kind</a:t>
            </a:r>
          </a:p>
          <a:p>
            <a:pPr marL="0" indent="0">
              <a:buNone/>
            </a:pPr>
            <a:r>
              <a:rPr lang="en-US" sz="1900" dirty="0">
                <a:latin typeface="Consolas"/>
                <a:cs typeface="Consolas"/>
              </a:rPr>
              <a:t>query = </a:t>
            </a:r>
            <a:r>
              <a:rPr lang="en-US" sz="1900" dirty="0" err="1">
                <a:latin typeface="Consolas"/>
                <a:cs typeface="Consolas"/>
              </a:rPr>
              <a:t>ModelName.query</a:t>
            </a:r>
            <a:r>
              <a:rPr lang="en-US" sz="1900" dirty="0">
                <a:latin typeface="Consolas"/>
                <a:cs typeface="Consolas"/>
              </a:rPr>
              <a:t>(</a:t>
            </a:r>
            <a:r>
              <a:rPr lang="en-US" sz="1900" dirty="0" err="1">
                <a:latin typeface="Consolas"/>
                <a:cs typeface="Consolas"/>
              </a:rPr>
              <a:t>ndb.OR</a:t>
            </a:r>
            <a:r>
              <a:rPr lang="en-US" sz="1900" dirty="0">
                <a:latin typeface="Consolas"/>
                <a:cs typeface="Consolas"/>
              </a:rPr>
              <a:t>(</a:t>
            </a:r>
            <a:br>
              <a:rPr lang="en-US" sz="1900" dirty="0">
                <a:latin typeface="Consolas"/>
                <a:cs typeface="Consolas"/>
              </a:rPr>
            </a:br>
            <a:r>
              <a:rPr lang="en-US" sz="1900" dirty="0">
                <a:latin typeface="Consolas"/>
                <a:cs typeface="Consolas"/>
              </a:rPr>
              <a:t>    </a:t>
            </a:r>
            <a:r>
              <a:rPr lang="en-US" sz="1900" dirty="0" err="1">
                <a:latin typeface="Consolas"/>
                <a:cs typeface="Consolas"/>
              </a:rPr>
              <a:t>Model.property</a:t>
            </a:r>
            <a:r>
              <a:rPr lang="en-US" sz="1900" dirty="0">
                <a:latin typeface="Consolas"/>
                <a:cs typeface="Consolas"/>
              </a:rPr>
              <a:t> == value1,</a:t>
            </a:r>
            <a:br>
              <a:rPr lang="en-US" sz="1900" dirty="0">
                <a:latin typeface="Consolas"/>
                <a:cs typeface="Consolas"/>
              </a:rPr>
            </a:br>
            <a:r>
              <a:rPr lang="en-US" sz="1900" dirty="0">
                <a:latin typeface="Consolas"/>
                <a:cs typeface="Consolas"/>
              </a:rPr>
              <a:t>    </a:t>
            </a:r>
            <a:r>
              <a:rPr lang="en-US" sz="1900" dirty="0" err="1">
                <a:latin typeface="Consolas"/>
                <a:cs typeface="Consolas"/>
              </a:rPr>
              <a:t>Model.property</a:t>
            </a:r>
            <a:r>
              <a:rPr lang="en-US" sz="1900" dirty="0">
                <a:latin typeface="Consolas"/>
                <a:cs typeface="Consolas"/>
              </a:rPr>
              <a:t> == value2))</a:t>
            </a:r>
          </a:p>
          <a:p>
            <a:pPr marL="0" indent="0">
              <a:buNone/>
            </a:pPr>
            <a:r>
              <a:rPr lang="en-US" sz="1900" dirty="0">
                <a:latin typeface="Consolas"/>
                <a:cs typeface="Consolas"/>
              </a:rPr>
              <a:t>query = </a:t>
            </a:r>
            <a:r>
              <a:rPr lang="en-US" sz="1900" dirty="0" err="1">
                <a:latin typeface="Consolas"/>
                <a:cs typeface="Consolas"/>
              </a:rPr>
              <a:t>ModelName.query</a:t>
            </a:r>
            <a:r>
              <a:rPr lang="en-US" sz="1900" dirty="0">
                <a:latin typeface="Consolas"/>
                <a:cs typeface="Consolas"/>
              </a:rPr>
              <a:t>(</a:t>
            </a:r>
            <a:r>
              <a:rPr lang="en-US" sz="1900" dirty="0" err="1">
                <a:latin typeface="Consolas"/>
                <a:cs typeface="Consolas"/>
              </a:rPr>
              <a:t>ModelName.property.IN</a:t>
            </a:r>
            <a:r>
              <a:rPr lang="en-US" sz="1900" dirty="0">
                <a:latin typeface="Consolas"/>
                <a:cs typeface="Consolas"/>
              </a:rPr>
              <a:t>(</a:t>
            </a:r>
            <a:r>
              <a:rPr lang="en-US" sz="1900" dirty="0" err="1">
                <a:latin typeface="Consolas"/>
                <a:cs typeface="Consolas"/>
              </a:rPr>
              <a:t>a_list</a:t>
            </a:r>
            <a:r>
              <a:rPr lang="en-US" sz="1900" dirty="0">
                <a:latin typeface="Consolas"/>
                <a:cs typeface="Consolas"/>
              </a:rPr>
              <a:t>))</a:t>
            </a:r>
          </a:p>
          <a:p>
            <a:r>
              <a:rPr lang="en-US" dirty="0" smtClean="0"/>
              <a:t>GQL</a:t>
            </a:r>
          </a:p>
          <a:p>
            <a:pPr lvl="1"/>
            <a:r>
              <a:rPr lang="en-US" dirty="0" smtClean="0"/>
              <a:t>SQL-like read-only façade on top of the </a:t>
            </a:r>
            <a:r>
              <a:rPr lang="en-US" dirty="0" err="1" smtClean="0"/>
              <a:t>datastore</a:t>
            </a:r>
            <a:endParaRPr lang="en-US" dirty="0" smtClean="0"/>
          </a:p>
          <a:p>
            <a:pPr lvl="1"/>
            <a:r>
              <a:rPr lang="en-US" dirty="0" smtClean="0"/>
              <a:t>Available only with the DB API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sz="18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39385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ways to use blobs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atastore</a:t>
            </a:r>
            <a:r>
              <a:rPr lang="en-US" dirty="0" smtClean="0"/>
              <a:t> – </a:t>
            </a:r>
            <a:r>
              <a:rPr lang="en-US" dirty="0" err="1" smtClean="0"/>
              <a:t>ndb.BlobProperty</a:t>
            </a:r>
            <a:endParaRPr lang="en-US" dirty="0" smtClean="0"/>
          </a:p>
          <a:p>
            <a:pPr lvl="1"/>
            <a:r>
              <a:rPr lang="en-US" dirty="0" err="1" smtClean="0"/>
              <a:t>Blobstore</a:t>
            </a:r>
            <a:endParaRPr lang="en-US" dirty="0"/>
          </a:p>
          <a:p>
            <a:pPr lvl="1"/>
            <a:r>
              <a:rPr lang="en-US" dirty="0" smtClean="0"/>
              <a:t>Google Cloud Storage (next hour)</a:t>
            </a:r>
          </a:p>
          <a:p>
            <a:r>
              <a:rPr lang="en-US" dirty="0" smtClean="0"/>
              <a:t>Blobs are not indexed</a:t>
            </a:r>
          </a:p>
          <a:p>
            <a:r>
              <a:rPr lang="en-US" dirty="0" smtClean="0"/>
              <a:t>Blobs are immutable</a:t>
            </a:r>
          </a:p>
          <a:p>
            <a:r>
              <a:rPr lang="en-US" dirty="0" smtClean="0"/>
              <a:t>Only way to get blobs into the </a:t>
            </a:r>
            <a:r>
              <a:rPr lang="en-US" dirty="0" err="1" smtClean="0"/>
              <a:t>blobstore</a:t>
            </a:r>
            <a:r>
              <a:rPr lang="en-US" dirty="0" smtClean="0"/>
              <a:t> is through web form upload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424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Cloud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90752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collection of products that live in the cloud to create and host applications on Google’s infrastructure</a:t>
            </a:r>
          </a:p>
          <a:p>
            <a:r>
              <a:rPr lang="en-US" b="1" dirty="0" smtClean="0"/>
              <a:t>Google App Engine</a:t>
            </a:r>
          </a:p>
          <a:p>
            <a:r>
              <a:rPr lang="en-US" dirty="0" smtClean="0"/>
              <a:t>Google Compute Engine</a:t>
            </a:r>
          </a:p>
          <a:p>
            <a:r>
              <a:rPr lang="en-US" dirty="0" smtClean="0"/>
              <a:t>Google Cloud Storage</a:t>
            </a:r>
          </a:p>
          <a:p>
            <a:r>
              <a:rPr lang="en-US" dirty="0" smtClean="0"/>
              <a:t>Google Cloud SQL</a:t>
            </a:r>
          </a:p>
          <a:p>
            <a:r>
              <a:rPr lang="en-US" dirty="0" err="1" smtClean="0"/>
              <a:t>BigQuery</a:t>
            </a:r>
            <a:endParaRPr lang="en-US" dirty="0" smtClean="0"/>
          </a:p>
          <a:p>
            <a:r>
              <a:rPr lang="en-US" dirty="0" smtClean="0"/>
              <a:t>Google Prediction API</a:t>
            </a:r>
          </a:p>
          <a:p>
            <a:r>
              <a:rPr lang="en-US" dirty="0" smtClean="0"/>
              <a:t>Google Translation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3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2901588"/>
          </a:xfrm>
        </p:spPr>
        <p:txBody>
          <a:bodyPr>
            <a:normAutofit/>
          </a:bodyPr>
          <a:lstStyle/>
          <a:p>
            <a:r>
              <a:rPr lang="en-US" dirty="0" smtClean="0"/>
              <a:t>Please s</a:t>
            </a:r>
            <a:r>
              <a:rPr lang="en-US" dirty="0" smtClean="0"/>
              <a:t>tay </a:t>
            </a:r>
            <a:r>
              <a:rPr lang="en-US" dirty="0" smtClean="0"/>
              <a:t>tuned for part II …</a:t>
            </a:r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douglas.a.starnes@gmail.com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http://douglasstarnes.com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poweredbyaltnet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 Charmed by the Google Cloud Platform with Python -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Douglas Starnes</a:t>
            </a:r>
          </a:p>
          <a:p>
            <a:r>
              <a:rPr lang="en-US" dirty="0" err="1" smtClean="0"/>
              <a:t>DevLink</a:t>
            </a:r>
            <a:endParaRPr lang="en-US" dirty="0" smtClean="0"/>
          </a:p>
          <a:p>
            <a:r>
              <a:rPr lang="en-US" dirty="0" smtClean="0"/>
              <a:t>August 29, 2013</a:t>
            </a:r>
          </a:p>
        </p:txBody>
      </p:sp>
    </p:spTree>
    <p:extLst>
      <p:ext uri="{BB962C8B-B14F-4D97-AF65-F5344CB8AC3E}">
        <p14:creationId xmlns:p14="http://schemas.microsoft.com/office/powerpoint/2010/main" val="4092702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Back!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83452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Task Queues / </a:t>
            </a:r>
            <a:r>
              <a:rPr lang="en-US" dirty="0" err="1" smtClean="0"/>
              <a:t>Backends</a:t>
            </a:r>
            <a:endParaRPr lang="en-US" dirty="0" smtClean="0"/>
          </a:p>
          <a:p>
            <a:r>
              <a:rPr lang="en-US" dirty="0" smtClean="0"/>
              <a:t>Scheduled Tasks</a:t>
            </a:r>
          </a:p>
          <a:p>
            <a:r>
              <a:rPr lang="en-US" dirty="0"/>
              <a:t>Google Cloud </a:t>
            </a:r>
            <a:r>
              <a:rPr lang="en-US" dirty="0" smtClean="0"/>
              <a:t>Endpoints</a:t>
            </a:r>
          </a:p>
          <a:p>
            <a:r>
              <a:rPr lang="en-US" dirty="0" smtClean="0"/>
              <a:t>Modules</a:t>
            </a:r>
          </a:p>
          <a:p>
            <a:r>
              <a:rPr lang="en-US" dirty="0" smtClean="0"/>
              <a:t>Advanced </a:t>
            </a:r>
            <a:r>
              <a:rPr lang="en-US" dirty="0" err="1" smtClean="0"/>
              <a:t>Datastore</a:t>
            </a:r>
            <a:r>
              <a:rPr lang="en-US" dirty="0" smtClean="0"/>
              <a:t> Techniques</a:t>
            </a:r>
          </a:p>
          <a:p>
            <a:pPr lvl="1"/>
            <a:r>
              <a:rPr lang="en-US" dirty="0" err="1" smtClean="0"/>
              <a:t>Async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Additional property types</a:t>
            </a:r>
          </a:p>
          <a:p>
            <a:pPr lvl="1"/>
            <a:r>
              <a:rPr lang="en-US" dirty="0" smtClean="0"/>
              <a:t>Custom property types</a:t>
            </a:r>
          </a:p>
          <a:p>
            <a:r>
              <a:rPr lang="en-US" dirty="0" smtClean="0"/>
              <a:t>Google Cloud Platform Survey</a:t>
            </a:r>
          </a:p>
          <a:p>
            <a:pPr lvl="1"/>
            <a:r>
              <a:rPr lang="en-US" dirty="0" smtClean="0"/>
              <a:t>Google Cloud Storage</a:t>
            </a:r>
          </a:p>
          <a:p>
            <a:pPr lvl="1"/>
            <a:r>
              <a:rPr lang="en-US" dirty="0" smtClean="0"/>
              <a:t>Google Cloud </a:t>
            </a:r>
            <a:r>
              <a:rPr lang="en-US" dirty="0" err="1" smtClean="0"/>
              <a:t>Datastore</a:t>
            </a:r>
            <a:endParaRPr lang="en-US" dirty="0" smtClean="0"/>
          </a:p>
          <a:p>
            <a:pPr lvl="1"/>
            <a:r>
              <a:rPr lang="en-US" dirty="0" smtClean="0"/>
              <a:t>Google Compute Engine</a:t>
            </a:r>
          </a:p>
          <a:p>
            <a:pPr lvl="1"/>
            <a:r>
              <a:rPr lang="en-US" dirty="0" err="1" smtClean="0"/>
              <a:t>BigQuery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9958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688534"/>
          </a:xfrm>
        </p:spPr>
        <p:txBody>
          <a:bodyPr>
            <a:normAutofit/>
          </a:bodyPr>
          <a:lstStyle/>
          <a:p>
            <a:r>
              <a:rPr lang="en-US" dirty="0" smtClean="0"/>
              <a:t>Push queues</a:t>
            </a:r>
          </a:p>
          <a:p>
            <a:pPr lvl="1"/>
            <a:r>
              <a:rPr lang="en-US" dirty="0" smtClean="0"/>
              <a:t>Internal to GAE</a:t>
            </a:r>
          </a:p>
          <a:p>
            <a:pPr lvl="1"/>
            <a:r>
              <a:rPr lang="en-US" dirty="0" smtClean="0"/>
              <a:t>Scaled automatically based on configuration</a:t>
            </a:r>
            <a:endParaRPr lang="en-US" dirty="0"/>
          </a:p>
          <a:p>
            <a:r>
              <a:rPr lang="en-US" dirty="0" smtClean="0"/>
              <a:t>Pull queues</a:t>
            </a:r>
          </a:p>
          <a:p>
            <a:pPr lvl="1"/>
            <a:r>
              <a:rPr lang="en-US" dirty="0" smtClean="0"/>
              <a:t>Expose functionality via REST API</a:t>
            </a:r>
          </a:p>
          <a:p>
            <a:pPr lvl="1"/>
            <a:r>
              <a:rPr lang="en-US" dirty="0" smtClean="0"/>
              <a:t>Scaled by application</a:t>
            </a:r>
          </a:p>
          <a:p>
            <a:r>
              <a:rPr lang="en-US" dirty="0" smtClean="0"/>
              <a:t>Configured in </a:t>
            </a:r>
            <a:r>
              <a:rPr lang="en-US" dirty="0" err="1" smtClean="0"/>
              <a:t>queue.yaml</a:t>
            </a:r>
            <a:endParaRPr lang="en-US" dirty="0" smtClean="0"/>
          </a:p>
          <a:p>
            <a:r>
              <a:rPr lang="en-US" dirty="0" smtClean="0"/>
              <a:t>Monitor and manage queues in the admin console</a:t>
            </a:r>
          </a:p>
          <a:p>
            <a:r>
              <a:rPr lang="en-US" dirty="0" smtClean="0"/>
              <a:t>Time limit of 10 minutes</a:t>
            </a:r>
          </a:p>
        </p:txBody>
      </p:sp>
    </p:spTree>
    <p:extLst>
      <p:ext uri="{BB962C8B-B14F-4D97-AF65-F5344CB8AC3E}">
        <p14:creationId xmlns:p14="http://schemas.microsoft.com/office/powerpoint/2010/main" val="274428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queues</a:t>
            </a:r>
          </a:p>
          <a:p>
            <a:r>
              <a:rPr lang="en-US" dirty="0" smtClean="0"/>
              <a:t>Constraints</a:t>
            </a:r>
          </a:p>
          <a:p>
            <a:pPr lvl="1"/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processing rate</a:t>
            </a:r>
          </a:p>
          <a:p>
            <a:pPr lvl="1"/>
            <a:r>
              <a:rPr lang="en-US" dirty="0" smtClean="0"/>
              <a:t>retry attempts</a:t>
            </a:r>
          </a:p>
          <a:p>
            <a:r>
              <a:rPr lang="en-US" dirty="0" smtClean="0"/>
              <a:t>Monitored programmatically or in admin console</a:t>
            </a:r>
          </a:p>
          <a:p>
            <a:r>
              <a:rPr lang="en-US" dirty="0" err="1" smtClean="0"/>
              <a:t>Async</a:t>
            </a:r>
            <a:r>
              <a:rPr lang="en-US" dirty="0" smtClean="0"/>
              <a:t> API (manages queue)</a:t>
            </a:r>
          </a:p>
        </p:txBody>
      </p:sp>
    </p:spTree>
    <p:extLst>
      <p:ext uri="{BB962C8B-B14F-4D97-AF65-F5344CB8AC3E}">
        <p14:creationId xmlns:p14="http://schemas.microsoft.com/office/powerpoint/2010/main" val="1055064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92828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Instances for running tasks that are:</a:t>
            </a:r>
          </a:p>
          <a:p>
            <a:pPr lvl="2"/>
            <a:r>
              <a:rPr lang="en-US" dirty="0" smtClean="0"/>
              <a:t>computationally intensive (600MHz – 4.8GHz)</a:t>
            </a:r>
          </a:p>
          <a:p>
            <a:pPr lvl="2"/>
            <a:r>
              <a:rPr lang="en-US" dirty="0" smtClean="0"/>
              <a:t>memory intensive (128MB – 1024MB)</a:t>
            </a:r>
          </a:p>
          <a:p>
            <a:pPr lvl="1"/>
            <a:r>
              <a:rPr lang="en-US" dirty="0" smtClean="0"/>
              <a:t>Resident - run continuously</a:t>
            </a:r>
          </a:p>
          <a:p>
            <a:pPr lvl="1"/>
            <a:r>
              <a:rPr lang="en-US" dirty="0" smtClean="0"/>
              <a:t>Dynamic – activated on demand, shutdown when idle</a:t>
            </a:r>
          </a:p>
          <a:p>
            <a:r>
              <a:rPr lang="en-US" dirty="0" smtClean="0"/>
              <a:t>Complex initiation and configuration</a:t>
            </a:r>
          </a:p>
          <a:p>
            <a:pPr lvl="1"/>
            <a:r>
              <a:rPr lang="en-US" dirty="0" err="1" smtClean="0"/>
              <a:t>backends.yaml</a:t>
            </a:r>
            <a:endParaRPr lang="en-US" dirty="0" smtClean="0"/>
          </a:p>
          <a:p>
            <a:pPr lvl="1"/>
            <a:r>
              <a:rPr lang="en-US" dirty="0" smtClean="0"/>
              <a:t>managed using </a:t>
            </a:r>
            <a:r>
              <a:rPr lang="en-US" dirty="0" err="1" smtClean="0"/>
              <a:t>appcfg.py</a:t>
            </a:r>
            <a:endParaRPr lang="en-US" dirty="0" smtClean="0"/>
          </a:p>
          <a:p>
            <a:r>
              <a:rPr lang="en-US" dirty="0" smtClean="0"/>
              <a:t>Not limited to 60 seconds or 10 minutes</a:t>
            </a:r>
          </a:p>
          <a:p>
            <a:r>
              <a:rPr lang="en-US" dirty="0" smtClean="0"/>
              <a:t>Option to be public facing</a:t>
            </a:r>
          </a:p>
          <a:p>
            <a:r>
              <a:rPr lang="en-US" dirty="0" smtClean="0"/>
              <a:t>Priced from $0.08 - $0.64/</a:t>
            </a:r>
            <a:r>
              <a:rPr lang="en-US" dirty="0" err="1" smtClean="0"/>
              <a:t>hr</a:t>
            </a:r>
            <a:endParaRPr lang="en-US" dirty="0" smtClean="0"/>
          </a:p>
          <a:p>
            <a:r>
              <a:rPr lang="en-US" dirty="0" smtClean="0"/>
              <a:t>Billed from startup to 15 minutes after shutdown (resident) or last request (dynamic)</a:t>
            </a:r>
          </a:p>
        </p:txBody>
      </p:sp>
    </p:spTree>
    <p:extLst>
      <p:ext uri="{BB962C8B-B14F-4D97-AF65-F5344CB8AC3E}">
        <p14:creationId xmlns:p14="http://schemas.microsoft.com/office/powerpoint/2010/main" val="184201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Scheduled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Defined in </a:t>
            </a:r>
            <a:r>
              <a:rPr lang="en-US" dirty="0" err="1" smtClean="0"/>
              <a:t>cron.yaml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cron</a:t>
            </a:r>
            <a:r>
              <a:rPr lang="en-US" dirty="0" smtClean="0"/>
              <a:t> jobs are actually HTTP requests</a:t>
            </a:r>
          </a:p>
          <a:p>
            <a:r>
              <a:rPr lang="en-US" dirty="0" smtClean="0"/>
              <a:t>Intervals defined using English like phrases and vocabulary</a:t>
            </a:r>
          </a:p>
          <a:p>
            <a:pPr lvl="1"/>
            <a:r>
              <a:rPr lang="en-US" dirty="0" smtClean="0"/>
              <a:t>every 10 minutes</a:t>
            </a:r>
          </a:p>
          <a:p>
            <a:pPr lvl="1"/>
            <a:r>
              <a:rPr lang="en-US" dirty="0" smtClean="0"/>
              <a:t>every 1 hours</a:t>
            </a:r>
          </a:p>
          <a:p>
            <a:pPr lvl="1"/>
            <a:r>
              <a:rPr lang="en-US" dirty="0" smtClean="0"/>
              <a:t>every </a:t>
            </a:r>
            <a:r>
              <a:rPr lang="en-US" dirty="0" err="1" smtClean="0"/>
              <a:t>friday</a:t>
            </a:r>
            <a:r>
              <a:rPr lang="en-US" dirty="0" smtClean="0"/>
              <a:t> 17:00</a:t>
            </a:r>
            <a:endParaRPr lang="en-US" dirty="0"/>
          </a:p>
          <a:p>
            <a:pPr lvl="1"/>
            <a:r>
              <a:rPr lang="en-US" dirty="0" smtClean="0"/>
              <a:t>4th </a:t>
            </a:r>
            <a:r>
              <a:rPr lang="en-US" dirty="0" err="1" smtClean="0"/>
              <a:t>friday</a:t>
            </a:r>
            <a:r>
              <a:rPr lang="en-US" dirty="0" smtClean="0"/>
              <a:t> of </a:t>
            </a:r>
            <a:r>
              <a:rPr lang="en-US" dirty="0" err="1" smtClean="0"/>
              <a:t>jan</a:t>
            </a:r>
            <a:r>
              <a:rPr lang="en-US" dirty="0" smtClean="0"/>
              <a:t>, </a:t>
            </a:r>
            <a:r>
              <a:rPr lang="en-US" dirty="0" err="1" smtClean="0"/>
              <a:t>apr</a:t>
            </a:r>
            <a:r>
              <a:rPr lang="en-US" dirty="0" smtClean="0"/>
              <a:t>, </a:t>
            </a:r>
            <a:r>
              <a:rPr lang="en-US" dirty="0" err="1" smtClean="0"/>
              <a:t>jul</a:t>
            </a:r>
            <a:r>
              <a:rPr lang="en-US" dirty="0" smtClean="0"/>
              <a:t>, </a:t>
            </a:r>
            <a:r>
              <a:rPr lang="en-US" dirty="0" err="1" smtClean="0"/>
              <a:t>oct</a:t>
            </a:r>
            <a:r>
              <a:rPr lang="en-US" dirty="0" smtClean="0"/>
              <a:t> 17:00</a:t>
            </a:r>
          </a:p>
        </p:txBody>
      </p:sp>
    </p:spTree>
    <p:extLst>
      <p:ext uri="{BB962C8B-B14F-4D97-AF65-F5344CB8AC3E}">
        <p14:creationId xmlns:p14="http://schemas.microsoft.com/office/powerpoint/2010/main" val="945122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Cloud Endpoints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892924"/>
          </a:xfrm>
        </p:spPr>
        <p:txBody>
          <a:bodyPr>
            <a:normAutofit/>
          </a:bodyPr>
          <a:lstStyle/>
          <a:p>
            <a:r>
              <a:rPr lang="en-US" dirty="0" err="1" smtClean="0"/>
              <a:t>protorpc</a:t>
            </a:r>
            <a:r>
              <a:rPr lang="en-US" dirty="0" smtClean="0"/>
              <a:t> has grown up!</a:t>
            </a:r>
          </a:p>
          <a:p>
            <a:r>
              <a:rPr lang="en-US" dirty="0" smtClean="0"/>
              <a:t>Eases the development of REST APIs</a:t>
            </a:r>
          </a:p>
          <a:p>
            <a:r>
              <a:rPr lang="en-US" dirty="0" smtClean="0"/>
              <a:t>Also can generate client proxies</a:t>
            </a:r>
          </a:p>
          <a:p>
            <a:pPr lvl="1"/>
            <a:r>
              <a:rPr lang="en-US" dirty="0" err="1" smtClean="0"/>
              <a:t>iOS</a:t>
            </a:r>
            <a:endParaRPr lang="en-US" dirty="0" smtClean="0"/>
          </a:p>
          <a:p>
            <a:pPr lvl="1"/>
            <a:r>
              <a:rPr lang="en-US" dirty="0" smtClean="0"/>
              <a:t>Android</a:t>
            </a:r>
          </a:p>
          <a:p>
            <a:pPr lvl="1"/>
            <a:r>
              <a:rPr lang="en-US" dirty="0" smtClean="0"/>
              <a:t>JavaScript</a:t>
            </a:r>
          </a:p>
          <a:p>
            <a:r>
              <a:rPr lang="en-US" dirty="0" smtClean="0"/>
              <a:t>Is part of a Google App Engine application</a:t>
            </a:r>
          </a:p>
          <a:p>
            <a:r>
              <a:rPr lang="en-US" dirty="0" smtClean="0"/>
              <a:t>Still have access to all GAE services</a:t>
            </a:r>
          </a:p>
          <a:p>
            <a:r>
              <a:rPr lang="en-US" dirty="0" smtClean="0"/>
              <a:t>In preview*</a:t>
            </a:r>
          </a:p>
        </p:txBody>
      </p:sp>
    </p:spTree>
    <p:extLst>
      <p:ext uri="{BB962C8B-B14F-4D97-AF65-F5344CB8AC3E}">
        <p14:creationId xmlns:p14="http://schemas.microsoft.com/office/powerpoint/2010/main" val="3722179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Cloud Endpoints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644737"/>
          </a:xfrm>
        </p:spPr>
        <p:txBody>
          <a:bodyPr/>
          <a:lstStyle/>
          <a:p>
            <a:r>
              <a:rPr lang="en-US" dirty="0" smtClean="0"/>
              <a:t>Three main concepts</a:t>
            </a:r>
          </a:p>
          <a:p>
            <a:pPr lvl="1"/>
            <a:r>
              <a:rPr lang="en-US" dirty="0" err="1" smtClean="0"/>
              <a:t>Api</a:t>
            </a:r>
            <a:endParaRPr lang="en-US" dirty="0" smtClean="0"/>
          </a:p>
          <a:p>
            <a:pPr lvl="2"/>
            <a:r>
              <a:rPr lang="en-US" dirty="0" smtClean="0"/>
              <a:t>Python class derived from </a:t>
            </a:r>
            <a:r>
              <a:rPr lang="en-US" dirty="0" err="1" smtClean="0"/>
              <a:t>remote.Service</a:t>
            </a:r>
            <a:endParaRPr lang="en-US" dirty="0" smtClean="0"/>
          </a:p>
          <a:p>
            <a:pPr lvl="2"/>
            <a:r>
              <a:rPr lang="en-US" dirty="0" smtClean="0"/>
              <a:t>Decorated with @</a:t>
            </a:r>
            <a:r>
              <a:rPr lang="en-US" dirty="0" err="1" smtClean="0"/>
              <a:t>endpoints.api</a:t>
            </a:r>
            <a:endParaRPr lang="en-US" dirty="0" smtClean="0"/>
          </a:p>
          <a:p>
            <a:pPr lvl="1"/>
            <a:r>
              <a:rPr lang="en-US" dirty="0" smtClean="0"/>
              <a:t>Method</a:t>
            </a:r>
          </a:p>
          <a:p>
            <a:pPr lvl="2"/>
            <a:r>
              <a:rPr lang="en-US" dirty="0" smtClean="0"/>
              <a:t>Python methods on the </a:t>
            </a:r>
            <a:r>
              <a:rPr lang="en-US" dirty="0" err="1" smtClean="0"/>
              <a:t>Api</a:t>
            </a:r>
            <a:r>
              <a:rPr lang="en-US" dirty="0" smtClean="0"/>
              <a:t> class</a:t>
            </a:r>
          </a:p>
          <a:p>
            <a:pPr lvl="2"/>
            <a:r>
              <a:rPr lang="en-US" dirty="0" smtClean="0"/>
              <a:t>Decorated with @</a:t>
            </a:r>
            <a:r>
              <a:rPr lang="en-US" dirty="0" err="1" smtClean="0"/>
              <a:t>endpoints.method</a:t>
            </a:r>
            <a:endParaRPr lang="en-US" dirty="0" smtClean="0"/>
          </a:p>
          <a:p>
            <a:pPr lvl="1"/>
            <a:r>
              <a:rPr lang="en-US" dirty="0" smtClean="0"/>
              <a:t>Message</a:t>
            </a:r>
          </a:p>
          <a:p>
            <a:pPr lvl="2"/>
            <a:r>
              <a:rPr lang="en-US" dirty="0" smtClean="0"/>
              <a:t>Python class derived from </a:t>
            </a:r>
            <a:r>
              <a:rPr lang="en-US" dirty="0" err="1" smtClean="0"/>
              <a:t>messages.Message</a:t>
            </a:r>
            <a:endParaRPr lang="en-US" dirty="0" smtClean="0"/>
          </a:p>
          <a:p>
            <a:pPr lvl="2"/>
            <a:r>
              <a:rPr lang="en-US" dirty="0" smtClean="0"/>
              <a:t>Represent the request and response data</a:t>
            </a:r>
          </a:p>
          <a:p>
            <a:pPr lvl="2"/>
            <a:r>
              <a:rPr lang="en-US" dirty="0" smtClean="0"/>
              <a:t>Similar to the NDB model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492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class </a:t>
            </a:r>
            <a:r>
              <a:rPr lang="en-US" sz="2000" b="1" dirty="0" err="1" smtClean="0">
                <a:latin typeface="Consolas"/>
                <a:cs typeface="Consolas"/>
              </a:rPr>
              <a:t>GreetingRequest</a:t>
            </a:r>
            <a:r>
              <a:rPr lang="en-US" sz="2000" b="1" dirty="0" smtClean="0">
                <a:latin typeface="Consolas"/>
                <a:cs typeface="Consolas"/>
              </a:rPr>
              <a:t>(</a:t>
            </a:r>
            <a:r>
              <a:rPr lang="en-US" sz="2000" b="1" dirty="0" err="1" smtClean="0">
                <a:latin typeface="Consolas"/>
                <a:cs typeface="Consolas"/>
              </a:rPr>
              <a:t>messages.Message</a:t>
            </a:r>
            <a:r>
              <a:rPr lang="en-US" sz="2000" b="1" dirty="0" smtClean="0">
                <a:latin typeface="Consolas"/>
                <a:cs typeface="Consolas"/>
              </a:rPr>
              <a:t>):</a:t>
            </a:r>
            <a:br>
              <a:rPr lang="en-US" sz="2000" b="1" dirty="0" smtClean="0">
                <a:latin typeface="Consolas"/>
                <a:cs typeface="Consolas"/>
              </a:rPr>
            </a:br>
            <a:r>
              <a:rPr lang="en-US" sz="2000" b="1" dirty="0" smtClean="0">
                <a:latin typeface="Consolas"/>
                <a:cs typeface="Consolas"/>
              </a:rPr>
              <a:t>    name = </a:t>
            </a:r>
            <a:r>
              <a:rPr lang="en-US" sz="2000" b="1" dirty="0" err="1" smtClean="0">
                <a:latin typeface="Consolas"/>
                <a:cs typeface="Consolas"/>
              </a:rPr>
              <a:t>messages.StringField</a:t>
            </a:r>
            <a:r>
              <a:rPr lang="en-US" sz="2000" b="1" dirty="0" smtClean="0">
                <a:latin typeface="Consolas"/>
                <a:cs typeface="Consolas"/>
              </a:rPr>
              <a:t>(1)</a:t>
            </a:r>
            <a:r>
              <a:rPr lang="en-US" sz="2000" b="1" dirty="0">
                <a:latin typeface="Consolas"/>
                <a:cs typeface="Consolas"/>
              </a:rPr>
              <a:t/>
            </a:r>
            <a:br>
              <a:rPr lang="en-US" sz="2000" b="1" dirty="0">
                <a:latin typeface="Consolas"/>
                <a:cs typeface="Consolas"/>
              </a:rPr>
            </a:br>
            <a:r>
              <a:rPr lang="en-US" sz="2000" b="1" dirty="0" smtClean="0">
                <a:latin typeface="Consolas"/>
                <a:cs typeface="Consolas"/>
              </a:rPr>
              <a:t>    priority = </a:t>
            </a:r>
            <a:r>
              <a:rPr lang="en-US" sz="2000" b="1" dirty="0" err="1" smtClean="0">
                <a:latin typeface="Consolas"/>
                <a:cs typeface="Consolas"/>
              </a:rPr>
              <a:t>messages.IntegerField</a:t>
            </a:r>
            <a:r>
              <a:rPr lang="en-US" sz="2000" b="1" dirty="0" smtClean="0">
                <a:latin typeface="Consolas"/>
                <a:cs typeface="Consolas"/>
              </a:rPr>
              <a:t>(2, default=0)</a:t>
            </a:r>
            <a:br>
              <a:rPr lang="en-US" sz="2000" b="1" dirty="0" smtClean="0">
                <a:latin typeface="Consolas"/>
                <a:cs typeface="Consolas"/>
              </a:rPr>
            </a:br>
            <a:r>
              <a:rPr lang="en-US" sz="2000" b="1" dirty="0" smtClean="0">
                <a:latin typeface="Consolas"/>
                <a:cs typeface="Consolas"/>
              </a:rPr>
              <a:t/>
            </a:r>
            <a:br>
              <a:rPr lang="en-US" sz="2000" b="1" dirty="0" smtClean="0">
                <a:latin typeface="Consolas"/>
                <a:cs typeface="Consolas"/>
              </a:rPr>
            </a:br>
            <a:r>
              <a:rPr lang="en-US" sz="2000" b="1" dirty="0" smtClean="0">
                <a:latin typeface="Consolas"/>
                <a:cs typeface="Consolas"/>
              </a:rPr>
              <a:t>class </a:t>
            </a:r>
            <a:r>
              <a:rPr lang="en-US" sz="2000" b="1" dirty="0" err="1" smtClean="0">
                <a:latin typeface="Consolas"/>
                <a:cs typeface="Consolas"/>
              </a:rPr>
              <a:t>GreetingResponse</a:t>
            </a:r>
            <a:r>
              <a:rPr lang="en-US" sz="2000" b="1" dirty="0" smtClean="0">
                <a:latin typeface="Consolas"/>
                <a:cs typeface="Consolas"/>
              </a:rPr>
              <a:t>(</a:t>
            </a:r>
            <a:r>
              <a:rPr lang="en-US" sz="2000" b="1" dirty="0" err="1" smtClean="0">
                <a:latin typeface="Consolas"/>
                <a:cs typeface="Consolas"/>
              </a:rPr>
              <a:t>messages.Message</a:t>
            </a:r>
            <a:r>
              <a:rPr lang="en-US" sz="2000" b="1" dirty="0" smtClean="0">
                <a:latin typeface="Consolas"/>
                <a:cs typeface="Consolas"/>
              </a:rPr>
              <a:t>):</a:t>
            </a:r>
            <a:r>
              <a:rPr lang="en-US" sz="2000" b="1" dirty="0">
                <a:latin typeface="Consolas"/>
                <a:cs typeface="Consolas"/>
              </a:rPr>
              <a:t/>
            </a:r>
            <a:br>
              <a:rPr lang="en-US" sz="2000" b="1" dirty="0">
                <a:latin typeface="Consolas"/>
                <a:cs typeface="Consolas"/>
              </a:rPr>
            </a:br>
            <a:r>
              <a:rPr lang="en-US" sz="2000" b="1" dirty="0" smtClean="0">
                <a:latin typeface="Consolas"/>
                <a:cs typeface="Consolas"/>
              </a:rPr>
              <a:t>    greeting = </a:t>
            </a:r>
            <a:r>
              <a:rPr lang="en-US" sz="2000" b="1" dirty="0" err="1" smtClean="0">
                <a:latin typeface="Consolas"/>
                <a:cs typeface="Consolas"/>
              </a:rPr>
              <a:t>messages.StringField</a:t>
            </a:r>
            <a:r>
              <a:rPr lang="en-US" sz="2000" b="1" dirty="0" smtClean="0">
                <a:latin typeface="Consolas"/>
                <a:cs typeface="Consolas"/>
              </a:rPr>
              <a:t>(1)</a:t>
            </a:r>
            <a:r>
              <a:rPr lang="en-US" sz="2000" b="1" dirty="0">
                <a:latin typeface="Consolas"/>
                <a:cs typeface="Consolas"/>
              </a:rPr>
              <a:t/>
            </a:r>
            <a:br>
              <a:rPr lang="en-US" sz="2000" b="1" dirty="0">
                <a:latin typeface="Consolas"/>
                <a:cs typeface="Consolas"/>
              </a:rPr>
            </a:br>
            <a:r>
              <a:rPr lang="en-US" sz="2000" b="1" dirty="0" smtClean="0">
                <a:latin typeface="Consolas"/>
                <a:cs typeface="Consolas"/>
              </a:rPr>
              <a:t>    recipients = </a:t>
            </a:r>
            <a:r>
              <a:rPr lang="en-US" sz="2000" b="1" dirty="0" err="1" smtClean="0">
                <a:latin typeface="Consolas"/>
                <a:cs typeface="Consolas"/>
              </a:rPr>
              <a:t>messages.MessageField</a:t>
            </a:r>
            <a:r>
              <a:rPr lang="en-US" sz="2000" b="1" dirty="0" smtClean="0">
                <a:latin typeface="Consolas"/>
                <a:cs typeface="Consolas"/>
              </a:rPr>
              <a:t>(</a:t>
            </a:r>
            <a:br>
              <a:rPr lang="en-US" sz="2000" b="1" dirty="0" smtClean="0">
                <a:latin typeface="Consolas"/>
                <a:cs typeface="Consolas"/>
              </a:rPr>
            </a:br>
            <a:r>
              <a:rPr lang="en-US" sz="2000" b="1" dirty="0" smtClean="0">
                <a:latin typeface="Consolas"/>
                <a:cs typeface="Consolas"/>
              </a:rPr>
              <a:t>        2, </a:t>
            </a:r>
            <a:r>
              <a:rPr lang="en-US" sz="2000" b="1" dirty="0" err="1" smtClean="0">
                <a:latin typeface="Consolas"/>
                <a:cs typeface="Consolas"/>
              </a:rPr>
              <a:t>RecipientMessage</a:t>
            </a:r>
            <a:r>
              <a:rPr lang="en-US" sz="2000" b="1" dirty="0" smtClean="0">
                <a:latin typeface="Consolas"/>
                <a:cs typeface="Consolas"/>
              </a:rPr>
              <a:t>, repeated=True</a:t>
            </a:r>
            <a:br>
              <a:rPr lang="en-US" sz="2000" b="1" dirty="0" smtClean="0">
                <a:latin typeface="Consolas"/>
                <a:cs typeface="Consolas"/>
              </a:rPr>
            </a:br>
            <a:r>
              <a:rPr lang="en-US" sz="2000" b="1" dirty="0" smtClean="0">
                <a:latin typeface="Consolas"/>
                <a:cs typeface="Consolas"/>
              </a:rPr>
              <a:t>    )</a:t>
            </a:r>
            <a:br>
              <a:rPr lang="en-US" sz="2000" b="1" dirty="0" smtClean="0">
                <a:latin typeface="Consolas"/>
                <a:cs typeface="Consolas"/>
              </a:rPr>
            </a:br>
            <a:r>
              <a:rPr lang="en-US" sz="2000" b="1" dirty="0" smtClean="0">
                <a:latin typeface="Consolas"/>
                <a:cs typeface="Consolas"/>
              </a:rPr>
              <a:t/>
            </a:r>
            <a:br>
              <a:rPr lang="en-US" sz="2000" b="1" dirty="0" smtClean="0">
                <a:latin typeface="Consolas"/>
                <a:cs typeface="Consolas"/>
              </a:rPr>
            </a:br>
            <a:r>
              <a:rPr lang="en-US" sz="2000" b="1" dirty="0" smtClean="0">
                <a:latin typeface="Consolas"/>
                <a:cs typeface="Consolas"/>
              </a:rPr>
              <a:t>class </a:t>
            </a:r>
            <a:r>
              <a:rPr lang="en-US" sz="2000" b="1" dirty="0" err="1" smtClean="0">
                <a:latin typeface="Consolas"/>
                <a:cs typeface="Consolas"/>
              </a:rPr>
              <a:t>RecipientMessage</a:t>
            </a:r>
            <a:r>
              <a:rPr lang="en-US" sz="2000" b="1" dirty="0" smtClean="0">
                <a:latin typeface="Consolas"/>
                <a:cs typeface="Consolas"/>
              </a:rPr>
              <a:t>(</a:t>
            </a:r>
            <a:r>
              <a:rPr lang="en-US" sz="2000" b="1" dirty="0" err="1" smtClean="0">
                <a:latin typeface="Consolas"/>
                <a:cs typeface="Consolas"/>
              </a:rPr>
              <a:t>messages.Message</a:t>
            </a:r>
            <a:r>
              <a:rPr lang="en-US" sz="2000" b="1" dirty="0" smtClean="0">
                <a:latin typeface="Consolas"/>
                <a:cs typeface="Consolas"/>
              </a:rPr>
              <a:t>):</a:t>
            </a:r>
            <a:br>
              <a:rPr lang="en-US" sz="2000" b="1" dirty="0" smtClean="0">
                <a:latin typeface="Consolas"/>
                <a:cs typeface="Consolas"/>
              </a:rPr>
            </a:br>
            <a:r>
              <a:rPr lang="en-US" sz="2000" b="1" dirty="0" smtClean="0">
                <a:latin typeface="Consolas"/>
                <a:cs typeface="Consolas"/>
              </a:rPr>
              <a:t>    email = </a:t>
            </a:r>
            <a:r>
              <a:rPr lang="en-US" sz="2000" b="1" dirty="0" err="1" smtClean="0">
                <a:latin typeface="Consolas"/>
                <a:cs typeface="Consolas"/>
              </a:rPr>
              <a:t>messages.StringField</a:t>
            </a:r>
            <a:r>
              <a:rPr lang="en-US" sz="2000" b="1" dirty="0" smtClean="0">
                <a:latin typeface="Consolas"/>
                <a:cs typeface="Consolas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4270414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App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Platform as a Service</a:t>
            </a:r>
          </a:p>
          <a:p>
            <a:r>
              <a:rPr lang="en-US" dirty="0" smtClean="0"/>
              <a:t>Software Development Kit to access the GAE APIs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Go</a:t>
            </a:r>
          </a:p>
          <a:p>
            <a:pPr lvl="1"/>
            <a:r>
              <a:rPr lang="en-US" dirty="0" smtClean="0"/>
              <a:t>PHP (experimental)</a:t>
            </a:r>
          </a:p>
          <a:p>
            <a:r>
              <a:rPr lang="en-US" dirty="0" smtClean="0"/>
              <a:t>Inspired by Google’s web application infrastructure</a:t>
            </a:r>
          </a:p>
          <a:p>
            <a:pPr lvl="1"/>
            <a:r>
              <a:rPr lang="en-US" dirty="0" smtClean="0"/>
              <a:t>Maps</a:t>
            </a:r>
          </a:p>
          <a:p>
            <a:pPr lvl="1"/>
            <a:r>
              <a:rPr lang="en-US" dirty="0" smtClean="0"/>
              <a:t>Gmail</a:t>
            </a:r>
          </a:p>
        </p:txBody>
      </p:sp>
    </p:spTree>
    <p:extLst>
      <p:ext uri="{BB962C8B-B14F-4D97-AF65-F5344CB8AC3E}">
        <p14:creationId xmlns:p14="http://schemas.microsoft.com/office/powerpoint/2010/main" val="4279847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Api</a:t>
            </a:r>
            <a:r>
              <a:rPr lang="en-US" dirty="0" smtClean="0"/>
              <a:t> and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853" y="1735138"/>
            <a:ext cx="8229600" cy="49221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Consolas"/>
                <a:cs typeface="Consolas"/>
              </a:rPr>
              <a:t>@</a:t>
            </a:r>
            <a:r>
              <a:rPr lang="en-US" sz="1800" b="1" dirty="0" err="1" smtClean="0">
                <a:latin typeface="Consolas"/>
                <a:cs typeface="Consolas"/>
              </a:rPr>
              <a:t>endpoints.api</a:t>
            </a:r>
            <a:r>
              <a:rPr lang="en-US" sz="1800" b="1" dirty="0" smtClean="0">
                <a:latin typeface="Consolas"/>
                <a:cs typeface="Consolas"/>
              </a:rPr>
              <a:t>(…)</a:t>
            </a:r>
            <a:br>
              <a:rPr lang="en-US" sz="1800" b="1" dirty="0" smtClean="0">
                <a:latin typeface="Consolas"/>
                <a:cs typeface="Consolas"/>
              </a:rPr>
            </a:br>
            <a:r>
              <a:rPr lang="en-US" sz="1800" b="1" dirty="0" smtClean="0">
                <a:latin typeface="Consolas"/>
                <a:cs typeface="Consolas"/>
              </a:rPr>
              <a:t>class </a:t>
            </a:r>
            <a:r>
              <a:rPr lang="en-US" sz="1800" b="1" dirty="0" err="1" smtClean="0">
                <a:latin typeface="Consolas"/>
                <a:cs typeface="Consolas"/>
              </a:rPr>
              <a:t>GreetingApi</a:t>
            </a:r>
            <a:r>
              <a:rPr lang="en-US" sz="1800" b="1" dirty="0" smtClean="0">
                <a:latin typeface="Consolas"/>
                <a:cs typeface="Consolas"/>
              </a:rPr>
              <a:t>(</a:t>
            </a:r>
            <a:r>
              <a:rPr lang="en-US" sz="1800" b="1" dirty="0" err="1" smtClean="0">
                <a:latin typeface="Consolas"/>
                <a:cs typeface="Consolas"/>
              </a:rPr>
              <a:t>remote.Service</a:t>
            </a:r>
            <a:r>
              <a:rPr lang="en-US" sz="1800" b="1" dirty="0" smtClean="0">
                <a:latin typeface="Consolas"/>
                <a:cs typeface="Consolas"/>
              </a:rPr>
              <a:t>):</a:t>
            </a:r>
            <a:br>
              <a:rPr lang="en-US" sz="1800" b="1" dirty="0" smtClean="0">
                <a:latin typeface="Consolas"/>
                <a:cs typeface="Consolas"/>
              </a:rPr>
            </a:br>
            <a:r>
              <a:rPr lang="en-US" sz="1800" b="1" dirty="0" smtClean="0">
                <a:latin typeface="Consolas"/>
                <a:cs typeface="Consolas"/>
              </a:rPr>
              <a:t>    @</a:t>
            </a:r>
            <a:r>
              <a:rPr lang="en-US" sz="1800" b="1" dirty="0" err="1" smtClean="0">
                <a:latin typeface="Consolas"/>
                <a:cs typeface="Consolas"/>
              </a:rPr>
              <a:t>endpoints.method</a:t>
            </a:r>
            <a:r>
              <a:rPr lang="en-US" sz="1800" b="1" dirty="0" smtClean="0">
                <a:latin typeface="Consolas"/>
                <a:cs typeface="Consolas"/>
              </a:rPr>
              <a:t>(…)</a:t>
            </a:r>
            <a:br>
              <a:rPr lang="en-US" sz="1800" b="1" dirty="0" smtClean="0">
                <a:latin typeface="Consolas"/>
                <a:cs typeface="Consolas"/>
              </a:rPr>
            </a:br>
            <a:r>
              <a:rPr lang="en-US" sz="1800" b="1" dirty="0" smtClean="0">
                <a:latin typeface="Consolas"/>
                <a:cs typeface="Consolas"/>
              </a:rPr>
              <a:t>    </a:t>
            </a:r>
            <a:r>
              <a:rPr lang="en-US" sz="1800" b="1" dirty="0" err="1" smtClean="0">
                <a:latin typeface="Consolas"/>
                <a:cs typeface="Consolas"/>
              </a:rPr>
              <a:t>def</a:t>
            </a:r>
            <a:r>
              <a:rPr lang="en-US" sz="1800" b="1" dirty="0" smtClean="0">
                <a:latin typeface="Consolas"/>
                <a:cs typeface="Consolas"/>
              </a:rPr>
              <a:t> polite(self, request):</a:t>
            </a:r>
            <a:br>
              <a:rPr lang="en-US" sz="1800" b="1" dirty="0" smtClean="0">
                <a:latin typeface="Consolas"/>
                <a:cs typeface="Consolas"/>
              </a:rPr>
            </a:br>
            <a:r>
              <a:rPr lang="en-US" sz="1800" b="1" dirty="0" smtClean="0">
                <a:latin typeface="Consolas"/>
                <a:cs typeface="Consolas"/>
              </a:rPr>
              <a:t>        name = </a:t>
            </a:r>
            <a:r>
              <a:rPr lang="en-US" sz="1800" b="1" dirty="0" err="1" smtClean="0">
                <a:latin typeface="Consolas"/>
                <a:cs typeface="Consolas"/>
              </a:rPr>
              <a:t>request.name</a:t>
            </a:r>
            <a:r>
              <a:rPr lang="en-US" sz="1800" b="1" dirty="0" smtClean="0">
                <a:latin typeface="Consolas"/>
                <a:cs typeface="Consolas"/>
              </a:rPr>
              <a:t/>
            </a:r>
            <a:br>
              <a:rPr lang="en-US" sz="1800" b="1" dirty="0" smtClean="0">
                <a:latin typeface="Consolas"/>
                <a:cs typeface="Consolas"/>
              </a:rPr>
            </a:br>
            <a:r>
              <a:rPr lang="en-US" sz="1800" b="1" dirty="0" smtClean="0">
                <a:latin typeface="Consolas"/>
                <a:cs typeface="Consolas"/>
              </a:rPr>
              <a:t>        …</a:t>
            </a:r>
            <a:br>
              <a:rPr lang="en-US" sz="1800" b="1" dirty="0" smtClean="0">
                <a:latin typeface="Consolas"/>
                <a:cs typeface="Consolas"/>
              </a:rPr>
            </a:br>
            <a:r>
              <a:rPr lang="en-US" sz="1800" b="1" dirty="0" smtClean="0">
                <a:latin typeface="Consolas"/>
                <a:cs typeface="Consolas"/>
              </a:rPr>
              <a:t>        return </a:t>
            </a:r>
            <a:r>
              <a:rPr lang="en-US" sz="1800" b="1" dirty="0" err="1" smtClean="0">
                <a:latin typeface="Consolas"/>
                <a:cs typeface="Consolas"/>
              </a:rPr>
              <a:t>GreetingResponse</a:t>
            </a:r>
            <a:r>
              <a:rPr lang="en-US" sz="1800" b="1" dirty="0" smtClean="0">
                <a:latin typeface="Consolas"/>
                <a:cs typeface="Consolas"/>
              </a:rPr>
              <a:t>(greeting = ‘Hello ‘ % (name))</a:t>
            </a:r>
            <a:br>
              <a:rPr lang="en-US" sz="1800" b="1" dirty="0" smtClean="0">
                <a:latin typeface="Consolas"/>
                <a:cs typeface="Consolas"/>
              </a:rPr>
            </a:br>
            <a:r>
              <a:rPr lang="en-US" sz="1800" b="1" dirty="0" smtClean="0">
                <a:latin typeface="Consolas"/>
                <a:cs typeface="Consolas"/>
              </a:rPr>
              <a:t/>
            </a:r>
            <a:br>
              <a:rPr lang="en-US" sz="1800" b="1" dirty="0" smtClean="0">
                <a:latin typeface="Consolas"/>
                <a:cs typeface="Consolas"/>
              </a:rPr>
            </a:br>
            <a:r>
              <a:rPr lang="en-US" sz="1800" b="1" dirty="0" smtClean="0">
                <a:latin typeface="Consolas"/>
                <a:cs typeface="Consolas"/>
              </a:rPr>
              <a:t>    @</a:t>
            </a:r>
            <a:r>
              <a:rPr lang="en-US" sz="1800" b="1" dirty="0" err="1" smtClean="0">
                <a:latin typeface="Consolas"/>
                <a:cs typeface="Consolas"/>
              </a:rPr>
              <a:t>endpoints.method</a:t>
            </a:r>
            <a:r>
              <a:rPr lang="en-US" sz="1800" b="1" dirty="0" smtClean="0">
                <a:latin typeface="Consolas"/>
                <a:cs typeface="Consolas"/>
              </a:rPr>
              <a:t>(…)</a:t>
            </a:r>
            <a:br>
              <a:rPr lang="en-US" sz="1800" b="1" dirty="0" smtClean="0">
                <a:latin typeface="Consolas"/>
                <a:cs typeface="Consolas"/>
              </a:rPr>
            </a:br>
            <a:r>
              <a:rPr lang="en-US" sz="1800" b="1" dirty="0" smtClean="0">
                <a:latin typeface="Consolas"/>
                <a:cs typeface="Consolas"/>
              </a:rPr>
              <a:t>    </a:t>
            </a:r>
            <a:r>
              <a:rPr lang="en-US" sz="1800" b="1" dirty="0" err="1" smtClean="0">
                <a:latin typeface="Consolas"/>
                <a:cs typeface="Consolas"/>
              </a:rPr>
              <a:t>def</a:t>
            </a:r>
            <a:r>
              <a:rPr lang="en-US" sz="1800" b="1" dirty="0" smtClean="0">
                <a:latin typeface="Consolas"/>
                <a:cs typeface="Consolas"/>
              </a:rPr>
              <a:t> rude(self, request):</a:t>
            </a:r>
            <a:br>
              <a:rPr lang="en-US" sz="1800" b="1" dirty="0" smtClean="0">
                <a:latin typeface="Consolas"/>
                <a:cs typeface="Consolas"/>
              </a:rPr>
            </a:br>
            <a:r>
              <a:rPr lang="en-US" sz="1800" b="1" dirty="0" smtClean="0">
                <a:latin typeface="Consolas"/>
                <a:cs typeface="Consolas"/>
              </a:rPr>
              <a:t>        name = </a:t>
            </a:r>
            <a:r>
              <a:rPr lang="en-US" sz="1800" b="1" dirty="0" err="1" smtClean="0">
                <a:latin typeface="Consolas"/>
                <a:cs typeface="Consolas"/>
              </a:rPr>
              <a:t>request.name</a:t>
            </a:r>
            <a:r>
              <a:rPr lang="en-US" sz="1800" b="1" dirty="0" smtClean="0">
                <a:latin typeface="Consolas"/>
                <a:cs typeface="Consolas"/>
              </a:rPr>
              <a:t/>
            </a:r>
            <a:br>
              <a:rPr lang="en-US" sz="1800" b="1" dirty="0" smtClean="0">
                <a:latin typeface="Consolas"/>
                <a:cs typeface="Consolas"/>
              </a:rPr>
            </a:br>
            <a:r>
              <a:rPr lang="en-US" sz="1800" b="1" dirty="0" smtClean="0">
                <a:latin typeface="Consolas"/>
                <a:cs typeface="Consolas"/>
              </a:rPr>
              <a:t>        …</a:t>
            </a:r>
            <a:br>
              <a:rPr lang="en-US" sz="1800" b="1" dirty="0" smtClean="0">
                <a:latin typeface="Consolas"/>
                <a:cs typeface="Consolas"/>
              </a:rPr>
            </a:br>
            <a:r>
              <a:rPr lang="en-US" sz="1800" b="1" dirty="0" smtClean="0">
                <a:latin typeface="Consolas"/>
                <a:cs typeface="Consolas"/>
              </a:rPr>
              <a:t>        return </a:t>
            </a:r>
            <a:r>
              <a:rPr lang="en-US" sz="1800" b="1" dirty="0" err="1" smtClean="0">
                <a:latin typeface="Consolas"/>
                <a:cs typeface="Consolas"/>
              </a:rPr>
              <a:t>GreetingResponse</a:t>
            </a:r>
            <a:r>
              <a:rPr lang="en-US" sz="1800" b="1" dirty="0" smtClean="0">
                <a:latin typeface="Consolas"/>
                <a:cs typeface="Consolas"/>
              </a:rPr>
              <a:t>(greeting = ‘Get lost ‘ % (name))</a:t>
            </a:r>
          </a:p>
        </p:txBody>
      </p:sp>
    </p:spTree>
    <p:extLst>
      <p:ext uri="{BB962C8B-B14F-4D97-AF65-F5344CB8AC3E}">
        <p14:creationId xmlns:p14="http://schemas.microsoft.com/office/powerpoint/2010/main" val="178345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</a:t>
            </a:r>
            <a:r>
              <a:rPr lang="en-US" dirty="0" err="1" smtClean="0"/>
              <a:t>iOS</a:t>
            </a:r>
            <a:r>
              <a:rPr lang="en-US" dirty="0" smtClean="0"/>
              <a:t>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834527"/>
          </a:xfrm>
        </p:spPr>
        <p:txBody>
          <a:bodyPr>
            <a:normAutofit/>
          </a:bodyPr>
          <a:lstStyle/>
          <a:p>
            <a:r>
              <a:rPr lang="en-US" dirty="0" smtClean="0"/>
              <a:t>Get the Google API Client library for Objective-C</a:t>
            </a:r>
          </a:p>
          <a:p>
            <a:r>
              <a:rPr lang="en-US" dirty="0" smtClean="0"/>
              <a:t>Compile the </a:t>
            </a:r>
            <a:r>
              <a:rPr lang="en-US" dirty="0" err="1" smtClean="0"/>
              <a:t>ServiceGenerator</a:t>
            </a:r>
            <a:r>
              <a:rPr lang="en-US" dirty="0" smtClean="0"/>
              <a:t> tool</a:t>
            </a:r>
          </a:p>
          <a:p>
            <a:r>
              <a:rPr lang="en-US" dirty="0" smtClean="0"/>
              <a:t>Create a discovery document for the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smtClean="0"/>
              <a:t>Generate an Objective-C proxy to the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smtClean="0"/>
              <a:t>Add the Google API Client files in </a:t>
            </a:r>
            <a:r>
              <a:rPr lang="en-US" dirty="0" err="1" smtClean="0"/>
              <a:t>Xcode</a:t>
            </a:r>
            <a:endParaRPr lang="en-US" dirty="0" smtClean="0"/>
          </a:p>
          <a:p>
            <a:pPr lvl="1"/>
            <a:r>
              <a:rPr lang="en-US" dirty="0" smtClean="0"/>
              <a:t>The client files support MRR, no ARC! </a:t>
            </a:r>
            <a:r>
              <a:rPr lang="en-US" dirty="0" smtClean="0">
                <a:sym typeface="Wingdings"/>
              </a:rPr>
              <a:t></a:t>
            </a:r>
          </a:p>
          <a:p>
            <a:pPr lvl="1"/>
            <a:r>
              <a:rPr lang="en-US" dirty="0" smtClean="0">
                <a:sym typeface="Wingdings"/>
              </a:rPr>
              <a:t>Add </a:t>
            </a:r>
            <a:r>
              <a:rPr lang="en-US" b="1" dirty="0" smtClean="0">
                <a:latin typeface="Consolas"/>
                <a:cs typeface="Consolas"/>
                <a:sym typeface="Wingdings"/>
              </a:rPr>
              <a:t>–</a:t>
            </a:r>
            <a:r>
              <a:rPr lang="en-US" b="1" dirty="0" err="1" smtClean="0">
                <a:latin typeface="Consolas"/>
                <a:cs typeface="Consolas"/>
                <a:sym typeface="Wingdings"/>
              </a:rPr>
              <a:t>fno</a:t>
            </a:r>
            <a:r>
              <a:rPr lang="en-US" b="1" dirty="0" smtClean="0">
                <a:latin typeface="Consolas"/>
                <a:cs typeface="Consolas"/>
                <a:sym typeface="Wingdings"/>
              </a:rPr>
              <a:t>-</a:t>
            </a:r>
            <a:r>
              <a:rPr lang="en-US" b="1" dirty="0" err="1" smtClean="0">
                <a:latin typeface="Consolas"/>
                <a:cs typeface="Consolas"/>
                <a:sym typeface="Wingdings"/>
              </a:rPr>
              <a:t>objc</a:t>
            </a:r>
            <a:r>
              <a:rPr lang="en-US" b="1" dirty="0" smtClean="0">
                <a:latin typeface="Consolas"/>
                <a:cs typeface="Consolas"/>
                <a:sym typeface="Wingdings"/>
              </a:rPr>
              <a:t>-arc </a:t>
            </a:r>
            <a:r>
              <a:rPr lang="en-US" dirty="0" smtClean="0">
                <a:sym typeface="Wingdings"/>
              </a:rPr>
              <a:t>for client files</a:t>
            </a:r>
          </a:p>
          <a:p>
            <a:r>
              <a:rPr lang="en-US" dirty="0" smtClean="0"/>
              <a:t>Add the proxy files</a:t>
            </a:r>
          </a:p>
        </p:txBody>
      </p:sp>
    </p:spTree>
    <p:extLst>
      <p:ext uri="{BB962C8B-B14F-4D97-AF65-F5344CB8AC3E}">
        <p14:creationId xmlns:p14="http://schemas.microsoft.com/office/powerpoint/2010/main" val="206561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Helps you to manage the components of large applications</a:t>
            </a:r>
          </a:p>
          <a:p>
            <a:pPr lvl="1"/>
            <a:r>
              <a:rPr lang="en-US" dirty="0" smtClean="0"/>
              <a:t>‘An application within an application’</a:t>
            </a:r>
          </a:p>
          <a:p>
            <a:r>
              <a:rPr lang="en-US" dirty="0" smtClean="0"/>
              <a:t>Scaling</a:t>
            </a:r>
          </a:p>
          <a:p>
            <a:pPr lvl="1"/>
            <a:r>
              <a:rPr lang="en-US" dirty="0" smtClean="0"/>
              <a:t>Automatic</a:t>
            </a:r>
          </a:p>
          <a:p>
            <a:pPr lvl="1"/>
            <a:r>
              <a:rPr lang="en-US" dirty="0" smtClean="0"/>
              <a:t>Manual</a:t>
            </a:r>
          </a:p>
          <a:p>
            <a:pPr lvl="1"/>
            <a:r>
              <a:rPr lang="en-US" dirty="0" smtClean="0"/>
              <a:t>Basic</a:t>
            </a:r>
          </a:p>
          <a:p>
            <a:r>
              <a:rPr lang="en-US" dirty="0" smtClean="0"/>
              <a:t>Currently in preview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491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Additional </a:t>
            </a:r>
            <a:r>
              <a:rPr lang="en-US" sz="4400" dirty="0" err="1" smtClean="0"/>
              <a:t>Datastore</a:t>
            </a:r>
            <a:r>
              <a:rPr lang="en-US" sz="4400" dirty="0" smtClean="0"/>
              <a:t> Properties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764430"/>
          </a:xfrm>
        </p:spPr>
        <p:txBody>
          <a:bodyPr>
            <a:normAutofit/>
          </a:bodyPr>
          <a:lstStyle/>
          <a:p>
            <a:r>
              <a:rPr lang="en-US" dirty="0" err="1" smtClean="0"/>
              <a:t>JsonProperty</a:t>
            </a:r>
            <a:endParaRPr lang="en-US" dirty="0" smtClean="0"/>
          </a:p>
          <a:p>
            <a:pPr lvl="1"/>
            <a:r>
              <a:rPr lang="en-US" dirty="0" smtClean="0"/>
              <a:t>JSON </a:t>
            </a:r>
            <a:r>
              <a:rPr lang="en-US" dirty="0" err="1" smtClean="0"/>
              <a:t>serializable</a:t>
            </a:r>
            <a:r>
              <a:rPr lang="en-US" dirty="0" smtClean="0"/>
              <a:t> value</a:t>
            </a:r>
          </a:p>
          <a:p>
            <a:r>
              <a:rPr lang="en-US" dirty="0" err="1" smtClean="0"/>
              <a:t>PickleProperty</a:t>
            </a:r>
            <a:endParaRPr lang="en-US" dirty="0" smtClean="0"/>
          </a:p>
          <a:p>
            <a:pPr lvl="1"/>
            <a:r>
              <a:rPr lang="en-US" dirty="0" smtClean="0"/>
              <a:t>pickle </a:t>
            </a:r>
            <a:r>
              <a:rPr lang="en-US" dirty="0" err="1" smtClean="0"/>
              <a:t>serializable</a:t>
            </a:r>
            <a:r>
              <a:rPr lang="en-US" dirty="0" smtClean="0"/>
              <a:t> value</a:t>
            </a:r>
          </a:p>
          <a:p>
            <a:r>
              <a:rPr lang="en-US" dirty="0" err="1" smtClean="0"/>
              <a:t>ComputedProperty</a:t>
            </a:r>
            <a:endParaRPr lang="en-US" dirty="0" smtClean="0"/>
          </a:p>
          <a:p>
            <a:pPr lvl="1"/>
            <a:r>
              <a:rPr lang="en-US" dirty="0" smtClean="0"/>
              <a:t>value is the result of a user-defined function of kind properties</a:t>
            </a:r>
            <a:endParaRPr lang="en-US" dirty="0"/>
          </a:p>
          <a:p>
            <a:pPr lvl="1"/>
            <a:r>
              <a:rPr lang="en-US" dirty="0" smtClean="0"/>
              <a:t>read-only</a:t>
            </a:r>
          </a:p>
          <a:p>
            <a:pPr lvl="1"/>
            <a:r>
              <a:rPr lang="en-US" dirty="0" smtClean="0"/>
              <a:t>computed on retrieval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98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</a:t>
            </a:r>
            <a:r>
              <a:rPr lang="en-US" dirty="0" err="1" smtClean="0"/>
              <a:t>Datastore</a:t>
            </a:r>
            <a:r>
              <a:rPr lang="en-US" dirty="0" smtClean="0"/>
              <a:t>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a subclass of the NDB </a:t>
            </a:r>
            <a:r>
              <a:rPr lang="en-US" sz="1800" b="1" dirty="0" smtClean="0">
                <a:latin typeface="Consolas"/>
                <a:cs typeface="Consolas"/>
              </a:rPr>
              <a:t>Property </a:t>
            </a:r>
          </a:p>
          <a:p>
            <a:r>
              <a:rPr lang="en-US" sz="2200" dirty="0" smtClean="0">
                <a:cs typeface="Consolas"/>
              </a:rPr>
              <a:t>Implements</a:t>
            </a:r>
          </a:p>
          <a:p>
            <a:pPr lvl="1"/>
            <a:r>
              <a:rPr lang="en-US" sz="2000" dirty="0" smtClean="0">
                <a:cs typeface="Consolas"/>
              </a:rPr>
              <a:t>_</a:t>
            </a:r>
            <a:r>
              <a:rPr lang="en-US" sz="2000" dirty="0" err="1" smtClean="0">
                <a:cs typeface="Consolas"/>
              </a:rPr>
              <a:t>to_base_type</a:t>
            </a:r>
            <a:r>
              <a:rPr lang="en-US" sz="2000" dirty="0" smtClean="0">
                <a:cs typeface="Consolas"/>
              </a:rPr>
              <a:t>()</a:t>
            </a:r>
          </a:p>
          <a:p>
            <a:pPr lvl="1"/>
            <a:r>
              <a:rPr lang="en-US" sz="2000" dirty="0" smtClean="0">
                <a:cs typeface="Consolas"/>
              </a:rPr>
              <a:t>_</a:t>
            </a:r>
            <a:r>
              <a:rPr lang="en-US" sz="2000" dirty="0" err="1" smtClean="0">
                <a:cs typeface="Consolas"/>
              </a:rPr>
              <a:t>from_base_type</a:t>
            </a:r>
            <a:r>
              <a:rPr lang="en-US" sz="2000" dirty="0" smtClean="0">
                <a:cs typeface="Consolas"/>
              </a:rPr>
              <a:t>()</a:t>
            </a:r>
          </a:p>
          <a:p>
            <a:pPr lvl="1"/>
            <a:r>
              <a:rPr lang="en-US" sz="2000" dirty="0" smtClean="0">
                <a:cs typeface="Consolas"/>
              </a:rPr>
              <a:t>_validate()</a:t>
            </a:r>
          </a:p>
          <a:p>
            <a:pPr marL="0" indent="0">
              <a:buNone/>
            </a:pPr>
            <a:r>
              <a:rPr lang="en-US" dirty="0" smtClean="0">
                <a:cs typeface="Consolas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9848571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Datastore</a:t>
            </a:r>
            <a:r>
              <a:rPr lang="en-US" dirty="0" smtClean="0"/>
              <a:t> </a:t>
            </a:r>
            <a:r>
              <a:rPr lang="en-US" dirty="0" err="1" smtClean="0"/>
              <a:t>Async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only with NDB</a:t>
            </a:r>
          </a:p>
          <a:p>
            <a:r>
              <a:rPr lang="en-US" dirty="0" smtClean="0"/>
              <a:t>Store entities with </a:t>
            </a:r>
            <a:r>
              <a:rPr lang="en-US" dirty="0" err="1" smtClean="0"/>
              <a:t>put_async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return value is a Future instance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fter other processing call </a:t>
            </a:r>
            <a:r>
              <a:rPr lang="en-US" dirty="0" err="1" smtClean="0"/>
              <a:t>get_result</a:t>
            </a:r>
            <a:r>
              <a:rPr lang="en-US" dirty="0" smtClean="0"/>
              <a:t>() on Future</a:t>
            </a:r>
          </a:p>
          <a:p>
            <a:r>
              <a:rPr lang="en-US" dirty="0" err="1" smtClean="0"/>
              <a:t>ndb.toplevel</a:t>
            </a:r>
            <a:endParaRPr lang="en-US" dirty="0" smtClean="0"/>
          </a:p>
          <a:p>
            <a:pPr lvl="1"/>
            <a:r>
              <a:rPr lang="en-US" dirty="0"/>
              <a:t>A</a:t>
            </a:r>
            <a:r>
              <a:rPr lang="en-US" dirty="0" smtClean="0"/>
              <a:t>pplication or method level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orces handlers to wait for all asynchronous call to exit</a:t>
            </a:r>
          </a:p>
          <a:p>
            <a:r>
              <a:rPr lang="en-US" dirty="0" smtClean="0"/>
              <a:t>Asynchronous versions of </a:t>
            </a:r>
            <a:r>
              <a:rPr lang="en-US" dirty="0" err="1" smtClean="0"/>
              <a:t>datastore</a:t>
            </a:r>
            <a:r>
              <a:rPr lang="en-US" dirty="0" smtClean="0"/>
              <a:t> functions</a:t>
            </a:r>
          </a:p>
        </p:txBody>
      </p:sp>
    </p:spTree>
    <p:extLst>
      <p:ext uri="{BB962C8B-B14F-4D97-AF65-F5344CB8AC3E}">
        <p14:creationId xmlns:p14="http://schemas.microsoft.com/office/powerpoint/2010/main" val="258115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Datastore</a:t>
            </a:r>
            <a:r>
              <a:rPr lang="en-US" dirty="0" smtClean="0"/>
              <a:t> </a:t>
            </a:r>
            <a:r>
              <a:rPr lang="en-US" dirty="0" err="1" smtClean="0"/>
              <a:t>Async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Tasklet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ustom asynchronous functions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ecorated with </a:t>
            </a:r>
            <a:r>
              <a:rPr lang="en-US" sz="1800" b="1" dirty="0" smtClean="0">
                <a:latin typeface="Consolas"/>
                <a:cs typeface="Consolas"/>
              </a:rPr>
              <a:t>@</a:t>
            </a:r>
            <a:r>
              <a:rPr lang="en-US" sz="1800" b="1" dirty="0" err="1" smtClean="0">
                <a:latin typeface="Consolas"/>
                <a:cs typeface="Consolas"/>
              </a:rPr>
              <a:t>ndb.tasklet</a:t>
            </a:r>
            <a:endParaRPr lang="en-US" sz="1800" b="1" dirty="0" smtClean="0">
              <a:latin typeface="Consolas"/>
              <a:cs typeface="Consolas"/>
            </a:endParaRPr>
          </a:p>
          <a:p>
            <a:pPr lvl="1"/>
            <a:r>
              <a:rPr lang="en-US" sz="1800" b="1" dirty="0" smtClean="0">
                <a:latin typeface="Consolas"/>
                <a:cs typeface="Consolas"/>
              </a:rPr>
              <a:t>yield</a:t>
            </a:r>
            <a:r>
              <a:rPr lang="en-US" dirty="0" smtClean="0"/>
              <a:t> the result of an asynchronous task where it is ok to suspend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call to raise </a:t>
            </a:r>
            <a:r>
              <a:rPr lang="en-US" sz="1800" b="1" dirty="0" err="1" smtClean="0">
                <a:latin typeface="Consolas"/>
                <a:cs typeface="Consolas"/>
              </a:rPr>
              <a:t>ndb.Return</a:t>
            </a:r>
            <a:r>
              <a:rPr lang="en-US" dirty="0" smtClean="0"/>
              <a:t> will return an instance of </a:t>
            </a:r>
            <a:r>
              <a:rPr lang="en-US" sz="1800" b="1" dirty="0" smtClean="0">
                <a:latin typeface="Consolas"/>
                <a:cs typeface="Consolas"/>
              </a:rPr>
              <a:t>Future</a:t>
            </a:r>
          </a:p>
          <a:p>
            <a:pPr lvl="1"/>
            <a:r>
              <a:rPr lang="en-US" dirty="0" smtClean="0"/>
              <a:t> Used to execute multiple queries in parallel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Asynchronous </a:t>
            </a:r>
            <a:r>
              <a:rPr lang="en-US" dirty="0" err="1" smtClean="0"/>
              <a:t>urlfetch</a:t>
            </a:r>
            <a:endParaRPr lang="en-US" b="1" dirty="0" smtClean="0">
              <a:latin typeface="Consolas"/>
              <a:cs typeface="Consolas"/>
            </a:endParaRPr>
          </a:p>
          <a:p>
            <a:pPr lvl="1"/>
            <a:endParaRPr lang="en-US" sz="1800" b="1" dirty="0" smtClean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117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Cloud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Amazon S3</a:t>
            </a:r>
          </a:p>
          <a:p>
            <a:r>
              <a:rPr lang="en-US" dirty="0" smtClean="0"/>
              <a:t>Store objects in buckets</a:t>
            </a:r>
          </a:p>
          <a:p>
            <a:r>
              <a:rPr lang="en-US" dirty="0" smtClean="0"/>
              <a:t>Access via:</a:t>
            </a:r>
          </a:p>
          <a:p>
            <a:pPr lvl="1"/>
            <a:r>
              <a:rPr lang="en-US" dirty="0" smtClean="0"/>
              <a:t>Web admin</a:t>
            </a:r>
          </a:p>
          <a:p>
            <a:pPr lvl="1"/>
            <a:r>
              <a:rPr lang="en-US" dirty="0" smtClean="0"/>
              <a:t>Command line app</a:t>
            </a:r>
          </a:p>
          <a:p>
            <a:pPr lvl="1"/>
            <a:r>
              <a:rPr lang="en-US" dirty="0" smtClean="0"/>
              <a:t>REST API</a:t>
            </a:r>
          </a:p>
          <a:p>
            <a:r>
              <a:rPr lang="en-US" dirty="0" smtClean="0"/>
              <a:t>Can be alternate store for GAE </a:t>
            </a:r>
            <a:r>
              <a:rPr lang="en-US" dirty="0" err="1" smtClean="0"/>
              <a:t>Blobstore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2037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Cloud </a:t>
            </a:r>
            <a:r>
              <a:rPr lang="en-US" dirty="0" err="1" smtClean="0"/>
              <a:t>Datastore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 Engine </a:t>
            </a:r>
            <a:r>
              <a:rPr lang="en-US" dirty="0" err="1" smtClean="0"/>
              <a:t>datastore</a:t>
            </a:r>
            <a:r>
              <a:rPr lang="en-US" dirty="0" smtClean="0"/>
              <a:t> as a service</a:t>
            </a:r>
          </a:p>
          <a:p>
            <a:r>
              <a:rPr lang="en-US" dirty="0" smtClean="0"/>
              <a:t>Share data with App Engine instances</a:t>
            </a:r>
          </a:p>
          <a:p>
            <a:r>
              <a:rPr lang="en-US" dirty="0" smtClean="0"/>
              <a:t>Doesn’t use the DB or NDB model API</a:t>
            </a:r>
            <a:endParaRPr lang="en-US" dirty="0"/>
          </a:p>
          <a:p>
            <a:r>
              <a:rPr lang="en-US" dirty="0" smtClean="0"/>
              <a:t>Protocol buffers</a:t>
            </a:r>
          </a:p>
          <a:p>
            <a:pPr lvl="1"/>
            <a:r>
              <a:rPr lang="en-US" dirty="0" smtClean="0"/>
              <a:t>‘think XML but smaller, faster and simpler’</a:t>
            </a:r>
          </a:p>
          <a:p>
            <a:r>
              <a:rPr lang="en-US" dirty="0" smtClean="0"/>
              <a:t>Currently in preview</a:t>
            </a:r>
          </a:p>
        </p:txBody>
      </p:sp>
    </p:spTree>
    <p:extLst>
      <p:ext uri="{BB962C8B-B14F-4D97-AF65-F5344CB8AC3E}">
        <p14:creationId xmlns:p14="http://schemas.microsoft.com/office/powerpoint/2010/main" val="37625160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Compute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81904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Scalable virtual machines</a:t>
            </a:r>
          </a:p>
          <a:p>
            <a:r>
              <a:rPr lang="en-US" dirty="0" err="1" smtClean="0"/>
              <a:t>IaaS</a:t>
            </a:r>
            <a:endParaRPr lang="en-US" dirty="0" smtClean="0"/>
          </a:p>
          <a:p>
            <a:r>
              <a:rPr lang="en-US" dirty="0" smtClean="0"/>
              <a:t>Provisioning and admin via CLI, web console or REST API</a:t>
            </a:r>
          </a:p>
          <a:p>
            <a:r>
              <a:rPr lang="en-US" dirty="0" smtClean="0"/>
              <a:t>Resources:</a:t>
            </a:r>
          </a:p>
          <a:p>
            <a:pPr lvl="1"/>
            <a:r>
              <a:rPr lang="en-US" dirty="0" smtClean="0"/>
              <a:t>Image</a:t>
            </a:r>
          </a:p>
          <a:p>
            <a:pPr lvl="1"/>
            <a:r>
              <a:rPr lang="en-US" dirty="0" smtClean="0"/>
              <a:t>Snapshot</a:t>
            </a:r>
          </a:p>
          <a:p>
            <a:pPr lvl="1"/>
            <a:r>
              <a:rPr lang="en-US" dirty="0" smtClean="0"/>
              <a:t>Firewall</a:t>
            </a:r>
          </a:p>
          <a:p>
            <a:pPr lvl="1"/>
            <a:r>
              <a:rPr lang="en-US" dirty="0" smtClean="0"/>
              <a:t>Instance</a:t>
            </a:r>
          </a:p>
          <a:p>
            <a:pPr lvl="1"/>
            <a:r>
              <a:rPr lang="en-US" dirty="0" smtClean="0"/>
              <a:t>Disk</a:t>
            </a:r>
          </a:p>
          <a:p>
            <a:r>
              <a:rPr lang="en-US" dirty="0" smtClean="0"/>
              <a:t>Currently in preview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52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Provided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HTTP Stack</a:t>
            </a:r>
          </a:p>
          <a:p>
            <a:r>
              <a:rPr lang="en-US" b="1" dirty="0" smtClean="0"/>
              <a:t>Non-relational </a:t>
            </a:r>
            <a:r>
              <a:rPr lang="en-US" b="1" dirty="0" err="1" smtClean="0"/>
              <a:t>Datastore</a:t>
            </a:r>
            <a:r>
              <a:rPr lang="en-US" b="1" dirty="0" smtClean="0"/>
              <a:t> (</a:t>
            </a:r>
            <a:r>
              <a:rPr lang="en-US" b="1" dirty="0" err="1" smtClean="0"/>
              <a:t>BigTable</a:t>
            </a:r>
            <a:r>
              <a:rPr lang="en-US" b="1" dirty="0" smtClean="0"/>
              <a:t>)</a:t>
            </a:r>
          </a:p>
          <a:p>
            <a:r>
              <a:rPr lang="en-US" b="1" dirty="0" err="1" smtClean="0"/>
              <a:t>Blobstore</a:t>
            </a:r>
            <a:endParaRPr lang="en-US" b="1" dirty="0" smtClean="0"/>
          </a:p>
          <a:p>
            <a:r>
              <a:rPr lang="en-US" dirty="0" err="1" smtClean="0"/>
              <a:t>Memcache</a:t>
            </a:r>
            <a:endParaRPr lang="en-US" dirty="0" smtClean="0"/>
          </a:p>
          <a:p>
            <a:r>
              <a:rPr lang="en-US" b="1" dirty="0" smtClean="0"/>
              <a:t>Task Queues / </a:t>
            </a:r>
            <a:r>
              <a:rPr lang="en-US" dirty="0" err="1" smtClean="0"/>
              <a:t>Backends</a:t>
            </a:r>
            <a:endParaRPr lang="en-US" dirty="0" smtClean="0"/>
          </a:p>
          <a:p>
            <a:r>
              <a:rPr lang="en-US" b="1" dirty="0" smtClean="0"/>
              <a:t>Authentication</a:t>
            </a:r>
          </a:p>
          <a:p>
            <a:r>
              <a:rPr lang="en-US" dirty="0" smtClean="0"/>
              <a:t>Email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328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for analyzing datasets at </a:t>
            </a:r>
            <a:r>
              <a:rPr lang="en-US" dirty="0" err="1" smtClean="0"/>
              <a:t>terabtye</a:t>
            </a:r>
            <a:r>
              <a:rPr lang="en-US" dirty="0" smtClean="0"/>
              <a:t> scale</a:t>
            </a:r>
          </a:p>
          <a:p>
            <a:r>
              <a:rPr lang="en-US" dirty="0" smtClean="0"/>
              <a:t>Load data from Google Cloud Storage</a:t>
            </a:r>
          </a:p>
          <a:p>
            <a:r>
              <a:rPr lang="en-US" dirty="0" smtClean="0"/>
              <a:t>Read only</a:t>
            </a:r>
          </a:p>
          <a:p>
            <a:r>
              <a:rPr lang="en-US" dirty="0" smtClean="0"/>
              <a:t>Queries are a variation of the SQL SELECT statement</a:t>
            </a:r>
          </a:p>
          <a:p>
            <a:r>
              <a:rPr lang="en-US" dirty="0" smtClean="0"/>
              <a:t>REST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7814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290158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>
                <a:hlinkClick r:id="rId2"/>
              </a:rPr>
              <a:t>douglas.a.starnes@gmail.com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http://douglasstarnes.com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poweredbyaltnet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75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Provided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Channels</a:t>
            </a:r>
          </a:p>
          <a:p>
            <a:r>
              <a:rPr lang="en-US" dirty="0" smtClean="0"/>
              <a:t>URL Fetch</a:t>
            </a:r>
          </a:p>
          <a:p>
            <a:r>
              <a:rPr lang="en-US" dirty="0" smtClean="0"/>
              <a:t>Sockets*</a:t>
            </a:r>
          </a:p>
          <a:p>
            <a:r>
              <a:rPr lang="en-US" dirty="0" smtClean="0"/>
              <a:t>XMPP</a:t>
            </a:r>
          </a:p>
          <a:p>
            <a:r>
              <a:rPr lang="en-US" b="1" dirty="0" smtClean="0"/>
              <a:t>Images</a:t>
            </a:r>
          </a:p>
          <a:p>
            <a:r>
              <a:rPr lang="en-US" b="1" dirty="0" smtClean="0"/>
              <a:t>Scheduled Tasks (</a:t>
            </a:r>
            <a:r>
              <a:rPr lang="en-US" b="1" dirty="0" err="1" smtClean="0"/>
              <a:t>cron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Google Cloud Endpoints*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572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732332"/>
          </a:xfrm>
        </p:spPr>
        <p:txBody>
          <a:bodyPr>
            <a:normAutofit/>
          </a:bodyPr>
          <a:lstStyle/>
          <a:p>
            <a:r>
              <a:rPr lang="en-US" dirty="0" smtClean="0"/>
              <a:t>Software Development Kit</a:t>
            </a:r>
          </a:p>
          <a:p>
            <a:pPr lvl="1"/>
            <a:r>
              <a:rPr lang="en-US" dirty="0" smtClean="0"/>
              <a:t>Python 2.7.5</a:t>
            </a:r>
          </a:p>
          <a:p>
            <a:r>
              <a:rPr lang="en-US" dirty="0" smtClean="0"/>
              <a:t>Command line scripts</a:t>
            </a:r>
          </a:p>
          <a:p>
            <a:pPr lvl="1"/>
            <a:r>
              <a:rPr lang="en-US" dirty="0" smtClean="0"/>
              <a:t>Development server</a:t>
            </a:r>
          </a:p>
          <a:p>
            <a:pPr lvl="1"/>
            <a:r>
              <a:rPr lang="en-US" dirty="0" smtClean="0"/>
              <a:t>Application management</a:t>
            </a:r>
          </a:p>
          <a:p>
            <a:pPr lvl="1"/>
            <a:r>
              <a:rPr lang="en-US" dirty="0" smtClean="0"/>
              <a:t>Endpoint discovery</a:t>
            </a:r>
          </a:p>
          <a:p>
            <a:pPr lvl="1"/>
            <a:r>
              <a:rPr lang="en-US" dirty="0" smtClean="0"/>
              <a:t>Remote data management -</a:t>
            </a:r>
          </a:p>
          <a:p>
            <a:r>
              <a:rPr lang="en-US" dirty="0" smtClean="0"/>
              <a:t>GUI application (Windows and Mac only)</a:t>
            </a:r>
          </a:p>
          <a:p>
            <a:r>
              <a:rPr lang="en-US" dirty="0" smtClean="0"/>
              <a:t>SDK is open source</a:t>
            </a:r>
          </a:p>
        </p:txBody>
      </p:sp>
    </p:spTree>
    <p:extLst>
      <p:ext uri="{BB962C8B-B14F-4D97-AF65-F5344CB8AC3E}">
        <p14:creationId xmlns:p14="http://schemas.microsoft.com/office/powerpoint/2010/main" val="3901923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build an app!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707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app.yaml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application: application-name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version: 1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runtime: python27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err="1" smtClean="0">
                <a:latin typeface="Consolas"/>
                <a:cs typeface="Consolas"/>
              </a:rPr>
              <a:t>api_version</a:t>
            </a:r>
            <a:r>
              <a:rPr lang="en-US" dirty="0" smtClean="0">
                <a:latin typeface="Consolas"/>
                <a:cs typeface="Consolas"/>
              </a:rPr>
              <a:t>: 1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err="1" smtClean="0">
                <a:latin typeface="Consolas"/>
                <a:cs typeface="Consolas"/>
              </a:rPr>
              <a:t>threadsafe</a:t>
            </a:r>
            <a:r>
              <a:rPr lang="en-US" dirty="0" smtClean="0">
                <a:latin typeface="Consolas"/>
                <a:cs typeface="Consolas"/>
              </a:rPr>
              <a:t>: true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/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handlers: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- </a:t>
            </a:r>
            <a:r>
              <a:rPr lang="en-US" dirty="0" err="1" smtClean="0">
                <a:latin typeface="Consolas"/>
                <a:cs typeface="Consolas"/>
              </a:rPr>
              <a:t>url</a:t>
            </a:r>
            <a:r>
              <a:rPr lang="en-US" dirty="0" smtClean="0">
                <a:latin typeface="Consolas"/>
                <a:cs typeface="Consolas"/>
              </a:rPr>
              <a:t>: /endpoint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script: </a:t>
            </a:r>
            <a:r>
              <a:rPr lang="en-US" dirty="0" err="1" smtClean="0">
                <a:latin typeface="Consolas"/>
                <a:cs typeface="Consolas"/>
              </a:rPr>
              <a:t>main.app</a:t>
            </a: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25359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96592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Similar to Tornado or Flask using </a:t>
            </a:r>
            <a:r>
              <a:rPr lang="en-US" dirty="0" err="1" smtClean="0"/>
              <a:t>MethodView</a:t>
            </a:r>
            <a:endParaRPr lang="en-US" dirty="0" smtClean="0"/>
          </a:p>
          <a:p>
            <a:r>
              <a:rPr lang="en-US" dirty="0" smtClean="0"/>
              <a:t>Derive from a </a:t>
            </a:r>
            <a:r>
              <a:rPr lang="en-US" dirty="0" err="1" smtClean="0"/>
              <a:t>RequestHandler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Python method to correspond to HTTP methods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class </a:t>
            </a:r>
            <a:r>
              <a:rPr lang="en-US" dirty="0" err="1" smtClean="0">
                <a:latin typeface="Consolas"/>
                <a:cs typeface="Consolas"/>
              </a:rPr>
              <a:t>MainHandler</a:t>
            </a:r>
            <a:r>
              <a:rPr lang="en-US" dirty="0" smtClean="0">
                <a:latin typeface="Consolas"/>
                <a:cs typeface="Consolas"/>
              </a:rPr>
              <a:t>(webapp2.RequestHandler):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 smtClean="0">
                <a:latin typeface="Consolas"/>
                <a:cs typeface="Consolas"/>
              </a:rPr>
              <a:t>def</a:t>
            </a:r>
            <a:r>
              <a:rPr lang="en-US" dirty="0" smtClean="0">
                <a:latin typeface="Consolas"/>
                <a:cs typeface="Consolas"/>
              </a:rPr>
              <a:t> get(self):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# handle GET requests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 smtClean="0">
                <a:latin typeface="Consolas"/>
                <a:cs typeface="Consolas"/>
              </a:rPr>
              <a:t>def</a:t>
            </a:r>
            <a:r>
              <a:rPr lang="en-US" dirty="0" smtClean="0">
                <a:latin typeface="Consolas"/>
                <a:cs typeface="Consolas"/>
              </a:rPr>
              <a:t> post(self):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# handle POST requests</a:t>
            </a:r>
          </a:p>
          <a:p>
            <a:r>
              <a:rPr lang="en-US" dirty="0" smtClean="0"/>
              <a:t>Define routes as a list of tuples - (</a:t>
            </a:r>
            <a:r>
              <a:rPr lang="en-US" dirty="0" err="1" smtClean="0"/>
              <a:t>url_pattern</a:t>
            </a:r>
            <a:r>
              <a:rPr lang="en-US" dirty="0" smtClean="0"/>
              <a:t>, </a:t>
            </a:r>
            <a:r>
              <a:rPr lang="en-US" dirty="0" err="1" smtClean="0"/>
              <a:t>handler_class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Define a new </a:t>
            </a:r>
            <a:r>
              <a:rPr lang="en-US" dirty="0" err="1" smtClean="0"/>
              <a:t>WSGIApplication</a:t>
            </a:r>
            <a:r>
              <a:rPr lang="en-US" dirty="0" smtClean="0"/>
              <a:t> using routes</a:t>
            </a:r>
          </a:p>
          <a:p>
            <a:r>
              <a:rPr lang="en-US" dirty="0" smtClean="0"/>
              <a:t>Requests must return within 60 seconds</a:t>
            </a:r>
          </a:p>
          <a:p>
            <a:pPr lvl="1"/>
            <a:r>
              <a:rPr lang="en-US" dirty="0" smtClean="0"/>
              <a:t>GAE prefers requests that return within a few hundred milliseconds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80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2526</TotalTime>
  <Words>1167</Words>
  <Application>Microsoft Macintosh PowerPoint</Application>
  <PresentationFormat>On-screen Show (4:3)</PresentationFormat>
  <Paragraphs>301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Inkwell</vt:lpstr>
      <vt:lpstr>Be Charmed by the Google Cloud Platform with Python - I</vt:lpstr>
      <vt:lpstr>Google Cloud Platform</vt:lpstr>
      <vt:lpstr>Google App Engine</vt:lpstr>
      <vt:lpstr>Services Provided</vt:lpstr>
      <vt:lpstr>Services Provided</vt:lpstr>
      <vt:lpstr>Tooling</vt:lpstr>
      <vt:lpstr>Let’s build an app!</vt:lpstr>
      <vt:lpstr>app.yaml</vt:lpstr>
      <vt:lpstr>Defining Handlers</vt:lpstr>
      <vt:lpstr>Testing and Deployment</vt:lpstr>
      <vt:lpstr>Templates</vt:lpstr>
      <vt:lpstr>Template Syntax (jinja2)</vt:lpstr>
      <vt:lpstr>Users Service</vt:lpstr>
      <vt:lpstr>User Input</vt:lpstr>
      <vt:lpstr>Datastore</vt:lpstr>
      <vt:lpstr>Models</vt:lpstr>
      <vt:lpstr>Datastore</vt:lpstr>
      <vt:lpstr>Queries</vt:lpstr>
      <vt:lpstr>Blobs</vt:lpstr>
      <vt:lpstr>Thank You!</vt:lpstr>
      <vt:lpstr>Be Charmed by the Google Cloud Platform with Python - II</vt:lpstr>
      <vt:lpstr>Welcome Back!</vt:lpstr>
      <vt:lpstr>Task Queues</vt:lpstr>
      <vt:lpstr>Task Queues</vt:lpstr>
      <vt:lpstr>Backends</vt:lpstr>
      <vt:lpstr>Scheduled Tasks</vt:lpstr>
      <vt:lpstr>Google Cloud Endpoints</vt:lpstr>
      <vt:lpstr>Google Cloud Endpoints</vt:lpstr>
      <vt:lpstr>Messages</vt:lpstr>
      <vt:lpstr>Api and Methods</vt:lpstr>
      <vt:lpstr>Creating an iOS Client</vt:lpstr>
      <vt:lpstr>Modules</vt:lpstr>
      <vt:lpstr>Additional Datastore Properties</vt:lpstr>
      <vt:lpstr>Custom Datastore Properties</vt:lpstr>
      <vt:lpstr>Datastore Async API</vt:lpstr>
      <vt:lpstr>Datastore Async API</vt:lpstr>
      <vt:lpstr>Google Cloud Storage</vt:lpstr>
      <vt:lpstr>Google Cloud Datastore</vt:lpstr>
      <vt:lpstr>Google Compute Engine</vt:lpstr>
      <vt:lpstr>BigQuery</vt:lpstr>
      <vt:lpstr>Thank You!</vt:lpstr>
    </vt:vector>
  </TitlesOfParts>
  <Company>Douglas Starnes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 Charmed By Google App Engine and Python Part I</dc:title>
  <dc:creator>DOUGLAS STARNES</dc:creator>
  <cp:lastModifiedBy>DOUGLAS STARNES</cp:lastModifiedBy>
  <cp:revision>48</cp:revision>
  <dcterms:created xsi:type="dcterms:W3CDTF">2013-08-16T15:57:32Z</dcterms:created>
  <dcterms:modified xsi:type="dcterms:W3CDTF">2013-08-29T03:47:22Z</dcterms:modified>
</cp:coreProperties>
</file>