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18"/>
    <p:sldId id="257" r:id="rId19"/>
    <p:sldId id="258" r:id="rId23"/>
    <p:sldId id="259" r:id="rId25"/>
    <p:sldId id="260" r:id="rId27"/>
    <p:sldId id="261" r:id="rId29"/>
    <p:sldId id="262" r:id="rId31"/>
    <p:sldId id="263" r:id="rId33"/>
    <p:sldId id="264" r:id="rId35"/>
    <p:sldId id="265" r:id="rId37"/>
    <p:sldId id="266" r:id="rId39"/>
    <p:sldId id="267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rmorant Garamond Medium" charset="1" panose="00000600000000000000"/>
      <p:regular r:id="rId10"/>
    </p:embeddedFont>
    <p:embeddedFont>
      <p:font typeface="Cormorant Garamond Medium Bold" charset="1" panose="00000700000000000000"/>
      <p:regular r:id="rId11"/>
    </p:embeddedFont>
    <p:embeddedFont>
      <p:font typeface="Cormorant Garamond Medium Italics" charset="1" panose="00000600000000000000"/>
      <p:regular r:id="rId12"/>
    </p:embeddedFont>
    <p:embeddedFont>
      <p:font typeface="Cormorant Garamond Medium Bold Italics" charset="1" panose="000007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600000000000000"/>
      <p:regular r:id="rId15"/>
    </p:embeddedFont>
    <p:embeddedFont>
      <p:font typeface="Now Bold" charset="1" panose="00000800000000000000"/>
      <p:regular r:id="rId16"/>
    </p:embeddedFont>
    <p:embeddedFont>
      <p:font typeface="Now Bold Bold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slides/slide3.xml" Type="http://schemas.openxmlformats.org/officeDocument/2006/relationships/slide"/><Relationship Id="rId24" Target="notesSlides/notesSlide2.xml" Type="http://schemas.openxmlformats.org/officeDocument/2006/relationships/notesSlide"/><Relationship Id="rId25" Target="slides/slide4.xml" Type="http://schemas.openxmlformats.org/officeDocument/2006/relationships/slide"/><Relationship Id="rId26" Target="notesSlides/notesSlide3.xml" Type="http://schemas.openxmlformats.org/officeDocument/2006/relationships/notesSlide"/><Relationship Id="rId27" Target="slides/slide5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7.xml" Type="http://schemas.openxmlformats.org/officeDocument/2006/relationships/slide"/><Relationship Id="rId32" Target="notesSlides/notesSlide6.xml" Type="http://schemas.openxmlformats.org/officeDocument/2006/relationships/notesSlide"/><Relationship Id="rId33" Target="slides/slide8.xml" Type="http://schemas.openxmlformats.org/officeDocument/2006/relationships/slide"/><Relationship Id="rId34" Target="notesSlides/notesSlide7.xml" Type="http://schemas.openxmlformats.org/officeDocument/2006/relationships/notesSlide"/><Relationship Id="rId35" Target="slides/slide9.xml" Type="http://schemas.openxmlformats.org/officeDocument/2006/relationships/slide"/><Relationship Id="rId36" Target="notesSlides/notesSlide8.xml" Type="http://schemas.openxmlformats.org/officeDocument/2006/relationships/notesSlide"/><Relationship Id="rId37" Target="slides/slide10.xml" Type="http://schemas.openxmlformats.org/officeDocument/2006/relationships/slide"/><Relationship Id="rId38" Target="notesSlides/notesSlide9.xml" Type="http://schemas.openxmlformats.org/officeDocument/2006/relationships/notes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notesSlides/notesSlide10.xml" Type="http://schemas.openxmlformats.org/officeDocument/2006/relationships/notesSlide"/><Relationship Id="rId41" Target="slides/slide1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Apresentar a equipe e os integrantes. E explicar rapidamente os objetivos do trabalho.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Na parte "executar" no acesso ao DTP, é possível avaliar o caminho da execução do programa, dependendo do modo de processamento dos dados. O destino final após a transformação é a atualização dos registros no InfoCubo.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Explicação do modelo star schema e como ele foi criado: 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O objetivo inicial era com base no modelo transacional fornecido, construir a proposta de um modelo dimensional, desta forma tomando como base os dados fornecidos em formato .csv e no modelo dado, inicialmente foi feito a mão a modelagem dimensional, onde foram analisadas as perguntas de negócios, também foram listados os atributos que relacionados respondem as perguntas propostas.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Depois de feito isso, foi transcrita para o computador, fazendo as relações que cada tabela Dimensão tinha com a tabela Fato.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As tabelas ficaram estas mostradas na imagem (falar as tabelas).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Com o modelo desenhado, temos o passo a passo que foi seguido no BW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Na visão geral, vemos o caminho completo da nossa solução desenvolvida no SAP BW. Conseguimos observar desde a InfoÁrea até o InfoPackage da DTP. Observamos também o InfoCubo, a DS (DataSource) e a Transformation, todos pela descrição e nome técnico.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2. Na criação do InfoCubo avaliamos a necessidade de criar os seguintes critérios: tabelas de dimensão Orders, Products, customers, office e o Índice com quantidade e preço. para respondermos as 5 perguntas.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Vale ressaltar que toda criação do InfoCubo foi baseada no modelo StarSchema.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3. Aqui na segunda imagem temos a visão da tela de DataSources, onde conseguimos acessar a proposta para previsão da passagem de dados para o PSA.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Nessa imagem, visualizamos a previsão da proposta gerada a partir do arquivo .csv disponibilizado para o desenvolvimento da solução. É possível analisar as informações gerais do DataSource, extrair dados de arquivos para o DataSource, criar a proposta onde podemos fazer alterações de campos, inclusão de chaves primárias e outros tipos de alterações, até obtermos uma visão da previsão.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Após a exibição dos registros na previsão do DS, criamos o InfoPackage para o carregamento e escalonamento dos dados. 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No monitor analisamos se os dados escalonados foram carregados corretamente para a PSA. A exibição do status nos mostra a mensagem com o diagnóstico da requisição do escalonamento.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No processo de transformação, faz-se necessária a conexão entre os atributos da DS e seus respectivos campos no InfoCubo. Esse direcionamento ocorre porquê precisamos garantir  a integridade dos dados passados do DS para o PSA, que permitirá tanto o acesso no próprio sistema quanto, posteriormente, a carga de dados para o InfoCubo.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Após a criação do DTP, que fica responsável pela transição dos dados para o InfoCubo, fazemos a ativação do mesmo.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jpe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Relationship Id="rId6" Target="../media/image2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5.jpe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jpe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5.jpe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5.jpe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jpe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Relationship Id="rId6" Target="../media/image1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5.jpe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Relationship Id="rId6" Target="../media/image15.png" Type="http://schemas.openxmlformats.org/officeDocument/2006/relationships/image"/><Relationship Id="rId7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5.jpe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.jpe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5.jpeg" Type="http://schemas.openxmlformats.org/officeDocument/2006/relationships/image"/><Relationship Id="rId4" Target="../media/image3.png" Type="http://schemas.openxmlformats.org/officeDocument/2006/relationships/image"/><Relationship Id="rId5" Target="../media/image2.png" Type="http://schemas.openxmlformats.org/officeDocument/2006/relationships/image"/><Relationship Id="rId6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90152" y="9497826"/>
            <a:ext cx="3130253" cy="497743"/>
            <a:chOff x="0" y="0"/>
            <a:chExt cx="3594100" cy="571500"/>
          </a:xfrm>
        </p:grpSpPr>
        <p:sp>
          <p:nvSpPr>
            <p:cNvPr name="Freeform 3" id="3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r="r" b="b" t="t" l="l"/>
              <a:pathLst>
                <a:path h="69850" w="359410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62B93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631176" y="8466277"/>
            <a:ext cx="4048206" cy="16816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756298" y="2654523"/>
            <a:ext cx="14277660" cy="7092175"/>
            <a:chOff x="0" y="0"/>
            <a:chExt cx="19036881" cy="945623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42875"/>
              <a:ext cx="19036881" cy="7709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500"/>
                </a:lnSpc>
              </a:pPr>
              <a:r>
                <a:rPr lang="en-US" sz="15000">
                  <a:solidFill>
                    <a:srgbClr val="000000"/>
                  </a:solidFill>
                  <a:latin typeface="Now Bold Bold"/>
                </a:rPr>
                <a:t>ACADEMIA</a:t>
              </a:r>
            </a:p>
            <a:p>
              <a:pPr algn="ctr">
                <a:lnSpc>
                  <a:spcPts val="16500"/>
                </a:lnSpc>
              </a:pPr>
              <a:r>
                <a:rPr lang="en-US" sz="15000">
                  <a:solidFill>
                    <a:srgbClr val="000000"/>
                  </a:solidFill>
                  <a:latin typeface="Now Bold Bold"/>
                </a:rPr>
                <a:t>SAP BW</a:t>
              </a:r>
            </a:p>
            <a:p>
              <a:pPr>
                <a:lnSpc>
                  <a:spcPts val="1210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440233"/>
              <a:ext cx="17318221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03869" y="9519241"/>
            <a:ext cx="2993935" cy="476067"/>
            <a:chOff x="0" y="0"/>
            <a:chExt cx="3594100" cy="571500"/>
          </a:xfrm>
        </p:grpSpPr>
        <p:sp>
          <p:nvSpPr>
            <p:cNvPr name="Freeform 9" id="9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r="r" b="b" t="t" l="l"/>
              <a:pathLst>
                <a:path h="69850" w="359410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A100F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703869" y="8368631"/>
            <a:ext cx="2993935" cy="1684089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5400000">
            <a:off x="8535625" y="9204520"/>
            <a:ext cx="719006" cy="497743"/>
            <a:chOff x="0" y="0"/>
            <a:chExt cx="825550" cy="571500"/>
          </a:xfrm>
        </p:grpSpPr>
        <p:sp>
          <p:nvSpPr>
            <p:cNvPr name="Freeform 12" id="12"/>
            <p:cNvSpPr/>
            <p:nvPr/>
          </p:nvSpPr>
          <p:spPr>
            <a:xfrm>
              <a:off x="0" y="255270"/>
              <a:ext cx="825550" cy="69850"/>
            </a:xfrm>
            <a:custGeom>
              <a:avLst/>
              <a:gdLst/>
              <a:ahLst/>
              <a:cxnLst/>
              <a:rect r="r" b="b" t="t" l="l"/>
              <a:pathLst>
                <a:path h="69850" w="825550">
                  <a:moveTo>
                    <a:pt x="534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25550" y="69850"/>
                  </a:lnTo>
                  <a:lnTo>
                    <a:pt x="8255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65977" y="9387910"/>
            <a:ext cx="1125738" cy="6332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66102" y="9368860"/>
            <a:ext cx="1945691" cy="80827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887039" y="2069536"/>
            <a:ext cx="11768189" cy="6147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426316" y="-228173"/>
            <a:ext cx="2973818" cy="23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1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635328" y="579160"/>
            <a:ext cx="13295274" cy="1427764"/>
            <a:chOff x="0" y="0"/>
            <a:chExt cx="17727032" cy="190368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7727032" cy="90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63"/>
                </a:lnSpc>
              </a:pPr>
              <a:r>
                <a:rPr lang="en-US" sz="4469" u="sng">
                  <a:solidFill>
                    <a:srgbClr val="000000"/>
                  </a:solidFill>
                  <a:latin typeface="Now Bold Italics"/>
                </a:rPr>
                <a:t>7. Ativação da DTP (Data Transfer Process)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45379"/>
              <a:ext cx="17727032" cy="658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65977" y="9387910"/>
            <a:ext cx="1125738" cy="6332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66102" y="9368860"/>
            <a:ext cx="1945691" cy="80827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091455" y="1919285"/>
            <a:ext cx="14105091" cy="6448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90152" y="9497826"/>
            <a:ext cx="3130253" cy="497743"/>
            <a:chOff x="0" y="0"/>
            <a:chExt cx="3594100" cy="571500"/>
          </a:xfrm>
        </p:grpSpPr>
        <p:sp>
          <p:nvSpPr>
            <p:cNvPr name="Freeform 3" id="3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r="r" b="b" t="t" l="l"/>
              <a:pathLst>
                <a:path h="69850" w="359410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62B93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631176" y="8466277"/>
            <a:ext cx="4048206" cy="16816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756298" y="3399225"/>
            <a:ext cx="14277660" cy="3488550"/>
            <a:chOff x="0" y="0"/>
            <a:chExt cx="19036881" cy="465139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42875"/>
              <a:ext cx="19036881" cy="290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500"/>
                </a:lnSpc>
              </a:pPr>
              <a:r>
                <a:rPr lang="en-US" sz="15000">
                  <a:solidFill>
                    <a:srgbClr val="000000"/>
                  </a:solidFill>
                  <a:latin typeface="Now Bold Bold"/>
                </a:rPr>
                <a:t>Obrigado!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635399"/>
              <a:ext cx="17318221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03869" y="9519241"/>
            <a:ext cx="2993935" cy="476067"/>
            <a:chOff x="0" y="0"/>
            <a:chExt cx="3594100" cy="571500"/>
          </a:xfrm>
        </p:grpSpPr>
        <p:sp>
          <p:nvSpPr>
            <p:cNvPr name="Freeform 9" id="9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r="r" b="b" t="t" l="l"/>
              <a:pathLst>
                <a:path h="69850" w="359410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A100F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703869" y="8368631"/>
            <a:ext cx="2993935" cy="1684089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5400000">
            <a:off x="8535625" y="9204520"/>
            <a:ext cx="719006" cy="497743"/>
            <a:chOff x="0" y="0"/>
            <a:chExt cx="825550" cy="571500"/>
          </a:xfrm>
        </p:grpSpPr>
        <p:sp>
          <p:nvSpPr>
            <p:cNvPr name="Freeform 12" id="12"/>
            <p:cNvSpPr/>
            <p:nvPr/>
          </p:nvSpPr>
          <p:spPr>
            <a:xfrm>
              <a:off x="0" y="255270"/>
              <a:ext cx="825550" cy="69850"/>
            </a:xfrm>
            <a:custGeom>
              <a:avLst/>
              <a:gdLst/>
              <a:ahLst/>
              <a:cxnLst/>
              <a:rect r="r" b="b" t="t" l="l"/>
              <a:pathLst>
                <a:path h="69850" w="825550">
                  <a:moveTo>
                    <a:pt x="534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25550" y="69850"/>
                  </a:lnTo>
                  <a:lnTo>
                    <a:pt x="8255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862404"/>
            <a:ext cx="7131307" cy="3823047"/>
            <a:chOff x="0" y="0"/>
            <a:chExt cx="9508410" cy="509739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9508410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 u="sng">
                  <a:solidFill>
                    <a:srgbClr val="000000"/>
                  </a:solidFill>
                  <a:latin typeface="Now Bold Italics"/>
                </a:rPr>
                <a:t>Objetivo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287396"/>
              <a:ext cx="9508410" cy="3810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40"/>
                </a:lnSpc>
              </a:pPr>
              <a:r>
                <a:rPr lang="en-US" sz="4700">
                  <a:solidFill>
                    <a:srgbClr val="000000"/>
                  </a:solidFill>
                  <a:latin typeface="Now Bold"/>
                </a:rPr>
                <a:t>Solução para exibição de relatórios gerenciais por meio do sistema SAP BW.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87005"/>
            <a:ext cx="7957170" cy="2070036"/>
            <a:chOff x="0" y="0"/>
            <a:chExt cx="10609560" cy="276004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31765"/>
              <a:ext cx="10609560" cy="192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0000">
                  <a:solidFill>
                    <a:srgbClr val="000000"/>
                  </a:solidFill>
                  <a:latin typeface="Now Bold Bold"/>
                </a:rPr>
                <a:t>SpaceX BW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957279" y="-9525"/>
              <a:ext cx="3965091" cy="31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81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783958"/>
            <a:ext cx="6624913" cy="497743"/>
            <a:chOff x="0" y="0"/>
            <a:chExt cx="7606604" cy="571500"/>
          </a:xfrm>
        </p:grpSpPr>
        <p:sp>
          <p:nvSpPr>
            <p:cNvPr name="Freeform 9" id="9"/>
            <p:cNvSpPr/>
            <p:nvPr/>
          </p:nvSpPr>
          <p:spPr>
            <a:xfrm>
              <a:off x="0" y="255270"/>
              <a:ext cx="7606605" cy="69850"/>
            </a:xfrm>
            <a:custGeom>
              <a:avLst/>
              <a:gdLst/>
              <a:ahLst/>
              <a:cxnLst/>
              <a:rect r="r" b="b" t="t" l="l"/>
              <a:pathLst>
                <a:path h="69850" w="7606605">
                  <a:moveTo>
                    <a:pt x="731577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606605" y="69850"/>
                  </a:lnTo>
                  <a:lnTo>
                    <a:pt x="76066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65977" y="9387910"/>
            <a:ext cx="1125738" cy="63322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66102" y="9368860"/>
            <a:ext cx="1945691" cy="808272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8661789" y="3454885"/>
            <a:ext cx="8102547" cy="4674855"/>
            <a:chOff x="0" y="0"/>
            <a:chExt cx="3681957" cy="2124346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3681957" cy="2124346"/>
            </a:xfrm>
            <a:custGeom>
              <a:avLst/>
              <a:gdLst/>
              <a:ahLst/>
              <a:cxnLst/>
              <a:rect r="r" b="b" t="t" l="l"/>
              <a:pathLst>
                <a:path h="2124346" w="3681957">
                  <a:moveTo>
                    <a:pt x="0" y="0"/>
                  </a:moveTo>
                  <a:lnTo>
                    <a:pt x="0" y="2124346"/>
                  </a:lnTo>
                  <a:lnTo>
                    <a:pt x="3681957" y="2124346"/>
                  </a:lnTo>
                  <a:lnTo>
                    <a:pt x="3681957" y="0"/>
                  </a:lnTo>
                  <a:lnTo>
                    <a:pt x="0" y="0"/>
                  </a:lnTo>
                  <a:close/>
                  <a:moveTo>
                    <a:pt x="3620997" y="2063386"/>
                  </a:moveTo>
                  <a:lnTo>
                    <a:pt x="59690" y="2063386"/>
                  </a:lnTo>
                  <a:lnTo>
                    <a:pt x="59690" y="59690"/>
                  </a:lnTo>
                  <a:lnTo>
                    <a:pt x="3620997" y="59690"/>
                  </a:lnTo>
                  <a:lnTo>
                    <a:pt x="3620997" y="206338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740407"/>
            <a:ext cx="7633089" cy="2851030"/>
            <a:chOff x="0" y="0"/>
            <a:chExt cx="10177451" cy="380137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10177451" cy="90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63"/>
                </a:lnSpc>
              </a:pPr>
              <a:r>
                <a:rPr lang="en-US" sz="4469" u="sng">
                  <a:solidFill>
                    <a:srgbClr val="000000"/>
                  </a:solidFill>
                  <a:latin typeface="Now Bold Italics"/>
                </a:rPr>
                <a:t>Integrantes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245379"/>
              <a:ext cx="10177451" cy="2555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  <a:r>
                <a:rPr lang="en-US" sz="3192">
                  <a:solidFill>
                    <a:srgbClr val="000000"/>
                  </a:solidFill>
                  <a:latin typeface="Now Bold Bold"/>
                </a:rPr>
                <a:t>Anderson Celso</a:t>
              </a:r>
            </a:p>
            <a:p>
              <a:pPr>
                <a:lnSpc>
                  <a:spcPts val="3831"/>
                </a:lnSpc>
              </a:pPr>
              <a:r>
                <a:rPr lang="en-US" sz="3192">
                  <a:solidFill>
                    <a:srgbClr val="000000"/>
                  </a:solidFill>
                  <a:latin typeface="Now Bold Bold"/>
                </a:rPr>
                <a:t>Douglas Magalhães</a:t>
              </a:r>
            </a:p>
            <a:p>
              <a:pPr>
                <a:lnSpc>
                  <a:spcPts val="3831"/>
                </a:lnSpc>
              </a:pPr>
              <a:r>
                <a:rPr lang="en-US" sz="3192">
                  <a:solidFill>
                    <a:srgbClr val="000000"/>
                  </a:solidFill>
                  <a:latin typeface="Now Bold Bold"/>
                </a:rPr>
                <a:t>Ednavan Lima</a:t>
              </a:r>
            </a:p>
            <a:p>
              <a:pPr>
                <a:lnSpc>
                  <a:spcPts val="3831"/>
                </a:lnSpc>
              </a:pPr>
              <a:r>
                <a:rPr lang="en-US" sz="3192">
                  <a:solidFill>
                    <a:srgbClr val="000000"/>
                  </a:solidFill>
                  <a:latin typeface="Now Bold Bold"/>
                </a:rPr>
                <a:t>Pedro Barros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-5400000">
            <a:off x="14682301" y="4800246"/>
            <a:ext cx="6429115" cy="22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0"/>
              </a:lnSpc>
            </a:pPr>
            <a:r>
              <a:rPr lang="en-US" sz="1600" spc="160">
                <a:solidFill>
                  <a:srgbClr val="000000"/>
                </a:solidFill>
                <a:latin typeface="Now Bold"/>
              </a:rPr>
              <a:t>ACADEMIA SAP BW - GAMA ACADEMY - ACCENTURE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65977" y="9387910"/>
            <a:ext cx="1125738" cy="6332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66102" y="9368860"/>
            <a:ext cx="1945691" cy="80827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410700" y="-262240"/>
            <a:ext cx="9466600" cy="1539811"/>
            <a:chOff x="0" y="0"/>
            <a:chExt cx="12622134" cy="205308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93665"/>
              <a:ext cx="12622134" cy="1259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49"/>
                </a:lnSpc>
              </a:pPr>
              <a:r>
                <a:rPr lang="en-US" sz="6499">
                  <a:solidFill>
                    <a:srgbClr val="000000"/>
                  </a:solidFill>
                  <a:latin typeface="Now Bold Bold"/>
                </a:rPr>
                <a:t>Star Schema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518258" y="-9525"/>
              <a:ext cx="4717246" cy="31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81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31544" y="1028700"/>
            <a:ext cx="6624913" cy="497743"/>
            <a:chOff x="0" y="0"/>
            <a:chExt cx="7606604" cy="571500"/>
          </a:xfrm>
        </p:grpSpPr>
        <p:sp>
          <p:nvSpPr>
            <p:cNvPr name="Freeform 8" id="8"/>
            <p:cNvSpPr/>
            <p:nvPr/>
          </p:nvSpPr>
          <p:spPr>
            <a:xfrm>
              <a:off x="0" y="255270"/>
              <a:ext cx="7606605" cy="69850"/>
            </a:xfrm>
            <a:custGeom>
              <a:avLst/>
              <a:gdLst/>
              <a:ahLst/>
              <a:cxnLst/>
              <a:rect r="r" b="b" t="t" l="l"/>
              <a:pathLst>
                <a:path h="69850" w="7606605">
                  <a:moveTo>
                    <a:pt x="731577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606605" y="69850"/>
                  </a:lnTo>
                  <a:lnTo>
                    <a:pt x="76066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alphaModFix amt="44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207837" y="1786747"/>
            <a:ext cx="7872326" cy="747155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3348169" y="4004070"/>
            <a:ext cx="2483374" cy="139820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2587957" y="4004070"/>
            <a:ext cx="2283342" cy="272022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4868773" y="8487125"/>
            <a:ext cx="2631731" cy="121739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7944205" y="1701022"/>
            <a:ext cx="2399591" cy="1102515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0836001" y="8487125"/>
            <a:ext cx="2631731" cy="109318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7806940" y="4051695"/>
            <a:ext cx="2674121" cy="396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65977" y="9387910"/>
            <a:ext cx="1125738" cy="6332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66102" y="9368860"/>
            <a:ext cx="1945691" cy="80827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526324"/>
            <a:ext cx="6755627" cy="1539811"/>
            <a:chOff x="0" y="0"/>
            <a:chExt cx="9007503" cy="205308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93665"/>
              <a:ext cx="9007503" cy="1259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149"/>
                </a:lnSpc>
              </a:pPr>
              <a:r>
                <a:rPr lang="en-US" sz="6499">
                  <a:solidFill>
                    <a:srgbClr val="000000"/>
                  </a:solidFill>
                  <a:latin typeface="Now Bold Bold"/>
                </a:rPr>
                <a:t>Índice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510726" y="-9525"/>
              <a:ext cx="3366357" cy="31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81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917346"/>
            <a:ext cx="3960742" cy="297579"/>
            <a:chOff x="0" y="0"/>
            <a:chExt cx="7606604" cy="571500"/>
          </a:xfrm>
        </p:grpSpPr>
        <p:sp>
          <p:nvSpPr>
            <p:cNvPr name="Freeform 8" id="8"/>
            <p:cNvSpPr/>
            <p:nvPr/>
          </p:nvSpPr>
          <p:spPr>
            <a:xfrm>
              <a:off x="0" y="255270"/>
              <a:ext cx="7606605" cy="69850"/>
            </a:xfrm>
            <a:custGeom>
              <a:avLst/>
              <a:gdLst/>
              <a:ahLst/>
              <a:cxnLst/>
              <a:rect r="r" b="b" t="t" l="l"/>
              <a:pathLst>
                <a:path h="69850" w="7606605">
                  <a:moveTo>
                    <a:pt x="731577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606605" y="69850"/>
                  </a:lnTo>
                  <a:lnTo>
                    <a:pt x="76066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61934" y="3100407"/>
            <a:ext cx="14964132" cy="4326367"/>
            <a:chOff x="0" y="0"/>
            <a:chExt cx="19952177" cy="576848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563606"/>
              <a:ext cx="19952177" cy="5204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863600" indent="-431800" lvl="1">
                <a:lnSpc>
                  <a:spcPts val="4400"/>
                </a:lnSpc>
                <a:buFont typeface="Arial"/>
                <a:buChar char="•"/>
              </a:pPr>
              <a:r>
                <a:rPr lang="en-US" sz="4000">
                  <a:solidFill>
                    <a:srgbClr val="000000"/>
                  </a:solidFill>
                  <a:latin typeface="Now Bold Bold"/>
                </a:rPr>
                <a:t>Visão Geral;</a:t>
              </a:r>
            </a:p>
            <a:p>
              <a:pPr marL="863600" indent="-431800" lvl="1">
                <a:lnSpc>
                  <a:spcPts val="4400"/>
                </a:lnSpc>
                <a:buFont typeface="Arial"/>
                <a:buChar char="•"/>
              </a:pPr>
              <a:r>
                <a:rPr lang="en-US" sz="4000">
                  <a:solidFill>
                    <a:srgbClr val="000000"/>
                  </a:solidFill>
                  <a:latin typeface="Now Bold Bold"/>
                </a:rPr>
                <a:t>Criação do InfoCubo;</a:t>
              </a:r>
            </a:p>
            <a:p>
              <a:pPr marL="863600" indent="-431800" lvl="1">
                <a:lnSpc>
                  <a:spcPts val="4400"/>
                </a:lnSpc>
                <a:buFont typeface="Arial"/>
                <a:buChar char="•"/>
              </a:pPr>
              <a:r>
                <a:rPr lang="en-US" sz="4000">
                  <a:solidFill>
                    <a:srgbClr val="000000"/>
                  </a:solidFill>
                  <a:latin typeface="Now Bold Bold"/>
                </a:rPr>
                <a:t>DataSource;</a:t>
              </a:r>
            </a:p>
            <a:p>
              <a:pPr marL="863600" indent="-431800" lvl="1">
                <a:lnSpc>
                  <a:spcPts val="4400"/>
                </a:lnSpc>
                <a:buFont typeface="Arial"/>
                <a:buChar char="•"/>
              </a:pPr>
              <a:r>
                <a:rPr lang="en-US" sz="4000">
                  <a:solidFill>
                    <a:srgbClr val="000000"/>
                  </a:solidFill>
                  <a:latin typeface="Now Bold Bold"/>
                </a:rPr>
                <a:t>Previsão da proposta DS;</a:t>
              </a:r>
            </a:p>
            <a:p>
              <a:pPr marL="863600" indent="-431800" lvl="1">
                <a:lnSpc>
                  <a:spcPts val="4400"/>
                </a:lnSpc>
                <a:buFont typeface="Arial"/>
                <a:buChar char="•"/>
              </a:pPr>
              <a:r>
                <a:rPr lang="en-US" sz="4000">
                  <a:solidFill>
                    <a:srgbClr val="000000"/>
                  </a:solidFill>
                  <a:latin typeface="Now Bold Bold"/>
                </a:rPr>
                <a:t>Criação e escalonamento do InfoPackage/Monitor;</a:t>
              </a:r>
            </a:p>
            <a:p>
              <a:pPr marL="863600" indent="-431800" lvl="1">
                <a:lnSpc>
                  <a:spcPts val="4400"/>
                </a:lnSpc>
                <a:buFont typeface="Arial"/>
                <a:buChar char="•"/>
              </a:pPr>
              <a:r>
                <a:rPr lang="en-US" sz="4000">
                  <a:solidFill>
                    <a:srgbClr val="000000"/>
                  </a:solidFill>
                  <a:latin typeface="Now Bold Bold"/>
                </a:rPr>
                <a:t>Transformação;</a:t>
              </a:r>
            </a:p>
            <a:p>
              <a:pPr marL="863600" indent="-431800" lvl="1">
                <a:lnSpc>
                  <a:spcPts val="4400"/>
                </a:lnSpc>
                <a:buFont typeface="Arial"/>
                <a:buChar char="•"/>
              </a:pPr>
              <a:r>
                <a:rPr lang="en-US" sz="4000">
                  <a:solidFill>
                    <a:srgbClr val="000000"/>
                  </a:solidFill>
                  <a:latin typeface="Now Bold Bold"/>
                </a:rPr>
                <a:t>Ativação da DTP (Data Transfer Process).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561413" y="0"/>
              <a:ext cx="7456689" cy="226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3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65977" y="9387910"/>
            <a:ext cx="1125738" cy="6332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66102" y="9368860"/>
            <a:ext cx="1945691" cy="80827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766190" y="528107"/>
            <a:ext cx="7633089" cy="1427764"/>
            <a:chOff x="0" y="0"/>
            <a:chExt cx="10177451" cy="190368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0177451" cy="90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965063" indent="-482532" lvl="1">
                <a:lnSpc>
                  <a:spcPts val="5363"/>
                </a:lnSpc>
                <a:buFont typeface="Arial"/>
                <a:buChar char="•"/>
              </a:pPr>
              <a:r>
                <a:rPr lang="en-US" sz="4469" u="sng">
                  <a:solidFill>
                    <a:srgbClr val="000000"/>
                  </a:solidFill>
                  <a:latin typeface="Now Bold Italics"/>
                </a:rPr>
                <a:t>Visão Geral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45379"/>
              <a:ext cx="10177451" cy="658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26316" y="-228173"/>
            <a:ext cx="2973818" cy="23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11"/>
              </a:lnSpc>
            </a:pP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65536" y="2660764"/>
            <a:ext cx="16756928" cy="4965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65977" y="9387910"/>
            <a:ext cx="1125738" cy="6332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66102" y="9368860"/>
            <a:ext cx="1945691" cy="80827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766190" y="388728"/>
            <a:ext cx="7633089" cy="1279943"/>
            <a:chOff x="0" y="0"/>
            <a:chExt cx="10177451" cy="170659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0177451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u="sng">
                  <a:solidFill>
                    <a:srgbClr val="000000"/>
                  </a:solidFill>
                  <a:latin typeface="Now Bold Italics"/>
                </a:rPr>
                <a:t>2. Criação do InfoCubo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48284"/>
              <a:ext cx="10177451" cy="658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26316" y="-228173"/>
            <a:ext cx="2973818" cy="23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11"/>
              </a:lnSpc>
            </a:pP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8700" y="1278907"/>
            <a:ext cx="4212738" cy="777126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14796" b="0"/>
          <a:stretch>
            <a:fillRect/>
          </a:stretch>
        </p:blipFill>
        <p:spPr>
          <a:xfrm flipH="false" flipV="false" rot="0">
            <a:off x="6403348" y="3626624"/>
            <a:ext cx="10817906" cy="3962419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6403348" y="2696111"/>
            <a:ext cx="7633089" cy="1427764"/>
            <a:chOff x="0" y="0"/>
            <a:chExt cx="10177451" cy="190368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10177451" cy="90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63"/>
                </a:lnSpc>
              </a:pPr>
              <a:r>
                <a:rPr lang="en-US" sz="4469" u="sng">
                  <a:solidFill>
                    <a:srgbClr val="000000"/>
                  </a:solidFill>
                  <a:latin typeface="Now Bold Italics"/>
                </a:rPr>
                <a:t>3. DataSource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245379"/>
              <a:ext cx="10177451" cy="658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65977" y="9387910"/>
            <a:ext cx="1125738" cy="6332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66102" y="9368860"/>
            <a:ext cx="1945691" cy="80827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426316" y="-228173"/>
            <a:ext cx="2973818" cy="23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11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635328" y="579160"/>
            <a:ext cx="8135806" cy="1427764"/>
            <a:chOff x="0" y="0"/>
            <a:chExt cx="10847741" cy="190368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0847741" cy="90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63"/>
                </a:lnSpc>
              </a:pPr>
              <a:r>
                <a:rPr lang="en-US" sz="4469" u="sng">
                  <a:solidFill>
                    <a:srgbClr val="000000"/>
                  </a:solidFill>
                  <a:latin typeface="Now Bold Italics"/>
                </a:rPr>
                <a:t>4. Previsão da Proposta DS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45379"/>
              <a:ext cx="10847741" cy="658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990572" y="1557385"/>
            <a:ext cx="14306856" cy="7700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65977" y="9387910"/>
            <a:ext cx="1125738" cy="6332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66102" y="9368860"/>
            <a:ext cx="1945691" cy="80827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981059" y="1742582"/>
            <a:ext cx="12325881" cy="378937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426316" y="-228173"/>
            <a:ext cx="2973818" cy="23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1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635328" y="500030"/>
            <a:ext cx="16820659" cy="1427764"/>
            <a:chOff x="0" y="0"/>
            <a:chExt cx="22427545" cy="190368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22427545" cy="90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63"/>
                </a:lnSpc>
              </a:pPr>
              <a:r>
                <a:rPr lang="en-US" sz="4469" u="sng">
                  <a:solidFill>
                    <a:srgbClr val="000000"/>
                  </a:solidFill>
                  <a:latin typeface="Now Bold Italics"/>
                </a:rPr>
                <a:t>5. Criação e escalonamento do InfoPackage/Monitor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45379"/>
              <a:ext cx="22427545" cy="658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50256"/>
          <a:stretch>
            <a:fillRect/>
          </a:stretch>
        </p:blipFill>
        <p:spPr>
          <a:xfrm flipH="false" flipV="false" rot="0">
            <a:off x="832014" y="5922449"/>
            <a:ext cx="16623972" cy="28643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65977" y="9387910"/>
            <a:ext cx="1125738" cy="6332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066102" y="9368860"/>
            <a:ext cx="1945691" cy="80827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426316" y="-228173"/>
            <a:ext cx="2973818" cy="23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11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635328" y="579160"/>
            <a:ext cx="8135806" cy="1427764"/>
            <a:chOff x="0" y="0"/>
            <a:chExt cx="10847741" cy="190368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0847741" cy="90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63"/>
                </a:lnSpc>
              </a:pPr>
              <a:r>
                <a:rPr lang="en-US" sz="4469" u="sng">
                  <a:solidFill>
                    <a:srgbClr val="000000"/>
                  </a:solidFill>
                  <a:latin typeface="Now Bold Italics"/>
                </a:rPr>
                <a:t>6. Transformação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45379"/>
              <a:ext cx="10847741" cy="658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68564" y="2510941"/>
            <a:ext cx="17150872" cy="52651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DAEhw9fwEKk</dc:identifier>
  <dcterms:modified xsi:type="dcterms:W3CDTF">2011-08-01T06:04:30Z</dcterms:modified>
  <cp:revision>1</cp:revision>
  <dc:title>Direitos Iguais no Brasil</dc:title>
</cp:coreProperties>
</file>