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8"/>
  </p:sldMasterIdLst>
  <p:notesMasterIdLst>
    <p:notesMasterId r:id="rId35"/>
  </p:notesMasterIdLst>
  <p:sldIdLst>
    <p:sldId id="256" r:id="rId19"/>
    <p:sldId id="282" r:id="rId20"/>
    <p:sldId id="303" r:id="rId21"/>
    <p:sldId id="308" r:id="rId22"/>
    <p:sldId id="307" r:id="rId23"/>
    <p:sldId id="302" r:id="rId24"/>
    <p:sldId id="312" r:id="rId25"/>
    <p:sldId id="304" r:id="rId26"/>
    <p:sldId id="309" r:id="rId27"/>
    <p:sldId id="306" r:id="rId28"/>
    <p:sldId id="314" r:id="rId29"/>
    <p:sldId id="305" r:id="rId30"/>
    <p:sldId id="310" r:id="rId31"/>
    <p:sldId id="311" r:id="rId32"/>
    <p:sldId id="313" r:id="rId33"/>
    <p:sldId id="294" r:id="rId34"/>
  </p:sldIdLst>
  <p:sldSz cx="13011150" cy="7315200"/>
  <p:notesSz cx="6858000" cy="9144000"/>
  <p:defaultTextStyle>
    <a:defPPr>
      <a:defRPr lang="en-US"/>
    </a:defPPr>
    <a:lvl1pPr marL="0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77B4"/>
    <a:srgbClr val="161418"/>
    <a:srgbClr val="161518"/>
    <a:srgbClr val="232329"/>
    <a:srgbClr val="000000"/>
    <a:srgbClr val="0D0D0D"/>
    <a:srgbClr val="0E0E0E"/>
    <a:srgbClr val="248085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8" autoAdjust="0"/>
    <p:restoredTop sz="88889" autoAdjust="0"/>
  </p:normalViewPr>
  <p:slideViewPr>
    <p:cSldViewPr snapToGrid="0" snapToObjects="1">
      <p:cViewPr>
        <p:scale>
          <a:sx n="70" d="100"/>
          <a:sy n="70" d="100"/>
        </p:scale>
        <p:origin x="-72" y="72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73305-2F6D-4CEB-A3E8-FF02FB030534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4121-C8C1-4555-84A3-AF9685D042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7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4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91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8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5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4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8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0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53" y="278025"/>
            <a:ext cx="9221525" cy="829971"/>
          </a:xfrm>
          <a:prstGeom prst="rect">
            <a:avLst/>
          </a:prstGeom>
        </p:spPr>
        <p:txBody>
          <a:bodyPr lIns="97566" tIns="48783" rIns="97566" bIns="48783"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862187" y="1737387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862187" y="4195260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78024"/>
            <a:ext cx="255430" cy="844894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66" tIns="48783" rIns="97566" bIns="48783" rtlCol="0" anchor="ctr"/>
          <a:lstStyle/>
          <a:p>
            <a:pPr algn="ctr"/>
            <a:endParaRPr lang="en-GB" sz="19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968" y="1737387"/>
            <a:ext cx="7607758" cy="4827694"/>
          </a:xfrm>
          <a:prstGeom prst="rect">
            <a:avLst/>
          </a:prstGeom>
        </p:spPr>
        <p:txBody>
          <a:bodyPr lIns="97566" tIns="48783" rIns="97566" bIns="48783"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0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1371600"/>
            <a:ext cx="11868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30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" y="6473952"/>
            <a:ext cx="13011148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9040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297402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265766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61393" y="457201"/>
            <a:ext cx="874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75810" y="6473952"/>
            <a:ext cx="9735340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834717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803079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71443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0" y="6665976"/>
            <a:ext cx="3275810" cy="649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091150" y="0"/>
            <a:ext cx="369332" cy="7315200"/>
            <a:chOff x="3091144" y="0"/>
            <a:chExt cx="369331" cy="7315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75810" y="0"/>
              <a:ext cx="0" cy="7315200"/>
            </a:xfrm>
            <a:prstGeom prst="line">
              <a:avLst/>
            </a:prstGeom>
            <a:ln w="279400">
              <a:solidFill>
                <a:srgbClr val="F2F2F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2544290" y="3470535"/>
              <a:ext cx="146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</a:t>
              </a:r>
              <a:endParaRPr lang="en-US" sz="1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92704" y="6803588"/>
            <a:ext cx="365761" cy="365760"/>
            <a:chOff x="1121396" y="4956184"/>
            <a:chExt cx="365760" cy="36576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Plus 40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89909" y="6803588"/>
            <a:ext cx="365761" cy="365760"/>
            <a:chOff x="1121396" y="4956184"/>
            <a:chExt cx="365760" cy="36576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387112" y="6803588"/>
            <a:ext cx="365761" cy="365760"/>
            <a:chOff x="1121396" y="4956184"/>
            <a:chExt cx="365760" cy="36576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Plus 46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1984316" y="6803588"/>
            <a:ext cx="365761" cy="365760"/>
            <a:chOff x="1121396" y="4956184"/>
            <a:chExt cx="365760" cy="365760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Plus 49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581521" y="6803588"/>
            <a:ext cx="365761" cy="365760"/>
            <a:chOff x="1121396" y="4956184"/>
            <a:chExt cx="365760" cy="365760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Plus 52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92707" y="561287"/>
            <a:ext cx="2754576" cy="46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Snap View Title</a:t>
            </a:r>
          </a:p>
        </p:txBody>
      </p:sp>
    </p:spTree>
    <p:extLst>
      <p:ext uri="{BB962C8B-B14F-4D97-AF65-F5344CB8AC3E}">
        <p14:creationId xmlns:p14="http://schemas.microsoft.com/office/powerpoint/2010/main" val="317454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64448" y="-1"/>
            <a:ext cx="12446702" cy="7308237"/>
            <a:chOff x="564448" y="-1"/>
            <a:chExt cx="12446702" cy="7308237"/>
          </a:xfrm>
        </p:grpSpPr>
        <p:grpSp>
          <p:nvGrpSpPr>
            <p:cNvPr id="4" name="Group 3"/>
            <p:cNvGrpSpPr/>
            <p:nvPr/>
          </p:nvGrpSpPr>
          <p:grpSpPr>
            <a:xfrm>
              <a:off x="564448" y="5460290"/>
              <a:ext cx="4855464" cy="1335024"/>
              <a:chOff x="564448" y="5460290"/>
              <a:chExt cx="4855464" cy="133502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448" y="5460290"/>
                <a:ext cx="4855464" cy="1335024"/>
              </a:xfrm>
              <a:prstGeom prst="rect">
                <a:avLst/>
              </a:prstGeom>
              <a:solidFill>
                <a:srgbClr val="0D0D0D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extBox 43"/>
              <p:cNvSpPr txBox="1">
                <a:spLocks/>
              </p:cNvSpPr>
              <p:nvPr/>
            </p:nvSpPr>
            <p:spPr>
              <a:xfrm>
                <a:off x="1499190" y="5579055"/>
                <a:ext cx="2132654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10:49</a:t>
                </a:r>
                <a:endParaRPr lang="en-US" sz="6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extBox 44"/>
              <p:cNvSpPr txBox="1">
                <a:spLocks/>
              </p:cNvSpPr>
              <p:nvPr/>
            </p:nvSpPr>
            <p:spPr>
              <a:xfrm>
                <a:off x="3631844" y="5762597"/>
                <a:ext cx="178806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Wednesday</a:t>
                </a:r>
              </a:p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April 4th</a:t>
                </a:r>
                <a:endParaRPr lang="en-US" sz="2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983120" y="5850387"/>
                <a:ext cx="221127" cy="185274"/>
                <a:chOff x="8704507" y="7125975"/>
                <a:chExt cx="221127" cy="185274"/>
              </a:xfrm>
              <a:solidFill>
                <a:srgbClr val="FFFFFF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89060" y="7125975"/>
                  <a:ext cx="36574" cy="1828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827543" y="7162975"/>
                  <a:ext cx="36574" cy="1462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766025" y="7191151"/>
                  <a:ext cx="36574" cy="1188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704507" y="7228961"/>
                  <a:ext cx="36574" cy="822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1019327" y="6231563"/>
                <a:ext cx="118871" cy="217930"/>
                <a:chOff x="6381591" y="6852493"/>
                <a:chExt cx="109728" cy="20116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6381591" y="6852493"/>
                  <a:ext cx="109728" cy="201168"/>
                </a:xfrm>
                <a:prstGeom prst="round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12761" y="6934797"/>
                  <a:ext cx="45718" cy="91432"/>
                </a:xfrm>
                <a:prstGeom prst="rect">
                  <a:avLst/>
                </a:prstGeom>
                <a:solidFill>
                  <a:srgbClr val="FFFFFF"/>
                </a:solidFill>
                <a:ln cap="rnd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2172110" y="-1"/>
              <a:ext cx="839040" cy="7308237"/>
              <a:chOff x="12172110" y="-1"/>
              <a:chExt cx="839040" cy="73082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88190" y="-1"/>
                <a:ext cx="822960" cy="7308237"/>
              </a:xfrm>
              <a:prstGeom prst="rect">
                <a:avLst/>
              </a:prstGeom>
              <a:solidFill>
                <a:srgbClr val="0E0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188190" y="3430309"/>
                <a:ext cx="822960" cy="670547"/>
                <a:chOff x="12188190" y="3453132"/>
                <a:chExt cx="822960" cy="670547"/>
              </a:xfrm>
            </p:grpSpPr>
            <p:pic>
              <p:nvPicPr>
                <p:cNvPr id="41" name="Picture 40" descr="windows8logo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6353" y="3453132"/>
                  <a:ext cx="399431" cy="40893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2188190" y="3862069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Start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188190" y="1418900"/>
                <a:ext cx="822960" cy="641656"/>
                <a:chOff x="12188190" y="1099892"/>
                <a:chExt cx="822960" cy="641656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12426687" y="1099892"/>
                  <a:ext cx="334219" cy="365759"/>
                  <a:chOff x="3107845" y="6006072"/>
                  <a:chExt cx="173039" cy="189367"/>
                </a:xfrm>
              </p:grpSpPr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3142829" y="6006072"/>
                    <a:ext cx="138055" cy="138049"/>
                  </a:xfrm>
                  <a:prstGeom prst="ellipse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cxnSpLocks/>
                  </p:cNvCxnSpPr>
                  <p:nvPr/>
                </p:nvCxnSpPr>
                <p:spPr>
                  <a:xfrm flipH="1">
                    <a:off x="3107845" y="6140575"/>
                    <a:ext cx="45719" cy="54864"/>
                  </a:xfrm>
                  <a:prstGeom prst="line">
                    <a:avLst/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188190" y="1479938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172110" y="5380797"/>
                <a:ext cx="822960" cy="622428"/>
                <a:chOff x="12188190" y="5609135"/>
                <a:chExt cx="822960" cy="622428"/>
              </a:xfrm>
            </p:grpSpPr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 rot="1369707">
                  <a:off x="12417462" y="5609135"/>
                  <a:ext cx="367200" cy="365760"/>
                  <a:chOff x="4639304" y="1976905"/>
                  <a:chExt cx="330288" cy="328993"/>
                </a:xfrm>
              </p:grpSpPr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4712067" y="2049668"/>
                    <a:ext cx="182881" cy="182880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86813" y="1976905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86813" y="2222930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6200000">
                    <a:off x="4908280" y="2100659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4662161" y="2102962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rot="18900000">
                    <a:off x="4641185" y="2122255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3500000">
                    <a:off x="4639639" y="2122256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88190" y="596995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Settings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188190" y="2428576"/>
                <a:ext cx="822960" cy="633713"/>
                <a:chOff x="12188190" y="2165540"/>
                <a:chExt cx="822960" cy="633713"/>
              </a:xfrm>
            </p:grpSpPr>
            <p:grpSp>
              <p:nvGrpSpPr>
                <p:cNvPr id="16" name="Group 15"/>
                <p:cNvGrpSpPr>
                  <a:grpSpLocks noChangeAspect="1"/>
                </p:cNvGrpSpPr>
                <p:nvPr/>
              </p:nvGrpSpPr>
              <p:grpSpPr>
                <a:xfrm>
                  <a:off x="12429860" y="2165540"/>
                  <a:ext cx="357810" cy="362585"/>
                  <a:chOff x="8491266" y="5336968"/>
                  <a:chExt cx="725570" cy="735250"/>
                </a:xfrm>
              </p:grpSpPr>
              <p:sp>
                <p:nvSpPr>
                  <p:cNvPr id="18" name="Arc 17"/>
                  <p:cNvSpPr/>
                  <p:nvPr/>
                </p:nvSpPr>
                <p:spPr>
                  <a:xfrm rot="15508473">
                    <a:off x="8581693" y="5449623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 rot="949718">
                    <a:off x="8580752" y="543170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8239885">
                    <a:off x="8580752" y="545065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858401" y="533696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000927" y="5856310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491266" y="572617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2188190" y="253764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Share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83759" y="4468876"/>
                <a:ext cx="822960" cy="543900"/>
                <a:chOff x="12183759" y="4638047"/>
                <a:chExt cx="822960" cy="543900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2415265" y="4638047"/>
                  <a:ext cx="360803" cy="233142"/>
                  <a:chOff x="8496300" y="3691563"/>
                  <a:chExt cx="239878" cy="146304"/>
                </a:xfrm>
              </p:grpSpPr>
              <p:sp>
                <p:nvSpPr>
                  <p:cNvPr id="14" name="Right Bracket 13"/>
                  <p:cNvSpPr/>
                  <p:nvPr/>
                </p:nvSpPr>
                <p:spPr>
                  <a:xfrm>
                    <a:off x="8553299" y="3691563"/>
                    <a:ext cx="182879" cy="146304"/>
                  </a:xfrm>
                  <a:prstGeom prst="rightBracket">
                    <a:avLst>
                      <a:gd name="adj" fmla="val 0"/>
                    </a:avLst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496300" y="3724947"/>
                    <a:ext cx="116713" cy="7707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2183759" y="4920337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Devices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66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18304"/>
            <a:ext cx="13011150" cy="2596896"/>
          </a:xfrm>
          <a:prstGeom prst="rect">
            <a:avLst/>
          </a:prstGeom>
          <a:solidFill>
            <a:srgbClr val="00000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52208" y="4771203"/>
            <a:ext cx="8151926" cy="2491520"/>
            <a:chOff x="2252208" y="4771203"/>
            <a:chExt cx="8151926" cy="249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25389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3830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2270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30711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99151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67591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36032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704472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772913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41353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7935" y="4771203"/>
              <a:ext cx="1298448" cy="585216"/>
              <a:chOff x="8720075" y="4864050"/>
              <a:chExt cx="1298448" cy="58521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8720075" y="4864050"/>
                <a:ext cx="1298448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 rot="10800000">
                <a:off x="9174655" y="5063811"/>
                <a:ext cx="383521" cy="181751"/>
              </a:xfrm>
              <a:prstGeom prst="homePlat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Plus 57"/>
              <p:cNvSpPr>
                <a:spLocks noChangeAspect="1"/>
              </p:cNvSpPr>
              <p:nvPr/>
            </p:nvSpPr>
            <p:spPr>
              <a:xfrm rot="18900000">
                <a:off x="9294863" y="5064618"/>
                <a:ext cx="185995" cy="185995"/>
              </a:xfrm>
              <a:prstGeom prst="mathPlus">
                <a:avLst>
                  <a:gd name="adj1" fmla="val 17806"/>
                </a:avLst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1849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10289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8729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447170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15610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84051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2491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20931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789372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57812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‘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262527" y="5406018"/>
              <a:ext cx="1133856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252208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93830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z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62270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x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430711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99151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67591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636032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704472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72913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41353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909793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9782342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38302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Ctrl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253898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&amp;123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622706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miley Face 41"/>
            <p:cNvSpPr>
              <a:spLocks noChangeAspect="1"/>
            </p:cNvSpPr>
            <p:nvPr/>
          </p:nvSpPr>
          <p:spPr>
            <a:xfrm>
              <a:off x="3832515" y="6874398"/>
              <a:ext cx="199370" cy="199370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rgbClr val="1614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307110" y="6675649"/>
              <a:ext cx="404381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9097938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</a:t>
              </a:r>
              <a:endParaRPr lang="en-US" sz="24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8413534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endPara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9782342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936036" y="6895387"/>
              <a:ext cx="317904" cy="181516"/>
              <a:chOff x="9936036" y="6895387"/>
              <a:chExt cx="317904" cy="18151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936036" y="6895387"/>
                <a:ext cx="317904" cy="181516"/>
              </a:xfrm>
              <a:prstGeom prst="rect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78944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41120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03296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65472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78944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41120" y="6993116"/>
                <a:ext cx="107896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65472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4718304"/>
            <a:ext cx="13011150" cy="2596896"/>
            <a:chOff x="0" y="4718304"/>
            <a:chExt cx="13011150" cy="2596896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718304"/>
              <a:ext cx="13011150" cy="2596896"/>
            </a:xfrm>
            <a:prstGeom prst="rect">
              <a:avLst/>
            </a:prstGeom>
            <a:solidFill>
              <a:srgbClr val="000000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5302410" y="4771203"/>
              <a:ext cx="1990600" cy="2489662"/>
              <a:chOff x="5302410" y="4771203"/>
              <a:chExt cx="1990600" cy="2489662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302410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5986814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6671218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302410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4</a:t>
                </a: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986814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6671218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5302410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7</a:t>
                </a:r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5986814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</a:t>
                </a:r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6671218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9</a:t>
                </a: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5302410" y="6675649"/>
                <a:ext cx="621792" cy="585216"/>
              </a:xfrm>
              <a:prstGeom prst="rect">
                <a:avLst/>
              </a:prstGeom>
              <a:solidFill>
                <a:srgbClr val="16151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28600" bIns="0" rtlCol="0" anchor="ctr"/>
              <a:lstStyle/>
              <a:p>
                <a:pPr algn="ctr"/>
                <a:r>
                  <a:rPr lang="en-US" sz="5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*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5986814" y="6675649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671218" y="6675649"/>
                <a:ext cx="621792" cy="585216"/>
                <a:chOff x="6671218" y="6675649"/>
                <a:chExt cx="621792" cy="585216"/>
              </a:xfrm>
            </p:grpSpPr>
            <p:sp>
              <p:nvSpPr>
                <p:cNvPr id="73" name="Rectangle 72"/>
                <p:cNvSpPr>
                  <a:spLocks noChangeAspect="1"/>
                </p:cNvSpPr>
                <p:nvPr/>
              </p:nvSpPr>
              <p:spPr>
                <a:xfrm>
                  <a:off x="6671218" y="6675649"/>
                  <a:ext cx="621792" cy="585216"/>
                </a:xfrm>
                <a:prstGeom prst="rect">
                  <a:avLst/>
                </a:prstGeom>
                <a:solidFill>
                  <a:srgbClr val="16151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6787292" y="6875657"/>
                  <a:ext cx="383521" cy="186802"/>
                  <a:chOff x="9211248" y="3082120"/>
                  <a:chExt cx="383521" cy="186802"/>
                </a:xfrm>
              </p:grpSpPr>
              <p:sp>
                <p:nvSpPr>
                  <p:cNvPr id="75" name="Pentagon 74"/>
                  <p:cNvSpPr/>
                  <p:nvPr/>
                </p:nvSpPr>
                <p:spPr>
                  <a:xfrm rot="10800000">
                    <a:off x="9211248" y="3082120"/>
                    <a:ext cx="383521" cy="181751"/>
                  </a:xfrm>
                  <a:prstGeom prst="homePlat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6" name="Plus 75"/>
                  <p:cNvSpPr>
                    <a:spLocks noChangeAspect="1"/>
                  </p:cNvSpPr>
                  <p:nvPr/>
                </p:nvSpPr>
                <p:spPr>
                  <a:xfrm rot="18900000">
                    <a:off x="9331456" y="3082927"/>
                    <a:ext cx="185995" cy="185995"/>
                  </a:xfrm>
                  <a:prstGeom prst="mathPlus">
                    <a:avLst>
                      <a:gd name="adj1" fmla="val 17806"/>
                    </a:avLst>
                  </a:prstGeom>
                  <a:solidFill>
                    <a:srgbClr val="23232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93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8t_water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03" y="7128386"/>
            <a:ext cx="1473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58073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58073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58073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58073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5807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580735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image" Target="../media/image3.emf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17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6.xml"/><Relationship Id="rId5" Type="http://schemas.openxmlformats.org/officeDocument/2006/relationships/customXml" Target="../../customXml/item13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>
            <p:custDataLst>
              <p:custData r:id="rId1"/>
            </p:custDataLst>
          </p:nvPr>
        </p:nvGrpSpPr>
        <p:grpSpPr>
          <a:xfrm>
            <a:off x="1143001" y="4770187"/>
            <a:ext cx="2962733" cy="1426464"/>
            <a:chOff x="1143000" y="3431315"/>
            <a:chExt cx="2962733" cy="1426464"/>
          </a:xfrm>
        </p:grpSpPr>
        <p:sp>
          <p:nvSpPr>
            <p:cNvPr id="6" name="Rectangle 5"/>
            <p:cNvSpPr/>
            <p:nvPr/>
          </p:nvSpPr>
          <p:spPr>
            <a:xfrm>
              <a:off x="1143000" y="3431315"/>
              <a:ext cx="2953513" cy="1426464"/>
            </a:xfrm>
            <a:prstGeom prst="rect">
              <a:avLst/>
            </a:prstGeom>
            <a:gradFill>
              <a:gsLst>
                <a:gs pos="0">
                  <a:srgbClr val="48A100"/>
                </a:gs>
                <a:gs pos="100000">
                  <a:srgbClr val="54AA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3001" y="4534614"/>
              <a:ext cx="1527050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Magshop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9464" y="4545234"/>
              <a:ext cx="1536269" cy="300082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pPr algn="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30 minutes delayed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Sessions – March 2013</a:t>
            </a:r>
          </a:p>
        </p:txBody>
      </p:sp>
      <p:grpSp>
        <p:nvGrpSpPr>
          <p:cNvPr id="34" name="Group 33"/>
          <p:cNvGrpSpPr/>
          <p:nvPr>
            <p:custDataLst>
              <p:custData r:id="rId2"/>
            </p:custDataLst>
          </p:nvPr>
        </p:nvGrpSpPr>
        <p:grpSpPr>
          <a:xfrm>
            <a:off x="1143000" y="3255617"/>
            <a:ext cx="1426465" cy="1426464"/>
            <a:chOff x="4419675" y="4910911"/>
            <a:chExt cx="1426465" cy="1426464"/>
          </a:xfrm>
        </p:grpSpPr>
        <p:sp>
          <p:nvSpPr>
            <p:cNvPr id="10" name="Rectangle 9"/>
            <p:cNvSpPr/>
            <p:nvPr/>
          </p:nvSpPr>
          <p:spPr>
            <a:xfrm>
              <a:off x="4419675" y="4910911"/>
              <a:ext cx="1426464" cy="1426464"/>
            </a:xfrm>
            <a:prstGeom prst="rect">
              <a:avLst/>
            </a:prstGeom>
            <a:gradFill>
              <a:gsLst>
                <a:gs pos="0">
                  <a:srgbClr val="39239C"/>
                </a:gs>
                <a:gs pos="100000">
                  <a:srgbClr val="4A2CB3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9676" y="599018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Maps</a:t>
              </a: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4813582" y="5230409"/>
              <a:ext cx="643551" cy="584588"/>
              <a:chOff x="8177764" y="5071205"/>
              <a:chExt cx="156732" cy="165501"/>
            </a:xfrm>
            <a:solidFill>
              <a:srgbClr val="FFFFFF"/>
            </a:solidFill>
          </p:grpSpPr>
          <p:sp>
            <p:nvSpPr>
              <p:cNvPr id="21" name="Parallelogram 20"/>
              <p:cNvSpPr/>
              <p:nvPr/>
            </p:nvSpPr>
            <p:spPr>
              <a:xfrm rot="5400000" flipH="1">
                <a:off x="8176113" y="5183250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5400000" flipH="1">
                <a:off x="8145427" y="510354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arallelogram 23"/>
              <p:cNvSpPr/>
              <p:nvPr/>
            </p:nvSpPr>
            <p:spPr>
              <a:xfrm rot="16200000" flipH="1" flipV="1">
                <a:off x="8230764" y="5072857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Parallelogram 24"/>
              <p:cNvSpPr/>
              <p:nvPr/>
            </p:nvSpPr>
            <p:spPr>
              <a:xfrm rot="16200000" flipH="1" flipV="1">
                <a:off x="8187840" y="5166191"/>
                <a:ext cx="110215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Parallelogram 25"/>
              <p:cNvSpPr/>
              <p:nvPr/>
            </p:nvSpPr>
            <p:spPr>
              <a:xfrm rot="16200000" flipH="1" flipV="1">
                <a:off x="8246132" y="5204701"/>
                <a:ext cx="45718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Parallelogram 26"/>
              <p:cNvSpPr/>
              <p:nvPr/>
            </p:nvSpPr>
            <p:spPr>
              <a:xfrm rot="5400000" flipH="1">
                <a:off x="8287126" y="5189335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5400000" flipH="1">
                <a:off x="8256440" y="510645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arallelogram 28"/>
              <p:cNvSpPr/>
              <p:nvPr/>
            </p:nvSpPr>
            <p:spPr>
              <a:xfrm rot="16200000" flipH="1" flipV="1">
                <a:off x="8241561" y="5145024"/>
                <a:ext cx="54861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>
            <p:custDataLst>
              <p:custData r:id="rId3"/>
            </p:custDataLst>
          </p:nvPr>
        </p:nvGrpSpPr>
        <p:grpSpPr>
          <a:xfrm>
            <a:off x="1143000" y="1737654"/>
            <a:ext cx="2953513" cy="1426464"/>
            <a:chOff x="1143000" y="1737654"/>
            <a:chExt cx="2953513" cy="1426464"/>
          </a:xfrm>
        </p:grpSpPr>
        <p:sp>
          <p:nvSpPr>
            <p:cNvPr id="5" name="Rectangle 4"/>
            <p:cNvSpPr/>
            <p:nvPr/>
          </p:nvSpPr>
          <p:spPr>
            <a:xfrm>
              <a:off x="1143000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2B9ED9"/>
                </a:gs>
                <a:gs pos="100000">
                  <a:srgbClr val="31B4E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3000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Weather</a:t>
              </a:r>
            </a:p>
          </p:txBody>
        </p:sp>
        <p:sp>
          <p:nvSpPr>
            <p:cNvPr id="31" name="Sun 30"/>
            <p:cNvSpPr>
              <a:spLocks noChangeAspect="1"/>
            </p:cNvSpPr>
            <p:nvPr/>
          </p:nvSpPr>
          <p:spPr>
            <a:xfrm>
              <a:off x="1465316" y="1931574"/>
              <a:ext cx="731520" cy="731520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2308445" y="1888436"/>
              <a:ext cx="1788068" cy="8002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15°</a:t>
              </a: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Sydney, Australia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Sunny (Clear)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12°/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>
            <p:custDataLst>
              <p:custData r:id="rId4"/>
            </p:custDataLst>
          </p:nvPr>
        </p:nvGrpSpPr>
        <p:grpSpPr>
          <a:xfrm>
            <a:off x="4189752" y="1737654"/>
            <a:ext cx="2953513" cy="1426464"/>
            <a:chOff x="4189752" y="1737654"/>
            <a:chExt cx="2953513" cy="1426464"/>
          </a:xfrm>
        </p:grpSpPr>
        <p:sp>
          <p:nvSpPr>
            <p:cNvPr id="8" name="Rectangle 7"/>
            <p:cNvSpPr/>
            <p:nvPr/>
          </p:nvSpPr>
          <p:spPr>
            <a:xfrm>
              <a:off x="4189752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E14711"/>
                </a:gs>
                <a:gs pos="100000">
                  <a:srgbClr val="EA5C19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375438" y="2091602"/>
              <a:ext cx="563069" cy="405107"/>
              <a:chOff x="4894065" y="2058384"/>
              <a:chExt cx="563069" cy="405107"/>
            </a:xfrm>
          </p:grpSpPr>
          <p:sp>
            <p:nvSpPr>
              <p:cNvPr id="33" name="Isosceles Triangle 32"/>
              <p:cNvSpPr>
                <a:spLocks noChangeAspect="1"/>
              </p:cNvSpPr>
              <p:nvPr/>
            </p:nvSpPr>
            <p:spPr>
              <a:xfrm rot="5400000">
                <a:off x="5092187" y="2178235"/>
                <a:ext cx="183329" cy="158043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894065" y="2058384"/>
                <a:ext cx="563069" cy="405107"/>
              </a:xfrm>
              <a:prstGeom prst="rect">
                <a:avLst/>
              </a:prstGeom>
              <a:noFill/>
              <a:ln w="635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189752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EPOS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97054"/>
              </p:ext>
            </p:extLst>
          </p:nvPr>
        </p:nvGraphicFramePr>
        <p:xfrm>
          <a:off x="1152222" y="4790119"/>
          <a:ext cx="295351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103"/>
                <a:gridCol w="742950"/>
                <a:gridCol w="285750"/>
                <a:gridCol w="857709"/>
              </a:tblGrid>
              <a:tr h="220973">
                <a:tc>
                  <a:txBody>
                    <a:bodyPr/>
                    <a:lstStyle/>
                    <a:p>
                      <a:pPr marL="0" indent="0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MAG01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+0.12%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12,920.45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+0.40%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2945.97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MAGDEV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+0.05%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1298.02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oup 70"/>
          <p:cNvGrpSpPr/>
          <p:nvPr>
            <p:custDataLst>
              <p:custData r:id="rId5"/>
            </p:custDataLst>
          </p:nvPr>
        </p:nvGrpSpPr>
        <p:grpSpPr>
          <a:xfrm>
            <a:off x="4189752" y="3255617"/>
            <a:ext cx="2953513" cy="1430019"/>
            <a:chOff x="4189752" y="3255617"/>
            <a:chExt cx="2953513" cy="1430019"/>
          </a:xfrm>
        </p:grpSpPr>
        <p:sp>
          <p:nvSpPr>
            <p:cNvPr id="9" name="Rectangle 8"/>
            <p:cNvSpPr/>
            <p:nvPr/>
          </p:nvSpPr>
          <p:spPr>
            <a:xfrm>
              <a:off x="4189752" y="3255617"/>
              <a:ext cx="2953513" cy="1426464"/>
            </a:xfrm>
            <a:prstGeom prst="rect">
              <a:avLst/>
            </a:prstGeom>
            <a:gradFill>
              <a:gsLst>
                <a:gs pos="0">
                  <a:srgbClr val="B31430"/>
                </a:gs>
                <a:gs pos="100000">
                  <a:srgbClr val="C9153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72598" y="4362471"/>
              <a:ext cx="770667" cy="323165"/>
            </a:xfrm>
            <a:prstGeom prst="rect">
              <a:avLst/>
            </a:prstGeom>
            <a:noFill/>
          </p:spPr>
          <p:txBody>
            <a:bodyPr wrap="square" lIns="0" rIns="274320" bIns="91440" rtlCol="0">
              <a:spAutoFit/>
            </a:bodyPr>
            <a:lstStyle/>
            <a:p>
              <a:pPr algn="r"/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19,125</a:t>
              </a:r>
            </a:p>
          </p:txBody>
        </p: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4190214" y="3317383"/>
              <a:ext cx="2953051" cy="830997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devgroup@bauer-media.com.au</a:t>
              </a:r>
              <a:endParaRPr lang="en-US" sz="22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Re: Hero 2 FTP Exception</a:t>
              </a:r>
            </a:p>
            <a:p>
              <a:r>
                <a:rPr lang="en-AU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Xceed.Ftp.FtpReplyException</a:t>
              </a:r>
              <a:r>
                <a:rPr lang="en-AU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Failed to open file. 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4419676" y="4371270"/>
              <a:ext cx="334617" cy="197722"/>
              <a:chOff x="10273588" y="4642640"/>
              <a:chExt cx="474710" cy="280503"/>
            </a:xfrm>
          </p:grpSpPr>
          <p:sp>
            <p:nvSpPr>
              <p:cNvPr id="44" name="Right Triangle 43"/>
              <p:cNvSpPr/>
              <p:nvPr/>
            </p:nvSpPr>
            <p:spPr>
              <a:xfrm>
                <a:off x="10273588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Right Triangle 44"/>
              <p:cNvSpPr/>
              <p:nvPr/>
            </p:nvSpPr>
            <p:spPr>
              <a:xfrm flipH="1">
                <a:off x="10390269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0800000">
                <a:off x="10273588" y="4642640"/>
                <a:ext cx="474710" cy="173362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686624" y="4772998"/>
            <a:ext cx="1426464" cy="1426464"/>
            <a:chOff x="9428166" y="1737654"/>
            <a:chExt cx="1426464" cy="1426464"/>
          </a:xfrm>
        </p:grpSpPr>
        <p:sp>
          <p:nvSpPr>
            <p:cNvPr id="12" name="Rectangle 11"/>
            <p:cNvSpPr/>
            <p:nvPr/>
          </p:nvSpPr>
          <p:spPr>
            <a:xfrm>
              <a:off x="9428166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B1B1B"/>
                </a:gs>
                <a:gs pos="100000">
                  <a:srgbClr val="1A1A1A"/>
                </a:gs>
              </a:gsLst>
              <a:lin ang="0" scaled="0"/>
            </a:gradFill>
            <a:ln w="6350" cmpd="sng">
              <a:solidFill>
                <a:schemeClr val="tx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12-Point Star 47"/>
            <p:cNvSpPr>
              <a:spLocks noChangeAspect="1"/>
            </p:cNvSpPr>
            <p:nvPr/>
          </p:nvSpPr>
          <p:spPr>
            <a:xfrm>
              <a:off x="9659740" y="188843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428166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Oasis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86624" y="3255617"/>
            <a:ext cx="1426463" cy="1426464"/>
            <a:chOff x="7686623" y="3332774"/>
            <a:chExt cx="1426463" cy="1426464"/>
          </a:xfrm>
        </p:grpSpPr>
        <p:sp>
          <p:nvSpPr>
            <p:cNvPr id="11" name="Rectangle 10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Hero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12-Point Star 50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/>
          <p:cNvGrpSpPr/>
          <p:nvPr>
            <p:custDataLst>
              <p:custData r:id="rId6"/>
            </p:custDataLst>
          </p:nvPr>
        </p:nvGrpSpPr>
        <p:grpSpPr>
          <a:xfrm>
            <a:off x="2670051" y="3251817"/>
            <a:ext cx="1426464" cy="1426464"/>
            <a:chOff x="5946726" y="4917390"/>
            <a:chExt cx="1426464" cy="1426464"/>
          </a:xfrm>
        </p:grpSpPr>
        <p:sp>
          <p:nvSpPr>
            <p:cNvPr id="52" name="Rectangle 51"/>
            <p:cNvSpPr/>
            <p:nvPr/>
          </p:nvSpPr>
          <p:spPr>
            <a:xfrm>
              <a:off x="5946726" y="4917390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ounded Rectangular Callout 52"/>
            <p:cNvSpPr>
              <a:spLocks noChangeAspect="1"/>
            </p:cNvSpPr>
            <p:nvPr/>
          </p:nvSpPr>
          <p:spPr>
            <a:xfrm>
              <a:off x="6367144" y="5288459"/>
              <a:ext cx="557423" cy="331884"/>
            </a:xfrm>
            <a:prstGeom prst="wedgeRoundRectCallout">
              <a:avLst>
                <a:gd name="adj1" fmla="val 27230"/>
                <a:gd name="adj2" fmla="val 103597"/>
                <a:gd name="adj3" fmla="val 16667"/>
              </a:avLst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46726" y="601090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Messages</a:t>
              </a:r>
            </a:p>
          </p:txBody>
        </p:sp>
      </p:grpSp>
      <p:grpSp>
        <p:nvGrpSpPr>
          <p:cNvPr id="67" name="Group 66"/>
          <p:cNvGrpSpPr/>
          <p:nvPr>
            <p:custDataLst>
              <p:custData r:id="rId7"/>
            </p:custDataLst>
          </p:nvPr>
        </p:nvGrpSpPr>
        <p:grpSpPr>
          <a:xfrm>
            <a:off x="4189750" y="4772998"/>
            <a:ext cx="2953515" cy="1426464"/>
            <a:chOff x="1142998" y="4910911"/>
            <a:chExt cx="2953515" cy="1426464"/>
          </a:xfrm>
        </p:grpSpPr>
        <p:sp>
          <p:nvSpPr>
            <p:cNvPr id="7" name="Rectangle 6"/>
            <p:cNvSpPr/>
            <p:nvPr/>
          </p:nvSpPr>
          <p:spPr>
            <a:xfrm>
              <a:off x="1143000" y="4910911"/>
              <a:ext cx="2953513" cy="1426464"/>
            </a:xfrm>
            <a:prstGeom prst="rect">
              <a:avLst/>
            </a:prstGeom>
            <a:gradFill>
              <a:gsLst>
                <a:gs pos="0">
                  <a:srgbClr val="CC9F00"/>
                </a:gs>
                <a:gs pos="100000">
                  <a:srgbClr val="CCAB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2998" y="6014210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Photos</a:t>
              </a: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308445" y="5160493"/>
              <a:ext cx="563069" cy="569504"/>
              <a:chOff x="2308445" y="5160493"/>
              <a:chExt cx="563069" cy="569504"/>
            </a:xfrm>
          </p:grpSpPr>
          <p:grpSp>
            <p:nvGrpSpPr>
              <p:cNvPr id="59" name="Group 58"/>
              <p:cNvGrpSpPr>
                <a:grpSpLocks noChangeAspect="1"/>
              </p:cNvGrpSpPr>
              <p:nvPr/>
            </p:nvGrpSpPr>
            <p:grpSpPr>
              <a:xfrm>
                <a:off x="2308445" y="5160493"/>
                <a:ext cx="563069" cy="569504"/>
                <a:chOff x="2308445" y="5124063"/>
                <a:chExt cx="563069" cy="569504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308445" y="5124063"/>
                  <a:ext cx="563069" cy="569504"/>
                </a:xfrm>
                <a:prstGeom prst="rect">
                  <a:avLst/>
                </a:prstGeom>
                <a:noFill/>
                <a:ln w="38100" cap="sq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308445" y="5540118"/>
                  <a:ext cx="563069" cy="153448"/>
                </a:xfrm>
                <a:prstGeom prst="rect">
                  <a:avLst/>
                </a:prstGeom>
                <a:solidFill>
                  <a:schemeClr val="tx1"/>
                </a:solidFill>
                <a:ln w="38100" cap="sq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>
              <a:xfrm>
                <a:off x="2374020" y="5251636"/>
                <a:ext cx="434782" cy="236871"/>
                <a:chOff x="10116659" y="4873883"/>
                <a:chExt cx="434782" cy="236871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10116659" y="4911626"/>
                  <a:ext cx="254677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>
                  <a:off x="10235589" y="4873883"/>
                  <a:ext cx="188863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Delay 63"/>
                <p:cNvSpPr/>
                <p:nvPr/>
              </p:nvSpPr>
              <p:spPr>
                <a:xfrm rot="16200000">
                  <a:off x="10344496" y="4964133"/>
                  <a:ext cx="118772" cy="174467"/>
                </a:xfrm>
                <a:prstGeom prst="flowChartDelay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10420938" y="5030790"/>
                  <a:ext cx="130503" cy="79964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17" name="Group 16"/>
          <p:cNvGrpSpPr/>
          <p:nvPr>
            <p:custDataLst>
              <p:custData r:id="rId8"/>
            </p:custDataLst>
          </p:nvPr>
        </p:nvGrpSpPr>
        <p:grpSpPr>
          <a:xfrm>
            <a:off x="7686623" y="1737654"/>
            <a:ext cx="1426464" cy="1426464"/>
            <a:chOff x="7686623" y="1737654"/>
            <a:chExt cx="1426464" cy="1426464"/>
          </a:xfrm>
        </p:grpSpPr>
        <p:sp>
          <p:nvSpPr>
            <p:cNvPr id="14" name="Rectangle 13"/>
            <p:cNvSpPr/>
            <p:nvPr>
              <p:custDataLst>
                <p:custData r:id="rId11"/>
              </p:custDataLst>
            </p:nvPr>
          </p:nvSpPr>
          <p:spPr>
            <a:xfrm>
              <a:off x="7686623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8131581" y="2075865"/>
              <a:ext cx="600639" cy="420844"/>
              <a:chOff x="9256214" y="3658041"/>
              <a:chExt cx="822960" cy="576616"/>
            </a:xfrm>
          </p:grpSpPr>
          <p:sp>
            <p:nvSpPr>
              <p:cNvPr id="76" name="Donut 75"/>
              <p:cNvSpPr>
                <a:spLocks/>
              </p:cNvSpPr>
              <p:nvPr/>
            </p:nvSpPr>
            <p:spPr>
              <a:xfrm>
                <a:off x="9601836" y="3833855"/>
                <a:ext cx="319652" cy="318700"/>
              </a:xfrm>
              <a:prstGeom prst="donut">
                <a:avLst>
                  <a:gd name="adj" fmla="val 17098"/>
                </a:avLst>
              </a:prstGeom>
              <a:solidFill>
                <a:srgbClr val="FFFFFF"/>
              </a:solidFill>
              <a:ln w="38100" cap="rnd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Round Same Side Corner Rectangle 76"/>
              <p:cNvSpPr/>
              <p:nvPr/>
            </p:nvSpPr>
            <p:spPr>
              <a:xfrm>
                <a:off x="9578024" y="3658041"/>
                <a:ext cx="371300" cy="96081"/>
              </a:xfrm>
              <a:prstGeom prst="round2SameRect">
                <a:avLst/>
              </a:prstGeom>
              <a:noFill/>
              <a:ln w="38100" cap="rnd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256214" y="3760032"/>
                <a:ext cx="822960" cy="474625"/>
              </a:xfrm>
              <a:prstGeom prst="roundRect">
                <a:avLst/>
              </a:prstGeom>
              <a:noFill/>
              <a:ln w="5715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86623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Tiger</a:t>
              </a:r>
            </a:p>
          </p:txBody>
        </p:sp>
      </p:grpSp>
      <p:grpSp>
        <p:nvGrpSpPr>
          <p:cNvPr id="98" name="Group 97"/>
          <p:cNvGrpSpPr/>
          <p:nvPr>
            <p:custDataLst>
              <p:custData r:id="rId9"/>
            </p:custDataLst>
          </p:nvPr>
        </p:nvGrpSpPr>
        <p:grpSpPr>
          <a:xfrm>
            <a:off x="9209137" y="1737654"/>
            <a:ext cx="1426463" cy="1431015"/>
            <a:chOff x="9213673" y="3251817"/>
            <a:chExt cx="1426463" cy="1431015"/>
          </a:xfrm>
        </p:grpSpPr>
        <p:sp>
          <p:nvSpPr>
            <p:cNvPr id="13" name="Rectangle 12"/>
            <p:cNvSpPr/>
            <p:nvPr/>
          </p:nvSpPr>
          <p:spPr>
            <a:xfrm>
              <a:off x="9213673" y="3251817"/>
              <a:ext cx="1426463" cy="1426464"/>
            </a:xfrm>
            <a:prstGeom prst="rect">
              <a:avLst/>
            </a:prstGeom>
            <a:gradFill>
              <a:gsLst>
                <a:gs pos="0">
                  <a:srgbClr val="5B5B5B"/>
                </a:gs>
                <a:gs pos="100000">
                  <a:srgbClr val="5B5B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13673" y="4359667"/>
              <a:ext cx="142646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SBR</a:t>
              </a:r>
            </a:p>
          </p:txBody>
        </p:sp>
        <p:sp>
          <p:nvSpPr>
            <p:cNvPr id="85" name="12-Point Star 84"/>
            <p:cNvSpPr>
              <a:spLocks noChangeAspect="1"/>
            </p:cNvSpPr>
            <p:nvPr/>
          </p:nvSpPr>
          <p:spPr>
            <a:xfrm>
              <a:off x="9445246" y="334198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13672" y="4772998"/>
            <a:ext cx="1426463" cy="1426464"/>
            <a:chOff x="7686623" y="3332774"/>
            <a:chExt cx="1426463" cy="1426464"/>
          </a:xfrm>
        </p:grpSpPr>
        <p:sp>
          <p:nvSpPr>
            <p:cNvPr id="100" name="Rectangle 99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NOL Online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12-Point Star 101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213671" y="3255617"/>
            <a:ext cx="1426463" cy="1426464"/>
            <a:chOff x="7686623" y="3332774"/>
            <a:chExt cx="1426463" cy="1426464"/>
          </a:xfrm>
        </p:grpSpPr>
        <p:sp>
          <p:nvSpPr>
            <p:cNvPr id="104" name="Rectangle 103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TextBox 104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TraderAds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12-Point Star 105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/>
          <p:cNvGrpSpPr/>
          <p:nvPr>
            <p:custDataLst>
              <p:custData r:id="rId10"/>
            </p:custDataLst>
          </p:nvPr>
        </p:nvGrpSpPr>
        <p:grpSpPr>
          <a:xfrm>
            <a:off x="11167664" y="572616"/>
            <a:ext cx="1845189" cy="507831"/>
            <a:chOff x="11167664" y="572616"/>
            <a:chExt cx="1845189" cy="507831"/>
          </a:xfrm>
        </p:grpSpPr>
        <p:sp>
          <p:nvSpPr>
            <p:cNvPr id="107" name="TextBox 106"/>
            <p:cNvSpPr txBox="1">
              <a:spLocks/>
            </p:cNvSpPr>
            <p:nvPr/>
          </p:nvSpPr>
          <p:spPr>
            <a:xfrm>
              <a:off x="11167664" y="572616"/>
              <a:ext cx="1845189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Developers</a:t>
              </a:r>
            </a:p>
            <a:p>
              <a:r>
                <a:rPr 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Bauer IT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2344792" y="618123"/>
              <a:ext cx="411480" cy="405107"/>
              <a:chOff x="12272231" y="611701"/>
              <a:chExt cx="411480" cy="405107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55741" y="699166"/>
                <a:ext cx="250981" cy="223094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12272231" y="611701"/>
                <a:ext cx="411480" cy="405107"/>
              </a:xfrm>
              <a:prstGeom prst="rect">
                <a:avLst/>
              </a:prstGeom>
              <a:noFill/>
              <a:ln w="127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7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Publish / Subscribe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479863" y="2926831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ICommand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– something that should be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done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PlaceOrder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ProcessPayment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SendEmail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100" y="3923912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479863" y="4101356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IEvent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– something that has occurred, is expressed in the past tense 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OrderPlaced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PaymentProcessed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EmailSent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4100" y="5364013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446588" y="5361476"/>
            <a:ext cx="673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Endpoints subscribe to events. Events are published using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Bus.Publish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TEvent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&gt;(). Subscriptions are declared through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config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and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are durable.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06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</a:t>
            </a:r>
            <a:r>
              <a:rPr lang="en-AU" dirty="0" smtClean="0"/>
              <a:t>ong </a:t>
            </a:r>
            <a:r>
              <a:rPr lang="en-AU" dirty="0"/>
              <a:t>r</a:t>
            </a:r>
            <a:r>
              <a:rPr lang="en-AU" dirty="0" smtClean="0"/>
              <a:t>unning </a:t>
            </a:r>
            <a:r>
              <a:rPr lang="en-AU" dirty="0" smtClean="0"/>
              <a:t>p</a:t>
            </a:r>
            <a:r>
              <a:rPr lang="en-AU" dirty="0" smtClean="0"/>
              <a:t>rocesses - Sagas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18967" y="2476500"/>
            <a:ext cx="7774813" cy="444479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054100" y="2520092"/>
            <a:ext cx="349250" cy="4290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479863" y="2520092"/>
            <a:ext cx="673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public class 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MySaga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 : Saga&lt;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MySagaData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&gt;,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IAmStartedByMessages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&lt;Message1&gt;,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IHandleMessages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&lt;Message2&gt;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{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public void Handle(Message1 message)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{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    // code to handle Message1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}</a:t>
            </a: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public void Handle(Message2 message)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{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    // code to handle Message2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}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}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</a:t>
            </a:r>
            <a:r>
              <a:rPr lang="en-AU" dirty="0" smtClean="0"/>
              <a:t>eyond my local machine?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548103" y="2844943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nServiceBus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Host is easily promoted to a windows service for deployment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1747" y="528842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555750" y="5491820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‘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DevOps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’ style tooling available – monitor queue performance and bottlenecks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9522" y="400660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533525" y="4169056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nServiceBus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Host profiles – out-of-the-box configurations for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dev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staging and production environments through profiles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else?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18968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479863" y="4523647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Replicat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e to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DR environment 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nServiceBus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Gateway 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5644071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Scale out 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nServiceBus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distributor – share a single input queue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amoungst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multiple machines 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638" y="2506039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Scheduling:</a:t>
            </a:r>
          </a:p>
          <a:p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Schedule.Every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(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TimeSpan.FromMinutes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(5)).Action(() =&gt; 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{ 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    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Bus.Send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TMessage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&gt;(); 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}); 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4100" y="2627903"/>
            <a:ext cx="349250" cy="13727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061871" y="4276490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67444" y="5454640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9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More?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1040452" y="2627903"/>
            <a:ext cx="349250" cy="8932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79863" y="2832303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Documentation - </a:t>
            </a:r>
            <a:r>
              <a:rPr lang="en-AU" sz="2000" dirty="0"/>
              <a:t>http://support.nservicebus.com/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7671" y="3940613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Udi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Dahan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- </a:t>
            </a:r>
            <a:r>
              <a:rPr lang="en-AU" sz="2000" dirty="0"/>
              <a:t>http://www.udidahan.com/?blog=true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4575" y="3721354"/>
            <a:ext cx="349250" cy="8932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619117" y="5157538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Active community of users 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Stackoverflow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etc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1429" y="4870039"/>
            <a:ext cx="349250" cy="8932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next month?</a:t>
            </a:r>
            <a:endParaRPr lang="hr-HR" dirty="0"/>
          </a:p>
        </p:txBody>
      </p:sp>
      <p:pic>
        <p:nvPicPr>
          <p:cNvPr id="4" name="Picture 2" descr="C:\Users\t-dantay\Documents\Placeholders\hom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71" y="5203329"/>
            <a:ext cx="888396" cy="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1967" y="5406530"/>
            <a:ext cx="715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github.com/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dougrathbone</a:t>
            </a:r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bauerdevsessions</a:t>
            </a:r>
            <a:endParaRPr lang="en-AU" sz="28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10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a Service Bus?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831295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An architectural model to allow components to interact and communicate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4201109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Allows processes to send messages to one another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863" y="5318845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Helps solve problems associated with distributed architectures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err="1" smtClean="0"/>
              <a:t>nServiceBus</a:t>
            </a:r>
            <a:r>
              <a:rPr lang="en-AU" dirty="0" smtClean="0"/>
              <a:t>?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667519"/>
            <a:ext cx="673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An enterprise grade service bus written in .NET, written by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Udi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Dahan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 Currently in version 3, with version 4 beta recently released – new transports and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dev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tooling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6839" y="4557580"/>
            <a:ext cx="673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Helps solve problems associated with distributed architectures –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scalability, fault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tolerance,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architecture choice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and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developer productivity /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friction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4533290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Sending and </a:t>
            </a:r>
            <a:r>
              <a:rPr lang="en-AU" dirty="0" smtClean="0"/>
              <a:t>handling </a:t>
            </a:r>
            <a:r>
              <a:rPr lang="en-AU" dirty="0"/>
              <a:t>m</a:t>
            </a:r>
            <a:r>
              <a:rPr lang="en-AU" dirty="0" smtClean="0"/>
              <a:t>essages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latin typeface="Segoe UI Light" pitchFamily="34" charset="0"/>
                <a:cs typeface="Segoe UI Light" pitchFamily="34" charset="0"/>
              </a:rPr>
              <a:t>Handling Messages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IHandleMessages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</a:t>
            </a:r>
          </a:p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{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public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void Handle&lt;T&gt;(T message); 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}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latin typeface="Segoe UI Light" pitchFamily="34" charset="0"/>
                <a:cs typeface="Segoe UI Light" pitchFamily="34" charset="0"/>
              </a:rPr>
              <a:t>Sending Messages: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IBus.Send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TMessage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&gt;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IBus.Reply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TMessage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&gt;();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IBus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..Publish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>
                <a:latin typeface="Segoe UI Light" pitchFamily="34" charset="0"/>
                <a:cs typeface="Segoe UI Light" pitchFamily="34" charset="0"/>
              </a:rPr>
              <a:t>TEvent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&gt;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77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Endpoints and hosting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8"/>
            <a:ext cx="349250" cy="797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0452" y="4833361"/>
            <a:ext cx="349250" cy="1362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489826" y="4887221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Self hosted, configured through the fluent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9826" y="5268052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Hosted through the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nServiceBus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Host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588" y="2841389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Its all about the endpoint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6394" y="3697706"/>
            <a:ext cx="349250" cy="797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489826" y="3761063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An endpoint can act as a client (sending messages), a server (processing messages), or both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5746" y="5697730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Endpoints can be hosted in a asp.net website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Fault Tolerance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29963" y="3890259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First Level Retries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– initially retry n times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/>
            </a:r>
            <a:br>
              <a:rPr lang="en-AU" sz="2000" dirty="0" smtClean="0">
                <a:latin typeface="Segoe UI Light" pitchFamily="34" charset="0"/>
                <a:cs typeface="Segoe UI Light" pitchFamily="34" charset="0"/>
              </a:rPr>
            </a:b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Second 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Level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Retries – In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config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-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TimeIncrease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NumberOfRetries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, or via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can have full control</a:t>
            </a: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479863" y="2926831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Fault tolerant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by default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429963" y="5313344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Durable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state (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eg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subscriptions)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–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RavenDb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by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default, in memory or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nHibernate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nServiceBus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err="1" smtClean="0"/>
              <a:t>nServiceBus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800" dirty="0" smtClean="0"/>
              <a:t>http</a:t>
            </a:r>
            <a:r>
              <a:rPr lang="en-AU" sz="2800" dirty="0"/>
              <a:t>://</a:t>
            </a:r>
            <a:r>
              <a:rPr lang="en-AU" sz="2800" dirty="0" smtClean="0"/>
              <a:t>nservicebus.com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Opinionated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1886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79863" y="3070648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- Autonomous 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C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omponents / Bounded Contexts / Services 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4100" y="4874304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79863" y="2689460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- Messages and Commands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9863" y="3457372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- Events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588" y="4868896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- Everything is asynchronous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6588" y="5268052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- This ‘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aint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synchronous 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RPC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9a674a8-40bb-4336-a613-085d185b153d" Revision="1" Stencil="System.MyShapes" StencilVersion="1.0"/>
</Control>
</file>

<file path=customXml/item10.xml><?xml version="1.0" encoding="utf-8"?>
<Control xmlns="http://schemas.microsoft.com/VisualStudio/2011/storyboarding/control">
  <Id Name="5dc7a275-da00-4cfc-bb9e-b426d8c4504d" Revision="1" Stencil="System.MyShapes" StencilVersion="1.0"/>
</Control>
</file>

<file path=customXml/item1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.xml><?xml version="1.0" encoding="utf-8"?>
<Control xmlns="http://schemas.microsoft.com/VisualStudio/2011/storyboarding/control">
  <Id Name="f6809765-2a10-4343-834c-9a8ebd1794cf" Revision="1" Stencil="System.MyShapes" StencilVersion="1.0"/>
</Control>
</file>

<file path=customXml/item13.xml><?xml version="1.0" encoding="utf-8"?>
<Control xmlns="http://schemas.microsoft.com/VisualStudio/2011/storyboarding/control">
  <Id Name="a891fa5f-ced8-472a-a67e-2d761b6e580c" Revision="1" Stencil="System.MyShapes" StencilVersion="1.0"/>
</Control>
</file>

<file path=customXml/item14.xml><?xml version="1.0" encoding="utf-8"?>
<Control xmlns="http://schemas.microsoft.com/VisualStudio/2011/storyboarding/control">
  <Id Name="f98c48eb-2373-4b07-b6c6-f292dbd8b1e1" Revision="1" Stencil="System.MyShapes" StencilVersion="1.0"/>
</Control>
</file>

<file path=customXml/item15.xml><?xml version="1.0" encoding="utf-8"?>
<Control xmlns="http://schemas.microsoft.com/VisualStudio/2011/storyboarding/control">
  <Id Name="6dfc107e-125b-437f-92e7-0f56213fd11b" Revision="1" Stencil="System.MyShapes" StencilVersion="1.0"/>
</Control>
</file>

<file path=customXml/item16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17.xml><?xml version="1.0" encoding="utf-8"?>
<Control xmlns="http://schemas.microsoft.com/VisualStudio/2011/storyboarding/control">
  <Id Name="c9cb88e9-f6ed-4821-8032-f9b6d8b44d01" Revision="1" Stencil="System.MyShapes" StencilVersion="1.0"/>
</Control>
</file>

<file path=customXml/item2.xml><?xml version="1.0" encoding="utf-8"?>
<Control xmlns="http://schemas.microsoft.com/VisualStudio/2011/storyboarding/control">
  <Id Name="fac13148-34c3-4acb-912b-54923c1d3a08" Revision="1" Stencil="System.MyShapes" StencilVersion="1.0"/>
</Control>
</file>

<file path=customXml/item3.xml><?xml version="1.0" encoding="utf-8"?>
<Control xmlns="http://schemas.microsoft.com/VisualStudio/2011/storyboarding/control">
  <Id Name="3cd24724-16e0-4ee9-97d1-99ee372f0bb4" Revision="1" Stencil="System.MyShapes" StencilVersion="1.0"/>
</Control>
</file>

<file path=customXml/item4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5.xml><?xml version="1.0" encoding="utf-8"?>
<Control xmlns="http://schemas.microsoft.com/VisualStudio/2011/storyboarding/control">
  <Id Name="8c4c1ed6-c369-4a02-9e8a-2229551a0356" Revision="1" Stencil="System.MyShapes" StencilVersion="1.0"/>
</Control>
</file>

<file path=customXml/item6.xml><?xml version="1.0" encoding="utf-8"?>
<Control xmlns="http://schemas.microsoft.com/VisualStudio/2011/storyboarding/control">
  <Id Name="08100501-d26f-42ae-89f3-26e3b1ac9a44" Revision="1" Stencil="System.MyShapes" StencilVersion="1.0"/>
</Control>
</file>

<file path=customXml/item7.xml><?xml version="1.0" encoding="utf-8"?>
<Control xmlns="http://schemas.microsoft.com/VisualStudio/2011/storyboarding/control">
  <Id Name="954fbc36-3a0b-451c-b6ca-7840e6cb93d2" Revision="1" Stencil="System.MyShapes" StencilVersion="1.0"/>
</Control>
</file>

<file path=customXml/item8.xml><?xml version="1.0" encoding="utf-8"?>
<Control xmlns="http://schemas.microsoft.com/VisualStudio/2011/storyboarding/control">
  <Id Name="157be5d9-3fef-43bc-8766-a97f8ae76862" Revision="1" Stencil="System.MyShapes" StencilVersion="1.0"/>
</Control>
</file>

<file path=customXml/item9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Props1.xml><?xml version="1.0" encoding="utf-8"?>
<ds:datastoreItem xmlns:ds="http://schemas.openxmlformats.org/officeDocument/2006/customXml" ds:itemID="{778832B0-4806-43D3-8738-870F35681E8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C8C20E-124C-43BF-BB81-09A538B04B5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39F8ACB-B4FF-421A-9A46-C62C32F094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DCD8A78-3EE7-41EA-B722-CF19F91180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FA6C37A-C2FE-49EB-842B-65619C9F730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796AB7-B2B4-45E2-B104-3647EF7019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948E3E-DD02-4878-82C7-0733F2C786B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F59F15-04D3-D04E-85BC-6C9028104F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E917DF0-D229-4208-B45C-7EBDA0A1E9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FBA34B1-0827-4CE7-B370-308B3742B2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F01E4A1-5D94-4A9A-A48D-E4FB02E217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57C67B5-EC59-E64A-B52F-F91ECBA20C1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D384E22-55B4-4D7D-A114-8A161738768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22F413-17A2-429B-AE65-91F0C6D2F7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B21AAA-7C1B-464F-8565-DEF8A9DC9C9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5F274C0-0FD3-4839-9399-C68B35FE16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86A8FDA-4BD7-0E40-B402-18071B6A3C9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777</Words>
  <Application>Microsoft Office PowerPoint</Application>
  <PresentationFormat>Custom</PresentationFormat>
  <Paragraphs>174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Show and tell</vt:lpstr>
      <vt:lpstr>nServiceBus</vt:lpstr>
      <vt:lpstr>nServiceBus</vt:lpstr>
      <vt:lpstr>nServiceBus</vt:lpstr>
      <vt:lpstr>Demo</vt:lpstr>
      <vt:lpstr>nServiceBus</vt:lpstr>
      <vt:lpstr>nServiceBus</vt:lpstr>
      <vt:lpstr>nServiceBus</vt:lpstr>
      <vt:lpstr>nServiceBus</vt:lpstr>
      <vt:lpstr>Demo</vt:lpstr>
      <vt:lpstr>nServiceBus</vt:lpstr>
      <vt:lpstr>nServiceBus</vt:lpstr>
      <vt:lpstr>nServiceBus</vt:lpstr>
      <vt:lpstr>nServiceBus</vt:lpstr>
      <vt:lpstr>Ideas for next month?</vt:lpstr>
    </vt:vector>
  </TitlesOfParts>
  <Company>Blue Label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Gurrieri</dc:creator>
  <cp:lastModifiedBy>Williams, Rowan</cp:lastModifiedBy>
  <cp:revision>411</cp:revision>
  <dcterms:created xsi:type="dcterms:W3CDTF">2012-04-02T03:34:06Z</dcterms:created>
  <dcterms:modified xsi:type="dcterms:W3CDTF">2013-04-26T00:18:17Z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