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-22175" y="-79150"/>
            <a:ext cx="3373500" cy="5222700"/>
          </a:xfrm>
          <a:prstGeom prst="rect">
            <a:avLst/>
          </a:prstGeom>
          <a:solidFill>
            <a:srgbClr val="EED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226075" y="357800"/>
            <a:ext cx="29856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222221"/>
                </a:solidFill>
              </a:rPr>
              <a:t>Testes </a:t>
            </a:r>
            <a:r>
              <a:rPr b="1" lang="pt-BR" sz="1800">
                <a:solidFill>
                  <a:srgbClr val="222221"/>
                </a:solidFill>
              </a:rPr>
              <a:t>Unitários</a:t>
            </a:r>
            <a:br>
              <a:rPr b="1" lang="pt-BR" sz="1800">
                <a:solidFill>
                  <a:srgbClr val="222221"/>
                </a:solidFill>
              </a:rPr>
            </a:br>
            <a:r>
              <a:rPr b="1" lang="pt-BR" sz="1800">
                <a:solidFill>
                  <a:srgbClr val="222221"/>
                </a:solidFill>
              </a:rPr>
              <a:t>Ciclo de desenvolvimento</a:t>
            </a:r>
            <a:endParaRPr b="1" sz="1800">
              <a:solidFill>
                <a:srgbClr val="222221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1"/>
                </a:solidFill>
              </a:rPr>
              <a:t>Red, Green, Refactor. Ou seja:</a:t>
            </a:r>
            <a:endParaRPr>
              <a:solidFill>
                <a:srgbClr val="22222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22221"/>
              </a:buClr>
              <a:buSzPts val="1200"/>
              <a:buChar char="●"/>
            </a:pPr>
            <a:r>
              <a:rPr lang="pt-BR">
                <a:solidFill>
                  <a:srgbClr val="222221"/>
                </a:solidFill>
              </a:rPr>
              <a:t>Escrevemos um Teste que inicialmente não passa (Red)</a:t>
            </a:r>
            <a:endParaRPr>
              <a:solidFill>
                <a:srgbClr val="22222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200"/>
              <a:buChar char="●"/>
            </a:pPr>
            <a:r>
              <a:rPr lang="pt-BR">
                <a:solidFill>
                  <a:srgbClr val="222221"/>
                </a:solidFill>
              </a:rPr>
              <a:t>Adicionamos uma nova funcionalidade do sistema</a:t>
            </a:r>
            <a:endParaRPr>
              <a:solidFill>
                <a:srgbClr val="22222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200"/>
              <a:buChar char="●"/>
            </a:pPr>
            <a:r>
              <a:rPr lang="pt-BR">
                <a:solidFill>
                  <a:srgbClr val="222221"/>
                </a:solidFill>
              </a:rPr>
              <a:t>Fazemos o Teste passar (Green)</a:t>
            </a:r>
            <a:endParaRPr>
              <a:solidFill>
                <a:srgbClr val="22222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200"/>
              <a:buChar char="●"/>
            </a:pPr>
            <a:r>
              <a:rPr lang="pt-BR">
                <a:solidFill>
                  <a:srgbClr val="222221"/>
                </a:solidFill>
              </a:rPr>
              <a:t>Refatoramos o código da nova funcionalidade (Refactoring)</a:t>
            </a:r>
            <a:endParaRPr>
              <a:solidFill>
                <a:srgbClr val="22222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200"/>
              <a:buChar char="●"/>
            </a:pPr>
            <a:r>
              <a:rPr lang="pt-BR">
                <a:solidFill>
                  <a:srgbClr val="222221"/>
                </a:solidFill>
              </a:rPr>
              <a:t>Escrevemos o próximo Teste</a:t>
            </a:r>
            <a:endParaRPr>
              <a:solidFill>
                <a:srgbClr val="2222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977" y="710050"/>
            <a:ext cx="5487875" cy="364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-108875" y="-76925"/>
            <a:ext cx="9757200" cy="1823400"/>
          </a:xfrm>
          <a:prstGeom prst="rect">
            <a:avLst/>
          </a:prstGeom>
          <a:solidFill>
            <a:srgbClr val="EED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471902" y="513270"/>
            <a:ext cx="7259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22221"/>
                </a:solidFill>
                <a:latin typeface="Arial"/>
                <a:ea typeface="Arial"/>
                <a:cs typeface="Arial"/>
                <a:sym typeface="Arial"/>
              </a:rPr>
              <a:t>Testes </a:t>
            </a:r>
            <a:r>
              <a:rPr lang="pt-BR">
                <a:solidFill>
                  <a:srgbClr val="222221"/>
                </a:solidFill>
                <a:latin typeface="Arial"/>
                <a:ea typeface="Arial"/>
                <a:cs typeface="Arial"/>
                <a:sym typeface="Arial"/>
              </a:rPr>
              <a:t>Unitários - Motivos para o uso</a:t>
            </a:r>
            <a:r>
              <a:rPr lang="pt-BR">
                <a:solidFill>
                  <a:srgbClr val="2222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222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800"/>
              <a:buChar char="●"/>
            </a:pPr>
            <a:r>
              <a:rPr lang="pt-BR">
                <a:solidFill>
                  <a:srgbClr val="222221"/>
                </a:solidFill>
              </a:rPr>
              <a:t>Feedback rápido sobre a nova</a:t>
            </a:r>
            <a:r>
              <a:rPr lang="pt-BR">
                <a:solidFill>
                  <a:srgbClr val="222221"/>
                </a:solidFill>
              </a:rPr>
              <a:t> funcionalidade </a:t>
            </a:r>
            <a:endParaRPr>
              <a:solidFill>
                <a:srgbClr val="2222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800"/>
              <a:buChar char="●"/>
            </a:pPr>
            <a:r>
              <a:rPr lang="pt-BR">
                <a:solidFill>
                  <a:srgbClr val="222221"/>
                </a:solidFill>
              </a:rPr>
              <a:t>Código mais limpo</a:t>
            </a:r>
            <a:endParaRPr>
              <a:solidFill>
                <a:srgbClr val="2222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800"/>
              <a:buChar char="●"/>
            </a:pPr>
            <a:r>
              <a:rPr lang="pt-BR">
                <a:solidFill>
                  <a:srgbClr val="222221"/>
                </a:solidFill>
              </a:rPr>
              <a:t>Segurança no refatoração pois podemos ver o que estamos ou não afetando</a:t>
            </a:r>
            <a:endParaRPr>
              <a:solidFill>
                <a:srgbClr val="2222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800"/>
              <a:buChar char="●"/>
            </a:pPr>
            <a:r>
              <a:rPr lang="pt-BR">
                <a:solidFill>
                  <a:srgbClr val="222221"/>
                </a:solidFill>
              </a:rPr>
              <a:t>Segurança na correção de bugs</a:t>
            </a:r>
            <a:endParaRPr>
              <a:solidFill>
                <a:srgbClr val="2222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800"/>
              <a:buChar char="●"/>
            </a:pPr>
            <a:r>
              <a:rPr lang="pt-BR">
                <a:solidFill>
                  <a:srgbClr val="222221"/>
                </a:solidFill>
              </a:rPr>
              <a:t>Maior produtividade </a:t>
            </a:r>
            <a:endParaRPr>
              <a:solidFill>
                <a:srgbClr val="22222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1"/>
              </a:buClr>
              <a:buSzPts val="1800"/>
              <a:buChar char="●"/>
            </a:pPr>
            <a:r>
              <a:rPr lang="pt-BR">
                <a:solidFill>
                  <a:srgbClr val="222221"/>
                </a:solidFill>
              </a:rPr>
              <a:t>Código da aplicação mais flexível, já que para escrever testes temos que separar em pequenos "pedaços" o nosso código, para que sejam testáveis, ou seja, nosso código estará menos acoplado.</a:t>
            </a:r>
            <a:endParaRPr>
              <a:solidFill>
                <a:srgbClr val="2222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222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