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1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AAA4F-14B1-4862-B1C5-01F702B44000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A804C3-E394-470B-8F0C-A8631268EA83}">
      <dgm:prSet/>
      <dgm:spPr/>
      <dgm:t>
        <a:bodyPr/>
        <a:lstStyle/>
        <a:p>
          <a:r>
            <a:rPr lang="en-US" dirty="0"/>
            <a:t>A phased and prioritized approach to modernization (costs and risks).</a:t>
          </a:r>
        </a:p>
      </dgm:t>
    </dgm:pt>
    <dgm:pt modelId="{9210E288-D1D6-41B2-8F4F-59F8EBD61736}" type="parTrans" cxnId="{8E284B41-F965-435F-BF1E-6F6121251F64}">
      <dgm:prSet/>
      <dgm:spPr/>
      <dgm:t>
        <a:bodyPr/>
        <a:lstStyle/>
        <a:p>
          <a:endParaRPr lang="en-US"/>
        </a:p>
      </dgm:t>
    </dgm:pt>
    <dgm:pt modelId="{B4B24242-2EBE-43A5-8DBF-DFE85E3B955F}" type="sibTrans" cxnId="{8E284B41-F965-435F-BF1E-6F6121251F64}">
      <dgm:prSet/>
      <dgm:spPr/>
      <dgm:t>
        <a:bodyPr/>
        <a:lstStyle/>
        <a:p>
          <a:endParaRPr lang="en-US"/>
        </a:p>
      </dgm:t>
    </dgm:pt>
    <dgm:pt modelId="{12C495E8-EF78-4712-BE59-81805694706C}">
      <dgm:prSet/>
      <dgm:spPr/>
      <dgm:t>
        <a:bodyPr/>
        <a:lstStyle/>
        <a:p>
          <a:r>
            <a:rPr lang="en-US"/>
            <a:t>The Pragmatic Modernization Framework: Assess, Prioritize, Plan, and Execute.</a:t>
          </a:r>
        </a:p>
      </dgm:t>
    </dgm:pt>
    <dgm:pt modelId="{13AB8E6C-AB63-4C2E-AEA0-EA215B12B01C}" type="parTrans" cxnId="{4D6AD7A9-ADFF-40F0-AAE3-238D990D0861}">
      <dgm:prSet/>
      <dgm:spPr/>
      <dgm:t>
        <a:bodyPr/>
        <a:lstStyle/>
        <a:p>
          <a:endParaRPr lang="en-US"/>
        </a:p>
      </dgm:t>
    </dgm:pt>
    <dgm:pt modelId="{9B73A560-A37B-4208-AF7E-A52EBD9B9CE3}" type="sibTrans" cxnId="{4D6AD7A9-ADFF-40F0-AAE3-238D990D0861}">
      <dgm:prSet/>
      <dgm:spPr/>
      <dgm:t>
        <a:bodyPr/>
        <a:lstStyle/>
        <a:p>
          <a:endParaRPr lang="en-US"/>
        </a:p>
      </dgm:t>
    </dgm:pt>
    <dgm:pt modelId="{5E4E68EB-656E-4585-840E-E31656B80219}">
      <dgm:prSet/>
      <dgm:spPr/>
      <dgm:t>
        <a:bodyPr/>
        <a:lstStyle/>
        <a:p>
          <a:r>
            <a:rPr lang="en-US"/>
            <a:t>Emphasize quick wins and incremental improvements to show early benefits and gain organizational buy-in.</a:t>
          </a:r>
        </a:p>
      </dgm:t>
    </dgm:pt>
    <dgm:pt modelId="{E9E4AA85-2EE1-45DD-8BFD-0BBBF2A396E5}" type="parTrans" cxnId="{8EB21768-BFBF-4BD9-ABE9-F67AE0D48990}">
      <dgm:prSet/>
      <dgm:spPr/>
      <dgm:t>
        <a:bodyPr/>
        <a:lstStyle/>
        <a:p>
          <a:endParaRPr lang="en-US"/>
        </a:p>
      </dgm:t>
    </dgm:pt>
    <dgm:pt modelId="{56B80ACC-E2A6-48EF-814A-8258E2AF434A}" type="sibTrans" cxnId="{8EB21768-BFBF-4BD9-ABE9-F67AE0D48990}">
      <dgm:prSet/>
      <dgm:spPr/>
      <dgm:t>
        <a:bodyPr/>
        <a:lstStyle/>
        <a:p>
          <a:endParaRPr lang="en-US"/>
        </a:p>
      </dgm:t>
    </dgm:pt>
    <dgm:pt modelId="{5BEAC0F4-32CD-4301-BDFE-A5FCC179B1D6}" type="pres">
      <dgm:prSet presAssocID="{55CAAA4F-14B1-4862-B1C5-01F702B44000}" presName="cycle" presStyleCnt="0">
        <dgm:presLayoutVars>
          <dgm:dir/>
          <dgm:resizeHandles val="exact"/>
        </dgm:presLayoutVars>
      </dgm:prSet>
      <dgm:spPr/>
    </dgm:pt>
    <dgm:pt modelId="{E8869E1A-74FA-4E32-901A-8B81DCC7009B}" type="pres">
      <dgm:prSet presAssocID="{94A804C3-E394-470B-8F0C-A8631268EA83}" presName="node" presStyleLbl="node1" presStyleIdx="0" presStyleCnt="3">
        <dgm:presLayoutVars>
          <dgm:bulletEnabled val="1"/>
        </dgm:presLayoutVars>
      </dgm:prSet>
      <dgm:spPr/>
    </dgm:pt>
    <dgm:pt modelId="{71077A44-E13A-4EB0-A5AD-BEB2A18DC037}" type="pres">
      <dgm:prSet presAssocID="{94A804C3-E394-470B-8F0C-A8631268EA83}" presName="spNode" presStyleCnt="0"/>
      <dgm:spPr/>
    </dgm:pt>
    <dgm:pt modelId="{F1C005C8-B02E-43DC-BC22-176D60E4C709}" type="pres">
      <dgm:prSet presAssocID="{B4B24242-2EBE-43A5-8DBF-DFE85E3B955F}" presName="sibTrans" presStyleLbl="sibTrans1D1" presStyleIdx="0" presStyleCnt="3"/>
      <dgm:spPr/>
    </dgm:pt>
    <dgm:pt modelId="{9BEB6E43-82EB-4882-8044-20796DC7CC90}" type="pres">
      <dgm:prSet presAssocID="{12C495E8-EF78-4712-BE59-81805694706C}" presName="node" presStyleLbl="node1" presStyleIdx="1" presStyleCnt="3">
        <dgm:presLayoutVars>
          <dgm:bulletEnabled val="1"/>
        </dgm:presLayoutVars>
      </dgm:prSet>
      <dgm:spPr/>
    </dgm:pt>
    <dgm:pt modelId="{31F70128-4F4C-41AC-AE6E-ADED84A58E4D}" type="pres">
      <dgm:prSet presAssocID="{12C495E8-EF78-4712-BE59-81805694706C}" presName="spNode" presStyleCnt="0"/>
      <dgm:spPr/>
    </dgm:pt>
    <dgm:pt modelId="{CD7B1C08-B9FA-4CC6-8447-F9C9649B8580}" type="pres">
      <dgm:prSet presAssocID="{9B73A560-A37B-4208-AF7E-A52EBD9B9CE3}" presName="sibTrans" presStyleLbl="sibTrans1D1" presStyleIdx="1" presStyleCnt="3"/>
      <dgm:spPr/>
    </dgm:pt>
    <dgm:pt modelId="{8140B52E-90AD-4541-B50C-ED6AC4694B14}" type="pres">
      <dgm:prSet presAssocID="{5E4E68EB-656E-4585-840E-E31656B80219}" presName="node" presStyleLbl="node1" presStyleIdx="2" presStyleCnt="3">
        <dgm:presLayoutVars>
          <dgm:bulletEnabled val="1"/>
        </dgm:presLayoutVars>
      </dgm:prSet>
      <dgm:spPr/>
    </dgm:pt>
    <dgm:pt modelId="{9BB88F11-EB41-44C0-8C79-1AA0382ADDE5}" type="pres">
      <dgm:prSet presAssocID="{5E4E68EB-656E-4585-840E-E31656B80219}" presName="spNode" presStyleCnt="0"/>
      <dgm:spPr/>
    </dgm:pt>
    <dgm:pt modelId="{DE71A6CF-6E28-42A6-8DA1-62B4538B21F6}" type="pres">
      <dgm:prSet presAssocID="{56B80ACC-E2A6-48EF-814A-8258E2AF434A}" presName="sibTrans" presStyleLbl="sibTrans1D1" presStyleIdx="2" presStyleCnt="3"/>
      <dgm:spPr/>
    </dgm:pt>
  </dgm:ptLst>
  <dgm:cxnLst>
    <dgm:cxn modelId="{2A8A8628-7CBC-40B4-A116-E994523DB96B}" type="presOf" srcId="{94A804C3-E394-470B-8F0C-A8631268EA83}" destId="{E8869E1A-74FA-4E32-901A-8B81DCC7009B}" srcOrd="0" destOrd="0" presId="urn:microsoft.com/office/officeart/2005/8/layout/cycle5"/>
    <dgm:cxn modelId="{EC36E82C-8951-4FDD-A96D-4B313415B652}" type="presOf" srcId="{9B73A560-A37B-4208-AF7E-A52EBD9B9CE3}" destId="{CD7B1C08-B9FA-4CC6-8447-F9C9649B8580}" srcOrd="0" destOrd="0" presId="urn:microsoft.com/office/officeart/2005/8/layout/cycle5"/>
    <dgm:cxn modelId="{D6712C3E-EA73-4706-81B3-36D101A7B43E}" type="presOf" srcId="{B4B24242-2EBE-43A5-8DBF-DFE85E3B955F}" destId="{F1C005C8-B02E-43DC-BC22-176D60E4C709}" srcOrd="0" destOrd="0" presId="urn:microsoft.com/office/officeart/2005/8/layout/cycle5"/>
    <dgm:cxn modelId="{C057A23E-FDB4-49E4-9844-DBFFED23DE39}" type="presOf" srcId="{55CAAA4F-14B1-4862-B1C5-01F702B44000}" destId="{5BEAC0F4-32CD-4301-BDFE-A5FCC179B1D6}" srcOrd="0" destOrd="0" presId="urn:microsoft.com/office/officeart/2005/8/layout/cycle5"/>
    <dgm:cxn modelId="{8E284B41-F965-435F-BF1E-6F6121251F64}" srcId="{55CAAA4F-14B1-4862-B1C5-01F702B44000}" destId="{94A804C3-E394-470B-8F0C-A8631268EA83}" srcOrd="0" destOrd="0" parTransId="{9210E288-D1D6-41B2-8F4F-59F8EBD61736}" sibTransId="{B4B24242-2EBE-43A5-8DBF-DFE85E3B955F}"/>
    <dgm:cxn modelId="{8C817B64-71C9-45DF-8DD5-ACAC863339DE}" type="presOf" srcId="{12C495E8-EF78-4712-BE59-81805694706C}" destId="{9BEB6E43-82EB-4882-8044-20796DC7CC90}" srcOrd="0" destOrd="0" presId="urn:microsoft.com/office/officeart/2005/8/layout/cycle5"/>
    <dgm:cxn modelId="{06297C65-1966-41E3-812B-BE90A9DAC003}" type="presOf" srcId="{5E4E68EB-656E-4585-840E-E31656B80219}" destId="{8140B52E-90AD-4541-B50C-ED6AC4694B14}" srcOrd="0" destOrd="0" presId="urn:microsoft.com/office/officeart/2005/8/layout/cycle5"/>
    <dgm:cxn modelId="{8EB21768-BFBF-4BD9-ABE9-F67AE0D48990}" srcId="{55CAAA4F-14B1-4862-B1C5-01F702B44000}" destId="{5E4E68EB-656E-4585-840E-E31656B80219}" srcOrd="2" destOrd="0" parTransId="{E9E4AA85-2EE1-45DD-8BFD-0BBBF2A396E5}" sibTransId="{56B80ACC-E2A6-48EF-814A-8258E2AF434A}"/>
    <dgm:cxn modelId="{4D6AD7A9-ADFF-40F0-AAE3-238D990D0861}" srcId="{55CAAA4F-14B1-4862-B1C5-01F702B44000}" destId="{12C495E8-EF78-4712-BE59-81805694706C}" srcOrd="1" destOrd="0" parTransId="{13AB8E6C-AB63-4C2E-AEA0-EA215B12B01C}" sibTransId="{9B73A560-A37B-4208-AF7E-A52EBD9B9CE3}"/>
    <dgm:cxn modelId="{C75879C2-F36B-4D8F-A18D-1CF78B684545}" type="presOf" srcId="{56B80ACC-E2A6-48EF-814A-8258E2AF434A}" destId="{DE71A6CF-6E28-42A6-8DA1-62B4538B21F6}" srcOrd="0" destOrd="0" presId="urn:microsoft.com/office/officeart/2005/8/layout/cycle5"/>
    <dgm:cxn modelId="{9425DEE7-B43F-48BC-9353-274C72C9D4FD}" type="presParOf" srcId="{5BEAC0F4-32CD-4301-BDFE-A5FCC179B1D6}" destId="{E8869E1A-74FA-4E32-901A-8B81DCC7009B}" srcOrd="0" destOrd="0" presId="urn:microsoft.com/office/officeart/2005/8/layout/cycle5"/>
    <dgm:cxn modelId="{769CBA86-9FBF-454B-9AAC-E9560220C7E8}" type="presParOf" srcId="{5BEAC0F4-32CD-4301-BDFE-A5FCC179B1D6}" destId="{71077A44-E13A-4EB0-A5AD-BEB2A18DC037}" srcOrd="1" destOrd="0" presId="urn:microsoft.com/office/officeart/2005/8/layout/cycle5"/>
    <dgm:cxn modelId="{341CD76C-0878-4870-AF24-B581D9DB3DDD}" type="presParOf" srcId="{5BEAC0F4-32CD-4301-BDFE-A5FCC179B1D6}" destId="{F1C005C8-B02E-43DC-BC22-176D60E4C709}" srcOrd="2" destOrd="0" presId="urn:microsoft.com/office/officeart/2005/8/layout/cycle5"/>
    <dgm:cxn modelId="{4EC6CDB6-6E69-4050-BBFE-3302D6EBEC8E}" type="presParOf" srcId="{5BEAC0F4-32CD-4301-BDFE-A5FCC179B1D6}" destId="{9BEB6E43-82EB-4882-8044-20796DC7CC90}" srcOrd="3" destOrd="0" presId="urn:microsoft.com/office/officeart/2005/8/layout/cycle5"/>
    <dgm:cxn modelId="{76C60827-FB82-47C7-8921-151D1193DFE8}" type="presParOf" srcId="{5BEAC0F4-32CD-4301-BDFE-A5FCC179B1D6}" destId="{31F70128-4F4C-41AC-AE6E-ADED84A58E4D}" srcOrd="4" destOrd="0" presId="urn:microsoft.com/office/officeart/2005/8/layout/cycle5"/>
    <dgm:cxn modelId="{2373A19D-3A07-4A98-8D9A-7E199BDDDD18}" type="presParOf" srcId="{5BEAC0F4-32CD-4301-BDFE-A5FCC179B1D6}" destId="{CD7B1C08-B9FA-4CC6-8447-F9C9649B8580}" srcOrd="5" destOrd="0" presId="urn:microsoft.com/office/officeart/2005/8/layout/cycle5"/>
    <dgm:cxn modelId="{FD793FE9-D554-494F-907E-AA08BD16B33D}" type="presParOf" srcId="{5BEAC0F4-32CD-4301-BDFE-A5FCC179B1D6}" destId="{8140B52E-90AD-4541-B50C-ED6AC4694B14}" srcOrd="6" destOrd="0" presId="urn:microsoft.com/office/officeart/2005/8/layout/cycle5"/>
    <dgm:cxn modelId="{DD73CDC0-1EA7-4884-8684-57FA6E2250BD}" type="presParOf" srcId="{5BEAC0F4-32CD-4301-BDFE-A5FCC179B1D6}" destId="{9BB88F11-EB41-44C0-8C79-1AA0382ADDE5}" srcOrd="7" destOrd="0" presId="urn:microsoft.com/office/officeart/2005/8/layout/cycle5"/>
    <dgm:cxn modelId="{FCF280B2-4B13-44D4-8F88-875421818552}" type="presParOf" srcId="{5BEAC0F4-32CD-4301-BDFE-A5FCC179B1D6}" destId="{DE71A6CF-6E28-42A6-8DA1-62B4538B21F6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869E1A-74FA-4E32-901A-8B81DCC7009B}">
      <dsp:nvSpPr>
        <dsp:cNvPr id="0" name=""/>
        <dsp:cNvSpPr/>
      </dsp:nvSpPr>
      <dsp:spPr>
        <a:xfrm>
          <a:off x="1578880" y="463294"/>
          <a:ext cx="2100039" cy="13650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 phased and prioritized approach to modernization (costs and risks).</a:t>
          </a:r>
        </a:p>
      </dsp:txBody>
      <dsp:txXfrm>
        <a:off x="1645515" y="529929"/>
        <a:ext cx="1966769" cy="1231755"/>
      </dsp:txXfrm>
    </dsp:sp>
    <dsp:sp modelId="{F1C005C8-B02E-43DC-BC22-176D60E4C709}">
      <dsp:nvSpPr>
        <dsp:cNvPr id="0" name=""/>
        <dsp:cNvSpPr/>
      </dsp:nvSpPr>
      <dsp:spPr>
        <a:xfrm>
          <a:off x="807109" y="1145807"/>
          <a:ext cx="3643581" cy="3643581"/>
        </a:xfrm>
        <a:custGeom>
          <a:avLst/>
          <a:gdLst/>
          <a:ahLst/>
          <a:cxnLst/>
          <a:rect l="0" t="0" r="0" b="0"/>
          <a:pathLst>
            <a:path>
              <a:moveTo>
                <a:pt x="3154169" y="579338"/>
              </a:moveTo>
              <a:arcTo wR="1821790" hR="1821790" stAng="19020017" swAng="2303789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EB6E43-82EB-4882-8044-20796DC7CC90}">
      <dsp:nvSpPr>
        <dsp:cNvPr id="0" name=""/>
        <dsp:cNvSpPr/>
      </dsp:nvSpPr>
      <dsp:spPr>
        <a:xfrm>
          <a:off x="3156597" y="3195980"/>
          <a:ext cx="2100039" cy="1365025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Pragmatic Modernization Framework: Assess, Prioritize, Plan, and Execute.</a:t>
          </a:r>
        </a:p>
      </dsp:txBody>
      <dsp:txXfrm>
        <a:off x="3223232" y="3262615"/>
        <a:ext cx="1966769" cy="1231755"/>
      </dsp:txXfrm>
    </dsp:sp>
    <dsp:sp modelId="{CD7B1C08-B9FA-4CC6-8447-F9C9649B8580}">
      <dsp:nvSpPr>
        <dsp:cNvPr id="0" name=""/>
        <dsp:cNvSpPr/>
      </dsp:nvSpPr>
      <dsp:spPr>
        <a:xfrm>
          <a:off x="807109" y="1145807"/>
          <a:ext cx="3643581" cy="3643581"/>
        </a:xfrm>
        <a:custGeom>
          <a:avLst/>
          <a:gdLst/>
          <a:ahLst/>
          <a:cxnLst/>
          <a:rect l="0" t="0" r="0" b="0"/>
          <a:pathLst>
            <a:path>
              <a:moveTo>
                <a:pt x="2381353" y="3555518"/>
              </a:moveTo>
              <a:arcTo wR="1821790" hR="1821790" stAng="4326747" swAng="2146505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40B52E-90AD-4541-B50C-ED6AC4694B14}">
      <dsp:nvSpPr>
        <dsp:cNvPr id="0" name=""/>
        <dsp:cNvSpPr/>
      </dsp:nvSpPr>
      <dsp:spPr>
        <a:xfrm>
          <a:off x="1163" y="3195980"/>
          <a:ext cx="2100039" cy="1365025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Emphasize quick wins and incremental improvements to show early benefits and gain organizational buy-in.</a:t>
          </a:r>
        </a:p>
      </dsp:txBody>
      <dsp:txXfrm>
        <a:off x="67798" y="3262615"/>
        <a:ext cx="1966769" cy="1231755"/>
      </dsp:txXfrm>
    </dsp:sp>
    <dsp:sp modelId="{DE71A6CF-6E28-42A6-8DA1-62B4538B21F6}">
      <dsp:nvSpPr>
        <dsp:cNvPr id="0" name=""/>
        <dsp:cNvSpPr/>
      </dsp:nvSpPr>
      <dsp:spPr>
        <a:xfrm>
          <a:off x="807109" y="1145807"/>
          <a:ext cx="3643581" cy="3643581"/>
        </a:xfrm>
        <a:custGeom>
          <a:avLst/>
          <a:gdLst/>
          <a:ahLst/>
          <a:cxnLst/>
          <a:rect l="0" t="0" r="0" b="0"/>
          <a:pathLst>
            <a:path>
              <a:moveTo>
                <a:pt x="5876" y="1675582"/>
              </a:moveTo>
              <a:arcTo wR="1821790" hR="1821790" stAng="11076194" swAng="2303789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28CA-F2B3-C316-9227-DE11791B7D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B6D23B-A373-CED4-146D-38B92A3F3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8D4C-CB49-DD93-EDC4-A46718630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49C2-B734-399F-1CE4-1DE972574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D72842-182C-52AC-68FC-74B1FA82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2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C387-8D14-8DB2-7D7D-ED513C308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B6682-74A0-243E-3783-B2C20F98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80C4B-2369-2F68-BAEA-06F87FBCB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82807-D009-435A-7E57-515260285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2C8FA-0B8C-CAFB-E3D2-571FBE76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05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611D9-E342-C7CD-173C-03B1E43A5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F6EB-BA26-9A1C-F85C-D18A98C590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001A4-0CC2-8BA4-09D9-0E14E030B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FC902-9ABD-AD7E-8A4B-8B9F4B3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24758-CD87-DA15-874D-10069FA59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17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293CF-9DF3-7D93-51DC-52516D4CC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86E1-A69F-E3CB-09D2-92CC9C5C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9E9F-8F4B-9DF5-023F-901CD4D8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E0790-B6A2-3BE6-0612-09667BF5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C4C90F-1BA3-49D8-EC50-80FF7E5A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94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3DBF-36B6-B9EE-77A8-D4143021B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DD46E-A87F-563F-D9FE-721BC5F1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E1160-AD22-1FF3-9F08-8BED521A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BCEB3-541E-2E0A-695C-442C96E0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DFBE3-FBBE-40B3-ACE0-3209555D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81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6A60-A579-2B3B-6C94-E42BEE4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6109-6932-5722-89E5-899CA2D67B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30AA6-4D74-4BFD-2054-173770646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8B2DA0-8D98-DB25-F4FE-87A5E06F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D2D9D-0DDB-8D5A-28C1-F2F4C62E1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56442-DFBF-3055-1C59-F5C5C0D2F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E38E6-2EE9-BEBC-49CC-AC591139E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C5B64-E172-899E-EA7A-F98A243A9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B2276-334B-9203-49DB-6AEB1E097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E8019A-15F5-C88F-F809-9245AECA73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6ABFB-7970-B7C5-73A4-8044ADF12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6F10B-F392-11BC-1B7C-5DBAA616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B05D8-03DF-DC54-3E09-BAC4DED34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73AF0-653A-FFF0-80BC-5F29F3721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28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4617-4511-647A-0DA6-AA621BB8C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A5F676-2FFA-9C49-C1C8-485F0532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A02D4-5EDF-2A95-EEB0-8069907C0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65C96A-7C93-177D-A933-7FE47BAB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68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F490E-709D-90CD-91CC-5782E49AA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EE60A-4432-2AE4-0D10-EBA2C5AF4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F068E2-2C31-B1A6-4BE4-58C731716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2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A206-D56C-5806-40CE-A8EED11A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ED18F-61EC-AD64-0496-94EC1C4F1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96CDC4-8403-C01B-2F82-E77FE6434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01AE6F-AF8B-A44D-76DA-0AF49A0D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456C9-72F5-57D3-EE72-1543E414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F0E1-6508-DB09-26D5-32F5C2C53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648-56BE-360C-A4EA-B807172C8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6A6E4-FA21-A40D-28B9-88A391F103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16293-8EB0-31E9-735F-5A09A7F6F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FED7A-5038-587C-490C-F1C75387A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95987-E59D-7BDD-695E-516A0D21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5CBE8-2471-F926-674A-858C879B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19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E65B1-BBCA-03E0-EE9F-9FE47A52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AAD43-31F0-C4E9-D325-DF2A28EDB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EE7B-46A9-7603-69C1-F00B242840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2E03-E725-410D-98CD-182EBB23795F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4487A-141D-D716-8AF3-C646A3AB42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904F7-76E8-F28B-FF98-92C6C3D57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3236A6-A2DA-46A2-824A-A2307A373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2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13EB4-C1FD-1015-075C-0B859EBA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Modernization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A6EA0-F437-A6C4-2A70-FE1950001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Approaches to Reducing Technical Debt</a:t>
            </a:r>
          </a:p>
        </p:txBody>
      </p:sp>
    </p:spTree>
    <p:extLst>
      <p:ext uri="{BB962C8B-B14F-4D97-AF65-F5344CB8AC3E}">
        <p14:creationId xmlns:p14="http://schemas.microsoft.com/office/powerpoint/2010/main" val="397008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90013-9511-29F2-12B7-78F45E890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Introduction: Doug Richards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3CFED-912E-1CDB-1158-087097FF3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Modernization vs new systems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pic>
        <p:nvPicPr>
          <p:cNvPr id="5" name="Picture 4" descr="Close up of circuit board">
            <a:extLst>
              <a:ext uri="{FF2B5EF4-FFF2-40B4-BE49-F238E27FC236}">
                <a16:creationId xmlns:a16="http://schemas.microsoft.com/office/drawing/2014/main" id="{2EEE38C0-F74A-F047-31EA-78B7312475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44" r="2965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96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B26E1F-0270-ADBD-051D-40B0F324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What is Technology Debt?</a:t>
            </a:r>
          </a:p>
        </p:txBody>
      </p:sp>
      <p:pic>
        <p:nvPicPr>
          <p:cNvPr id="8" name="Picture 7" descr="Digital graphs and numbers in 3D">
            <a:extLst>
              <a:ext uri="{FF2B5EF4-FFF2-40B4-BE49-F238E27FC236}">
                <a16:creationId xmlns:a16="http://schemas.microsoft.com/office/drawing/2014/main" id="{70912EC1-0C51-B202-EE75-21C7D89813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097" r="25057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A37131-5FAD-7BC4-6E0B-E6AF7748B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53734" y="2409830"/>
            <a:ext cx="6798539" cy="37052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 Cumulative cost of cutting corners in system design, implementation, and maintenance.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 impact on organizational efficiency, agility, and financial health.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- stay competitive and agile in the rapidly evolving market.</a:t>
            </a:r>
          </a:p>
        </p:txBody>
      </p:sp>
    </p:spTree>
    <p:extLst>
      <p:ext uri="{BB962C8B-B14F-4D97-AF65-F5344CB8AC3E}">
        <p14:creationId xmlns:p14="http://schemas.microsoft.com/office/powerpoint/2010/main" val="2354324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28E5CB-913B-4378-97CE-18C9F641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F7977C-A9DA-B9B7-1CD4-5A18ABCC1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4862848" cy="5569291"/>
          </a:xfrm>
        </p:spPr>
        <p:txBody>
          <a:bodyPr>
            <a:normAutofit/>
          </a:bodyPr>
          <a:lstStyle/>
          <a:p>
            <a:r>
              <a:rPr lang="en-US" sz="5200"/>
              <a:t>The Pragmatic Modernization Framework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1D074886-39C5-5EA5-A02D-2AE5596105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225445"/>
              </p:ext>
            </p:extLst>
          </p:nvPr>
        </p:nvGraphicFramePr>
        <p:xfrm>
          <a:off x="6099048" y="621792"/>
          <a:ext cx="525780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3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Blue blocks and networks technology background">
            <a:extLst>
              <a:ext uri="{FF2B5EF4-FFF2-40B4-BE49-F238E27FC236}">
                <a16:creationId xmlns:a16="http://schemas.microsoft.com/office/drawing/2014/main" id="{6E6AF5D3-F557-D38B-4E0A-B2C145B7DF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3" r="40484" b="-446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640D8A-29F8-F71E-3EBB-56ED40F93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3700"/>
              <a:t>Case Study: Microservices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54D9-303F-7BA0-AF34-9B681555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Microservices Architecture is a modern, modular approach to software development and deployment.</a:t>
            </a:r>
          </a:p>
          <a:p>
            <a:pPr lvl="1"/>
            <a:r>
              <a:rPr lang="en-US" sz="2000" dirty="0"/>
              <a:t>Lower cost</a:t>
            </a:r>
          </a:p>
          <a:p>
            <a:pPr lvl="1"/>
            <a:r>
              <a:rPr lang="en-US" sz="2000" dirty="0"/>
              <a:t>Layers into the organization as an overlay, not a disruptor</a:t>
            </a:r>
          </a:p>
          <a:p>
            <a:pPr lvl="1"/>
            <a:r>
              <a:rPr lang="en-US" sz="2000" dirty="0"/>
              <a:t>Distinct reduction in technology debt</a:t>
            </a:r>
          </a:p>
          <a:p>
            <a:pPr lvl="1"/>
            <a:r>
              <a:rPr lang="en-US" sz="2000" dirty="0"/>
              <a:t>A gradual transition that was budget friendly</a:t>
            </a:r>
          </a:p>
        </p:txBody>
      </p:sp>
    </p:spTree>
    <p:extLst>
      <p:ext uri="{BB962C8B-B14F-4D97-AF65-F5344CB8AC3E}">
        <p14:creationId xmlns:p14="http://schemas.microsoft.com/office/powerpoint/2010/main" val="266250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FF598-444F-E940-6259-A7D5BAE7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788" y="365125"/>
            <a:ext cx="4840010" cy="1807305"/>
          </a:xfrm>
        </p:spPr>
        <p:txBody>
          <a:bodyPr>
            <a:normAutofit/>
          </a:bodyPr>
          <a:lstStyle/>
          <a:p>
            <a:r>
              <a:rPr lang="en-US" dirty="0"/>
              <a:t>Case Study: Cloud Migration</a:t>
            </a:r>
          </a:p>
        </p:txBody>
      </p:sp>
      <p:pic>
        <p:nvPicPr>
          <p:cNvPr id="5" name="Picture 4" descr="Cloud shaped hard drive with cables">
            <a:extLst>
              <a:ext uri="{FF2B5EF4-FFF2-40B4-BE49-F238E27FC236}">
                <a16:creationId xmlns:a16="http://schemas.microsoft.com/office/drawing/2014/main" id="{6923D438-A83F-327E-C346-B52732DAE6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94" r="30746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EB9F5-83EC-C7DD-593F-C0C279BD7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788" y="2333297"/>
            <a:ext cx="4840010" cy="3843666"/>
          </a:xfrm>
        </p:spPr>
        <p:txBody>
          <a:bodyPr>
            <a:normAutofit/>
          </a:bodyPr>
          <a:lstStyle/>
          <a:p>
            <a:r>
              <a:rPr lang="en-US" sz="2000"/>
              <a:t>Objective: reduce reliance on an unreliable vendor, lower licensing costs and, work within the skills of current staff</a:t>
            </a:r>
          </a:p>
          <a:p>
            <a:r>
              <a:rPr lang="en-US" sz="2000"/>
              <a:t>Using a phased migration strategy this cloud migration lifted an on-premise, insecure, environment and replicated it in the cloud</a:t>
            </a:r>
          </a:p>
          <a:p>
            <a:r>
              <a:rPr lang="en-US" sz="2000"/>
              <a:t>SOC compliance purchased </a:t>
            </a:r>
          </a:p>
        </p:txBody>
      </p:sp>
    </p:spTree>
    <p:extLst>
      <p:ext uri="{BB962C8B-B14F-4D97-AF65-F5344CB8AC3E}">
        <p14:creationId xmlns:p14="http://schemas.microsoft.com/office/powerpoint/2010/main" val="331731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D1D12B-24DC-3B3A-FFD6-A3F9048E4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US" dirty="0"/>
              <a:t>Level Up: Open-Source Solutions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27A1-3793-AA84-1578-077671FB4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lang="en-US" sz="2000"/>
              <a:t>Traditionally, open-source was a threat to corporate security</a:t>
            </a:r>
          </a:p>
          <a:p>
            <a:r>
              <a:rPr lang="en-US" sz="2000"/>
              <a:t>Open source brings industry intelligence to the masses</a:t>
            </a:r>
          </a:p>
          <a:p>
            <a:r>
              <a:rPr lang="en-US" sz="2000"/>
              <a:t>Without exception, every name brand technology leader uses open source either at the sponsor, creator, consumer or community level</a:t>
            </a:r>
          </a:p>
          <a:p>
            <a:r>
              <a:rPr lang="en-US" sz="2000"/>
              <a:t>This is not without risk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5645B126-5B30-01F1-7CCB-7EF238958E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04" r="32658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58339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B650F399-5363-8A47-FA94-D4CDC66AC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2DA96D-522D-6DD3-EDA0-24349BF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US" sz="4000"/>
              <a:t>Conclusion and Key concepts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58524-145D-EB6C-E58A-2646F839C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lang="en-US" sz="1700" dirty="0"/>
              <a:t>The pragmatic approach can positively impact the reduction of technology debt without excessive investment</a:t>
            </a:r>
          </a:p>
          <a:p>
            <a:r>
              <a:rPr lang="en-US" sz="1700" dirty="0"/>
              <a:t>A structured, phased approach is critical to aligning modernization efforts with organizational strategic goals – especially when working on a limited budget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r>
              <a:rPr lang="en-US" sz="1700" dirty="0"/>
              <a:t>What can you do today?</a:t>
            </a:r>
          </a:p>
          <a:p>
            <a:pPr marL="457200" lvl="1" indent="0">
              <a:buNone/>
            </a:pPr>
            <a:r>
              <a:rPr lang="en-US" sz="1700" dirty="0"/>
              <a:t>Begin the assessment phase in your company to assess opportunities to eliminate technology debt.</a:t>
            </a:r>
          </a:p>
        </p:txBody>
      </p:sp>
    </p:spTree>
    <p:extLst>
      <p:ext uri="{BB962C8B-B14F-4D97-AF65-F5344CB8AC3E}">
        <p14:creationId xmlns:p14="http://schemas.microsoft.com/office/powerpoint/2010/main" val="21893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310</Words>
  <Application>Microsoft Office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System Modernization</vt:lpstr>
      <vt:lpstr>Introduction: Doug Richards</vt:lpstr>
      <vt:lpstr>What is Technology Debt?</vt:lpstr>
      <vt:lpstr>The Pragmatic Modernization Framework</vt:lpstr>
      <vt:lpstr>Case Study: Microservices Architecture</vt:lpstr>
      <vt:lpstr>Case Study: Cloud Migration</vt:lpstr>
      <vt:lpstr>Level Up: Open-Source Solutions </vt:lpstr>
      <vt:lpstr>Conclusion and Key concepts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Modernization</dc:title>
  <dc:creator>Doug Richards</dc:creator>
  <cp:lastModifiedBy>Doug Richards</cp:lastModifiedBy>
  <cp:revision>1</cp:revision>
  <dcterms:created xsi:type="dcterms:W3CDTF">2023-10-31T16:09:22Z</dcterms:created>
  <dcterms:modified xsi:type="dcterms:W3CDTF">2023-10-31T16:31:57Z</dcterms:modified>
</cp:coreProperties>
</file>