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36"/>
  </p:notesMasterIdLst>
  <p:handoutMasterIdLst>
    <p:handoutMasterId r:id="rId37"/>
  </p:handoutMasterIdLst>
  <p:sldIdLst>
    <p:sldId id="281" r:id="rId5"/>
    <p:sldId id="293" r:id="rId6"/>
    <p:sldId id="302" r:id="rId7"/>
    <p:sldId id="449" r:id="rId8"/>
    <p:sldId id="491" r:id="rId9"/>
    <p:sldId id="492" r:id="rId10"/>
    <p:sldId id="457" r:id="rId11"/>
    <p:sldId id="459" r:id="rId12"/>
    <p:sldId id="382" r:id="rId13"/>
    <p:sldId id="493" r:id="rId14"/>
    <p:sldId id="494" r:id="rId15"/>
    <p:sldId id="474" r:id="rId16"/>
    <p:sldId id="495" r:id="rId17"/>
    <p:sldId id="496" r:id="rId18"/>
    <p:sldId id="497" r:id="rId19"/>
    <p:sldId id="487" r:id="rId20"/>
    <p:sldId id="498" r:id="rId21"/>
    <p:sldId id="499" r:id="rId22"/>
    <p:sldId id="476" r:id="rId23"/>
    <p:sldId id="500" r:id="rId24"/>
    <p:sldId id="501" r:id="rId25"/>
    <p:sldId id="486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329" r:id="rId35"/>
  </p:sldIdLst>
  <p:sldSz cx="9144000" cy="5143500" type="screen16x9"/>
  <p:notesSz cx="7010400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30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Estudos de caso utilizando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Catálogo e busca no catálogo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 smtClean="0"/>
              <a:t>O catálogo armazena todos os detalhes do produto: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Uma estrutura de dados auxiliar poderá servir buscas, por título por exemplo: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Uma busca pode ser feita utilizando o comando HSCAN:</a:t>
            </a:r>
          </a:p>
          <a:p>
            <a:endParaRPr lang="pt-BR" dirty="0"/>
          </a:p>
          <a:p>
            <a:r>
              <a:rPr lang="pt-BR" dirty="0" smtClean="0"/>
              <a:t>Uma vez recuperado o ISBN, pode-se recuperar os detalhes completos: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3" y="1104746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catalogo:livro:9781783280216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“O Velho e o Mar"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“Ernest Hemingway"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"11"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Ebook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catalogo:livro:9900867430225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titulo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Desgraça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“J M Coetzee"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“15"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Capa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dura“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73" y="252580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"O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Velho e o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Mar"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9781783280216"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Desgraça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9900867430225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973" y="3577538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HSCAN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busca:livros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MATCH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*Velho*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COUNT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973" y="4361807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HGET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:&lt;ISBN&gt;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preco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HGETALL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catalogo:livro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:&lt;ISBN&gt;</a:t>
            </a:r>
          </a:p>
        </p:txBody>
      </p:sp>
    </p:spTree>
    <p:extLst>
      <p:ext uri="{BB962C8B-B14F-4D97-AF65-F5344CB8AC3E}">
        <p14:creationId xmlns:p14="http://schemas.microsoft.com/office/powerpoint/2010/main" val="320036402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Estoque e cesta de compras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 smtClean="0"/>
              <a:t>O estoque pode ser controlado por outra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pPr marL="0" indent="0" algn="r">
              <a:buNone/>
            </a:pPr>
            <a:r>
              <a:rPr lang="pt-BR" sz="1200" i="1" dirty="0" smtClean="0"/>
              <a:t>(uma opção possível é replicar o preço nesta estrutura, para não fazer outra busca no </a:t>
            </a:r>
            <a:r>
              <a:rPr lang="pt-BR" sz="1200" i="1" dirty="0" err="1" smtClean="0"/>
              <a:t>catalogo:livros</a:t>
            </a:r>
            <a:r>
              <a:rPr lang="pt-BR" sz="1200" i="1" dirty="0" smtClean="0"/>
              <a:t>)</a:t>
            </a:r>
            <a:endParaRPr lang="pt-BR" i="1" dirty="0" smtClean="0"/>
          </a:p>
          <a:p>
            <a:r>
              <a:rPr lang="pt-BR" dirty="0" smtClean="0"/>
              <a:t>A cesta de compras pode ser modelada em ainda outra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 cesta de compras pode ser expirada após um determinado tempo caso o cliente não finalize a compra.</a:t>
            </a:r>
          </a:p>
          <a:p>
            <a:r>
              <a:rPr lang="pt-BR" dirty="0" smtClean="0"/>
              <a:t>Pode-se dar baixa no estoque já no momento da inserção na cesta ou no pedido</a:t>
            </a:r>
          </a:p>
          <a:p>
            <a:r>
              <a:rPr lang="pt-BR" dirty="0" smtClean="0"/>
              <a:t>Se for na cesta (uma espécie de “reserva”), junto da expiração da cesta devemos adicionar lógica utilizando notificações para retornar o item ao estoque.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3" y="1104746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catalogo:estoque:9781783280216 titulo “O Velho e o Mar" quantidade 200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catalogo:estoque:9900867430225 titulo “Desgraça" quantidade 300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73" y="252580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usuario:1000:cesta:1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catalogo:estoque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9781783280216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2 "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catalogo:estoque:9900867430225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1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3009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Solução de </a:t>
            </a:r>
            <a:r>
              <a:rPr lang="pt-BR" dirty="0" err="1"/>
              <a:t>type-ahead</a:t>
            </a:r>
            <a:r>
              <a:rPr lang="pt-BR" dirty="0"/>
              <a:t> e busca facetada com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Type-ahead</a:t>
            </a:r>
            <a:r>
              <a:rPr lang="pt-BR" dirty="0" smtClean="0"/>
              <a:t> simples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 smtClean="0"/>
              <a:t>Utilizamos um </a:t>
            </a:r>
            <a:r>
              <a:rPr lang="pt-BR" dirty="0" err="1" smtClean="0"/>
              <a:t>sorted</a:t>
            </a:r>
            <a:r>
              <a:rPr lang="pt-BR" dirty="0" smtClean="0"/>
              <a:t> set explorando a característica de que dentro do mesmo </a:t>
            </a:r>
            <a:r>
              <a:rPr lang="pt-BR" dirty="0" err="1" smtClean="0"/>
              <a:t>rank</a:t>
            </a:r>
            <a:r>
              <a:rPr lang="pt-BR" dirty="0" smtClean="0"/>
              <a:t>, o set é ordenado lexicograficamente: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Fazemos operações O(log(n)) para retornar os resultados: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Na aplicação, mostramos apenas as palavras completas (terminadas por “$” neste exemplo)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72" y="1301517"/>
            <a:ext cx="7300913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 0 j</a:t>
            </a:r>
          </a:p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 0 ja</a:t>
            </a:r>
          </a:p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 0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 0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defRPr/>
            </a:pP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autocompolete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autocomplete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jacaré$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71" y="3196866"/>
            <a:ext cx="7300913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zrank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autocomplete 3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jacaré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765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facetada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 smtClean="0"/>
              <a:t>Utilizamos um </a:t>
            </a:r>
            <a:r>
              <a:rPr lang="pt-BR" dirty="0" err="1" smtClean="0"/>
              <a:t>hash</a:t>
            </a:r>
            <a:r>
              <a:rPr lang="pt-BR" dirty="0" smtClean="0"/>
              <a:t> para o nome de um produto, e sets para os </a:t>
            </a:r>
            <a:r>
              <a:rPr lang="pt-BR" dirty="0" err="1" smtClean="0"/>
              <a:t>facets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149" y="1083153"/>
            <a:ext cx="7300913" cy="36009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telefone:1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"Apple iPhone 5S"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SO:iOS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Fabricante:Apple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telefone:1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Galaxy S5"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telefone:2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telefone:3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Galaxy Grand 2"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SIM:Dual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telefone:3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telefone:4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"Samsung Wave 3"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SO:Bada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  <a:p>
            <a:pPr>
              <a:defRPr/>
            </a:pP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  <a:p>
            <a:pPr>
              <a:defRPr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SIM:Simples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telefone:4</a:t>
            </a:r>
          </a:p>
        </p:txBody>
      </p:sp>
    </p:spTree>
    <p:extLst>
      <p:ext uri="{BB962C8B-B14F-4D97-AF65-F5344CB8AC3E}">
        <p14:creationId xmlns:p14="http://schemas.microsoft.com/office/powerpoint/2010/main" val="364430359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facetada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19" y="779795"/>
            <a:ext cx="7958137" cy="3192461"/>
          </a:xfrm>
        </p:spPr>
        <p:txBody>
          <a:bodyPr/>
          <a:lstStyle/>
          <a:p>
            <a:r>
              <a:rPr lang="pt-BR" dirty="0" smtClean="0"/>
              <a:t>Então podemos retornar valores usando operações de sets: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149" y="1192335"/>
            <a:ext cx="7300913" cy="156966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SMEMBERS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"phone:2"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"phone:3"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"phone:4"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SINTER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Fabricante:Samsung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SO:Android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"phone:2"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"phone:3"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3882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em tempo real utilizando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87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 tempo real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Em um cenário onde tenho contadores de visitas para páginas de diferentes anúncios, de clicks em banners que levam à página utilizamos </a:t>
            </a:r>
            <a:r>
              <a:rPr lang="pt-BR" dirty="0" err="1" smtClean="0"/>
              <a:t>sorted</a:t>
            </a:r>
            <a:r>
              <a:rPr lang="pt-BR" dirty="0" smtClean="0"/>
              <a:t> sets para armazenar e incrementar: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retornar as páginas mais visitadas, simplesmente utilizamos: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"idanuncio:453“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idanuncio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:489“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"idanuncio:453“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"idanuncio:489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4" y="3630940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 WITHSCORES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0902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 tempo real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retornar uma análise mais rica, utilizamos ZUNIONSTORE: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novo </a:t>
            </a:r>
            <a:r>
              <a:rPr lang="pt-BR" dirty="0" err="1" smtClean="0"/>
              <a:t>sorted</a:t>
            </a:r>
            <a:r>
              <a:rPr lang="pt-BR" dirty="0" smtClean="0"/>
              <a:t> set </a:t>
            </a:r>
            <a:r>
              <a:rPr lang="pt-BR" dirty="0" err="1" smtClean="0"/>
              <a:t>paginas:popularidade</a:t>
            </a:r>
            <a:r>
              <a:rPr lang="pt-BR" dirty="0" smtClean="0"/>
              <a:t> possui os número de visitas + (número de clicks * 5):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ZUNIONSTORE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paginas:popularidade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paginas:visitas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paginas:clicks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WEIGHTS 1 5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(integer)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4" y="3630940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paginas:popularidade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WITHSCORES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1)"idanuncio:453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2)”5”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3)"idanuncio:489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4)”5”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0415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utilizado em jogos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Relacionar casos de uso do Redis:</a:t>
            </a:r>
          </a:p>
          <a:p>
            <a:pPr lvl="1"/>
            <a:r>
              <a:rPr lang="pt-BR" dirty="0" smtClean="0"/>
              <a:t>Utilização de transações e </a:t>
            </a:r>
            <a:r>
              <a:rPr lang="pt-BR" dirty="0" err="1" smtClean="0"/>
              <a:t>locks</a:t>
            </a:r>
            <a:endParaRPr lang="pt-BR" dirty="0" smtClean="0"/>
          </a:p>
          <a:p>
            <a:pPr lvl="1"/>
            <a:r>
              <a:rPr lang="pt-BR" dirty="0" smtClean="0"/>
              <a:t>Redis como um servidor de cache</a:t>
            </a:r>
          </a:p>
          <a:p>
            <a:pPr lvl="1"/>
            <a:r>
              <a:rPr lang="pt-BR" dirty="0" smtClean="0"/>
              <a:t>Redis como estoque de um sistema de e-commerce</a:t>
            </a:r>
          </a:p>
          <a:p>
            <a:pPr lvl="1"/>
            <a:r>
              <a:rPr lang="pt-BR" dirty="0" smtClean="0"/>
              <a:t>Solução de </a:t>
            </a:r>
            <a:r>
              <a:rPr lang="pt-BR" dirty="0" err="1" smtClean="0"/>
              <a:t>type-ahead</a:t>
            </a:r>
            <a:r>
              <a:rPr lang="pt-BR" dirty="0" smtClean="0"/>
              <a:t> e busca facetada com Redis</a:t>
            </a:r>
          </a:p>
          <a:p>
            <a:pPr lvl="1"/>
            <a:r>
              <a:rPr lang="pt-BR" dirty="0" smtClean="0"/>
              <a:t>Análise em tempo real utilizando Redis</a:t>
            </a:r>
          </a:p>
          <a:p>
            <a:pPr lvl="1"/>
            <a:r>
              <a:rPr lang="pt-BR" dirty="0" smtClean="0"/>
              <a:t>Redis utilizado em jogos</a:t>
            </a:r>
          </a:p>
          <a:p>
            <a:pPr lvl="1"/>
            <a:r>
              <a:rPr lang="pt-BR" smtClean="0"/>
              <a:t>Redis </a:t>
            </a:r>
            <a:r>
              <a:rPr lang="pt-BR" dirty="0" smtClean="0"/>
              <a:t>em redes sociais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scores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Novamente utilizamos o </a:t>
            </a:r>
            <a:r>
              <a:rPr lang="pt-BR" dirty="0" err="1" smtClean="0"/>
              <a:t>sorted</a:t>
            </a:r>
            <a:r>
              <a:rPr lang="pt-BR" dirty="0" smtClean="0"/>
              <a:t> set para este tipo de aplicação: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termos os 5 primeiros jogadores, </a:t>
            </a:r>
            <a:r>
              <a:rPr lang="pt-BR" dirty="0"/>
              <a:t>utilizamos </a:t>
            </a:r>
            <a:r>
              <a:rPr lang="pt-BR" dirty="0" smtClean="0"/>
              <a:t>ZREVRANGEBYSCORE:</a:t>
            </a:r>
          </a:p>
          <a:p>
            <a:endParaRPr lang="pt-BR" dirty="0"/>
          </a:p>
          <a:p>
            <a:r>
              <a:rPr lang="pt-BR" dirty="0" smtClean="0"/>
              <a:t>Podemos também combinar diferentes scores (pontos e estrelas, por exemplo), usando ZUNIONSTORE.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47428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scores:pontos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1169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jogador:453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ZINCRBY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scores:estrelas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1 jogador:453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050706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ZREVRANGEBYSCORE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scores:pontos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+INF -INF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withscores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LIMIT 0 5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36416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Centro de notificações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Mensagens sobre turnos em um jogo podem ser enviadas via um canal. Dois jogadores que entram em um jogo devem assinar um canal: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cada turno, o jogo envia uma mensagem para o canal, e os jogadores são notificados da troca de turno: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Outras opções são:</a:t>
            </a:r>
          </a:p>
          <a:p>
            <a:pPr lvl="1"/>
            <a:r>
              <a:rPr lang="pt-BR" dirty="0" smtClean="0"/>
              <a:t>Espectadores podem assinar ao mesmo canal para seguirem o jogo</a:t>
            </a:r>
          </a:p>
          <a:p>
            <a:pPr lvl="1"/>
            <a:r>
              <a:rPr lang="pt-BR" dirty="0" smtClean="0"/>
              <a:t>Um chat entre os jogadores pode ser implementado utilizando o mesmo canal ou um canal separado que os dois assinem.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985926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ubscribe jogo:1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3158913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jogo:1 “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Jogador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 -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MOVIMENTO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e2e4"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35067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em redes sociais</a:t>
            </a:r>
          </a:p>
        </p:txBody>
      </p:sp>
    </p:spTree>
    <p:extLst>
      <p:ext uri="{BB962C8B-B14F-4D97-AF65-F5344CB8AC3E}">
        <p14:creationId xmlns:p14="http://schemas.microsoft.com/office/powerpoint/2010/main" val="2844512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dados de usuário e </a:t>
            </a:r>
            <a:r>
              <a:rPr lang="pt-BR" dirty="0" err="1" smtClean="0"/>
              <a:t>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Antes de criar um novo usuário, recuperamos qual será o id de um novo usuário: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recuperar o ID de um usuário através do e-mail, criamos uma chave para este fim:</a:t>
            </a:r>
          </a:p>
          <a:p>
            <a:endParaRPr lang="pt-BR" dirty="0"/>
          </a:p>
          <a:p>
            <a:r>
              <a:rPr lang="pt-BR" dirty="0" smtClean="0"/>
              <a:t>Podemos guardar todas as outras informações não utilizadas no </a:t>
            </a:r>
            <a:r>
              <a:rPr lang="pt-BR" dirty="0" err="1" smtClean="0"/>
              <a:t>login</a:t>
            </a:r>
            <a:r>
              <a:rPr lang="pt-BR" dirty="0" smtClean="0"/>
              <a:t> em uma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603789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gbl:proximoId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uid:1000:email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douglas.spadotto@dell.com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uid:1000:password d41d8cd98f00b204e9800998ecf8427e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4" y="3093670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4" y="3844887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uid:1000:info email douglas.spadotto@dell.com 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membro_desde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2017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sexo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“São Paulo"</a:t>
            </a:r>
          </a:p>
        </p:txBody>
      </p:sp>
    </p:spTree>
    <p:extLst>
      <p:ext uri="{BB962C8B-B14F-4D97-AF65-F5344CB8AC3E}">
        <p14:creationId xmlns:p14="http://schemas.microsoft.com/office/powerpoint/2010/main" val="10092919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dados do usuário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Antes de criar um novo usuário, recuperamos qual será o id de um novo usuário e então armazenamos e-mail e senha: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recuperar o ID de um usuário através do e-mail, criamos uma chave para este fim:</a:t>
            </a:r>
          </a:p>
          <a:p>
            <a:endParaRPr lang="pt-BR" dirty="0"/>
          </a:p>
          <a:p>
            <a:r>
              <a:rPr lang="pt-BR" dirty="0" smtClean="0"/>
              <a:t>Podemos guardar todas as outras informações não utilizadas no </a:t>
            </a:r>
            <a:r>
              <a:rPr lang="pt-BR" dirty="0" err="1" smtClean="0"/>
              <a:t>login</a:t>
            </a:r>
            <a:r>
              <a:rPr lang="pt-BR" dirty="0" smtClean="0"/>
              <a:t> em uma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4" y="1856272"/>
            <a:ext cx="7300913" cy="1015663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gbl:proxId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uid:1000:email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douglas.spadotto@dell.com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uid:1000:password d41d8cd98f00b204e9800998ecf8427e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4" y="323790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4" y="4097370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uid:1000:info email douglas.spadotto@dell.com 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membro_desde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2017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sexo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“São Paulo"</a:t>
            </a:r>
          </a:p>
        </p:txBody>
      </p:sp>
    </p:spTree>
    <p:extLst>
      <p:ext uri="{BB962C8B-B14F-4D97-AF65-F5344CB8AC3E}">
        <p14:creationId xmlns:p14="http://schemas.microsoft.com/office/powerpoint/2010/main" val="2604984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</a:t>
            </a:r>
            <a:r>
              <a:rPr lang="pt-BR" dirty="0" err="1" smtClean="0"/>
              <a:t>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Verificamos se o e-mail está na base: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 o usuário não existe, chamamos </a:t>
            </a:r>
            <a:r>
              <a:rPr lang="pt-BR" dirty="0"/>
              <a:t>o incremento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gbl:proximoId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para criar um novo usuário.</a:t>
            </a:r>
          </a:p>
          <a:p>
            <a:r>
              <a:rPr lang="pt-BR" dirty="0" smtClean="0"/>
              <a:t>Se o e-mail do usuário está na base, recuperamos a senha: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Finalmente, se a senha recebida confere com a recuperada, o </a:t>
            </a:r>
            <a:r>
              <a:rPr lang="pt-BR" dirty="0" err="1" smtClean="0"/>
              <a:t>login</a:t>
            </a:r>
            <a:r>
              <a:rPr lang="pt-BR" dirty="0" smtClean="0"/>
              <a:t> é efetuado com sucesso.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074" y="1603789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email:douglas.spadotto@dell.com:uid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3" y="342121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 uid:1000:password</a:t>
            </a:r>
          </a:p>
        </p:txBody>
      </p:sp>
    </p:spTree>
    <p:extLst>
      <p:ext uri="{BB962C8B-B14F-4D97-AF65-F5344CB8AC3E}">
        <p14:creationId xmlns:p14="http://schemas.microsoft.com/office/powerpoint/2010/main" val="38917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pedidos de amizades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Utilizaremos 3 sets: amigos, pedidos de amizade enviados e pedidos de amizade recebidos:</a:t>
            </a:r>
          </a:p>
          <a:p>
            <a:pPr lvl="1"/>
            <a:r>
              <a:rPr lang="pt-BR" dirty="0" smtClean="0"/>
              <a:t>Pedido de amizade: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Pedidos de amizade enviados que estão pendentes: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Amigos:</a:t>
            </a:r>
          </a:p>
          <a:p>
            <a:pPr marL="341312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072" y="1835801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uid:453:pedidos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1" y="2659214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uid:1000:pedidospendentes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453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80824"/>
              </p:ext>
            </p:extLst>
          </p:nvPr>
        </p:nvGraphicFramePr>
        <p:xfrm>
          <a:off x="791569" y="3494076"/>
          <a:ext cx="7109414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124"/>
                <a:gridCol w="3588290"/>
              </a:tblGrid>
              <a:tr h="161610"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2"/>
                          </a:solidFill>
                        </a:rPr>
                        <a:t>Quando</a:t>
                      </a:r>
                      <a:r>
                        <a:rPr lang="pt-BR" sz="1100" baseline="0" dirty="0" smtClean="0">
                          <a:solidFill>
                            <a:schemeClr val="tx2"/>
                          </a:solidFill>
                        </a:rPr>
                        <a:t> o pedido é aceito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2"/>
                          </a:solidFill>
                        </a:rPr>
                        <a:t>Quando o</a:t>
                      </a:r>
                      <a:r>
                        <a:rPr lang="pt-BR" sz="1100" baseline="0" dirty="0" smtClean="0">
                          <a:solidFill>
                            <a:schemeClr val="tx2"/>
                          </a:solidFill>
                        </a:rPr>
                        <a:t> pedido não é aceito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61610">
                <a:tc>
                  <a:txBody>
                    <a:bodyPr/>
                    <a:lstStyle/>
                    <a:p>
                      <a:endParaRPr lang="pt-BR" sz="1100" dirty="0" smtClean="0"/>
                    </a:p>
                    <a:p>
                      <a:endParaRPr lang="pt-BR" sz="1100" dirty="0" smtClean="0"/>
                    </a:p>
                    <a:p>
                      <a:endParaRPr lang="pt-BR" sz="1100" dirty="0" smtClean="0"/>
                    </a:p>
                    <a:p>
                      <a:endParaRPr lang="pt-BR" sz="1100" dirty="0" smtClean="0"/>
                    </a:p>
                    <a:p>
                      <a:endParaRPr lang="pt-BR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7103" y="3842020"/>
            <a:ext cx="3323231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uid:1000:amigos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453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uid:453:amigos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uid:453:pedidos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pedidospendentes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453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0931" y="3842020"/>
            <a:ext cx="337370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uid:453:requests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uid:1000:pedidospendentes 453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62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removendo amizades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Simplesmente removemos os amigos de suas listas: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2" y="1835801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</a:t>
            </a:r>
            <a:r>
              <a:rPr lang="da-DK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uid:1000:amigos </a:t>
            </a: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453</a:t>
            </a:r>
          </a:p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SREM </a:t>
            </a:r>
            <a:r>
              <a:rPr lang="da-DK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uid:453:amigos </a:t>
            </a: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964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atualizações de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Geramos um id sequencial para os posts como para os usuários: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 posse do id, armazenamos o conteúdo da atualização de status em uma </a:t>
            </a:r>
            <a:r>
              <a:rPr lang="pt-BR" dirty="0" err="1" smtClean="0"/>
              <a:t>hash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Depois de criado o conteúdo, armazenamos o post na lista de status do usuário</a:t>
            </a:r>
          </a:p>
          <a:p>
            <a:endParaRPr lang="pt-BR" dirty="0" smtClean="0"/>
          </a:p>
          <a:p>
            <a:r>
              <a:rPr lang="pt-BR" dirty="0" smtClean="0"/>
              <a:t>E enviamos esta atualização a todos os amigos deste usuário: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74" y="1692500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da-DK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gbl:proxPost</a:t>
            </a:r>
            <a:endParaRPr lang="da-DK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a-DK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282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3" y="2704709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post:282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1000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post “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Tomando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um café"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"2017-07-07 10:28:14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2" y="3449054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uid:1000:feed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282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2" y="4138097"/>
            <a:ext cx="7300913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SMEMBERS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uid:1000:amigos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uid:453:atualizacoes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282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6403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</a:t>
            </a:r>
            <a:r>
              <a:rPr lang="pt-BR" dirty="0" err="1" smtClean="0"/>
              <a:t>feed</a:t>
            </a:r>
            <a:r>
              <a:rPr lang="pt-BR" dirty="0" smtClean="0"/>
              <a:t> e página do usuário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recuperar a lista das postagens de todos os amigos</a:t>
            </a:r>
            <a:r>
              <a:rPr lang="pt-BR" dirty="0"/>
              <a:t> </a:t>
            </a:r>
            <a:r>
              <a:rPr lang="pt-BR" dirty="0" smtClean="0"/>
              <a:t>de um usuário, utilizamos a lis</a:t>
            </a:r>
            <a:r>
              <a:rPr lang="pt-BR" dirty="0" smtClean="0">
                <a:solidFill>
                  <a:schemeClr val="bg2"/>
                </a:solidFill>
              </a:rPr>
              <a:t>ta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:&lt;</a:t>
            </a:r>
            <a:r>
              <a:rPr lang="en-US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usuário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atualizacoes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 as hashes </a:t>
            </a:r>
            <a:r>
              <a:rPr lang="en-US" dirty="0" err="1"/>
              <a:t>apontadas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pt-BR" dirty="0" smtClean="0"/>
              <a:t>Por outro lado, para recuperar a lista de todas as postagens de um usuário, utilizamos a lista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:&lt;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usuário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&gt;:feed </a:t>
            </a:r>
            <a:r>
              <a:rPr lang="en-US" dirty="0"/>
              <a:t>e as hashes </a:t>
            </a:r>
            <a:r>
              <a:rPr lang="en-US" dirty="0" err="1"/>
              <a:t>apontadas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3891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de transações e </a:t>
            </a:r>
            <a:r>
              <a:rPr lang="pt-BR" dirty="0" err="1" smtClean="0"/>
              <a:t>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sociais: comentários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Utilizamos a mesma estrutura utilizada para atualização de status:</a:t>
            </a:r>
          </a:p>
          <a:p>
            <a:pPr lvl="1"/>
            <a:r>
              <a:rPr lang="pt-BR" dirty="0" smtClean="0"/>
              <a:t>Incrementamos o id de comentários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Armazenar o comentário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Armazenar a lista de comentários de uma atualização de status: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260" y="2697979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com:486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autor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453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comentario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“Café é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bom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!"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"2017-07-07 11:11:56"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260" y="3607871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LPUSH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post:282:comentarios 486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260" y="1771219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INCR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gbl:proxCom</a:t>
            </a: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486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6639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Mantendo consistência de dados no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Observe a seguinte modelagem: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326" y="1631121"/>
            <a:ext cx="7300913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Aluno:1 Nome Joao ID 1 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Aluno:2 Nome Samuel ID 2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Aluno:3 Nome Saul ID 3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Mat:1 Nome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Matematica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Sala 201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Mat:2 Nome Physics Sala 2106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Mat:3 Nome Biology Sala 5105</a:t>
            </a: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Map_Aluno_1 Mat_1 Mat_3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SADD Map_Aluno_2 Mat_1 Mat_2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Mantendo consistência de dados no </a:t>
            </a:r>
            <a:r>
              <a:rPr lang="pt-BR" dirty="0" smtClean="0"/>
              <a:t>Redis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Observe a seguinte modelagem: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Desta maneira não é necessária a consulta de mais de uma estrutura, porém existem o overhead de fazer o </a:t>
            </a:r>
            <a:r>
              <a:rPr lang="pt-BR" dirty="0" err="1" smtClean="0"/>
              <a:t>parsing</a:t>
            </a:r>
            <a:r>
              <a:rPr lang="pt-BR" dirty="0" smtClean="0"/>
              <a:t> do campo “</a:t>
            </a:r>
            <a:r>
              <a:rPr lang="pt-BR" dirty="0" err="1" smtClean="0"/>
              <a:t>Materias</a:t>
            </a:r>
            <a:r>
              <a:rPr lang="pt-BR" dirty="0" smtClean="0"/>
              <a:t>”.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326" y="1631121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Aluno:1 Name Joao ID 1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Materias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"Mat:1,Mat:3"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Aluno:2 Name Samuel ID 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Materias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"Mat:1,Mat:2"</a:t>
            </a:r>
          </a:p>
        </p:txBody>
      </p:sp>
    </p:spTree>
    <p:extLst>
      <p:ext uri="{BB962C8B-B14F-4D97-AF65-F5344CB8AC3E}">
        <p14:creationId xmlns:p14="http://schemas.microsoft.com/office/powerpoint/2010/main" val="28027483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Possível emular esta funcionalidade com MULTI EXEC: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Se, entre a execução do WATCH e do ZREM o valor de &lt;variável&gt; mudar, a operação irá falhar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u="sng" dirty="0" err="1" smtClean="0"/>
              <a:t>Mini-Laboratório</a:t>
            </a:r>
            <a:r>
              <a:rPr lang="pt-BR" b="1" u="sng" dirty="0" smtClean="0"/>
              <a:t>: </a:t>
            </a:r>
            <a:r>
              <a:rPr lang="pt-BR" dirty="0" smtClean="0"/>
              <a:t>teste esta funcionalidade em 2 janelas de redis-</a:t>
            </a:r>
            <a:r>
              <a:rPr lang="pt-BR" dirty="0" err="1" smtClean="0"/>
              <a:t>cli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Em uma janela, inicie o WATCH de uma chave e uma transação com MULTI</a:t>
            </a:r>
          </a:p>
          <a:p>
            <a:pPr lvl="1"/>
            <a:r>
              <a:rPr lang="pt-BR" dirty="0" smtClean="0"/>
              <a:t>Em outra janela, mude o valor da chave</a:t>
            </a:r>
          </a:p>
          <a:p>
            <a:pPr lvl="1"/>
            <a:r>
              <a:rPr lang="pt-BR" dirty="0" smtClean="0"/>
              <a:t>Na janela original, finalize a transação tentando manipular a chave e depois use o EXEC</a:t>
            </a:r>
          </a:p>
          <a:p>
            <a:pPr lvl="1"/>
            <a:r>
              <a:rPr lang="pt-BR" dirty="0" smtClean="0"/>
              <a:t>Qual o valor mantido na chave?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326" y="1631121"/>
            <a:ext cx="7300913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WATCH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variavel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ZREM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variavel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162215061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como um servidor de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de </a:t>
            </a:r>
            <a:r>
              <a:rPr lang="pt-BR" dirty="0" err="1" smtClean="0"/>
              <a:t>caching</a:t>
            </a:r>
            <a:r>
              <a:rPr lang="pt-BR" dirty="0" smtClean="0"/>
              <a:t> de páginas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Código em PHP (cliente </a:t>
            </a:r>
            <a:r>
              <a:rPr lang="pt-BR" dirty="0" err="1" smtClean="0"/>
              <a:t>Predis</a:t>
            </a:r>
            <a:r>
              <a:rPr lang="pt-BR" dirty="0" smtClean="0"/>
              <a:t>):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708" y="1608077"/>
            <a:ext cx="8074025" cy="323165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\Client([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'scheme' =&gt; '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'host'   =&gt; '127.0.0.1',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'port'   =&gt; 6379,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defRPr/>
            </a:pP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Se já existe no cache, retorna o conteúdo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$_SERVER['REQUEST_URI'];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-&gt;exists(md5($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$contents = 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-&gt;get(md5($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echo $contents;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exit();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//Se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existe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gera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página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&lt;procedimentos para gerar a página&gt;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Adiciona a página nova ao cache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-&gt;set(md5($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), $contents);</a:t>
            </a: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Redis como estoque de um sistema de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2798</TotalTime>
  <Words>1740</Words>
  <Application>Microsoft Office PowerPoint</Application>
  <PresentationFormat>On-screen Show (16:9)</PresentationFormat>
  <Paragraphs>339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Estudos de caso utilizando Redis</vt:lpstr>
      <vt:lpstr>Objetivos da seção</vt:lpstr>
      <vt:lpstr>Utilização de transações e locks</vt:lpstr>
      <vt:lpstr>Mantendo consistência de dados no Redis</vt:lpstr>
      <vt:lpstr>Mantendo consistência de dados no Redis (cont.)</vt:lpstr>
      <vt:lpstr>Locks</vt:lpstr>
      <vt:lpstr>Redis como um servidor de cache</vt:lpstr>
      <vt:lpstr>Solução de caching de páginas Web</vt:lpstr>
      <vt:lpstr>Redis como estoque de um sistema de e-commerce</vt:lpstr>
      <vt:lpstr>Catálogo e busca no catálogo</vt:lpstr>
      <vt:lpstr>Estoque e cesta de compras</vt:lpstr>
      <vt:lpstr>Solução de type-ahead e busca facetada com Redis</vt:lpstr>
      <vt:lpstr>Type-ahead simples</vt:lpstr>
      <vt:lpstr>Busca facetada</vt:lpstr>
      <vt:lpstr>Busca facetada</vt:lpstr>
      <vt:lpstr>Análise em tempo real utilizando Redis</vt:lpstr>
      <vt:lpstr>Análise em tempo real</vt:lpstr>
      <vt:lpstr>Análise em tempo real</vt:lpstr>
      <vt:lpstr>Redis utilizado em jogos</vt:lpstr>
      <vt:lpstr>Tabela de scores</vt:lpstr>
      <vt:lpstr>Centro de notificações</vt:lpstr>
      <vt:lpstr>Redis em redes sociais</vt:lpstr>
      <vt:lpstr>Redes sociais: dados de usuário e login</vt:lpstr>
      <vt:lpstr>Redes sociais: dados do usuário</vt:lpstr>
      <vt:lpstr>Redes sociais: login</vt:lpstr>
      <vt:lpstr>Redes sociais: pedidos de amizades</vt:lpstr>
      <vt:lpstr>Redes sociais: removendo amizades</vt:lpstr>
      <vt:lpstr>Redes sociais: atualizações de status</vt:lpstr>
      <vt:lpstr>Redes sociais: feed e página do usuário</vt:lpstr>
      <vt:lpstr>Redes sociais: comentários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408</cp:revision>
  <cp:lastPrinted>2014-02-14T16:26:12Z</cp:lastPrinted>
  <dcterms:created xsi:type="dcterms:W3CDTF">2017-05-26T13:21:56Z</dcterms:created>
  <dcterms:modified xsi:type="dcterms:W3CDTF">2017-07-06T15:36:10Z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