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66"/>
  </p:notesMasterIdLst>
  <p:handoutMasterIdLst>
    <p:handoutMasterId r:id="rId67"/>
  </p:handoutMasterIdLst>
  <p:sldIdLst>
    <p:sldId id="281" r:id="rId5"/>
    <p:sldId id="293" r:id="rId6"/>
    <p:sldId id="302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1" r:id="rId20"/>
    <p:sldId id="462" r:id="rId21"/>
    <p:sldId id="460" r:id="rId22"/>
    <p:sldId id="382" r:id="rId23"/>
    <p:sldId id="463" r:id="rId24"/>
    <p:sldId id="465" r:id="rId25"/>
    <p:sldId id="466" r:id="rId26"/>
    <p:sldId id="467" r:id="rId27"/>
    <p:sldId id="468" r:id="rId28"/>
    <p:sldId id="469" r:id="rId29"/>
    <p:sldId id="470" r:id="rId30"/>
    <p:sldId id="471" r:id="rId31"/>
    <p:sldId id="472" r:id="rId32"/>
    <p:sldId id="474" r:id="rId33"/>
    <p:sldId id="473" r:id="rId34"/>
    <p:sldId id="475" r:id="rId35"/>
    <p:sldId id="464" r:id="rId36"/>
    <p:sldId id="383" r:id="rId37"/>
    <p:sldId id="328" r:id="rId38"/>
    <p:sldId id="442" r:id="rId39"/>
    <p:sldId id="477" r:id="rId40"/>
    <p:sldId id="478" r:id="rId41"/>
    <p:sldId id="479" r:id="rId42"/>
    <p:sldId id="480" r:id="rId43"/>
    <p:sldId id="481" r:id="rId44"/>
    <p:sldId id="476" r:id="rId45"/>
    <p:sldId id="484" r:id="rId46"/>
    <p:sldId id="485" r:id="rId47"/>
    <p:sldId id="486" r:id="rId48"/>
    <p:sldId id="487" r:id="rId49"/>
    <p:sldId id="488" r:id="rId50"/>
    <p:sldId id="489" r:id="rId51"/>
    <p:sldId id="490" r:id="rId52"/>
    <p:sldId id="491" r:id="rId53"/>
    <p:sldId id="483" r:id="rId54"/>
    <p:sldId id="493" r:id="rId55"/>
    <p:sldId id="494" r:id="rId56"/>
    <p:sldId id="495" r:id="rId57"/>
    <p:sldId id="496" r:id="rId58"/>
    <p:sldId id="497" r:id="rId59"/>
    <p:sldId id="498" r:id="rId60"/>
    <p:sldId id="492" r:id="rId61"/>
    <p:sldId id="499" r:id="rId62"/>
    <p:sldId id="482" r:id="rId63"/>
    <p:sldId id="443" r:id="rId64"/>
    <p:sldId id="329" r:id="rId65"/>
  </p:sldIdLst>
  <p:sldSz cx="9144000" cy="5143500" type="screen16x9"/>
  <p:notesSz cx="7010400" cy="9296400"/>
  <p:custDataLst>
    <p:tags r:id="rId6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3154">
          <p15:clr>
            <a:srgbClr val="A4A3A4"/>
          </p15:clr>
        </p15:guide>
        <p15:guide id="5" pos="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640">
          <p15:clr>
            <a:srgbClr val="A4A3A4"/>
          </p15:clr>
        </p15:guide>
        <p15:guide id="4" pos="4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95B3FF"/>
    <a:srgbClr val="C4D79B"/>
    <a:srgbClr val="E6B8B7"/>
    <a:srgbClr val="FE828C"/>
    <a:srgbClr val="000000"/>
    <a:srgbClr val="444444"/>
    <a:srgbClr val="808080"/>
    <a:srgbClr val="FFAF00"/>
    <a:srgbClr val="3DC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6296" autoAdjust="0"/>
  </p:normalViewPr>
  <p:slideViewPr>
    <p:cSldViewPr snapToGrid="0">
      <p:cViewPr varScale="1">
        <p:scale>
          <a:sx n="112" d="100"/>
          <a:sy n="112" d="100"/>
        </p:scale>
        <p:origin x="830" y="82"/>
      </p:cViewPr>
      <p:guideLst>
        <p:guide orient="horz" pos="3072"/>
        <p:guide pos="5577"/>
        <p:guide pos="180"/>
        <p:guide orient="horz" pos="3154"/>
        <p:guide pos="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7" d="100"/>
          <a:sy n="137" d="100"/>
        </p:scale>
        <p:origin x="-6224" y="-104"/>
      </p:cViewPr>
      <p:guideLst>
        <p:guide orient="horz" pos="2928"/>
        <p:guide pos="2208"/>
        <p:guide orient="horz" pos="2640"/>
        <p:guide pos="4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gs" Target="tags/tag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" descr="                              Dell - Internal Use - Confidential&#10;"/>
          <p:cNvSpPr txBox="1"/>
          <p:nvPr/>
        </p:nvSpPr>
        <p:spPr>
          <a:xfrm>
            <a:off x="781241" y="8758238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013" y="8758238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384175"/>
            <a:ext cx="6096000" cy="3430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4191000"/>
            <a:ext cx="6096000" cy="458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62000" y="8991600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772" y="8991600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384175"/>
            <a:ext cx="6096000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2759" y="9086840"/>
            <a:ext cx="669675" cy="21345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5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71624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814832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8895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334347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69632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27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3770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44260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3455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04522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7/3/2017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7/3/2017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576263" y="5006975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7F7F7F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6035" y="5006975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Administração do Redis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Hands On de Redis B3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20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utilizando comandos 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 maioria, mas não todas as configurações podem ser alteradas “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fly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Também sobrescreve configurações do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Os comandos são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onfig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onfig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dirty="0"/>
              <a:t>retorna </a:t>
            </a:r>
            <a:r>
              <a:rPr lang="pt-BR" dirty="0" smtClean="0"/>
              <a:t>todos o parâmetros de configuração correntes</a:t>
            </a:r>
          </a:p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Todas as configurações retornadas com 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dirty="0">
                <a:cs typeface="Courier New" panose="02070309020205020404" pitchFamily="49" charset="0"/>
              </a:rPr>
              <a:t> podem ser alteradas com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set</a:t>
            </a:r>
          </a:p>
          <a:p>
            <a:endParaRPr lang="pt-BR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066834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utilizando comandos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Na linha de comando do Redis: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Observações:</a:t>
            </a:r>
          </a:p>
          <a:p>
            <a:pPr lvl="1"/>
            <a:r>
              <a:rPr lang="pt-BR" dirty="0" smtClean="0"/>
              <a:t>Não altera o arquivo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t-BR" dirty="0" smtClean="0">
                <a:latin typeface="+mj-lt"/>
                <a:cs typeface="Courier New" panose="02070309020205020404" pitchFamily="49" charset="0"/>
              </a:rPr>
              <a:t>A não ser que seja chamado o comando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rewrite</a:t>
            </a:r>
            <a:r>
              <a:rPr lang="pt-BR" dirty="0" smtClean="0">
                <a:latin typeface="+mj-lt"/>
                <a:cs typeface="Courier New" panose="02070309020205020404" pitchFamily="49" charset="0"/>
              </a:rPr>
              <a:t>, que irá persistir todas as configurações alteradas na linha de comando no arquivo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Sufixos qualificadores de tamanho, como </a:t>
            </a:r>
            <a:r>
              <a:rPr lang="pt-BR" dirty="0" err="1" smtClean="0"/>
              <a:t>kb</a:t>
            </a:r>
            <a:r>
              <a:rPr lang="pt-BR" dirty="0" smtClean="0"/>
              <a:t>, </a:t>
            </a:r>
            <a:r>
              <a:rPr lang="pt-BR" dirty="0" err="1" smtClean="0"/>
              <a:t>mb</a:t>
            </a:r>
            <a:r>
              <a:rPr lang="pt-BR" dirty="0" smtClean="0"/>
              <a:t> e </a:t>
            </a:r>
            <a:r>
              <a:rPr lang="pt-BR" dirty="0" err="1" smtClean="0"/>
              <a:t>gb</a:t>
            </a:r>
            <a:r>
              <a:rPr lang="pt-BR" dirty="0" smtClean="0"/>
              <a:t> não são suportados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2129" y="1584538"/>
            <a:ext cx="7419975" cy="120032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127.0.0.1:6379&gt; </a:t>
            </a:r>
            <a:r>
              <a:rPr lang="en-US" sz="1200" b="0" dirty="0" err="1">
                <a:solidFill>
                  <a:schemeClr val="tx2"/>
                </a:solidFill>
              </a:rPr>
              <a:t>config</a:t>
            </a:r>
            <a:r>
              <a:rPr lang="en-US" sz="1200" b="0" dirty="0">
                <a:solidFill>
                  <a:schemeClr val="tx2"/>
                </a:solidFill>
              </a:rPr>
              <a:t> set </a:t>
            </a:r>
            <a:r>
              <a:rPr lang="en-US" sz="1200" b="0" dirty="0" err="1">
                <a:solidFill>
                  <a:schemeClr val="tx2"/>
                </a:solidFill>
              </a:rPr>
              <a:t>masterauth</a:t>
            </a:r>
            <a:r>
              <a:rPr lang="en-US" sz="1200" b="0" dirty="0">
                <a:solidFill>
                  <a:schemeClr val="tx2"/>
                </a:solidFill>
              </a:rPr>
              <a:t> </a:t>
            </a:r>
            <a:r>
              <a:rPr lang="en-US" sz="1200" b="0" dirty="0" err="1" smtClean="0">
                <a:solidFill>
                  <a:schemeClr val="tx2"/>
                </a:solidFill>
              </a:rPr>
              <a:t>senha</a:t>
            </a:r>
            <a:endParaRPr lang="en-US" sz="1200" b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OK</a:t>
            </a:r>
          </a:p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127.0.0.1:6379&gt; </a:t>
            </a:r>
            <a:r>
              <a:rPr lang="en-US" sz="1200" b="0" dirty="0" err="1">
                <a:solidFill>
                  <a:schemeClr val="tx2"/>
                </a:solidFill>
              </a:rPr>
              <a:t>config</a:t>
            </a:r>
            <a:r>
              <a:rPr lang="en-US" sz="1200" b="0" dirty="0">
                <a:solidFill>
                  <a:schemeClr val="tx2"/>
                </a:solidFill>
              </a:rPr>
              <a:t> get </a:t>
            </a:r>
            <a:r>
              <a:rPr lang="en-US" sz="1200" b="0" dirty="0" err="1">
                <a:solidFill>
                  <a:schemeClr val="tx2"/>
                </a:solidFill>
              </a:rPr>
              <a:t>masterauth</a:t>
            </a:r>
            <a:endParaRPr lang="en-US" sz="1200" b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1) "</a:t>
            </a:r>
            <a:r>
              <a:rPr lang="en-US" sz="1200" b="0" dirty="0" err="1">
                <a:solidFill>
                  <a:schemeClr val="tx2"/>
                </a:solidFill>
              </a:rPr>
              <a:t>masterauth</a:t>
            </a:r>
            <a:r>
              <a:rPr lang="en-US" sz="1200" b="0" dirty="0">
                <a:solidFill>
                  <a:schemeClr val="tx2"/>
                </a:solidFill>
              </a:rPr>
              <a:t>"</a:t>
            </a:r>
          </a:p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2) </a:t>
            </a:r>
            <a:r>
              <a:rPr lang="en-US" sz="1200" b="0" dirty="0" smtClean="0">
                <a:solidFill>
                  <a:schemeClr val="tx2"/>
                </a:solidFill>
              </a:rPr>
              <a:t>"</a:t>
            </a:r>
            <a:r>
              <a:rPr lang="en-US" sz="1200" b="0" dirty="0" err="1" smtClean="0">
                <a:solidFill>
                  <a:schemeClr val="tx2"/>
                </a:solidFill>
              </a:rPr>
              <a:t>senha</a:t>
            </a:r>
            <a:r>
              <a:rPr lang="en-US" sz="1200" b="0" dirty="0" smtClean="0">
                <a:solidFill>
                  <a:schemeClr val="tx2"/>
                </a:solidFill>
              </a:rPr>
              <a:t>"</a:t>
            </a:r>
            <a:endParaRPr lang="en-US" sz="1200" b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1200" b="0" dirty="0">
                <a:solidFill>
                  <a:schemeClr val="tx2"/>
                </a:solidFill>
              </a:rPr>
              <a:t>127.0.0.1:6379</a:t>
            </a:r>
            <a:r>
              <a:rPr lang="en-US" sz="1200" b="0" dirty="0" smtClean="0">
                <a:solidFill>
                  <a:schemeClr val="tx2"/>
                </a:solidFill>
              </a:rPr>
              <a:t>&gt;</a:t>
            </a:r>
            <a:endParaRPr lang="en-US" sz="1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717221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arquivos de configuração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É possível incluir outros arquivos de configuração</a:t>
            </a:r>
          </a:p>
          <a:p>
            <a:r>
              <a:rPr lang="pt-BR" dirty="0" smtClean="0"/>
              <a:t>Se torna útil quando se quer começar com uma configuração padrão, e adicionar configurações específicas depois</a:t>
            </a:r>
          </a:p>
          <a:p>
            <a:r>
              <a:rPr lang="pt-BR" dirty="0" smtClean="0"/>
              <a:t>Coloca-se a opção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pt-BR" dirty="0" smtClean="0"/>
              <a:t> no fim do arquivo de configuração</a:t>
            </a:r>
          </a:p>
          <a:p>
            <a:r>
              <a:rPr lang="pt-BR" dirty="0" smtClean="0"/>
              <a:t>Observação: o comando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rewrite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/>
              <a:t>NÃO irá sobrescrever os includes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763" y="3332163"/>
            <a:ext cx="7419975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caminho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/para/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arquivo.conf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962964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do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66828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Possível execução sem </a:t>
            </a:r>
            <a:r>
              <a:rPr lang="pt-BR" dirty="0" err="1" smtClean="0"/>
              <a:t>down</a:t>
            </a:r>
            <a:r>
              <a:rPr lang="pt-BR" dirty="0" smtClean="0"/>
              <a:t> time</a:t>
            </a:r>
          </a:p>
          <a:p>
            <a:r>
              <a:rPr lang="pt-BR" dirty="0" smtClean="0"/>
              <a:t>Em um ambiente simples, inicia-se uma nova instância como </a:t>
            </a:r>
            <a:r>
              <a:rPr lang="pt-BR" dirty="0" err="1" smtClean="0"/>
              <a:t>slave</a:t>
            </a:r>
            <a:r>
              <a:rPr lang="pt-BR" dirty="0" smtClean="0"/>
              <a:t> de uma instância existente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27188" y="2641600"/>
            <a:ext cx="2168525" cy="10636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 smtClean="0">
                <a:solidFill>
                  <a:schemeClr val="bg2"/>
                </a:solidFill>
              </a:rPr>
              <a:t>Instância existente</a:t>
            </a:r>
          </a:p>
          <a:p>
            <a:pPr algn="ctr">
              <a:defRPr/>
            </a:pPr>
            <a:r>
              <a:rPr lang="pt-BR" sz="1400" dirty="0" smtClean="0">
                <a:solidFill>
                  <a:schemeClr val="bg2"/>
                </a:solidFill>
              </a:rPr>
              <a:t>(</a:t>
            </a:r>
            <a:r>
              <a:rPr lang="pt-BR" sz="1400" dirty="0" err="1" smtClean="0">
                <a:solidFill>
                  <a:schemeClr val="bg2"/>
                </a:solidFill>
              </a:rPr>
              <a:t>master</a:t>
            </a:r>
            <a:r>
              <a:rPr lang="pt-BR" sz="1400" dirty="0" smtClean="0">
                <a:solidFill>
                  <a:schemeClr val="bg2"/>
                </a:solidFill>
              </a:rPr>
              <a:t>)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040313" y="2641600"/>
            <a:ext cx="2170112" cy="10636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bg2"/>
                </a:solidFill>
              </a:rPr>
              <a:t>Nova </a:t>
            </a:r>
            <a:r>
              <a:rPr lang="en-US" sz="1400" dirty="0" err="1" smtClean="0">
                <a:solidFill>
                  <a:schemeClr val="bg2"/>
                </a:solidFill>
              </a:rPr>
              <a:t>instância</a:t>
            </a:r>
            <a:r>
              <a:rPr lang="en-US" sz="1400" dirty="0" smtClean="0">
                <a:solidFill>
                  <a:schemeClr val="bg2"/>
                </a:solidFill>
              </a:rPr>
              <a:t> (slave)</a:t>
            </a:r>
            <a:endParaRPr lang="en-US" sz="1400" dirty="0">
              <a:solidFill>
                <a:schemeClr val="bg2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5" idx="6"/>
          </p:cNvCxnSpPr>
          <p:nvPr/>
        </p:nvCxnSpPr>
        <p:spPr>
          <a:xfrm flipH="1">
            <a:off x="3795713" y="3173413"/>
            <a:ext cx="1244600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36177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Atualizações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Aguardar até a sincronização finalizar: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Verificar que o número de chaves é o mesmo nas duas instâncias:</a:t>
            </a:r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709" y="1591149"/>
            <a:ext cx="8074025" cy="120032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11:54:53.277 * Full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resync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from master: 153821bfd8714e24809006db70e08d2a53aebb01:1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11:54:53.319 * MASTER &lt;-&gt; SLAVE sync: receiving 18 bytes from master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11:54:53.319 * MASTER &lt;-&gt; SLAVE sync: Flushing old data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11:54:53.319 * MASTER &lt;-&gt; SLAVE sync: Loading DB in memory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11:54:53.320 * MASTER &lt;-&gt; SLAVE sync: Finished with success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709" y="3397723"/>
            <a:ext cx="4079684" cy="123569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127.0.0.1:6379&gt; info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 Server</a:t>
            </a: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redis_version:3.2.6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Keyspace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db0:keys=2,expires=0,avg_ttl=0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3121" y="3397723"/>
            <a:ext cx="4079685" cy="123569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127.0.0.1:6380&gt; info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 Server</a:t>
            </a: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redis_version:3.2.9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Keyspace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db0:keys=2,expires=0,avg_ttl=0</a:t>
            </a:r>
          </a:p>
        </p:txBody>
      </p:sp>
      <p:sp>
        <p:nvSpPr>
          <p:cNvPr id="8" name="Oval 7"/>
          <p:cNvSpPr/>
          <p:nvPr/>
        </p:nvSpPr>
        <p:spPr>
          <a:xfrm>
            <a:off x="464024" y="4299045"/>
            <a:ext cx="1125940" cy="334370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683078" y="4301536"/>
            <a:ext cx="1125940" cy="334370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8561177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Atualizações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Apontar clientes para o novo servidor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Observação:</a:t>
            </a:r>
            <a:r>
              <a:rPr lang="pt-BR" dirty="0" smtClean="0"/>
              <a:t> Se o Redis </a:t>
            </a:r>
            <a:r>
              <a:rPr lang="pt-BR" dirty="0" err="1" smtClean="0"/>
              <a:t>Sentinel</a:t>
            </a:r>
            <a:r>
              <a:rPr lang="pt-BR" dirty="0" smtClean="0"/>
              <a:t> estiver configurado e um cliente que o suporta estiver em uso, este passo não é necessário.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27188" y="2641600"/>
            <a:ext cx="2168525" cy="10636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solidFill>
                  <a:schemeClr val="bg2"/>
                </a:solidFill>
              </a:rPr>
              <a:t>Instância existente</a:t>
            </a:r>
          </a:p>
          <a:p>
            <a:pPr algn="ctr">
              <a:defRPr/>
            </a:pPr>
            <a:r>
              <a:rPr lang="pt-BR" sz="1400" dirty="0">
                <a:solidFill>
                  <a:schemeClr val="bg2"/>
                </a:solidFill>
              </a:rPr>
              <a:t>(</a:t>
            </a:r>
            <a:r>
              <a:rPr lang="pt-BR" sz="1400" dirty="0" err="1">
                <a:solidFill>
                  <a:schemeClr val="bg2"/>
                </a:solidFill>
              </a:rPr>
              <a:t>master</a:t>
            </a:r>
            <a:r>
              <a:rPr lang="pt-BR" sz="1400" dirty="0">
                <a:solidFill>
                  <a:schemeClr val="bg2"/>
                </a:solidFill>
              </a:rPr>
              <a:t>)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40313" y="2641600"/>
            <a:ext cx="2170112" cy="1063625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/>
                </a:solidFill>
              </a:rPr>
              <a:t>Nova </a:t>
            </a:r>
            <a:r>
              <a:rPr lang="en-US" sz="1400" dirty="0" err="1">
                <a:solidFill>
                  <a:schemeClr val="bg2"/>
                </a:solidFill>
              </a:rPr>
              <a:t>instância</a:t>
            </a:r>
            <a:r>
              <a:rPr lang="en-US" sz="1400" dirty="0">
                <a:solidFill>
                  <a:schemeClr val="bg2"/>
                </a:solidFill>
              </a:rPr>
              <a:t> (slave)</a:t>
            </a:r>
          </a:p>
        </p:txBody>
      </p:sp>
      <p:cxnSp>
        <p:nvCxnSpPr>
          <p:cNvPr id="6" name="Straight Arrow Connector 5"/>
          <p:cNvCxnSpPr>
            <a:stCxn id="5" idx="2"/>
            <a:endCxn id="4" idx="6"/>
          </p:cNvCxnSpPr>
          <p:nvPr/>
        </p:nvCxnSpPr>
        <p:spPr>
          <a:xfrm flipH="1">
            <a:off x="3795713" y="3173413"/>
            <a:ext cx="1244600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409951" y="1748289"/>
            <a:ext cx="679450" cy="3048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chemeClr val="tx2"/>
                </a:solidFill>
              </a:rPr>
              <a:t>Cliente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59276" y="1748289"/>
            <a:ext cx="681037" cy="304800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chemeClr val="tx2"/>
                </a:solidFill>
              </a:rPr>
              <a:t>Cliente</a:t>
            </a:r>
            <a:endParaRPr lang="en-US" sz="1100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3749676" y="2053089"/>
            <a:ext cx="2375693" cy="588511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4699001" y="2053089"/>
            <a:ext cx="1444625" cy="585787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4" idx="0"/>
          </p:cNvCxnSpPr>
          <p:nvPr/>
        </p:nvCxnSpPr>
        <p:spPr>
          <a:xfrm flipH="1">
            <a:off x="2711451" y="2053089"/>
            <a:ext cx="1038225" cy="588511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4" idx="0"/>
          </p:cNvCxnSpPr>
          <p:nvPr/>
        </p:nvCxnSpPr>
        <p:spPr>
          <a:xfrm flipH="1">
            <a:off x="2711451" y="2053089"/>
            <a:ext cx="1988344" cy="588511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005241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Atualizações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Utilize o comando </a:t>
            </a:r>
            <a:r>
              <a:rPr lang="pt-BR" dirty="0" err="1" smtClean="0"/>
              <a:t>slaveof</a:t>
            </a:r>
            <a:r>
              <a:rPr lang="pt-BR" dirty="0" smtClean="0"/>
              <a:t> no </a:t>
            </a:r>
            <a:r>
              <a:rPr lang="pt-BR" dirty="0" err="1" smtClean="0"/>
              <a:t>one</a:t>
            </a:r>
            <a:r>
              <a:rPr lang="pt-BR" dirty="0" smtClean="0"/>
              <a:t> na nova instância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Desligue o </a:t>
            </a:r>
            <a:r>
              <a:rPr lang="pt-BR" dirty="0" err="1" smtClean="0"/>
              <a:t>master</a:t>
            </a:r>
            <a:r>
              <a:rPr lang="pt-BR" dirty="0" smtClean="0"/>
              <a:t> anterior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33" y="1613765"/>
            <a:ext cx="7496175" cy="1754326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127.0.0.1:6380&gt;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slaveof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no one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OK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127.0.0.1:6380&gt; info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 Server</a:t>
            </a: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redis_version:3.2.9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 Replication</a:t>
            </a:r>
          </a:p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role:master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034" y="3979068"/>
            <a:ext cx="7496175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127.0.0.1:6379&gt; shutdown</a:t>
            </a:r>
          </a:p>
        </p:txBody>
      </p:sp>
    </p:spTree>
    <p:extLst>
      <p:ext uri="{BB962C8B-B14F-4D97-AF65-F5344CB8AC3E}">
        <p14:creationId xmlns:p14="http://schemas.microsoft.com/office/powerpoint/2010/main" val="2219363059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Atualizações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Log na instância atualizada: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Log na instância antiga: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722" y="3039163"/>
            <a:ext cx="7815262" cy="120032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[4363] 25 Apr 12:27:05.222 # Connection with slave 127.0.0.1:6380 lost.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[4363] 25 Apr 12:38:23.163 # User requested shutdown...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[4363] 25 Apr 12:38:23.164 * Saving the final RDB snapshot before exiting.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[4363] 25 Apr 12:38:23.168 * DB saved on disk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[4363] 25 Apr 12:38:23.168 * Removing the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file.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[4363] 25 Apr 12:38:23.168 #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is now ready to exit, bye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bye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6722" y="1550088"/>
            <a:ext cx="7815262" cy="830997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12:27:05.221 # Connection with master lost.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12:27:05.222 * Caching the disconnected master state.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12:27:05.224 * Discarding previously cached master state.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[4368] 25 Apr 12:27:05.225 * MASTER MODE enabled (user request)</a:t>
            </a:r>
          </a:p>
        </p:txBody>
      </p:sp>
    </p:spTree>
    <p:extLst>
      <p:ext uri="{BB962C8B-B14F-4D97-AF65-F5344CB8AC3E}">
        <p14:creationId xmlns:p14="http://schemas.microsoft.com/office/powerpoint/2010/main" val="1513244102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Opções de persistência no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817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seção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5475" lvl="2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dirty="0" smtClean="0"/>
              <a:t>Obter familiaridade com os seguintes tópicos:</a:t>
            </a:r>
          </a:p>
          <a:p>
            <a:pPr lvl="1"/>
            <a:r>
              <a:rPr lang="pt-BR" dirty="0" smtClean="0"/>
              <a:t>Recomendações de configuração do Redis</a:t>
            </a:r>
          </a:p>
          <a:p>
            <a:pPr lvl="1"/>
            <a:r>
              <a:rPr lang="pt-BR" dirty="0" smtClean="0"/>
              <a:t>Comandos </a:t>
            </a:r>
            <a:r>
              <a:rPr lang="pt-BR" dirty="0"/>
              <a:t>do redis-</a:t>
            </a:r>
            <a:r>
              <a:rPr lang="pt-BR" dirty="0" err="1"/>
              <a:t>cli</a:t>
            </a:r>
            <a:r>
              <a:rPr lang="pt-BR" dirty="0"/>
              <a:t> </a:t>
            </a:r>
            <a:r>
              <a:rPr lang="pt-BR" dirty="0" smtClean="0"/>
              <a:t>para configuração</a:t>
            </a:r>
            <a:endParaRPr lang="en-US" dirty="0"/>
          </a:p>
          <a:p>
            <a:pPr lvl="1"/>
            <a:r>
              <a:rPr lang="pt-BR" dirty="0" smtClean="0"/>
              <a:t>Formas de atualização do Redis</a:t>
            </a:r>
          </a:p>
          <a:p>
            <a:pPr lvl="1"/>
            <a:r>
              <a:rPr lang="pt-BR" dirty="0" smtClean="0"/>
              <a:t>Opções </a:t>
            </a:r>
            <a:r>
              <a:rPr lang="pt-BR" dirty="0"/>
              <a:t>para persistência dos dados</a:t>
            </a:r>
            <a:endParaRPr lang="en-US" dirty="0"/>
          </a:p>
          <a:p>
            <a:pPr lvl="1"/>
            <a:r>
              <a:rPr lang="pt-BR" dirty="0"/>
              <a:t>Execução de backups do Redis</a:t>
            </a:r>
            <a:endParaRPr lang="en-US" dirty="0"/>
          </a:p>
          <a:p>
            <a:pPr lvl="1"/>
            <a:r>
              <a:rPr lang="pt-BR" dirty="0"/>
              <a:t>Monitoramento </a:t>
            </a:r>
            <a:r>
              <a:rPr lang="pt-BR" dirty="0" smtClean="0"/>
              <a:t>através do redis-</a:t>
            </a:r>
            <a:r>
              <a:rPr lang="pt-BR" dirty="0" err="1" smtClean="0"/>
              <a:t>cli</a:t>
            </a:r>
            <a:endParaRPr lang="en-US" dirty="0"/>
          </a:p>
          <a:p>
            <a:pPr lvl="1"/>
            <a:r>
              <a:rPr lang="pt-BR" dirty="0" smtClean="0"/>
              <a:t>Entender situações comuns de manutenção do ambiente:</a:t>
            </a:r>
            <a:endParaRPr lang="en-US" dirty="0"/>
          </a:p>
          <a:p>
            <a:pPr lvl="2"/>
            <a:r>
              <a:rPr lang="pt-BR" dirty="0"/>
              <a:t>Cenários comuns de problemas com latência</a:t>
            </a:r>
            <a:endParaRPr lang="en-US" dirty="0"/>
          </a:p>
          <a:p>
            <a:pPr lvl="2"/>
            <a:r>
              <a:rPr lang="pt-BR" dirty="0"/>
              <a:t>Problemas comuns com memória e uso de swap</a:t>
            </a:r>
            <a:endParaRPr lang="en-US" dirty="0"/>
          </a:p>
          <a:p>
            <a:pPr lvl="2"/>
            <a:r>
              <a:rPr lang="pt-BR" dirty="0" smtClean="0"/>
              <a:t>Carga </a:t>
            </a:r>
            <a:r>
              <a:rPr lang="pt-BR" dirty="0"/>
              <a:t>massiva de </a:t>
            </a:r>
            <a:r>
              <a:rPr lang="pt-BR" dirty="0" smtClean="0"/>
              <a:t>dados</a:t>
            </a:r>
          </a:p>
          <a:p>
            <a:pPr lvl="2"/>
            <a:r>
              <a:rPr lang="pt-BR" dirty="0" smtClean="0"/>
              <a:t>Uso de índices secundários</a:t>
            </a:r>
          </a:p>
          <a:p>
            <a:pPr lvl="2"/>
            <a:r>
              <a:rPr lang="pt-BR" dirty="0" smtClean="0"/>
              <a:t>Logs no Redis</a:t>
            </a:r>
          </a:p>
          <a:p>
            <a:pPr lvl="2"/>
            <a:r>
              <a:rPr lang="pt-BR" dirty="0" smtClean="0"/>
              <a:t>Uso de notificações com Pub/Sub e monitoramento</a:t>
            </a:r>
            <a:endParaRPr lang="en-US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0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Persistência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Dois métodos:</a:t>
            </a:r>
          </a:p>
          <a:p>
            <a:pPr lvl="1"/>
            <a:r>
              <a:rPr lang="pt-BR" dirty="0" smtClean="0"/>
              <a:t>Snapshots (RDB)</a:t>
            </a:r>
          </a:p>
          <a:p>
            <a:pPr lvl="1"/>
            <a:r>
              <a:rPr lang="pt-BR" dirty="0" smtClean="0"/>
              <a:t>Log de comandos (AOF – “</a:t>
            </a:r>
            <a:r>
              <a:rPr lang="pt-BR" dirty="0" err="1" smtClean="0"/>
              <a:t>Append</a:t>
            </a:r>
            <a:r>
              <a:rPr lang="pt-BR" dirty="0" smtClean="0"/>
              <a:t> </a:t>
            </a:r>
            <a:r>
              <a:rPr lang="pt-BR" dirty="0" err="1" smtClean="0"/>
              <a:t>Only</a:t>
            </a:r>
            <a:r>
              <a:rPr lang="pt-BR" dirty="0"/>
              <a:t> </a:t>
            </a:r>
            <a:r>
              <a:rPr lang="pt-BR" dirty="0" smtClean="0"/>
              <a:t>File”)</a:t>
            </a:r>
          </a:p>
          <a:p>
            <a:endParaRPr lang="pt-BR" dirty="0"/>
          </a:p>
          <a:p>
            <a:r>
              <a:rPr lang="pt-BR" dirty="0" smtClean="0"/>
              <a:t>O método RDB faz snapshots de tempos em tempos</a:t>
            </a:r>
          </a:p>
          <a:p>
            <a:r>
              <a:rPr lang="pt-BR" dirty="0" smtClean="0"/>
              <a:t>O log de comandos AOF registra todas as operações de escrita</a:t>
            </a:r>
          </a:p>
          <a:p>
            <a:r>
              <a:rPr lang="pt-BR" dirty="0" smtClean="0"/>
              <a:t>Para minimizar a chance de perda de dados, o uso dos dois métodos é recomendado.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93172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Mecanismo de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Controlado no arquivo de configuração pelo parâmetro: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 comportamento é de salvar a cada &lt;segundos&gt; segundos se ocorrerem ao menos o número de alterações em &lt;alterações&gt;</a:t>
            </a:r>
          </a:p>
          <a:p>
            <a:r>
              <a:rPr lang="pt-BR" dirty="0" smtClean="0"/>
              <a:t>O snapshot é escrito no arquivo binário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dump.rdb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722" y="1693392"/>
            <a:ext cx="7815262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ave &lt;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segundos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alterações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00551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Mecanismo de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Redis faz um </a:t>
            </a:r>
            <a:r>
              <a:rPr lang="pt-BR" dirty="0" err="1" smtClean="0"/>
              <a:t>fork</a:t>
            </a:r>
            <a:r>
              <a:rPr lang="pt-BR" dirty="0" smtClean="0"/>
              <a:t> de um processo filho</a:t>
            </a:r>
          </a:p>
          <a:p>
            <a:r>
              <a:rPr lang="pt-BR" dirty="0" smtClean="0"/>
              <a:t>Este processo escreve os dados em um arquivo RDB temporário</a:t>
            </a:r>
          </a:p>
          <a:p>
            <a:r>
              <a:rPr lang="pt-BR" dirty="0" smtClean="0"/>
              <a:t>O RDB temporário é sobrescrito sobre o antigo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17788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da persistência por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Formato compacto de um snapshot dos dados em um certo momento</a:t>
            </a:r>
          </a:p>
          <a:p>
            <a:r>
              <a:rPr lang="pt-BR" dirty="0" smtClean="0"/>
              <a:t>Bom para recuperação de desastres</a:t>
            </a:r>
          </a:p>
          <a:p>
            <a:r>
              <a:rPr lang="pt-BR" dirty="0" smtClean="0"/>
              <a:t>O processo que faz o snapshot é </a:t>
            </a:r>
            <a:r>
              <a:rPr lang="pt-BR" dirty="0" err="1" smtClean="0"/>
              <a:t>forked</a:t>
            </a:r>
            <a:r>
              <a:rPr lang="pt-BR" dirty="0" smtClean="0"/>
              <a:t> do processo principal</a:t>
            </a:r>
          </a:p>
          <a:p>
            <a:r>
              <a:rPr lang="pt-BR" dirty="0" smtClean="0"/>
              <a:t>Impacto mínimo no desempenho da instância</a:t>
            </a:r>
          </a:p>
          <a:p>
            <a:r>
              <a:rPr lang="pt-BR" dirty="0" smtClean="0"/>
              <a:t>Reinício do Redis utilizando RDB é mais rápido do que com AOF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91640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 da persistência por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Há a possibilidade de perda de dados</a:t>
            </a:r>
          </a:p>
          <a:p>
            <a:r>
              <a:rPr lang="pt-BR" dirty="0" smtClean="0"/>
              <a:t>Se os dados são volumosos, o processo de </a:t>
            </a:r>
            <a:r>
              <a:rPr lang="pt-BR" dirty="0" err="1" smtClean="0"/>
              <a:t>fork</a:t>
            </a:r>
            <a:r>
              <a:rPr lang="pt-BR" dirty="0" smtClean="0"/>
              <a:t> pode interromper o serviço a clientes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71317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Mecanismo de persistência com AOF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Ativado no arquivo de configuração pelo parâmetro: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Cada comando que causa uma alteração nos dados é registrado</a:t>
            </a:r>
          </a:p>
          <a:p>
            <a:r>
              <a:rPr lang="pt-BR" dirty="0" smtClean="0"/>
              <a:t>O arquivo AOF é </a:t>
            </a:r>
            <a:r>
              <a:rPr lang="pt-BR" dirty="0" err="1" smtClean="0"/>
              <a:t>re-executado</a:t>
            </a:r>
            <a:r>
              <a:rPr lang="pt-BR" dirty="0" smtClean="0"/>
              <a:t> na inicialização da instância para restaura o estado anterior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722" y="1693392"/>
            <a:ext cx="7815262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appendonly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yes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55225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Mecanismo de persistência com AOF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Para recuperar um arquivo AOF corrompido:</a:t>
            </a:r>
          </a:p>
          <a:p>
            <a:endParaRPr lang="pt-BR" dirty="0" smtClean="0"/>
          </a:p>
          <a:p>
            <a:pPr lvl="1">
              <a:buFont typeface="+mj-lt"/>
              <a:buAutoNum type="arabicPeriod"/>
            </a:pPr>
            <a:r>
              <a:rPr lang="pt-BR" dirty="0" smtClean="0"/>
              <a:t>Fazer o backup do original</a:t>
            </a:r>
          </a:p>
          <a:p>
            <a:pPr lvl="1">
              <a:buFont typeface="+mj-lt"/>
              <a:buAutoNum type="arabicPeriod"/>
            </a:pPr>
            <a:r>
              <a:rPr lang="pt-BR" dirty="0" smtClean="0"/>
              <a:t>Executar:</a:t>
            </a:r>
          </a:p>
          <a:p>
            <a:pPr lvl="1">
              <a:buFont typeface="+mj-lt"/>
              <a:buAutoNum type="arabicPeriod"/>
            </a:pPr>
            <a:endParaRPr lang="pt-BR" dirty="0" smtClean="0"/>
          </a:p>
          <a:p>
            <a:pPr lvl="1">
              <a:buFont typeface="+mj-lt"/>
              <a:buAutoNum type="arabicPeriod"/>
            </a:pPr>
            <a:endParaRPr lang="pt-BR" dirty="0"/>
          </a:p>
          <a:p>
            <a:pPr lvl="1">
              <a:buFont typeface="+mj-lt"/>
              <a:buAutoNum type="arabicPeriod"/>
            </a:pPr>
            <a:r>
              <a:rPr lang="pt-BR" dirty="0" smtClean="0"/>
              <a:t>Checar por diferenças (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-u</a:t>
            </a:r>
            <a:r>
              <a:rPr lang="pt-BR" dirty="0" smtClean="0"/>
              <a:t>)</a:t>
            </a:r>
          </a:p>
          <a:p>
            <a:pPr lvl="1">
              <a:buFont typeface="+mj-lt"/>
              <a:buAutoNum type="arabicPeriod"/>
            </a:pPr>
            <a:r>
              <a:rPr lang="pt-BR" dirty="0" smtClean="0"/>
              <a:t>Reiniciar o servidor com o arquivo recuperado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4835" y="2375780"/>
            <a:ext cx="7815262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edis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-check-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aof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--fix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55914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da persistência com AOF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Mantém um log de todas as operações relevantes</a:t>
            </a:r>
          </a:p>
          <a:p>
            <a:r>
              <a:rPr lang="pt-BR" dirty="0" smtClean="0"/>
              <a:t>Permite configurar uma política com </a:t>
            </a:r>
            <a:r>
              <a:rPr lang="pt-BR" dirty="0" err="1" smtClean="0"/>
              <a:t>fsync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Nenhuma (</a:t>
            </a:r>
            <a:r>
              <a:rPr lang="pt-BR" dirty="0" err="1" smtClean="0"/>
              <a:t>none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 cada segundo (o padrão)</a:t>
            </a:r>
          </a:p>
          <a:p>
            <a:pPr lvl="1"/>
            <a:r>
              <a:rPr lang="pt-BR" dirty="0" smtClean="0"/>
              <a:t>A cada comando</a:t>
            </a:r>
          </a:p>
          <a:p>
            <a:r>
              <a:rPr lang="pt-BR" dirty="0" smtClean="0"/>
              <a:t>Excelente desempenho</a:t>
            </a:r>
          </a:p>
          <a:p>
            <a:r>
              <a:rPr lang="pt-BR" dirty="0" smtClean="0"/>
              <a:t>O log é </a:t>
            </a:r>
            <a:r>
              <a:rPr lang="pt-BR" dirty="0" err="1" smtClean="0"/>
              <a:t>append</a:t>
            </a:r>
            <a:r>
              <a:rPr lang="pt-BR" dirty="0" smtClean="0"/>
              <a:t> </a:t>
            </a:r>
            <a:r>
              <a:rPr lang="pt-BR" dirty="0" err="1" smtClean="0"/>
              <a:t>only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94130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 da persistência com AOF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arquivo gerado é normalmente maior que o RDB</a:t>
            </a:r>
          </a:p>
          <a:p>
            <a:r>
              <a:rPr lang="pt-BR" dirty="0" smtClean="0"/>
              <a:t>Pode ser mais lento de recuperar que o RDB</a:t>
            </a:r>
          </a:p>
          <a:p>
            <a:r>
              <a:rPr lang="pt-BR" dirty="0" smtClean="0"/>
              <a:t>Existe uma chance rara dos comandos recuperados não resultarem no mesmo conjunto de dados após o reinício da instância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50819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93808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Configurações do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90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Arquivos RDB podem (e devem) ser copiados para uma solução de backup</a:t>
            </a:r>
          </a:p>
          <a:p>
            <a:r>
              <a:rPr lang="pt-BR" dirty="0" smtClean="0"/>
              <a:t>Isto pode ser feito tranquilamente sem parar o servidor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85851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Recuperando 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Se o parâmetro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appendonly</a:t>
            </a:r>
            <a:r>
              <a:rPr lang="pt-BR" dirty="0" smtClean="0"/>
              <a:t> estiver como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pt-BR" dirty="0" smtClean="0"/>
              <a:t>:</a:t>
            </a:r>
          </a:p>
          <a:p>
            <a:pPr marL="917575" lvl="2" indent="-228600">
              <a:buFont typeface="+mj-lt"/>
              <a:buAutoNum type="arabicPeriod"/>
            </a:pPr>
            <a:r>
              <a:rPr lang="pt-BR" dirty="0" smtClean="0"/>
              <a:t>Parar o Redis</a:t>
            </a:r>
          </a:p>
          <a:p>
            <a:pPr marL="917575" lvl="2" indent="-228600">
              <a:buFont typeface="+mj-lt"/>
              <a:buAutoNum type="arabicPeriod"/>
            </a:pPr>
            <a:r>
              <a:rPr lang="en-US" dirty="0" err="1" smtClean="0"/>
              <a:t>Copiar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RDB backup para o </a:t>
            </a:r>
            <a:r>
              <a:rPr lang="en-US" dirty="0" err="1" smtClean="0"/>
              <a:t>diretório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do </a:t>
            </a:r>
            <a:r>
              <a:rPr lang="en-US" dirty="0" err="1" smtClean="0"/>
              <a:t>Redis</a:t>
            </a:r>
            <a:r>
              <a:rPr lang="en-US" dirty="0" smtClean="0"/>
              <a:t> (</a:t>
            </a:r>
            <a:r>
              <a:rPr lang="en-US" dirty="0" err="1" smtClean="0"/>
              <a:t>parâmetro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/>
              <a:t> no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r>
              <a:rPr lang="en-US" dirty="0" smtClean="0"/>
              <a:t>)</a:t>
            </a:r>
          </a:p>
          <a:p>
            <a:pPr marL="1260475" lvl="3" indent="-171450"/>
            <a:r>
              <a:rPr lang="en-US" dirty="0" err="1" smtClean="0"/>
              <a:t>Garantir</a:t>
            </a:r>
            <a:r>
              <a:rPr lang="en-US" dirty="0" smtClean="0"/>
              <a:t> que o 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 de backup é o </a:t>
            </a:r>
            <a:r>
              <a:rPr lang="en-US" dirty="0" err="1" smtClean="0"/>
              <a:t>mesmo</a:t>
            </a:r>
            <a:r>
              <a:rPr lang="en-US" dirty="0" smtClean="0"/>
              <a:t> do </a:t>
            </a:r>
            <a:r>
              <a:rPr lang="en-US" dirty="0" err="1" smtClean="0"/>
              <a:t>parâmetro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dbfilename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configuração</a:t>
            </a:r>
            <a:endParaRPr lang="en-US" dirty="0"/>
          </a:p>
          <a:p>
            <a:pPr marL="917575" lvl="2" indent="-228600">
              <a:buFont typeface="+mj-lt"/>
              <a:buAutoNum type="arabicPeriod"/>
            </a:pPr>
            <a:r>
              <a:rPr lang="en-US" dirty="0" err="1" smtClean="0"/>
              <a:t>Iniciar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endParaRPr lang="en-US" dirty="0" smtClean="0"/>
          </a:p>
          <a:p>
            <a:pPr marL="917575" lvl="2" indent="-228600">
              <a:buFont typeface="+mj-lt"/>
              <a:buAutoNum type="arabicPeriod"/>
            </a:pPr>
            <a:endParaRPr lang="pt-BR" dirty="0"/>
          </a:p>
          <a:p>
            <a:pPr marL="344487" indent="-285750"/>
            <a:r>
              <a:rPr lang="pt-BR" dirty="0" smtClean="0"/>
              <a:t>Se o parâmetro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appendonly</a:t>
            </a:r>
            <a:r>
              <a:rPr lang="pt-BR" dirty="0" smtClean="0"/>
              <a:t> estiver como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pt-BR" dirty="0" smtClean="0"/>
              <a:t>:</a:t>
            </a:r>
          </a:p>
          <a:p>
            <a:pPr marL="974725" lvl="2" indent="-285750">
              <a:buFont typeface="+mj-lt"/>
              <a:buAutoNum type="arabicPeriod"/>
            </a:pPr>
            <a:r>
              <a:rPr lang="pt-BR" dirty="0" smtClean="0"/>
              <a:t>Executar os passos 1 e 2 acima</a:t>
            </a:r>
          </a:p>
          <a:p>
            <a:pPr marL="974725" lvl="2" indent="-285750">
              <a:buFont typeface="+mj-lt"/>
              <a:buAutoNum type="arabicPeriod"/>
            </a:pPr>
            <a:r>
              <a:rPr lang="en-US" dirty="0" err="1" smtClean="0"/>
              <a:t>Mudar</a:t>
            </a:r>
            <a:r>
              <a:rPr lang="en-US" dirty="0" smtClean="0"/>
              <a:t> </a:t>
            </a:r>
            <a:r>
              <a:rPr lang="en-US" dirty="0" err="1" smtClean="0"/>
              <a:t>configuração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appendonly</a:t>
            </a:r>
            <a:r>
              <a:rPr lang="en-US" dirty="0" smtClean="0"/>
              <a:t> para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US" dirty="0" smtClean="0"/>
              <a:t> (</a:t>
            </a:r>
            <a:r>
              <a:rPr lang="en-US" dirty="0" err="1" smtClean="0"/>
              <a:t>senão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 err="1" smtClean="0"/>
              <a:t>irá</a:t>
            </a:r>
            <a:r>
              <a:rPr lang="en-US" dirty="0" smtClean="0"/>
              <a:t> ignorer o </a:t>
            </a:r>
            <a:r>
              <a:rPr lang="en-US" dirty="0" err="1" smtClean="0"/>
              <a:t>arquivo</a:t>
            </a:r>
            <a:r>
              <a:rPr lang="en-US" dirty="0" smtClean="0"/>
              <a:t> RDB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reiniciar</a:t>
            </a:r>
            <a:r>
              <a:rPr lang="en-US" dirty="0" smtClean="0"/>
              <a:t>)</a:t>
            </a:r>
            <a:endParaRPr lang="en-US" dirty="0"/>
          </a:p>
          <a:p>
            <a:pPr marL="974725" lvl="2" indent="-285750">
              <a:buFont typeface="+mj-lt"/>
              <a:buAutoNum type="arabicPeriod"/>
            </a:pPr>
            <a:r>
              <a:rPr lang="en-US" dirty="0" err="1" smtClean="0"/>
              <a:t>Iniciar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endParaRPr lang="en-US" dirty="0"/>
          </a:p>
          <a:p>
            <a:pPr marL="974725" lvl="2" indent="-285750">
              <a:buFont typeface="+mj-lt"/>
              <a:buAutoNum type="arabicPeriod"/>
            </a:pPr>
            <a:r>
              <a:rPr lang="en-US" dirty="0" err="1" smtClean="0"/>
              <a:t>Executuar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-cli BGREWRITEAOF </a:t>
            </a:r>
            <a:r>
              <a:rPr lang="en-US" dirty="0" smtClean="0"/>
              <a:t>para </a:t>
            </a:r>
            <a:r>
              <a:rPr lang="en-US" dirty="0" err="1" smtClean="0"/>
              <a:t>criar</a:t>
            </a:r>
            <a:r>
              <a:rPr lang="en-US" dirty="0" smtClean="0"/>
              <a:t> um novo </a:t>
            </a:r>
            <a:r>
              <a:rPr lang="en-US" dirty="0" err="1" smtClean="0"/>
              <a:t>arquivo</a:t>
            </a:r>
            <a:r>
              <a:rPr lang="en-US" dirty="0" smtClean="0"/>
              <a:t> append only</a:t>
            </a:r>
            <a:endParaRPr lang="en-US" dirty="0"/>
          </a:p>
          <a:p>
            <a:pPr marL="974725" lvl="2" indent="-285750">
              <a:buFont typeface="+mj-lt"/>
              <a:buAutoNum type="arabicPeriod"/>
            </a:pPr>
            <a:r>
              <a:rPr lang="en-US" dirty="0" err="1" smtClean="0"/>
              <a:t>Restaurar</a:t>
            </a:r>
            <a:r>
              <a:rPr lang="en-US" dirty="0" smtClean="0"/>
              <a:t> a </a:t>
            </a:r>
            <a:r>
              <a:rPr lang="en-US" dirty="0" err="1" smtClean="0"/>
              <a:t>configuração</a:t>
            </a:r>
            <a:r>
              <a:rPr lang="en-US" dirty="0" smtClean="0"/>
              <a:t> do </a:t>
            </a:r>
            <a:r>
              <a:rPr lang="en-US" dirty="0" err="1" smtClean="0"/>
              <a:t>redis</a:t>
            </a:r>
            <a:r>
              <a:rPr lang="en-US" dirty="0" smtClean="0"/>
              <a:t> para que o </a:t>
            </a:r>
            <a:r>
              <a:rPr lang="en-US" dirty="0" err="1" smtClean="0"/>
              <a:t>parâmetro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appendonly</a:t>
            </a:r>
            <a:r>
              <a:rPr lang="en-US" dirty="0" smtClean="0"/>
              <a:t> volte para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335793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Laboratório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62285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Laboratório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no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apropriado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Explorar </a:t>
            </a:r>
            <a:r>
              <a:rPr lang="pt-BR" dirty="0" smtClean="0"/>
              <a:t>as formas de persistência de dados e praticar recuperação de backups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57712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Intervalo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810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Monitoramento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35316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Monitoramento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Um grande número de plug-ins estão disponíveis:</a:t>
            </a:r>
          </a:p>
          <a:p>
            <a:pPr lvl="1"/>
            <a:r>
              <a:rPr lang="pt-BR" dirty="0" err="1" smtClean="0"/>
              <a:t>Nagios</a:t>
            </a:r>
            <a:r>
              <a:rPr lang="pt-BR" dirty="0" smtClean="0"/>
              <a:t> (check_redis.pl)</a:t>
            </a:r>
          </a:p>
          <a:p>
            <a:pPr lvl="1"/>
            <a:r>
              <a:rPr lang="pt-BR" dirty="0" smtClean="0"/>
              <a:t>New </a:t>
            </a:r>
            <a:r>
              <a:rPr lang="pt-BR" dirty="0" err="1" smtClean="0"/>
              <a:t>Relic</a:t>
            </a:r>
            <a:r>
              <a:rPr lang="pt-BR" dirty="0" smtClean="0"/>
              <a:t> (</a:t>
            </a:r>
            <a:r>
              <a:rPr lang="pt-BR" dirty="0" err="1" smtClean="0"/>
              <a:t>Meetme</a:t>
            </a:r>
            <a:r>
              <a:rPr lang="pt-BR" dirty="0" smtClean="0"/>
              <a:t> </a:t>
            </a:r>
            <a:r>
              <a:rPr lang="pt-BR" dirty="0" err="1" smtClean="0"/>
              <a:t>plugin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redis-</a:t>
            </a:r>
            <a:r>
              <a:rPr lang="pt-BR" dirty="0" err="1" smtClean="0"/>
              <a:t>stat</a:t>
            </a:r>
            <a:r>
              <a:rPr lang="pt-BR" dirty="0" smtClean="0"/>
              <a:t>, que oferece uma UI Web</a:t>
            </a:r>
          </a:p>
          <a:p>
            <a:pPr lvl="1"/>
            <a:endParaRPr lang="pt-BR" dirty="0"/>
          </a:p>
          <a:p>
            <a:pPr lvl="1"/>
            <a:endParaRPr lang="en-US" dirty="0"/>
          </a:p>
        </p:txBody>
      </p:sp>
      <p:pic>
        <p:nvPicPr>
          <p:cNvPr id="1026" name="Picture 2" descr="https://raw.githubusercontent.com/junegunn/redis-stat/master/screenshots/redis-stat-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887" y="397039"/>
            <a:ext cx="3815924" cy="435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529214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Recomendação de parâmetros a serem monitorados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connected_clients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used_memory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used_memory_peak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útil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em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conjunto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da anterior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pois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pode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ser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que a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memória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tenha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sido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liberada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pelo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Redis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mas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não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devolvida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ao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SO.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mem_fragmentation_ratio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se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estiver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alta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(&gt;1.5)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pode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indicar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swapping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rdb_last_bgsave_status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rdb_last_bgsave_time_sec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aof_last_bgrewrite_status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aof_last_rewrite_time_sec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rejected_connections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rejeitadas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devido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ao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limite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maxclients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connected_slaves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(se </a:t>
            </a:r>
            <a:r>
              <a:rPr lang="en-US" dirty="0" err="1" smtClean="0"/>
              <a:t>replicação</a:t>
            </a:r>
            <a:r>
              <a:rPr lang="en-US" dirty="0" smtClean="0"/>
              <a:t> </a:t>
            </a:r>
            <a:r>
              <a:rPr lang="en-US" dirty="0" err="1" smtClean="0"/>
              <a:t>estiver</a:t>
            </a:r>
            <a:r>
              <a:rPr lang="en-US" dirty="0" smtClean="0"/>
              <a:t> </a:t>
            </a:r>
            <a:r>
              <a:rPr lang="en-US" dirty="0" err="1" smtClean="0"/>
              <a:t>habilitada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42035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Recomendação de parâmetros a serem monitorados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Nos </a:t>
            </a:r>
            <a:r>
              <a:rPr lang="pt-BR" dirty="0" err="1" smtClean="0"/>
              <a:t>slaves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aster_link_status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aster_link_down_since_seconds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08075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comando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Utilizado mais para depuração do que monitoramento de produção</a:t>
            </a:r>
          </a:p>
          <a:p>
            <a:r>
              <a:rPr lang="pt-BR" dirty="0" smtClean="0"/>
              <a:t>Pode diminuir o </a:t>
            </a:r>
            <a:r>
              <a:rPr lang="pt-BR" dirty="0" err="1" smtClean="0"/>
              <a:t>throughput</a:t>
            </a:r>
            <a:r>
              <a:rPr lang="pt-BR" dirty="0" smtClean="0"/>
              <a:t> em mais de 50%</a:t>
            </a:r>
          </a:p>
          <a:p>
            <a:r>
              <a:rPr lang="pt-BR" dirty="0" smtClean="0"/>
              <a:t>Registra todos os comandos recebidos pelo servidor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713" y="2811463"/>
            <a:ext cx="3132137" cy="83099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127.0.0.1:6379&gt; set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teste 22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OK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127.0.0.1:6379&gt; get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teste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"22"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8075" y="3033713"/>
            <a:ext cx="5073650" cy="10156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127.0.0.1:6379&gt; monitor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OK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1399041356.117942 [0 127.0.0.1:48263] "set"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“teste"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"22"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1399041363.551535 [0 127.0.0.1:48263] "get"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“teste"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776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de hardware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Redis é (na maioria) single-</a:t>
            </a:r>
            <a:r>
              <a:rPr lang="pt-BR" dirty="0" err="1" smtClean="0"/>
              <a:t>threaded</a:t>
            </a:r>
            <a:endParaRPr lang="pt-BR" dirty="0" smtClean="0"/>
          </a:p>
          <a:p>
            <a:r>
              <a:rPr lang="pt-BR" dirty="0" smtClean="0"/>
              <a:t>Executar múltiplas instâncias em </a:t>
            </a:r>
            <a:r>
              <a:rPr lang="pt-BR" dirty="0" err="1" smtClean="0"/>
              <a:t>CPUs</a:t>
            </a:r>
            <a:r>
              <a:rPr lang="pt-BR" dirty="0" smtClean="0"/>
              <a:t> </a:t>
            </a:r>
            <a:r>
              <a:rPr lang="pt-BR" dirty="0" err="1" smtClean="0"/>
              <a:t>multi-core</a:t>
            </a:r>
            <a:r>
              <a:rPr lang="pt-BR" dirty="0" smtClean="0"/>
              <a:t> resultará em melhor utilização</a:t>
            </a:r>
          </a:p>
          <a:p>
            <a:r>
              <a:rPr lang="pt-BR" dirty="0" smtClean="0"/>
              <a:t>Porém é necessário garantir que existirá memória RAM suficiente!</a:t>
            </a:r>
          </a:p>
          <a:p>
            <a:r>
              <a:rPr lang="pt-BR" dirty="0" smtClean="0"/>
              <a:t>Executar múltiplas instâncias é preferível a ter muitos bancos de dados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26142"/>
      </p:ext>
    </p:extLst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Parêmetro</a:t>
            </a:r>
            <a:r>
              <a:rPr lang="pt-BR" dirty="0" smtClean="0"/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slowlog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slowlog</a:t>
            </a:r>
            <a:r>
              <a:rPr lang="en-US" dirty="0" smtClean="0"/>
              <a:t> é </a:t>
            </a:r>
            <a:r>
              <a:rPr lang="en-US" dirty="0" err="1" smtClean="0"/>
              <a:t>útil</a:t>
            </a:r>
            <a:r>
              <a:rPr lang="en-US" dirty="0" smtClean="0"/>
              <a:t> para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lentos</a:t>
            </a:r>
            <a:endParaRPr lang="en-US" dirty="0"/>
          </a:p>
          <a:p>
            <a:r>
              <a:rPr lang="en-US" dirty="0" smtClean="0"/>
              <a:t>Tem um </a:t>
            </a:r>
            <a:r>
              <a:rPr lang="en-US" dirty="0" err="1" smtClean="0"/>
              <a:t>impacto</a:t>
            </a:r>
            <a:r>
              <a:rPr lang="en-US" dirty="0" smtClean="0"/>
              <a:t> </a:t>
            </a:r>
            <a:r>
              <a:rPr lang="en-US" dirty="0" err="1" smtClean="0"/>
              <a:t>mínimo</a:t>
            </a:r>
            <a:r>
              <a:rPr lang="en-US" dirty="0" smtClean="0"/>
              <a:t> no </a:t>
            </a:r>
            <a:r>
              <a:rPr lang="en-US" dirty="0" err="1" smtClean="0"/>
              <a:t>desempenho</a:t>
            </a:r>
            <a:r>
              <a:rPr lang="en-US" dirty="0" smtClean="0"/>
              <a:t> da </a:t>
            </a:r>
            <a:r>
              <a:rPr lang="en-US" dirty="0" err="1" smtClean="0"/>
              <a:t>instância</a:t>
            </a:r>
            <a:endParaRPr lang="en-US" dirty="0"/>
          </a:p>
          <a:p>
            <a:r>
              <a:rPr lang="pt-BR" dirty="0" smtClean="0"/>
              <a:t>Seu uso em produção é aceitável</a:t>
            </a:r>
            <a:endParaRPr lang="en-US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Acumula</a:t>
            </a:r>
            <a:r>
              <a:rPr lang="en-US" dirty="0" smtClean="0"/>
              <a:t> o log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no </a:t>
            </a:r>
            <a:r>
              <a:rPr lang="en-US" dirty="0" err="1" smtClean="0"/>
              <a:t>máximo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tam_maximo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dirty="0" smtClean="0">
                <a:latin typeface="+mj-lt"/>
                <a:cs typeface="Courier New" panose="02070309020205020404" pitchFamily="49" charset="0"/>
              </a:rPr>
              <a:t>Comando para receber a lista de comandos lentos registrados:</a:t>
            </a:r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err="1" smtClean="0"/>
              <a:t>Requer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 smtClean="0"/>
              <a:t> do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-cli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5181" y="3378891"/>
            <a:ext cx="7815262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slowlog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get &lt;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num_linhas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181" y="2287383"/>
            <a:ext cx="7815262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onfig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slowlog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-log-slower-than &lt;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microssegundos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tam_maximo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5842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situações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501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com latência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Redis é normalmente utilizado em sistemas onde latência é uma característica chave</a:t>
            </a:r>
          </a:p>
          <a:p>
            <a:r>
              <a:rPr lang="pt-BR" dirty="0" smtClean="0"/>
              <a:t>Ele é um sistema </a:t>
            </a:r>
            <a:r>
              <a:rPr lang="pt-BR" i="1" dirty="0" smtClean="0"/>
              <a:t>in </a:t>
            </a:r>
            <a:r>
              <a:rPr lang="pt-BR" i="1" dirty="0" err="1" smtClean="0"/>
              <a:t>memory</a:t>
            </a:r>
            <a:r>
              <a:rPr lang="pt-BR" dirty="0" smtClean="0"/>
              <a:t> porém interage com o sistema operacional de certas maneiras (exemplo: ao persistir em disco)</a:t>
            </a:r>
          </a:p>
          <a:p>
            <a:r>
              <a:rPr lang="pt-BR" dirty="0" smtClean="0"/>
              <a:t>Alguns comandos executam em tempo constante ou logarítmico, mas alguns são O(N), o que pode causa picos de latência</a:t>
            </a:r>
          </a:p>
          <a:p>
            <a:r>
              <a:rPr lang="pt-BR" dirty="0" smtClean="0"/>
              <a:t>Por ser </a:t>
            </a:r>
            <a:r>
              <a:rPr lang="pt-BR" i="1" dirty="0" smtClean="0"/>
              <a:t>single </a:t>
            </a:r>
            <a:r>
              <a:rPr lang="pt-BR" i="1" dirty="0" err="1" smtClean="0"/>
              <a:t>threaded</a:t>
            </a:r>
            <a:r>
              <a:rPr lang="pt-BR" i="1" dirty="0" smtClean="0"/>
              <a:t>, </a:t>
            </a:r>
            <a:r>
              <a:rPr lang="pt-BR" dirty="0" smtClean="0"/>
              <a:t>o Redis pode ter problemas de latência ao ter que executar tarefas incrementais, como expiração de chaves, além de cumprir os comandos enviados pelos clientes</a:t>
            </a:r>
          </a:p>
          <a:p>
            <a:r>
              <a:rPr lang="pt-BR" dirty="0" smtClean="0"/>
              <a:t>Por este motivo, o Redis oferece um recurso de monitoramento de latência (</a:t>
            </a:r>
            <a:r>
              <a:rPr lang="pt-BR" b="1" dirty="0" err="1" smtClean="0"/>
              <a:t>Latency</a:t>
            </a:r>
            <a:r>
              <a:rPr lang="pt-BR" b="1" dirty="0" smtClean="0"/>
              <a:t> </a:t>
            </a:r>
            <a:r>
              <a:rPr lang="pt-BR" b="1" dirty="0" err="1" smtClean="0"/>
              <a:t>Monitoring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51168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Monitoramento de latência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Pode ser habilitada através do comando: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Por padrão este parâmetro é 0, significando que a monitoramento está desligado.</a:t>
            </a:r>
          </a:p>
          <a:p>
            <a:r>
              <a:rPr lang="pt-BR" dirty="0" smtClean="0"/>
              <a:t>Dados coletados pelo monitor pode ser recuperados através do comando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LATENCY</a:t>
            </a:r>
          </a:p>
          <a:p>
            <a:r>
              <a:rPr lang="pt-BR" dirty="0"/>
              <a:t>O </a:t>
            </a:r>
            <a:r>
              <a:rPr lang="pt-BR" dirty="0" smtClean="0"/>
              <a:t>sistema de monitoramento de latência recolhe dados de </a:t>
            </a:r>
            <a:r>
              <a:rPr lang="pt-BR" dirty="0"/>
              <a:t>diferentes eventos, </a:t>
            </a:r>
            <a:r>
              <a:rPr lang="pt-BR" dirty="0" smtClean="0"/>
              <a:t>como:</a:t>
            </a:r>
            <a:endParaRPr lang="pt-BR" dirty="0"/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dirty="0">
                <a:cs typeface="+mn-cs"/>
              </a:rPr>
              <a:t>: comandos que podem ter latência alta (O(n))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fast-command</a:t>
            </a:r>
            <a:r>
              <a:rPr lang="pt-BR" dirty="0">
                <a:cs typeface="+mn-cs"/>
              </a:rPr>
              <a:t>: comandos que normalmente não tem latência alta (O(1), O(log n))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pt-BR" dirty="0">
                <a:cs typeface="+mn-cs"/>
              </a:rPr>
              <a:t>: chamada a </a:t>
            </a:r>
            <a:r>
              <a:rPr lang="pt-BR" dirty="0" err="1">
                <a:cs typeface="+mn-cs"/>
              </a:rPr>
              <a:t>fork</a:t>
            </a:r>
            <a:r>
              <a:rPr lang="pt-BR" dirty="0">
                <a:cs typeface="+mn-cs"/>
              </a:rPr>
              <a:t>(2) (para persistência, por exemplo)</a:t>
            </a:r>
            <a:endParaRPr lang="en-US" dirty="0"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" y="1659586"/>
            <a:ext cx="7815262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onfig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latency-monitor-threshold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milissegundos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7967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comando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LATENCY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Possui alguns </a:t>
            </a:r>
            <a:r>
              <a:rPr lang="pt-BR" dirty="0" err="1" smtClean="0"/>
              <a:t>sub-comandos</a:t>
            </a:r>
            <a:r>
              <a:rPr lang="pt-BR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85607"/>
              </p:ext>
            </p:extLst>
          </p:nvPr>
        </p:nvGraphicFramePr>
        <p:xfrm>
          <a:off x="1202531" y="1687678"/>
          <a:ext cx="6096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tx2"/>
                          </a:solidFill>
                        </a:rPr>
                        <a:t>Sub-comando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tx2"/>
                          </a:solidFill>
                        </a:rPr>
                        <a:t>Semântica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LATEST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Retorna</a:t>
                      </a:r>
                      <a:r>
                        <a:rPr lang="pt-BR" sz="1200" baseline="0" dirty="0" smtClean="0"/>
                        <a:t> nome do último evento, </a:t>
                      </a:r>
                      <a:r>
                        <a:rPr lang="pt-BR" sz="1200" baseline="0" dirty="0" err="1" smtClean="0"/>
                        <a:t>timestamp</a:t>
                      </a:r>
                      <a:r>
                        <a:rPr lang="pt-BR" sz="1200" baseline="0" dirty="0" smtClean="0"/>
                        <a:t>, última latência e a maior latência já registrada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HISTORY</a:t>
                      </a:r>
                      <a:r>
                        <a:rPr lang="pt-BR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&lt;evento&gt;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Retorna até os últimos 160 elementos</a:t>
                      </a:r>
                      <a:r>
                        <a:rPr lang="pt-BR" sz="1200" baseline="0" dirty="0" smtClean="0"/>
                        <a:t> de um evento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RESET [&lt;evento&gt;]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Limpa os dados coletados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GRAPH &lt;evento&gt;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Desenha um gráfico</a:t>
                      </a:r>
                      <a:r>
                        <a:rPr lang="pt-BR" sz="1200" baseline="0" dirty="0" smtClean="0"/>
                        <a:t> em ASCII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DOCTOR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Retorna mais detalhes da</a:t>
                      </a:r>
                      <a:r>
                        <a:rPr lang="pt-BR" sz="1200" baseline="0" dirty="0" smtClean="0"/>
                        <a:t> série temporal e recomendações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1388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pontos sobre latência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Utilizar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slowlog</a:t>
            </a:r>
            <a:r>
              <a:rPr lang="pt-BR" dirty="0" smtClean="0"/>
              <a:t> para determinar os comandos com maior latência</a:t>
            </a:r>
          </a:p>
          <a:p>
            <a:r>
              <a:rPr lang="pt-BR" dirty="0" smtClean="0"/>
              <a:t>Medir latência com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redis-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latency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–h &lt;host&gt; –p &lt;porta&gt;</a:t>
            </a:r>
          </a:p>
          <a:p>
            <a:r>
              <a:rPr lang="pt-BR" dirty="0" smtClean="0"/>
              <a:t>Desabilitar </a:t>
            </a:r>
            <a:r>
              <a:rPr lang="pt-BR" dirty="0" err="1" smtClean="0"/>
              <a:t>transparent</a:t>
            </a:r>
            <a:r>
              <a:rPr lang="pt-BR" dirty="0" smtClean="0"/>
              <a:t> </a:t>
            </a:r>
            <a:r>
              <a:rPr lang="pt-BR" dirty="0" err="1" smtClean="0"/>
              <a:t>huge</a:t>
            </a:r>
            <a:r>
              <a:rPr lang="pt-BR" dirty="0" smtClean="0"/>
              <a:t> </a:t>
            </a:r>
            <a:r>
              <a:rPr lang="pt-BR" dirty="0" err="1" smtClean="0"/>
              <a:t>pages</a:t>
            </a:r>
            <a:r>
              <a:rPr lang="pt-BR" dirty="0" smtClean="0"/>
              <a:t> do Linux</a:t>
            </a:r>
          </a:p>
          <a:p>
            <a:r>
              <a:rPr lang="pt-BR" dirty="0" smtClean="0"/>
              <a:t>Medir latência intrínseca, especialmente se estiver usando </a:t>
            </a:r>
            <a:r>
              <a:rPr lang="pt-BR" dirty="0" err="1" smtClean="0"/>
              <a:t>VMs</a:t>
            </a:r>
            <a:r>
              <a:rPr lang="pt-BR" dirty="0" smtClean="0"/>
              <a:t>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redis-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intrinsic-latency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&lt;tempo&gt;</a:t>
            </a:r>
          </a:p>
          <a:p>
            <a:r>
              <a:rPr lang="pt-BR" dirty="0" smtClean="0"/>
              <a:t>Utilizar clientes que utilizem </a:t>
            </a:r>
            <a:r>
              <a:rPr lang="pt-BR" dirty="0" err="1" smtClean="0"/>
              <a:t>pipelining</a:t>
            </a:r>
            <a:r>
              <a:rPr lang="pt-BR" dirty="0" smtClean="0"/>
              <a:t>, diminuindo a quantidade de </a:t>
            </a:r>
            <a:r>
              <a:rPr lang="pt-BR" dirty="0" err="1" smtClean="0"/>
              <a:t>roundtrips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550813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 e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Latência também pode ser gerada pelo uso de swap, quando o SO move dados da memória para disco.</a:t>
            </a:r>
          </a:p>
          <a:p>
            <a:r>
              <a:rPr lang="pt-BR" dirty="0" smtClean="0"/>
              <a:t>Isto pode acontecer:</a:t>
            </a:r>
          </a:p>
          <a:p>
            <a:pPr lvl="1"/>
            <a:r>
              <a:rPr lang="pt-BR" dirty="0" smtClean="0"/>
              <a:t>Quando o Redis está tentando utilizar mais memória do que está disponível</a:t>
            </a:r>
          </a:p>
          <a:p>
            <a:pPr lvl="1"/>
            <a:r>
              <a:rPr lang="pt-BR" dirty="0" smtClean="0"/>
              <a:t>Quando a instância está inerte (sem acesso por clientes) – raro acontecer</a:t>
            </a:r>
          </a:p>
          <a:p>
            <a:pPr lvl="1"/>
            <a:r>
              <a:rPr lang="pt-BR" dirty="0" smtClean="0"/>
              <a:t>Escrita massiva, como </a:t>
            </a:r>
            <a:r>
              <a:rPr lang="pt-BR" dirty="0" err="1" smtClean="0"/>
              <a:t>dump</a:t>
            </a:r>
            <a:r>
              <a:rPr lang="pt-BR" dirty="0" smtClean="0"/>
              <a:t> para RDB ou AOF, pois gera pressão para aumentar o cache do sistema de arquivos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186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Investigando latência gerada por swapping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Redis&gt;</a:t>
            </a:r>
          </a:p>
          <a:p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smaps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'^(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Swap|Size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r>
              <a:rPr lang="pt-BR" dirty="0" smtClean="0"/>
              <a:t>Comparar tamanho do </a:t>
            </a:r>
            <a:r>
              <a:rPr lang="pt-BR" dirty="0" err="1" smtClean="0"/>
              <a:t>memory</a:t>
            </a:r>
            <a:r>
              <a:rPr lang="pt-BR" dirty="0" smtClean="0"/>
              <a:t> </a:t>
            </a:r>
            <a:r>
              <a:rPr lang="pt-BR" dirty="0" err="1" smtClean="0"/>
              <a:t>map</a:t>
            </a:r>
            <a:r>
              <a:rPr lang="pt-BR" dirty="0" smtClean="0"/>
              <a:t> com o quanto foi feito swap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mstat</a:t>
            </a:r>
            <a:r>
              <a:rPr lang="pt-BR" dirty="0" smtClean="0"/>
              <a:t> também pode ser utilizado (colunas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pt-BR" dirty="0" smtClean="0"/>
              <a:t> 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pt-BR" dirty="0" smtClean="0"/>
              <a:t>)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ostat</a:t>
            </a:r>
            <a:r>
              <a:rPr lang="pt-BR" dirty="0" smtClean="0"/>
              <a:t> pode ser utilizado para verificar a atividade de I/O no sistema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99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Carga massiva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Gerar e enviar comandos SET individuais por um cliente é oneroso</a:t>
            </a:r>
          </a:p>
          <a:p>
            <a:r>
              <a:rPr lang="pt-BR" dirty="0" smtClean="0"/>
              <a:t>Pode-se utilizar a opção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pipe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/>
              <a:t>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redis-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Eficiência ainda maior pode ser atingida gerando um arquivo com o protocolo Redis (RESP)</a:t>
            </a:r>
          </a:p>
          <a:p>
            <a:pPr lvl="1"/>
            <a:r>
              <a:rPr lang="pt-BR" dirty="0" smtClean="0"/>
              <a:t>Não faz </a:t>
            </a:r>
            <a:r>
              <a:rPr lang="pt-BR" dirty="0" err="1" smtClean="0"/>
              <a:t>parsing</a:t>
            </a:r>
            <a:r>
              <a:rPr lang="pt-BR" dirty="0" smtClean="0"/>
              <a:t>/controle dos comandos enviados, somente do número de respostas</a:t>
            </a:r>
          </a:p>
          <a:p>
            <a:pPr lvl="1"/>
            <a:r>
              <a:rPr lang="pt-BR" dirty="0" smtClean="0"/>
              <a:t>Ao final do envio do pacote no protocolo Redis, envia um ECHO e só retorna sucesso quando escuta a resposta para este ECHO.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1987132"/>
            <a:ext cx="7815262" cy="138499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insert.txt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N1 1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N2 2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X10 1200</a:t>
            </a:r>
          </a:p>
          <a:p>
            <a:pPr>
              <a:defRPr/>
            </a:pPr>
            <a:endParaRPr lang="en-US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cat insert.txt |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redis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-cli --pipe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2481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REdis</a:t>
            </a:r>
            <a:r>
              <a:rPr lang="pt-BR" dirty="0" smtClean="0"/>
              <a:t> </a:t>
            </a:r>
            <a:r>
              <a:rPr lang="pt-BR" dirty="0" err="1" smtClean="0"/>
              <a:t>Serialization</a:t>
            </a:r>
            <a:r>
              <a:rPr lang="pt-BR" dirty="0" smtClean="0"/>
              <a:t> </a:t>
            </a:r>
            <a:r>
              <a:rPr lang="pt-BR" dirty="0" err="1" smtClean="0"/>
              <a:t>Protocol</a:t>
            </a:r>
            <a:r>
              <a:rPr lang="pt-BR" dirty="0" smtClean="0"/>
              <a:t> (RESP)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71463" y="1277938"/>
            <a:ext cx="8410575" cy="3038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1pPr>
            <a:lvl2pPr marL="574675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–"/>
              <a:defRPr sz="1200" baseline="0">
                <a:solidFill>
                  <a:srgbClr val="000000"/>
                </a:solidFill>
                <a:latin typeface="+mn-lt"/>
                <a:ea typeface="Arial"/>
              </a:defRPr>
            </a:lvl2pPr>
            <a:lvl3pPr marL="858838" indent="-1698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›"/>
              <a:defRPr sz="1000" baseline="0">
                <a:solidFill>
                  <a:srgbClr val="000000"/>
                </a:solidFill>
                <a:latin typeface="+mn-lt"/>
                <a:ea typeface="Arial"/>
              </a:defRPr>
            </a:lvl3pPr>
            <a:lvl4pPr marL="1258888" indent="-23018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  <a:defRPr sz="1000" baseline="0">
                <a:solidFill>
                  <a:srgbClr val="000000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For Dell 300" pitchFamily="50" charset="0"/>
              <a:buChar char="–"/>
              <a:defRPr sz="1000">
                <a:solidFill>
                  <a:schemeClr val="bg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 err="1" smtClean="0">
                <a:latin typeface="Arial" pitchFamily="34" charset="0"/>
                <a:cs typeface="Arial" pitchFamily="34" charset="0"/>
              </a:rPr>
              <a:t>Exemplo</a:t>
            </a:r>
            <a:r>
              <a:rPr lang="en-US" kern="0" dirty="0" smtClean="0">
                <a:latin typeface="Arial" pitchFamily="34" charset="0"/>
                <a:cs typeface="Arial" pitchFamily="34" charset="0"/>
              </a:rPr>
              <a:t>:  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set key0 value0</a:t>
            </a:r>
          </a:p>
          <a:p>
            <a:pPr>
              <a:defRPr/>
            </a:pPr>
            <a:endParaRPr lang="en-US" kern="0" dirty="0" smtClean="0">
              <a:cs typeface="Courier New" pitchFamily="49" charset="0"/>
            </a:endParaRPr>
          </a:p>
          <a:p>
            <a:pPr>
              <a:defRPr/>
            </a:pPr>
            <a:endParaRPr lang="en-US" kern="0" dirty="0" smtClean="0">
              <a:cs typeface="Courier New" pitchFamily="49" charset="0"/>
            </a:endParaRPr>
          </a:p>
          <a:p>
            <a:pPr>
              <a:defRPr/>
            </a:pPr>
            <a:endParaRPr lang="en-US" kern="0" dirty="0" smtClean="0">
              <a:cs typeface="Courier New" pitchFamily="49" charset="0"/>
            </a:endParaRPr>
          </a:p>
          <a:p>
            <a:pPr>
              <a:defRPr/>
            </a:pPr>
            <a:endParaRPr lang="en-US" kern="0" dirty="0" smtClean="0">
              <a:cs typeface="Courier New" pitchFamily="49" charset="0"/>
            </a:endParaRPr>
          </a:p>
          <a:p>
            <a:pPr>
              <a:defRPr/>
            </a:pPr>
            <a:endParaRPr lang="en-US" kern="0" dirty="0" smtClean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7770" y="2355423"/>
            <a:ext cx="3262313" cy="160020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*3\r\n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$3\r\n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set\r\n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$4\r\n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key0\r\n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$6\r\n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value0\r\n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880281" y="2543515"/>
            <a:ext cx="1938207" cy="223838"/>
          </a:xfrm>
          <a:prstGeom prst="borderCallout1">
            <a:avLst>
              <a:gd name="adj1" fmla="val 38357"/>
              <a:gd name="adj2" fmla="val 100362"/>
              <a:gd name="adj3" fmla="val 6674"/>
              <a:gd name="adj4" fmla="val 136633"/>
            </a:avLst>
          </a:prstGeom>
          <a:solidFill>
            <a:schemeClr val="bg1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 err="1" smtClean="0">
                <a:solidFill>
                  <a:schemeClr val="bg2"/>
                </a:solidFill>
              </a:rPr>
              <a:t>Número</a:t>
            </a:r>
            <a:r>
              <a:rPr lang="en-US" sz="1200" dirty="0" smtClean="0">
                <a:solidFill>
                  <a:schemeClr val="bg2"/>
                </a:solidFill>
              </a:rPr>
              <a:t> de </a:t>
            </a:r>
            <a:r>
              <a:rPr lang="en-US" sz="1200" dirty="0" err="1" smtClean="0">
                <a:solidFill>
                  <a:schemeClr val="bg2"/>
                </a:solidFill>
              </a:rPr>
              <a:t>argumentos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341195" y="2872128"/>
            <a:ext cx="2406650" cy="223837"/>
          </a:xfrm>
          <a:prstGeom prst="borderCallout1">
            <a:avLst>
              <a:gd name="adj1" fmla="val 50123"/>
              <a:gd name="adj2" fmla="val 100155"/>
              <a:gd name="adj3" fmla="val -19046"/>
              <a:gd name="adj4" fmla="val 130635"/>
            </a:avLst>
          </a:prstGeom>
          <a:solidFill>
            <a:schemeClr val="bg1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 err="1" smtClean="0">
                <a:solidFill>
                  <a:schemeClr val="bg2"/>
                </a:solidFill>
              </a:rPr>
              <a:t>Tamanho</a:t>
            </a:r>
            <a:r>
              <a:rPr lang="en-US" sz="1200" dirty="0" smtClean="0">
                <a:solidFill>
                  <a:schemeClr val="bg2"/>
                </a:solidFill>
              </a:rPr>
              <a:t> do </a:t>
            </a:r>
            <a:r>
              <a:rPr lang="en-US" sz="1200" dirty="0" err="1" smtClean="0">
                <a:solidFill>
                  <a:schemeClr val="bg2"/>
                </a:solidFill>
              </a:rPr>
              <a:t>próximo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argumento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1599420" y="3201534"/>
            <a:ext cx="1157288" cy="223837"/>
          </a:xfrm>
          <a:prstGeom prst="borderCallout1">
            <a:avLst>
              <a:gd name="adj1" fmla="val 50122"/>
              <a:gd name="adj2" fmla="val 99630"/>
              <a:gd name="adj3" fmla="val -95342"/>
              <a:gd name="adj4" fmla="val 165470"/>
            </a:avLst>
          </a:prstGeom>
          <a:solidFill>
            <a:schemeClr val="bg1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 err="1" smtClean="0">
                <a:solidFill>
                  <a:schemeClr val="bg2"/>
                </a:solidFill>
              </a:rPr>
              <a:t>Comando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3022470" y="1923543"/>
            <a:ext cx="1657350" cy="223838"/>
          </a:xfrm>
          <a:prstGeom prst="borderCallout1">
            <a:avLst>
              <a:gd name="adj1" fmla="val 105024"/>
              <a:gd name="adj2" fmla="val 48188"/>
              <a:gd name="adj3" fmla="val 230148"/>
              <a:gd name="adj4" fmla="val 55456"/>
            </a:avLst>
          </a:prstGeom>
          <a:solidFill>
            <a:schemeClr val="bg1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 err="1" smtClean="0">
                <a:solidFill>
                  <a:schemeClr val="bg2"/>
                </a:solidFill>
              </a:rPr>
              <a:t>Termina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em</a:t>
            </a:r>
            <a:r>
              <a:rPr lang="en-US" sz="1200" dirty="0" smtClean="0">
                <a:solidFill>
                  <a:schemeClr val="bg2"/>
                </a:solidFill>
              </a:rPr>
              <a:t> CRLF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233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do sistema operacional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Aumentar o número de file </a:t>
            </a:r>
            <a:r>
              <a:rPr lang="pt-BR" dirty="0" err="1" smtClean="0"/>
              <a:t>descriptors</a:t>
            </a:r>
            <a:r>
              <a:rPr lang="pt-BR" dirty="0" smtClean="0"/>
              <a:t> para o número de </a:t>
            </a:r>
            <a:r>
              <a:rPr lang="pt-BR" dirty="0" err="1" smtClean="0"/>
              <a:t>max</a:t>
            </a:r>
            <a:r>
              <a:rPr lang="pt-BR" dirty="0" smtClean="0"/>
              <a:t> connections</a:t>
            </a:r>
          </a:p>
          <a:p>
            <a:r>
              <a:rPr lang="pt-BR" dirty="0" smtClean="0"/>
              <a:t>Número de processos varia de sistema operacional para sistema operacional</a:t>
            </a:r>
          </a:p>
          <a:p>
            <a:r>
              <a:rPr lang="pt-BR" dirty="0" smtClean="0"/>
              <a:t>No </a:t>
            </a:r>
            <a:r>
              <a:rPr lang="pt-BR" dirty="0" err="1" smtClean="0"/>
              <a:t>CentOS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No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sysctl.conf</a:t>
            </a:r>
            <a:r>
              <a:rPr lang="pt-BR" dirty="0" smtClean="0"/>
              <a:t>: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No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securitiy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limits.conf</a:t>
            </a:r>
            <a:r>
              <a:rPr lang="pt-BR" dirty="0" smtClean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118" y="3538822"/>
            <a:ext cx="7300913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	soft	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nofile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&lt;# connections&gt;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	hard	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nofile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&lt;# connections&gt;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1118" y="2538697"/>
            <a:ext cx="7300913" cy="27699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fs.file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-max = &lt;# connections&gt;</a:t>
            </a:r>
          </a:p>
        </p:txBody>
      </p:sp>
    </p:spTree>
    <p:extLst>
      <p:ext uri="{BB962C8B-B14F-4D97-AF65-F5344CB8AC3E}">
        <p14:creationId xmlns:p14="http://schemas.microsoft.com/office/powerpoint/2010/main" val="3163485653"/>
      </p:ext>
    </p:extLst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Índices secundários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Nativamente o Redis serve valores somente por uma chave</a:t>
            </a:r>
          </a:p>
          <a:p>
            <a:r>
              <a:rPr lang="pt-BR" dirty="0" smtClean="0"/>
              <a:t>Porém com algumas estruturas auxiliares é possível acessar dados de forma mais elaborada. Por exemplo:</a:t>
            </a:r>
          </a:p>
          <a:p>
            <a:pPr lvl="1"/>
            <a:r>
              <a:rPr lang="pt-BR" dirty="0" smtClean="0"/>
              <a:t>Utilizar </a:t>
            </a:r>
            <a:r>
              <a:rPr lang="pt-BR" dirty="0" err="1" smtClean="0"/>
              <a:t>Sorted</a:t>
            </a:r>
            <a:r>
              <a:rPr lang="pt-BR" dirty="0" smtClean="0"/>
              <a:t> Sets para criar índices numéricos</a:t>
            </a:r>
          </a:p>
          <a:p>
            <a:pPr lvl="1"/>
            <a:r>
              <a:rPr lang="pt-BR" dirty="0" smtClean="0"/>
              <a:t>Utilizar </a:t>
            </a:r>
            <a:r>
              <a:rPr lang="pt-BR" dirty="0" err="1" smtClean="0"/>
              <a:t>Sorted</a:t>
            </a:r>
            <a:r>
              <a:rPr lang="pt-BR" dirty="0" smtClean="0"/>
              <a:t> Sets utilizando ordem lexicográfica</a:t>
            </a:r>
          </a:p>
          <a:p>
            <a:pPr lvl="1"/>
            <a:r>
              <a:rPr lang="pt-BR" dirty="0" smtClean="0"/>
              <a:t>Utilizar Sets para índices randômicos</a:t>
            </a:r>
          </a:p>
          <a:p>
            <a:pPr lvl="1"/>
            <a:r>
              <a:rPr lang="pt-BR" dirty="0" smtClean="0"/>
              <a:t>Utilizar Listas para índices iterativos ou que consigam retornar os últimos N itens</a:t>
            </a:r>
          </a:p>
        </p:txBody>
      </p:sp>
    </p:spTree>
    <p:extLst>
      <p:ext uri="{BB962C8B-B14F-4D97-AF65-F5344CB8AC3E}">
        <p14:creationId xmlns:p14="http://schemas.microsoft.com/office/powerpoint/2010/main" val="27849917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Sorted</a:t>
            </a:r>
            <a:r>
              <a:rPr lang="pt-BR" dirty="0" smtClean="0"/>
              <a:t> Sets para índices numéricos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Baseado em ZADD e ZRANGEBYSCORE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Sorted</a:t>
            </a:r>
            <a:r>
              <a:rPr lang="pt-BR" dirty="0" smtClean="0"/>
              <a:t> Set auxiliar usa o campo numérico como score, e a chave primária como valor</a:t>
            </a:r>
          </a:p>
          <a:p>
            <a:r>
              <a:rPr lang="pt-BR" dirty="0" smtClean="0"/>
              <a:t>MULTI/EXEC podem ser utilizados para garantir que tanto a operação com a chave primária quanto a com o índice sejam executadas ou não.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2644053"/>
            <a:ext cx="7815262" cy="193899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MULTI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usuario:1 id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paulo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idade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38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ndice.idade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38 1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EXEC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MULTI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HMSET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usuario:2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id 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pedro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idade</a:t>
            </a: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22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indice.idade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38 1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EXEC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ZRANGEBYSCORE 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indice.idade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30 40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1) “1”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788695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Sorted</a:t>
            </a:r>
            <a:r>
              <a:rPr lang="pt-BR" dirty="0" smtClean="0"/>
              <a:t> Sets em ordem lexicográfica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Quando itens em um </a:t>
            </a:r>
            <a:r>
              <a:rPr lang="pt-BR" dirty="0" err="1" smtClean="0"/>
              <a:t>sorted</a:t>
            </a:r>
            <a:r>
              <a:rPr lang="pt-BR" dirty="0" smtClean="0"/>
              <a:t> set tem o mesmo score, eles são ordenados lexicograficamente pela </a:t>
            </a:r>
            <a:r>
              <a:rPr lang="pt-BR" dirty="0" err="1" smtClean="0"/>
              <a:t>string</a:t>
            </a:r>
            <a:r>
              <a:rPr lang="pt-BR" dirty="0" smtClean="0"/>
              <a:t> associada</a:t>
            </a:r>
          </a:p>
          <a:p>
            <a:r>
              <a:rPr lang="pt-BR" dirty="0" smtClean="0"/>
              <a:t>Equivale a uma estrutura de dados b-</a:t>
            </a:r>
            <a:r>
              <a:rPr lang="pt-BR" dirty="0" err="1" smtClean="0"/>
              <a:t>tree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3025" y="2214148"/>
            <a:ext cx="7815262" cy="286232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ndice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0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baaa</a:t>
            </a:r>
            <a:endParaRPr lang="pt-BR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 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aabb</a:t>
            </a:r>
            <a:endParaRPr lang="pt-BR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aaaa</a:t>
            </a:r>
            <a:endParaRPr lang="pt-BR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ZADD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 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bbbb</a:t>
            </a:r>
            <a:endParaRPr lang="pt-BR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ZRANGE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0 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-1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1) "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aaaa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2) "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aabb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3) "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baaa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4) "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bbbb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defRPr/>
            </a:pPr>
            <a:endParaRPr lang="pt-BR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ZRANGEBYLEX 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[a (b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"</a:t>
            </a:r>
            <a:r>
              <a:rPr lang="pt-BR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aaaa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2) "</a:t>
            </a:r>
            <a:r>
              <a:rPr lang="pt-BR" sz="12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aabb</a:t>
            </a:r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pt-BR" sz="12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23280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Sorted</a:t>
            </a:r>
            <a:r>
              <a:rPr lang="pt-BR" dirty="0" smtClean="0"/>
              <a:t> Sets em ordem lexicográfica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Índices compostos podem ser criados utilizando-se um demarcador seguro e </a:t>
            </a:r>
            <a:r>
              <a:rPr lang="pt-BR" dirty="0" err="1" smtClean="0"/>
              <a:t>left-padding</a:t>
            </a:r>
            <a:r>
              <a:rPr lang="pt-BR" dirty="0" smtClean="0"/>
              <a:t> para valores numéricos</a:t>
            </a:r>
          </a:p>
          <a:p>
            <a:r>
              <a:rPr lang="pt-BR" dirty="0" smtClean="0"/>
              <a:t> Um </a:t>
            </a:r>
            <a:r>
              <a:rPr lang="pt-BR" dirty="0" err="1" smtClean="0"/>
              <a:t>hash</a:t>
            </a:r>
            <a:r>
              <a:rPr lang="pt-BR" dirty="0" smtClean="0"/>
              <a:t> </a:t>
            </a:r>
            <a:r>
              <a:rPr lang="pt-BR" dirty="0" err="1" smtClean="0"/>
              <a:t>map</a:t>
            </a:r>
            <a:r>
              <a:rPr lang="pt-BR" dirty="0" smtClean="0"/>
              <a:t> pode ser criado no caso de chaves secundárias complexas, ligando a chave ao valor do índice. </a:t>
            </a:r>
          </a:p>
          <a:p>
            <a:pPr lvl="1"/>
            <a:r>
              <a:rPr lang="pt-BR" dirty="0" smtClean="0"/>
              <a:t>Para remover o índice antigo, acessar o valor pela chave  e utilizá-lo no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ZREM</a:t>
            </a:r>
            <a:r>
              <a:rPr lang="pt-BR" dirty="0" smtClean="0"/>
              <a:t> do índice.</a:t>
            </a:r>
          </a:p>
          <a:p>
            <a:r>
              <a:rPr lang="pt-BR" dirty="0" smtClean="0"/>
              <a:t>Pesquisa em grafos representados como um </a:t>
            </a:r>
            <a:r>
              <a:rPr lang="pt-BR" i="1" dirty="0" err="1" smtClean="0"/>
              <a:t>hexastore</a:t>
            </a:r>
            <a:r>
              <a:rPr lang="pt-BR" dirty="0" smtClean="0"/>
              <a:t> podem ser suportadas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96255"/>
      </p:ext>
    </p:extLst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Sets como índices randômicos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Adicionar os identificadores ou campo a ser indexado em um set</a:t>
            </a:r>
          </a:p>
          <a:p>
            <a:r>
              <a:rPr lang="pt-BR" dirty="0" smtClean="0"/>
              <a:t>Utilizar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SRANDMEMBER</a:t>
            </a:r>
            <a:r>
              <a:rPr lang="pt-BR" dirty="0" smtClean="0"/>
              <a:t> para retornar um número randômico de chaves</a:t>
            </a:r>
          </a:p>
          <a:p>
            <a:r>
              <a:rPr lang="pt-BR" dirty="0" smtClean="0"/>
              <a:t>Também é útil para checar a existência de uma chave sem acessar a estrutura de dados 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41088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Lists</a:t>
            </a:r>
            <a:r>
              <a:rPr lang="pt-BR" dirty="0" smtClean="0"/>
              <a:t> como índices iterativos e limitadores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Pode-se utilizar o comando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RPOPLPUSH </a:t>
            </a:r>
            <a:r>
              <a:rPr lang="en-US" dirty="0"/>
              <a:t>com a </a:t>
            </a:r>
            <a:r>
              <a:rPr lang="en-US" dirty="0" err="1"/>
              <a:t>origem</a:t>
            </a:r>
            <a:r>
              <a:rPr lang="en-US" dirty="0"/>
              <a:t> e </a:t>
            </a:r>
            <a:r>
              <a:rPr lang="en-US" dirty="0" err="1"/>
              <a:t>destino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para se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smtClean="0"/>
              <a:t>circular</a:t>
            </a:r>
          </a:p>
          <a:p>
            <a:r>
              <a:rPr lang="pt-BR" dirty="0" smtClean="0"/>
              <a:t>Com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LPUSH</a:t>
            </a:r>
            <a:r>
              <a:rPr lang="pt-BR" dirty="0" smtClean="0"/>
              <a:t> e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LTRIM</a:t>
            </a:r>
            <a:r>
              <a:rPr lang="pt-BR" dirty="0" smtClean="0"/>
              <a:t>, pode ser criada uma lista que contém apenas os identificadores dos N últimos itens de uma estrutura de dados maior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31054"/>
      </p:ext>
    </p:extLst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Logs do 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Configurado no arquivo </a:t>
            </a:r>
            <a:r>
              <a:rPr lang="pt-BR" dirty="0" err="1" smtClean="0"/>
              <a:t>redis.conf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ogfile</a:t>
            </a:r>
            <a:r>
              <a:rPr lang="pt-BR" dirty="0" smtClean="0"/>
              <a:t> especifica o nome do arquivo de log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loglevel</a:t>
            </a:r>
            <a:r>
              <a:rPr lang="pt-BR" dirty="0" smtClean="0"/>
              <a:t> pode ser um destes:</a:t>
            </a:r>
          </a:p>
          <a:p>
            <a:pPr lvl="2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ebug</a:t>
            </a:r>
            <a:r>
              <a:rPr lang="pt-BR" dirty="0" smtClean="0"/>
              <a:t> – para desenvolvimento e teste</a:t>
            </a:r>
          </a:p>
          <a:p>
            <a:pPr lvl="2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erbose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otice</a:t>
            </a:r>
            <a:r>
              <a:rPr lang="pt-BR" dirty="0" smtClean="0"/>
              <a:t> – indicado para produção</a:t>
            </a:r>
          </a:p>
          <a:p>
            <a:pPr lvl="2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arning</a:t>
            </a:r>
            <a:r>
              <a:rPr lang="pt-BR" dirty="0" smtClean="0"/>
              <a:t> – somente mensagens críticas são </a:t>
            </a:r>
            <a:r>
              <a:rPr lang="pt-BR" dirty="0" err="1" smtClean="0"/>
              <a:t>logadas</a:t>
            </a:r>
            <a:endParaRPr lang="pt-BR" dirty="0" smtClean="0"/>
          </a:p>
          <a:p>
            <a:pPr lvl="2"/>
            <a:endParaRPr lang="pt-BR" dirty="0"/>
          </a:p>
          <a:p>
            <a:pPr lvl="1"/>
            <a:r>
              <a:rPr lang="pt-BR" dirty="0" smtClean="0"/>
              <a:t>Também pode redirecionar para o </a:t>
            </a:r>
            <a:r>
              <a:rPr lang="pt-BR" dirty="0" err="1" smtClean="0"/>
              <a:t>syslog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31046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Notificações em Pub/Sub e monitoramento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Clientes podem se conectar a canais Pub/Sub para serem notificados de alterações nos dados mantidos pelo Redis</a:t>
            </a:r>
          </a:p>
          <a:p>
            <a:r>
              <a:rPr lang="pt-BR" dirty="0" smtClean="0"/>
              <a:t>São enviados dois tipos de notificação: </a:t>
            </a:r>
            <a:r>
              <a:rPr lang="pt-BR" dirty="0" err="1" smtClean="0"/>
              <a:t>key-space</a:t>
            </a:r>
            <a:r>
              <a:rPr lang="pt-BR" dirty="0" smtClean="0"/>
              <a:t> e </a:t>
            </a:r>
            <a:r>
              <a:rPr lang="pt-BR" dirty="0" err="1" smtClean="0"/>
              <a:t>key-event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o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/>
              <a:t>gera as seguintes notificações: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O canal </a:t>
            </a:r>
            <a:r>
              <a:rPr lang="pt-BR" dirty="0" err="1"/>
              <a:t>keyspace</a:t>
            </a:r>
            <a:r>
              <a:rPr lang="pt-BR" dirty="0"/>
              <a:t> recebe o nome do evento, e o canal </a:t>
            </a:r>
            <a:r>
              <a:rPr lang="pt-BR" dirty="0" err="1"/>
              <a:t>keyevent</a:t>
            </a:r>
            <a:r>
              <a:rPr lang="pt-BR" dirty="0"/>
              <a:t> recebe a chave.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" y="2412503"/>
            <a:ext cx="7815262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PUBLISH 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__keyspace@0__:mykey del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PUBLISH __keyevent@0__:del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mykey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65086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de notificações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No arquivo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r>
              <a:rPr lang="pt-BR" dirty="0" smtClean="0"/>
              <a:t>, utilizando o parâmetro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notify-keyspace-events</a:t>
            </a:r>
            <a:r>
              <a:rPr lang="pt-BR" dirty="0" smtClean="0"/>
              <a:t>, utilizando as seguintes opções:</a:t>
            </a:r>
          </a:p>
          <a:p>
            <a:pPr lvl="1"/>
            <a:r>
              <a:rPr lang="en-US" sz="1100" dirty="0"/>
              <a:t>K     </a:t>
            </a:r>
            <a:r>
              <a:rPr lang="en-US" sz="1100" dirty="0" err="1" smtClean="0"/>
              <a:t>Eventos</a:t>
            </a:r>
            <a:r>
              <a:rPr lang="en-US" sz="1100" dirty="0" smtClean="0"/>
              <a:t> no </a:t>
            </a:r>
            <a:r>
              <a:rPr lang="en-US" sz="1100" dirty="0" err="1" smtClean="0"/>
              <a:t>keyspace</a:t>
            </a:r>
            <a:r>
              <a:rPr lang="en-US" sz="1100" dirty="0" smtClean="0"/>
              <a:t>, </a:t>
            </a:r>
            <a:r>
              <a:rPr lang="en-US" sz="1100" dirty="0" err="1" smtClean="0"/>
              <a:t>publicados</a:t>
            </a:r>
            <a:r>
              <a:rPr lang="en-US" sz="1100" dirty="0" smtClean="0"/>
              <a:t> com o </a:t>
            </a:r>
            <a:r>
              <a:rPr lang="en-US" sz="1100" dirty="0" err="1" smtClean="0"/>
              <a:t>prefixo</a:t>
            </a:r>
            <a:r>
              <a:rPr lang="en-US" sz="1100" dirty="0" smtClean="0"/>
              <a:t> __</a:t>
            </a:r>
            <a:r>
              <a:rPr lang="en-US" sz="1100" dirty="0" err="1"/>
              <a:t>keyspace</a:t>
            </a:r>
            <a:r>
              <a:rPr lang="en-US" sz="1100" dirty="0"/>
              <a:t>@&lt;</a:t>
            </a:r>
            <a:r>
              <a:rPr lang="en-US" sz="1100" dirty="0" err="1"/>
              <a:t>db</a:t>
            </a:r>
            <a:r>
              <a:rPr lang="en-US" sz="1100" dirty="0" smtClean="0"/>
              <a:t>&gt;__.</a:t>
            </a:r>
            <a:endParaRPr lang="en-US" sz="1100" dirty="0"/>
          </a:p>
          <a:p>
            <a:pPr lvl="1"/>
            <a:r>
              <a:rPr lang="en-US" sz="1100" dirty="0"/>
              <a:t>E </a:t>
            </a:r>
            <a:r>
              <a:rPr lang="en-US" sz="1100" dirty="0" smtClean="0"/>
              <a:t>    </a:t>
            </a:r>
            <a:r>
              <a:rPr lang="en-US" sz="1100" dirty="0" err="1" smtClean="0"/>
              <a:t>Eventos</a:t>
            </a:r>
            <a:r>
              <a:rPr lang="en-US" sz="1100" dirty="0" smtClean="0"/>
              <a:t> no </a:t>
            </a:r>
            <a:r>
              <a:rPr lang="en-US" sz="1100" dirty="0" err="1" smtClean="0"/>
              <a:t>keyevents</a:t>
            </a:r>
            <a:r>
              <a:rPr lang="en-US" sz="1100" dirty="0" smtClean="0"/>
              <a:t>, </a:t>
            </a:r>
            <a:r>
              <a:rPr lang="en-US" sz="1100" dirty="0" err="1"/>
              <a:t>publicados</a:t>
            </a:r>
            <a:r>
              <a:rPr lang="en-US" sz="1100" dirty="0"/>
              <a:t> com o </a:t>
            </a:r>
            <a:r>
              <a:rPr lang="en-US" sz="1100" dirty="0" err="1"/>
              <a:t>prefixo</a:t>
            </a:r>
            <a:r>
              <a:rPr lang="en-US" sz="1100" dirty="0"/>
              <a:t> </a:t>
            </a:r>
            <a:r>
              <a:rPr lang="en-US" sz="1100" dirty="0" smtClean="0"/>
              <a:t>__</a:t>
            </a:r>
            <a:r>
              <a:rPr lang="en-US" sz="1100" dirty="0" err="1"/>
              <a:t>keyevent</a:t>
            </a:r>
            <a:r>
              <a:rPr lang="en-US" sz="1100" dirty="0"/>
              <a:t>@&lt;</a:t>
            </a:r>
            <a:r>
              <a:rPr lang="en-US" sz="1100" dirty="0" err="1"/>
              <a:t>db</a:t>
            </a:r>
            <a:r>
              <a:rPr lang="en-US" sz="1100" dirty="0" smtClean="0"/>
              <a:t>&gt;__.</a:t>
            </a:r>
            <a:endParaRPr lang="en-US" sz="1100" dirty="0"/>
          </a:p>
          <a:p>
            <a:pPr lvl="1"/>
            <a:r>
              <a:rPr lang="en-US" sz="1100" dirty="0"/>
              <a:t>g     </a:t>
            </a:r>
            <a:r>
              <a:rPr lang="en-US" sz="1100" dirty="0" err="1" smtClean="0"/>
              <a:t>Comandos</a:t>
            </a:r>
            <a:r>
              <a:rPr lang="en-US" sz="1100" dirty="0" smtClean="0"/>
              <a:t> </a:t>
            </a:r>
            <a:r>
              <a:rPr lang="en-US" sz="1100" dirty="0" err="1" smtClean="0"/>
              <a:t>genéricos</a:t>
            </a:r>
            <a:r>
              <a:rPr lang="en-US" sz="1100" dirty="0" smtClean="0"/>
              <a:t> </a:t>
            </a:r>
            <a:r>
              <a:rPr lang="en-US" sz="1100" dirty="0" err="1" smtClean="0"/>
              <a:t>como</a:t>
            </a:r>
            <a:r>
              <a:rPr lang="en-US" sz="1100" dirty="0" smtClean="0"/>
              <a:t> DEL</a:t>
            </a:r>
            <a:r>
              <a:rPr lang="en-US" sz="1100" dirty="0"/>
              <a:t>, EXPIRE, RENAME, ...</a:t>
            </a:r>
          </a:p>
          <a:p>
            <a:pPr lvl="1"/>
            <a:r>
              <a:rPr lang="en-US" sz="1100" dirty="0"/>
              <a:t>$     </a:t>
            </a:r>
            <a:r>
              <a:rPr lang="en-US" sz="1100" dirty="0" err="1" smtClean="0"/>
              <a:t>Comandos</a:t>
            </a:r>
            <a:r>
              <a:rPr lang="en-US" sz="1100" dirty="0" smtClean="0"/>
              <a:t> com Strings</a:t>
            </a:r>
            <a:endParaRPr lang="en-US" sz="1100" dirty="0"/>
          </a:p>
          <a:p>
            <a:pPr lvl="1"/>
            <a:r>
              <a:rPr lang="en-US" sz="1100" dirty="0"/>
              <a:t>l     </a:t>
            </a:r>
            <a:r>
              <a:rPr lang="en-US" sz="1100" dirty="0" smtClean="0"/>
              <a:t> </a:t>
            </a:r>
            <a:r>
              <a:rPr lang="en-US" sz="1100" dirty="0" err="1" smtClean="0"/>
              <a:t>Comandos</a:t>
            </a:r>
            <a:r>
              <a:rPr lang="en-US" sz="1100" dirty="0" smtClean="0"/>
              <a:t> com Lists</a:t>
            </a:r>
            <a:endParaRPr lang="en-US" sz="1100" dirty="0"/>
          </a:p>
          <a:p>
            <a:pPr lvl="1"/>
            <a:r>
              <a:rPr lang="en-US" sz="1100" dirty="0"/>
              <a:t>s     </a:t>
            </a:r>
            <a:r>
              <a:rPr lang="en-US" sz="1100" dirty="0" err="1" smtClean="0"/>
              <a:t>Comandos</a:t>
            </a:r>
            <a:r>
              <a:rPr lang="en-US" sz="1100" dirty="0" smtClean="0"/>
              <a:t> com Sets</a:t>
            </a:r>
            <a:endParaRPr lang="en-US" sz="1100" dirty="0"/>
          </a:p>
          <a:p>
            <a:pPr lvl="1"/>
            <a:r>
              <a:rPr lang="en-US" sz="1100" dirty="0"/>
              <a:t>h    </a:t>
            </a:r>
            <a:r>
              <a:rPr lang="en-US" sz="1100" dirty="0" smtClean="0"/>
              <a:t> </a:t>
            </a:r>
            <a:r>
              <a:rPr lang="en-US" sz="1100" dirty="0" err="1" smtClean="0"/>
              <a:t>Comandos</a:t>
            </a:r>
            <a:r>
              <a:rPr lang="en-US" sz="1100" dirty="0" smtClean="0"/>
              <a:t> com Hashes</a:t>
            </a:r>
            <a:endParaRPr lang="en-US" sz="1100" dirty="0"/>
          </a:p>
          <a:p>
            <a:pPr lvl="1"/>
            <a:r>
              <a:rPr lang="en-US" sz="1100" dirty="0"/>
              <a:t>z     </a:t>
            </a:r>
            <a:r>
              <a:rPr lang="en-US" sz="1100" dirty="0" err="1" smtClean="0"/>
              <a:t>Comandos</a:t>
            </a:r>
            <a:r>
              <a:rPr lang="en-US" sz="1100" dirty="0" smtClean="0"/>
              <a:t> com Sorted Sets</a:t>
            </a:r>
            <a:endParaRPr lang="en-US" sz="1100" dirty="0"/>
          </a:p>
          <a:p>
            <a:pPr lvl="1"/>
            <a:r>
              <a:rPr lang="en-US" sz="1100" dirty="0"/>
              <a:t>x     </a:t>
            </a:r>
            <a:r>
              <a:rPr lang="en-US" sz="1100" dirty="0" err="1" smtClean="0"/>
              <a:t>Eventos</a:t>
            </a:r>
            <a:r>
              <a:rPr lang="en-US" sz="1100" dirty="0" smtClean="0"/>
              <a:t> </a:t>
            </a:r>
            <a:r>
              <a:rPr lang="en-US" sz="1100" dirty="0" err="1" smtClean="0"/>
              <a:t>expirados</a:t>
            </a:r>
            <a:r>
              <a:rPr lang="en-US" sz="1100" dirty="0" smtClean="0"/>
              <a:t> (</a:t>
            </a:r>
            <a:r>
              <a:rPr lang="en-US" sz="1100" dirty="0" err="1" smtClean="0"/>
              <a:t>quando</a:t>
            </a:r>
            <a:r>
              <a:rPr lang="en-US" sz="1100" dirty="0" smtClean="0"/>
              <a:t> </a:t>
            </a:r>
            <a:r>
              <a:rPr lang="en-US" sz="1100" dirty="0" err="1" smtClean="0"/>
              <a:t>uma</a:t>
            </a:r>
            <a:r>
              <a:rPr lang="en-US" sz="1100" dirty="0" smtClean="0"/>
              <a:t> </a:t>
            </a:r>
            <a:r>
              <a:rPr lang="en-US" sz="1100" dirty="0" err="1" smtClean="0"/>
              <a:t>chave</a:t>
            </a:r>
            <a:r>
              <a:rPr lang="en-US" sz="1100" dirty="0" smtClean="0"/>
              <a:t> </a:t>
            </a:r>
            <a:r>
              <a:rPr lang="en-US" sz="1100" dirty="0" err="1" smtClean="0"/>
              <a:t>expira</a:t>
            </a:r>
            <a:r>
              <a:rPr lang="en-US" sz="1100" dirty="0" smtClean="0"/>
              <a:t>)</a:t>
            </a:r>
            <a:endParaRPr lang="en-US" sz="1100" dirty="0"/>
          </a:p>
          <a:p>
            <a:pPr lvl="1"/>
            <a:r>
              <a:rPr lang="en-US" sz="1100" dirty="0"/>
              <a:t>e     </a:t>
            </a:r>
            <a:r>
              <a:rPr lang="en-US" sz="1100" dirty="0" err="1" smtClean="0"/>
              <a:t>Eventos</a:t>
            </a:r>
            <a:r>
              <a:rPr lang="en-US" sz="1100" dirty="0" smtClean="0"/>
              <a:t> de </a:t>
            </a:r>
            <a:r>
              <a:rPr lang="en-US" sz="1100" dirty="0" err="1" smtClean="0"/>
              <a:t>expulsão</a:t>
            </a:r>
            <a:r>
              <a:rPr lang="en-US" sz="1100" dirty="0" smtClean="0"/>
              <a:t> (</a:t>
            </a:r>
            <a:r>
              <a:rPr lang="en-US" sz="1100" dirty="0" err="1" smtClean="0"/>
              <a:t>quando</a:t>
            </a:r>
            <a:r>
              <a:rPr lang="en-US" sz="1100" dirty="0" smtClean="0"/>
              <a:t> </a:t>
            </a:r>
            <a:r>
              <a:rPr lang="en-US" sz="1100" dirty="0" err="1" smtClean="0"/>
              <a:t>maxmemory</a:t>
            </a:r>
            <a:r>
              <a:rPr lang="en-US" sz="1100" dirty="0" smtClean="0"/>
              <a:t> é </a:t>
            </a:r>
            <a:r>
              <a:rPr lang="en-US" sz="1100" dirty="0" err="1" smtClean="0"/>
              <a:t>atingido</a:t>
            </a:r>
            <a:r>
              <a:rPr lang="en-US" sz="1100" dirty="0" smtClean="0"/>
              <a:t>)</a:t>
            </a:r>
            <a:endParaRPr lang="en-US" sz="1100" dirty="0"/>
          </a:p>
          <a:p>
            <a:pPr lvl="1"/>
            <a:r>
              <a:rPr lang="en-US" sz="1100" dirty="0"/>
              <a:t>A     Alias </a:t>
            </a:r>
            <a:r>
              <a:rPr lang="en-US" sz="1100" dirty="0" smtClean="0"/>
              <a:t>para as </a:t>
            </a:r>
            <a:r>
              <a:rPr lang="en-US" sz="1100" dirty="0" err="1" smtClean="0"/>
              <a:t>opções</a:t>
            </a:r>
            <a:r>
              <a:rPr lang="en-US" sz="1100" dirty="0" smtClean="0"/>
              <a:t> </a:t>
            </a:r>
            <a:r>
              <a:rPr lang="en-US" sz="1100" dirty="0" err="1"/>
              <a:t>g$lshzxe</a:t>
            </a:r>
            <a:r>
              <a:rPr lang="en-US" sz="1100" dirty="0"/>
              <a:t>, </a:t>
            </a:r>
            <a:r>
              <a:rPr lang="en-US" sz="1100" dirty="0" err="1" smtClean="0"/>
              <a:t>então</a:t>
            </a:r>
            <a:r>
              <a:rPr lang="en-US" sz="1100" dirty="0" smtClean="0"/>
              <a:t> “AKE” </a:t>
            </a:r>
            <a:r>
              <a:rPr lang="en-US" sz="1100" dirty="0" err="1" smtClean="0"/>
              <a:t>significa</a:t>
            </a:r>
            <a:r>
              <a:rPr lang="en-US" sz="1100" dirty="0" smtClean="0"/>
              <a:t> </a:t>
            </a:r>
            <a:r>
              <a:rPr lang="en-US" sz="1100" dirty="0" err="1" smtClean="0"/>
              <a:t>notificar</a:t>
            </a:r>
            <a:r>
              <a:rPr lang="en-US" sz="1100" dirty="0" smtClean="0"/>
              <a:t> </a:t>
            </a:r>
            <a:r>
              <a:rPr lang="en-US" sz="1100" dirty="0" err="1" smtClean="0"/>
              <a:t>sobre</a:t>
            </a:r>
            <a:r>
              <a:rPr lang="en-US" sz="1100" dirty="0" smtClean="0"/>
              <a:t> </a:t>
            </a:r>
            <a:r>
              <a:rPr lang="en-US" sz="1100" dirty="0" err="1" smtClean="0"/>
              <a:t>todos</a:t>
            </a:r>
            <a:r>
              <a:rPr lang="en-US" sz="1100" dirty="0" smtClean="0"/>
              <a:t> </a:t>
            </a:r>
            <a:r>
              <a:rPr lang="en-US" sz="1100" dirty="0" err="1" smtClean="0"/>
              <a:t>os</a:t>
            </a:r>
            <a:r>
              <a:rPr lang="en-US" sz="1100" dirty="0" smtClean="0"/>
              <a:t> </a:t>
            </a:r>
            <a:r>
              <a:rPr lang="en-US" sz="1100" dirty="0" err="1" smtClean="0"/>
              <a:t>eventos</a:t>
            </a:r>
            <a:r>
              <a:rPr lang="en-US" sz="11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85509"/>
      </p:ext>
    </p:extLst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Laboratório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34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de sistema operacional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vm.overcommit_memory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arquivo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sysctl.conf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Alocar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espaço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swap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memória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RAM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memória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duplicado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seguintes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urante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persistência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dos dados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 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intensiva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escrita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estiver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usando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replicação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o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salvamento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format RDB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serão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feitos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mesmo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 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persistência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estiver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desabilitada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Volumes EBS da EC2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evitados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oferecem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mau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desempenho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Forking no hypervisor Xen é lento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93851"/>
      </p:ext>
    </p:extLst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Laboratório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no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apropriado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Explorar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Experimentar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727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464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3 maneiras:</a:t>
            </a:r>
          </a:p>
          <a:p>
            <a:pPr lvl="1"/>
            <a:r>
              <a:rPr lang="pt-BR" dirty="0" smtClean="0"/>
              <a:t>Arquivo </a:t>
            </a:r>
            <a:r>
              <a:rPr lang="pt-BR" dirty="0" err="1" smtClean="0"/>
              <a:t>redis.conf</a:t>
            </a:r>
            <a:endParaRPr lang="pt-BR" dirty="0" smtClean="0"/>
          </a:p>
          <a:p>
            <a:pPr lvl="2"/>
            <a:r>
              <a:rPr lang="pt-BR" dirty="0" smtClean="0"/>
              <a:t>Pode ser especificado outro arquivo na linha de comando, por exemplo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redis-server redis-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dev.conf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Argumentos na linha de </a:t>
            </a:r>
            <a:r>
              <a:rPr lang="pt-BR" dirty="0" smtClean="0"/>
              <a:t>comando</a:t>
            </a:r>
          </a:p>
          <a:p>
            <a:pPr lvl="2"/>
            <a:r>
              <a:rPr lang="pt-BR" dirty="0" smtClean="0"/>
              <a:t>Por exemplo,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--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loglevel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--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slaveof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--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test-memory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Comandos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03870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de configuração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raiz</a:t>
            </a:r>
            <a:r>
              <a:rPr lang="en-US" dirty="0" smtClean="0"/>
              <a:t> da </a:t>
            </a:r>
            <a:r>
              <a:rPr lang="en-US" dirty="0" err="1" smtClean="0"/>
              <a:t>instalação</a:t>
            </a:r>
            <a:endParaRPr lang="en-US" dirty="0"/>
          </a:p>
          <a:p>
            <a:r>
              <a:rPr lang="en-US" dirty="0" smtClean="0"/>
              <a:t>Um </a:t>
            </a:r>
            <a:r>
              <a:rPr lang="en-US" dirty="0" err="1" smtClean="0"/>
              <a:t>exemplo</a:t>
            </a:r>
            <a:r>
              <a:rPr lang="en-US" dirty="0" smtClean="0"/>
              <a:t> auto-</a:t>
            </a:r>
            <a:r>
              <a:rPr lang="en-US" dirty="0" err="1" smtClean="0"/>
              <a:t>documentado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Formato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configuração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argumento1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[&lt;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argumento2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&gt;…&lt;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r>
              <a:rPr lang="pt-BR" dirty="0" smtClean="0"/>
              <a:t>Por exemplo: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slaveof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127.0.0.1 6380</a:t>
            </a:r>
          </a:p>
          <a:p>
            <a:r>
              <a:rPr lang="en-US" dirty="0" smtClean="0"/>
              <a:t>Strings com </a:t>
            </a:r>
            <a:r>
              <a:rPr lang="en-US" dirty="0" err="1" smtClean="0"/>
              <a:t>espaços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encapsuladas</a:t>
            </a:r>
            <a:r>
              <a:rPr lang="en-US" dirty="0" smtClean="0"/>
              <a:t> com </a:t>
            </a:r>
            <a:r>
              <a:rPr lang="en-US" dirty="0" err="1" smtClean="0"/>
              <a:t>aspas</a:t>
            </a:r>
            <a:r>
              <a:rPr lang="en-US" dirty="0" smtClean="0"/>
              <a:t> </a:t>
            </a:r>
            <a:r>
              <a:rPr lang="en-US" dirty="0" err="1" smtClean="0"/>
              <a:t>duplas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masterauth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secreta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93127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na linha de comando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Útil durante desenvolvimento e testes</a:t>
            </a:r>
          </a:p>
          <a:p>
            <a:r>
              <a:rPr lang="pt-BR" dirty="0" smtClean="0"/>
              <a:t>Sobrescreve configurações do arquivo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/>
              <a:t>Formato: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redis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-server --&lt;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configuração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argumento1&gt;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[--&lt;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configuração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argumento2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&gt;…]</a:t>
            </a:r>
          </a:p>
          <a:p>
            <a:pPr marL="285750" indent="-342900">
              <a:defRPr/>
            </a:pPr>
            <a:r>
              <a:rPr lang="pt-BR" dirty="0"/>
              <a:t>Por exemplo:</a:t>
            </a:r>
            <a:endParaRPr lang="en-US" dirty="0"/>
          </a:p>
          <a:p>
            <a:pPr marL="457200" lvl="1" indent="0">
              <a:buNone/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redis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-server --port 6380 --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slaveof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127.0.0.1 6379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46635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_ex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DellEMC_external_template</Template>
  <TotalTime>2465</TotalTime>
  <Words>2923</Words>
  <Application>Microsoft Office PowerPoint</Application>
  <PresentationFormat>On-screen Show (16:9)</PresentationFormat>
  <Paragraphs>484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Arial Black</vt:lpstr>
      <vt:lpstr>Courier New</vt:lpstr>
      <vt:lpstr>Museo For Dell 300</vt:lpstr>
      <vt:lpstr>Museo Sans For Dell</vt:lpstr>
      <vt:lpstr>Wingdings</vt:lpstr>
      <vt:lpstr>DellEMC_external_template</vt:lpstr>
      <vt:lpstr>Administração do Redis</vt:lpstr>
      <vt:lpstr>Objetivos da seção</vt:lpstr>
      <vt:lpstr>Configurações do Redis</vt:lpstr>
      <vt:lpstr>Configuração de hardware</vt:lpstr>
      <vt:lpstr>Configurações do sistema operacional</vt:lpstr>
      <vt:lpstr>Configurações de sistema operacional (cont.)</vt:lpstr>
      <vt:lpstr>Configuração do Redis</vt:lpstr>
      <vt:lpstr>Arquivo de configuração</vt:lpstr>
      <vt:lpstr>Configuração na linha de comando</vt:lpstr>
      <vt:lpstr>Configuração utilizando comandos Redis</vt:lpstr>
      <vt:lpstr>Configuração utilizando comandos</vt:lpstr>
      <vt:lpstr>Incluindo arquivos de configuração</vt:lpstr>
      <vt:lpstr>Atualização do Redis</vt:lpstr>
      <vt:lpstr>Atualizações</vt:lpstr>
      <vt:lpstr>Atualizações (cont.)</vt:lpstr>
      <vt:lpstr>Atualizações (cont.)</vt:lpstr>
      <vt:lpstr>Atualizações (cont.)</vt:lpstr>
      <vt:lpstr>Atualizações (cont.)</vt:lpstr>
      <vt:lpstr>Opções de persistência no Redis</vt:lpstr>
      <vt:lpstr>Persistência</vt:lpstr>
      <vt:lpstr>Mecanismo de snapshots</vt:lpstr>
      <vt:lpstr>Mecanismo de snapshots</vt:lpstr>
      <vt:lpstr>Vantagens da persistência por snapshots</vt:lpstr>
      <vt:lpstr>Desvantagens da persistência por snapshots</vt:lpstr>
      <vt:lpstr>Mecanismo de persistência com AOF</vt:lpstr>
      <vt:lpstr>Mecanismo de persistência com AOF</vt:lpstr>
      <vt:lpstr>Vantagens da persistência com AOF</vt:lpstr>
      <vt:lpstr>Desvantagens da persistência com AOF</vt:lpstr>
      <vt:lpstr>Backups</vt:lpstr>
      <vt:lpstr>Backups</vt:lpstr>
      <vt:lpstr>Recuperando backups</vt:lpstr>
      <vt:lpstr>Laboratório</vt:lpstr>
      <vt:lpstr>Laboratório</vt:lpstr>
      <vt:lpstr>Intervalo</vt:lpstr>
      <vt:lpstr>Monitoramento</vt:lpstr>
      <vt:lpstr>Monitoramento</vt:lpstr>
      <vt:lpstr>Recomendação de parâmetros a serem monitorados</vt:lpstr>
      <vt:lpstr>Recomendação de parâmetros a serem monitorados</vt:lpstr>
      <vt:lpstr>O comando MONITOR</vt:lpstr>
      <vt:lpstr>Parêmetro slowlog</vt:lpstr>
      <vt:lpstr>Análise de situações</vt:lpstr>
      <vt:lpstr>Problemas com latência</vt:lpstr>
      <vt:lpstr>Monitoramento de latência</vt:lpstr>
      <vt:lpstr>O comando LATENCY</vt:lpstr>
      <vt:lpstr>Outros pontos sobre latência</vt:lpstr>
      <vt:lpstr>Memória e swap</vt:lpstr>
      <vt:lpstr>Investigando latência gerada por swapping</vt:lpstr>
      <vt:lpstr>Carga massiva de dados</vt:lpstr>
      <vt:lpstr>REdis Serialization Protocol (RESP)</vt:lpstr>
      <vt:lpstr>Índices secundários</vt:lpstr>
      <vt:lpstr>Sorted Sets para índices numéricos</vt:lpstr>
      <vt:lpstr>Sorted Sets em ordem lexicográfica</vt:lpstr>
      <vt:lpstr>Sorted Sets em ordem lexicográfica (cont.)</vt:lpstr>
      <vt:lpstr>Sets como índices randômicos</vt:lpstr>
      <vt:lpstr>Lists como índices iterativos e limitadores</vt:lpstr>
      <vt:lpstr>Logs do Redis</vt:lpstr>
      <vt:lpstr>Notificações em Pub/Sub e monitoramento</vt:lpstr>
      <vt:lpstr>Configuração de notificações</vt:lpstr>
      <vt:lpstr>Laboratório</vt:lpstr>
      <vt:lpstr>Laboratório</vt:lpstr>
      <vt:lpstr>PowerPoint Presentation</vt:lpstr>
    </vt:vector>
  </TitlesOfParts>
  <Company>EMC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NOSQL e Redis</dc:title>
  <dc:creator>EMC</dc:creator>
  <cp:keywords>Internal Use</cp:keywords>
  <cp:lastModifiedBy>Spadotto, Douglas</cp:lastModifiedBy>
  <cp:revision>353</cp:revision>
  <cp:lastPrinted>2014-02-14T16:26:12Z</cp:lastPrinted>
  <dcterms:created xsi:type="dcterms:W3CDTF">2017-05-26T13:21:56Z</dcterms:created>
  <dcterms:modified xsi:type="dcterms:W3CDTF">2017-07-04T01:44:33Z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