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76"/>
  </p:notesMasterIdLst>
  <p:handoutMasterIdLst>
    <p:handoutMasterId r:id="rId77"/>
  </p:handoutMasterIdLst>
  <p:sldIdLst>
    <p:sldId id="281" r:id="rId5"/>
    <p:sldId id="293" r:id="rId6"/>
    <p:sldId id="292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03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45" r:id="rId30"/>
    <p:sldId id="346" r:id="rId31"/>
    <p:sldId id="347" r:id="rId32"/>
    <p:sldId id="349" r:id="rId33"/>
    <p:sldId id="350" r:id="rId34"/>
    <p:sldId id="351" r:id="rId35"/>
    <p:sldId id="325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2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27" r:id="rId52"/>
    <p:sldId id="344" r:id="rId53"/>
    <p:sldId id="328" r:id="rId54"/>
    <p:sldId id="296" r:id="rId55"/>
    <p:sldId id="359" r:id="rId56"/>
    <p:sldId id="291" r:id="rId57"/>
    <p:sldId id="352" r:id="rId58"/>
    <p:sldId id="353" r:id="rId59"/>
    <p:sldId id="354" r:id="rId60"/>
    <p:sldId id="355" r:id="rId61"/>
    <p:sldId id="356" r:id="rId62"/>
    <p:sldId id="357" r:id="rId63"/>
    <p:sldId id="360" r:id="rId64"/>
    <p:sldId id="358" r:id="rId65"/>
    <p:sldId id="361" r:id="rId66"/>
    <p:sldId id="362" r:id="rId67"/>
    <p:sldId id="363" r:id="rId68"/>
    <p:sldId id="364" r:id="rId69"/>
    <p:sldId id="367" r:id="rId70"/>
    <p:sldId id="368" r:id="rId71"/>
    <p:sldId id="371" r:id="rId72"/>
    <p:sldId id="370" r:id="rId73"/>
    <p:sldId id="369" r:id="rId74"/>
    <p:sldId id="329" r:id="rId75"/>
  </p:sldIdLst>
  <p:sldSz cx="9144000" cy="5143500" type="screen16x9"/>
  <p:notesSz cx="7010400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4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946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1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5/30/2017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5/30/2017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  <p:sldLayoutId id="2147484445" r:id="rId25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17.xml"/><Relationship Id="rId7" Type="http://schemas.openxmlformats.org/officeDocument/2006/relationships/slide" Target="slide5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0.xml"/><Relationship Id="rId5" Type="http://schemas.openxmlformats.org/officeDocument/2006/relationships/slide" Target="slide32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/key-value+store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hyperlink" Target="http://blog.gopivotal.com/pivotal-people/22-billion-served-julien-genestoux-of-superfeedr" TargetMode="External"/><Relationship Id="rId26" Type="http://schemas.openxmlformats.org/officeDocument/2006/relationships/image" Target="../media/image35.png"/><Relationship Id="rId3" Type="http://schemas.openxmlformats.org/officeDocument/2006/relationships/image" Target="../media/image16.png"/><Relationship Id="rId21" Type="http://schemas.openxmlformats.org/officeDocument/2006/relationships/image" Target="../media/image31.png"/><Relationship Id="rId34" Type="http://schemas.openxmlformats.org/officeDocument/2006/relationships/image" Target="../media/image3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5" Type="http://schemas.openxmlformats.org/officeDocument/2006/relationships/image" Target="../media/image34.png"/><Relationship Id="rId33" Type="http://schemas.openxmlformats.org/officeDocument/2006/relationships/hyperlink" Target="https://bitbucket.org/" TargetMode="External"/><Relationship Id="rId2" Type="http://schemas.openxmlformats.org/officeDocument/2006/relationships/image" Target="../media/image15.png"/><Relationship Id="rId16" Type="http://schemas.openxmlformats.org/officeDocument/2006/relationships/hyperlink" Target="http://www.godaddy.com/" TargetMode="External"/><Relationship Id="rId20" Type="http://schemas.openxmlformats.org/officeDocument/2006/relationships/image" Target="../media/image30.png"/><Relationship Id="rId29" Type="http://schemas.openxmlformats.org/officeDocument/2006/relationships/hyperlink" Target="http://www.flite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gineering.pinterest.com/post/55272557617/building-a-follower-model-from-scratch" TargetMode="External"/><Relationship Id="rId11" Type="http://schemas.openxmlformats.org/officeDocument/2006/relationships/image" Target="../media/image23.png"/><Relationship Id="rId24" Type="http://schemas.openxmlformats.org/officeDocument/2006/relationships/image" Target="../media/image33.png"/><Relationship Id="rId32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hyperlink" Target="http://www.simwood.com/" TargetMode="External"/><Relationship Id="rId28" Type="http://schemas.openxmlformats.org/officeDocument/2006/relationships/image" Target="../media/image36.png"/><Relationship Id="rId36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31" Type="http://schemas.openxmlformats.org/officeDocument/2006/relationships/hyperlink" Target="http://www.taringa.net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hyperlink" Target="http://www.3scale.net/" TargetMode="External"/><Relationship Id="rId30" Type="http://schemas.openxmlformats.org/officeDocument/2006/relationships/image" Target="../media/image37.png"/><Relationship Id="rId35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msopentech.com/opentech-projects/redis/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4" TargetMode="External"/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OpenTech/redis/releases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/INFO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Introdução a NoSQL </a:t>
            </a:r>
            <a:r>
              <a:rPr lang="pt-BR" dirty="0"/>
              <a:t>e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</a:t>
            </a:r>
            <a:r>
              <a:rPr lang="pt-BR" dirty="0" smtClean="0"/>
              <a:t>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a abstração é correta, os modelos relacionais normalizados atendem um largo espectro de casos de uso.</a:t>
            </a:r>
          </a:p>
          <a:p>
            <a:r>
              <a:rPr lang="pt-BR" dirty="0"/>
              <a:t>Entretanto, sempre há uma realização física associada à abstração.</a:t>
            </a:r>
          </a:p>
          <a:p>
            <a:pPr lvl="1"/>
            <a:r>
              <a:rPr lang="pt-BR" dirty="0"/>
              <a:t>Estruturas em grafos são exemplos de abstrações em que o modelo relacional gera realizações físicas pouco eficientes.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77" y="1222939"/>
            <a:ext cx="4038600" cy="308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2102" y="4314824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85000"/>
                  </a:schemeClr>
                </a:solidFill>
              </a:rPr>
              <a:t>Fonte: NeoTechnology</a:t>
            </a:r>
          </a:p>
        </p:txBody>
      </p:sp>
    </p:spTree>
    <p:extLst>
      <p:ext uri="{BB962C8B-B14F-4D97-AF65-F5344CB8AC3E}">
        <p14:creationId xmlns:p14="http://schemas.microsoft.com/office/powerpoint/2010/main" val="4163683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As implementações dos bancos relacionais exigem técnicas para abordar diferentes aspectos da realização física.</a:t>
            </a:r>
          </a:p>
          <a:p>
            <a:pPr lvl="1"/>
            <a:r>
              <a:rPr lang="pt-BR" dirty="0"/>
              <a:t>Criação de índices</a:t>
            </a:r>
          </a:p>
          <a:p>
            <a:pPr lvl="1"/>
            <a:r>
              <a:rPr lang="pt-BR" dirty="0"/>
              <a:t>Particionamento das tabelas</a:t>
            </a:r>
          </a:p>
          <a:p>
            <a:pPr lvl="1"/>
            <a:r>
              <a:rPr lang="pt-BR" dirty="0"/>
              <a:t>Adição de hints</a:t>
            </a:r>
          </a:p>
          <a:p>
            <a:pPr lvl="1"/>
            <a:r>
              <a:rPr lang="pt-BR" dirty="0"/>
              <a:t>Configurações e geração de estatísticas para o otimizador</a:t>
            </a:r>
          </a:p>
          <a:p>
            <a:pPr lvl="1"/>
            <a:r>
              <a:rPr lang="pt-BR" dirty="0"/>
              <a:t>Desnormalização</a:t>
            </a:r>
          </a:p>
          <a:p>
            <a:pPr lvl="1"/>
            <a:r>
              <a:rPr lang="pt-BR" dirty="0"/>
              <a:t>Introdução de uma camada de cache</a:t>
            </a:r>
          </a:p>
          <a:p>
            <a:pPr lvl="1"/>
            <a:r>
              <a:rPr lang="pt-BR" dirty="0"/>
              <a:t>Sharding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60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03832" y="971550"/>
            <a:ext cx="5784554" cy="1055132"/>
          </a:xfrm>
          <a:prstGeom prst="rect">
            <a:avLst/>
          </a:prstGeom>
          <a:solidFill>
            <a:schemeClr val="tx2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pt-BR" dirty="0" smtClean="0"/>
              <a:t>cache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86466"/>
              </p:ext>
            </p:extLst>
          </p:nvPr>
        </p:nvGraphicFramePr>
        <p:xfrm>
          <a:off x="1676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65346"/>
              </p:ext>
            </p:extLst>
          </p:nvPr>
        </p:nvGraphicFramePr>
        <p:xfrm>
          <a:off x="5867400" y="22669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276600" y="3028950"/>
            <a:ext cx="2590800" cy="304800"/>
            <a:chOff x="3352800" y="2266950"/>
            <a:chExt cx="2590800" cy="30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rot="19800000">
            <a:off x="4233222" y="2950518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 rot="19800000">
            <a:off x="1175191" y="2695604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9800000">
            <a:off x="7042591" y="2629490"/>
            <a:ext cx="891591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índices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71883" y="3574018"/>
            <a:ext cx="185980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particionamento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2168" y="2495550"/>
            <a:ext cx="2100255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hints/otimizadores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20700000">
            <a:off x="1441277" y="947406"/>
            <a:ext cx="1076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Consistência?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5181600" y="1610168"/>
            <a:ext cx="6096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624" y="1395896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12" y="1385541"/>
            <a:ext cx="1637774" cy="46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09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bancos relacionais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99338"/>
              </p:ext>
            </p:extLst>
          </p:nvPr>
        </p:nvGraphicFramePr>
        <p:xfrm>
          <a:off x="1676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21573"/>
              </p:ext>
            </p:extLst>
          </p:nvPr>
        </p:nvGraphicFramePr>
        <p:xfrm>
          <a:off x="5867400" y="30099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276600" y="3771900"/>
            <a:ext cx="2590800" cy="304800"/>
            <a:chOff x="3352800" y="2266950"/>
            <a:chExt cx="2590800" cy="3048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46394"/>
              </p:ext>
            </p:extLst>
          </p:nvPr>
        </p:nvGraphicFramePr>
        <p:xfrm>
          <a:off x="1676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6401"/>
              </p:ext>
            </p:extLst>
          </p:nvPr>
        </p:nvGraphicFramePr>
        <p:xfrm>
          <a:off x="5867400" y="95250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76600" y="1714500"/>
            <a:ext cx="2590800" cy="304800"/>
            <a:chOff x="3352800" y="2266950"/>
            <a:chExt cx="25908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16200000">
            <a:off x="-670734" y="2764794"/>
            <a:ext cx="3886200" cy="26161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srgbClr val="FF0000"/>
                </a:solidFill>
              </a:rPr>
              <a:t>sharding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Explosion 1 34"/>
          <p:cNvSpPr/>
          <p:nvPr/>
        </p:nvSpPr>
        <p:spPr>
          <a:xfrm>
            <a:off x="2915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36" name="Explosion 1 35"/>
          <p:cNvSpPr/>
          <p:nvPr/>
        </p:nvSpPr>
        <p:spPr>
          <a:xfrm>
            <a:off x="2994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7" name="Explosion 1 36"/>
          <p:cNvSpPr/>
          <p:nvPr/>
        </p:nvSpPr>
        <p:spPr>
          <a:xfrm>
            <a:off x="7185270" y="4352452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b="1" dirty="0" smtClean="0">
                <a:solidFill>
                  <a:schemeClr val="tx2"/>
                </a:solidFill>
              </a:rPr>
              <a:t>Ímpar</a:t>
            </a:r>
            <a:endParaRPr lang="en-US" sz="900" b="1" dirty="0">
              <a:solidFill>
                <a:schemeClr val="tx2"/>
              </a:solidFill>
            </a:endParaRPr>
          </a:p>
        </p:txBody>
      </p:sp>
      <p:sp>
        <p:nvSpPr>
          <p:cNvPr id="38" name="Explosion 1 37"/>
          <p:cNvSpPr/>
          <p:nvPr/>
        </p:nvSpPr>
        <p:spPr>
          <a:xfrm>
            <a:off x="7106334" y="630018"/>
            <a:ext cx="7620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100" b="1" dirty="0" smtClean="0">
                <a:solidFill>
                  <a:schemeClr val="tx2"/>
                </a:solidFill>
              </a:rPr>
              <a:t>Par</a:t>
            </a:r>
            <a:endParaRPr lang="en-US" sz="1100" b="1" dirty="0">
              <a:solidFill>
                <a:schemeClr val="tx2"/>
              </a:solidFill>
            </a:endParaRPr>
          </a:p>
        </p:txBody>
      </p:sp>
      <p:cxnSp>
        <p:nvCxnSpPr>
          <p:cNvPr id="39" name="Straight Connector 38"/>
          <p:cNvCxnSpPr>
            <a:stCxn id="22" idx="3"/>
          </p:cNvCxnSpPr>
          <p:nvPr/>
        </p:nvCxnSpPr>
        <p:spPr>
          <a:xfrm flipV="1">
            <a:off x="3276600" y="1866900"/>
            <a:ext cx="2438400" cy="2067560"/>
          </a:xfrm>
          <a:prstGeom prst="line">
            <a:avLst/>
          </a:prstGeom>
          <a:ln w="28575">
            <a:solidFill>
              <a:srgbClr val="50A7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34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relacionais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Essencialmente, essas técnicas estão associadas a questões de </a:t>
            </a:r>
            <a:r>
              <a:rPr lang="pt-BR" b="1" dirty="0"/>
              <a:t>desempenho</a:t>
            </a:r>
            <a:r>
              <a:rPr lang="pt-BR" dirty="0"/>
              <a:t> e </a:t>
            </a:r>
            <a:r>
              <a:rPr lang="pt-BR" b="1" dirty="0"/>
              <a:t>escalabilidade</a:t>
            </a:r>
            <a:r>
              <a:rPr lang="pt-BR" dirty="0"/>
              <a:t>.</a:t>
            </a:r>
          </a:p>
          <a:p>
            <a:r>
              <a:rPr lang="pt-BR" b="1" dirty="0"/>
              <a:t>Algumas preservam a abstração</a:t>
            </a:r>
            <a:r>
              <a:rPr lang="pt-BR" dirty="0"/>
              <a:t>, sendo fatores de implementação ou configuração operacional.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pt-BR" b="1" dirty="0"/>
              <a:t>Outras afetam a própria abstração</a:t>
            </a:r>
            <a:r>
              <a:rPr lang="pt-BR" dirty="0"/>
              <a:t>, exigindo alterações no modelo lógico.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Porém, em todos os casos, as técnicas tratam de </a:t>
            </a:r>
            <a:r>
              <a:rPr lang="pt-BR" b="1" dirty="0">
                <a:solidFill>
                  <a:schemeClr val="bg1"/>
                </a:solidFill>
              </a:rPr>
              <a:t>otimizações na representação física </a:t>
            </a:r>
            <a:r>
              <a:rPr lang="pt-BR" dirty="0">
                <a:solidFill>
                  <a:schemeClr val="bg1"/>
                </a:solidFill>
              </a:rPr>
              <a:t>dos dados </a:t>
            </a:r>
            <a:r>
              <a:rPr lang="pt-BR" b="1" dirty="0">
                <a:solidFill>
                  <a:schemeClr val="bg1"/>
                </a:solidFill>
              </a:rPr>
              <a:t>para atender a determinados padrões de acesso.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503" y="2378386"/>
            <a:ext cx="2305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Índices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Hints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Estatísticas/Otimizador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Denormalização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Sharding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763942" y="2236375"/>
            <a:ext cx="213506" cy="175432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4038631" y="2916994"/>
            <a:ext cx="432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+mn-lt"/>
                <a:ea typeface="Arial"/>
              </a:rPr>
              <a:t>Técnicas para abordar questões de escalabilidade.</a:t>
            </a:r>
            <a:endParaRPr lang="en-US" sz="1400" dirty="0">
              <a:solidFill>
                <a:srgbClr val="000000"/>
              </a:solidFill>
              <a:latin typeface="+mn-lt"/>
              <a:ea typeface="Arial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3144486" y="308064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3144486" y="3293352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3144486" y="3522498"/>
            <a:ext cx="157882" cy="169092"/>
          </a:xfrm>
          <a:prstGeom prst="star5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495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para o </a:t>
            </a:r>
            <a:r>
              <a:rPr lang="en-US" dirty="0" err="1" smtClean="0"/>
              <a:t>emprego</a:t>
            </a:r>
            <a:r>
              <a:rPr lang="en-US" dirty="0" smtClean="0"/>
              <a:t> de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1463" y="1055718"/>
            <a:ext cx="7958137" cy="3192461"/>
          </a:xfrm>
        </p:spPr>
        <p:txBody>
          <a:bodyPr/>
          <a:lstStyle/>
          <a:p>
            <a:r>
              <a:rPr lang="en-US" dirty="0" smtClean="0"/>
              <a:t>Principal </a:t>
            </a:r>
            <a:r>
              <a:rPr lang="en-US" dirty="0" err="1" smtClean="0"/>
              <a:t>motivação</a:t>
            </a:r>
            <a:r>
              <a:rPr lang="en-US" dirty="0" smtClean="0"/>
              <a:t>: </a:t>
            </a:r>
            <a:r>
              <a:rPr lang="en-US" b="1" dirty="0" err="1" smtClean="0"/>
              <a:t>escalabilidade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7034" y="539430"/>
            <a:ext cx="1364473" cy="206045"/>
          </a:xfrm>
          <a:prstGeom prst="rect">
            <a:avLst/>
          </a:prstGeom>
          <a:solidFill>
            <a:srgbClr val="95B3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column family stores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7033" y="849673"/>
            <a:ext cx="1364473" cy="206045"/>
          </a:xfrm>
          <a:prstGeom prst="rect">
            <a:avLst/>
          </a:prstGeom>
          <a:solidFill>
            <a:srgbClr val="E6B8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document stores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0710" y="1159917"/>
            <a:ext cx="1364473" cy="206045"/>
          </a:xfrm>
          <a:prstGeom prst="rect">
            <a:avLst/>
          </a:prstGeom>
          <a:solidFill>
            <a:srgbClr val="C4D79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key-value stores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6808"/>
              </p:ext>
            </p:extLst>
          </p:nvPr>
        </p:nvGraphicFramePr>
        <p:xfrm>
          <a:off x="499959" y="1512084"/>
          <a:ext cx="7482950" cy="3407751"/>
        </p:xfrm>
        <a:graphic>
          <a:graphicData uri="http://schemas.openxmlformats.org/drawingml/2006/table">
            <a:tbl>
              <a:tblPr/>
              <a:tblGrid>
                <a:gridCol w="382416"/>
                <a:gridCol w="940536"/>
                <a:gridCol w="475436"/>
                <a:gridCol w="475436"/>
                <a:gridCol w="599463"/>
                <a:gridCol w="837181"/>
                <a:gridCol w="847517"/>
                <a:gridCol w="640805"/>
                <a:gridCol w="423758"/>
                <a:gridCol w="640805"/>
                <a:gridCol w="640805"/>
                <a:gridCol w="578792"/>
              </a:tblGrid>
              <a:tr h="315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Paper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Scale to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</a:t>
                      </a:r>
                      <a:b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Secondary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Joins/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Analytics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Integrity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Constraints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Language/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Algebra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label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RDBMS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memcached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MapReduce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CouchDB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BigTable (Hbase)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MongoDB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Dynamo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Cassandra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Voldemort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Riak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EC,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key-val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Dremel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Megastore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entity groups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Tenzing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Spark/Shark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Spanner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Accumulo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compat. w/MR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ext. record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nosql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6276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Impala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12700" cap="flat" cmpd="sng" algn="ctr">
                      <a:solidFill>
                        <a:schemeClr val="tx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tables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-like</a:t>
                      </a:r>
                    </a:p>
                  </a:txBody>
                  <a:tcPr marL="10336" marR="10336" marT="10336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02486" y="1420938"/>
            <a:ext cx="513117" cy="35589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0290" y="4897278"/>
            <a:ext cx="56772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Fonte: Rick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Cattel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</a:rPr>
              <a:t>em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“Scalable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SQL and NoSQL Data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</a:rPr>
              <a:t>Stores” SIGMOD </a:t>
            </a:r>
            <a:r>
              <a:rPr lang="en-US" sz="1000" i="1" dirty="0">
                <a:solidFill>
                  <a:schemeClr val="tx2">
                    <a:lumMod val="75000"/>
                  </a:schemeClr>
                </a:solidFill>
              </a:rPr>
              <a:t>Record, 2010</a:t>
            </a:r>
          </a:p>
        </p:txBody>
      </p:sp>
    </p:spTree>
    <p:extLst>
      <p:ext uri="{BB962C8B-B14F-4D97-AF65-F5344CB8AC3E}">
        <p14:creationId xmlns:p14="http://schemas.microsoft.com/office/powerpoint/2010/main" val="3127847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Modelos relacionais normalizados são altamente flexíveis e capazes de representar uma larga gama de abstrações.</a:t>
            </a:r>
          </a:p>
          <a:p>
            <a:r>
              <a:rPr lang="pt-BR" dirty="0"/>
              <a:t>A modelagem relacional possibilita o atendimento a diferentes consultas, uma vez que a realização física é quase sempre próxima à abstração pura.</a:t>
            </a:r>
          </a:p>
          <a:p>
            <a:r>
              <a:rPr lang="pt-BR" dirty="0"/>
              <a:t>Existem diferentes técnicas para escalabilidade. Algumas afetam a própria abstração. Todas estão associadas ao padrão de acesso ao dado.</a:t>
            </a:r>
          </a:p>
          <a:p>
            <a:r>
              <a:rPr lang="pt-BR" dirty="0"/>
              <a:t>A principal motivação para o NoSQL é a escalabilidade.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9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r>
              <a:rPr lang="en-US" dirty="0" smtClean="0"/>
              <a:t> de </a:t>
            </a:r>
            <a:r>
              <a:rPr lang="en-US" dirty="0" err="1" smtClean="0"/>
              <a:t>bancos</a:t>
            </a:r>
            <a:r>
              <a:rPr lang="en-US" dirty="0" smtClean="0"/>
              <a:t>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4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sucintamente o que são sistemas NoSQL</a:t>
            </a:r>
          </a:p>
          <a:p>
            <a:r>
              <a:rPr lang="pt-BR" dirty="0"/>
              <a:t>Comparar o modelo de escalabilidade vertical vs. horizontal</a:t>
            </a:r>
          </a:p>
          <a:p>
            <a:r>
              <a:rPr lang="pt-BR" dirty="0"/>
              <a:t>Discutir escalabilidade e desempenho vs. semânticas ACID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27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Classe de sistema de banco de dados</a:t>
            </a:r>
          </a:p>
          <a:p>
            <a:r>
              <a:rPr lang="pt-BR" dirty="0"/>
              <a:t>NoSQL = “Not Only SQL”</a:t>
            </a:r>
          </a:p>
          <a:p>
            <a:r>
              <a:rPr lang="pt-BR" dirty="0"/>
              <a:t>Arquiteturas distribuídas e tolerantes a falhas</a:t>
            </a:r>
          </a:p>
          <a:p>
            <a:r>
              <a:rPr lang="pt-BR" dirty="0"/>
              <a:t>Altamente escaláveis</a:t>
            </a:r>
          </a:p>
          <a:p>
            <a:r>
              <a:rPr lang="pt-BR" dirty="0"/>
              <a:t>Joins são indesejados ou não suportados	</a:t>
            </a:r>
          </a:p>
          <a:p>
            <a:r>
              <a:rPr lang="pt-BR" dirty="0"/>
              <a:t>Flexibilidade de schema</a:t>
            </a:r>
          </a:p>
          <a:p>
            <a:r>
              <a:rPr lang="pt-BR" dirty="0"/>
              <a:t>Interface de consulta pode ser de baixo nível</a:t>
            </a:r>
          </a:p>
          <a:p>
            <a:r>
              <a:rPr lang="pt-BR" dirty="0"/>
              <a:t>Complementa (não substitui) bancos relacionais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81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pt-BR" dirty="0" smtClean="0"/>
              <a:t>Neste dia teremos </a:t>
            </a:r>
            <a:r>
              <a:rPr lang="pt-BR" dirty="0"/>
              <a:t>uma visão introdutória aos bancos de dados NoSQL e </a:t>
            </a:r>
            <a:r>
              <a:rPr lang="pt-BR" dirty="0" smtClean="0"/>
              <a:t>iniciaremos </a:t>
            </a:r>
            <a:r>
              <a:rPr lang="pt-BR" dirty="0"/>
              <a:t>a exposição ao Redis. Após as sessões, você terá recebido informações sobre:</a:t>
            </a:r>
          </a:p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Características gerais de soluções NoSQL;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A motivação para o emprego desta tecnologia;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Possíveis casos de uso;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Diferentes implementações e estilos de armazenamento;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Motivação e implementação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Tipos de aplicações utilizando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Modos de instalação do Redis</a:t>
            </a:r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/>
              <a:t>Joins: </a:t>
            </a:r>
            <a:r>
              <a:rPr lang="pt-BR" dirty="0"/>
              <a:t>Não triviais em sistemas distribuídos.</a:t>
            </a:r>
          </a:p>
          <a:p>
            <a:r>
              <a:rPr lang="pt-BR" dirty="0"/>
              <a:t>Podem exigir grandes trocas de dados, comprometendo o desempenho geral.</a:t>
            </a:r>
          </a:p>
          <a:p>
            <a:r>
              <a:rPr lang="pt-BR" dirty="0"/>
              <a:t>Exigem modelos rígidos e integridade completa dos dados.</a:t>
            </a:r>
          </a:p>
          <a:p>
            <a:r>
              <a:rPr lang="pt-BR" dirty="0"/>
              <a:t>A inexistência de joins favorece a flexibilização dos schemas, pois não é mais estritamente necessário associar o modelo lógico a ele.</a:t>
            </a:r>
          </a:p>
          <a:p>
            <a:pPr lvl="1"/>
            <a:r>
              <a:rPr lang="pt-BR" b="1" dirty="0"/>
              <a:t>Motivação adicional: </a:t>
            </a:r>
            <a:r>
              <a:rPr lang="pt-BR" dirty="0"/>
              <a:t>Flexibilidade de schema.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8" name="Picture 2" descr="http://gpdb.docs.pivotal.io/4330/graphics/slice_p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152525"/>
            <a:ext cx="3868719" cy="31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12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4706583" cy="313267"/>
          </a:xfrm>
        </p:spPr>
        <p:txBody>
          <a:bodyPr/>
          <a:lstStyle/>
          <a:p>
            <a:r>
              <a:rPr lang="en-US" dirty="0" err="1" smtClean="0"/>
              <a:t>Escalabilidade</a:t>
            </a:r>
            <a:r>
              <a:rPr lang="en-US" dirty="0" smtClean="0"/>
              <a:t> Vertical vs. </a:t>
            </a:r>
            <a:r>
              <a:rPr lang="en-US" dirty="0" err="1" smtClean="0"/>
              <a:t>Escalabilidade</a:t>
            </a:r>
            <a:r>
              <a:rPr lang="en-US" dirty="0" smtClean="0"/>
              <a:t> Horizontal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Bancos relacionais são escalados </a:t>
            </a:r>
            <a:r>
              <a:rPr lang="pt-BR" b="1" dirty="0"/>
              <a:t>verticalmente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Adiciona-se poder de processamento</a:t>
            </a:r>
          </a:p>
          <a:p>
            <a:pPr>
              <a:spcBef>
                <a:spcPts val="600"/>
              </a:spcBef>
            </a:pPr>
            <a:r>
              <a:rPr lang="pt-BR" dirty="0"/>
              <a:t>Movimentação de dados centralizada em um único ponto</a:t>
            </a:r>
          </a:p>
          <a:p>
            <a:pPr>
              <a:spcBef>
                <a:spcPts val="600"/>
              </a:spcBef>
            </a:pPr>
            <a:r>
              <a:rPr lang="pt-BR" dirty="0"/>
              <a:t>Limite é atingido </a:t>
            </a:r>
            <a:r>
              <a:rPr lang="pt-BR" dirty="0" smtClean="0"/>
              <a:t>rapidamente</a:t>
            </a:r>
          </a:p>
          <a:p>
            <a:pPr>
              <a:spcBef>
                <a:spcPts val="600"/>
              </a:spcBef>
            </a:pPr>
            <a:endParaRPr lang="pt-BR" dirty="0" smtClean="0"/>
          </a:p>
          <a:p>
            <a:pPr>
              <a:spcBef>
                <a:spcPts val="600"/>
              </a:spcBef>
            </a:pPr>
            <a:endParaRPr lang="pt-BR" dirty="0"/>
          </a:p>
          <a:p>
            <a:pPr>
              <a:spcBef>
                <a:spcPts val="600"/>
              </a:spcBef>
            </a:pPr>
            <a:r>
              <a:rPr lang="pt-BR" dirty="0" smtClean="0"/>
              <a:t>Bancos </a:t>
            </a:r>
            <a:r>
              <a:rPr lang="pt-BR" dirty="0"/>
              <a:t>NoSQL escalam </a:t>
            </a:r>
            <a:r>
              <a:rPr lang="pt-BR" b="1" dirty="0"/>
              <a:t>horizontalmente</a:t>
            </a:r>
            <a:r>
              <a:rPr lang="pt-BR" dirty="0"/>
              <a:t>.</a:t>
            </a:r>
          </a:p>
          <a:p>
            <a:pPr>
              <a:spcBef>
                <a:spcPts val="600"/>
              </a:spcBef>
            </a:pPr>
            <a:r>
              <a:rPr lang="pt-BR" dirty="0"/>
              <a:t>Adicionam-se mais componentes ao cluster</a:t>
            </a:r>
          </a:p>
          <a:p>
            <a:pPr>
              <a:spcBef>
                <a:spcPts val="600"/>
              </a:spcBef>
            </a:pPr>
            <a:r>
              <a:rPr lang="pt-BR" dirty="0"/>
              <a:t>Grande capacidade de crescimento</a:t>
            </a:r>
          </a:p>
          <a:p>
            <a:pPr>
              <a:spcBef>
                <a:spcPts val="600"/>
              </a:spcBef>
            </a:pPr>
            <a:r>
              <a:rPr lang="pt-BR" dirty="0"/>
              <a:t>Melhor tratamento de picos de trafégo</a:t>
            </a:r>
          </a:p>
          <a:p>
            <a:pPr>
              <a:spcBef>
                <a:spcPts val="600"/>
              </a:spcBef>
            </a:pPr>
            <a:r>
              <a:rPr lang="pt-BR" dirty="0"/>
              <a:t>Cloud – Capacidade sob </a:t>
            </a:r>
            <a:r>
              <a:rPr lang="pt-BR" dirty="0" smtClean="0"/>
              <a:t>demanda</a:t>
            </a:r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76425" y="583864"/>
            <a:ext cx="2186904" cy="2139601"/>
            <a:chOff x="4976425" y="583864"/>
            <a:chExt cx="2186904" cy="213960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425" y="592104"/>
              <a:ext cx="1105861" cy="213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200230" y="1397717"/>
              <a:ext cx="0" cy="68881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47855" y="1503549"/>
              <a:ext cx="91547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1000" dirty="0" smtClean="0"/>
                <a:t>Grande movimentação </a:t>
              </a:r>
              <a:br>
                <a:rPr lang="pt-BR" sz="1000" dirty="0" smtClean="0"/>
              </a:br>
              <a:r>
                <a:rPr lang="pt-BR" sz="1000" dirty="0" smtClean="0"/>
                <a:t>de dados</a:t>
              </a:r>
              <a:endParaRPr lang="en-US" sz="1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979235" y="974457"/>
              <a:ext cx="91968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ETL/Relatórios</a:t>
              </a:r>
              <a:endParaRPr lang="en-US" sz="9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5135886" y="2170188"/>
              <a:ext cx="96805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/>
              <a:r>
                <a:rPr lang="pt-BR" sz="900" dirty="0" smtClean="0"/>
                <a:t>Banco de Dados</a:t>
              </a:r>
              <a:endParaRPr lang="en-US" sz="900" dirty="0" smtClean="0"/>
            </a:p>
          </p:txBody>
        </p:sp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28" y="2842259"/>
            <a:ext cx="3454605" cy="193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70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relacionais oferecem as semânticas </a:t>
            </a:r>
            <a:r>
              <a:rPr lang="pt-BR" b="1" dirty="0"/>
              <a:t>ACID</a:t>
            </a:r>
          </a:p>
          <a:p>
            <a:pPr lvl="1"/>
            <a:r>
              <a:rPr lang="pt-BR" b="1" dirty="0"/>
              <a:t>A</a:t>
            </a:r>
            <a:r>
              <a:rPr lang="pt-BR" dirty="0"/>
              <a:t>tomicidade</a:t>
            </a:r>
          </a:p>
          <a:p>
            <a:pPr lvl="2"/>
            <a:r>
              <a:rPr lang="pt-BR" dirty="0"/>
              <a:t>Todas as operações da transação terminam, ou nenhuma termina</a:t>
            </a:r>
          </a:p>
          <a:p>
            <a:pPr lvl="1"/>
            <a:r>
              <a:rPr lang="pt-BR" b="1" dirty="0"/>
              <a:t>C</a:t>
            </a:r>
            <a:r>
              <a:rPr lang="pt-BR" dirty="0"/>
              <a:t>onsistência</a:t>
            </a:r>
          </a:p>
          <a:p>
            <a:pPr lvl="2"/>
            <a:r>
              <a:rPr lang="pt-BR" dirty="0"/>
              <a:t>Transações nunca observam ou resultam em dados inconsistentes</a:t>
            </a:r>
          </a:p>
          <a:p>
            <a:pPr lvl="1"/>
            <a:r>
              <a:rPr lang="pt-BR" b="1" dirty="0"/>
              <a:t>I</a:t>
            </a:r>
            <a:r>
              <a:rPr lang="pt-BR" dirty="0"/>
              <a:t>solação</a:t>
            </a:r>
          </a:p>
          <a:p>
            <a:pPr lvl="2"/>
            <a:r>
              <a:rPr lang="pt-BR" dirty="0"/>
              <a:t>Transações se comportam como se fossem a única em execução</a:t>
            </a:r>
          </a:p>
          <a:p>
            <a:pPr lvl="1"/>
            <a:r>
              <a:rPr lang="pt-BR" b="1" dirty="0"/>
              <a:t>D</a:t>
            </a:r>
            <a:r>
              <a:rPr lang="pt-BR" dirty="0"/>
              <a:t>urabilidade</a:t>
            </a:r>
          </a:p>
          <a:p>
            <a:pPr lvl="2"/>
            <a:r>
              <a:rPr lang="pt-BR" dirty="0"/>
              <a:t>Quando transações completam, suas alterações são </a:t>
            </a:r>
            <a:r>
              <a:rPr lang="pt-BR" dirty="0" smtClean="0"/>
              <a:t>permanentes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Em bancos NoSQL, o desempenho e a escalabilidade são atingidos ao se sacrificar algumas das semânticas ACID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Tipicamente, a abordagem escolhida é </a:t>
            </a:r>
            <a:r>
              <a:rPr lang="pt-BR" dirty="0" smtClean="0"/>
              <a:t>denominada </a:t>
            </a:r>
            <a:r>
              <a:rPr lang="pt-BR" b="1" dirty="0" smtClean="0"/>
              <a:t>BASE</a:t>
            </a:r>
          </a:p>
          <a:p>
            <a:pPr lvl="1"/>
            <a:r>
              <a:rPr lang="pt-BR" b="1" dirty="0" smtClean="0"/>
              <a:t>B</a:t>
            </a:r>
            <a:r>
              <a:rPr lang="pt-BR" dirty="0" smtClean="0"/>
              <a:t>asically </a:t>
            </a:r>
            <a:r>
              <a:rPr lang="pt-BR" b="1" dirty="0" smtClean="0"/>
              <a:t>A</a:t>
            </a:r>
            <a:r>
              <a:rPr lang="pt-BR" dirty="0" smtClean="0"/>
              <a:t>vailable</a:t>
            </a:r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oft state</a:t>
            </a:r>
          </a:p>
          <a:p>
            <a:pPr lvl="1"/>
            <a:r>
              <a:rPr lang="pt-BR" b="1" dirty="0" smtClean="0"/>
              <a:t>E</a:t>
            </a:r>
            <a:r>
              <a:rPr lang="pt-BR" dirty="0" smtClean="0"/>
              <a:t>ventually consistent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Semânticas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ACID vs BASE</a:t>
            </a:r>
          </a:p>
        </p:txBody>
      </p:sp>
    </p:spTree>
    <p:extLst>
      <p:ext uri="{BB962C8B-B14F-4D97-AF65-F5344CB8AC3E}">
        <p14:creationId xmlns:p14="http://schemas.microsoft.com/office/powerpoint/2010/main" val="1764606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pt-BR" b="1" dirty="0"/>
              <a:t>BA</a:t>
            </a:r>
            <a:r>
              <a:rPr lang="pt-BR" dirty="0"/>
              <a:t> – Basically Available</a:t>
            </a:r>
          </a:p>
          <a:p>
            <a:pPr lvl="2"/>
            <a:r>
              <a:rPr lang="pt-BR" dirty="0"/>
              <a:t>Realiza replicação ou </a:t>
            </a:r>
            <a:r>
              <a:rPr lang="pt-BR" i="1" dirty="0"/>
              <a:t>sharding</a:t>
            </a:r>
            <a:r>
              <a:rPr lang="pt-BR" dirty="0"/>
              <a:t> para reduzir a probabilidade de indisponibilidade de dados.</a:t>
            </a:r>
          </a:p>
          <a:p>
            <a:pPr lvl="2"/>
            <a:r>
              <a:rPr lang="pt-BR" dirty="0"/>
              <a:t>Em caso de falhas, a replicação ou o sharding também possuem como efeito minimizar a falha, isolando-a às partições/shards indisponíveis.</a:t>
            </a:r>
          </a:p>
          <a:p>
            <a:pPr lvl="2"/>
            <a:endParaRPr lang="pt-BR" dirty="0"/>
          </a:p>
          <a:p>
            <a:pPr lvl="2"/>
            <a:r>
              <a:rPr lang="pt-BR" b="1" dirty="0"/>
              <a:t>Exemplo</a:t>
            </a:r>
            <a:r>
              <a:rPr lang="pt-BR" dirty="0"/>
              <a:t>: Replicação de uma tabela em 3 servidores distintos.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S</a:t>
            </a:r>
            <a:r>
              <a:rPr lang="pt-BR" dirty="0" smtClean="0"/>
              <a:t> </a:t>
            </a:r>
            <a:r>
              <a:rPr lang="pt-BR" dirty="0"/>
              <a:t>– Soft State</a:t>
            </a:r>
          </a:p>
          <a:p>
            <a:pPr lvl="2"/>
            <a:r>
              <a:rPr lang="pt-BR" dirty="0"/>
              <a:t>Em sistemas ACID, o estado do sistema somente pode ser alterado por meio de uma transação completa.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Em função da natureza distribuída dos bancos NoSQL, a propagação de eventos pela rede pode sofrer atrasos, o que significa alterações de estado sem novas transações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/>
              <a:t>– Eventually Consistent</a:t>
            </a:r>
          </a:p>
          <a:p>
            <a:pPr lvl="2"/>
            <a:r>
              <a:rPr lang="pt-BR" dirty="0"/>
              <a:t>Em sistemas ACID, a consistência é garantida durante o </a:t>
            </a:r>
            <a:r>
              <a:rPr lang="pt-BR" i="1" dirty="0"/>
              <a:t>commit</a:t>
            </a:r>
            <a:r>
              <a:rPr lang="pt-BR" dirty="0"/>
              <a:t> da transação.</a:t>
            </a:r>
          </a:p>
          <a:p>
            <a:pPr lvl="2"/>
            <a:r>
              <a:rPr lang="pt-BR" dirty="0"/>
              <a:t>Em sistemas NoSQL, a consistência pode ser atingida apenas em algum momento do futuro, depois que as operações de mutação são completadas localmente.</a:t>
            </a:r>
          </a:p>
          <a:p>
            <a:pPr lvl="2"/>
            <a:r>
              <a:rPr lang="pt-BR" dirty="0"/>
              <a:t>Conforme o sistema cresce horizontalmente, a necessidade de sincronização cresce. Para consistência forte, surgiriam gargalos.</a:t>
            </a:r>
          </a:p>
          <a:p>
            <a:pPr lvl="2"/>
            <a:endParaRPr lang="pt-BR" dirty="0"/>
          </a:p>
          <a:p>
            <a:pPr lvl="1"/>
            <a:r>
              <a:rPr lang="pt-BR" b="1" dirty="0">
                <a:solidFill>
                  <a:schemeClr val="bg1"/>
                </a:solidFill>
              </a:rPr>
              <a:t>ACID</a:t>
            </a:r>
            <a:r>
              <a:rPr lang="pt-BR" dirty="0">
                <a:solidFill>
                  <a:schemeClr val="bg1"/>
                </a:solidFill>
              </a:rPr>
              <a:t>: Consistência ao final da entrada</a:t>
            </a:r>
          </a:p>
          <a:p>
            <a:pPr lvl="1"/>
            <a:r>
              <a:rPr lang="pt-BR" b="1" dirty="0">
                <a:solidFill>
                  <a:schemeClr val="bg1"/>
                </a:solidFill>
              </a:rPr>
              <a:t>BASE</a:t>
            </a:r>
            <a:r>
              <a:rPr lang="pt-BR" dirty="0">
                <a:solidFill>
                  <a:schemeClr val="bg1"/>
                </a:solidFill>
              </a:rPr>
              <a:t>: Consistência em algum momento após a entrada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699" y="767409"/>
            <a:ext cx="4706583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Semântica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60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Bancos NoSQL visam escalabilidade e desempenho por meio de arquiteturas distribuídas, escaláveis horizontalmente, e tolerantes a falhas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se basear no sacrifício de algumas características ACID para prover vantagens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esta razão, devem ser vistas como soluções complementares a bancos de dados relacionais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76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teorema CAP e Consistência </a:t>
            </a:r>
            <a:r>
              <a:rPr lang="pt-BR" dirty="0" smtClean="0"/>
              <a:t>Eventual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9907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Descrever de modo simplificado algumas propriedades dos sistemas distribuídos.</a:t>
            </a:r>
          </a:p>
          <a:p>
            <a:r>
              <a:rPr lang="pt-BR" dirty="0"/>
              <a:t>Apresentar o teorema CAP e as implicações sobre essas propriedades.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84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Distribuídos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200" b="1" u="sng" dirty="0">
                <a:solidFill>
                  <a:srgbClr val="FF0000"/>
                </a:solidFill>
              </a:rPr>
              <a:t>C</a:t>
            </a:r>
            <a:r>
              <a:rPr lang="pt-BR" sz="2200" b="1" dirty="0"/>
              <a:t>onsistência</a:t>
            </a:r>
          </a:p>
          <a:p>
            <a:pPr lvl="1"/>
            <a:r>
              <a:rPr lang="pt-BR" sz="1800" dirty="0"/>
              <a:t>Todos os nós apresentam a mesma informação em um momento específico.</a:t>
            </a:r>
          </a:p>
          <a:p>
            <a:r>
              <a:rPr lang="pt-BR" sz="2200" b="1" dirty="0"/>
              <a:t>Disponibilidade (</a:t>
            </a:r>
            <a:r>
              <a:rPr lang="pt-BR" sz="2200" b="1" u="sng" dirty="0">
                <a:solidFill>
                  <a:srgbClr val="FF0000"/>
                </a:solidFill>
              </a:rPr>
              <a:t>A</a:t>
            </a:r>
            <a:r>
              <a:rPr lang="pt-BR" sz="2200" b="1" dirty="0"/>
              <a:t>vailability)</a:t>
            </a:r>
          </a:p>
          <a:p>
            <a:pPr lvl="1"/>
            <a:r>
              <a:rPr lang="pt-BR" sz="1800" dirty="0"/>
              <a:t>O sistema continua a responder às requisições dos usuários.</a:t>
            </a:r>
          </a:p>
          <a:p>
            <a:r>
              <a:rPr lang="pt-BR" sz="2200" b="1" dirty="0"/>
              <a:t>Tolerância à </a:t>
            </a:r>
            <a:r>
              <a:rPr lang="pt-BR" sz="2200" b="1" u="sng" dirty="0">
                <a:solidFill>
                  <a:srgbClr val="FF0000"/>
                </a:solidFill>
              </a:rPr>
              <a:t>P</a:t>
            </a:r>
            <a:r>
              <a:rPr lang="pt-BR" sz="2200" b="1" dirty="0"/>
              <a:t>artição</a:t>
            </a:r>
          </a:p>
          <a:p>
            <a:pPr lvl="1"/>
            <a:r>
              <a:rPr lang="pt-BR" sz="1800" dirty="0"/>
              <a:t>O sistema possui códigos para tratar falhas de comunicação entre os nós, ou entre os clientes e os nós.</a:t>
            </a:r>
          </a:p>
          <a:p>
            <a:pPr lvl="1"/>
            <a:endParaRPr lang="pt-BR" sz="18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942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Teorema</a:t>
            </a:r>
            <a:r>
              <a:rPr lang="en-US" dirty="0" smtClean="0"/>
              <a:t> 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Conjectura de Eric Brewer (2001)</a:t>
            </a:r>
          </a:p>
          <a:p>
            <a:r>
              <a:rPr lang="pt-BR" sz="1800" dirty="0"/>
              <a:t>Provado por M. Lynch (2006)</a:t>
            </a:r>
          </a:p>
          <a:p>
            <a:pPr lvl="1"/>
            <a:r>
              <a:rPr lang="pt-BR" sz="1400" dirty="0"/>
              <a:t>Entre as três propriedades apresentadas, apenas duas podem ser realizadas em sistemas distribuídos.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Tolerância a </a:t>
            </a:r>
            <a:r>
              <a:rPr lang="pt-BR" sz="1400" b="1" dirty="0"/>
              <a:t>P</a:t>
            </a:r>
            <a:r>
              <a:rPr lang="pt-BR" sz="1400" dirty="0"/>
              <a:t>artição é basicamente obrigatória.</a:t>
            </a:r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Conclusão: Escolha entre Disponibilidade (</a:t>
            </a:r>
            <a:r>
              <a:rPr lang="pt-BR" sz="1400" b="1" dirty="0"/>
              <a:t>A</a:t>
            </a:r>
            <a:r>
              <a:rPr lang="pt-BR" sz="1400" dirty="0"/>
              <a:t>vailability) e </a:t>
            </a:r>
            <a:r>
              <a:rPr lang="pt-BR" sz="1400" b="1" dirty="0"/>
              <a:t>C</a:t>
            </a:r>
            <a:r>
              <a:rPr lang="pt-BR" sz="1400" dirty="0"/>
              <a:t>onsistência*.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Oval 4"/>
          <p:cNvSpPr/>
          <p:nvPr/>
        </p:nvSpPr>
        <p:spPr>
          <a:xfrm>
            <a:off x="6596062" y="1295400"/>
            <a:ext cx="589070" cy="58907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</a:t>
            </a:r>
            <a:endParaRPr lang="pt-BR" sz="1200" dirty="0"/>
          </a:p>
        </p:txBody>
      </p:sp>
      <p:sp>
        <p:nvSpPr>
          <p:cNvPr id="6" name="Oval 5"/>
          <p:cNvSpPr/>
          <p:nvPr/>
        </p:nvSpPr>
        <p:spPr>
          <a:xfrm>
            <a:off x="5524500" y="2895601"/>
            <a:ext cx="590550" cy="590550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</a:t>
            </a:r>
            <a:endParaRPr lang="pt-BR" sz="1200" dirty="0"/>
          </a:p>
        </p:txBody>
      </p:sp>
      <p:sp>
        <p:nvSpPr>
          <p:cNvPr id="7" name="Oval 6"/>
          <p:cNvSpPr/>
          <p:nvPr/>
        </p:nvSpPr>
        <p:spPr>
          <a:xfrm>
            <a:off x="7867650" y="2895600"/>
            <a:ext cx="590551" cy="590551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</a:t>
            </a:r>
            <a:endParaRPr lang="pt-BR" sz="1200" dirty="0"/>
          </a:p>
        </p:txBody>
      </p:sp>
      <p:cxnSp>
        <p:nvCxnSpPr>
          <p:cNvPr id="8" name="Straight Connector 7"/>
          <p:cNvCxnSpPr>
            <a:stCxn id="5" idx="3"/>
            <a:endCxn id="6" idx="7"/>
          </p:cNvCxnSpPr>
          <p:nvPr/>
        </p:nvCxnSpPr>
        <p:spPr>
          <a:xfrm flipH="1">
            <a:off x="6028566" y="1798203"/>
            <a:ext cx="653763" cy="1183882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1"/>
          </p:cNvCxnSpPr>
          <p:nvPr/>
        </p:nvCxnSpPr>
        <p:spPr>
          <a:xfrm>
            <a:off x="7098865" y="1798203"/>
            <a:ext cx="855269" cy="1183881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>
            <a:off x="6115050" y="3190876"/>
            <a:ext cx="1752600" cy="0"/>
          </a:xfrm>
          <a:prstGeom prst="line">
            <a:avLst/>
          </a:prstGeom>
          <a:ln w="381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3098433">
            <a:off x="5727076" y="1895792"/>
            <a:ext cx="3632645" cy="988701"/>
          </a:xfrm>
          <a:prstGeom prst="ellipse">
            <a:avLst/>
          </a:prstGeom>
          <a:solidFill>
            <a:srgbClr val="D1F0D1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5175026" y="2726531"/>
            <a:ext cx="3632645" cy="928688"/>
          </a:xfrm>
          <a:prstGeom prst="ellipse">
            <a:avLst/>
          </a:prstGeom>
          <a:solidFill>
            <a:schemeClr val="accent6">
              <a:lumMod val="40000"/>
              <a:lumOff val="60000"/>
              <a:alpha val="41961"/>
            </a:scheme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 rot="18134694">
            <a:off x="4598488" y="1910957"/>
            <a:ext cx="3513920" cy="1003936"/>
          </a:xfrm>
          <a:prstGeom prst="ellipse">
            <a:avLst/>
          </a:prstGeom>
          <a:solidFill>
            <a:srgbClr val="FFC000">
              <a:alpha val="41961"/>
            </a:srgbClr>
          </a:solidFill>
          <a:ln w="127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6682329" y="2364588"/>
            <a:ext cx="531012" cy="531012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916822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650" r="1234" b="1641"/>
          <a:stretch/>
        </p:blipFill>
        <p:spPr bwMode="auto">
          <a:xfrm>
            <a:off x="1695450" y="76200"/>
            <a:ext cx="58769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1925" y="4619223"/>
            <a:ext cx="4636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Fonte: </a:t>
            </a:r>
            <a:r>
              <a:rPr lang="en-US" sz="1100" dirty="0" smtClean="0">
                <a:solidFill>
                  <a:schemeClr val="bg1"/>
                </a:solidFill>
              </a:rPr>
              <a:t>http</a:t>
            </a:r>
            <a:r>
              <a:rPr lang="en-US" sz="1100" dirty="0">
                <a:solidFill>
                  <a:schemeClr val="bg1"/>
                </a:solidFill>
              </a:rPr>
              <a:t>://</a:t>
            </a:r>
            <a:r>
              <a:rPr lang="en-US" sz="1100" dirty="0" smtClean="0">
                <a:solidFill>
                  <a:schemeClr val="bg1"/>
                </a:solidFill>
              </a:rPr>
              <a:t>blog.nahurst.com/visual-guide-to-nosql-systems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Divisão</a:t>
            </a:r>
            <a:r>
              <a:rPr lang="en-US" dirty="0" smtClean="0"/>
              <a:t> dos </a:t>
            </a:r>
            <a:r>
              <a:rPr lang="en-US" dirty="0" err="1" smtClean="0"/>
              <a:t>tópicos</a:t>
            </a:r>
            <a:r>
              <a:rPr lang="en-US" dirty="0" smtClean="0"/>
              <a:t> e </a:t>
            </a:r>
            <a:r>
              <a:rPr lang="en-US" dirty="0" err="1" smtClean="0"/>
              <a:t>laboratórios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Período da Manhã</a:t>
            </a:r>
          </a:p>
          <a:p>
            <a:pPr lvl="1"/>
            <a:r>
              <a:rPr lang="pt-BR" dirty="0">
                <a:hlinkClick r:id="rId2" action="ppaction://hlinksldjump"/>
              </a:rPr>
              <a:t>Modelos relacionais vistos como abstrações</a:t>
            </a:r>
            <a:endParaRPr lang="pt-BR" dirty="0"/>
          </a:p>
          <a:p>
            <a:pPr lvl="1"/>
            <a:r>
              <a:rPr lang="pt-BR" dirty="0">
                <a:hlinkClick r:id="rId3" action="ppaction://hlinksldjump"/>
              </a:rPr>
              <a:t>Características gerais</a:t>
            </a:r>
            <a:endParaRPr lang="pt-BR" dirty="0"/>
          </a:p>
          <a:p>
            <a:pPr lvl="1"/>
            <a:r>
              <a:rPr lang="pt-BR" dirty="0">
                <a:hlinkClick r:id="rId4" action="ppaction://hlinksldjump"/>
              </a:rPr>
              <a:t>O teorema CAP e Consistência </a:t>
            </a:r>
            <a:r>
              <a:rPr lang="pt-BR" dirty="0" smtClean="0">
                <a:hlinkClick r:id="rId4" action="ppaction://hlinksldjump"/>
              </a:rPr>
              <a:t>Eventual</a:t>
            </a:r>
            <a:endParaRPr lang="pt-BR" dirty="0" smtClean="0"/>
          </a:p>
          <a:p>
            <a:pPr lvl="1"/>
            <a:r>
              <a:rPr lang="pt-BR" dirty="0" smtClean="0">
                <a:hlinkClick r:id="rId5" action="ppaction://hlinksldjump"/>
              </a:rPr>
              <a:t>Posicionando </a:t>
            </a:r>
            <a:r>
              <a:rPr lang="pt-BR" dirty="0">
                <a:hlinkClick r:id="rId5" action="ppaction://hlinksldjump"/>
              </a:rPr>
              <a:t>soluções </a:t>
            </a:r>
            <a:r>
              <a:rPr lang="pt-BR" dirty="0" smtClean="0">
                <a:hlinkClick r:id="rId5" action="ppaction://hlinksldjump"/>
              </a:rPr>
              <a:t>NoSQL</a:t>
            </a:r>
            <a:endParaRPr lang="pt-BR" dirty="0" smtClean="0"/>
          </a:p>
          <a:p>
            <a:pPr lvl="1"/>
            <a:r>
              <a:rPr lang="pt-BR" dirty="0" smtClean="0">
                <a:hlinkClick r:id="rId6" action="ppaction://hlinksldjump"/>
              </a:rPr>
              <a:t>Diferentes </a:t>
            </a:r>
            <a:r>
              <a:rPr lang="pt-BR" dirty="0">
                <a:hlinkClick r:id="rId6" action="ppaction://hlinksldjump"/>
              </a:rPr>
              <a:t>tipos de bases NoSQL</a:t>
            </a:r>
            <a:endParaRPr lang="pt-BR" dirty="0"/>
          </a:p>
          <a:p>
            <a:r>
              <a:rPr lang="pt-BR" dirty="0"/>
              <a:t>Período da Tarde</a:t>
            </a:r>
          </a:p>
          <a:p>
            <a:pPr lvl="1"/>
            <a:r>
              <a:rPr lang="pt-BR" dirty="0" smtClean="0">
                <a:hlinkClick r:id="rId7" action="ppaction://hlinksldjump"/>
              </a:rPr>
              <a:t>Introdução </a:t>
            </a:r>
            <a:r>
              <a:rPr lang="pt-BR" dirty="0">
                <a:hlinkClick r:id="rId7" action="ppaction://hlinksldjump"/>
              </a:rPr>
              <a:t>ao </a:t>
            </a:r>
            <a:r>
              <a:rPr lang="pt-BR" dirty="0" smtClean="0">
                <a:hlinkClick r:id="rId7" action="ppaction://hlinksldjump"/>
              </a:rPr>
              <a:t>Redis</a:t>
            </a:r>
            <a:endParaRPr lang="pt-BR" dirty="0" smtClean="0"/>
          </a:p>
          <a:p>
            <a:pPr lvl="2"/>
            <a:r>
              <a:rPr lang="pt-BR" dirty="0" smtClean="0"/>
              <a:t>Identificação de casos de uso</a:t>
            </a:r>
            <a:endParaRPr lang="pt-BR" dirty="0"/>
          </a:p>
          <a:p>
            <a:pPr lvl="2"/>
            <a:r>
              <a:rPr lang="pt-BR" dirty="0" smtClean="0"/>
              <a:t>Exemplos de aplicações </a:t>
            </a:r>
            <a:r>
              <a:rPr lang="pt-BR" dirty="0"/>
              <a:t>utilizando Redis</a:t>
            </a:r>
          </a:p>
          <a:p>
            <a:pPr lvl="1"/>
            <a:r>
              <a:rPr lang="pt-BR" dirty="0" smtClean="0">
                <a:hlinkClick r:id="rId8" action="ppaction://hlinksldjump"/>
              </a:rPr>
              <a:t>Instalação </a:t>
            </a:r>
            <a:r>
              <a:rPr lang="pt-BR" dirty="0">
                <a:hlinkClick r:id="rId8" action="ppaction://hlinksldjump"/>
              </a:rPr>
              <a:t>do </a:t>
            </a:r>
            <a:r>
              <a:rPr lang="pt-BR" dirty="0" smtClean="0">
                <a:hlinkClick r:id="rId8" action="ppaction://hlinksldjump"/>
              </a:rPr>
              <a:t>Redis</a:t>
            </a:r>
            <a:endParaRPr lang="pt-BR" dirty="0" smtClean="0"/>
          </a:p>
          <a:p>
            <a:pPr lvl="2"/>
            <a:r>
              <a:rPr lang="pt-BR" dirty="0" smtClean="0"/>
              <a:t>Plataformas disponíveis e suportadas</a:t>
            </a:r>
          </a:p>
          <a:p>
            <a:pPr lvl="2"/>
            <a:r>
              <a:rPr lang="pt-BR" dirty="0" smtClean="0"/>
              <a:t>Compilando do código-fonte</a:t>
            </a:r>
          </a:p>
          <a:p>
            <a:pPr lvl="2"/>
            <a:r>
              <a:rPr lang="pt-BR" dirty="0" smtClean="0"/>
              <a:t>Instalação no Windows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6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Consistência</a:t>
            </a:r>
            <a:r>
              <a:rPr lang="en-US" dirty="0" smtClean="0"/>
              <a:t> Eventual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Assumindo a disponibilidade como desejável, o melhor que se pode fazer é assumir que a informação propaga através dos nós em um tempo finito.</a:t>
            </a:r>
          </a:p>
          <a:p>
            <a:r>
              <a:rPr lang="pt-BR" dirty="0"/>
              <a:t>Assim, em termos simplificados, pode-se dizer que: “</a:t>
            </a:r>
            <a:r>
              <a:rPr lang="pt-BR" u="sng" dirty="0"/>
              <a:t>eventualmente</a:t>
            </a:r>
            <a:r>
              <a:rPr lang="pt-BR" dirty="0"/>
              <a:t>, espera-se que o sistema alcance um estado de consistência”.</a:t>
            </a:r>
          </a:p>
          <a:p>
            <a:r>
              <a:rPr lang="pt-BR" dirty="0"/>
              <a:t>A abordagem </a:t>
            </a:r>
            <a:r>
              <a:rPr lang="pt-BR" b="1" u="sng" dirty="0"/>
              <a:t>BASE</a:t>
            </a:r>
            <a:r>
              <a:rPr lang="pt-BR" dirty="0"/>
              <a:t> é, desse modo, uma tentativa de harmonizar os requisitos de distribuição dos dados, por meio de compromissos entre  disponibilidade e consitência.</a:t>
            </a:r>
          </a:p>
          <a:p>
            <a:endParaRPr lang="pt-BR" sz="11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87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Quando se adotam sistemas distribuídos, há escolhas entre diferentes propriedades que precisam ser feitas.</a:t>
            </a:r>
          </a:p>
          <a:p>
            <a:r>
              <a:rPr lang="pt-BR" dirty="0"/>
              <a:t>O caso de uso determina se os compromissos de escolha são aceitáveis.</a:t>
            </a:r>
          </a:p>
          <a:p>
            <a:r>
              <a:rPr lang="pt-BR" dirty="0"/>
              <a:t>Há diferentes dimensões técnicas que determinam essas escolhas. Desde o modelo de armazenamento, até as limitações impostas pelos sistemas distribuídos.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5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Posicionando soluções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74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Entender como a realização física de um modelo lógico determina o desempenho da solução</a:t>
            </a:r>
          </a:p>
          <a:p>
            <a:r>
              <a:rPr lang="pt-BR" dirty="0"/>
              <a:t>Discutir a capacidade dessas realizações para atender a diferentes tipos de consulta</a:t>
            </a:r>
          </a:p>
          <a:p>
            <a:r>
              <a:rPr lang="pt-BR" dirty="0"/>
              <a:t>Levantar possíveis casos de uso para bancos </a:t>
            </a:r>
            <a:r>
              <a:rPr lang="pt-BR" dirty="0" smtClean="0"/>
              <a:t>NoSQL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1338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Retomemos o exemplo de modelagem do Tópico 1.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2404"/>
              </p:ext>
            </p:extLst>
          </p:nvPr>
        </p:nvGraphicFramePr>
        <p:xfrm>
          <a:off x="18954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7321"/>
              </p:ext>
            </p:extLst>
          </p:nvPr>
        </p:nvGraphicFramePr>
        <p:xfrm>
          <a:off x="5286375" y="213233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505199" y="2894330"/>
            <a:ext cx="1781175" cy="304800"/>
            <a:chOff x="3352800" y="2266950"/>
            <a:chExt cx="2590800" cy="3048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19800000">
            <a:off x="3985571" y="2815897"/>
            <a:ext cx="67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join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82042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Desempenho</a:t>
            </a:r>
            <a:r>
              <a:rPr lang="en-US" dirty="0" smtClean="0"/>
              <a:t> de um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Se o join está lento, uma possibilidade é desnormalizar.</a:t>
            </a:r>
          </a:p>
          <a:p>
            <a:r>
              <a:rPr lang="pt-BR" dirty="0"/>
              <a:t>Implicação</a:t>
            </a:r>
          </a:p>
          <a:p>
            <a:pPr lvl="1"/>
            <a:r>
              <a:rPr lang="pt-BR" dirty="0"/>
              <a:t>2 entidades, 1 representação física.</a:t>
            </a:r>
          </a:p>
          <a:p>
            <a:pPr lvl="1"/>
            <a:r>
              <a:rPr lang="pt-BR" dirty="0"/>
              <a:t>Abstração comprometida.</a:t>
            </a:r>
          </a:p>
          <a:p>
            <a:r>
              <a:rPr lang="pt-BR" dirty="0"/>
              <a:t>Pergunta:</a:t>
            </a:r>
          </a:p>
          <a:p>
            <a:pPr lvl="1"/>
            <a:r>
              <a:rPr lang="pt-BR" dirty="0" smtClean="0"/>
              <a:t>Há outra representação capaz de representar a desnormalização?</a:t>
            </a:r>
          </a:p>
          <a:p>
            <a:endParaRPr lang="pt-BR" dirty="0"/>
          </a:p>
          <a:p>
            <a:r>
              <a:rPr lang="pt-BR" b="1" dirty="0"/>
              <a:t>Entidades aninhadas</a:t>
            </a:r>
          </a:p>
          <a:p>
            <a:pPr lvl="1"/>
            <a:r>
              <a:rPr lang="pt-BR" dirty="0"/>
              <a:t>Impossíveis em schemas rígidos...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30783"/>
              </p:ext>
            </p:extLst>
          </p:nvPr>
        </p:nvGraphicFramePr>
        <p:xfrm>
          <a:off x="6276975" y="1362075"/>
          <a:ext cx="192405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id_transacao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24677"/>
              </p:ext>
            </p:extLst>
          </p:nvPr>
        </p:nvGraphicFramePr>
        <p:xfrm>
          <a:off x="6505575" y="1333500"/>
          <a:ext cx="16002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933700"/>
            <a:ext cx="1239473" cy="124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977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Desempenho</a:t>
            </a:r>
            <a:r>
              <a:rPr lang="en-US" dirty="0"/>
              <a:t> de um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>
          <a:xfrm>
            <a:off x="266699" y="767409"/>
            <a:ext cx="7732655" cy="313267"/>
          </a:xfrm>
        </p:spPr>
        <p:txBody>
          <a:bodyPr/>
          <a:lstStyle/>
          <a:p>
            <a:r>
              <a:rPr lang="pt-BR" dirty="0"/>
              <a:t>Como a realização física determina o desempenho de uma consulta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acesso às chaves de usuário é imediato.</a:t>
            </a:r>
          </a:p>
          <a:p>
            <a:pPr lvl="1"/>
            <a:r>
              <a:rPr lang="pt-BR" dirty="0"/>
              <a:t>Essas chaves dão acesso rápido a todas as transações do usuário.</a:t>
            </a:r>
          </a:p>
          <a:p>
            <a:r>
              <a:rPr lang="pt-BR" dirty="0"/>
              <a:t>Mas, e a data e hora das transações</a:t>
            </a:r>
            <a:r>
              <a:rPr lang="pt-BR" dirty="0" smtClean="0"/>
              <a:t>?</a:t>
            </a:r>
          </a:p>
          <a:p>
            <a:pPr lvl="1"/>
            <a:r>
              <a:rPr lang="pt-BR" i="1" dirty="0"/>
              <a:t>Exemplo: </a:t>
            </a:r>
            <a:r>
              <a:rPr lang="pt-BR" dirty="0"/>
              <a:t>Todas as transações do dia “X” para todos os usuários.</a:t>
            </a:r>
          </a:p>
          <a:p>
            <a:pPr lvl="1"/>
            <a:r>
              <a:rPr lang="pt-BR" dirty="0"/>
              <a:t>Resultado</a:t>
            </a:r>
            <a:r>
              <a:rPr lang="pt-BR" dirty="0">
                <a:solidFill>
                  <a:schemeClr val="bg2"/>
                </a:solidFill>
              </a:rPr>
              <a:t>:</a:t>
            </a:r>
            <a:r>
              <a:rPr lang="pt-BR" b="1" dirty="0">
                <a:solidFill>
                  <a:srgbClr val="FF0000"/>
                </a:solidFill>
              </a:rPr>
              <a:t> Full scan!</a:t>
            </a:r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29795"/>
              </p:ext>
            </p:extLst>
          </p:nvPr>
        </p:nvGraphicFramePr>
        <p:xfrm>
          <a:off x="4600575" y="14954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=“Marcos”,</a:t>
                      </a: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=“Paulo”, 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472"/>
              </p:ext>
            </p:extLst>
          </p:nvPr>
        </p:nvGraphicFramePr>
        <p:xfrm>
          <a:off x="7628292" y="1109597"/>
          <a:ext cx="10091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id</a:t>
                      </a:r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strike="sngStrike" dirty="0" smtClean="0"/>
                        <a:t>id_cliente</a:t>
                      </a:r>
                      <a:endParaRPr lang="en-US" sz="800" strike="sngStrike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7408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80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sz="800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7035617" y="2177456"/>
            <a:ext cx="608504" cy="34207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73243" y="2519534"/>
            <a:ext cx="3124748" cy="355234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3802"/>
              </p:ext>
            </p:extLst>
          </p:nvPr>
        </p:nvGraphicFramePr>
        <p:xfrm>
          <a:off x="4752975" y="1647825"/>
          <a:ext cx="4096575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64"/>
                <a:gridCol w="3151211"/>
              </a:tblGrid>
              <a:tr h="46672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1253" marR="61253" marT="30627" marB="30627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68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=“Marcos”,</a:t>
                      </a:r>
                    </a:p>
                    <a:p>
                      <a:pPr algn="l"/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t1234: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SAQUE CX ELE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=“123.22|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10:30:23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t1235: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=“22.55|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2015-05-20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12:33:20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6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c12313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 =“Paulo”, t1236:</a:t>
                      </a:r>
                      <a:r>
                        <a:rPr lang="es-ES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DEPOSITO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=“39.00|</a:t>
                      </a: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2015-05-21</a:t>
                      </a:r>
                      <a:r>
                        <a:rPr lang="pt-BR" sz="1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09:39:02</a:t>
                      </a:r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en-US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253" marR="61253" marT="30627" marB="3062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93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Ouro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Portanto, pode-se estabelecer uma “regra de ouro” para o emprego de soluções NoSQL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“</a:t>
            </a:r>
            <a:r>
              <a:rPr lang="pt-BR" i="1" dirty="0"/>
              <a:t>Usar NoSQL para as perguntas, não para as respostas”</a:t>
            </a:r>
          </a:p>
          <a:p>
            <a:endParaRPr lang="pt-BR" dirty="0"/>
          </a:p>
          <a:p>
            <a:r>
              <a:rPr lang="pt-BR" dirty="0"/>
              <a:t>É </a:t>
            </a:r>
            <a:r>
              <a:rPr lang="pt-BR" b="1" dirty="0"/>
              <a:t>flexível para os schemas, inflexível para as consultas.</a:t>
            </a:r>
          </a:p>
          <a:p>
            <a:endParaRPr lang="pt-BR" dirty="0"/>
          </a:p>
          <a:p>
            <a:r>
              <a:rPr lang="pt-BR" dirty="0"/>
              <a:t>A abordagem de se escolher a solução correta para cada caso de uso é denominada </a:t>
            </a:r>
            <a:r>
              <a:rPr lang="pt-BR" b="1" dirty="0"/>
              <a:t>“Persistência Poliglota”.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Posicionando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RDBMS não escala para atender o tráfego a um custo razoável.</a:t>
            </a:r>
          </a:p>
          <a:p>
            <a:r>
              <a:rPr lang="pt-BR" dirty="0"/>
              <a:t>Sempre são ingeridos novos tipos de dados, tornando impraticável manter um modelo normalizado efetivo.</a:t>
            </a:r>
          </a:p>
          <a:p>
            <a:r>
              <a:rPr lang="pt-BR" dirty="0"/>
              <a:t>As transações geram grandes quantidades de informações temporárias alheias à modelagem existente.</a:t>
            </a:r>
          </a:p>
          <a:p>
            <a:r>
              <a:rPr lang="pt-BR" dirty="0"/>
              <a:t>A base já foi altamente desnormalizada para se obter desempenho.</a:t>
            </a:r>
          </a:p>
          <a:p>
            <a:r>
              <a:rPr lang="pt-BR" dirty="0"/>
              <a:t>Armazenamento de grandes quantidades de dados binários (imagens, documentos, etc) dentro de campos BLOBs.</a:t>
            </a:r>
          </a:p>
          <a:p>
            <a:r>
              <a:rPr lang="pt-BR" dirty="0"/>
              <a:t>Operações que não precisam de alto grau de durabilidade ou consistência.</a:t>
            </a:r>
          </a:p>
          <a:p>
            <a:r>
              <a:rPr lang="pt-BR" dirty="0"/>
              <a:t>Muitas consultas que não envolvem estruturas </a:t>
            </a:r>
            <a:r>
              <a:rPr lang="pt-BR" dirty="0" smtClean="0"/>
              <a:t>hierárquicas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255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 organização física do dado é o que determina a capacidade do sistema de oferecer desempenho para cada tipo de consulta.</a:t>
            </a:r>
          </a:p>
          <a:p>
            <a:r>
              <a:rPr lang="pt-BR" dirty="0"/>
              <a:t>A desnormalização é um ponto fundamental para se obter desempenho. Entretanto, ela possui desvantagens.</a:t>
            </a:r>
          </a:p>
          <a:p>
            <a:r>
              <a:rPr lang="pt-BR" dirty="0"/>
              <a:t>O modelo em bancos NoSQL deve ser tendo em vista o tipo de consulta que será feito.</a:t>
            </a:r>
          </a:p>
          <a:p>
            <a:r>
              <a:rPr lang="pt-BR" dirty="0"/>
              <a:t>Existem apenas alguns tipos casos de uso onde o NoSQL é adequado. Muitos sistemas exigem o empregar de “persistências poliglotas”.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04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relacionais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abstrações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bases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0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 diferentes estilos de bases NoSQL, e listar algumas implementações de cada tipo.</a:t>
            </a:r>
          </a:p>
          <a:p>
            <a:r>
              <a:rPr lang="pt-BR" dirty="0"/>
              <a:t>Identificar possíveis casos de uso para cada estilo.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5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Apresentaremos os principais estilos de bases NoSQL</a:t>
            </a:r>
          </a:p>
          <a:p>
            <a:endParaRPr lang="pt-BR" dirty="0"/>
          </a:p>
          <a:p>
            <a:pPr lvl="1"/>
            <a:r>
              <a:rPr lang="pt-BR" dirty="0"/>
              <a:t>Chave/Valor (“Key/Value”)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Família de Colunas (“Column Family”)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Documentos (“Document Store”)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Bancos de Grafos (“Graph Databases”)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048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Key/Value 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Tipicamente baseados em uma tabela hash onde existe uma única chave (key) e um ponteiro para um item de dado.</a:t>
            </a:r>
          </a:p>
          <a:p>
            <a:r>
              <a:rPr lang="pt-BR" dirty="0"/>
              <a:t>A API é normalmente minimalista, porém o emprego desse tipo de solução pode ser complexo.</a:t>
            </a:r>
          </a:p>
          <a:p>
            <a:r>
              <a:rPr lang="pt-BR" dirty="0"/>
              <a:t>A camada de acesso normalmente oferece funcionalidade de cache transparente para o desempenho</a:t>
            </a:r>
            <a:r>
              <a:rPr lang="pt-BR" dirty="0" smtClean="0"/>
              <a:t>.</a:t>
            </a:r>
          </a:p>
          <a:p>
            <a:r>
              <a:rPr lang="pt-BR" dirty="0"/>
              <a:t>No modelo de K/V, </a:t>
            </a:r>
            <a:r>
              <a:rPr lang="pt-BR" b="1" dirty="0"/>
              <a:t>não há schema</a:t>
            </a:r>
            <a:r>
              <a:rPr lang="pt-BR" dirty="0"/>
              <a:t>. O valor é apenas um objeto armazenado, sem qualquer tipo de funcionalidade.</a:t>
            </a:r>
          </a:p>
          <a:p>
            <a:r>
              <a:rPr lang="pt-BR" dirty="0"/>
              <a:t>O objeto pode ser </a:t>
            </a:r>
            <a:r>
              <a:rPr lang="pt-BR" b="1" dirty="0"/>
              <a:t>persistente ou não</a:t>
            </a:r>
            <a:r>
              <a:rPr lang="pt-BR" dirty="0"/>
              <a:t>. O </a:t>
            </a:r>
            <a:r>
              <a:rPr lang="pt-BR" b="1" dirty="0"/>
              <a:t>acesso é sempre pela chave</a:t>
            </a:r>
            <a:r>
              <a:rPr lang="pt-BR" dirty="0"/>
              <a:t> e é rápido.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7301" y="823913"/>
            <a:ext cx="2231216" cy="3001862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Chave</a:t>
            </a:r>
            <a:r>
              <a:rPr lang="pt-BR" sz="1200" dirty="0" smtClean="0">
                <a:solidFill>
                  <a:schemeClr val="tx2"/>
                </a:solidFill>
              </a:rPr>
              <a:t>=idCliente&gt;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75" y="1233487"/>
            <a:ext cx="1892935" cy="24539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dirty="0" smtClean="0">
                <a:solidFill>
                  <a:schemeClr val="tx2"/>
                </a:solidFill>
              </a:rPr>
              <a:t>&lt;</a:t>
            </a:r>
            <a:r>
              <a:rPr lang="pt-BR" sz="1200" b="1" i="1" dirty="0" smtClean="0">
                <a:solidFill>
                  <a:schemeClr val="tx2"/>
                </a:solidFill>
              </a:rPr>
              <a:t>Valor</a:t>
            </a:r>
            <a:r>
              <a:rPr lang="pt-BR" sz="1200" dirty="0" smtClean="0">
                <a:solidFill>
                  <a:schemeClr val="tx2"/>
                </a:solidFill>
              </a:rPr>
              <a:t>=Objeto&gt;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7826" y="2070895"/>
            <a:ext cx="1633826" cy="328888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Endereço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7826" y="1633537"/>
            <a:ext cx="1633826" cy="33354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Cliente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7825" y="2552107"/>
            <a:ext cx="1633826" cy="1084006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50" dirty="0" smtClean="0">
                <a:solidFill>
                  <a:schemeClr val="tx2"/>
                </a:solidFill>
              </a:rPr>
              <a:t>Operações</a:t>
            </a:r>
            <a:endParaRPr lang="pt-BR" sz="105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375" y="2861670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Op. 1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67375" y="3320061"/>
            <a:ext cx="1338730" cy="283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Op.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</a:t>
            </a:r>
            <a:r>
              <a:rPr lang="pt-BR" sz="1200" dirty="0"/>
              <a:t> Berkeley DB, Tokyo Cabinet, CouchBase, Amazon Dynamo, Riak, </a:t>
            </a:r>
            <a:r>
              <a:rPr lang="pt-BR" sz="1200" b="1" i="1" dirty="0">
                <a:solidFill>
                  <a:srgbClr val="FF0000"/>
                </a:solidFill>
              </a:rPr>
              <a:t>Redis</a:t>
            </a:r>
            <a:r>
              <a:rPr lang="pt-BR" sz="1200" dirty="0"/>
              <a:t>, </a:t>
            </a:r>
            <a:r>
              <a:rPr lang="pt-BR" sz="1200" dirty="0" smtClean="0"/>
              <a:t>memcached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39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Column Family Store -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No BigTable, </a:t>
            </a:r>
            <a:r>
              <a:rPr lang="pt-BR" b="1" dirty="0"/>
              <a:t>o schema é dinâmico</a:t>
            </a:r>
            <a:r>
              <a:rPr lang="pt-BR" dirty="0"/>
              <a:t>. Há uma chave de acesso à linha (“Rowkey”) que dá acesso a um conjunto de pares Key/Value, correspondentes ao nome da coluna, e ao seu valor.</a:t>
            </a:r>
          </a:p>
          <a:p>
            <a:r>
              <a:rPr lang="pt-BR" dirty="0"/>
              <a:t>Famílias de colunas são grupos de dados relacionados, armazenados nos mesmos arquivos.</a:t>
            </a: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b="1" i="1" kern="1200" dirty="0" smtClean="0">
              <a:solidFill>
                <a:schemeClr val="tx1"/>
              </a:solidFill>
              <a:latin typeface="Arial" charset="0"/>
              <a:ea typeface="+mn-ea"/>
            </a:endParaRPr>
          </a:p>
          <a:p>
            <a:endParaRPr lang="pt-BR" sz="1200" kern="1200" dirty="0">
              <a:solidFill>
                <a:schemeClr val="tx1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62525" y="1895474"/>
            <a:ext cx="3743325" cy="1847851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Column Family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6351" y="2162175"/>
            <a:ext cx="3467099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1"/>
                </a:solidFill>
              </a:rPr>
              <a:t>Row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5875" y="2967037"/>
            <a:ext cx="3457575" cy="6524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0175" y="2479476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0175" y="3283743"/>
            <a:ext cx="895350" cy="232172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Row Key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300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0300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1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1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6638" y="2265164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2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6638" y="3070026"/>
            <a:ext cx="990600" cy="44648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b="1" dirty="0" smtClean="0">
                <a:solidFill>
                  <a:schemeClr val="tx1"/>
                </a:solidFill>
              </a:rPr>
              <a:t>Coluna 4</a:t>
            </a:r>
          </a:p>
          <a:p>
            <a:r>
              <a:rPr lang="pt-BR" sz="1100" dirty="0" smtClean="0">
                <a:solidFill>
                  <a:schemeClr val="tx1"/>
                </a:solidFill>
              </a:rPr>
              <a:t>Valor 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4726" y="4100119"/>
            <a:ext cx="42660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/>
              <a:t>BigTable, Cassandra, HBase, Accumulo.</a:t>
            </a:r>
          </a:p>
        </p:txBody>
      </p:sp>
    </p:spTree>
    <p:extLst>
      <p:ext uri="{BB962C8B-B14F-4D97-AF65-F5344CB8AC3E}">
        <p14:creationId xmlns:p14="http://schemas.microsoft.com/office/powerpoint/2010/main" val="4032651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Bases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i="1" dirty="0"/>
              <a:t>Document stores </a:t>
            </a:r>
            <a:r>
              <a:rPr lang="pt-BR" dirty="0"/>
              <a:t>armazenam e acessam dados que definem </a:t>
            </a:r>
            <a:r>
              <a:rPr lang="pt-BR" b="1" dirty="0"/>
              <a:t>estruturas hierárquicas </a:t>
            </a:r>
            <a:r>
              <a:rPr lang="pt-BR" dirty="0"/>
              <a:t>como </a:t>
            </a:r>
            <a:r>
              <a:rPr lang="pt-BR" b="1" dirty="0"/>
              <a:t>listas</a:t>
            </a:r>
            <a:r>
              <a:rPr lang="pt-BR" dirty="0"/>
              <a:t>, </a:t>
            </a:r>
            <a:r>
              <a:rPr lang="pt-BR" b="1" dirty="0"/>
              <a:t>árvores</a:t>
            </a:r>
            <a:r>
              <a:rPr lang="pt-BR" dirty="0"/>
              <a:t>, etc. Exemplos de documentos são </a:t>
            </a:r>
            <a:r>
              <a:rPr lang="pt-BR" b="1" dirty="0"/>
              <a:t>XML</a:t>
            </a:r>
            <a:r>
              <a:rPr lang="pt-BR" dirty="0"/>
              <a:t>, </a:t>
            </a:r>
            <a:r>
              <a:rPr lang="pt-BR" b="1" dirty="0"/>
              <a:t>JSON</a:t>
            </a:r>
            <a:r>
              <a:rPr lang="pt-BR" dirty="0"/>
              <a:t>, </a:t>
            </a:r>
            <a:r>
              <a:rPr lang="pt-BR" b="1" dirty="0"/>
              <a:t>YAML</a:t>
            </a:r>
            <a:r>
              <a:rPr lang="pt-BR" dirty="0"/>
              <a:t>, etc.</a:t>
            </a:r>
          </a:p>
          <a:p>
            <a:r>
              <a:rPr lang="en-US" dirty="0"/>
              <a:t>São </a:t>
            </a:r>
            <a:r>
              <a:rPr lang="en-US" dirty="0" err="1"/>
              <a:t>endereçados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,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K/V. </a:t>
            </a:r>
            <a:r>
              <a:rPr lang="en-US" dirty="0" err="1"/>
              <a:t>Entretanto</a:t>
            </a:r>
            <a:r>
              <a:rPr lang="en-US" dirty="0"/>
              <a:t>, </a:t>
            </a:r>
            <a:r>
              <a:rPr lang="en-US" b="1" dirty="0"/>
              <a:t>o valor é </a:t>
            </a:r>
            <a:r>
              <a:rPr lang="en-US" b="1" dirty="0" err="1"/>
              <a:t>compreendido</a:t>
            </a:r>
            <a:r>
              <a:rPr lang="en-US" b="1" dirty="0"/>
              <a:t> pela base de dados </a:t>
            </a:r>
            <a:r>
              <a:rPr lang="en-US" dirty="0"/>
              <a:t>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examinado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, etc.</a:t>
            </a:r>
            <a:endParaRPr lang="pt-B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4975" y="1076325"/>
            <a:ext cx="3133725" cy="2989137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 smtClean="0">
                <a:solidFill>
                  <a:schemeClr val="tx2"/>
                </a:solidFill>
              </a:rPr>
              <a:t>&lt;Chave=idCliente&gt;</a:t>
            </a:r>
            <a:endParaRPr lang="pt-BR" sz="11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5950" y="1409701"/>
            <a:ext cx="2800350" cy="2530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>
                <a:solidFill>
                  <a:schemeClr val="tx1"/>
                </a:solidFill>
              </a:rPr>
              <a:t>{ </a:t>
            </a:r>
            <a:r>
              <a:rPr lang="pt-BR" sz="1000" dirty="0">
                <a:solidFill>
                  <a:schemeClr val="tx1"/>
                </a:solidFill>
              </a:rPr>
              <a:t>"clientes</a:t>
            </a:r>
            <a:r>
              <a:rPr lang="pt-BR" sz="1000" dirty="0" smtClean="0">
                <a:solidFill>
                  <a:schemeClr val="tx1"/>
                </a:solidFill>
              </a:rPr>
              <a:t>":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[ 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{ </a:t>
            </a:r>
            <a:r>
              <a:rPr lang="pt-BR" sz="1000" dirty="0">
                <a:solidFill>
                  <a:schemeClr val="tx1"/>
                </a:solidFill>
              </a:rPr>
              <a:t>"</a:t>
            </a:r>
            <a:r>
              <a:rPr lang="pt-BR" sz="1000" b="1" dirty="0">
                <a:solidFill>
                  <a:srgbClr val="FF0000"/>
                </a:solidFill>
              </a:rPr>
              <a:t>id":"12312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  <a:br>
              <a:rPr lang="pt-BR" sz="1000" dirty="0" smtClean="0">
                <a:solidFill>
                  <a:schemeClr val="tx1"/>
                </a:solidFill>
              </a:rPr>
            </a:br>
            <a:r>
              <a:rPr lang="pt-BR" sz="1000" dirty="0" smtClean="0">
                <a:solidFill>
                  <a:schemeClr val="tx1"/>
                </a:solidFill>
              </a:rPr>
              <a:t>        "</a:t>
            </a:r>
            <a:r>
              <a:rPr lang="pt-BR" sz="1000" dirty="0">
                <a:solidFill>
                  <a:schemeClr val="tx1"/>
                </a:solidFill>
              </a:rPr>
              <a:t>nome</a:t>
            </a:r>
            <a:r>
              <a:rPr lang="pt-BR" sz="1000" dirty="0" smtClean="0">
                <a:solidFill>
                  <a:schemeClr val="tx1"/>
                </a:solidFill>
              </a:rPr>
              <a:t>":“Marcos",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"</a:t>
            </a:r>
            <a:r>
              <a:rPr lang="pt-BR" sz="1000" dirty="0">
                <a:solidFill>
                  <a:schemeClr val="tx1"/>
                </a:solidFill>
              </a:rPr>
              <a:t>transacoes":[ </a:t>
            </a:r>
            <a:endParaRPr lang="pt-BR" sz="1000" dirty="0" smtClean="0">
              <a:solidFill>
                <a:schemeClr val="tx1"/>
              </a:solidFill>
            </a:endParaRPr>
          </a:p>
          <a:p>
            <a:r>
              <a:rPr lang="pt-BR" sz="1000" dirty="0" smtClean="0">
                <a:solidFill>
                  <a:schemeClr val="tx1"/>
                </a:solidFill>
              </a:rPr>
              <a:t>	{ </a:t>
            </a:r>
            <a:r>
              <a:rPr lang="pt-BR" sz="1000" dirty="0">
                <a:solidFill>
                  <a:schemeClr val="tx1"/>
                </a:solidFill>
              </a:rPr>
              <a:t>"id":"1234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                        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SAQUE”,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"</a:t>
            </a:r>
            <a:r>
              <a:rPr lang="pt-BR" sz="1000" dirty="0">
                <a:solidFill>
                  <a:schemeClr val="tx1"/>
                </a:solidFill>
              </a:rPr>
              <a:t>valor":“-123.22" </a:t>
            </a:r>
            <a:r>
              <a:rPr lang="pt-BR" sz="1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	{ </a:t>
            </a:r>
            <a:r>
              <a:rPr lang="pt-BR" sz="1000" dirty="0">
                <a:solidFill>
                  <a:schemeClr val="tx1"/>
                </a:solidFill>
              </a:rPr>
              <a:t>"id":“1235</a:t>
            </a:r>
            <a:r>
              <a:rPr lang="pt-BR" sz="10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pt-BR" sz="1000" dirty="0" smtClean="0">
                <a:solidFill>
                  <a:schemeClr val="tx1"/>
                </a:solidFill>
              </a:rPr>
              <a:t>  </a:t>
            </a:r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   “</a:t>
            </a:r>
            <a:r>
              <a:rPr lang="pt-BR" sz="1000" dirty="0">
                <a:solidFill>
                  <a:schemeClr val="tx1"/>
                </a:solidFill>
              </a:rPr>
              <a:t>descricao”:”</a:t>
            </a:r>
            <a:r>
              <a:rPr lang="pt-BR" sz="1000" dirty="0" smtClean="0">
                <a:solidFill>
                  <a:schemeClr val="tx1"/>
                </a:solidFill>
              </a:rPr>
              <a:t>DEP.”  	   "</a:t>
            </a:r>
            <a:r>
              <a:rPr lang="pt-BR" sz="1000" dirty="0">
                <a:solidFill>
                  <a:schemeClr val="tx1"/>
                </a:solidFill>
              </a:rPr>
              <a:t>valor":"22.55" 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	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	</a:t>
            </a:r>
            <a:r>
              <a:rPr lang="pt-BR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t-BR" sz="1000" dirty="0">
                <a:solidFill>
                  <a:schemeClr val="tx1"/>
                </a:solidFill>
              </a:rPr>
              <a:t> </a:t>
            </a:r>
            <a:r>
              <a:rPr lang="pt-BR" sz="1000" dirty="0" smtClean="0">
                <a:solidFill>
                  <a:schemeClr val="tx1"/>
                </a:solidFill>
              </a:rPr>
              <a:t>  ]</a:t>
            </a:r>
          </a:p>
          <a:p>
            <a:r>
              <a:rPr lang="pt-BR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MongoDB, CouchDB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959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Bases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Bancos de dados em grafos </a:t>
            </a:r>
            <a:r>
              <a:rPr lang="pt-BR" b="1" dirty="0"/>
              <a:t>armazenam entidades</a:t>
            </a:r>
            <a:r>
              <a:rPr lang="pt-BR" dirty="0"/>
              <a:t> e </a:t>
            </a:r>
            <a:r>
              <a:rPr lang="pt-BR" b="1" dirty="0"/>
              <a:t>se especializam em armazenar as relações</a:t>
            </a:r>
            <a:r>
              <a:rPr lang="pt-BR" dirty="0"/>
              <a:t> entre as mesmas.</a:t>
            </a:r>
          </a:p>
          <a:p>
            <a:r>
              <a:rPr lang="pt-BR" dirty="0"/>
              <a:t>As entidades são os </a:t>
            </a:r>
            <a:r>
              <a:rPr lang="pt-BR" b="1" dirty="0"/>
              <a:t>nós</a:t>
            </a:r>
            <a:r>
              <a:rPr lang="pt-BR" dirty="0"/>
              <a:t>, que possuem propriedades. As relações são os </a:t>
            </a:r>
            <a:r>
              <a:rPr lang="pt-BR" b="1" dirty="0"/>
              <a:t>vértices</a:t>
            </a:r>
            <a:r>
              <a:rPr lang="pt-BR" dirty="0"/>
              <a:t>. </a:t>
            </a:r>
          </a:p>
          <a:p>
            <a:r>
              <a:rPr lang="pt-BR" dirty="0"/>
              <a:t>Varrer joins é rápido pois não é um calculo dinâmico.</a:t>
            </a:r>
          </a:p>
          <a:p>
            <a:r>
              <a:rPr lang="pt-BR" dirty="0"/>
              <a:t>Difícil paralelismo em algumas operações.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4450" y="1090612"/>
            <a:ext cx="838200" cy="371475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3325" y="3576637"/>
            <a:ext cx="838200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1325" y="1423986"/>
            <a:ext cx="838200" cy="3714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smtClean="0">
                <a:solidFill>
                  <a:schemeClr val="tx1"/>
                </a:solidFill>
              </a:rPr>
              <a:t>C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9250" y="2414583"/>
            <a:ext cx="838200" cy="3714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B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7275" y="1795461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João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1875" y="252888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Carlos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3125" y="3576636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Maria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2775" y="752473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Joana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72425" y="1523998"/>
            <a:ext cx="838200" cy="371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Luiza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5962650" y="938211"/>
            <a:ext cx="1000125" cy="33813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9" idx="0"/>
          </p:cNvCxnSpPr>
          <p:nvPr/>
        </p:nvCxnSpPr>
        <p:spPr>
          <a:xfrm flipH="1">
            <a:off x="5286375" y="1462087"/>
            <a:ext cx="257175" cy="333374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1"/>
          </p:cNvCxnSpPr>
          <p:nvPr/>
        </p:nvCxnSpPr>
        <p:spPr>
          <a:xfrm>
            <a:off x="5543550" y="1462087"/>
            <a:ext cx="1247775" cy="14763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0"/>
          </p:cNvCxnSpPr>
          <p:nvPr/>
        </p:nvCxnSpPr>
        <p:spPr>
          <a:xfrm>
            <a:off x="7800975" y="938211"/>
            <a:ext cx="590550" cy="585787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10" idx="0"/>
          </p:cNvCxnSpPr>
          <p:nvPr/>
        </p:nvCxnSpPr>
        <p:spPr>
          <a:xfrm flipH="1">
            <a:off x="7800975" y="1895473"/>
            <a:ext cx="590550" cy="63341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>
            <a:off x="7210425" y="1795461"/>
            <a:ext cx="590550" cy="73342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  <a:endCxn id="10" idx="1"/>
          </p:cNvCxnSpPr>
          <p:nvPr/>
        </p:nvCxnSpPr>
        <p:spPr>
          <a:xfrm>
            <a:off x="6267450" y="2600321"/>
            <a:ext cx="1114425" cy="114303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1"/>
            <a:endCxn id="8" idx="0"/>
          </p:cNvCxnSpPr>
          <p:nvPr/>
        </p:nvCxnSpPr>
        <p:spPr>
          <a:xfrm flipH="1">
            <a:off x="5848350" y="1609724"/>
            <a:ext cx="942975" cy="804859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>
          <a:xfrm>
            <a:off x="5848350" y="2786058"/>
            <a:ext cx="523875" cy="790578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6" idx="1"/>
          </p:cNvCxnSpPr>
          <p:nvPr/>
        </p:nvCxnSpPr>
        <p:spPr>
          <a:xfrm>
            <a:off x="6791325" y="3762374"/>
            <a:ext cx="762000" cy="1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6" idx="0"/>
          </p:cNvCxnSpPr>
          <p:nvPr/>
        </p:nvCxnSpPr>
        <p:spPr>
          <a:xfrm>
            <a:off x="7800975" y="2900361"/>
            <a:ext cx="171450" cy="676276"/>
          </a:xfrm>
          <a:prstGeom prst="straightConnector1">
            <a:avLst/>
          </a:prstGeom>
          <a:ln w="12700" cmpd="sng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1" idx="0"/>
          </p:cNvCxnSpPr>
          <p:nvPr/>
        </p:nvCxnSpPr>
        <p:spPr>
          <a:xfrm flipH="1">
            <a:off x="6372225" y="2900361"/>
            <a:ext cx="1428750" cy="676275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14975" y="4251423"/>
            <a:ext cx="26380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/>
              <a:t>Exemplos: </a:t>
            </a:r>
            <a:r>
              <a:rPr lang="pt-BR" sz="1200" dirty="0" smtClean="0"/>
              <a:t>Neo4j, Titan, OrientDB*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717015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Escolhendo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base NoSQL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b="1" dirty="0"/>
              <a:t>K/V</a:t>
            </a:r>
            <a:endParaRPr lang="en-US" sz="1600" dirty="0"/>
          </a:p>
          <a:p>
            <a:pPr lvl="1"/>
            <a:r>
              <a:rPr lang="en-US" dirty="0" err="1"/>
              <a:t>Informações</a:t>
            </a:r>
            <a:r>
              <a:rPr lang="en-US" dirty="0"/>
              <a:t> de </a:t>
            </a:r>
            <a:r>
              <a:rPr lang="en-US" dirty="0" err="1"/>
              <a:t>sessões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Outros dados </a:t>
            </a:r>
            <a:r>
              <a:rPr lang="en-US" dirty="0" err="1"/>
              <a:t>transientes</a:t>
            </a:r>
            <a:endParaRPr lang="en-US" dirty="0"/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Quaisquer</a:t>
            </a:r>
            <a:r>
              <a:rPr lang="en-US" dirty="0"/>
              <a:t>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sz="1600" b="1" dirty="0"/>
              <a:t>Column Family</a:t>
            </a:r>
            <a:endParaRPr lang="en-US" sz="1600" dirty="0"/>
          </a:p>
          <a:p>
            <a:pPr lvl="1"/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organizados</a:t>
            </a:r>
            <a:r>
              <a:rPr lang="en-US" dirty="0"/>
              <a:t> de forma </a:t>
            </a:r>
            <a:r>
              <a:rPr lang="en-US" dirty="0" err="1"/>
              <a:t>dinâmica</a:t>
            </a:r>
            <a:endParaRPr lang="en-US" dirty="0"/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dados com </a:t>
            </a:r>
            <a:r>
              <a:rPr lang="en-US" dirty="0" err="1"/>
              <a:t>afinidade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dinâmicas</a:t>
            </a:r>
            <a:r>
              <a:rPr lang="en-US" dirty="0"/>
              <a:t> com </a:t>
            </a:r>
            <a:r>
              <a:rPr lang="en-US" dirty="0" err="1"/>
              <a:t>contadores</a:t>
            </a:r>
            <a:endParaRPr lang="en-US" dirty="0"/>
          </a:p>
          <a:p>
            <a:pPr lvl="1"/>
            <a:r>
              <a:rPr lang="en-US" dirty="0" err="1"/>
              <a:t>Ingestão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escala</a:t>
            </a:r>
            <a:endParaRPr lang="en-US" dirty="0"/>
          </a:p>
          <a:p>
            <a:pPr lvl="1"/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timeseries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/>
              <a:t>Document Store</a:t>
            </a:r>
          </a:p>
          <a:p>
            <a:pPr lvl="1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endParaRPr lang="en-US" dirty="0"/>
          </a:p>
          <a:p>
            <a:pPr lvl="1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 com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aninhadas</a:t>
            </a:r>
            <a:endParaRPr lang="en-US" dirty="0"/>
          </a:p>
          <a:p>
            <a:pPr lvl="1"/>
            <a:r>
              <a:rPr lang="en-US" dirty="0"/>
              <a:t>Analytics </a:t>
            </a:r>
            <a:r>
              <a:rPr lang="en-US" dirty="0" err="1"/>
              <a:t>em</a:t>
            </a:r>
            <a:r>
              <a:rPr lang="en-US" dirty="0"/>
              <a:t> tempo real</a:t>
            </a:r>
          </a:p>
          <a:p>
            <a:pPr lvl="1"/>
            <a:r>
              <a:rPr lang="en-US" dirty="0"/>
              <a:t>E-commerce</a:t>
            </a:r>
          </a:p>
          <a:p>
            <a:pPr lvl="1"/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exigem</a:t>
            </a:r>
            <a:r>
              <a:rPr lang="en-US" dirty="0"/>
              <a:t> </a:t>
            </a:r>
            <a:r>
              <a:rPr lang="en-US" dirty="0" err="1"/>
              <a:t>transações</a:t>
            </a:r>
            <a:r>
              <a:rPr lang="en-US" dirty="0"/>
              <a:t> com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.</a:t>
            </a:r>
          </a:p>
          <a:p>
            <a:r>
              <a:rPr lang="en-US" sz="1600" b="1" dirty="0"/>
              <a:t>Graph Database</a:t>
            </a:r>
          </a:p>
          <a:p>
            <a:pPr lvl="1"/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relacionamento</a:t>
            </a:r>
            <a:r>
              <a:rPr lang="en-US" dirty="0"/>
              <a:t> entre as </a:t>
            </a:r>
            <a:r>
              <a:rPr lang="en-US" dirty="0" err="1"/>
              <a:t>entidades</a:t>
            </a:r>
            <a:r>
              <a:rPr lang="en-US" dirty="0"/>
              <a:t> é o principal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tratamento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sociais</a:t>
            </a:r>
            <a:endParaRPr lang="en-US" dirty="0"/>
          </a:p>
          <a:p>
            <a:pPr lvl="1"/>
            <a:r>
              <a:rPr lang="en-US" dirty="0"/>
              <a:t>Dados </a:t>
            </a:r>
            <a:r>
              <a:rPr lang="en-US" dirty="0" err="1"/>
              <a:t>espaciais</a:t>
            </a:r>
            <a:endParaRPr lang="en-US" dirty="0"/>
          </a:p>
          <a:p>
            <a:pPr lvl="1"/>
            <a:r>
              <a:rPr lang="en-US" dirty="0" err="1"/>
              <a:t>Roteamento</a:t>
            </a:r>
            <a:r>
              <a:rPr lang="en-US" dirty="0"/>
              <a:t>.</a:t>
            </a:r>
          </a:p>
          <a:p>
            <a:endParaRPr lang="en-US" sz="1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n-lt"/>
                <a:ea typeface="Arial"/>
              </a:defRPr>
            </a:lvl2pPr>
            <a:lvl3pPr marL="858838" indent="-1698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n-lt"/>
                <a:ea typeface="Arial"/>
              </a:defRPr>
            </a:lvl3pPr>
            <a:lvl4pPr marL="1258888" indent="-2301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Font typeface="Museo For Dell 300" pitchFamily="50" charset="0"/>
              <a:buChar char="–"/>
              <a:defRPr sz="1000">
                <a:solidFill>
                  <a:schemeClr val="bg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Possíveis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9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NoSQL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02478" y="2080152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BigTable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47106" y="3094709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Cassandra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67027" y="1399846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7304" y="1758590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2005</a:t>
            </a:r>
          </a:p>
        </p:txBody>
      </p:sp>
      <p:sp>
        <p:nvSpPr>
          <p:cNvPr id="38" name="Oval 37"/>
          <p:cNvSpPr/>
          <p:nvPr/>
        </p:nvSpPr>
        <p:spPr>
          <a:xfrm>
            <a:off x="3527509" y="1060118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memcached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86714" y="20971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86714" y="252456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67027" y="2925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7304" y="3304744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2009</a:t>
            </a:r>
          </a:p>
        </p:txBody>
      </p:sp>
      <p:sp>
        <p:nvSpPr>
          <p:cNvPr id="43" name="Oval 42"/>
          <p:cNvSpPr/>
          <p:nvPr/>
        </p:nvSpPr>
        <p:spPr>
          <a:xfrm>
            <a:off x="5762628" y="4320353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Spanner</a:t>
            </a:r>
          </a:p>
        </p:txBody>
      </p:sp>
      <p:sp>
        <p:nvSpPr>
          <p:cNvPr id="44" name="Oval 43"/>
          <p:cNvSpPr/>
          <p:nvPr/>
        </p:nvSpPr>
        <p:spPr>
          <a:xfrm>
            <a:off x="5746252" y="375809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Megastore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7304" y="3670555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6714" y="4009109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4456" y="4347663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2012</a:t>
            </a:r>
          </a:p>
        </p:txBody>
      </p:sp>
      <p:cxnSp>
        <p:nvCxnSpPr>
          <p:cNvPr id="48" name="Straight Connector 47"/>
          <p:cNvCxnSpPr>
            <a:stCxn id="34" idx="3"/>
            <a:endCxn id="44" idx="1"/>
          </p:cNvCxnSpPr>
          <p:nvPr/>
        </p:nvCxnSpPr>
        <p:spPr>
          <a:xfrm>
            <a:off x="5570911" y="2476100"/>
            <a:ext cx="443774" cy="13499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62741" y="830676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4"/>
                </a:solidFill>
                <a:latin typeface="+mn-lt"/>
              </a:rPr>
              <a:t>I</a:t>
            </a:r>
            <a:r>
              <a:rPr lang="en-US" sz="1050" dirty="0" err="1" smtClean="0">
                <a:solidFill>
                  <a:schemeClr val="accent4"/>
                </a:solidFill>
                <a:latin typeface="+mn-lt"/>
              </a:rPr>
              <a:t>mplementação</a:t>
            </a:r>
            <a:endParaRPr lang="en-US" sz="105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210875" y="2478427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Dynamo</a:t>
            </a:r>
          </a:p>
        </p:txBody>
      </p:sp>
      <p:sp>
        <p:nvSpPr>
          <p:cNvPr id="53" name="Oval 52"/>
          <p:cNvSpPr/>
          <p:nvPr/>
        </p:nvSpPr>
        <p:spPr>
          <a:xfrm>
            <a:off x="586908" y="35291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Voldemort</a:t>
            </a:r>
          </a:p>
        </p:txBody>
      </p:sp>
      <p:cxnSp>
        <p:nvCxnSpPr>
          <p:cNvPr id="54" name="Straight Connector 53"/>
          <p:cNvCxnSpPr>
            <a:stCxn id="34" idx="3"/>
            <a:endCxn id="35" idx="7"/>
          </p:cNvCxnSpPr>
          <p:nvPr/>
        </p:nvCxnSpPr>
        <p:spPr>
          <a:xfrm flipH="1">
            <a:off x="5211651" y="2476100"/>
            <a:ext cx="359260" cy="6865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35" idx="1"/>
          </p:cNvCxnSpPr>
          <p:nvPr/>
        </p:nvCxnSpPr>
        <p:spPr>
          <a:xfrm>
            <a:off x="2932887" y="2874375"/>
            <a:ext cx="982652" cy="2882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4"/>
            <a:endCxn id="53" idx="7"/>
          </p:cNvCxnSpPr>
          <p:nvPr/>
        </p:nvCxnSpPr>
        <p:spPr>
          <a:xfrm flipH="1">
            <a:off x="2151453" y="2942309"/>
            <a:ext cx="68153" cy="65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500094" y="354522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Riak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/>
          <p:cNvCxnSpPr>
            <a:endCxn id="57" idx="0"/>
          </p:cNvCxnSpPr>
          <p:nvPr/>
        </p:nvCxnSpPr>
        <p:spPr>
          <a:xfrm>
            <a:off x="2500094" y="2942309"/>
            <a:ext cx="916489" cy="6029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85275" y="428136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Accumulo</a:t>
            </a:r>
          </a:p>
        </p:txBody>
      </p:sp>
      <p:cxnSp>
        <p:nvCxnSpPr>
          <p:cNvPr id="60" name="Straight Connector 59"/>
          <p:cNvCxnSpPr>
            <a:stCxn id="34" idx="4"/>
            <a:endCxn id="59" idx="0"/>
          </p:cNvCxnSpPr>
          <p:nvPr/>
        </p:nvCxnSpPr>
        <p:spPr>
          <a:xfrm flipH="1">
            <a:off x="4701764" y="2544034"/>
            <a:ext cx="1517203" cy="1737331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74456" y="1053432"/>
            <a:ext cx="887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2003</a:t>
            </a:r>
          </a:p>
        </p:txBody>
      </p:sp>
      <p:sp>
        <p:nvSpPr>
          <p:cNvPr id="62" name="Oval 61"/>
          <p:cNvSpPr/>
          <p:nvPr/>
        </p:nvSpPr>
        <p:spPr>
          <a:xfrm>
            <a:off x="867875" y="1622258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CouchDB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322199" y="2731537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</a:rPr>
              <a:t>MongoDB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362134" y="908241"/>
            <a:ext cx="228600" cy="169919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62741" y="589324"/>
            <a:ext cx="2299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accent1"/>
                </a:solidFill>
              </a:rPr>
              <a:t>Influência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direta</a:t>
            </a:r>
            <a:r>
              <a:rPr lang="en-US" sz="1050" dirty="0" smtClean="0">
                <a:solidFill>
                  <a:schemeClr val="accent1"/>
                </a:solidFill>
              </a:rPr>
              <a:t> / </a:t>
            </a:r>
            <a:r>
              <a:rPr lang="en-US" sz="1050" dirty="0" err="1" smtClean="0">
                <a:solidFill>
                  <a:schemeClr val="accent1"/>
                </a:solidFill>
              </a:rPr>
              <a:t>mesmos</a:t>
            </a:r>
            <a:r>
              <a:rPr lang="en-US" sz="1050" dirty="0" smtClean="0">
                <a:solidFill>
                  <a:schemeClr val="accent1"/>
                </a:solidFill>
              </a:rPr>
              <a:t> </a:t>
            </a:r>
            <a:r>
              <a:rPr lang="en-US" sz="1050" dirty="0" err="1" smtClean="0">
                <a:solidFill>
                  <a:schemeClr val="accent1"/>
                </a:solidFill>
              </a:rPr>
              <a:t>recursos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362134" y="673321"/>
            <a:ext cx="228600" cy="1699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1250" y="3003801"/>
            <a:ext cx="2017462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Redis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45590" y="3208575"/>
            <a:ext cx="1832978" cy="463882"/>
          </a:xfrm>
          <a:prstGeom prst="ellipse">
            <a:avLst/>
          </a:prstGeom>
          <a:ln>
            <a:gradFill flip="none" rotWithShape="1">
              <a:gsLst>
                <a:gs pos="4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2"/>
                </a:solidFill>
              </a:rPr>
              <a:t>HBase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82" name="Straight Connector 81"/>
          <p:cNvCxnSpPr>
            <a:stCxn id="34" idx="4"/>
            <a:endCxn id="80" idx="2"/>
          </p:cNvCxnSpPr>
          <p:nvPr/>
        </p:nvCxnSpPr>
        <p:spPr>
          <a:xfrm>
            <a:off x="6218967" y="2544034"/>
            <a:ext cx="126623" cy="896482"/>
          </a:xfrm>
          <a:prstGeom prst="line">
            <a:avLst/>
          </a:prstGeom>
          <a:ln w="12700">
            <a:solidFill>
              <a:schemeClr val="accent4"/>
            </a:solidFill>
            <a:prstDash val="solid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4" idx="4"/>
            <a:endCxn id="43" idx="0"/>
          </p:cNvCxnSpPr>
          <p:nvPr/>
        </p:nvCxnSpPr>
        <p:spPr>
          <a:xfrm>
            <a:off x="6662741" y="4221979"/>
            <a:ext cx="16376" cy="983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32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Existem quatro principais tipos de bases NoSQL: </a:t>
            </a:r>
            <a:r>
              <a:rPr lang="pt-BR" b="1" dirty="0"/>
              <a:t>K/V, BigTable ou Column Family, Document Stores e Graph Databases.</a:t>
            </a:r>
          </a:p>
          <a:p>
            <a:r>
              <a:rPr lang="pt-BR" dirty="0"/>
              <a:t>Embora sejam classificados em estilos, as funcionalidades podem variar bastante entre os mesmos, incluindo capacidade de durabilidade, transação, distribuição de dados, etc.</a:t>
            </a:r>
          </a:p>
          <a:p>
            <a:r>
              <a:rPr lang="pt-BR" dirty="0"/>
              <a:t>Cada um possui um conjunto de casos de uso para os quais são melhor adaptados.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Discutir </a:t>
            </a:r>
            <a:r>
              <a:rPr lang="pt-BR" dirty="0"/>
              <a:t>possíveis limitações de modelos relacionais entendidos como abstrações</a:t>
            </a:r>
          </a:p>
          <a:p>
            <a:r>
              <a:rPr lang="pt-BR" dirty="0"/>
              <a:t>Levantar alguns dos desafios mais comuns em bancos relacionais e as técnicas para abordá-los</a:t>
            </a:r>
          </a:p>
          <a:p>
            <a:r>
              <a:rPr lang="pt-BR" dirty="0"/>
              <a:t>Entender como essas técnicas comprometem a pureza das abstrações</a:t>
            </a:r>
          </a:p>
          <a:p>
            <a:r>
              <a:rPr lang="pt-BR" dirty="0"/>
              <a:t>Identificar a principal motivação para o emprego de sistemas NoSQL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5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08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ao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370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>
                <a:cs typeface="+mn-cs"/>
              </a:rPr>
              <a:t>Entender </a:t>
            </a:r>
            <a:r>
              <a:rPr lang="pt-BR" sz="1400" dirty="0" smtClean="0">
                <a:cs typeface="+mn-cs"/>
              </a:rPr>
              <a:t>o histórico e </a:t>
            </a:r>
            <a:r>
              <a:rPr lang="pt-BR" sz="1400" dirty="0">
                <a:cs typeface="+mn-cs"/>
              </a:rPr>
              <a:t>motivação para a implementação do Redis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 smtClean="0">
                <a:cs typeface="+mn-cs"/>
              </a:rPr>
              <a:t>Identificar casos de uso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 smtClean="0">
                <a:cs typeface="+mn-cs"/>
              </a:rPr>
              <a:t>Tipos </a:t>
            </a:r>
            <a:r>
              <a:rPr lang="pt-BR" sz="1400" dirty="0">
                <a:cs typeface="+mn-cs"/>
              </a:rPr>
              <a:t>de aplicações utilizando Redis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pt-BR" sz="1400" dirty="0">
                <a:cs typeface="+mn-cs"/>
              </a:rPr>
              <a:t>Modos de instalação e configuração do Redis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20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</a:t>
            </a:r>
            <a:r>
              <a:rPr lang="en-US" dirty="0" err="1" smtClean="0"/>
              <a:t>mote</a:t>
            </a:r>
            <a:r>
              <a:rPr lang="en-US" dirty="0" smtClean="0"/>
              <a:t> </a:t>
            </a:r>
            <a:r>
              <a:rPr lang="en-US" b="1" dirty="0" err="1" smtClean="0"/>
              <a:t>DI</a:t>
            </a:r>
            <a:r>
              <a:rPr lang="en-US" dirty="0" err="1" smtClean="0"/>
              <a:t>ctionary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“</a:t>
            </a:r>
            <a:r>
              <a:rPr lang="en-US" i="1" dirty="0" err="1" smtClean="0"/>
              <a:t>Redis</a:t>
            </a:r>
            <a:r>
              <a:rPr lang="en-US" i="1" dirty="0" smtClean="0"/>
              <a:t> é um </a:t>
            </a:r>
            <a:r>
              <a:rPr lang="en-US" i="1" dirty="0" err="1" smtClean="0"/>
              <a:t>repositório</a:t>
            </a:r>
            <a:r>
              <a:rPr lang="en-US" i="1" dirty="0" smtClean="0"/>
              <a:t> </a:t>
            </a:r>
            <a:r>
              <a:rPr lang="en-US" i="1" dirty="0" err="1" smtClean="0"/>
              <a:t>chave</a:t>
            </a:r>
            <a:r>
              <a:rPr lang="en-US" i="1" dirty="0" smtClean="0"/>
              <a:t>-valor, de </a:t>
            </a:r>
            <a:r>
              <a:rPr lang="en-US" i="1" dirty="0" err="1" smtClean="0"/>
              <a:t>código</a:t>
            </a:r>
            <a:r>
              <a:rPr lang="en-US" i="1" dirty="0" smtClean="0"/>
              <a:t> </a:t>
            </a:r>
            <a:r>
              <a:rPr lang="en-US" i="1" dirty="0" err="1" smtClean="0"/>
              <a:t>aberto</a:t>
            </a:r>
            <a:r>
              <a:rPr lang="en-US" i="1" dirty="0" smtClean="0"/>
              <a:t> e com </a:t>
            </a:r>
            <a:r>
              <a:rPr lang="en-US" i="1" dirty="0" err="1" smtClean="0"/>
              <a:t>licença</a:t>
            </a:r>
            <a:r>
              <a:rPr lang="en-US" i="1" dirty="0" smtClean="0"/>
              <a:t> BSD, </a:t>
            </a:r>
            <a:r>
              <a:rPr lang="en-US" i="1" dirty="0" err="1" smtClean="0"/>
              <a:t>utilizado</a:t>
            </a:r>
            <a:r>
              <a:rPr lang="en-US" i="1" dirty="0" smtClean="0"/>
              <a:t> </a:t>
            </a:r>
            <a:r>
              <a:rPr lang="en-US" i="1" dirty="0" err="1" smtClean="0"/>
              <a:t>como</a:t>
            </a:r>
            <a:r>
              <a:rPr lang="en-US" i="1" dirty="0" smtClean="0"/>
              <a:t> banco de dados, cache e message broker.” – redis.io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Repositório</a:t>
            </a:r>
            <a:r>
              <a:rPr lang="en-US" dirty="0" smtClean="0"/>
              <a:t> de dados NoSQL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com </a:t>
            </a:r>
            <a:r>
              <a:rPr lang="en-US" dirty="0" err="1" smtClean="0"/>
              <a:t>persistência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difundido</a:t>
            </a:r>
            <a:r>
              <a:rPr lang="en-US" dirty="0" smtClean="0"/>
              <a:t> e </a:t>
            </a:r>
            <a:r>
              <a:rPr lang="en-US" dirty="0" err="1" smtClean="0"/>
              <a:t>aceito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repositório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-valor </a:t>
            </a:r>
            <a:r>
              <a:rPr lang="en-US" dirty="0" err="1" smtClean="0"/>
              <a:t>mais</a:t>
            </a:r>
            <a:r>
              <a:rPr lang="en-US" dirty="0" smtClean="0"/>
              <a:t> popular no </a:t>
            </a:r>
            <a:r>
              <a:rPr lang="en-US" dirty="0" smtClean="0">
                <a:hlinkClick r:id="rId2"/>
              </a:rPr>
              <a:t>DB-Engines.com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Leve</a:t>
            </a:r>
            <a:r>
              <a:rPr lang="en-US" dirty="0" smtClean="0"/>
              <a:t> (&lt; 1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0597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168400"/>
            <a:ext cx="627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63675"/>
            <a:ext cx="1371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868488"/>
            <a:ext cx="17653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824163"/>
            <a:ext cx="9906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225800"/>
            <a:ext cx="16065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98650"/>
            <a:ext cx="920750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2133600"/>
            <a:ext cx="12382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33738"/>
            <a:ext cx="26717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1255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012825"/>
            <a:ext cx="25114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284538"/>
            <a:ext cx="1692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3830638"/>
            <a:ext cx="1870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bitl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279650"/>
            <a:ext cx="819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2465388"/>
            <a:ext cx="17541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3821113"/>
            <a:ext cx="16478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470025"/>
            <a:ext cx="11858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3903663"/>
            <a:ext cx="15954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643063"/>
            <a:ext cx="1093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hlinkClick r:id="rId23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838200"/>
            <a:ext cx="16637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3698875"/>
            <a:ext cx="1135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700338"/>
            <a:ext cx="20685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>
            <a:hlinkClick r:id="rId27"/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687638"/>
            <a:ext cx="1766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7">
            <a:hlinkClick r:id="rId29"/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898525"/>
            <a:ext cx="1647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8">
            <a:hlinkClick r:id="rId31"/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33813"/>
            <a:ext cx="14779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9">
            <a:hlinkClick r:id="rId33"/>
          </p:cNvPr>
          <p:cNvPicPr>
            <a:picLocks noChangeAspect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133600"/>
            <a:ext cx="12334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0"/>
          <p:cNvPicPr>
            <a:picLocks noChangeAspect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3176588"/>
            <a:ext cx="12747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995363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97765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escolha</a:t>
            </a:r>
            <a:r>
              <a:rPr lang="en-US" dirty="0" smtClean="0"/>
              <a:t> a </a:t>
            </a:r>
            <a:r>
              <a:rPr lang="en-US" dirty="0" err="1" smtClean="0"/>
              <a:t>arquitetura</a:t>
            </a:r>
            <a:r>
              <a:rPr lang="en-US" dirty="0" smtClean="0"/>
              <a:t> de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server a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com </a:t>
            </a:r>
            <a:r>
              <a:rPr lang="en-US" dirty="0" err="1" smtClean="0"/>
              <a:t>relacional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Suporte </a:t>
            </a:r>
            <a:r>
              <a:rPr lang="en-US" dirty="0" err="1" smtClean="0"/>
              <a:t>nativo</a:t>
            </a:r>
            <a:r>
              <a:rPr lang="en-US" dirty="0" smtClean="0"/>
              <a:t> a: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Hashes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Sorted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r>
              <a:rPr lang="en-US" dirty="0" smtClean="0"/>
              <a:t> é RÁPIDO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É ideal para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5676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para </a:t>
            </a:r>
            <a:r>
              <a:rPr lang="en-US" dirty="0" err="1" smtClean="0"/>
              <a:t>reduzir</a:t>
            </a:r>
            <a:r>
              <a:rPr lang="en-US" dirty="0" smtClean="0"/>
              <a:t> tempo de </a:t>
            </a:r>
            <a:r>
              <a:rPr lang="en-US" dirty="0" err="1" smtClean="0"/>
              <a:t>carregamento</a:t>
            </a:r>
            <a:r>
              <a:rPr lang="en-US" dirty="0" smtClean="0"/>
              <a:t> de </a:t>
            </a:r>
            <a:r>
              <a:rPr lang="en-US" dirty="0" err="1" smtClean="0"/>
              <a:t>páginas</a:t>
            </a:r>
            <a:r>
              <a:rPr lang="en-US" dirty="0" smtClean="0"/>
              <a:t> Web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“n”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no </a:t>
            </a:r>
            <a:r>
              <a:rPr lang="en-US" dirty="0" err="1" smtClean="0"/>
              <a:t>Redis</a:t>
            </a:r>
            <a:r>
              <a:rPr lang="en-US" dirty="0" smtClean="0"/>
              <a:t> para </a:t>
            </a:r>
            <a:r>
              <a:rPr lang="en-US" dirty="0" err="1" smtClean="0"/>
              <a:t>servir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Gerenciar</a:t>
            </a:r>
            <a:r>
              <a:rPr lang="en-US" dirty="0" smtClean="0"/>
              <a:t> a </a:t>
            </a:r>
            <a:r>
              <a:rPr lang="en-US" dirty="0" err="1" smtClean="0"/>
              <a:t>remoção</a:t>
            </a:r>
            <a:r>
              <a:rPr lang="en-US" dirty="0" smtClean="0"/>
              <a:t> e </a:t>
            </a:r>
            <a:r>
              <a:rPr lang="en-US" dirty="0" err="1" smtClean="0"/>
              <a:t>filtragem</a:t>
            </a:r>
            <a:r>
              <a:rPr lang="en-US" dirty="0" smtClean="0"/>
              <a:t> dos </a:t>
            </a:r>
            <a:r>
              <a:rPr lang="en-US" dirty="0" err="1" smtClean="0"/>
              <a:t>itens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Rankings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“n” scores </a:t>
            </a:r>
            <a:r>
              <a:rPr lang="en-US" dirty="0" err="1" smtClean="0"/>
              <a:t>mais</a:t>
            </a:r>
            <a:r>
              <a:rPr lang="en-US" dirty="0" smtClean="0"/>
              <a:t> altos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Ordenação</a:t>
            </a:r>
            <a:r>
              <a:rPr lang="en-US" dirty="0" smtClean="0"/>
              <a:t> –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votos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tempo (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expiração</a:t>
            </a:r>
            <a:r>
              <a:rPr lang="en-US" dirty="0" smtClean="0"/>
              <a:t>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Contadores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real-time de </a:t>
            </a:r>
            <a:r>
              <a:rPr lang="en-US" dirty="0" err="1" smtClean="0"/>
              <a:t>métricas</a:t>
            </a:r>
            <a:r>
              <a:rPr lang="en-US" dirty="0" smtClean="0"/>
              <a:t> e </a:t>
            </a:r>
            <a:r>
              <a:rPr lang="en-US" dirty="0" err="1" smtClean="0"/>
              <a:t>estatísticas-chave</a:t>
            </a:r>
            <a:endParaRPr lang="en-US" dirty="0" smtClean="0"/>
          </a:p>
          <a:p>
            <a:pPr marL="974725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quantos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 </a:t>
            </a:r>
            <a:r>
              <a:rPr lang="en-US" dirty="0" err="1" smtClean="0"/>
              <a:t>visitaram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URL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período</a:t>
            </a:r>
            <a:r>
              <a:rPr lang="en-US" dirty="0" smtClean="0"/>
              <a:t> de tempo?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93170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Mensageria</a:t>
            </a:r>
            <a:r>
              <a:rPr lang="en-US" dirty="0"/>
              <a:t> Pub/Sub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r>
              <a:rPr lang="en-US" dirty="0"/>
              <a:t> se </a:t>
            </a:r>
            <a:r>
              <a:rPr lang="en-US" dirty="0" err="1"/>
              <a:t>inscrevem</a:t>
            </a:r>
            <a:r>
              <a:rPr lang="en-US" dirty="0"/>
              <a:t>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 err="1"/>
              <a:t>tópicos</a:t>
            </a:r>
            <a:r>
              <a:rPr lang="en-US" i="1" dirty="0"/>
              <a:t> </a:t>
            </a:r>
            <a:r>
              <a:rPr lang="en-US" dirty="0"/>
              <a:t>de </a:t>
            </a:r>
            <a:r>
              <a:rPr lang="en-US" dirty="0" err="1"/>
              <a:t>interesse</a:t>
            </a:r>
            <a:endParaRPr lang="en-US" dirty="0"/>
          </a:p>
          <a:p>
            <a:pPr marL="97472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notificações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Caching de </a:t>
            </a:r>
            <a:r>
              <a:rPr lang="en-US" dirty="0" err="1" smtClean="0"/>
              <a:t>sessão</a:t>
            </a:r>
            <a:r>
              <a:rPr lang="en-US" dirty="0" smtClean="0"/>
              <a:t> HTTP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substituto</a:t>
            </a:r>
            <a:r>
              <a:rPr lang="en-US" dirty="0" smtClean="0"/>
              <a:t> do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de cloud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Repositório</a:t>
            </a:r>
            <a:r>
              <a:rPr lang="en-US" dirty="0" smtClean="0"/>
              <a:t> de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velocidade</a:t>
            </a:r>
            <a:r>
              <a:rPr lang="en-US" dirty="0" smtClean="0"/>
              <a:t> e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essenciais</a:t>
            </a:r>
            <a:endParaRPr lang="en-US" dirty="0"/>
          </a:p>
        </p:txBody>
      </p:sp>
      <p:pic>
        <p:nvPicPr>
          <p:cNvPr id="6" name="Picture 7" descr="CloudFoundryCorp vertica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50" y="2327933"/>
            <a:ext cx="1775119" cy="106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78522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Redis</a:t>
            </a:r>
            <a:r>
              <a:rPr lang="en-US" dirty="0" smtClean="0"/>
              <a:t> é um </a:t>
            </a:r>
            <a:r>
              <a:rPr lang="en-US" dirty="0" err="1" smtClean="0"/>
              <a:t>repositório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dados NoSQL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com </a:t>
            </a:r>
            <a:r>
              <a:rPr lang="en-US" dirty="0" err="1" smtClean="0"/>
              <a:t>persistência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estruturas</a:t>
            </a:r>
            <a:r>
              <a:rPr lang="en-US" dirty="0" smtClean="0"/>
              <a:t> de dados, </a:t>
            </a:r>
            <a:r>
              <a:rPr lang="en-US" dirty="0" err="1" smtClean="0"/>
              <a:t>permitindo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arquiteto</a:t>
            </a:r>
            <a:r>
              <a:rPr lang="en-US" dirty="0" smtClean="0"/>
              <a:t> </a:t>
            </a:r>
            <a:r>
              <a:rPr lang="en-US" dirty="0" err="1" smtClean="0"/>
              <a:t>selecione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serve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É </a:t>
            </a:r>
            <a:r>
              <a:rPr lang="en-US" dirty="0" err="1" smtClean="0"/>
              <a:t>frequentemente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escolha</a:t>
            </a:r>
            <a:r>
              <a:rPr lang="en-US" dirty="0" smtClean="0"/>
              <a:t> para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exigem</a:t>
            </a:r>
            <a:r>
              <a:rPr lang="en-US" dirty="0" smtClean="0"/>
              <a:t> </a:t>
            </a:r>
            <a:r>
              <a:rPr lang="en-US" dirty="0" err="1" smtClean="0"/>
              <a:t>baixa</a:t>
            </a:r>
            <a:r>
              <a:rPr lang="en-US" dirty="0" smtClean="0"/>
              <a:t> </a:t>
            </a:r>
            <a:r>
              <a:rPr lang="en-US" dirty="0" err="1" smtClean="0"/>
              <a:t>latência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00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Um modelo de bancos de dados é basicamente:</a:t>
            </a:r>
          </a:p>
          <a:p>
            <a:pPr lvl="1"/>
            <a:r>
              <a:rPr lang="pt-BR" dirty="0"/>
              <a:t>Um modelo lógico, representando uma abstração alvo, e</a:t>
            </a:r>
          </a:p>
          <a:p>
            <a:pPr lvl="1"/>
            <a:r>
              <a:rPr lang="pt-BR" dirty="0"/>
              <a:t>Uma realização física, que é o schema resultante.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9554" y="2644523"/>
            <a:ext cx="449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err="1">
                <a:solidFill>
                  <a:schemeClr val="bg2"/>
                </a:solidFill>
                <a:latin typeface="+mn-lt"/>
              </a:rPr>
              <a:t>Modelagem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lógica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+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Realização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física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3300720" y="2083718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613430" y="2114417"/>
            <a:ext cx="243403" cy="2062332"/>
          </a:xfrm>
          <a:prstGeom prst="rightBrac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9500" y="3319424"/>
            <a:ext cx="1665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Entidades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Atributos</a:t>
            </a:r>
          </a:p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dirty="0">
                <a:solidFill>
                  <a:srgbClr val="FF0000"/>
                </a:solidFill>
                <a:latin typeface="+mn-lt"/>
              </a:rPr>
              <a:t>Relacionamentos</a:t>
            </a:r>
            <a:endParaRPr lang="en-US" sz="1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954" y="340604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b="1" i="1" dirty="0" smtClean="0">
                <a:solidFill>
                  <a:srgbClr val="FF0000"/>
                </a:solidFill>
                <a:latin typeface="+mn-lt"/>
              </a:rPr>
              <a:t>Schema</a:t>
            </a:r>
            <a:endParaRPr lang="en-US" sz="1400" b="1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618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52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tópico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Como </a:t>
            </a:r>
            <a:r>
              <a:rPr lang="en-US" dirty="0" err="1" smtClean="0"/>
              <a:t>instalar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Configuração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Laboratório</a:t>
            </a:r>
            <a:r>
              <a:rPr lang="en-US" dirty="0" smtClean="0"/>
              <a:t> de </a:t>
            </a:r>
            <a:r>
              <a:rPr lang="en-US" dirty="0" err="1" smtClean="0"/>
              <a:t>instalação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71936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Suportadas</a:t>
            </a:r>
            <a:r>
              <a:rPr lang="en-US" dirty="0" smtClean="0"/>
              <a:t> (pela Pivotal)</a:t>
            </a:r>
            <a:endParaRPr lang="en-US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 OS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Disponível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: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ARM (</a:t>
            </a:r>
            <a:r>
              <a:rPr lang="en-US" dirty="0" err="1" smtClean="0"/>
              <a:t>Redis</a:t>
            </a:r>
            <a:r>
              <a:rPr lang="en-US" dirty="0" smtClean="0"/>
              <a:t> 4.0+)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Raspberry Pi (</a:t>
            </a:r>
            <a:r>
              <a:rPr lang="en-US" dirty="0" err="1" smtClean="0"/>
              <a:t>Redis</a:t>
            </a:r>
            <a:r>
              <a:rPr lang="en-US" dirty="0" smtClean="0"/>
              <a:t> 4.0+)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64-bit (</a:t>
            </a:r>
            <a:r>
              <a:rPr lang="en-US" dirty="0" smtClean="0">
                <a:hlinkClick r:id="rId2"/>
              </a:rPr>
              <a:t>Microsoft Open Tech Group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7077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Compilando</a:t>
            </a:r>
            <a:r>
              <a:rPr lang="en-US" dirty="0" smtClean="0"/>
              <a:t> e </a:t>
            </a:r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r>
              <a:rPr lang="en-US" dirty="0" smtClean="0"/>
              <a:t> (</a:t>
            </a:r>
            <a:r>
              <a:rPr lang="en-US" dirty="0" err="1" smtClean="0"/>
              <a:t>versão</a:t>
            </a:r>
            <a:r>
              <a:rPr lang="en-US" dirty="0" smtClean="0"/>
              <a:t> 3.x)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http://redis.io/download</a:t>
            </a: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binários</a:t>
            </a:r>
            <a:r>
              <a:rPr lang="en-US" dirty="0" smtClean="0"/>
              <a:t> no Windows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github.com/MSOpenTech/redis4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73037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Download da </a:t>
            </a:r>
            <a:r>
              <a:rPr lang="en-US" sz="1400" dirty="0" err="1" smtClean="0"/>
              <a:t>última</a:t>
            </a:r>
            <a:r>
              <a:rPr lang="en-US" sz="1400" dirty="0" smtClean="0"/>
              <a:t>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</a:t>
            </a:r>
            <a:r>
              <a:rPr lang="en-US" sz="1400" dirty="0" err="1" smtClean="0"/>
              <a:t>estável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redis.io/download</a:t>
            </a: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err="1" smtClean="0"/>
              <a:t>Extrair</a:t>
            </a: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Make</a:t>
            </a:r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endParaRPr lang="en-US" sz="1400" dirty="0" smtClean="0"/>
          </a:p>
          <a:p>
            <a:pPr marL="285750" lvl="1" indent="-285750">
              <a:spcBef>
                <a:spcPts val="1200"/>
              </a:spcBef>
              <a:buFont typeface="+mj-lt"/>
              <a:buAutoNum type="arabicPeriod"/>
            </a:pPr>
            <a:r>
              <a:rPr lang="en-US" sz="1400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1610" y="169777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–O http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://download.redis.io/releases/redis-3.2.9.tar.gz</a:t>
            </a:r>
            <a:endParaRPr lang="en-US" sz="14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610" y="234166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–</a:t>
            </a:r>
            <a:r>
              <a:rPr lang="en-US" sz="14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xvzf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redis-3.2.9.tar.gz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610" y="3065561"/>
            <a:ext cx="673613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redis-3.2.9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610" y="4063781"/>
            <a:ext cx="673613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test</a:t>
            </a:r>
          </a:p>
        </p:txBody>
      </p:sp>
    </p:spTree>
    <p:extLst>
      <p:ext uri="{BB962C8B-B14F-4D97-AF65-F5344CB8AC3E}">
        <p14:creationId xmlns:p14="http://schemas.microsoft.com/office/powerpoint/2010/main" val="2399595561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do </a:t>
            </a:r>
            <a:r>
              <a:rPr lang="en-US" dirty="0" err="1" smtClean="0"/>
              <a:t>código-fonte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dirty="0" err="1"/>
              <a:t>Executar</a:t>
            </a:r>
            <a:r>
              <a:rPr lang="en-US" sz="1400" dirty="0"/>
              <a:t> </a:t>
            </a:r>
            <a:r>
              <a:rPr lang="en-US" sz="1400" dirty="0" err="1">
                <a:latin typeface="Courier" pitchFamily="49" charset="0"/>
              </a:rPr>
              <a:t>src</a:t>
            </a:r>
            <a:r>
              <a:rPr lang="en-US" sz="1400" dirty="0">
                <a:latin typeface="Courier" pitchFamily="49" charset="0"/>
              </a:rPr>
              <a:t>/</a:t>
            </a:r>
            <a:r>
              <a:rPr lang="en-US" sz="1400" dirty="0" err="1">
                <a:latin typeface="Courier" pitchFamily="49" charset="0"/>
              </a:rPr>
              <a:t>redis</a:t>
            </a:r>
            <a:r>
              <a:rPr lang="en-US" sz="1400" dirty="0">
                <a:latin typeface="Courier" pitchFamily="49" charset="0"/>
              </a:rPr>
              <a:t>-server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644650"/>
            <a:ext cx="82169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972212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no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Binários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github.com/MSOpenTech/redis/releases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versão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estável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é a 3.0.504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Também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Executar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redis-server.exe para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iniciar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2885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é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utilitário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linha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comando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que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vem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com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produto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Pode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utilizado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para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configurar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gerenciar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servidor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483" y="2020570"/>
            <a:ext cx="7419975" cy="1816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$ </a:t>
            </a:r>
            <a:r>
              <a:rPr lang="en-US" b="0" dirty="0" err="1">
                <a:solidFill>
                  <a:schemeClr val="tx2"/>
                </a:solidFill>
              </a:rPr>
              <a:t>src</a:t>
            </a:r>
            <a:r>
              <a:rPr lang="en-US" b="0" dirty="0">
                <a:solidFill>
                  <a:schemeClr val="tx2"/>
                </a:solidFill>
              </a:rPr>
              <a:t>/</a:t>
            </a: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--help</a:t>
            </a:r>
          </a:p>
          <a:p>
            <a:pPr>
              <a:defRPr/>
            </a:pP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</a:t>
            </a:r>
            <a:r>
              <a:rPr lang="en-US" b="0" dirty="0" smtClean="0">
                <a:solidFill>
                  <a:schemeClr val="tx2"/>
                </a:solidFill>
              </a:rPr>
              <a:t>3.2.9</a:t>
            </a: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Usage: </a:t>
            </a:r>
            <a:r>
              <a:rPr lang="en-US" b="0" dirty="0" err="1">
                <a:solidFill>
                  <a:schemeClr val="tx2"/>
                </a:solidFill>
              </a:rPr>
              <a:t>redis</a:t>
            </a:r>
            <a:r>
              <a:rPr lang="en-US" b="0" dirty="0">
                <a:solidFill>
                  <a:schemeClr val="tx2"/>
                </a:solidFill>
              </a:rPr>
              <a:t>-cli [OPTIONS] [</a:t>
            </a:r>
            <a:r>
              <a:rPr lang="en-US" b="0" dirty="0" err="1">
                <a:solidFill>
                  <a:schemeClr val="tx2"/>
                </a:solidFill>
              </a:rPr>
              <a:t>cmd</a:t>
            </a:r>
            <a:r>
              <a:rPr lang="en-US" b="0" dirty="0">
                <a:solidFill>
                  <a:schemeClr val="tx2"/>
                </a:solidFill>
              </a:rPr>
              <a:t> [</a:t>
            </a:r>
            <a:r>
              <a:rPr lang="en-US" b="0" dirty="0" err="1">
                <a:solidFill>
                  <a:schemeClr val="tx2"/>
                </a:solidFill>
              </a:rPr>
              <a:t>arg</a:t>
            </a:r>
            <a:r>
              <a:rPr lang="en-US" b="0" dirty="0">
                <a:solidFill>
                  <a:schemeClr val="tx2"/>
                </a:solidFill>
              </a:rPr>
              <a:t> [</a:t>
            </a:r>
            <a:r>
              <a:rPr lang="en-US" b="0" dirty="0" err="1">
                <a:solidFill>
                  <a:schemeClr val="tx2"/>
                </a:solidFill>
              </a:rPr>
              <a:t>arg</a:t>
            </a:r>
            <a:r>
              <a:rPr lang="en-US" b="0" dirty="0">
                <a:solidFill>
                  <a:schemeClr val="tx2"/>
                </a:solidFill>
              </a:rPr>
              <a:t> ...]]]</a:t>
            </a: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  -h &lt;hostname&gt;      Server hostname (default: 127.0.0.1).</a:t>
            </a:r>
          </a:p>
          <a:p>
            <a:pPr>
              <a:defRPr/>
            </a:pPr>
            <a:r>
              <a:rPr lang="en-US" b="0" dirty="0">
                <a:solidFill>
                  <a:schemeClr val="tx2"/>
                </a:solidFill>
              </a:rPr>
              <a:t>  -p &lt;port&gt;          Server port (default: </a:t>
            </a:r>
            <a:r>
              <a:rPr lang="en-US" b="0" dirty="0" smtClean="0">
                <a:solidFill>
                  <a:schemeClr val="tx2"/>
                </a:solidFill>
              </a:rPr>
              <a:t>6379).</a:t>
            </a:r>
            <a:endParaRPr lang="en-US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b="0" dirty="0" smtClean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5745227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Conhecemos</a:t>
            </a:r>
            <a:r>
              <a:rPr lang="en-US" dirty="0"/>
              <a:t> as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suportadas</a:t>
            </a:r>
            <a:endParaRPr lang="en-US"/>
          </a:p>
          <a:p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Identificamos</a:t>
            </a:r>
            <a:r>
              <a:rPr lang="en-US" dirty="0" smtClean="0"/>
              <a:t> 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Redis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396638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6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uma possível realização do modelo lógico, são identificados:</a:t>
            </a:r>
          </a:p>
          <a:p>
            <a:pPr lvl="1"/>
            <a:r>
              <a:rPr lang="pt-BR" dirty="0"/>
              <a:t>As entidade, seus atributos, e</a:t>
            </a:r>
          </a:p>
          <a:p>
            <a:pPr lvl="1"/>
            <a:r>
              <a:rPr lang="pt-BR" dirty="0"/>
              <a:t>Os relacionamentos entre essas entidades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Joins estão associados às relações entre os atributos.</a:t>
            </a:r>
          </a:p>
          <a:p>
            <a:pPr lvl="1"/>
            <a:r>
              <a:rPr lang="pt-BR" dirty="0"/>
              <a:t>Tal realização lógica constitui uma abstração.</a:t>
            </a:r>
          </a:p>
          <a:p>
            <a:pPr lvl="1"/>
            <a:endParaRPr lang="pt-BR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28658"/>
              </p:ext>
            </p:extLst>
          </p:nvPr>
        </p:nvGraphicFramePr>
        <p:xfrm>
          <a:off x="21812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clientes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cpf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nome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endreço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28551"/>
              </p:ext>
            </p:extLst>
          </p:nvPr>
        </p:nvGraphicFramePr>
        <p:xfrm>
          <a:off x="5572125" y="2914650"/>
          <a:ext cx="1600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2"/>
                          </a:solidFill>
                        </a:rPr>
                        <a:t>transações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id_cliente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93E7"/>
                          </a:solidFill>
                        </a:rPr>
                        <a:t>valor</a:t>
                      </a:r>
                      <a:endParaRPr lang="en-US" dirty="0">
                        <a:solidFill>
                          <a:srgbClr val="0093E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90949" y="3676650"/>
            <a:ext cx="1781175" cy="304800"/>
            <a:chOff x="3352800" y="2266950"/>
            <a:chExt cx="25908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352800" y="2419350"/>
              <a:ext cx="25908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791200" y="22669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2419350"/>
              <a:ext cx="15240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8168" y="4089144"/>
            <a:ext cx="1738001" cy="731946"/>
            <a:chOff x="3474293" y="3812143"/>
            <a:chExt cx="2538943" cy="10692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474293" y="4324350"/>
              <a:ext cx="457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74293" y="3996809"/>
              <a:ext cx="4572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474293" y="4663559"/>
              <a:ext cx="4572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50543" y="3812143"/>
              <a:ext cx="2062693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B050"/>
                  </a:solidFill>
                </a:rPr>
                <a:t>Relacionamento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0543" y="4139684"/>
              <a:ext cx="1255638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Entidade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0543" y="4476748"/>
              <a:ext cx="1176206" cy="40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accent1"/>
                  </a:solidFill>
                </a:rPr>
                <a:t>Atributo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931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Instalar</a:t>
            </a:r>
            <a:r>
              <a:rPr lang="en-US" dirty="0" smtClean="0"/>
              <a:t> o 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diretório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e </a:t>
            </a:r>
            <a:r>
              <a:rPr lang="en-US" dirty="0" err="1"/>
              <a:t>especialmente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redis.conf</a:t>
            </a:r>
            <a:r>
              <a:rPr lang="en-US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Experimentar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especial o </a:t>
            </a:r>
            <a:r>
              <a:rPr lang="en-US" dirty="0" err="1" smtClean="0"/>
              <a:t>comando</a:t>
            </a:r>
            <a:r>
              <a:rPr lang="en-US" dirty="0"/>
              <a:t> INFO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redis.io/commands/INFO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2874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4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bancos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pt-BR" dirty="0"/>
              <a:t>O que é modelagem de bancos de dados?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Em um banco de dados relacional, este modelo abstrato é tipicamente transformado em um schema com normalização.</a:t>
            </a:r>
          </a:p>
          <a:p>
            <a:pPr lvl="1"/>
            <a:r>
              <a:rPr lang="pt-BR" dirty="0"/>
              <a:t>Entidades dão origem a tabelas;</a:t>
            </a:r>
          </a:p>
          <a:p>
            <a:pPr lvl="1"/>
            <a:r>
              <a:rPr lang="pt-BR" dirty="0"/>
              <a:t>Atributos são as colunas dessas tabelas;</a:t>
            </a:r>
          </a:p>
          <a:p>
            <a:pPr lvl="1"/>
            <a:r>
              <a:rPr lang="pt-BR" dirty="0"/>
              <a:t>Relacionamentos são denotados por chaves estrangeiras;</a:t>
            </a:r>
          </a:p>
          <a:p>
            <a:pPr lvl="1"/>
            <a:r>
              <a:rPr lang="pt-BR" dirty="0"/>
              <a:t>Relações M:N empregam novas tabelas de junção;</a:t>
            </a:r>
          </a:p>
          <a:p>
            <a:pPr lvl="1"/>
            <a:r>
              <a:rPr lang="pt-BR" dirty="0"/>
              <a:t>São utilizadas chaves naturais ou surrogates.</a:t>
            </a:r>
          </a:p>
          <a:p>
            <a:r>
              <a:rPr lang="pt-BR" dirty="0"/>
              <a:t>A realização física é bem próxima à abstração pura.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4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617</TotalTime>
  <Words>3661</Words>
  <Application>Microsoft Office PowerPoint</Application>
  <PresentationFormat>On-screen Show (16:9)</PresentationFormat>
  <Paragraphs>886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</vt:lpstr>
      <vt:lpstr>Courier New</vt:lpstr>
      <vt:lpstr>Museo For Dell 300</vt:lpstr>
      <vt:lpstr>Museo Sans For Dell</vt:lpstr>
      <vt:lpstr>Verdana</vt:lpstr>
      <vt:lpstr>Wingdings</vt:lpstr>
      <vt:lpstr>Zapf Dingbats</vt:lpstr>
      <vt:lpstr>DellEMC_external_template</vt:lpstr>
      <vt:lpstr>Introdução a NoSQL e Redis</vt:lpstr>
      <vt:lpstr>Objetivos da seção</vt:lpstr>
      <vt:lpstr>Objetivos da seção</vt:lpstr>
      <vt:lpstr>Modelos relacionais vistos como abstrações</vt:lpstr>
      <vt:lpstr>Objetivos do tópico</vt:lpstr>
      <vt:lpstr>Modelagem de bancos de dados</vt:lpstr>
      <vt:lpstr>Modelagem de bancos de dados</vt:lpstr>
      <vt:lpstr>Modelagem de bancos de dados</vt:lpstr>
      <vt:lpstr>Modelagem de bancos de dados</vt:lpstr>
      <vt:lpstr>Desafios em bancos relacionais</vt:lpstr>
      <vt:lpstr>Desafios em bancos relacionais</vt:lpstr>
      <vt:lpstr>Desafios em bancos relacionais</vt:lpstr>
      <vt:lpstr>Desafios em bancos relacionais</vt:lpstr>
      <vt:lpstr>Desafios em bancos relacionais</vt:lpstr>
      <vt:lpstr>Motivação para o emprego de NoSQL</vt:lpstr>
      <vt:lpstr>Sumário</vt:lpstr>
      <vt:lpstr>Características gerais de bancos NoSQL</vt:lpstr>
      <vt:lpstr>Objetivos do tópico</vt:lpstr>
      <vt:lpstr>Introdução ao NoSQL</vt:lpstr>
      <vt:lpstr>Introdução ao NoSQL</vt:lpstr>
      <vt:lpstr>Introdução ao NoSQL</vt:lpstr>
      <vt:lpstr>Introdução ao NoSQL</vt:lpstr>
      <vt:lpstr>Introdução ao NoSQL</vt:lpstr>
      <vt:lpstr>Sumário</vt:lpstr>
      <vt:lpstr>O teorema CAP e Consistência Eventual</vt:lpstr>
      <vt:lpstr>Objetivos do tópico</vt:lpstr>
      <vt:lpstr>Propriedades de Sistemas Distribuídos</vt:lpstr>
      <vt:lpstr>O Teorema CAP</vt:lpstr>
      <vt:lpstr>PowerPoint Presentation</vt:lpstr>
      <vt:lpstr>Consistência Eventual</vt:lpstr>
      <vt:lpstr>Sumário</vt:lpstr>
      <vt:lpstr>Posicionando soluções NoSQL</vt:lpstr>
      <vt:lpstr>Objetivos do tópico</vt:lpstr>
      <vt:lpstr>Desempenho de um schema</vt:lpstr>
      <vt:lpstr>Desempenho de um schema</vt:lpstr>
      <vt:lpstr>Desempenho de um schema</vt:lpstr>
      <vt:lpstr>Posicionando soluções NoSQL</vt:lpstr>
      <vt:lpstr>Posicionando soluções NoSQL</vt:lpstr>
      <vt:lpstr>Sumário</vt:lpstr>
      <vt:lpstr>Diferentes tipos de bases NoSQL</vt:lpstr>
      <vt:lpstr>Objetivos do tópico</vt:lpstr>
      <vt:lpstr>Tipos de bases NoSQL</vt:lpstr>
      <vt:lpstr>Tipos de bases NoSQL</vt:lpstr>
      <vt:lpstr>Tipos de bases NoSQL</vt:lpstr>
      <vt:lpstr>Tipos de Bases NoSQL</vt:lpstr>
      <vt:lpstr>Tipos de Bases NoSQL</vt:lpstr>
      <vt:lpstr>Escolhendo o tipo de base NoSQL</vt:lpstr>
      <vt:lpstr>Sistemas NoSQL</vt:lpstr>
      <vt:lpstr>Sumário</vt:lpstr>
      <vt:lpstr>Intervalo</vt:lpstr>
      <vt:lpstr>Introdução ao Redis</vt:lpstr>
      <vt:lpstr>Introdução ao Redis</vt:lpstr>
      <vt:lpstr>Objetivos do tópico</vt:lpstr>
      <vt:lpstr>O que é o Redis?</vt:lpstr>
      <vt:lpstr>Quem usa o Redis?</vt:lpstr>
      <vt:lpstr>Por que usar Redis?</vt:lpstr>
      <vt:lpstr>Quando usar o Redis?</vt:lpstr>
      <vt:lpstr>Quando usar o Redis? (cont.)</vt:lpstr>
      <vt:lpstr>Sumário</vt:lpstr>
      <vt:lpstr>Instalação do Redis</vt:lpstr>
      <vt:lpstr>Objetivos do tópico</vt:lpstr>
      <vt:lpstr>Plataformas</vt:lpstr>
      <vt:lpstr>Instalação do Redis</vt:lpstr>
      <vt:lpstr>Instalando do código-fonte</vt:lpstr>
      <vt:lpstr>Instalando do código-fonte</vt:lpstr>
      <vt:lpstr>Instalação no Windows</vt:lpstr>
      <vt:lpstr>A linha de comando do Redis</vt:lpstr>
      <vt:lpstr>Sumário</vt:lpstr>
      <vt:lpstr>Laboratório</vt:lpstr>
      <vt:lpstr>Laboratório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119</cp:revision>
  <cp:lastPrinted>2014-02-14T16:26:12Z</cp:lastPrinted>
  <dcterms:created xsi:type="dcterms:W3CDTF">2017-05-26T13:21:56Z</dcterms:created>
  <dcterms:modified xsi:type="dcterms:W3CDTF">2017-05-31T02:27:46Z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